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Раздел по умолчанию" id="{91121F77-0F5E-48E1-881E-01F39738CC36}">
          <p14:sldIdLst>
            <p14:sldId id="256"/>
            <p14:sldId id="25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25" autoAdjust="0"/>
    <p:restoredTop sz="94600" autoAdjust="0"/>
  </p:normalViewPr>
  <p:slideViewPr>
    <p:cSldViewPr>
      <p:cViewPr>
        <p:scale>
          <a:sx n="110" d="100"/>
          <a:sy n="110" d="100"/>
        </p:scale>
        <p:origin x="-756" y="-4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45793-377F-4142-A84F-09455908919B}" type="datetimeFigureOut">
              <a:rPr lang="ru-RU" smtClean="0"/>
              <a:pPr/>
              <a:t>24.11.2011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3D6A0-FFE7-4EC8-8D71-044AB3B9716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55833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3D6A0-FFE7-4EC8-8D71-044AB3B9716F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68082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2CAE-C21A-45A3-8E49-2F7FBBD9F92C}" type="datetimeFigureOut">
              <a:rPr lang="ru-RU" smtClean="0"/>
              <a:pPr/>
              <a:t>24.11.2011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15724-124D-446D-BB5F-41724CB25FE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617290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2CAE-C21A-45A3-8E49-2F7FBBD9F92C}" type="datetimeFigureOut">
              <a:rPr lang="ru-RU" smtClean="0"/>
              <a:pPr/>
              <a:t>24.11.2011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15724-124D-446D-BB5F-41724CB25FE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935049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2CAE-C21A-45A3-8E49-2F7FBBD9F92C}" type="datetimeFigureOut">
              <a:rPr lang="ru-RU" smtClean="0"/>
              <a:pPr/>
              <a:t>24.11.2011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15724-124D-446D-BB5F-41724CB25FE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87541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2CAE-C21A-45A3-8E49-2F7FBBD9F92C}" type="datetimeFigureOut">
              <a:rPr lang="ru-RU" smtClean="0"/>
              <a:pPr/>
              <a:t>24.11.2011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15724-124D-446D-BB5F-41724CB25FE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43029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2CAE-C21A-45A3-8E49-2F7FBBD9F92C}" type="datetimeFigureOut">
              <a:rPr lang="ru-RU" smtClean="0"/>
              <a:pPr/>
              <a:t>24.11.2011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15724-124D-446D-BB5F-41724CB25FE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29998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2CAE-C21A-45A3-8E49-2F7FBBD9F92C}" type="datetimeFigureOut">
              <a:rPr lang="ru-RU" smtClean="0"/>
              <a:pPr/>
              <a:t>24.11.2011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15724-124D-446D-BB5F-41724CB25FE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70595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2CAE-C21A-45A3-8E49-2F7FBBD9F92C}" type="datetimeFigureOut">
              <a:rPr lang="ru-RU" smtClean="0"/>
              <a:pPr/>
              <a:t>24.11.2011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15724-124D-446D-BB5F-41724CB25FE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04775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2CAE-C21A-45A3-8E49-2F7FBBD9F92C}" type="datetimeFigureOut">
              <a:rPr lang="ru-RU" smtClean="0"/>
              <a:pPr/>
              <a:t>24.11.2011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15724-124D-446D-BB5F-41724CB25FE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25236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2CAE-C21A-45A3-8E49-2F7FBBD9F92C}" type="datetimeFigureOut">
              <a:rPr lang="ru-RU" smtClean="0"/>
              <a:pPr/>
              <a:t>24.11.2011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15724-124D-446D-BB5F-41724CB25FE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1282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2CAE-C21A-45A3-8E49-2F7FBBD9F92C}" type="datetimeFigureOut">
              <a:rPr lang="ru-RU" smtClean="0"/>
              <a:pPr/>
              <a:t>24.11.2011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15724-124D-446D-BB5F-41724CB25FE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4550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2CAE-C21A-45A3-8E49-2F7FBBD9F92C}" type="datetimeFigureOut">
              <a:rPr lang="ru-RU" smtClean="0"/>
              <a:pPr/>
              <a:t>24.11.2011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15724-124D-446D-BB5F-41724CB25FE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552378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12CAE-C21A-45A3-8E49-2F7FBBD9F92C}" type="datetimeFigureOut">
              <a:rPr lang="ru-RU" smtClean="0"/>
              <a:pPr/>
              <a:t>24.11.2011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15724-124D-446D-BB5F-41724CB25FE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835200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xtensible/follow.j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>
                <a:latin typeface="Lucida Console" pitchFamily="49" charset="0"/>
                <a:cs typeface="Consolas" pitchFamily="49" charset="0"/>
              </a:rPr>
              <a:t>Follow.js</a:t>
            </a:r>
            <a:endParaRPr lang="ru-RU" b="1" dirty="0">
              <a:latin typeface="Lucida Console" pitchFamily="49" charset="0"/>
              <a:cs typeface="Consolas" pitchFamily="49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lightweight library for creating flexible web applications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27503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 smtClean="0"/>
              <a:t>model.clear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model </a:t>
            </a:r>
            <a:r>
              <a:rPr lang="en-US" sz="1000" b="1" dirty="0" err="1" smtClean="0">
                <a:latin typeface="Lucida Console" pitchFamily="49" charset="0"/>
              </a:rPr>
              <a:t>model.clear</a:t>
            </a:r>
            <a:r>
              <a:rPr lang="en-US" sz="1000" b="1" dirty="0" smtClean="0">
                <a:latin typeface="Lucida Console" pitchFamily="49" charset="0"/>
              </a:rPr>
              <a:t>(</a:t>
            </a: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	(string) [chain],</a:t>
            </a: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	(</a:t>
            </a:r>
            <a:r>
              <a:rPr lang="en-US" sz="1000" b="1" dirty="0" err="1" smtClean="0">
                <a:latin typeface="Lucida Console" pitchFamily="49" charset="0"/>
              </a:rPr>
              <a:t>boolean</a:t>
            </a:r>
            <a:r>
              <a:rPr lang="en-US" sz="1000" b="1" dirty="0" smtClean="0">
                <a:latin typeface="Lucida Console" pitchFamily="49" charset="0"/>
              </a:rPr>
              <a:t>) [all]</a:t>
            </a: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);</a:t>
            </a:r>
          </a:p>
          <a:p>
            <a:pPr>
              <a:buNone/>
            </a:pPr>
            <a:endParaRPr lang="en-US" sz="1000" b="1" dirty="0" smtClean="0">
              <a:latin typeface="Lucida Console" pitchFamily="49" charset="0"/>
            </a:endParaRPr>
          </a:p>
          <a:p>
            <a:pPr>
              <a:buNone/>
            </a:pPr>
            <a:r>
              <a:rPr lang="ru-RU" sz="1000" dirty="0" smtClean="0">
                <a:latin typeface="Lucida Console" pitchFamily="49" charset="0"/>
              </a:rPr>
              <a:t>Очистка всей модели или её части.</a:t>
            </a:r>
            <a:endParaRPr lang="en-US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ru-RU" sz="1000" dirty="0" smtClean="0">
                <a:latin typeface="Lucida Console" pitchFamily="49" charset="0"/>
              </a:rPr>
              <a:t>В случае </a:t>
            </a:r>
            <a:r>
              <a:rPr lang="en-US" sz="1000" dirty="0" smtClean="0">
                <a:latin typeface="Lucida Console" pitchFamily="49" charset="0"/>
              </a:rPr>
              <a:t>all=true</a:t>
            </a:r>
            <a:r>
              <a:rPr lang="ru-RU" sz="1000" dirty="0" smtClean="0">
                <a:latin typeface="Lucida Console" pitchFamily="49" charset="0"/>
              </a:rPr>
              <a:t> дополнительно</a:t>
            </a:r>
            <a:r>
              <a:rPr lang="en-US" sz="1000" dirty="0" smtClean="0">
                <a:latin typeface="Lucida Console" pitchFamily="49" charset="0"/>
              </a:rPr>
              <a:t> </a:t>
            </a:r>
            <a:r>
              <a:rPr lang="ru-RU" sz="1000" dirty="0" smtClean="0">
                <a:latin typeface="Lucida Console" pitchFamily="49" charset="0"/>
              </a:rPr>
              <a:t>будут удалены все </a:t>
            </a:r>
            <a:r>
              <a:rPr lang="ru-RU" sz="1000" dirty="0" err="1" smtClean="0">
                <a:latin typeface="Lucida Console" pitchFamily="49" charset="0"/>
              </a:rPr>
              <a:t>фоловеры</a:t>
            </a:r>
            <a:r>
              <a:rPr lang="ru-RU" sz="1000" dirty="0" smtClean="0">
                <a:latin typeface="Lucida Console" pitchFamily="49" charset="0"/>
              </a:rPr>
              <a:t> (слушатели), а также списки зависимых цепочек.</a:t>
            </a:r>
          </a:p>
          <a:p>
            <a:pPr>
              <a:buNone/>
            </a:pPr>
            <a:endParaRPr lang="en-US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// </a:t>
            </a:r>
            <a:r>
              <a:rPr lang="ru-RU" sz="1000" dirty="0" smtClean="0">
                <a:latin typeface="Lucida Console" pitchFamily="49" charset="0"/>
              </a:rPr>
              <a:t>удалить цепочку </a:t>
            </a:r>
            <a:r>
              <a:rPr lang="en-US" sz="1000" dirty="0" err="1" smtClean="0">
                <a:latin typeface="Lucida Console" pitchFamily="49" charset="0"/>
              </a:rPr>
              <a:t>user.data</a:t>
            </a:r>
            <a:endParaRPr lang="en-US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err="1" smtClean="0">
                <a:latin typeface="Lucida Console" pitchFamily="49" charset="0"/>
              </a:rPr>
              <a:t>model.clear</a:t>
            </a:r>
            <a:r>
              <a:rPr lang="en-US" sz="1000" dirty="0" smtClean="0">
                <a:latin typeface="Lucida Console" pitchFamily="49" charset="0"/>
              </a:rPr>
              <a:t>(‘</a:t>
            </a:r>
            <a:r>
              <a:rPr lang="en-US" sz="1000" dirty="0" err="1" smtClean="0">
                <a:latin typeface="Lucida Console" pitchFamily="49" charset="0"/>
              </a:rPr>
              <a:t>user.data</a:t>
            </a:r>
            <a:r>
              <a:rPr lang="en-US" sz="1000" dirty="0" smtClean="0">
                <a:latin typeface="Lucida Console" pitchFamily="49" charset="0"/>
              </a:rPr>
              <a:t>’);</a:t>
            </a:r>
          </a:p>
          <a:p>
            <a:pPr>
              <a:buNone/>
            </a:pPr>
            <a:endParaRPr lang="ru-RU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// </a:t>
            </a:r>
            <a:r>
              <a:rPr lang="ru-RU" sz="1000" dirty="0" smtClean="0">
                <a:latin typeface="Lucida Console" pitchFamily="49" charset="0"/>
              </a:rPr>
              <a:t>очистить вообще всё</a:t>
            </a:r>
          </a:p>
          <a:p>
            <a:pPr>
              <a:buNone/>
            </a:pPr>
            <a:r>
              <a:rPr lang="en-US" sz="1000" dirty="0" err="1" smtClean="0">
                <a:latin typeface="Lucida Console" pitchFamily="49" charset="0"/>
              </a:rPr>
              <a:t>model.clear</a:t>
            </a:r>
            <a:r>
              <a:rPr lang="en-US" sz="1000" dirty="0" smtClean="0">
                <a:latin typeface="Lucida Console" pitchFamily="49" charset="0"/>
              </a:rPr>
              <a:t>(false, true);</a:t>
            </a:r>
          </a:p>
          <a:p>
            <a:pPr>
              <a:buNone/>
            </a:pPr>
            <a:r>
              <a:rPr lang="en-US" sz="1000" dirty="0" err="1" smtClean="0">
                <a:latin typeface="Lucida Console" pitchFamily="49" charset="0"/>
              </a:rPr>
              <a:t>model.toString</a:t>
            </a:r>
            <a:r>
              <a:rPr lang="en-US" sz="1000" dirty="0" smtClean="0">
                <a:latin typeface="Lucida Console" pitchFamily="49" charset="0"/>
              </a:rPr>
              <a:t>() == ‘{}’;</a:t>
            </a:r>
          </a:p>
          <a:p>
            <a:pPr>
              <a:buNone/>
            </a:pPr>
            <a:endParaRPr lang="en-US" sz="1000" dirty="0" smtClean="0"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.backup() / .restore()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model </a:t>
            </a:r>
            <a:r>
              <a:rPr lang="en-US" sz="1000" b="1" dirty="0" err="1" smtClean="0">
                <a:latin typeface="Lucida Console" pitchFamily="49" charset="0"/>
              </a:rPr>
              <a:t>model.backup</a:t>
            </a:r>
            <a:r>
              <a:rPr lang="en-US" sz="1000" b="1" dirty="0" smtClean="0">
                <a:latin typeface="Lucida Console" pitchFamily="49" charset="0"/>
              </a:rPr>
              <a:t>(</a:t>
            </a: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	(string) [name]</a:t>
            </a: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);</a:t>
            </a: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model </a:t>
            </a:r>
            <a:r>
              <a:rPr lang="en-US" sz="1000" b="1" dirty="0" err="1" smtClean="0">
                <a:latin typeface="Lucida Console" pitchFamily="49" charset="0"/>
              </a:rPr>
              <a:t>model.restore</a:t>
            </a:r>
            <a:r>
              <a:rPr lang="en-US" sz="1000" b="1" dirty="0" smtClean="0">
                <a:latin typeface="Lucida Console" pitchFamily="49" charset="0"/>
              </a:rPr>
              <a:t>(</a:t>
            </a: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	(string | number) [key]</a:t>
            </a: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);</a:t>
            </a:r>
          </a:p>
          <a:p>
            <a:pPr>
              <a:buNone/>
            </a:pPr>
            <a:endParaRPr lang="en-US" sz="1000" b="1" dirty="0" smtClean="0">
              <a:latin typeface="Lucida Console" pitchFamily="49" charset="0"/>
            </a:endParaRPr>
          </a:p>
          <a:p>
            <a:pPr>
              <a:buNone/>
            </a:pPr>
            <a:r>
              <a:rPr lang="ru-RU" sz="1000" dirty="0" smtClean="0">
                <a:latin typeface="Lucida Console" pitchFamily="49" charset="0"/>
              </a:rPr>
              <a:t>Резервное копирование (</a:t>
            </a:r>
            <a:r>
              <a:rPr lang="en-US" sz="1000" dirty="0" smtClean="0">
                <a:latin typeface="Lucida Console" pitchFamily="49" charset="0"/>
              </a:rPr>
              <a:t>snapshot)</a:t>
            </a:r>
            <a:r>
              <a:rPr lang="ru-RU" sz="1000" dirty="0" smtClean="0">
                <a:latin typeface="Lucida Console" pitchFamily="49" charset="0"/>
              </a:rPr>
              <a:t> и восстановление состояния модели. </a:t>
            </a:r>
          </a:p>
          <a:p>
            <a:pPr>
              <a:buNone/>
            </a:pPr>
            <a:r>
              <a:rPr lang="ru-RU" sz="1000" dirty="0" smtClean="0">
                <a:latin typeface="Lucida Console" pitchFamily="49" charset="0"/>
              </a:rPr>
              <a:t>Сохраняется </a:t>
            </a:r>
            <a:r>
              <a:rPr lang="ru-RU" sz="1000" dirty="0" err="1" smtClean="0">
                <a:latin typeface="Lucida Console" pitchFamily="49" charset="0"/>
              </a:rPr>
              <a:t>сериализованное</a:t>
            </a:r>
            <a:r>
              <a:rPr lang="ru-RU" sz="1000" dirty="0" smtClean="0">
                <a:latin typeface="Lucida Console" pitchFamily="49" charset="0"/>
              </a:rPr>
              <a:t> значение модели + списки всех </a:t>
            </a:r>
            <a:r>
              <a:rPr lang="ru-RU" sz="1000" dirty="0" err="1" smtClean="0">
                <a:latin typeface="Lucida Console" pitchFamily="49" charset="0"/>
              </a:rPr>
              <a:t>коллбэков</a:t>
            </a:r>
            <a:r>
              <a:rPr lang="ru-RU" sz="1000" dirty="0" smtClean="0">
                <a:latin typeface="Lucida Console" pitchFamily="49" charset="0"/>
              </a:rPr>
              <a:t>.</a:t>
            </a:r>
          </a:p>
          <a:p>
            <a:pPr>
              <a:buNone/>
            </a:pPr>
            <a:r>
              <a:rPr lang="ru-RU" sz="1000" dirty="0" smtClean="0">
                <a:latin typeface="Lucida Console" pitchFamily="49" charset="0"/>
              </a:rPr>
              <a:t>Восстановить можно состояние модели по её имени (если использовалось для </a:t>
            </a:r>
            <a:r>
              <a:rPr lang="en-US" sz="1000" dirty="0" smtClean="0">
                <a:latin typeface="Lucida Console" pitchFamily="49" charset="0"/>
              </a:rPr>
              <a:t>.backup()) </a:t>
            </a:r>
            <a:r>
              <a:rPr lang="ru-RU" sz="1000" dirty="0" smtClean="0">
                <a:latin typeface="Lucida Console" pitchFamily="49" charset="0"/>
              </a:rPr>
              <a:t>или по индексу в массиве. </a:t>
            </a:r>
            <a:endParaRPr lang="en-US" sz="1000" dirty="0" smtClean="0">
              <a:latin typeface="Lucida Console" pitchFamily="49" charset="0"/>
            </a:endParaRPr>
          </a:p>
          <a:p>
            <a:pPr>
              <a:buNone/>
            </a:pPr>
            <a:endParaRPr lang="ru-RU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// </a:t>
            </a:r>
            <a:r>
              <a:rPr lang="ru-RU" sz="1000" dirty="0" smtClean="0">
                <a:latin typeface="Lucida Console" pitchFamily="49" charset="0"/>
              </a:rPr>
              <a:t>восстановление последнего сохраненного состояния</a:t>
            </a:r>
          </a:p>
          <a:p>
            <a:pPr>
              <a:buNone/>
            </a:pPr>
            <a:r>
              <a:rPr lang="en-US" sz="1000" dirty="0" err="1" smtClean="0">
                <a:latin typeface="Lucida Console" pitchFamily="49" charset="0"/>
              </a:rPr>
              <a:t>model.restore</a:t>
            </a:r>
            <a:r>
              <a:rPr lang="en-US" sz="1000" dirty="0" smtClean="0">
                <a:latin typeface="Lucida Console" pitchFamily="49" charset="0"/>
              </a:rPr>
              <a:t>();</a:t>
            </a:r>
            <a:endParaRPr lang="ru-RU" sz="1000" dirty="0" smtClean="0">
              <a:latin typeface="Lucida Console" pitchFamily="49" charset="0"/>
            </a:endParaRPr>
          </a:p>
          <a:p>
            <a:pPr>
              <a:buNone/>
            </a:pPr>
            <a:endParaRPr lang="ru-RU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// </a:t>
            </a:r>
            <a:r>
              <a:rPr lang="ru-RU" sz="1000" dirty="0" smtClean="0">
                <a:latin typeface="Lucida Console" pitchFamily="49" charset="0"/>
              </a:rPr>
              <a:t>восстановление самого первого сохраненного состояния</a:t>
            </a:r>
          </a:p>
          <a:p>
            <a:pPr>
              <a:buNone/>
            </a:pPr>
            <a:r>
              <a:rPr lang="en-US" sz="1000" dirty="0" err="1" smtClean="0">
                <a:latin typeface="Lucida Console" pitchFamily="49" charset="0"/>
              </a:rPr>
              <a:t>model.restore</a:t>
            </a:r>
            <a:r>
              <a:rPr lang="en-US" sz="1000" dirty="0" smtClean="0">
                <a:latin typeface="Lucida Console" pitchFamily="49" charset="0"/>
              </a:rPr>
              <a:t>(0);</a:t>
            </a:r>
          </a:p>
          <a:p>
            <a:pPr>
              <a:buNone/>
            </a:pPr>
            <a:endParaRPr lang="ru-RU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// </a:t>
            </a:r>
            <a:r>
              <a:rPr lang="ru-RU" sz="1000" dirty="0" smtClean="0">
                <a:latin typeface="Lucida Console" pitchFamily="49" charset="0"/>
              </a:rPr>
              <a:t>восстановление</a:t>
            </a:r>
            <a:r>
              <a:rPr lang="en-US" sz="1000" dirty="0" smtClean="0">
                <a:latin typeface="Lucida Console" pitchFamily="49" charset="0"/>
              </a:rPr>
              <a:t> </a:t>
            </a:r>
            <a:r>
              <a:rPr lang="ru-RU" sz="1000" dirty="0" smtClean="0">
                <a:latin typeface="Lucida Console" pitchFamily="49" charset="0"/>
              </a:rPr>
              <a:t>предпоследнего состояния</a:t>
            </a:r>
            <a:endParaRPr lang="en-US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// </a:t>
            </a:r>
            <a:r>
              <a:rPr lang="ru-RU" sz="1000" dirty="0" smtClean="0">
                <a:latin typeface="Lucida Console" pitchFamily="49" charset="0"/>
              </a:rPr>
              <a:t>в случае если </a:t>
            </a:r>
            <a:r>
              <a:rPr lang="en-US" sz="1000" dirty="0" err="1" smtClean="0">
                <a:latin typeface="Lucida Console" pitchFamily="49" charset="0"/>
              </a:rPr>
              <a:t>model.backup</a:t>
            </a:r>
            <a:r>
              <a:rPr lang="en-US" sz="1000" dirty="0" smtClean="0">
                <a:latin typeface="Lucida Console" pitchFamily="49" charset="0"/>
              </a:rPr>
              <a:t>() </a:t>
            </a:r>
            <a:r>
              <a:rPr lang="ru-RU" sz="1000" dirty="0" smtClean="0">
                <a:latin typeface="Lucida Console" pitchFamily="49" charset="0"/>
              </a:rPr>
              <a:t>вызывался менее 2 раз, то будет восстановлен первый </a:t>
            </a:r>
            <a:r>
              <a:rPr lang="ru-RU" sz="1000" dirty="0" err="1" smtClean="0">
                <a:latin typeface="Lucida Console" pitchFamily="49" charset="0"/>
              </a:rPr>
              <a:t>бэкап</a:t>
            </a:r>
            <a:endParaRPr lang="ru-RU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err="1" smtClean="0">
                <a:latin typeface="Lucida Console" pitchFamily="49" charset="0"/>
              </a:rPr>
              <a:t>model.restore</a:t>
            </a:r>
            <a:r>
              <a:rPr lang="en-US" sz="1000" dirty="0" smtClean="0">
                <a:latin typeface="Lucida Console" pitchFamily="49" charset="0"/>
              </a:rPr>
              <a:t>(</a:t>
            </a:r>
            <a:r>
              <a:rPr lang="ru-RU" sz="1000" dirty="0" smtClean="0">
                <a:latin typeface="Lucida Console" pitchFamily="49" charset="0"/>
              </a:rPr>
              <a:t>-2</a:t>
            </a:r>
            <a:r>
              <a:rPr lang="en-US" sz="1000" dirty="0" smtClean="0">
                <a:latin typeface="Lucida Console" pitchFamily="49" charset="0"/>
              </a:rPr>
              <a:t>);</a:t>
            </a:r>
            <a:endParaRPr lang="ru-RU" sz="1000" dirty="0" smtClean="0">
              <a:latin typeface="Lucida Console" pitchFamily="49" charset="0"/>
            </a:endParaRPr>
          </a:p>
          <a:p>
            <a:pPr>
              <a:buNone/>
            </a:pPr>
            <a:endParaRPr lang="ru-RU" sz="1000" dirty="0" smtClean="0"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 smtClean="0"/>
              <a:t>model.composite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{model | callback} </a:t>
            </a:r>
            <a:r>
              <a:rPr lang="en-US" sz="1000" b="1" dirty="0" err="1" smtClean="0">
                <a:latin typeface="Lucida Console" pitchFamily="49" charset="0"/>
              </a:rPr>
              <a:t>model.composite</a:t>
            </a:r>
            <a:r>
              <a:rPr lang="en-US" sz="1000" b="1" dirty="0" smtClean="0">
                <a:latin typeface="Lucida Console" pitchFamily="49" charset="0"/>
              </a:rPr>
              <a:t>(</a:t>
            </a: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	(string) chain,</a:t>
            </a: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	(function | false) callback</a:t>
            </a: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);</a:t>
            </a:r>
          </a:p>
          <a:p>
            <a:pPr>
              <a:buNone/>
            </a:pPr>
            <a:endParaRPr lang="en-US" sz="1000" b="1" dirty="0" smtClean="0">
              <a:latin typeface="Lucida Console" pitchFamily="49" charset="0"/>
            </a:endParaRPr>
          </a:p>
          <a:p>
            <a:pPr>
              <a:buNone/>
            </a:pPr>
            <a:r>
              <a:rPr lang="ru-RU" sz="1000" dirty="0" smtClean="0">
                <a:latin typeface="Lucida Console" pitchFamily="49" charset="0"/>
              </a:rPr>
              <a:t>Создание зависимых наблюдаемых полей модели (</a:t>
            </a:r>
            <a:r>
              <a:rPr lang="en-US" sz="1000" dirty="0" smtClean="0">
                <a:latin typeface="Lucida Console" pitchFamily="49" charset="0"/>
              </a:rPr>
              <a:t>dependent observable)</a:t>
            </a:r>
          </a:p>
          <a:p>
            <a:pPr>
              <a:buNone/>
            </a:pPr>
            <a:r>
              <a:rPr lang="ru-RU" sz="1000" dirty="0" smtClean="0">
                <a:latin typeface="Lucida Console" pitchFamily="49" charset="0"/>
              </a:rPr>
              <a:t>Данный тип полей автоматически обновляется в модели при изменении зависимого свойства.</a:t>
            </a:r>
            <a:endParaRPr lang="en-US" sz="1000" dirty="0" smtClean="0">
              <a:latin typeface="Lucida Console" pitchFamily="49" charset="0"/>
            </a:endParaRPr>
          </a:p>
          <a:p>
            <a:pPr>
              <a:buNone/>
            </a:pPr>
            <a:endParaRPr lang="en-US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model({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	name: {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		first: ‘John’,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		last: ‘Smith’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	}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});</a:t>
            </a:r>
            <a:endParaRPr lang="ru-RU" sz="1000" dirty="0" smtClean="0">
              <a:latin typeface="Lucida Console" pitchFamily="49" charset="0"/>
            </a:endParaRPr>
          </a:p>
          <a:p>
            <a:pPr>
              <a:buNone/>
            </a:pPr>
            <a:endParaRPr lang="en-US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err="1" smtClean="0">
                <a:latin typeface="Lucida Console" pitchFamily="49" charset="0"/>
              </a:rPr>
              <a:t>model.composite</a:t>
            </a:r>
            <a:r>
              <a:rPr lang="en-US" sz="1000" dirty="0" smtClean="0">
                <a:latin typeface="Lucida Console" pitchFamily="49" charset="0"/>
              </a:rPr>
              <a:t>(‘</a:t>
            </a:r>
            <a:r>
              <a:rPr lang="en-US" sz="1000" dirty="0" err="1" smtClean="0">
                <a:latin typeface="Lucida Console" pitchFamily="49" charset="0"/>
              </a:rPr>
              <a:t>fullName</a:t>
            </a:r>
            <a:r>
              <a:rPr lang="en-US" sz="1000" dirty="0" smtClean="0">
                <a:latin typeface="Lucida Console" pitchFamily="49" charset="0"/>
              </a:rPr>
              <a:t>’, function( </a:t>
            </a:r>
            <a:r>
              <a:rPr lang="en-US" sz="1000" dirty="0" err="1" smtClean="0">
                <a:latin typeface="Lucida Console" pitchFamily="49" charset="0"/>
              </a:rPr>
              <a:t>params</a:t>
            </a:r>
            <a:r>
              <a:rPr lang="en-US" sz="1000" dirty="0" smtClean="0">
                <a:latin typeface="Lucida Console" pitchFamily="49" charset="0"/>
              </a:rPr>
              <a:t> ){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	return this('</a:t>
            </a:r>
            <a:r>
              <a:rPr lang="en-US" sz="1000" dirty="0" err="1" smtClean="0">
                <a:latin typeface="Lucida Console" pitchFamily="49" charset="0"/>
              </a:rPr>
              <a:t>name.first</a:t>
            </a:r>
            <a:r>
              <a:rPr lang="en-US" sz="1000" dirty="0" smtClean="0">
                <a:latin typeface="Lucida Console" pitchFamily="49" charset="0"/>
              </a:rPr>
              <a:t>') +' '+ this('</a:t>
            </a:r>
            <a:r>
              <a:rPr lang="en-US" sz="1000" dirty="0" err="1" smtClean="0">
                <a:latin typeface="Lucida Console" pitchFamily="49" charset="0"/>
              </a:rPr>
              <a:t>name.last</a:t>
            </a:r>
            <a:r>
              <a:rPr lang="en-US" sz="1000" dirty="0" smtClean="0">
                <a:latin typeface="Lucida Console" pitchFamily="49" charset="0"/>
              </a:rPr>
              <a:t>');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});</a:t>
            </a:r>
            <a:endParaRPr lang="ru-RU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err="1" smtClean="0">
                <a:latin typeface="Lucida Console" pitchFamily="49" charset="0"/>
              </a:rPr>
              <a:t>model.follow</a:t>
            </a:r>
            <a:r>
              <a:rPr lang="en-US" sz="1000" dirty="0" smtClean="0">
                <a:latin typeface="Lucida Console" pitchFamily="49" charset="0"/>
              </a:rPr>
              <a:t>(‘</a:t>
            </a:r>
            <a:r>
              <a:rPr lang="en-US" sz="1000" dirty="0" err="1" smtClean="0">
                <a:latin typeface="Lucida Console" pitchFamily="49" charset="0"/>
              </a:rPr>
              <a:t>fullName</a:t>
            </a:r>
            <a:r>
              <a:rPr lang="en-US" sz="1000" dirty="0" smtClean="0">
                <a:latin typeface="Lucida Console" pitchFamily="49" charset="0"/>
              </a:rPr>
              <a:t>’, function( name ){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	 alert(name);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});</a:t>
            </a:r>
          </a:p>
          <a:p>
            <a:pPr>
              <a:buNone/>
            </a:pPr>
            <a:endParaRPr lang="en-US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// </a:t>
            </a:r>
            <a:r>
              <a:rPr lang="ru-RU" sz="1000" dirty="0" smtClean="0">
                <a:latin typeface="Lucida Console" pitchFamily="49" charset="0"/>
              </a:rPr>
              <a:t>при изменении зависимой цепочки в модели, автоматически обновляется значение </a:t>
            </a:r>
            <a:r>
              <a:rPr lang="en-US" sz="1000" dirty="0" err="1" smtClean="0">
                <a:latin typeface="Lucida Console" pitchFamily="49" charset="0"/>
              </a:rPr>
              <a:t>fullName</a:t>
            </a:r>
            <a:r>
              <a:rPr lang="en-US" sz="1000" dirty="0" smtClean="0">
                <a:latin typeface="Lucida Console" pitchFamily="49" charset="0"/>
              </a:rPr>
              <a:t> </a:t>
            </a:r>
            <a:r>
              <a:rPr lang="ru-RU" sz="1000" dirty="0" smtClean="0">
                <a:latin typeface="Lucida Console" pitchFamily="49" charset="0"/>
              </a:rPr>
              <a:t>и </a:t>
            </a:r>
            <a:r>
              <a:rPr lang="ru-RU" sz="1000" dirty="0" err="1" smtClean="0">
                <a:latin typeface="Lucida Console" pitchFamily="49" charset="0"/>
              </a:rPr>
              <a:t>тригерятся</a:t>
            </a:r>
            <a:r>
              <a:rPr lang="ru-RU" sz="1000" dirty="0" smtClean="0">
                <a:latin typeface="Lucida Console" pitchFamily="49" charset="0"/>
              </a:rPr>
              <a:t> все существующие </a:t>
            </a:r>
            <a:r>
              <a:rPr lang="ru-RU" sz="1000" dirty="0" err="1" smtClean="0">
                <a:latin typeface="Lucida Console" pitchFamily="49" charset="0"/>
              </a:rPr>
              <a:t>колбэки</a:t>
            </a:r>
            <a:endParaRPr lang="en-US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model(‘</a:t>
            </a:r>
            <a:r>
              <a:rPr lang="en-US" sz="1000" dirty="0" err="1" smtClean="0">
                <a:latin typeface="Lucida Console" pitchFamily="49" charset="0"/>
              </a:rPr>
              <a:t>name.first</a:t>
            </a:r>
            <a:r>
              <a:rPr lang="en-US" sz="1000" dirty="0" smtClean="0">
                <a:latin typeface="Lucida Console" pitchFamily="49" charset="0"/>
              </a:rPr>
              <a:t>’, ‘Alex’);</a:t>
            </a:r>
            <a:endParaRPr lang="ru-RU" sz="1000" dirty="0" smtClean="0">
              <a:latin typeface="Lucida Console" pitchFamily="49" charset="0"/>
            </a:endParaRPr>
          </a:p>
          <a:p>
            <a:pPr>
              <a:buNone/>
            </a:pPr>
            <a:endParaRPr lang="ru-RU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err="1" smtClean="0">
                <a:latin typeface="Lucida Console" pitchFamily="49" charset="0"/>
              </a:rPr>
              <a:t>model.composite</a:t>
            </a:r>
            <a:r>
              <a:rPr lang="en-US" sz="1000" dirty="0" smtClean="0">
                <a:latin typeface="Lucida Console" pitchFamily="49" charset="0"/>
              </a:rPr>
              <a:t>(‘</a:t>
            </a:r>
            <a:r>
              <a:rPr lang="en-US" sz="1000" dirty="0" err="1" smtClean="0">
                <a:latin typeface="Lucida Console" pitchFamily="49" charset="0"/>
              </a:rPr>
              <a:t>fullName</a:t>
            </a:r>
            <a:r>
              <a:rPr lang="en-US" sz="1000" dirty="0" smtClean="0">
                <a:latin typeface="Lucida Console" pitchFamily="49" charset="0"/>
              </a:rPr>
              <a:t>’, false); // </a:t>
            </a:r>
            <a:r>
              <a:rPr lang="ru-RU" sz="1000" dirty="0" smtClean="0">
                <a:latin typeface="Lucida Console" pitchFamily="49" charset="0"/>
              </a:rPr>
              <a:t>удалить созданную зависимость для цепочки</a:t>
            </a:r>
          </a:p>
          <a:p>
            <a:pPr>
              <a:buNone/>
            </a:pPr>
            <a:r>
              <a:rPr lang="en-US" sz="1000" dirty="0" err="1" smtClean="0">
                <a:latin typeface="Lucida Console" pitchFamily="49" charset="0"/>
              </a:rPr>
              <a:t>model.composite</a:t>
            </a:r>
            <a:r>
              <a:rPr lang="en-US" sz="1000" dirty="0" smtClean="0">
                <a:latin typeface="Lucida Console" pitchFamily="49" charset="0"/>
              </a:rPr>
              <a:t>(‘</a:t>
            </a:r>
            <a:r>
              <a:rPr lang="en-US" sz="1000" dirty="0" err="1" smtClean="0">
                <a:latin typeface="Lucida Console" pitchFamily="49" charset="0"/>
              </a:rPr>
              <a:t>fullName</a:t>
            </a:r>
            <a:r>
              <a:rPr lang="en-US" sz="1000" dirty="0" smtClean="0">
                <a:latin typeface="Lucida Console" pitchFamily="49" charset="0"/>
              </a:rPr>
              <a:t>’); // </a:t>
            </a:r>
            <a:r>
              <a:rPr lang="ru-RU" sz="1000" dirty="0" smtClean="0">
                <a:latin typeface="Lucida Console" pitchFamily="49" charset="0"/>
              </a:rPr>
              <a:t>получить </a:t>
            </a:r>
            <a:r>
              <a:rPr lang="ru-RU" sz="1000" dirty="0" err="1" smtClean="0">
                <a:latin typeface="Lucida Console" pitchFamily="49" charset="0"/>
              </a:rPr>
              <a:t>коллбэк</a:t>
            </a:r>
            <a:r>
              <a:rPr lang="ru-RU" sz="1000" dirty="0" smtClean="0">
                <a:latin typeface="Lucida Console" pitchFamily="49" charset="0"/>
              </a:rPr>
              <a:t> зависимости</a:t>
            </a:r>
          </a:p>
          <a:p>
            <a:pPr>
              <a:buNone/>
            </a:pPr>
            <a:endParaRPr lang="en-US" sz="1000" dirty="0" smtClean="0">
              <a:latin typeface="Lucida Console" pitchFamily="49" charset="0"/>
            </a:endParaRPr>
          </a:p>
          <a:p>
            <a:pPr>
              <a:buNone/>
            </a:pPr>
            <a:endParaRPr lang="en-US" sz="1000" dirty="0" smtClean="0"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 smtClean="0"/>
              <a:t>model.dispatch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model </a:t>
            </a:r>
            <a:r>
              <a:rPr lang="en-US" sz="1000" b="1" dirty="0" err="1" smtClean="0">
                <a:latin typeface="Lucida Console" pitchFamily="49" charset="0"/>
              </a:rPr>
              <a:t>model.dispatch</a:t>
            </a:r>
            <a:r>
              <a:rPr lang="en-US" sz="1000" b="1" dirty="0" smtClean="0">
                <a:latin typeface="Lucida Console" pitchFamily="49" charset="0"/>
              </a:rPr>
              <a:t>(</a:t>
            </a: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	(string) chain,</a:t>
            </a: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	(array) [data],</a:t>
            </a: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	(function | number) [filter]</a:t>
            </a: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);</a:t>
            </a:r>
            <a:endParaRPr lang="ru-RU" sz="1000" b="1" dirty="0" smtClean="0">
              <a:latin typeface="Lucida Console" pitchFamily="49" charset="0"/>
            </a:endParaRPr>
          </a:p>
          <a:p>
            <a:pPr>
              <a:buNone/>
            </a:pPr>
            <a:endParaRPr lang="ru-RU" sz="1000" b="1" dirty="0" smtClean="0">
              <a:latin typeface="Lucida Console" pitchFamily="49" charset="0"/>
            </a:endParaRPr>
          </a:p>
          <a:p>
            <a:pPr>
              <a:buNone/>
            </a:pPr>
            <a:r>
              <a:rPr lang="ru-RU" sz="1000" dirty="0" smtClean="0">
                <a:latin typeface="Lucida Console" pitchFamily="49" charset="0"/>
              </a:rPr>
              <a:t>Ручной вызов всех или одного слушателей для цепочки в модели.</a:t>
            </a:r>
          </a:p>
          <a:p>
            <a:pPr>
              <a:buNone/>
            </a:pPr>
            <a:endParaRPr lang="ru-RU" sz="1000" b="1" dirty="0" smtClean="0">
              <a:latin typeface="Lucida Console" pitchFamily="49" charset="0"/>
            </a:endParaRPr>
          </a:p>
          <a:p>
            <a:pPr>
              <a:buNone/>
            </a:pPr>
            <a:r>
              <a:rPr lang="ru-RU" sz="1000" b="1" dirty="0" smtClean="0">
                <a:latin typeface="Lucida Console" pitchFamily="49" charset="0"/>
              </a:rPr>
              <a:t>Примечания:</a:t>
            </a:r>
          </a:p>
          <a:p>
            <a:pPr>
              <a:buAutoNum type="arabicParenR"/>
            </a:pPr>
            <a:r>
              <a:rPr lang="ru-RU" sz="1000" dirty="0" smtClean="0">
                <a:latin typeface="Lucida Console" pitchFamily="49" charset="0"/>
              </a:rPr>
              <a:t>Второй аргумент </a:t>
            </a:r>
            <a:r>
              <a:rPr lang="en-US" sz="1000" dirty="0" smtClean="0">
                <a:latin typeface="Lucida Console" pitchFamily="49" charset="0"/>
              </a:rPr>
              <a:t>data </a:t>
            </a:r>
            <a:r>
              <a:rPr lang="ru-RU" sz="1000" dirty="0" smtClean="0">
                <a:latin typeface="Lucida Console" pitchFamily="49" charset="0"/>
              </a:rPr>
              <a:t>должен быть в формате </a:t>
            </a:r>
            <a:r>
              <a:rPr lang="en-US" sz="1000" dirty="0" smtClean="0">
                <a:latin typeface="Lucida Console" pitchFamily="49" charset="0"/>
              </a:rPr>
              <a:t>[value, {</a:t>
            </a:r>
            <a:r>
              <a:rPr lang="en-US" sz="1000" dirty="0" err="1" smtClean="0">
                <a:latin typeface="Lucida Console" pitchFamily="49" charset="0"/>
              </a:rPr>
              <a:t>params</a:t>
            </a:r>
            <a:r>
              <a:rPr lang="en-US" sz="1000" dirty="0" smtClean="0">
                <a:latin typeface="Lucida Console" pitchFamily="49" charset="0"/>
              </a:rPr>
              <a:t>}]</a:t>
            </a:r>
          </a:p>
          <a:p>
            <a:pPr>
              <a:buAutoNum type="arabicParenR"/>
            </a:pPr>
            <a:r>
              <a:rPr lang="ru-RU" sz="1000" dirty="0" smtClean="0">
                <a:latin typeface="Lucida Console" pitchFamily="49" charset="0"/>
              </a:rPr>
              <a:t>Третий аргумент фильтр принимает ссылку на </a:t>
            </a:r>
            <a:r>
              <a:rPr lang="ru-RU" sz="1000" dirty="0" err="1" smtClean="0">
                <a:latin typeface="Lucida Console" pitchFamily="49" charset="0"/>
              </a:rPr>
              <a:t>коллбэк</a:t>
            </a:r>
            <a:r>
              <a:rPr lang="ru-RU" sz="1000" dirty="0" smtClean="0">
                <a:latin typeface="Lucida Console" pitchFamily="49" charset="0"/>
              </a:rPr>
              <a:t> или его номер (начиная с 0)</a:t>
            </a:r>
            <a:endParaRPr lang="en-US" sz="1000" dirty="0" smtClean="0">
              <a:latin typeface="Lucida Console" pitchFamily="49" charset="0"/>
            </a:endParaRPr>
          </a:p>
          <a:p>
            <a:pPr>
              <a:buNone/>
            </a:pPr>
            <a:endParaRPr lang="ru-RU" sz="1000" b="1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// </a:t>
            </a:r>
            <a:r>
              <a:rPr lang="ru-RU" sz="1000" dirty="0" smtClean="0">
                <a:latin typeface="Lucida Console" pitchFamily="49" charset="0"/>
              </a:rPr>
              <a:t>пример</a:t>
            </a:r>
            <a:endParaRPr lang="en-US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model(‘message’, ‘Hello!’);</a:t>
            </a:r>
          </a:p>
          <a:p>
            <a:pPr>
              <a:buNone/>
            </a:pPr>
            <a:r>
              <a:rPr lang="en-US" sz="1000" dirty="0" err="1" smtClean="0">
                <a:latin typeface="Lucida Console" pitchFamily="49" charset="0"/>
              </a:rPr>
              <a:t>model.follow</a:t>
            </a:r>
            <a:r>
              <a:rPr lang="en-US" sz="1000" dirty="0" smtClean="0">
                <a:latin typeface="Lucida Console" pitchFamily="49" charset="0"/>
              </a:rPr>
              <a:t>(‘message’, function( </a:t>
            </a:r>
            <a:r>
              <a:rPr lang="en-US" sz="1000" dirty="0" err="1" smtClean="0">
                <a:latin typeface="Lucida Console" pitchFamily="49" charset="0"/>
              </a:rPr>
              <a:t>msg</a:t>
            </a:r>
            <a:r>
              <a:rPr lang="en-US" sz="1000" dirty="0" smtClean="0">
                <a:latin typeface="Lucida Console" pitchFamily="49" charset="0"/>
              </a:rPr>
              <a:t> ){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	alert(</a:t>
            </a:r>
            <a:r>
              <a:rPr lang="en-US" sz="1000" dirty="0" err="1" smtClean="0">
                <a:latin typeface="Lucida Console" pitchFamily="49" charset="0"/>
              </a:rPr>
              <a:t>msg</a:t>
            </a:r>
            <a:r>
              <a:rPr lang="en-US" sz="1000" dirty="0" smtClean="0">
                <a:latin typeface="Lucida Console" pitchFamily="49" charset="0"/>
              </a:rPr>
              <a:t>);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});</a:t>
            </a:r>
          </a:p>
          <a:p>
            <a:pPr>
              <a:buNone/>
            </a:pPr>
            <a:endParaRPr lang="en-US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// </a:t>
            </a:r>
            <a:r>
              <a:rPr lang="ru-RU" sz="1000" dirty="0" smtClean="0">
                <a:latin typeface="Lucida Console" pitchFamily="49" charset="0"/>
              </a:rPr>
              <a:t>только вызываем </a:t>
            </a:r>
            <a:r>
              <a:rPr lang="ru-RU" sz="1000" dirty="0" err="1" smtClean="0">
                <a:latin typeface="Lucida Console" pitchFamily="49" charset="0"/>
              </a:rPr>
              <a:t>колбэки</a:t>
            </a:r>
            <a:r>
              <a:rPr lang="ru-RU" sz="1000" dirty="0" smtClean="0">
                <a:latin typeface="Lucida Console" pitchFamily="49" charset="0"/>
              </a:rPr>
              <a:t>, значение в модели остается прежним</a:t>
            </a:r>
            <a:endParaRPr lang="en-US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err="1" smtClean="0">
                <a:latin typeface="Lucida Console" pitchFamily="49" charset="0"/>
              </a:rPr>
              <a:t>model.dispatch</a:t>
            </a:r>
            <a:r>
              <a:rPr lang="en-US" sz="1000" dirty="0" smtClean="0">
                <a:latin typeface="Lucida Console" pitchFamily="49" charset="0"/>
              </a:rPr>
              <a:t>(‘message’, [‘Bye!’]);</a:t>
            </a:r>
          </a:p>
          <a:p>
            <a:pPr>
              <a:buNone/>
            </a:pPr>
            <a:endParaRPr lang="en-US" sz="1000" dirty="0" smtClean="0"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 smtClean="0"/>
              <a:t>model.merge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model </a:t>
            </a:r>
            <a:r>
              <a:rPr lang="en-US" sz="1000" b="1" dirty="0" err="1" smtClean="0">
                <a:latin typeface="Lucida Console" pitchFamily="49" charset="0"/>
              </a:rPr>
              <a:t>model.merge</a:t>
            </a:r>
            <a:r>
              <a:rPr lang="en-US" sz="1000" b="1" dirty="0" smtClean="0">
                <a:latin typeface="Lucida Console" pitchFamily="49" charset="0"/>
              </a:rPr>
              <a:t>(</a:t>
            </a: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	(object) data</a:t>
            </a: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);</a:t>
            </a:r>
            <a:endParaRPr lang="ru-RU" sz="1000" b="1" dirty="0" smtClean="0">
              <a:latin typeface="Lucida Console" pitchFamily="49" charset="0"/>
            </a:endParaRPr>
          </a:p>
          <a:p>
            <a:pPr>
              <a:buNone/>
            </a:pPr>
            <a:endParaRPr lang="ru-RU" sz="1000" b="1" dirty="0" smtClean="0">
              <a:latin typeface="Lucida Console" pitchFamily="49" charset="0"/>
            </a:endParaRPr>
          </a:p>
          <a:p>
            <a:pPr>
              <a:buNone/>
            </a:pPr>
            <a:r>
              <a:rPr lang="ru-RU" sz="1000" dirty="0" smtClean="0">
                <a:latin typeface="Lucida Console" pitchFamily="49" charset="0"/>
              </a:rPr>
              <a:t>Слияние (обновление) модели с новой структурой данных.</a:t>
            </a:r>
          </a:p>
          <a:p>
            <a:pPr>
              <a:buNone/>
            </a:pPr>
            <a:endParaRPr lang="ru-RU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// </a:t>
            </a:r>
            <a:r>
              <a:rPr lang="ru-RU" sz="1000" dirty="0" smtClean="0">
                <a:latin typeface="Lucida Console" pitchFamily="49" charset="0"/>
              </a:rPr>
              <a:t>пример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model({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	colors: [‘red’, ‘green’],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	</a:t>
            </a:r>
            <a:r>
              <a:rPr lang="en-US" sz="1000" dirty="0" err="1" smtClean="0">
                <a:latin typeface="Lucida Console" pitchFamily="49" charset="0"/>
              </a:rPr>
              <a:t>lang</a:t>
            </a:r>
            <a:r>
              <a:rPr lang="en-US" sz="1000" dirty="0" smtClean="0">
                <a:latin typeface="Lucida Console" pitchFamily="49" charset="0"/>
              </a:rPr>
              <a:t>: {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		from: ‘en’,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		to: ‘</a:t>
            </a:r>
            <a:r>
              <a:rPr lang="en-US" sz="1000" dirty="0" err="1" smtClean="0">
                <a:latin typeface="Lucida Console" pitchFamily="49" charset="0"/>
              </a:rPr>
              <a:t>es’</a:t>
            </a:r>
            <a:endParaRPr lang="en-US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	}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});</a:t>
            </a:r>
          </a:p>
          <a:p>
            <a:pPr>
              <a:buNone/>
            </a:pPr>
            <a:endParaRPr lang="en-US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err="1" smtClean="0">
                <a:latin typeface="Lucida Console" pitchFamily="49" charset="0"/>
              </a:rPr>
              <a:t>model.follow</a:t>
            </a:r>
            <a:r>
              <a:rPr lang="en-US" sz="1000" dirty="0" smtClean="0">
                <a:latin typeface="Lucida Console" pitchFamily="49" charset="0"/>
              </a:rPr>
              <a:t>(/</a:t>
            </a:r>
            <a:r>
              <a:rPr lang="en-US" sz="1000" dirty="0" err="1" smtClean="0">
                <a:latin typeface="Lucida Console" pitchFamily="49" charset="0"/>
              </a:rPr>
              <a:t>lang</a:t>
            </a:r>
            <a:r>
              <a:rPr lang="en-US" sz="1000" dirty="0" smtClean="0">
                <a:latin typeface="Lucida Console" pitchFamily="49" charset="0"/>
              </a:rPr>
              <a:t>(\..+)*/, function( value, </a:t>
            </a:r>
            <a:r>
              <a:rPr lang="en-US" sz="1000" dirty="0" err="1" smtClean="0">
                <a:latin typeface="Lucida Console" pitchFamily="49" charset="0"/>
              </a:rPr>
              <a:t>params</a:t>
            </a:r>
            <a:r>
              <a:rPr lang="en-US" sz="1000" dirty="0" smtClean="0">
                <a:latin typeface="Lucida Console" pitchFamily="49" charset="0"/>
              </a:rPr>
              <a:t> ){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	alert( </a:t>
            </a:r>
            <a:r>
              <a:rPr lang="en-US" sz="1000" dirty="0" err="1" smtClean="0">
                <a:latin typeface="Lucida Console" pitchFamily="49" charset="0"/>
              </a:rPr>
              <a:t>params.chain</a:t>
            </a:r>
            <a:r>
              <a:rPr lang="en-US" sz="1000" dirty="0" smtClean="0">
                <a:latin typeface="Lucida Console" pitchFamily="49" charset="0"/>
              </a:rPr>
              <a:t> );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});</a:t>
            </a:r>
          </a:p>
          <a:p>
            <a:pPr>
              <a:buNone/>
            </a:pPr>
            <a:endParaRPr lang="en-US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err="1" smtClean="0">
                <a:latin typeface="Lucida Console" pitchFamily="49" charset="0"/>
              </a:rPr>
              <a:t>model.merge</a:t>
            </a:r>
            <a:r>
              <a:rPr lang="en-US" sz="1000" dirty="0" smtClean="0">
                <a:latin typeface="Lucida Console" pitchFamily="49" charset="0"/>
              </a:rPr>
              <a:t>({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	colors: [‘blue’, ‘red’, ‘white’],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	</a:t>
            </a:r>
            <a:r>
              <a:rPr lang="en-US" sz="1000" dirty="0" err="1" smtClean="0">
                <a:latin typeface="Lucida Console" pitchFamily="49" charset="0"/>
              </a:rPr>
              <a:t>lang</a:t>
            </a:r>
            <a:r>
              <a:rPr lang="en-US" sz="1000" dirty="0" smtClean="0">
                <a:latin typeface="Lucida Console" pitchFamily="49" charset="0"/>
              </a:rPr>
              <a:t>: {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		local: ‘</a:t>
            </a:r>
            <a:r>
              <a:rPr lang="en-US" sz="1000" dirty="0" err="1" smtClean="0">
                <a:latin typeface="Lucida Console" pitchFamily="49" charset="0"/>
              </a:rPr>
              <a:t>ru</a:t>
            </a:r>
            <a:r>
              <a:rPr lang="en-US" sz="1000" dirty="0" smtClean="0">
                <a:latin typeface="Lucida Console" pitchFamily="49" charset="0"/>
              </a:rPr>
              <a:t>’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	}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});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 smtClean="0"/>
              <a:t>model.select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array </a:t>
            </a:r>
            <a:r>
              <a:rPr lang="en-US" sz="1000" b="1" dirty="0" err="1" smtClean="0">
                <a:latin typeface="Lucida Console" pitchFamily="49" charset="0"/>
              </a:rPr>
              <a:t>model.select</a:t>
            </a:r>
            <a:r>
              <a:rPr lang="en-US" sz="1000" b="1" dirty="0" smtClean="0">
                <a:latin typeface="Lucida Console" pitchFamily="49" charset="0"/>
              </a:rPr>
              <a:t>(</a:t>
            </a:r>
            <a:endParaRPr lang="en-US" sz="1000" b="1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	(string) chain,</a:t>
            </a: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	(string) expression,</a:t>
            </a: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	(string) </a:t>
            </a:r>
            <a:r>
              <a:rPr lang="en-US" sz="1000" b="1" dirty="0" err="1" smtClean="0">
                <a:latin typeface="Lucida Console" pitchFamily="49" charset="0"/>
              </a:rPr>
              <a:t>returnValue</a:t>
            </a:r>
            <a:endParaRPr lang="en-US" sz="1000" b="1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);</a:t>
            </a:r>
            <a:endParaRPr lang="ru-RU" sz="1000" b="1" dirty="0" smtClean="0">
              <a:latin typeface="Lucida Console" pitchFamily="49" charset="0"/>
            </a:endParaRPr>
          </a:p>
          <a:p>
            <a:pPr>
              <a:buNone/>
            </a:pPr>
            <a:endParaRPr lang="en-US" sz="1000" b="1" dirty="0" smtClean="0">
              <a:latin typeface="Lucida Console" pitchFamily="49" charset="0"/>
            </a:endParaRPr>
          </a:p>
          <a:p>
            <a:pPr>
              <a:buNone/>
            </a:pPr>
            <a:r>
              <a:rPr lang="ru-RU" sz="1000" dirty="0" err="1" smtClean="0">
                <a:latin typeface="Lucida Console" pitchFamily="49" charset="0"/>
              </a:rPr>
              <a:t>Маппер</a:t>
            </a:r>
            <a:r>
              <a:rPr lang="ru-RU" sz="1000" dirty="0" smtClean="0">
                <a:latin typeface="Lucida Console" pitchFamily="49" charset="0"/>
              </a:rPr>
              <a:t> для </a:t>
            </a:r>
            <a:r>
              <a:rPr lang="ru-RU" sz="1000" dirty="0" smtClean="0">
                <a:latin typeface="Lucida Console" pitchFamily="49" charset="0"/>
              </a:rPr>
              <a:t>выборки и обновления </a:t>
            </a:r>
            <a:r>
              <a:rPr lang="ru-RU" sz="1000" dirty="0" smtClean="0">
                <a:latin typeface="Lucida Console" pitchFamily="49" charset="0"/>
              </a:rPr>
              <a:t>данных из коллекции (массива</a:t>
            </a:r>
            <a:r>
              <a:rPr lang="ru-RU" sz="1000" dirty="0" smtClean="0">
                <a:latin typeface="Lucida Console" pitchFamily="49" charset="0"/>
              </a:rPr>
              <a:t>).</a:t>
            </a:r>
            <a:endParaRPr lang="en-US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ru-RU" sz="1000" dirty="0" smtClean="0">
                <a:latin typeface="Lucida Console" pitchFamily="49" charset="0"/>
              </a:rPr>
              <a:t>У возвращаемого найденного списка (массива) есть метод </a:t>
            </a:r>
            <a:r>
              <a:rPr lang="en-US" sz="1000" dirty="0" smtClean="0">
                <a:latin typeface="Lucida Console" pitchFamily="49" charset="0"/>
              </a:rPr>
              <a:t>“update” </a:t>
            </a:r>
            <a:r>
              <a:rPr lang="ru-RU" sz="1000" dirty="0" smtClean="0">
                <a:latin typeface="Lucida Console" pitchFamily="49" charset="0"/>
              </a:rPr>
              <a:t>для обновления данных в коллекции.</a:t>
            </a:r>
            <a:endParaRPr lang="ru-RU" sz="1000" dirty="0" smtClean="0">
              <a:latin typeface="Lucida Console" pitchFamily="49" charset="0"/>
            </a:endParaRPr>
          </a:p>
          <a:p>
            <a:pPr>
              <a:buNone/>
            </a:pPr>
            <a:endParaRPr lang="ru-RU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// </a:t>
            </a:r>
            <a:r>
              <a:rPr lang="ru-RU" sz="1000" dirty="0" smtClean="0">
                <a:latin typeface="Lucida Console" pitchFamily="49" charset="0"/>
              </a:rPr>
              <a:t>Пример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model('collection', [</a:t>
            </a:r>
            <a:endParaRPr lang="ru-RU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	{x: 1, y: 1, color: 'blue', b: true},</a:t>
            </a:r>
            <a:endParaRPr lang="ru-RU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	{x: 0, y: 2, color: 'red', b: "true", test: [1,0,2]},</a:t>
            </a:r>
            <a:endParaRPr lang="ru-RU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	{x: 1, y: 3, color: 'red'},</a:t>
            </a:r>
            <a:endParaRPr lang="ru-RU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	{x: 0, y: 4, values: [0,1]},</a:t>
            </a:r>
            <a:endParaRPr lang="ru-RU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	{z: 1, y: 5, children: {count: 3, list: ['one', 'two', 'three']}, x: null }</a:t>
            </a:r>
            <a:endParaRPr lang="ru-RU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]);</a:t>
            </a:r>
            <a:endParaRPr lang="ru-RU" sz="1000" dirty="0" smtClean="0">
              <a:latin typeface="Lucida Console" pitchFamily="49" charset="0"/>
            </a:endParaRPr>
          </a:p>
          <a:p>
            <a:pPr>
              <a:buNone/>
            </a:pPr>
            <a:endParaRPr lang="ru-RU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alert([</a:t>
            </a:r>
            <a:endParaRPr lang="ru-RU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	</a:t>
            </a:r>
            <a:r>
              <a:rPr lang="en-US" sz="1000" dirty="0" err="1" smtClean="0">
                <a:latin typeface="Lucida Console" pitchFamily="49" charset="0"/>
              </a:rPr>
              <a:t>model.select</a:t>
            </a:r>
            <a:r>
              <a:rPr lang="en-US" sz="1000" dirty="0" smtClean="0">
                <a:latin typeface="Lucida Console" pitchFamily="49" charset="0"/>
              </a:rPr>
              <a:t>(</a:t>
            </a:r>
            <a:r>
              <a:rPr lang="en-US" sz="1000" dirty="0" smtClean="0">
                <a:latin typeface="Lucida Console" pitchFamily="49" charset="0"/>
              </a:rPr>
              <a:t>'collection', "x[=y] || z"),	</a:t>
            </a:r>
            <a:r>
              <a:rPr lang="ru-RU" sz="1000" dirty="0" smtClean="0">
                <a:latin typeface="Lucida Console" pitchFamily="49" charset="0"/>
              </a:rPr>
              <a:t>	</a:t>
            </a:r>
            <a:r>
              <a:rPr lang="en-US" sz="1000" dirty="0" smtClean="0">
                <a:latin typeface="Lucida Console" pitchFamily="49" charset="0"/>
              </a:rPr>
              <a:t>// [object </a:t>
            </a:r>
            <a:r>
              <a:rPr lang="en-US" sz="1000" dirty="0" err="1" smtClean="0">
                <a:latin typeface="Lucida Console" pitchFamily="49" charset="0"/>
              </a:rPr>
              <a:t>Object</a:t>
            </a:r>
            <a:r>
              <a:rPr lang="en-US" sz="1000" dirty="0" smtClean="0">
                <a:latin typeface="Lucida Console" pitchFamily="49" charset="0"/>
              </a:rPr>
              <a:t>],[object </a:t>
            </a:r>
            <a:r>
              <a:rPr lang="en-US" sz="1000" dirty="0" err="1" smtClean="0">
                <a:latin typeface="Lucida Console" pitchFamily="49" charset="0"/>
              </a:rPr>
              <a:t>Object</a:t>
            </a:r>
            <a:r>
              <a:rPr lang="en-US" sz="1000" dirty="0" smtClean="0">
                <a:latin typeface="Lucida Console" pitchFamily="49" charset="0"/>
              </a:rPr>
              <a:t>]</a:t>
            </a:r>
            <a:endParaRPr lang="ru-RU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	</a:t>
            </a:r>
            <a:r>
              <a:rPr lang="en-US" sz="1000" dirty="0" err="1" smtClean="0">
                <a:latin typeface="Lucida Console" pitchFamily="49" charset="0"/>
              </a:rPr>
              <a:t>model.select</a:t>
            </a:r>
            <a:r>
              <a:rPr lang="en-US" sz="1000" dirty="0" smtClean="0">
                <a:latin typeface="Lucida Console" pitchFamily="49" charset="0"/>
              </a:rPr>
              <a:t>(</a:t>
            </a:r>
            <a:r>
              <a:rPr lang="en-US" sz="1000" dirty="0" smtClean="0">
                <a:latin typeface="Lucida Console" pitchFamily="49" charset="0"/>
              </a:rPr>
              <a:t>'collection', "x[=values.0]"),		// [object </a:t>
            </a:r>
            <a:r>
              <a:rPr lang="en-US" sz="1000" dirty="0" err="1" smtClean="0">
                <a:latin typeface="Lucida Console" pitchFamily="49" charset="0"/>
              </a:rPr>
              <a:t>Object</a:t>
            </a:r>
            <a:r>
              <a:rPr lang="en-US" sz="1000" dirty="0" smtClean="0">
                <a:latin typeface="Lucida Console" pitchFamily="49" charset="0"/>
              </a:rPr>
              <a:t>]</a:t>
            </a:r>
            <a:endParaRPr lang="ru-RU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	</a:t>
            </a:r>
            <a:r>
              <a:rPr lang="en-US" sz="1000" dirty="0" err="1" smtClean="0">
                <a:latin typeface="Lucida Console" pitchFamily="49" charset="0"/>
              </a:rPr>
              <a:t>model.select</a:t>
            </a:r>
            <a:r>
              <a:rPr lang="en-US" sz="1000" dirty="0" smtClean="0">
                <a:latin typeface="Lucida Console" pitchFamily="49" charset="0"/>
              </a:rPr>
              <a:t>(</a:t>
            </a:r>
            <a:r>
              <a:rPr lang="en-US" sz="1000" dirty="0" smtClean="0">
                <a:latin typeface="Lucida Console" pitchFamily="49" charset="0"/>
              </a:rPr>
              <a:t>'collection', "y[&gt;=3] &amp;&amp; children", 'y'),	// 5</a:t>
            </a:r>
            <a:endParaRPr lang="ru-RU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	</a:t>
            </a:r>
            <a:r>
              <a:rPr lang="en-US" sz="1000" dirty="0" err="1" smtClean="0">
                <a:latin typeface="Lucida Console" pitchFamily="49" charset="0"/>
              </a:rPr>
              <a:t>model.select</a:t>
            </a:r>
            <a:r>
              <a:rPr lang="en-US" sz="1000" dirty="0" smtClean="0">
                <a:latin typeface="Lucida Console" pitchFamily="49" charset="0"/>
              </a:rPr>
              <a:t>(</a:t>
            </a:r>
            <a:r>
              <a:rPr lang="en-US" sz="1000" dirty="0" smtClean="0">
                <a:latin typeface="Lucida Console" pitchFamily="49" charset="0"/>
              </a:rPr>
              <a:t>'collection', "x[=1]", 'color') 	</a:t>
            </a:r>
            <a:r>
              <a:rPr lang="en-US" sz="1000" dirty="0" smtClean="0">
                <a:latin typeface="Lucida Console" pitchFamily="49" charset="0"/>
              </a:rPr>
              <a:t>// </a:t>
            </a:r>
            <a:r>
              <a:rPr lang="en-US" sz="1000" dirty="0" err="1" smtClean="0">
                <a:latin typeface="Lucida Console" pitchFamily="49" charset="0"/>
              </a:rPr>
              <a:t>blue,red</a:t>
            </a:r>
            <a:endParaRPr lang="ru-RU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].join('\n'));</a:t>
            </a:r>
            <a:endParaRPr lang="ru-RU" sz="1000" dirty="0" smtClean="0">
              <a:latin typeface="Lucida Console" pitchFamily="49" charset="0"/>
            </a:endParaRPr>
          </a:p>
          <a:p>
            <a:pPr>
              <a:buNone/>
            </a:pPr>
            <a:endParaRPr lang="en-US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// </a:t>
            </a:r>
            <a:r>
              <a:rPr lang="ru-RU" sz="1000" dirty="0" smtClean="0">
                <a:latin typeface="Lucida Console" pitchFamily="49" charset="0"/>
              </a:rPr>
              <a:t>обновить все значения </a:t>
            </a:r>
            <a:r>
              <a:rPr lang="en-US" sz="1000" dirty="0" smtClean="0">
                <a:latin typeface="Lucida Console" pitchFamily="49" charset="0"/>
              </a:rPr>
              <a:t>“color” </a:t>
            </a:r>
            <a:r>
              <a:rPr lang="ru-RU" sz="1000" dirty="0" smtClean="0">
                <a:latin typeface="Lucida Console" pitchFamily="49" charset="0"/>
              </a:rPr>
              <a:t>у элементов с </a:t>
            </a:r>
            <a:r>
              <a:rPr lang="en-US" sz="1000" dirty="0" smtClean="0">
                <a:latin typeface="Lucida Console" pitchFamily="49" charset="0"/>
              </a:rPr>
              <a:t>x=1</a:t>
            </a:r>
            <a:endParaRPr lang="ru-RU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err="1" smtClean="0">
                <a:latin typeface="Lucida Console" pitchFamily="49" charset="0"/>
              </a:rPr>
              <a:t>model.select</a:t>
            </a:r>
            <a:r>
              <a:rPr lang="en-US" sz="1000" dirty="0" smtClean="0">
                <a:latin typeface="Lucida Console" pitchFamily="49" charset="0"/>
              </a:rPr>
              <a:t>(</a:t>
            </a:r>
            <a:r>
              <a:rPr lang="en-US" sz="1000" dirty="0" smtClean="0">
                <a:latin typeface="Lucida Console" pitchFamily="49" charset="0"/>
              </a:rPr>
              <a:t>'collection</a:t>
            </a:r>
            <a:r>
              <a:rPr lang="en-US" sz="1000" dirty="0" smtClean="0">
                <a:latin typeface="Lucida Console" pitchFamily="49" charset="0"/>
              </a:rPr>
              <a:t>'</a:t>
            </a:r>
            <a:r>
              <a:rPr lang="en-US" sz="1000" dirty="0" smtClean="0">
                <a:latin typeface="Lucida Console" pitchFamily="49" charset="0"/>
              </a:rPr>
              <a:t>, </a:t>
            </a:r>
            <a:r>
              <a:rPr lang="en-US" sz="1000" dirty="0" smtClean="0">
                <a:latin typeface="Lucida Console" pitchFamily="49" charset="0"/>
              </a:rPr>
              <a:t>'</a:t>
            </a:r>
            <a:r>
              <a:rPr lang="en-US" sz="1000" dirty="0" smtClean="0">
                <a:latin typeface="Lucida Console" pitchFamily="49" charset="0"/>
              </a:rPr>
              <a:t>x[=1]', </a:t>
            </a:r>
            <a:r>
              <a:rPr lang="en-US" sz="1000" dirty="0" smtClean="0">
                <a:latin typeface="Lucida Console" pitchFamily="49" charset="0"/>
              </a:rPr>
              <a:t>'</a:t>
            </a:r>
            <a:r>
              <a:rPr lang="en-US" sz="1000" dirty="0" smtClean="0">
                <a:latin typeface="Lucida Console" pitchFamily="49" charset="0"/>
              </a:rPr>
              <a:t>color').update(</a:t>
            </a:r>
            <a:r>
              <a:rPr lang="en-US" sz="1000" dirty="0" smtClean="0">
                <a:latin typeface="Lucida Console" pitchFamily="49" charset="0"/>
              </a:rPr>
              <a:t>'</a:t>
            </a:r>
            <a:r>
              <a:rPr lang="en-US" sz="1000" dirty="0" smtClean="0">
                <a:latin typeface="Lucida Console" pitchFamily="49" charset="0"/>
              </a:rPr>
              <a:t>green');</a:t>
            </a:r>
            <a:endParaRPr lang="ru-RU" sz="1000" dirty="0" smtClean="0"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 cstate="print"/>
          <a:srcRect l="2532" r="2532"/>
          <a:stretch>
            <a:fillRect/>
          </a:stretch>
        </p:blipFill>
        <p:spPr bwMode="auto">
          <a:xfrm>
            <a:off x="2555776" y="620688"/>
            <a:ext cx="4003848" cy="300288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>
          <a:xfrm>
            <a:off x="1792288" y="4149080"/>
            <a:ext cx="5486400" cy="2023120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>
                <a:latin typeface="Arial" pitchFamily="34" charset="0"/>
                <a:cs typeface="Arial" pitchFamily="34" charset="0"/>
                <a:hlinkClick r:id="rId3"/>
              </a:rPr>
              <a:t>https://github.com/extensible/follow.js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>
                <a:latin typeface="Lucida Console" pitchFamily="49" charset="0"/>
              </a:rPr>
              <a:t>Идеология</a:t>
            </a:r>
            <a:endParaRPr lang="ru-RU" dirty="0">
              <a:latin typeface="Lucida Console" pitchFamily="49" charset="0"/>
            </a:endParaRPr>
          </a:p>
        </p:txBody>
      </p:sp>
      <p:sp>
        <p:nvSpPr>
          <p:cNvPr id="12" name="Объект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ru-RU" sz="3500" dirty="0" smtClean="0"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pPr marL="0" indent="0" algn="ctr">
              <a:buNone/>
            </a:pPr>
            <a:r>
              <a:rPr lang="en-US" sz="35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Observable pattern </a:t>
            </a:r>
          </a:p>
          <a:p>
            <a:pPr marL="0" indent="0" algn="ctr">
              <a:buNone/>
            </a:pPr>
            <a:r>
              <a:rPr lang="en-US" sz="35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+ </a:t>
            </a:r>
          </a:p>
          <a:p>
            <a:pPr marL="0" indent="0" algn="ctr">
              <a:buNone/>
            </a:pPr>
            <a:r>
              <a:rPr lang="en-US" sz="35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Model = JSON</a:t>
            </a:r>
          </a:p>
          <a:p>
            <a:pPr marL="0" indent="0" algn="ctr">
              <a:buNone/>
            </a:pPr>
            <a:r>
              <a:rPr lang="en-US" sz="35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+ </a:t>
            </a:r>
          </a:p>
          <a:p>
            <a:pPr marL="0" indent="0" algn="ctr">
              <a:buNone/>
            </a:pPr>
            <a:r>
              <a:rPr lang="en-US" sz="35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Syntax Sugar (more sugar!)</a:t>
            </a:r>
            <a:endParaRPr lang="ru-RU" sz="3500" dirty="0" smtClean="0"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25218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>
                <a:latin typeface="Lucida Console" pitchFamily="49" charset="0"/>
              </a:rPr>
              <a:t>Плюшки</a:t>
            </a:r>
            <a:endParaRPr lang="ru-RU" dirty="0">
              <a:latin typeface="Lucida Console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100" dirty="0" smtClean="0">
                <a:latin typeface="Arial" pitchFamily="34" charset="0"/>
                <a:cs typeface="Arial" pitchFamily="34" charset="0"/>
              </a:rPr>
              <a:t>гибкое 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API </a:t>
            </a:r>
            <a:r>
              <a:rPr lang="ru-RU" sz="2100" dirty="0" smtClean="0">
                <a:latin typeface="Arial" pitchFamily="34" charset="0"/>
                <a:cs typeface="Arial" pitchFamily="34" charset="0"/>
              </a:rPr>
              <a:t>для доступа к данным модели</a:t>
            </a:r>
          </a:p>
          <a:p>
            <a:r>
              <a:rPr lang="ru-RU" sz="2100" dirty="0" smtClean="0">
                <a:latin typeface="Arial" pitchFamily="34" charset="0"/>
                <a:cs typeface="Arial" pitchFamily="34" charset="0"/>
              </a:rPr>
              <a:t>отслеживание изменений всей модели или любой её части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100" i="1" dirty="0" smtClean="0">
                <a:latin typeface="Lucida Console" pitchFamily="49" charset="0"/>
                <a:cs typeface="Arial" pitchFamily="34" charset="0"/>
              </a:rPr>
              <a:t>(follow, </a:t>
            </a:r>
            <a:r>
              <a:rPr lang="en-US" sz="2100" i="1" dirty="0" err="1" smtClean="0">
                <a:latin typeface="Lucida Console" pitchFamily="49" charset="0"/>
                <a:cs typeface="Arial" pitchFamily="34" charset="0"/>
              </a:rPr>
              <a:t>unfollow</a:t>
            </a:r>
            <a:r>
              <a:rPr lang="en-US" sz="2100" i="1" dirty="0" smtClean="0">
                <a:latin typeface="Lucida Console" pitchFamily="49" charset="0"/>
                <a:cs typeface="Arial" pitchFamily="34" charset="0"/>
              </a:rPr>
              <a:t>)</a:t>
            </a:r>
            <a:endParaRPr lang="ru-RU" sz="2100" i="1" dirty="0" smtClean="0">
              <a:latin typeface="Lucida Console" pitchFamily="49" charset="0"/>
              <a:cs typeface="Arial" pitchFamily="34" charset="0"/>
            </a:endParaRPr>
          </a:p>
          <a:p>
            <a:r>
              <a:rPr lang="ru-RU" sz="2100" dirty="0" smtClean="0">
                <a:latin typeface="Arial" pitchFamily="34" charset="0"/>
                <a:cs typeface="Arial" pitchFamily="34" charset="0"/>
              </a:rPr>
              <a:t>составные свойства модели (обновляются автоматически, если зависимая часть в модели изменилась) </a:t>
            </a:r>
            <a:r>
              <a:rPr lang="ru-RU" sz="2100" i="1" dirty="0" smtClean="0">
                <a:latin typeface="Lucida Console" pitchFamily="49" charset="0"/>
                <a:cs typeface="Arial" pitchFamily="34" charset="0"/>
              </a:rPr>
              <a:t>(</a:t>
            </a:r>
            <a:r>
              <a:rPr lang="en-US" sz="2100" i="1" dirty="0" smtClean="0">
                <a:latin typeface="Lucida Console" pitchFamily="49" charset="0"/>
                <a:cs typeface="Arial" pitchFamily="34" charset="0"/>
              </a:rPr>
              <a:t>composite)</a:t>
            </a:r>
            <a:endParaRPr lang="ru-RU" sz="2100" i="1" dirty="0" smtClean="0">
              <a:latin typeface="Lucida Console" pitchFamily="49" charset="0"/>
              <a:cs typeface="Arial" pitchFamily="34" charset="0"/>
            </a:endParaRPr>
          </a:p>
          <a:p>
            <a:r>
              <a:rPr lang="ru-RU" sz="2100" dirty="0" err="1" smtClean="0">
                <a:latin typeface="Arial" pitchFamily="34" charset="0"/>
                <a:cs typeface="Arial" pitchFamily="34" charset="0"/>
              </a:rPr>
              <a:t>сериализация</a:t>
            </a:r>
            <a:r>
              <a:rPr lang="ru-RU" sz="2100" dirty="0" smtClean="0">
                <a:latin typeface="Arial" pitchFamily="34" charset="0"/>
                <a:cs typeface="Arial" pitchFamily="34" charset="0"/>
              </a:rPr>
              <a:t> данных всей модели или её части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100" i="1" dirty="0" smtClean="0">
                <a:latin typeface="Lucida Console" pitchFamily="49" charset="0"/>
                <a:cs typeface="Arial" pitchFamily="34" charset="0"/>
              </a:rPr>
              <a:t>(</a:t>
            </a:r>
            <a:r>
              <a:rPr lang="en-US" sz="2100" i="1" dirty="0" err="1" smtClean="0">
                <a:latin typeface="Lucida Console" pitchFamily="49" charset="0"/>
                <a:cs typeface="Arial" pitchFamily="34" charset="0"/>
              </a:rPr>
              <a:t>toJSON</a:t>
            </a:r>
            <a:r>
              <a:rPr lang="en-US" sz="2100" i="1" dirty="0" smtClean="0">
                <a:latin typeface="Lucida Console" pitchFamily="49" charset="0"/>
                <a:cs typeface="Arial" pitchFamily="34" charset="0"/>
              </a:rPr>
              <a:t>)</a:t>
            </a:r>
            <a:endParaRPr lang="ru-RU" sz="2100" i="1" dirty="0" smtClean="0">
              <a:latin typeface="Lucida Console" pitchFamily="49" charset="0"/>
              <a:cs typeface="Arial" pitchFamily="34" charset="0"/>
            </a:endParaRPr>
          </a:p>
          <a:p>
            <a:r>
              <a:rPr lang="ru-RU" sz="2100" dirty="0" smtClean="0">
                <a:latin typeface="Arial" pitchFamily="34" charset="0"/>
                <a:cs typeface="Arial" pitchFamily="34" charset="0"/>
              </a:rPr>
              <a:t>сохранение/восстановление промежуточных состояний модели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100" i="1" dirty="0" smtClean="0">
                <a:latin typeface="Lucida Console" pitchFamily="49" charset="0"/>
                <a:cs typeface="Arial" pitchFamily="34" charset="0"/>
              </a:rPr>
              <a:t>(backup, restore)</a:t>
            </a:r>
            <a:endParaRPr lang="ru-RU" sz="2100" i="1" dirty="0" smtClean="0">
              <a:latin typeface="Lucida Console" pitchFamily="49" charset="0"/>
              <a:cs typeface="Arial" pitchFamily="34" charset="0"/>
            </a:endParaRPr>
          </a:p>
          <a:p>
            <a:r>
              <a:rPr lang="ru-RU" sz="2100" dirty="0" smtClean="0">
                <a:latin typeface="Arial" pitchFamily="34" charset="0"/>
                <a:cs typeface="Arial" pitchFamily="34" charset="0"/>
              </a:rPr>
              <a:t>обновление любой части модели с автоматическим вызовом всех зависимых </a:t>
            </a:r>
            <a:r>
              <a:rPr lang="ru-RU" sz="2100" dirty="0" err="1" smtClean="0">
                <a:latin typeface="Arial" pitchFamily="34" charset="0"/>
                <a:cs typeface="Arial" pitchFamily="34" charset="0"/>
              </a:rPr>
              <a:t>колбэков</a:t>
            </a:r>
            <a:r>
              <a:rPr lang="en-US" sz="21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100" i="1" dirty="0" smtClean="0">
                <a:latin typeface="Lucida Console" pitchFamily="49" charset="0"/>
                <a:cs typeface="Arial" pitchFamily="34" charset="0"/>
              </a:rPr>
              <a:t>(merge)</a:t>
            </a:r>
          </a:p>
          <a:p>
            <a:r>
              <a:rPr lang="ru-RU" sz="2100" dirty="0" smtClean="0">
                <a:latin typeface="Arial" pitchFamily="34" charset="0"/>
                <a:cs typeface="Arial" pitchFamily="34" charset="0"/>
              </a:rPr>
              <a:t>возможность ручного вызова слушателей</a:t>
            </a:r>
            <a:r>
              <a:rPr lang="ru-RU" sz="2100" b="1" dirty="0" smtClean="0">
                <a:latin typeface="Lucida Console" pitchFamily="49" charset="0"/>
                <a:cs typeface="Arial" pitchFamily="34" charset="0"/>
              </a:rPr>
              <a:t> </a:t>
            </a:r>
            <a:r>
              <a:rPr lang="ru-RU" sz="2100" i="1" dirty="0" smtClean="0">
                <a:latin typeface="Lucida Console" pitchFamily="49" charset="0"/>
                <a:cs typeface="Arial" pitchFamily="34" charset="0"/>
              </a:rPr>
              <a:t>(</a:t>
            </a:r>
            <a:r>
              <a:rPr lang="en-US" sz="2100" i="1" dirty="0" smtClean="0">
                <a:latin typeface="Lucida Console" pitchFamily="49" charset="0"/>
                <a:cs typeface="Arial" pitchFamily="34" charset="0"/>
              </a:rPr>
              <a:t>dispatch)</a:t>
            </a:r>
          </a:p>
          <a:p>
            <a:pPr>
              <a:buNone/>
            </a:pPr>
            <a:r>
              <a:rPr lang="en-US" sz="2100" b="1" dirty="0" smtClean="0">
                <a:latin typeface="Arial" pitchFamily="34" charset="0"/>
                <a:cs typeface="Arial" pitchFamily="34" charset="0"/>
              </a:rPr>
              <a:t>etc.</a:t>
            </a:r>
          </a:p>
        </p:txBody>
      </p:sp>
    </p:spTree>
    <p:extLst>
      <p:ext uri="{BB962C8B-B14F-4D97-AF65-F5344CB8AC3E}">
        <p14:creationId xmlns="" xmlns:p14="http://schemas.microsoft.com/office/powerpoint/2010/main" val="3227252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>
                <a:latin typeface="Lucida Console" pitchFamily="49" charset="0"/>
              </a:rPr>
              <a:t>Примеры кода</a:t>
            </a:r>
            <a:endParaRPr lang="ru-RU" dirty="0"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 smtClean="0"/>
              <a:t>Создание модели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model Follow(</a:t>
            </a: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	(string) [</a:t>
            </a:r>
            <a:r>
              <a:rPr lang="en-US" sz="1000" b="1" dirty="0" err="1" smtClean="0">
                <a:latin typeface="Lucida Console" pitchFamily="49" charset="0"/>
              </a:rPr>
              <a:t>modelName</a:t>
            </a:r>
            <a:r>
              <a:rPr lang="en-US" sz="1000" b="1" dirty="0" smtClean="0">
                <a:latin typeface="Lucida Console" pitchFamily="49" charset="0"/>
              </a:rPr>
              <a:t>], </a:t>
            </a: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	(object) [storage]</a:t>
            </a: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)</a:t>
            </a:r>
          </a:p>
          <a:p>
            <a:pPr>
              <a:buNone/>
            </a:pPr>
            <a:endParaRPr lang="en-US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err="1" smtClean="0">
                <a:latin typeface="Lucida Console" pitchFamily="49" charset="0"/>
              </a:rPr>
              <a:t>var</a:t>
            </a:r>
            <a:r>
              <a:rPr lang="en-US" sz="1000" dirty="0" smtClean="0">
                <a:latin typeface="Lucida Console" pitchFamily="49" charset="0"/>
              </a:rPr>
              <a:t> model = Follow();</a:t>
            </a:r>
          </a:p>
          <a:p>
            <a:pPr>
              <a:buNone/>
            </a:pPr>
            <a:r>
              <a:rPr lang="en-US" sz="1000" dirty="0" err="1" smtClean="0">
                <a:latin typeface="Lucida Console" pitchFamily="49" charset="0"/>
              </a:rPr>
              <a:t>var</a:t>
            </a:r>
            <a:r>
              <a:rPr lang="en-US" sz="1000" dirty="0" smtClean="0">
                <a:latin typeface="Lucida Console" pitchFamily="49" charset="0"/>
              </a:rPr>
              <a:t> model = Follow(‘</a:t>
            </a:r>
            <a:r>
              <a:rPr lang="en-US" sz="1000" dirty="0" err="1" smtClean="0">
                <a:latin typeface="Lucida Console" pitchFamily="49" charset="0"/>
              </a:rPr>
              <a:t>myModel</a:t>
            </a:r>
            <a:r>
              <a:rPr lang="en-US" sz="1000" dirty="0" smtClean="0">
                <a:latin typeface="Lucida Console" pitchFamily="49" charset="0"/>
              </a:rPr>
              <a:t>’);</a:t>
            </a:r>
          </a:p>
          <a:p>
            <a:pPr>
              <a:buNone/>
            </a:pPr>
            <a:r>
              <a:rPr lang="en-US" sz="1000" dirty="0" err="1" smtClean="0">
                <a:latin typeface="Lucida Console" pitchFamily="49" charset="0"/>
              </a:rPr>
              <a:t>var</a:t>
            </a:r>
            <a:r>
              <a:rPr lang="en-US" sz="1000" dirty="0" smtClean="0">
                <a:latin typeface="Lucida Console" pitchFamily="49" charset="0"/>
              </a:rPr>
              <a:t> model = Follow(‘settings’, </a:t>
            </a:r>
            <a:r>
              <a:rPr lang="en-US" sz="1000" dirty="0" err="1" smtClean="0">
                <a:latin typeface="Lucida Console" pitchFamily="49" charset="0"/>
              </a:rPr>
              <a:t>localStorage</a:t>
            </a:r>
            <a:r>
              <a:rPr lang="en-US" sz="1000" dirty="0" smtClean="0">
                <a:latin typeface="Lucida Console" pitchFamily="49" charset="0"/>
              </a:rPr>
              <a:t>);</a:t>
            </a:r>
          </a:p>
          <a:p>
            <a:pPr>
              <a:buNone/>
            </a:pPr>
            <a:endParaRPr lang="ru-RU" sz="1000" dirty="0"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Getter/Setter API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{model | value} model(</a:t>
            </a: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	(string</a:t>
            </a:r>
            <a:r>
              <a:rPr lang="ru-RU" sz="1000" b="1" dirty="0" smtClean="0">
                <a:latin typeface="Lucida Console" pitchFamily="49" charset="0"/>
              </a:rPr>
              <a:t> </a:t>
            </a:r>
            <a:r>
              <a:rPr lang="en-US" sz="1000" b="1" dirty="0" smtClean="0">
                <a:latin typeface="Lucida Console" pitchFamily="49" charset="0"/>
              </a:rPr>
              <a:t>| mapped-object) chain, </a:t>
            </a: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	(</a:t>
            </a:r>
            <a:r>
              <a:rPr lang="en-US" sz="1000" b="1" dirty="0" err="1" smtClean="0">
                <a:latin typeface="Lucida Console" pitchFamily="49" charset="0"/>
              </a:rPr>
              <a:t>boolean</a:t>
            </a:r>
            <a:r>
              <a:rPr lang="en-US" sz="1000" b="1" dirty="0" smtClean="0">
                <a:latin typeface="Lucida Console" pitchFamily="49" charset="0"/>
              </a:rPr>
              <a:t> | number | string | callback) [value], </a:t>
            </a: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	(</a:t>
            </a:r>
            <a:r>
              <a:rPr lang="en-US" sz="1000" b="1" dirty="0" err="1" smtClean="0">
                <a:latin typeface="Lucida Console" pitchFamily="49" charset="0"/>
              </a:rPr>
              <a:t>boolean</a:t>
            </a:r>
            <a:r>
              <a:rPr lang="en-US" sz="1000" b="1" dirty="0" smtClean="0">
                <a:latin typeface="Lucida Console" pitchFamily="49" charset="0"/>
              </a:rPr>
              <a:t>) [</a:t>
            </a:r>
            <a:r>
              <a:rPr lang="en-US" sz="1000" b="1" dirty="0" err="1" smtClean="0">
                <a:latin typeface="Lucida Console" pitchFamily="49" charset="0"/>
              </a:rPr>
              <a:t>if_not_defined</a:t>
            </a:r>
            <a:r>
              <a:rPr lang="en-US" sz="1000" b="1" dirty="0" smtClean="0">
                <a:latin typeface="Lucida Console" pitchFamily="49" charset="0"/>
              </a:rPr>
              <a:t>]</a:t>
            </a: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)</a:t>
            </a:r>
          </a:p>
          <a:p>
            <a:pPr>
              <a:buNone/>
            </a:pPr>
            <a:r>
              <a:rPr lang="ru-RU" sz="1000" b="1" dirty="0" smtClean="0">
                <a:latin typeface="Lucida Console" pitchFamily="49" charset="0"/>
              </a:rPr>
              <a:t>Примечание: </a:t>
            </a:r>
            <a:r>
              <a:rPr lang="en-US" sz="1000" b="1" dirty="0" smtClean="0">
                <a:latin typeface="Lucida Console" pitchFamily="49" charset="0"/>
              </a:rPr>
              <a:t>“</a:t>
            </a:r>
            <a:r>
              <a:rPr lang="en-US" sz="1000" dirty="0" err="1" smtClean="0">
                <a:latin typeface="Lucida Console" pitchFamily="49" charset="0"/>
              </a:rPr>
              <a:t>if_not_defined</a:t>
            </a:r>
            <a:r>
              <a:rPr lang="en-US" sz="1000" dirty="0" smtClean="0">
                <a:latin typeface="Lucida Console" pitchFamily="49" charset="0"/>
              </a:rPr>
              <a:t>“ </a:t>
            </a:r>
            <a:r>
              <a:rPr lang="ru-RU" sz="1000" dirty="0" smtClean="0">
                <a:latin typeface="Lucida Console" pitchFamily="49" charset="0"/>
              </a:rPr>
              <a:t>смещается на 2й аргумент в случае</a:t>
            </a:r>
            <a:r>
              <a:rPr lang="en-US" sz="1000" dirty="0" smtClean="0">
                <a:latin typeface="Lucida Console" pitchFamily="49" charset="0"/>
              </a:rPr>
              <a:t> mapped-object value</a:t>
            </a:r>
          </a:p>
          <a:p>
            <a:pPr>
              <a:buNone/>
            </a:pPr>
            <a:endParaRPr lang="ru-RU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/* Get */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//</a:t>
            </a:r>
            <a:r>
              <a:rPr lang="ru-RU" sz="1000" dirty="0" smtClean="0">
                <a:latin typeface="Lucida Console" pitchFamily="49" charset="0"/>
              </a:rPr>
              <a:t> получение значения</a:t>
            </a:r>
            <a:r>
              <a:rPr lang="en-US" sz="1000" dirty="0" smtClean="0">
                <a:latin typeface="Lucida Console" pitchFamily="49" charset="0"/>
              </a:rPr>
              <a:t> (</a:t>
            </a:r>
            <a:r>
              <a:rPr lang="ru-RU" sz="1000" dirty="0" smtClean="0">
                <a:latin typeface="Lucida Console" pitchFamily="49" charset="0"/>
              </a:rPr>
              <a:t>в случае если цепочка не существует в модели возвращается </a:t>
            </a:r>
            <a:r>
              <a:rPr lang="en-US" sz="1000" dirty="0" smtClean="0">
                <a:latin typeface="Lucida Console" pitchFamily="49" charset="0"/>
              </a:rPr>
              <a:t>null)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model(‘</a:t>
            </a:r>
            <a:r>
              <a:rPr lang="en-US" sz="1000" dirty="0" err="1" smtClean="0">
                <a:latin typeface="Lucida Console" pitchFamily="49" charset="0"/>
              </a:rPr>
              <a:t>my.custom.data</a:t>
            </a:r>
            <a:r>
              <a:rPr lang="en-US" sz="1000" dirty="0" smtClean="0">
                <a:latin typeface="Lucida Console" pitchFamily="49" charset="0"/>
              </a:rPr>
              <a:t>’);</a:t>
            </a:r>
          </a:p>
          <a:p>
            <a:pPr>
              <a:buNone/>
            </a:pPr>
            <a:endParaRPr lang="en-US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/* Set */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model(‘id’, 123);</a:t>
            </a:r>
            <a:endParaRPr lang="ru-RU" sz="1000" dirty="0" smtClean="0">
              <a:latin typeface="Lucida Console" pitchFamily="49" charset="0"/>
            </a:endParaRPr>
          </a:p>
          <a:p>
            <a:pPr>
              <a:buNone/>
            </a:pPr>
            <a:endParaRPr lang="ru-RU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// </a:t>
            </a:r>
            <a:r>
              <a:rPr lang="ru-RU" sz="1000" dirty="0" smtClean="0">
                <a:latin typeface="Lucida Console" pitchFamily="49" charset="0"/>
              </a:rPr>
              <a:t>если цепочка</a:t>
            </a:r>
            <a:r>
              <a:rPr lang="en-US" sz="1000" dirty="0" smtClean="0">
                <a:latin typeface="Lucida Console" pitchFamily="49" charset="0"/>
              </a:rPr>
              <a:t> </a:t>
            </a:r>
            <a:r>
              <a:rPr lang="en-US" sz="1000" dirty="0" err="1" smtClean="0">
                <a:latin typeface="Lucida Console" pitchFamily="49" charset="0"/>
              </a:rPr>
              <a:t>settings.user</a:t>
            </a:r>
            <a:r>
              <a:rPr lang="en-US" sz="1000" dirty="0" smtClean="0">
                <a:latin typeface="Lucida Console" pitchFamily="49" charset="0"/>
              </a:rPr>
              <a:t> </a:t>
            </a:r>
            <a:r>
              <a:rPr lang="ru-RU" sz="1000" dirty="0" smtClean="0">
                <a:latin typeface="Lucida Console" pitchFamily="49" charset="0"/>
              </a:rPr>
              <a:t>не существует, она будет создана автоматически</a:t>
            </a:r>
            <a:endParaRPr lang="en-US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model(‘</a:t>
            </a:r>
            <a:r>
              <a:rPr lang="en-US" sz="1000" dirty="0" err="1" smtClean="0">
                <a:latin typeface="Lucida Console" pitchFamily="49" charset="0"/>
              </a:rPr>
              <a:t>settings.user.css</a:t>
            </a:r>
            <a:r>
              <a:rPr lang="en-US" sz="1000" dirty="0" smtClean="0">
                <a:latin typeface="Lucida Console" pitchFamily="49" charset="0"/>
              </a:rPr>
              <a:t>’, ‘color: red’);</a:t>
            </a:r>
          </a:p>
          <a:p>
            <a:pPr>
              <a:buNone/>
            </a:pPr>
            <a:endParaRPr lang="en-US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// </a:t>
            </a:r>
            <a:r>
              <a:rPr lang="ru-RU" sz="1000" dirty="0" smtClean="0">
                <a:latin typeface="Lucida Console" pitchFamily="49" charset="0"/>
              </a:rPr>
              <a:t>сохранение нескольких полей одновременно</a:t>
            </a:r>
            <a:endParaRPr lang="en-US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model({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	color: ‘green’,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	fonts: [‘Arial’, ‘Verdana’, ‘Tahoma’]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}, true);</a:t>
            </a:r>
          </a:p>
          <a:p>
            <a:pPr>
              <a:buNone/>
            </a:pPr>
            <a:endParaRPr lang="en-US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// </a:t>
            </a:r>
            <a:r>
              <a:rPr lang="ru-RU" sz="1000" dirty="0" smtClean="0">
                <a:latin typeface="Lucida Console" pitchFamily="49" charset="0"/>
              </a:rPr>
              <a:t>модификация существующего значения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model(‘</a:t>
            </a:r>
            <a:r>
              <a:rPr lang="en-US" sz="1000" dirty="0" err="1" smtClean="0">
                <a:latin typeface="Lucida Console" pitchFamily="49" charset="0"/>
              </a:rPr>
              <a:t>checkboxes’</a:t>
            </a:r>
            <a:r>
              <a:rPr lang="en-US" sz="1000" dirty="0" smtClean="0">
                <a:latin typeface="Lucida Console" pitchFamily="49" charset="0"/>
              </a:rPr>
              <a:t>, function( value, </a:t>
            </a:r>
            <a:r>
              <a:rPr lang="en-US" sz="1000" dirty="0" err="1" smtClean="0">
                <a:latin typeface="Lucida Console" pitchFamily="49" charset="0"/>
              </a:rPr>
              <a:t>params</a:t>
            </a:r>
            <a:r>
              <a:rPr lang="en-US" sz="1000" dirty="0" smtClean="0">
                <a:latin typeface="Lucida Console" pitchFamily="49" charset="0"/>
              </a:rPr>
              <a:t> ){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	</a:t>
            </a:r>
            <a:r>
              <a:rPr lang="en-US" sz="1000" dirty="0" err="1" smtClean="0">
                <a:latin typeface="Lucida Console" pitchFamily="49" charset="0"/>
              </a:rPr>
              <a:t>value.push</a:t>
            </a:r>
            <a:r>
              <a:rPr lang="en-US" sz="1000" dirty="0" smtClean="0">
                <a:latin typeface="Lucida Console" pitchFamily="49" charset="0"/>
              </a:rPr>
              <a:t>(‘new’);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	return value;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});</a:t>
            </a:r>
          </a:p>
          <a:p>
            <a:pPr>
              <a:buNone/>
            </a:pPr>
            <a:endParaRPr lang="ru-RU" sz="1000" dirty="0" smtClean="0">
              <a:latin typeface="Lucida Console" pitchFamily="49" charset="0"/>
            </a:endParaRPr>
          </a:p>
          <a:p>
            <a:pPr>
              <a:buNone/>
            </a:pPr>
            <a:endParaRPr lang="en-US" sz="1000" dirty="0" smtClean="0"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 smtClean="0"/>
              <a:t>model.follow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model </a:t>
            </a:r>
            <a:r>
              <a:rPr lang="en-US" sz="1000" b="1" dirty="0" err="1" smtClean="0">
                <a:latin typeface="Lucida Console" pitchFamily="49" charset="0"/>
              </a:rPr>
              <a:t>model.follow</a:t>
            </a:r>
            <a:r>
              <a:rPr lang="en-US" sz="1000" b="1" dirty="0" smtClean="0">
                <a:latin typeface="Lucida Console" pitchFamily="49" charset="0"/>
              </a:rPr>
              <a:t>(</a:t>
            </a: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	(string | </a:t>
            </a:r>
            <a:r>
              <a:rPr lang="en-US" sz="1000" b="1" dirty="0" err="1" smtClean="0">
                <a:latin typeface="Lucida Console" pitchFamily="49" charset="0"/>
              </a:rPr>
              <a:t>regexp</a:t>
            </a:r>
            <a:r>
              <a:rPr lang="en-US" sz="1000" b="1" dirty="0" smtClean="0">
                <a:latin typeface="Lucida Console" pitchFamily="49" charset="0"/>
              </a:rPr>
              <a:t>) chain, </a:t>
            </a: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	(function) callback,</a:t>
            </a: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	(string) mode</a:t>
            </a: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)</a:t>
            </a:r>
          </a:p>
          <a:p>
            <a:pPr>
              <a:buNone/>
            </a:pPr>
            <a:r>
              <a:rPr lang="ru-RU" sz="1000" b="1" dirty="0" smtClean="0">
                <a:latin typeface="Lucida Console" pitchFamily="49" charset="0"/>
              </a:rPr>
              <a:t>Примечание: </a:t>
            </a:r>
            <a:r>
              <a:rPr lang="ru-RU" sz="1000" dirty="0" smtClean="0">
                <a:latin typeface="Lucida Console" pitchFamily="49" charset="0"/>
              </a:rPr>
              <a:t>по умолчанию на данный момент существует только два режима</a:t>
            </a:r>
            <a:r>
              <a:rPr lang="en-US" sz="1000" dirty="0" smtClean="0">
                <a:latin typeface="Lucida Console" pitchFamily="49" charset="0"/>
              </a:rPr>
              <a:t>: </a:t>
            </a:r>
            <a:endParaRPr lang="ru-RU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ru-RU" sz="1000" dirty="0" smtClean="0">
                <a:latin typeface="Lucida Console" pitchFamily="49" charset="0"/>
              </a:rPr>
              <a:t>1) </a:t>
            </a:r>
            <a:r>
              <a:rPr lang="en-US" sz="1000" dirty="0" smtClean="0">
                <a:latin typeface="Lucida Console" pitchFamily="49" charset="0"/>
              </a:rPr>
              <a:t>mode=“once”:</a:t>
            </a:r>
            <a:r>
              <a:rPr lang="ru-RU" sz="1000" dirty="0" smtClean="0">
                <a:latin typeface="Lucida Console" pitchFamily="49" charset="0"/>
              </a:rPr>
              <a:t> </a:t>
            </a:r>
            <a:r>
              <a:rPr lang="en-US" sz="1000" dirty="0" err="1" smtClean="0">
                <a:latin typeface="Lucida Console" pitchFamily="49" charset="0"/>
              </a:rPr>
              <a:t>model.follow</a:t>
            </a:r>
            <a:r>
              <a:rPr lang="en-US" sz="1000" dirty="0" smtClean="0">
                <a:latin typeface="Lucida Console" pitchFamily="49" charset="0"/>
              </a:rPr>
              <a:t> + </a:t>
            </a:r>
            <a:r>
              <a:rPr lang="en-US" sz="1000" dirty="0" err="1" smtClean="0">
                <a:latin typeface="Lucida Console" pitchFamily="49" charset="0"/>
              </a:rPr>
              <a:t>model.unfollow</a:t>
            </a:r>
            <a:endParaRPr lang="ru-RU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ru-RU" sz="1000" dirty="0" smtClean="0">
                <a:latin typeface="Lucida Console" pitchFamily="49" charset="0"/>
              </a:rPr>
              <a:t>2) </a:t>
            </a:r>
            <a:r>
              <a:rPr lang="en-US" sz="1000" dirty="0" smtClean="0">
                <a:latin typeface="Lucida Console" pitchFamily="49" charset="0"/>
              </a:rPr>
              <a:t>mode=“sensible”: </a:t>
            </a:r>
            <a:r>
              <a:rPr lang="ru-RU" sz="1000" dirty="0" smtClean="0">
                <a:latin typeface="Lucida Console" pitchFamily="49" charset="0"/>
              </a:rPr>
              <a:t>чувствительность к изменениям потомков, при вызове в своем контексте</a:t>
            </a:r>
          </a:p>
          <a:p>
            <a:pPr>
              <a:buNone/>
            </a:pPr>
            <a:r>
              <a:rPr lang="ru-RU" sz="1000" dirty="0" smtClean="0">
                <a:latin typeface="Lucida Console" pitchFamily="49" charset="0"/>
              </a:rPr>
              <a:t>Список режимов можно расширять через </a:t>
            </a:r>
            <a:r>
              <a:rPr lang="en-US" sz="1000" dirty="0" err="1" smtClean="0">
                <a:latin typeface="Lucida Console" pitchFamily="49" charset="0"/>
              </a:rPr>
              <a:t>Follow.extend</a:t>
            </a:r>
            <a:r>
              <a:rPr lang="en-US" sz="1000" dirty="0" smtClean="0">
                <a:latin typeface="Lucida Console" pitchFamily="49" charset="0"/>
              </a:rPr>
              <a:t>({ wrappers: {} })</a:t>
            </a:r>
          </a:p>
          <a:p>
            <a:pPr>
              <a:buNone/>
            </a:pPr>
            <a:endParaRPr lang="en-US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err="1" smtClean="0">
                <a:latin typeface="Lucida Console" pitchFamily="49" charset="0"/>
              </a:rPr>
              <a:t>model.follow</a:t>
            </a:r>
            <a:r>
              <a:rPr lang="en-US" sz="1000" dirty="0" smtClean="0">
                <a:latin typeface="Lucida Console" pitchFamily="49" charset="0"/>
              </a:rPr>
              <a:t>(‘</a:t>
            </a:r>
            <a:r>
              <a:rPr lang="en-US" sz="1000" dirty="0" err="1" smtClean="0">
                <a:latin typeface="Lucida Console" pitchFamily="49" charset="0"/>
              </a:rPr>
              <a:t>lang.from</a:t>
            </a:r>
            <a:r>
              <a:rPr lang="en-US" sz="1000" dirty="0" smtClean="0">
                <a:latin typeface="Lucida Console" pitchFamily="49" charset="0"/>
              </a:rPr>
              <a:t>’, function( value, </a:t>
            </a:r>
            <a:r>
              <a:rPr lang="en-US" sz="1000" dirty="0" err="1" smtClean="0">
                <a:latin typeface="Lucida Console" pitchFamily="49" charset="0"/>
              </a:rPr>
              <a:t>params</a:t>
            </a:r>
            <a:r>
              <a:rPr lang="en-US" sz="1000" dirty="0" smtClean="0">
                <a:latin typeface="Lucida Console" pitchFamily="49" charset="0"/>
              </a:rPr>
              <a:t> )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{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	// this == model == </a:t>
            </a:r>
            <a:r>
              <a:rPr lang="en-US" sz="1000" dirty="0" err="1" smtClean="0">
                <a:latin typeface="Lucida Console" pitchFamily="49" charset="0"/>
              </a:rPr>
              <a:t>params.model</a:t>
            </a:r>
            <a:endParaRPr lang="en-US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	// </a:t>
            </a:r>
            <a:r>
              <a:rPr lang="en-US" sz="1000" dirty="0" err="1" smtClean="0">
                <a:latin typeface="Lucida Console" pitchFamily="49" charset="0"/>
              </a:rPr>
              <a:t>params.chain</a:t>
            </a:r>
            <a:r>
              <a:rPr lang="en-US" sz="1000" dirty="0" smtClean="0">
                <a:latin typeface="Lucida Console" pitchFamily="49" charset="0"/>
              </a:rPr>
              <a:t> == ‘</a:t>
            </a:r>
            <a:r>
              <a:rPr lang="en-US" sz="1000" dirty="0" err="1" smtClean="0">
                <a:latin typeface="Lucida Console" pitchFamily="49" charset="0"/>
              </a:rPr>
              <a:t>lang.from</a:t>
            </a:r>
            <a:r>
              <a:rPr lang="en-US" sz="1000" dirty="0" smtClean="0">
                <a:latin typeface="Lucida Console" pitchFamily="49" charset="0"/>
              </a:rPr>
              <a:t>’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	// </a:t>
            </a:r>
            <a:r>
              <a:rPr lang="en-US" sz="1000" dirty="0" err="1" smtClean="0">
                <a:latin typeface="Lucida Console" pitchFamily="49" charset="0"/>
              </a:rPr>
              <a:t>params.prop</a:t>
            </a:r>
            <a:r>
              <a:rPr lang="en-US" sz="1000" dirty="0" smtClean="0">
                <a:latin typeface="Lucida Console" pitchFamily="49" charset="0"/>
              </a:rPr>
              <a:t> == ‘from’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	// </a:t>
            </a:r>
            <a:r>
              <a:rPr lang="en-US" sz="1000" dirty="0" err="1" smtClean="0">
                <a:latin typeface="Lucida Console" pitchFamily="49" charset="0"/>
              </a:rPr>
              <a:t>JSON.stringify</a:t>
            </a:r>
            <a:r>
              <a:rPr lang="en-US" sz="1000" dirty="0" smtClean="0">
                <a:latin typeface="Lucida Console" pitchFamily="49" charset="0"/>
              </a:rPr>
              <a:t>(</a:t>
            </a:r>
            <a:r>
              <a:rPr lang="en-US" sz="1000" dirty="0" err="1" smtClean="0">
                <a:latin typeface="Lucida Console" pitchFamily="49" charset="0"/>
              </a:rPr>
              <a:t>params.parent</a:t>
            </a:r>
            <a:r>
              <a:rPr lang="en-US" sz="1000" dirty="0" smtClean="0">
                <a:latin typeface="Lucida Console" pitchFamily="49" charset="0"/>
              </a:rPr>
              <a:t>) == </a:t>
            </a:r>
            <a:r>
              <a:rPr lang="en-US" sz="1000" dirty="0" err="1" smtClean="0">
                <a:latin typeface="Lucida Console" pitchFamily="49" charset="0"/>
              </a:rPr>
              <a:t>model.toJSON</a:t>
            </a:r>
            <a:r>
              <a:rPr lang="en-US" sz="1000" dirty="0" smtClean="0">
                <a:latin typeface="Lucida Console" pitchFamily="49" charset="0"/>
              </a:rPr>
              <a:t>(‘</a:t>
            </a:r>
            <a:r>
              <a:rPr lang="en-US" sz="1000" dirty="0" err="1" smtClean="0">
                <a:latin typeface="Lucida Console" pitchFamily="49" charset="0"/>
              </a:rPr>
              <a:t>lang</a:t>
            </a:r>
            <a:r>
              <a:rPr lang="en-US" sz="1000" dirty="0" smtClean="0">
                <a:latin typeface="Lucida Console" pitchFamily="49" charset="0"/>
              </a:rPr>
              <a:t>’)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});</a:t>
            </a:r>
          </a:p>
          <a:p>
            <a:pPr>
              <a:buNone/>
            </a:pPr>
            <a:endParaRPr lang="en-US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err="1" smtClean="0">
                <a:latin typeface="Lucida Console" pitchFamily="49" charset="0"/>
              </a:rPr>
              <a:t>model.follow</a:t>
            </a:r>
            <a:r>
              <a:rPr lang="en-US" sz="1000" dirty="0" smtClean="0">
                <a:latin typeface="Lucida Console" pitchFamily="49" charset="0"/>
              </a:rPr>
              <a:t>(‘</a:t>
            </a:r>
            <a:r>
              <a:rPr lang="en-US" sz="1000" dirty="0" err="1" smtClean="0">
                <a:latin typeface="Lucida Console" pitchFamily="49" charset="0"/>
              </a:rPr>
              <a:t>chain.one</a:t>
            </a:r>
            <a:r>
              <a:rPr lang="en-US" sz="1000" dirty="0" smtClean="0">
                <a:latin typeface="Lucida Console" pitchFamily="49" charset="0"/>
              </a:rPr>
              <a:t> </a:t>
            </a:r>
            <a:r>
              <a:rPr lang="en-US" sz="1000" dirty="0" err="1" smtClean="0">
                <a:latin typeface="Lucida Console" pitchFamily="49" charset="0"/>
              </a:rPr>
              <a:t>chain.special.two</a:t>
            </a:r>
            <a:r>
              <a:rPr lang="en-US" sz="1000" dirty="0" smtClean="0">
                <a:latin typeface="Lucida Console" pitchFamily="49" charset="0"/>
              </a:rPr>
              <a:t>’, function(){}, ‘once’);</a:t>
            </a:r>
          </a:p>
          <a:p>
            <a:pPr>
              <a:buNone/>
            </a:pPr>
            <a:endParaRPr lang="en-US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// </a:t>
            </a:r>
            <a:r>
              <a:rPr lang="ru-RU" sz="1000" dirty="0" smtClean="0">
                <a:latin typeface="Lucida Console" pitchFamily="49" charset="0"/>
              </a:rPr>
              <a:t>использование регулярных выражений</a:t>
            </a:r>
            <a:endParaRPr lang="en-US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err="1" smtClean="0">
                <a:latin typeface="Lucida Console" pitchFamily="49" charset="0"/>
              </a:rPr>
              <a:t>model.follow</a:t>
            </a:r>
            <a:r>
              <a:rPr lang="en-US" sz="1000" dirty="0" smtClean="0">
                <a:latin typeface="Lucida Console" pitchFamily="49" charset="0"/>
              </a:rPr>
              <a:t>(/</a:t>
            </a:r>
            <a:r>
              <a:rPr lang="en-US" sz="1000" dirty="0" err="1" smtClean="0">
                <a:latin typeface="Lucida Console" pitchFamily="49" charset="0"/>
              </a:rPr>
              <a:t>lang</a:t>
            </a:r>
            <a:r>
              <a:rPr lang="en-US" sz="1000" dirty="0" smtClean="0">
                <a:latin typeface="Lucida Console" pitchFamily="49" charset="0"/>
              </a:rPr>
              <a:t>(\..*)?/, function(){}) – </a:t>
            </a:r>
            <a:r>
              <a:rPr lang="ru-RU" sz="1000" dirty="0" smtClean="0">
                <a:latin typeface="Lucida Console" pitchFamily="49" charset="0"/>
              </a:rPr>
              <a:t>контекст вызова изменяемое поле</a:t>
            </a:r>
            <a:endParaRPr lang="en-US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err="1" smtClean="0">
                <a:latin typeface="Lucida Console" pitchFamily="49" charset="0"/>
              </a:rPr>
              <a:t>model.follow</a:t>
            </a:r>
            <a:r>
              <a:rPr lang="en-US" sz="1000" dirty="0" smtClean="0">
                <a:latin typeface="Lucida Console" pitchFamily="49" charset="0"/>
              </a:rPr>
              <a:t>(‘</a:t>
            </a:r>
            <a:r>
              <a:rPr lang="en-US" sz="1000" dirty="0" err="1" smtClean="0">
                <a:latin typeface="Lucida Console" pitchFamily="49" charset="0"/>
              </a:rPr>
              <a:t>lang</a:t>
            </a:r>
            <a:r>
              <a:rPr lang="en-US" sz="1000" dirty="0" smtClean="0">
                <a:latin typeface="Lucida Console" pitchFamily="49" charset="0"/>
              </a:rPr>
              <a:t>’, function(){}, ‘sensible’) – </a:t>
            </a:r>
            <a:r>
              <a:rPr lang="ru-RU" sz="1000" dirty="0" smtClean="0">
                <a:latin typeface="Lucida Console" pitchFamily="49" charset="0"/>
              </a:rPr>
              <a:t>контекст вызова всегда </a:t>
            </a:r>
            <a:r>
              <a:rPr lang="en-US" sz="1000" dirty="0" err="1" smtClean="0">
                <a:latin typeface="Lucida Console" pitchFamily="49" charset="0"/>
              </a:rPr>
              <a:t>lang</a:t>
            </a:r>
            <a:endParaRPr lang="ru-RU" sz="1000" dirty="0"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 smtClean="0"/>
              <a:t>model.unfollow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model </a:t>
            </a:r>
            <a:r>
              <a:rPr lang="en-US" sz="1000" b="1" dirty="0" err="1" smtClean="0">
                <a:latin typeface="Lucida Console" pitchFamily="49" charset="0"/>
              </a:rPr>
              <a:t>model.unfollow</a:t>
            </a:r>
            <a:r>
              <a:rPr lang="en-US" sz="1000" b="1" dirty="0" smtClean="0">
                <a:latin typeface="Lucida Console" pitchFamily="49" charset="0"/>
              </a:rPr>
              <a:t>(</a:t>
            </a: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	(string) chain, </a:t>
            </a: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	(function) [callback]</a:t>
            </a: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);</a:t>
            </a:r>
          </a:p>
          <a:p>
            <a:pPr>
              <a:buNone/>
            </a:pPr>
            <a:endParaRPr lang="en-US" sz="1000" b="1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// </a:t>
            </a:r>
            <a:r>
              <a:rPr lang="ru-RU" sz="1000" dirty="0" smtClean="0">
                <a:latin typeface="Lucida Console" pitchFamily="49" charset="0"/>
              </a:rPr>
              <a:t>удаление всех слушателей</a:t>
            </a:r>
          </a:p>
          <a:p>
            <a:pPr>
              <a:buNone/>
            </a:pPr>
            <a:r>
              <a:rPr lang="en-US" sz="1000" dirty="0" err="1" smtClean="0">
                <a:latin typeface="Lucida Console" pitchFamily="49" charset="0"/>
              </a:rPr>
              <a:t>model.unfollow</a:t>
            </a:r>
            <a:r>
              <a:rPr lang="en-US" sz="1000" dirty="0" smtClean="0">
                <a:latin typeface="Lucida Console" pitchFamily="49" charset="0"/>
              </a:rPr>
              <a:t>(‘chain’);</a:t>
            </a:r>
            <a:endParaRPr lang="ru-RU" sz="1000" dirty="0" smtClean="0">
              <a:latin typeface="Lucida Console" pitchFamily="49" charset="0"/>
            </a:endParaRPr>
          </a:p>
          <a:p>
            <a:pPr>
              <a:buNone/>
            </a:pPr>
            <a:endParaRPr lang="en-US" sz="1000" b="1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// </a:t>
            </a:r>
            <a:r>
              <a:rPr lang="ru-RU" sz="1000" dirty="0" smtClean="0">
                <a:latin typeface="Lucida Console" pitchFamily="49" charset="0"/>
              </a:rPr>
              <a:t>удаление определенного слушателя</a:t>
            </a:r>
            <a:endParaRPr lang="en-US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// callback – </a:t>
            </a:r>
            <a:r>
              <a:rPr lang="ru-RU" sz="1000" dirty="0" smtClean="0">
                <a:latin typeface="Lucida Console" pitchFamily="49" charset="0"/>
              </a:rPr>
              <a:t>ссылка на функцию, которая использовалась в </a:t>
            </a:r>
            <a:r>
              <a:rPr lang="en-US" sz="1000" dirty="0" err="1" smtClean="0">
                <a:latin typeface="Lucida Console" pitchFamily="49" charset="0"/>
              </a:rPr>
              <a:t>model.follow</a:t>
            </a:r>
            <a:r>
              <a:rPr lang="en-US" sz="1000" dirty="0" smtClean="0">
                <a:latin typeface="Lucida Console" pitchFamily="49" charset="0"/>
              </a:rPr>
              <a:t>(‘chain’)</a:t>
            </a:r>
            <a:endParaRPr lang="ru-RU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err="1" smtClean="0">
                <a:latin typeface="Lucida Console" pitchFamily="49" charset="0"/>
              </a:rPr>
              <a:t>model.unfollow</a:t>
            </a:r>
            <a:r>
              <a:rPr lang="en-US" sz="1000" dirty="0" smtClean="0">
                <a:latin typeface="Lucida Console" pitchFamily="49" charset="0"/>
              </a:rPr>
              <a:t>(‘chain’, callback);</a:t>
            </a:r>
          </a:p>
          <a:p>
            <a:pPr>
              <a:buNone/>
            </a:pPr>
            <a:endParaRPr lang="en-US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ru-RU" sz="1000" b="1" dirty="0" smtClean="0">
                <a:latin typeface="Lucida Console" pitchFamily="49" charset="0"/>
              </a:rPr>
              <a:t>Примечание</a:t>
            </a:r>
            <a:r>
              <a:rPr lang="en-US" sz="1000" b="1" dirty="0" smtClean="0">
                <a:latin typeface="Lucida Console" pitchFamily="49" charset="0"/>
              </a:rPr>
              <a:t>:</a:t>
            </a:r>
          </a:p>
          <a:p>
            <a:pPr>
              <a:buNone/>
            </a:pPr>
            <a:r>
              <a:rPr lang="ru-RU" sz="1000" dirty="0" smtClean="0">
                <a:latin typeface="Lucida Console" pitchFamily="49" charset="0"/>
              </a:rPr>
              <a:t>Если в </a:t>
            </a:r>
            <a:r>
              <a:rPr lang="en-US" sz="1000" dirty="0" err="1" smtClean="0">
                <a:latin typeface="Lucida Console" pitchFamily="49" charset="0"/>
              </a:rPr>
              <a:t>model.follow</a:t>
            </a:r>
            <a:r>
              <a:rPr lang="en-US" sz="1000" dirty="0" smtClean="0">
                <a:latin typeface="Lucida Console" pitchFamily="49" charset="0"/>
              </a:rPr>
              <a:t> </a:t>
            </a:r>
            <a:r>
              <a:rPr lang="ru-RU" sz="1000" dirty="0" smtClean="0">
                <a:latin typeface="Lucida Console" pitchFamily="49" charset="0"/>
              </a:rPr>
              <a:t>в качестве первого аргумента (</a:t>
            </a:r>
            <a:r>
              <a:rPr lang="en-US" sz="1000" dirty="0" smtClean="0">
                <a:latin typeface="Lucida Console" pitchFamily="49" charset="0"/>
              </a:rPr>
              <a:t>chain</a:t>
            </a:r>
            <a:r>
              <a:rPr lang="ru-RU" sz="1000" dirty="0" smtClean="0">
                <a:latin typeface="Lucida Console" pitchFamily="49" charset="0"/>
              </a:rPr>
              <a:t>)</a:t>
            </a:r>
            <a:r>
              <a:rPr lang="en-US" sz="1000" dirty="0" smtClean="0">
                <a:latin typeface="Lucida Console" pitchFamily="49" charset="0"/>
              </a:rPr>
              <a:t> </a:t>
            </a:r>
            <a:r>
              <a:rPr lang="ru-RU" sz="1000" dirty="0" smtClean="0">
                <a:latin typeface="Lucida Console" pitchFamily="49" charset="0"/>
              </a:rPr>
              <a:t>использовалось регулярное выражение, то для </a:t>
            </a:r>
            <a:r>
              <a:rPr lang="en-US" sz="1000" dirty="0" err="1" smtClean="0">
                <a:latin typeface="Lucida Console" pitchFamily="49" charset="0"/>
              </a:rPr>
              <a:t>model.unfollow</a:t>
            </a:r>
            <a:r>
              <a:rPr lang="en-US" sz="1000" dirty="0" smtClean="0">
                <a:latin typeface="Lucida Console" pitchFamily="49" charset="0"/>
              </a:rPr>
              <a:t> </a:t>
            </a:r>
            <a:r>
              <a:rPr lang="ru-RU" sz="1000" dirty="0" smtClean="0">
                <a:latin typeface="Lucida Console" pitchFamily="49" charset="0"/>
              </a:rPr>
              <a:t>можно передавать также строковое представление</a:t>
            </a:r>
            <a:r>
              <a:rPr lang="en-US" sz="1000" dirty="0" smtClean="0">
                <a:latin typeface="Lucida Console" pitchFamily="49" charset="0"/>
              </a:rPr>
              <a:t> </a:t>
            </a:r>
            <a:r>
              <a:rPr lang="ru-RU" sz="1000" dirty="0" smtClean="0">
                <a:latin typeface="Lucida Console" pitchFamily="49" charset="0"/>
              </a:rPr>
              <a:t>выражения, т.е </a:t>
            </a:r>
            <a:r>
              <a:rPr lang="en-US" sz="1000" dirty="0" err="1" smtClean="0">
                <a:latin typeface="Lucida Console" pitchFamily="49" charset="0"/>
              </a:rPr>
              <a:t>regexp.toString</a:t>
            </a:r>
            <a:r>
              <a:rPr lang="en-US" sz="1000" dirty="0" smtClean="0">
                <a:latin typeface="Lucida Console" pitchFamily="49" charset="0"/>
              </a:rPr>
              <a:t>()</a:t>
            </a:r>
            <a:r>
              <a:rPr lang="ru-RU" sz="1000" dirty="0" smtClean="0">
                <a:latin typeface="Lucida Console" pitchFamily="49" charset="0"/>
              </a:rPr>
              <a:t>.</a:t>
            </a:r>
          </a:p>
          <a:p>
            <a:pPr>
              <a:buNone/>
            </a:pPr>
            <a:endParaRPr lang="ru-RU" sz="1000" dirty="0" smtClean="0"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 smtClean="0"/>
              <a:t>model.toJSON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000" b="1" dirty="0" err="1" smtClean="0">
                <a:latin typeface="Lucida Console" pitchFamily="49" charset="0"/>
              </a:rPr>
              <a:t>json</a:t>
            </a:r>
            <a:r>
              <a:rPr lang="en-US" sz="1000" b="1" dirty="0" smtClean="0">
                <a:latin typeface="Lucida Console" pitchFamily="49" charset="0"/>
              </a:rPr>
              <a:t> </a:t>
            </a:r>
            <a:r>
              <a:rPr lang="en-US" sz="1000" b="1" dirty="0" err="1" smtClean="0">
                <a:latin typeface="Lucida Console" pitchFamily="49" charset="0"/>
              </a:rPr>
              <a:t>model.toJSON</a:t>
            </a:r>
            <a:r>
              <a:rPr lang="en-US" sz="1000" b="1" dirty="0" smtClean="0">
                <a:latin typeface="Lucida Console" pitchFamily="49" charset="0"/>
              </a:rPr>
              <a:t>(</a:t>
            </a: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	(string) [chain]</a:t>
            </a: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);</a:t>
            </a:r>
          </a:p>
          <a:p>
            <a:pPr>
              <a:buNone/>
            </a:pPr>
            <a:endParaRPr lang="en-US" sz="1000" b="1" dirty="0" smtClean="0">
              <a:latin typeface="Lucida Console" pitchFamily="49" charset="0"/>
            </a:endParaRPr>
          </a:p>
          <a:p>
            <a:pPr>
              <a:buNone/>
            </a:pPr>
            <a:r>
              <a:rPr lang="ru-RU" sz="1000" b="1" dirty="0" err="1" smtClean="0">
                <a:latin typeface="Lucida Console" pitchFamily="49" charset="0"/>
              </a:rPr>
              <a:t>Алиасы</a:t>
            </a:r>
            <a:r>
              <a:rPr lang="ru-RU" sz="1000" b="1" dirty="0" smtClean="0">
                <a:latin typeface="Lucida Console" pitchFamily="49" charset="0"/>
              </a:rPr>
              <a:t>: </a:t>
            </a:r>
            <a:r>
              <a:rPr lang="en-US" sz="1000" dirty="0" err="1" smtClean="0">
                <a:latin typeface="Lucida Console" pitchFamily="49" charset="0"/>
              </a:rPr>
              <a:t>model.toString</a:t>
            </a:r>
            <a:r>
              <a:rPr lang="en-US" sz="1000" dirty="0" smtClean="0">
                <a:latin typeface="Lucida Console" pitchFamily="49" charset="0"/>
              </a:rPr>
              <a:t>()</a:t>
            </a:r>
          </a:p>
          <a:p>
            <a:pPr>
              <a:buNone/>
            </a:pPr>
            <a:endParaRPr lang="en-US" sz="1000" b="1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// </a:t>
            </a:r>
            <a:r>
              <a:rPr lang="ru-RU" sz="1000" dirty="0" smtClean="0">
                <a:latin typeface="Lucida Console" pitchFamily="49" charset="0"/>
              </a:rPr>
              <a:t>при вызове модели в контексте строки всегда возвращается </a:t>
            </a:r>
            <a:r>
              <a:rPr lang="ru-RU" sz="1000" dirty="0" err="1" smtClean="0">
                <a:latin typeface="Lucida Console" pitchFamily="49" charset="0"/>
              </a:rPr>
              <a:t>сериализованное</a:t>
            </a:r>
            <a:r>
              <a:rPr lang="ru-RU" sz="1000" dirty="0" smtClean="0">
                <a:latin typeface="Lucida Console" pitchFamily="49" charset="0"/>
              </a:rPr>
              <a:t> значение модели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alert( model );</a:t>
            </a:r>
          </a:p>
          <a:p>
            <a:pPr>
              <a:buNone/>
            </a:pPr>
            <a:endParaRPr lang="en-US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// </a:t>
            </a:r>
            <a:r>
              <a:rPr lang="ru-RU" sz="1000" dirty="0" smtClean="0">
                <a:latin typeface="Lucida Console" pitchFamily="49" charset="0"/>
              </a:rPr>
              <a:t>если контекст вызова </a:t>
            </a:r>
            <a:r>
              <a:rPr lang="en-US" sz="1000" dirty="0" smtClean="0">
                <a:latin typeface="Lucida Console" pitchFamily="49" charset="0"/>
              </a:rPr>
              <a:t>model</a:t>
            </a:r>
            <a:r>
              <a:rPr lang="ru-RU" sz="1000" dirty="0" smtClean="0">
                <a:latin typeface="Lucida Console" pitchFamily="49" charset="0"/>
              </a:rPr>
              <a:t> может изменяться, то необходимо явно вызывать</a:t>
            </a:r>
          </a:p>
          <a:p>
            <a:pPr>
              <a:buNone/>
            </a:pPr>
            <a:r>
              <a:rPr lang="en-US" sz="1000" dirty="0" err="1" smtClean="0">
                <a:latin typeface="Lucida Console" pitchFamily="49" charset="0"/>
              </a:rPr>
              <a:t>model.toJSON</a:t>
            </a:r>
            <a:r>
              <a:rPr lang="en-US" sz="1000" dirty="0" smtClean="0">
                <a:latin typeface="Lucida Console" pitchFamily="49" charset="0"/>
              </a:rPr>
              <a:t>()</a:t>
            </a:r>
          </a:p>
          <a:p>
            <a:pPr>
              <a:buNone/>
            </a:pPr>
            <a:endParaRPr lang="en-US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// </a:t>
            </a:r>
            <a:r>
              <a:rPr lang="ru-RU" sz="1000" dirty="0" smtClean="0">
                <a:latin typeface="Lucida Console" pitchFamily="49" charset="0"/>
              </a:rPr>
              <a:t>можно также получить часть </a:t>
            </a:r>
            <a:r>
              <a:rPr lang="ru-RU" sz="1000" dirty="0" err="1" smtClean="0">
                <a:latin typeface="Lucida Console" pitchFamily="49" charset="0"/>
              </a:rPr>
              <a:t>сериализованной</a:t>
            </a:r>
            <a:r>
              <a:rPr lang="ru-RU" sz="1000" dirty="0" smtClean="0">
                <a:latin typeface="Lucida Console" pitchFamily="49" charset="0"/>
              </a:rPr>
              <a:t> модели</a:t>
            </a:r>
          </a:p>
          <a:p>
            <a:pPr>
              <a:buNone/>
            </a:pPr>
            <a:r>
              <a:rPr lang="en-US" sz="1000" dirty="0" err="1" smtClean="0">
                <a:latin typeface="Lucida Console" pitchFamily="49" charset="0"/>
              </a:rPr>
              <a:t>model.toJSON</a:t>
            </a:r>
            <a:r>
              <a:rPr lang="en-US" sz="1000" dirty="0" smtClean="0">
                <a:latin typeface="Lucida Console" pitchFamily="49" charset="0"/>
              </a:rPr>
              <a:t>(‘</a:t>
            </a:r>
            <a:r>
              <a:rPr lang="en-US" sz="1000" dirty="0" err="1" smtClean="0">
                <a:latin typeface="Lucida Console" pitchFamily="49" charset="0"/>
              </a:rPr>
              <a:t>my.model.branch</a:t>
            </a:r>
            <a:r>
              <a:rPr lang="en-US" sz="1000" dirty="0" smtClean="0">
                <a:latin typeface="Lucida Console" pitchFamily="49" charset="0"/>
              </a:rPr>
              <a:t>’) ==</a:t>
            </a:r>
          </a:p>
          <a:p>
            <a:pPr>
              <a:buNone/>
            </a:pPr>
            <a:r>
              <a:rPr lang="en-US" sz="1000" dirty="0" err="1" smtClean="0">
                <a:latin typeface="Lucida Console" pitchFamily="49" charset="0"/>
              </a:rPr>
              <a:t>JSON.stringify</a:t>
            </a:r>
            <a:r>
              <a:rPr lang="en-US" sz="1000" dirty="0" smtClean="0">
                <a:latin typeface="Lucida Console" pitchFamily="49" charset="0"/>
              </a:rPr>
              <a:t>( model(‘</a:t>
            </a:r>
            <a:r>
              <a:rPr lang="en-US" sz="1000" dirty="0" err="1" smtClean="0">
                <a:latin typeface="Lucida Console" pitchFamily="49" charset="0"/>
              </a:rPr>
              <a:t>my.model.branch</a:t>
            </a:r>
            <a:r>
              <a:rPr lang="en-US" sz="1000" dirty="0" smtClean="0">
                <a:latin typeface="Lucida Console" pitchFamily="49" charset="0"/>
              </a:rPr>
              <a:t>’) )</a:t>
            </a:r>
            <a:endParaRPr lang="ru-RU" sz="1000" dirty="0" smtClean="0">
              <a:latin typeface="Lucida Console" pitchFamily="49" charset="0"/>
            </a:endParaRPr>
          </a:p>
          <a:p>
            <a:pPr>
              <a:buNone/>
            </a:pPr>
            <a:endParaRPr lang="en-US" sz="1000" dirty="0" smtClean="0"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175</Words>
  <Application>Microsoft Office PowerPoint</Application>
  <PresentationFormat>Экран (4:3)</PresentationFormat>
  <Paragraphs>253</Paragraphs>
  <Slides>16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Follow.js</vt:lpstr>
      <vt:lpstr>Идеология</vt:lpstr>
      <vt:lpstr>Плюшки</vt:lpstr>
      <vt:lpstr>Примеры кода</vt:lpstr>
      <vt:lpstr>Создание модели</vt:lpstr>
      <vt:lpstr>Getter/Setter API</vt:lpstr>
      <vt:lpstr>model.follow()</vt:lpstr>
      <vt:lpstr>model.unfollow()</vt:lpstr>
      <vt:lpstr>model.toJSON()</vt:lpstr>
      <vt:lpstr>model.clear()</vt:lpstr>
      <vt:lpstr>.backup() / .restore()</vt:lpstr>
      <vt:lpstr>model.composite()</vt:lpstr>
      <vt:lpstr>model.dispatch()</vt:lpstr>
      <vt:lpstr>model.merge()</vt:lpstr>
      <vt:lpstr>model.select()</vt:lpstr>
      <vt:lpstr>Слайд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Follow.js</dc:title>
  <dc:creator>Roman Karlov</dc:creator>
  <cp:lastModifiedBy>Roman Karlov</cp:lastModifiedBy>
  <cp:revision>152</cp:revision>
  <dcterms:created xsi:type="dcterms:W3CDTF">2011-11-21T11:07:15Z</dcterms:created>
  <dcterms:modified xsi:type="dcterms:W3CDTF">2011-11-24T11:41:14Z</dcterms:modified>
</cp:coreProperties>
</file>