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6" r:id="rId3"/>
    <p:sldId id="257" r:id="rId4"/>
    <p:sldId id="258" r:id="rId5"/>
    <p:sldId id="259" r:id="rId6"/>
    <p:sldId id="260" r:id="rId7"/>
    <p:sldId id="261" r:id="rId8"/>
    <p:sldId id="262" r:id="rId9"/>
    <p:sldId id="268" r:id="rId10"/>
    <p:sldId id="269" r:id="rId11"/>
    <p:sldId id="267"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CCCA9E-1AF0-4E40-9143-04E9FF869C60}">
          <p14:sldIdLst>
            <p14:sldId id="256"/>
            <p14:sldId id="266"/>
          </p14:sldIdLst>
        </p14:section>
        <p14:section name="Introduction" id="{C368CC97-37CA-4B63-B0D0-BA64AE96085A}">
          <p14:sldIdLst>
            <p14:sldId id="257"/>
            <p14:sldId id="258"/>
            <p14:sldId id="259"/>
            <p14:sldId id="260"/>
            <p14:sldId id="261"/>
            <p14:sldId id="262"/>
            <p14:sldId id="268"/>
            <p14:sldId id="269"/>
            <p14:sldId id="267"/>
            <p14:sldId id="263"/>
            <p14:sldId id="264"/>
            <p14:sldId id="2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anth Kambhampati" initials="JK" lastIdx="1" clrIdx="0">
    <p:extLst>
      <p:ext uri="{19B8F6BF-5375-455C-9EA6-DF929625EA0E}">
        <p15:presenceInfo xmlns:p15="http://schemas.microsoft.com/office/powerpoint/2012/main" userId="d9579ffcf58431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3" d="100"/>
          <a:sy n="73" d="100"/>
        </p:scale>
        <p:origin x="405"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20T10:31:54.770"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E16F158-F662-44C7-A567-E448487A3B4C}" type="datetimeFigureOut">
              <a:rPr lang="en-IN" smtClean="0"/>
              <a:t>24-11-2021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5C22EE2-4406-49FA-9722-0EF76246C219}" type="slidenum">
              <a:rPr lang="en-IN" smtClean="0"/>
              <a:t>‹#›</a:t>
            </a:fld>
            <a:endParaRPr lang="en-IN"/>
          </a:p>
        </p:txBody>
      </p:sp>
    </p:spTree>
    <p:extLst>
      <p:ext uri="{BB962C8B-B14F-4D97-AF65-F5344CB8AC3E}">
        <p14:creationId xmlns:p14="http://schemas.microsoft.com/office/powerpoint/2010/main" val="2312176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16F158-F662-44C7-A567-E448487A3B4C}"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5C22EE2-4406-49FA-9722-0EF76246C219}" type="slidenum">
              <a:rPr lang="en-IN" smtClean="0"/>
              <a:t>‹#›</a:t>
            </a:fld>
            <a:endParaRPr lang="en-IN"/>
          </a:p>
        </p:txBody>
      </p:sp>
    </p:spTree>
    <p:extLst>
      <p:ext uri="{BB962C8B-B14F-4D97-AF65-F5344CB8AC3E}">
        <p14:creationId xmlns:p14="http://schemas.microsoft.com/office/powerpoint/2010/main" val="3858115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E16F158-F662-44C7-A567-E448487A3B4C}"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5C22EE2-4406-49FA-9722-0EF76246C219}" type="slidenum">
              <a:rPr lang="en-IN" smtClean="0"/>
              <a:t>‹#›</a:t>
            </a:fld>
            <a:endParaRPr lang="en-IN"/>
          </a:p>
        </p:txBody>
      </p:sp>
    </p:spTree>
    <p:extLst>
      <p:ext uri="{BB962C8B-B14F-4D97-AF65-F5344CB8AC3E}">
        <p14:creationId xmlns:p14="http://schemas.microsoft.com/office/powerpoint/2010/main" val="3401627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E16F158-F662-44C7-A567-E448487A3B4C}"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5C22EE2-4406-49FA-9722-0EF76246C219}" type="slidenum">
              <a:rPr lang="en-IN" smtClean="0"/>
              <a:t>‹#›</a:t>
            </a:fld>
            <a:endParaRPr lang="en-IN"/>
          </a:p>
        </p:txBody>
      </p:sp>
    </p:spTree>
    <p:extLst>
      <p:ext uri="{BB962C8B-B14F-4D97-AF65-F5344CB8AC3E}">
        <p14:creationId xmlns:p14="http://schemas.microsoft.com/office/powerpoint/2010/main" val="855092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6F158-F662-44C7-A567-E448487A3B4C}"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5C22EE2-4406-49FA-9722-0EF76246C219}" type="slidenum">
              <a:rPr lang="en-IN" smtClean="0"/>
              <a:t>‹#›</a:t>
            </a:fld>
            <a:endParaRPr lang="en-IN"/>
          </a:p>
        </p:txBody>
      </p:sp>
    </p:spTree>
    <p:extLst>
      <p:ext uri="{BB962C8B-B14F-4D97-AF65-F5344CB8AC3E}">
        <p14:creationId xmlns:p14="http://schemas.microsoft.com/office/powerpoint/2010/main" val="2867164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E16F158-F662-44C7-A567-E448487A3B4C}" type="datetimeFigureOut">
              <a:rPr lang="en-IN" smtClean="0"/>
              <a:t>24-11-2021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C22EE2-4406-49FA-9722-0EF76246C219}" type="slidenum">
              <a:rPr lang="en-IN" smtClean="0"/>
              <a:t>‹#›</a:t>
            </a:fld>
            <a:endParaRPr lang="en-IN"/>
          </a:p>
        </p:txBody>
      </p:sp>
    </p:spTree>
    <p:extLst>
      <p:ext uri="{BB962C8B-B14F-4D97-AF65-F5344CB8AC3E}">
        <p14:creationId xmlns:p14="http://schemas.microsoft.com/office/powerpoint/2010/main" val="611376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E16F158-F662-44C7-A567-E448487A3B4C}" type="datetimeFigureOut">
              <a:rPr lang="en-IN" smtClean="0"/>
              <a:t>24-11-2021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5C22EE2-4406-49FA-9722-0EF76246C219}" type="slidenum">
              <a:rPr lang="en-IN" smtClean="0"/>
              <a:t>‹#›</a:t>
            </a:fld>
            <a:endParaRPr lang="en-IN"/>
          </a:p>
        </p:txBody>
      </p:sp>
    </p:spTree>
    <p:extLst>
      <p:ext uri="{BB962C8B-B14F-4D97-AF65-F5344CB8AC3E}">
        <p14:creationId xmlns:p14="http://schemas.microsoft.com/office/powerpoint/2010/main" val="1333205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E16F158-F662-44C7-A567-E448487A3B4C}"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22EE2-4406-49FA-9722-0EF76246C219}" type="slidenum">
              <a:rPr lang="en-IN" smtClean="0"/>
              <a:t>‹#›</a:t>
            </a:fld>
            <a:endParaRPr lang="en-IN"/>
          </a:p>
        </p:txBody>
      </p:sp>
    </p:spTree>
    <p:extLst>
      <p:ext uri="{BB962C8B-B14F-4D97-AF65-F5344CB8AC3E}">
        <p14:creationId xmlns:p14="http://schemas.microsoft.com/office/powerpoint/2010/main" val="4040840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E16F158-F662-44C7-A567-E448487A3B4C}"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5C22EE2-4406-49FA-9722-0EF76246C219}" type="slidenum">
              <a:rPr lang="en-IN" smtClean="0"/>
              <a:t>‹#›</a:t>
            </a:fld>
            <a:endParaRPr lang="en-IN"/>
          </a:p>
        </p:txBody>
      </p:sp>
    </p:spTree>
    <p:extLst>
      <p:ext uri="{BB962C8B-B14F-4D97-AF65-F5344CB8AC3E}">
        <p14:creationId xmlns:p14="http://schemas.microsoft.com/office/powerpoint/2010/main" val="264326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16F158-F662-44C7-A567-E448487A3B4C}"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22EE2-4406-49FA-9722-0EF76246C219}" type="slidenum">
              <a:rPr lang="en-IN" smtClean="0"/>
              <a:t>‹#›</a:t>
            </a:fld>
            <a:endParaRPr lang="en-IN"/>
          </a:p>
        </p:txBody>
      </p:sp>
    </p:spTree>
    <p:extLst>
      <p:ext uri="{BB962C8B-B14F-4D97-AF65-F5344CB8AC3E}">
        <p14:creationId xmlns:p14="http://schemas.microsoft.com/office/powerpoint/2010/main" val="95434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6F158-F662-44C7-A567-E448487A3B4C}"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5C22EE2-4406-49FA-9722-0EF76246C219}" type="slidenum">
              <a:rPr lang="en-IN" smtClean="0"/>
              <a:t>‹#›</a:t>
            </a:fld>
            <a:endParaRPr lang="en-IN"/>
          </a:p>
        </p:txBody>
      </p:sp>
    </p:spTree>
    <p:extLst>
      <p:ext uri="{BB962C8B-B14F-4D97-AF65-F5344CB8AC3E}">
        <p14:creationId xmlns:p14="http://schemas.microsoft.com/office/powerpoint/2010/main" val="300692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16F158-F662-44C7-A567-E448487A3B4C}"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C22EE2-4406-49FA-9722-0EF76246C219}" type="slidenum">
              <a:rPr lang="en-IN" smtClean="0"/>
              <a:t>‹#›</a:t>
            </a:fld>
            <a:endParaRPr lang="en-IN"/>
          </a:p>
        </p:txBody>
      </p:sp>
    </p:spTree>
    <p:extLst>
      <p:ext uri="{BB962C8B-B14F-4D97-AF65-F5344CB8AC3E}">
        <p14:creationId xmlns:p14="http://schemas.microsoft.com/office/powerpoint/2010/main" val="2877290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16F158-F662-44C7-A567-E448487A3B4C}" type="datetimeFigureOut">
              <a:rPr lang="en-IN" smtClean="0"/>
              <a:t>24-11-2021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C22EE2-4406-49FA-9722-0EF76246C219}" type="slidenum">
              <a:rPr lang="en-IN" smtClean="0"/>
              <a:t>‹#›</a:t>
            </a:fld>
            <a:endParaRPr lang="en-IN"/>
          </a:p>
        </p:txBody>
      </p:sp>
    </p:spTree>
    <p:extLst>
      <p:ext uri="{BB962C8B-B14F-4D97-AF65-F5344CB8AC3E}">
        <p14:creationId xmlns:p14="http://schemas.microsoft.com/office/powerpoint/2010/main" val="211340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16F158-F662-44C7-A567-E448487A3B4C}" type="datetimeFigureOut">
              <a:rPr lang="en-IN" smtClean="0"/>
              <a:t>24-11-2021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C22EE2-4406-49FA-9722-0EF76246C219}" type="slidenum">
              <a:rPr lang="en-IN" smtClean="0"/>
              <a:t>‹#›</a:t>
            </a:fld>
            <a:endParaRPr lang="en-IN"/>
          </a:p>
        </p:txBody>
      </p:sp>
    </p:spTree>
    <p:extLst>
      <p:ext uri="{BB962C8B-B14F-4D97-AF65-F5344CB8AC3E}">
        <p14:creationId xmlns:p14="http://schemas.microsoft.com/office/powerpoint/2010/main" val="72641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6F158-F662-44C7-A567-E448487A3B4C}" type="datetimeFigureOut">
              <a:rPr lang="en-IN" smtClean="0"/>
              <a:t>24-11-2021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5C22EE2-4406-49FA-9722-0EF76246C219}" type="slidenum">
              <a:rPr lang="en-IN" smtClean="0"/>
              <a:t>‹#›</a:t>
            </a:fld>
            <a:endParaRPr lang="en-IN"/>
          </a:p>
        </p:txBody>
      </p:sp>
    </p:spTree>
    <p:extLst>
      <p:ext uri="{BB962C8B-B14F-4D97-AF65-F5344CB8AC3E}">
        <p14:creationId xmlns:p14="http://schemas.microsoft.com/office/powerpoint/2010/main" val="1909246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16F158-F662-44C7-A567-E448487A3B4C}"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5C22EE2-4406-49FA-9722-0EF76246C219}" type="slidenum">
              <a:rPr lang="en-IN" smtClean="0"/>
              <a:t>‹#›</a:t>
            </a:fld>
            <a:endParaRPr lang="en-IN"/>
          </a:p>
        </p:txBody>
      </p:sp>
    </p:spTree>
    <p:extLst>
      <p:ext uri="{BB962C8B-B14F-4D97-AF65-F5344CB8AC3E}">
        <p14:creationId xmlns:p14="http://schemas.microsoft.com/office/powerpoint/2010/main" val="2552734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16F158-F662-44C7-A567-E448487A3B4C}"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5C22EE2-4406-49FA-9722-0EF76246C219}" type="slidenum">
              <a:rPr lang="en-IN" smtClean="0"/>
              <a:t>‹#›</a:t>
            </a:fld>
            <a:endParaRPr lang="en-IN"/>
          </a:p>
        </p:txBody>
      </p:sp>
    </p:spTree>
    <p:extLst>
      <p:ext uri="{BB962C8B-B14F-4D97-AF65-F5344CB8AC3E}">
        <p14:creationId xmlns:p14="http://schemas.microsoft.com/office/powerpoint/2010/main" val="39757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E16F158-F662-44C7-A567-E448487A3B4C}" type="datetimeFigureOut">
              <a:rPr lang="en-IN" smtClean="0"/>
              <a:t>24-11-2021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5C22EE2-4406-49FA-9722-0EF76246C219}" type="slidenum">
              <a:rPr lang="en-IN" smtClean="0"/>
              <a:t>‹#›</a:t>
            </a:fld>
            <a:endParaRPr lang="en-IN"/>
          </a:p>
        </p:txBody>
      </p:sp>
    </p:spTree>
    <p:extLst>
      <p:ext uri="{BB962C8B-B14F-4D97-AF65-F5344CB8AC3E}">
        <p14:creationId xmlns:p14="http://schemas.microsoft.com/office/powerpoint/2010/main" val="324928851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84CC-BF08-4A73-AC18-A58438BD1118}"/>
              </a:ext>
            </a:extLst>
          </p:cNvPr>
          <p:cNvSpPr>
            <a:spLocks noGrp="1"/>
          </p:cNvSpPr>
          <p:nvPr>
            <p:ph type="ctrTitle"/>
          </p:nvPr>
        </p:nvSpPr>
        <p:spPr>
          <a:xfrm>
            <a:off x="913291" y="708539"/>
            <a:ext cx="10242389" cy="2583302"/>
          </a:xfrm>
        </p:spPr>
        <p:txBody>
          <a:bodyPr/>
          <a:lstStyle/>
          <a:p>
            <a:r>
              <a:rPr lang="en-US" dirty="0"/>
              <a:t>          Defect Detection </a:t>
            </a:r>
            <a:br>
              <a:rPr lang="en-US" dirty="0"/>
            </a:br>
            <a:r>
              <a:rPr lang="en-US" dirty="0"/>
              <a:t>                    And</a:t>
            </a:r>
            <a:br>
              <a:rPr lang="en-US" dirty="0"/>
            </a:br>
            <a:r>
              <a:rPr lang="en-US" dirty="0"/>
              <a:t>Packing Using Conveyor Belt</a:t>
            </a:r>
            <a:endParaRPr lang="en-IN" dirty="0"/>
          </a:p>
        </p:txBody>
      </p:sp>
      <p:sp>
        <p:nvSpPr>
          <p:cNvPr id="3" name="Subtitle 2">
            <a:extLst>
              <a:ext uri="{FF2B5EF4-FFF2-40B4-BE49-F238E27FC236}">
                <a16:creationId xmlns:a16="http://schemas.microsoft.com/office/drawing/2014/main" id="{5AC2F580-06D6-4E45-A1A7-D248B0C13BFF}"/>
              </a:ext>
            </a:extLst>
          </p:cNvPr>
          <p:cNvSpPr>
            <a:spLocks noGrp="1"/>
          </p:cNvSpPr>
          <p:nvPr>
            <p:ph type="subTitle" idx="1"/>
          </p:nvPr>
        </p:nvSpPr>
        <p:spPr>
          <a:xfrm>
            <a:off x="638971" y="3429000"/>
            <a:ext cx="10137885" cy="1358537"/>
          </a:xfrm>
        </p:spPr>
        <p:txBody>
          <a:bodyPr>
            <a:normAutofit/>
          </a:bodyPr>
          <a:lstStyle/>
          <a:p>
            <a:r>
              <a:rPr lang="en-US" dirty="0">
                <a:solidFill>
                  <a:schemeClr val="bg1">
                    <a:lumMod val="50000"/>
                  </a:schemeClr>
                </a:solidFill>
              </a:rPr>
              <a:t>							  	</a:t>
            </a:r>
            <a:r>
              <a:rPr lang="en-US" sz="1600" dirty="0">
                <a:solidFill>
                  <a:schemeClr val="bg1">
                    <a:lumMod val="50000"/>
                  </a:schemeClr>
                </a:solidFill>
              </a:rPr>
              <a:t>  </a:t>
            </a:r>
            <a:r>
              <a:rPr lang="en-US" sz="1600" dirty="0"/>
              <a:t>Subject Code :- MTR-401</a:t>
            </a:r>
          </a:p>
          <a:p>
            <a:r>
              <a:rPr lang="en-US" sz="1600" dirty="0"/>
              <a:t>							           </a:t>
            </a:r>
            <a:r>
              <a:rPr lang="en-US" sz="1600" dirty="0">
                <a:solidFill>
                  <a:schemeClr val="accent1">
                    <a:lumMod val="40000"/>
                    <a:lumOff val="60000"/>
                  </a:schemeClr>
                </a:solidFill>
              </a:rPr>
              <a:t>Session  : Jul – Dec 2021</a:t>
            </a:r>
          </a:p>
          <a:p>
            <a:r>
              <a:rPr lang="en-US" dirty="0">
                <a:solidFill>
                  <a:schemeClr val="bg1">
                    <a:lumMod val="50000"/>
                  </a:schemeClr>
                </a:solidFill>
              </a:rPr>
              <a:t>Presented By :-                                                                          Project Supervisor :-</a:t>
            </a:r>
            <a:endParaRPr lang="en-IN" dirty="0">
              <a:solidFill>
                <a:schemeClr val="bg1">
                  <a:lumMod val="50000"/>
                </a:schemeClr>
              </a:solidFill>
            </a:endParaRPr>
          </a:p>
        </p:txBody>
      </p:sp>
      <p:sp>
        <p:nvSpPr>
          <p:cNvPr id="4" name="TextBox 3">
            <a:extLst>
              <a:ext uri="{FF2B5EF4-FFF2-40B4-BE49-F238E27FC236}">
                <a16:creationId xmlns:a16="http://schemas.microsoft.com/office/drawing/2014/main" id="{9769A4B0-66A8-4641-9615-D4B712DA9F40}"/>
              </a:ext>
            </a:extLst>
          </p:cNvPr>
          <p:cNvSpPr txBox="1"/>
          <p:nvPr/>
        </p:nvSpPr>
        <p:spPr>
          <a:xfrm>
            <a:off x="2495005" y="4637314"/>
            <a:ext cx="3396343" cy="1477328"/>
          </a:xfrm>
          <a:prstGeom prst="rect">
            <a:avLst/>
          </a:prstGeom>
          <a:noFill/>
        </p:spPr>
        <p:txBody>
          <a:bodyPr wrap="square" rtlCol="0">
            <a:spAutoFit/>
          </a:bodyPr>
          <a:lstStyle/>
          <a:p>
            <a:r>
              <a:rPr lang="en-US" dirty="0">
                <a:solidFill>
                  <a:schemeClr val="bg2"/>
                </a:solidFill>
              </a:rPr>
              <a:t>Jayanth – 18BEM1027</a:t>
            </a:r>
          </a:p>
          <a:p>
            <a:r>
              <a:rPr lang="en-US" dirty="0">
                <a:solidFill>
                  <a:schemeClr val="bg2"/>
                </a:solidFill>
              </a:rPr>
              <a:t>Garima </a:t>
            </a:r>
            <a:r>
              <a:rPr lang="en-US" dirty="0" err="1">
                <a:solidFill>
                  <a:schemeClr val="bg2"/>
                </a:solidFill>
              </a:rPr>
              <a:t>Itten</a:t>
            </a:r>
            <a:r>
              <a:rPr lang="en-US" dirty="0">
                <a:solidFill>
                  <a:schemeClr val="bg2"/>
                </a:solidFill>
              </a:rPr>
              <a:t> – 18BEM1051</a:t>
            </a:r>
          </a:p>
          <a:p>
            <a:r>
              <a:rPr lang="en-US" dirty="0" err="1">
                <a:solidFill>
                  <a:schemeClr val="bg2"/>
                </a:solidFill>
              </a:rPr>
              <a:t>Raghavnedra</a:t>
            </a:r>
            <a:r>
              <a:rPr lang="en-US" dirty="0">
                <a:solidFill>
                  <a:schemeClr val="bg2"/>
                </a:solidFill>
              </a:rPr>
              <a:t> – 18BEM1050</a:t>
            </a:r>
          </a:p>
          <a:p>
            <a:r>
              <a:rPr lang="en-US" dirty="0">
                <a:solidFill>
                  <a:schemeClr val="bg2"/>
                </a:solidFill>
              </a:rPr>
              <a:t>Adeel – 18BEM1059</a:t>
            </a:r>
          </a:p>
          <a:p>
            <a:endParaRPr lang="en-IN" dirty="0">
              <a:solidFill>
                <a:schemeClr val="bg2"/>
              </a:solidFill>
            </a:endParaRPr>
          </a:p>
        </p:txBody>
      </p:sp>
      <p:sp>
        <p:nvSpPr>
          <p:cNvPr id="6" name="TextBox 5">
            <a:extLst>
              <a:ext uri="{FF2B5EF4-FFF2-40B4-BE49-F238E27FC236}">
                <a16:creationId xmlns:a16="http://schemas.microsoft.com/office/drawing/2014/main" id="{9D425DEB-C06B-4A56-BB16-88CDE162BF27}"/>
              </a:ext>
            </a:extLst>
          </p:cNvPr>
          <p:cNvSpPr txBox="1"/>
          <p:nvPr/>
        </p:nvSpPr>
        <p:spPr>
          <a:xfrm>
            <a:off x="8458200" y="4591147"/>
            <a:ext cx="3543296" cy="646331"/>
          </a:xfrm>
          <a:prstGeom prst="rect">
            <a:avLst/>
          </a:prstGeom>
          <a:noFill/>
        </p:spPr>
        <p:txBody>
          <a:bodyPr wrap="square" rtlCol="0">
            <a:spAutoFit/>
          </a:bodyPr>
          <a:lstStyle/>
          <a:p>
            <a:r>
              <a:rPr lang="en-US" dirty="0">
                <a:solidFill>
                  <a:schemeClr val="bg1">
                    <a:lumMod val="85000"/>
                  </a:schemeClr>
                </a:solidFill>
              </a:rPr>
              <a:t>	       Mr. </a:t>
            </a:r>
            <a:r>
              <a:rPr lang="en-US" dirty="0" err="1">
                <a:solidFill>
                  <a:schemeClr val="bg1">
                    <a:lumMod val="85000"/>
                  </a:schemeClr>
                </a:solidFill>
              </a:rPr>
              <a:t>Inderpreet</a:t>
            </a:r>
            <a:endParaRPr lang="en-US" dirty="0">
              <a:solidFill>
                <a:schemeClr val="bg1">
                  <a:lumMod val="85000"/>
                </a:schemeClr>
              </a:solidFill>
            </a:endParaRPr>
          </a:p>
          <a:p>
            <a:r>
              <a:rPr lang="en-US" dirty="0">
                <a:solidFill>
                  <a:schemeClr val="bg1">
                    <a:lumMod val="85000"/>
                  </a:schemeClr>
                </a:solidFill>
              </a:rPr>
              <a:t> Mechatronics Department</a:t>
            </a:r>
            <a:endParaRPr lang="en-IN" dirty="0">
              <a:solidFill>
                <a:schemeClr val="bg1">
                  <a:lumMod val="85000"/>
                </a:schemeClr>
              </a:solidFill>
            </a:endParaRPr>
          </a:p>
        </p:txBody>
      </p:sp>
    </p:spTree>
    <p:extLst>
      <p:ext uri="{BB962C8B-B14F-4D97-AF65-F5344CB8AC3E}">
        <p14:creationId xmlns:p14="http://schemas.microsoft.com/office/powerpoint/2010/main" val="1674471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A9B2-E2AC-46A1-96E2-C8E1379F05A6}"/>
              </a:ext>
            </a:extLst>
          </p:cNvPr>
          <p:cNvSpPr>
            <a:spLocks noGrp="1"/>
          </p:cNvSpPr>
          <p:nvPr>
            <p:ph type="title"/>
          </p:nvPr>
        </p:nvSpPr>
        <p:spPr/>
        <p:txBody>
          <a:bodyPr/>
          <a:lstStyle/>
          <a:p>
            <a:pPr algn="ctr"/>
            <a:r>
              <a:rPr lang="en-US" u="sng" dirty="0"/>
              <a:t>Components</a:t>
            </a:r>
            <a:endParaRPr lang="en-IN" u="sng" dirty="0"/>
          </a:p>
        </p:txBody>
      </p:sp>
      <p:sp>
        <p:nvSpPr>
          <p:cNvPr id="3" name="Content Placeholder 2">
            <a:extLst>
              <a:ext uri="{FF2B5EF4-FFF2-40B4-BE49-F238E27FC236}">
                <a16:creationId xmlns:a16="http://schemas.microsoft.com/office/drawing/2014/main" id="{BF02B7E7-5B92-4526-AE2C-97CE60696045}"/>
              </a:ext>
            </a:extLst>
          </p:cNvPr>
          <p:cNvSpPr>
            <a:spLocks noGrp="1"/>
          </p:cNvSpPr>
          <p:nvPr>
            <p:ph idx="1"/>
          </p:nvPr>
        </p:nvSpPr>
        <p:spPr>
          <a:xfrm>
            <a:off x="155646" y="2381431"/>
            <a:ext cx="7760446" cy="4032431"/>
          </a:xfrm>
        </p:spPr>
        <p:txBody>
          <a:bodyPr>
            <a:normAutofit fontScale="92500" lnSpcReduction="10000"/>
          </a:bodyPr>
          <a:lstStyle/>
          <a:p>
            <a:pPr marL="0" lvl="0" indent="0" algn="just">
              <a:lnSpc>
                <a:spcPct val="107000"/>
              </a:lnSpc>
              <a:spcAft>
                <a:spcPts val="800"/>
              </a:spcAft>
              <a:buSzPts val="1400"/>
              <a:buNone/>
            </a:pPr>
            <a:r>
              <a:rPr lang="en-US" sz="1800" b="1" dirty="0">
                <a:effectLst/>
                <a:latin typeface="+mj-lt"/>
                <a:ea typeface="Calibri" panose="020F0502020204030204" pitchFamily="34" charset="0"/>
                <a:cs typeface="Gautami" panose="020B0502040204020203" pitchFamily="34" charset="0"/>
              </a:rPr>
              <a:t>L293D Motor Driver :</a:t>
            </a:r>
            <a:endParaRPr lang="en-IN" sz="1800" dirty="0">
              <a:effectLst/>
              <a:latin typeface="+mj-lt"/>
              <a:ea typeface="Calibri" panose="020F0502020204030204" pitchFamily="34" charset="0"/>
              <a:cs typeface="Gautami" panose="020B0502040204020203" pitchFamily="34" charset="0"/>
            </a:endParaRPr>
          </a:p>
          <a:p>
            <a:pPr marL="228600" algn="just">
              <a:lnSpc>
                <a:spcPct val="107000"/>
              </a:lnSpc>
              <a:spcAft>
                <a:spcPts val="800"/>
              </a:spcAft>
            </a:pPr>
            <a:r>
              <a:rPr lang="en-US" sz="1800" dirty="0">
                <a:solidFill>
                  <a:srgbClr val="000000"/>
                </a:solidFill>
                <a:effectLst/>
                <a:latin typeface="+mj-lt"/>
                <a:ea typeface="Calibri" panose="020F0502020204030204" pitchFamily="34" charset="0"/>
                <a:cs typeface="Gautami" panose="020B0502040204020203" pitchFamily="34" charset="0"/>
              </a:rPr>
              <a:t> L293D IC is a typical Motor Driver IC which allows the DC motor to drive on any direction. This IC consists of 16-pins which are used to control a set of two DC motors instantaneously in any direction. It means, by using a L293D IC we can control two DC motors. As well, this IC can drive small and quiet big motors.</a:t>
            </a:r>
          </a:p>
          <a:p>
            <a:pPr marL="0" indent="0" algn="just">
              <a:lnSpc>
                <a:spcPct val="107000"/>
              </a:lnSpc>
              <a:spcAft>
                <a:spcPts val="800"/>
              </a:spcAft>
              <a:buNone/>
            </a:pPr>
            <a:r>
              <a:rPr lang="en-US" sz="1800" b="1" dirty="0">
                <a:solidFill>
                  <a:srgbClr val="000000"/>
                </a:solidFill>
                <a:effectLst/>
                <a:latin typeface="+mj-lt"/>
                <a:ea typeface="Calibri" panose="020F0502020204030204" pitchFamily="34" charset="0"/>
                <a:cs typeface="Gautami" panose="020B0502040204020203" pitchFamily="34" charset="0"/>
              </a:rPr>
              <a:t>Servo Motor :</a:t>
            </a:r>
          </a:p>
          <a:p>
            <a:pPr marL="228600" algn="just">
              <a:lnSpc>
                <a:spcPct val="107000"/>
              </a:lnSpc>
              <a:spcAft>
                <a:spcPts val="800"/>
              </a:spcAft>
            </a:pPr>
            <a:r>
              <a:rPr lang="en-US" dirty="0">
                <a:solidFill>
                  <a:srgbClr val="202124"/>
                </a:solidFill>
                <a:effectLst/>
                <a:latin typeface="+mj-lt"/>
                <a:ea typeface="Calibri" panose="020F0502020204030204" pitchFamily="34" charset="0"/>
                <a:cs typeface="Gautami" panose="020B0502040204020203" pitchFamily="34" charset="0"/>
              </a:rPr>
              <a:t>Micro </a:t>
            </a:r>
            <a:r>
              <a:rPr lang="en-US" b="1" dirty="0">
                <a:solidFill>
                  <a:srgbClr val="202124"/>
                </a:solidFill>
                <a:effectLst/>
                <a:latin typeface="+mj-lt"/>
                <a:ea typeface="Calibri" panose="020F0502020204030204" pitchFamily="34" charset="0"/>
                <a:cs typeface="Gautami" panose="020B0502040204020203" pitchFamily="34" charset="0"/>
              </a:rPr>
              <a:t>Servo Motor SG90</a:t>
            </a:r>
            <a:r>
              <a:rPr lang="en-US" dirty="0">
                <a:solidFill>
                  <a:srgbClr val="202124"/>
                </a:solidFill>
                <a:effectLst/>
                <a:latin typeface="+mj-lt"/>
                <a:ea typeface="Calibri" panose="020F0502020204030204" pitchFamily="34" charset="0"/>
                <a:cs typeface="Gautami" panose="020B0502040204020203" pitchFamily="34" charset="0"/>
              </a:rPr>
              <a:t> is a tiny and lightweight server </a:t>
            </a:r>
            <a:r>
              <a:rPr lang="en-US" b="1" dirty="0">
                <a:solidFill>
                  <a:srgbClr val="202124"/>
                </a:solidFill>
                <a:effectLst/>
                <a:latin typeface="+mj-lt"/>
                <a:ea typeface="Calibri" panose="020F0502020204030204" pitchFamily="34" charset="0"/>
                <a:cs typeface="Gautami" panose="020B0502040204020203" pitchFamily="34" charset="0"/>
              </a:rPr>
              <a:t>motor</a:t>
            </a:r>
            <a:r>
              <a:rPr lang="en-US" dirty="0">
                <a:solidFill>
                  <a:srgbClr val="202124"/>
                </a:solidFill>
                <a:effectLst/>
                <a:latin typeface="+mj-lt"/>
                <a:ea typeface="Calibri" panose="020F0502020204030204" pitchFamily="34" charset="0"/>
                <a:cs typeface="Gautami" panose="020B0502040204020203" pitchFamily="34" charset="0"/>
              </a:rPr>
              <a:t> with high output power. </a:t>
            </a:r>
            <a:r>
              <a:rPr lang="en-US" b="1" dirty="0">
                <a:solidFill>
                  <a:srgbClr val="202124"/>
                </a:solidFill>
                <a:effectLst/>
                <a:latin typeface="+mj-lt"/>
                <a:ea typeface="Calibri" panose="020F0502020204030204" pitchFamily="34" charset="0"/>
                <a:cs typeface="Gautami" panose="020B0502040204020203" pitchFamily="34" charset="0"/>
              </a:rPr>
              <a:t>Servo</a:t>
            </a:r>
            <a:r>
              <a:rPr lang="en-US" dirty="0">
                <a:solidFill>
                  <a:srgbClr val="202124"/>
                </a:solidFill>
                <a:effectLst/>
                <a:latin typeface="+mj-lt"/>
                <a:ea typeface="Calibri" panose="020F0502020204030204" pitchFamily="34" charset="0"/>
                <a:cs typeface="Gautami" panose="020B0502040204020203" pitchFamily="34" charset="0"/>
              </a:rPr>
              <a:t> can rotate approximately 180 degrees (90 in each direction), and works just like the standard kinds but smaller. You can use any </a:t>
            </a:r>
            <a:r>
              <a:rPr lang="en-US" b="1" dirty="0">
                <a:solidFill>
                  <a:srgbClr val="202124"/>
                </a:solidFill>
                <a:effectLst/>
                <a:latin typeface="+mj-lt"/>
                <a:ea typeface="Calibri" panose="020F0502020204030204" pitchFamily="34" charset="0"/>
                <a:cs typeface="Gautami" panose="020B0502040204020203" pitchFamily="34" charset="0"/>
              </a:rPr>
              <a:t>servo</a:t>
            </a:r>
            <a:r>
              <a:rPr lang="en-US" dirty="0">
                <a:solidFill>
                  <a:srgbClr val="202124"/>
                </a:solidFill>
                <a:effectLst/>
                <a:latin typeface="+mj-lt"/>
                <a:ea typeface="Calibri" panose="020F0502020204030204" pitchFamily="34" charset="0"/>
                <a:cs typeface="Gautami" panose="020B0502040204020203" pitchFamily="34" charset="0"/>
              </a:rPr>
              <a:t> code, hardware or library to control these </a:t>
            </a:r>
            <a:r>
              <a:rPr lang="en-US" b="1" dirty="0">
                <a:solidFill>
                  <a:srgbClr val="202124"/>
                </a:solidFill>
                <a:effectLst/>
                <a:latin typeface="+mj-lt"/>
                <a:ea typeface="Calibri" panose="020F0502020204030204" pitchFamily="34" charset="0"/>
                <a:cs typeface="Gautami" panose="020B0502040204020203" pitchFamily="34" charset="0"/>
              </a:rPr>
              <a:t>servos</a:t>
            </a:r>
            <a:r>
              <a:rPr lang="en-US" dirty="0">
                <a:solidFill>
                  <a:srgbClr val="202124"/>
                </a:solidFill>
                <a:effectLst/>
                <a:latin typeface="+mj-lt"/>
                <a:ea typeface="Calibri" panose="020F0502020204030204" pitchFamily="34" charset="0"/>
                <a:cs typeface="Gautami" panose="020B0502040204020203" pitchFamily="34" charset="0"/>
              </a:rPr>
              <a:t>.</a:t>
            </a:r>
            <a:endParaRPr lang="en-IN" dirty="0">
              <a:effectLst/>
              <a:latin typeface="+mj-lt"/>
              <a:ea typeface="Calibri" panose="020F0502020204030204" pitchFamily="34" charset="0"/>
              <a:cs typeface="Gautami" panose="020B0502040204020203" pitchFamily="34"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endParaRPr lang="en-IN" dirty="0"/>
          </a:p>
        </p:txBody>
      </p:sp>
      <p:pic>
        <p:nvPicPr>
          <p:cNvPr id="4" name="Picture 3">
            <a:extLst>
              <a:ext uri="{FF2B5EF4-FFF2-40B4-BE49-F238E27FC236}">
                <a16:creationId xmlns:a16="http://schemas.microsoft.com/office/drawing/2014/main" id="{265865D6-119F-4703-AEAE-4968C3120539}"/>
              </a:ext>
            </a:extLst>
          </p:cNvPr>
          <p:cNvPicPr>
            <a:picLocks noChangeAspect="1"/>
          </p:cNvPicPr>
          <p:nvPr/>
        </p:nvPicPr>
        <p:blipFill rotWithShape="1">
          <a:blip r:embed="rId2">
            <a:extLst>
              <a:ext uri="{28A0092B-C50C-407E-A947-70E740481C1C}">
                <a14:useLocalDpi xmlns:a14="http://schemas.microsoft.com/office/drawing/2010/main" val="0"/>
              </a:ext>
            </a:extLst>
          </a:blip>
          <a:srcRect l="8930" t="16607" r="8117" b="14911"/>
          <a:stretch/>
        </p:blipFill>
        <p:spPr bwMode="auto">
          <a:xfrm>
            <a:off x="8459924" y="2291080"/>
            <a:ext cx="2757170" cy="2275840"/>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4EA55625-E8BE-47C5-8595-9E4D84777E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924" y="4628832"/>
            <a:ext cx="2400300" cy="1715135"/>
          </a:xfrm>
          <a:prstGeom prst="rect">
            <a:avLst/>
          </a:prstGeom>
        </p:spPr>
      </p:pic>
    </p:spTree>
    <p:extLst>
      <p:ext uri="{BB962C8B-B14F-4D97-AF65-F5344CB8AC3E}">
        <p14:creationId xmlns:p14="http://schemas.microsoft.com/office/powerpoint/2010/main" val="3951372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E260-6018-4FD4-BA91-1B854EFAD70D}"/>
              </a:ext>
            </a:extLst>
          </p:cNvPr>
          <p:cNvSpPr>
            <a:spLocks noGrp="1"/>
          </p:cNvSpPr>
          <p:nvPr>
            <p:ph type="title"/>
          </p:nvPr>
        </p:nvSpPr>
        <p:spPr/>
        <p:txBody>
          <a:bodyPr/>
          <a:lstStyle/>
          <a:p>
            <a:pPr algn="ctr"/>
            <a:r>
              <a:rPr lang="en-US" u="sng" dirty="0"/>
              <a:t>Components</a:t>
            </a:r>
            <a:endParaRPr lang="en-IN" u="sng" dirty="0"/>
          </a:p>
        </p:txBody>
      </p:sp>
      <p:sp>
        <p:nvSpPr>
          <p:cNvPr id="4" name="Content Placeholder 3">
            <a:extLst>
              <a:ext uri="{FF2B5EF4-FFF2-40B4-BE49-F238E27FC236}">
                <a16:creationId xmlns:a16="http://schemas.microsoft.com/office/drawing/2014/main" id="{DA19E72E-9EC2-40D9-B7D3-591408B1B900}"/>
              </a:ext>
            </a:extLst>
          </p:cNvPr>
          <p:cNvSpPr>
            <a:spLocks noGrp="1"/>
          </p:cNvSpPr>
          <p:nvPr>
            <p:ph idx="1"/>
          </p:nvPr>
        </p:nvSpPr>
        <p:spPr>
          <a:xfrm>
            <a:off x="625908" y="2518592"/>
            <a:ext cx="7571035" cy="3416300"/>
          </a:xfrm>
        </p:spPr>
        <p:txBody>
          <a:bodyPr/>
          <a:lstStyle/>
          <a:p>
            <a:pPr marL="0" indent="0">
              <a:buNone/>
            </a:pPr>
            <a:r>
              <a:rPr lang="en-US" sz="1800" b="1" dirty="0">
                <a:effectLst/>
                <a:latin typeface="+mj-lt"/>
                <a:ea typeface="Calibri" panose="020F0502020204030204" pitchFamily="34" charset="0"/>
                <a:cs typeface="Gautami" panose="020B0502040204020203" pitchFamily="34" charset="0"/>
              </a:rPr>
              <a:t>DC Motor :</a:t>
            </a:r>
            <a:r>
              <a:rPr lang="en-US" sz="1800" dirty="0">
                <a:effectLst/>
                <a:latin typeface="+mj-lt"/>
                <a:ea typeface="Calibri" panose="020F0502020204030204" pitchFamily="34" charset="0"/>
                <a:cs typeface="Gautami" panose="020B0502040204020203" pitchFamily="34" charset="0"/>
              </a:rPr>
              <a:t>-</a:t>
            </a:r>
          </a:p>
          <a:p>
            <a:r>
              <a:rPr lang="en-US" sz="1800" dirty="0">
                <a:effectLst/>
                <a:latin typeface="+mj-lt"/>
                <a:ea typeface="Calibri" panose="020F0502020204030204" pitchFamily="34" charset="0"/>
                <a:cs typeface="Gautami" panose="020B0502040204020203" pitchFamily="34" charset="0"/>
              </a:rPr>
              <a:t>A direct current (DC) motor is a type of electric machine that converts electrical energy into mechanical energy. DC motors take electrical power through direct current, and convert this energy into mechanical rotation. The output torque and speed depends upon both the electrical input and the design of the motor.</a:t>
            </a:r>
            <a:endParaRPr lang="en-IN" sz="1800" dirty="0">
              <a:effectLst/>
              <a:latin typeface="+mj-lt"/>
              <a:ea typeface="Calibri" panose="020F0502020204030204" pitchFamily="34" charset="0"/>
              <a:cs typeface="Gautami" panose="020B0502040204020203" pitchFamily="34" charset="0"/>
            </a:endParaRPr>
          </a:p>
          <a:p>
            <a:endParaRPr lang="en-IN" dirty="0"/>
          </a:p>
        </p:txBody>
      </p:sp>
      <p:pic>
        <p:nvPicPr>
          <p:cNvPr id="12" name="Picture 11">
            <a:extLst>
              <a:ext uri="{FF2B5EF4-FFF2-40B4-BE49-F238E27FC236}">
                <a16:creationId xmlns:a16="http://schemas.microsoft.com/office/drawing/2014/main" id="{E2839931-D73C-4414-8BF1-9DF61C4C14C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5193" t="24866" r="14432" b="24968"/>
          <a:stretch/>
        </p:blipFill>
        <p:spPr bwMode="auto">
          <a:xfrm>
            <a:off x="8069421" y="3148148"/>
            <a:ext cx="3693892" cy="26327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9993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CCF3-3AD5-4E34-8B2E-B01F16F3CE11}"/>
              </a:ext>
            </a:extLst>
          </p:cNvPr>
          <p:cNvSpPr>
            <a:spLocks noGrp="1"/>
          </p:cNvSpPr>
          <p:nvPr>
            <p:ph type="title"/>
          </p:nvPr>
        </p:nvSpPr>
        <p:spPr/>
        <p:txBody>
          <a:bodyPr/>
          <a:lstStyle/>
          <a:p>
            <a:pPr algn="ctr"/>
            <a:r>
              <a:rPr lang="en-US" u="sng" dirty="0"/>
              <a:t>Work Plan</a:t>
            </a:r>
            <a:endParaRPr lang="en-IN" u="sng" dirty="0"/>
          </a:p>
        </p:txBody>
      </p:sp>
      <p:graphicFrame>
        <p:nvGraphicFramePr>
          <p:cNvPr id="4" name="Table 4">
            <a:extLst>
              <a:ext uri="{FF2B5EF4-FFF2-40B4-BE49-F238E27FC236}">
                <a16:creationId xmlns:a16="http://schemas.microsoft.com/office/drawing/2014/main" id="{1EC340DD-7CDF-4D04-8239-CF1D96FD83BC}"/>
              </a:ext>
            </a:extLst>
          </p:cNvPr>
          <p:cNvGraphicFramePr>
            <a:graphicFrameLocks noGrp="1"/>
          </p:cNvGraphicFramePr>
          <p:nvPr>
            <p:extLst>
              <p:ext uri="{D42A27DB-BD31-4B8C-83A1-F6EECF244321}">
                <p14:modId xmlns:p14="http://schemas.microsoft.com/office/powerpoint/2010/main" val="2622796055"/>
              </p:ext>
            </p:extLst>
          </p:nvPr>
        </p:nvGraphicFramePr>
        <p:xfrm>
          <a:off x="1574800" y="2679093"/>
          <a:ext cx="8901612" cy="3519232"/>
        </p:xfrm>
        <a:graphic>
          <a:graphicData uri="http://schemas.openxmlformats.org/drawingml/2006/table">
            <a:tbl>
              <a:tblPr firstRow="1" bandRow="1">
                <a:tableStyleId>{073A0DAA-6AF3-43AB-8588-CEC1D06C72B9}</a:tableStyleId>
              </a:tblPr>
              <a:tblGrid>
                <a:gridCol w="2967204">
                  <a:extLst>
                    <a:ext uri="{9D8B030D-6E8A-4147-A177-3AD203B41FA5}">
                      <a16:colId xmlns:a16="http://schemas.microsoft.com/office/drawing/2014/main" val="270224647"/>
                    </a:ext>
                  </a:extLst>
                </a:gridCol>
                <a:gridCol w="2967204">
                  <a:extLst>
                    <a:ext uri="{9D8B030D-6E8A-4147-A177-3AD203B41FA5}">
                      <a16:colId xmlns:a16="http://schemas.microsoft.com/office/drawing/2014/main" val="442729680"/>
                    </a:ext>
                  </a:extLst>
                </a:gridCol>
                <a:gridCol w="2967204">
                  <a:extLst>
                    <a:ext uri="{9D8B030D-6E8A-4147-A177-3AD203B41FA5}">
                      <a16:colId xmlns:a16="http://schemas.microsoft.com/office/drawing/2014/main" val="307889359"/>
                    </a:ext>
                  </a:extLst>
                </a:gridCol>
              </a:tblGrid>
              <a:tr h="409091">
                <a:tc>
                  <a:txBody>
                    <a:bodyPr/>
                    <a:lstStyle/>
                    <a:p>
                      <a:pPr algn="ctr">
                        <a:lnSpc>
                          <a:spcPct val="107000"/>
                        </a:lnSpc>
                        <a:spcAft>
                          <a:spcPts val="800"/>
                        </a:spcAft>
                      </a:pPr>
                      <a:r>
                        <a:rPr lang="en-IN" sz="1600" b="1" dirty="0">
                          <a:effectLst/>
                          <a:latin typeface="Times New Roman" panose="02020603050405020304" pitchFamily="18" charset="0"/>
                          <a:ea typeface="Calibri" panose="020F0502020204030204" pitchFamily="34" charset="0"/>
                          <a:cs typeface="Gautami" panose="020B0502040204020203" pitchFamily="34" charset="0"/>
                        </a:rPr>
                        <a:t>Days</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IN" sz="1600" b="1">
                          <a:effectLst/>
                          <a:latin typeface="Times New Roman" panose="02020603050405020304" pitchFamily="18" charset="0"/>
                          <a:ea typeface="Calibri" panose="020F0502020204030204" pitchFamily="34" charset="0"/>
                          <a:cs typeface="Gautami" panose="020B0502040204020203" pitchFamily="34" charset="0"/>
                        </a:rPr>
                        <a:t>Work Done</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IN" sz="1600" b="1">
                          <a:effectLst/>
                          <a:latin typeface="Times New Roman" panose="02020603050405020304" pitchFamily="18" charset="0"/>
                          <a:ea typeface="Calibri" panose="020F0502020204030204" pitchFamily="34" charset="0"/>
                          <a:cs typeface="Gautami" panose="020B0502040204020203" pitchFamily="34" charset="0"/>
                        </a:rPr>
                        <a:t>Work Place</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1287240039"/>
                  </a:ext>
                </a:extLst>
              </a:tr>
              <a:tr h="409091">
                <a:tc>
                  <a:txBody>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Gautami" panose="020B0502040204020203" pitchFamily="34" charset="0"/>
                        </a:rPr>
                        <a:t>1-3</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Gautami" panose="020B0502040204020203" pitchFamily="34" charset="0"/>
                        </a:rPr>
                        <a:t>Problem Identification &amp; Selection</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Gautami" panose="020B0502040204020203" pitchFamily="34" charset="0"/>
                        </a:rPr>
                        <a:t>Home, Web</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1575342627"/>
                  </a:ext>
                </a:extLst>
              </a:tr>
              <a:tr h="491259">
                <a:tc>
                  <a:txBody>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Gautami" panose="020B0502040204020203" pitchFamily="34" charset="0"/>
                        </a:rPr>
                        <a:t>4-7</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Gautami" panose="020B0502040204020203" pitchFamily="34" charset="0"/>
                        </a:rPr>
                        <a:t>Designing , Listing Components &amp; Placing Order</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Gautami" panose="020B0502040204020203" pitchFamily="34" charset="0"/>
                        </a:rPr>
                        <a:t>Home</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2038085837"/>
                  </a:ext>
                </a:extLst>
              </a:tr>
              <a:tr h="409091">
                <a:tc>
                  <a:txBody>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Gautami" panose="020B0502040204020203" pitchFamily="34" charset="0"/>
                        </a:rPr>
                        <a:t>8-10</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Gautami" panose="020B0502040204020203" pitchFamily="34" charset="0"/>
                        </a:rPr>
                        <a:t>Testing Working Of Components</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Gautami" panose="020B0502040204020203" pitchFamily="34" charset="0"/>
                        </a:rPr>
                        <a:t>Home</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3577107874"/>
                  </a:ext>
                </a:extLst>
              </a:tr>
              <a:tr h="409091">
                <a:tc>
                  <a:txBody>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Gautami" panose="020B0502040204020203" pitchFamily="34" charset="0"/>
                        </a:rPr>
                        <a:t>10-17</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Gautami" panose="020B0502040204020203" pitchFamily="34" charset="0"/>
                        </a:rPr>
                        <a:t>Preparing Coding &amp; Testing Work</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Gautami" panose="020B0502040204020203" pitchFamily="34" charset="0"/>
                        </a:rPr>
                        <a:t>Home</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3104278356"/>
                  </a:ext>
                </a:extLst>
              </a:tr>
              <a:tr h="491259">
                <a:tc>
                  <a:txBody>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Gautami" panose="020B0502040204020203" pitchFamily="34" charset="0"/>
                        </a:rPr>
                        <a:t>18-22</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Gautami" panose="020B0502040204020203" pitchFamily="34" charset="0"/>
                        </a:rPr>
                        <a:t>Clearing Errors &amp; Solving Problems</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Gautami" panose="020B0502040204020203" pitchFamily="34" charset="0"/>
                        </a:rPr>
                        <a:t>Home, Web</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3088640946"/>
                  </a:ext>
                </a:extLst>
              </a:tr>
              <a:tr h="491259">
                <a:tc>
                  <a:txBody>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Gautami" panose="020B0502040204020203" pitchFamily="34" charset="0"/>
                        </a:rPr>
                        <a:t>23-26</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Gautami" panose="020B0502040204020203" pitchFamily="34" charset="0"/>
                        </a:rPr>
                        <a:t>Redesigning &amp; Checking Requirements</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Gautami" panose="020B0502040204020203" pitchFamily="34" charset="0"/>
                        </a:rPr>
                        <a:t>Home</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3299966162"/>
                  </a:ext>
                </a:extLst>
              </a:tr>
              <a:tr h="409091">
                <a:tc>
                  <a:txBody>
                    <a:bodyPr/>
                    <a:lstStyle/>
                    <a:p>
                      <a:pPr algn="ctr">
                        <a:lnSpc>
                          <a:spcPct val="107000"/>
                        </a:lnSpc>
                        <a:spcAft>
                          <a:spcPts val="800"/>
                        </a:spcAft>
                      </a:pPr>
                      <a:r>
                        <a:rPr lang="en-IN" sz="1400" b="1">
                          <a:effectLst/>
                          <a:latin typeface="Times New Roman" panose="02020603050405020304" pitchFamily="18" charset="0"/>
                          <a:ea typeface="Calibri" panose="020F0502020204030204" pitchFamily="34" charset="0"/>
                          <a:cs typeface="Gautami" panose="020B0502040204020203" pitchFamily="34" charset="0"/>
                        </a:rPr>
                        <a:t> </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Gautami" panose="020B0502040204020203" pitchFamily="34" charset="0"/>
                        </a:rPr>
                        <a:t>Final Project</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Gautami" panose="020B0502040204020203" pitchFamily="34" charset="0"/>
                        </a:rPr>
                        <a:t> </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3899241669"/>
                  </a:ext>
                </a:extLst>
              </a:tr>
            </a:tbl>
          </a:graphicData>
        </a:graphic>
      </p:graphicFrame>
    </p:spTree>
    <p:extLst>
      <p:ext uri="{BB962C8B-B14F-4D97-AF65-F5344CB8AC3E}">
        <p14:creationId xmlns:p14="http://schemas.microsoft.com/office/powerpoint/2010/main" val="3255651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ECA6-739E-45C1-A2AF-A7C7D70BD95D}"/>
              </a:ext>
            </a:extLst>
          </p:cNvPr>
          <p:cNvSpPr>
            <a:spLocks noGrp="1"/>
          </p:cNvSpPr>
          <p:nvPr>
            <p:ph type="title"/>
          </p:nvPr>
        </p:nvSpPr>
        <p:spPr/>
        <p:txBody>
          <a:bodyPr/>
          <a:lstStyle/>
          <a:p>
            <a:pPr algn="ctr"/>
            <a:r>
              <a:rPr lang="en-US" u="sng" dirty="0"/>
              <a:t>References</a:t>
            </a:r>
            <a:endParaRPr lang="en-IN" u="sng" dirty="0"/>
          </a:p>
        </p:txBody>
      </p:sp>
      <p:sp>
        <p:nvSpPr>
          <p:cNvPr id="3" name="Content Placeholder 2">
            <a:extLst>
              <a:ext uri="{FF2B5EF4-FFF2-40B4-BE49-F238E27FC236}">
                <a16:creationId xmlns:a16="http://schemas.microsoft.com/office/drawing/2014/main" id="{0A811F2A-97AD-4947-A902-D02CAB5E0991}"/>
              </a:ext>
            </a:extLst>
          </p:cNvPr>
          <p:cNvSpPr>
            <a:spLocks noGrp="1"/>
          </p:cNvSpPr>
          <p:nvPr>
            <p:ph idx="1"/>
          </p:nvPr>
        </p:nvSpPr>
        <p:spPr>
          <a:xfrm>
            <a:off x="1050451" y="2427151"/>
            <a:ext cx="10118292" cy="4430849"/>
          </a:xfrm>
        </p:spPr>
        <p:txBody>
          <a:bodyPr>
            <a:normAutofit fontScale="62500" lnSpcReduction="20000"/>
          </a:bodyPr>
          <a:lstStyle/>
          <a:p>
            <a:r>
              <a:rPr lang="en-US" sz="1800" b="1" dirty="0">
                <a:latin typeface="Times New Roman" panose="02020603050405020304" charset="0"/>
                <a:cs typeface="Times New Roman" panose="02020603050405020304" charset="0"/>
              </a:rPr>
              <a:t>1.	 H. Schweitzer, W.B. James, and W. Feng, "Very fast template matching." European Conference on Computer Vision. Springer, Berlin, Heidelberg, 2002.</a:t>
            </a:r>
          </a:p>
          <a:p>
            <a:r>
              <a:rPr lang="en-US" sz="1800" b="1" dirty="0">
                <a:latin typeface="Times New Roman" panose="02020603050405020304" charset="0"/>
                <a:cs typeface="Times New Roman" panose="02020603050405020304" charset="0"/>
              </a:rPr>
              <a:t>2.	  H. Zhang, S. Shen, and I.A. McAllister, "Camera blemish defects detection." U.S. Patent No. 8,797,429. 5 Aug. 2014. </a:t>
            </a:r>
          </a:p>
          <a:p>
            <a:r>
              <a:rPr lang="en-US" sz="1800" b="1" dirty="0">
                <a:latin typeface="Times New Roman" panose="02020603050405020304" charset="0"/>
                <a:cs typeface="Times New Roman" panose="02020603050405020304" charset="0"/>
              </a:rPr>
              <a:t>3.	 M.S. Kim, "Lens shading correction device and method in image sensor." U.S. Patent No. 7,834,925. 16 Nov. 2010. </a:t>
            </a:r>
          </a:p>
          <a:p>
            <a:r>
              <a:rPr lang="en-US" sz="1800" b="1" dirty="0">
                <a:latin typeface="Times New Roman" panose="02020603050405020304" charset="0"/>
                <a:cs typeface="Times New Roman" panose="02020603050405020304" charset="0"/>
              </a:rPr>
              <a:t>4.	 D.Y. Kim, Y.H. Noh, "Method and apparatus for compensating image sensor lens shading." U.S. Patent No. 8,023,014. 20 Sep. 2011. </a:t>
            </a:r>
          </a:p>
          <a:p>
            <a:r>
              <a:rPr lang="en-US" sz="1800" b="1" dirty="0">
                <a:latin typeface="Times New Roman" panose="02020603050405020304" charset="0"/>
                <a:cs typeface="Times New Roman" panose="02020603050405020304" charset="0"/>
              </a:rPr>
              <a:t>5.	 CW. Huang, "System and method for detecting defects in camera modules." U.S. Patent No. 7,974,458. 5 Jul. 2011. </a:t>
            </a:r>
          </a:p>
          <a:p>
            <a:r>
              <a:rPr lang="en-US" sz="1800" b="1" dirty="0">
                <a:latin typeface="Times New Roman" panose="02020603050405020304" charset="0"/>
                <a:cs typeface="Times New Roman" panose="02020603050405020304" charset="0"/>
              </a:rPr>
              <a:t>6.	R. Mehrotra, K.R. </a:t>
            </a:r>
            <a:r>
              <a:rPr lang="en-US" sz="1800" b="1" dirty="0" err="1">
                <a:latin typeface="Times New Roman" panose="02020603050405020304" charset="0"/>
                <a:cs typeface="Times New Roman" panose="02020603050405020304" charset="0"/>
              </a:rPr>
              <a:t>Namuduri</a:t>
            </a:r>
            <a:r>
              <a:rPr lang="en-US" sz="1800" b="1" dirty="0">
                <a:latin typeface="Times New Roman" panose="02020603050405020304" charset="0"/>
                <a:cs typeface="Times New Roman" panose="02020603050405020304" charset="0"/>
              </a:rPr>
              <a:t>, and N Ranganathan. "Gabor filter-based edge detection." Pattern recognition, p.1479-1494, December 1992.</a:t>
            </a:r>
          </a:p>
          <a:p>
            <a:r>
              <a:rPr lang="en-US" sz="1800" b="1" dirty="0">
                <a:latin typeface="Times New Roman" panose="02020603050405020304" charset="0"/>
                <a:cs typeface="Times New Roman" panose="02020603050405020304" charset="0"/>
              </a:rPr>
              <a:t>7.	Y. Sun, X. Li and J. Xiao, "A cascaded </a:t>
            </a:r>
            <a:r>
              <a:rPr lang="en-US" sz="1800" b="1" dirty="0" err="1">
                <a:latin typeface="Times New Roman" panose="02020603050405020304" charset="0"/>
                <a:cs typeface="Times New Roman" panose="02020603050405020304" charset="0"/>
              </a:rPr>
              <a:t>mura</a:t>
            </a:r>
            <a:r>
              <a:rPr lang="en-US" sz="1800" b="1" dirty="0">
                <a:latin typeface="Times New Roman" panose="02020603050405020304" charset="0"/>
                <a:cs typeface="Times New Roman" panose="02020603050405020304" charset="0"/>
              </a:rPr>
              <a:t> defect detection method based on mean shift and level set algorithm for active-matrix OLED display panel", J. Soc. Inf. Display, vol. 27, no. 1, pp. 13-20, Jan. 2019.</a:t>
            </a:r>
          </a:p>
          <a:p>
            <a:r>
              <a:rPr lang="en-US" sz="1800" b="1" dirty="0">
                <a:latin typeface="Times New Roman" panose="02020603050405020304" charset="0"/>
                <a:cs typeface="Times New Roman" panose="02020603050405020304" charset="0"/>
              </a:rPr>
              <a:t>8.	Y. Wang and D. D. L. Chung, "Capacitance-based defect detection and defect location determination for cement-based material", Mater. Struct., vol. 50, no. 6, Dec. 2017.</a:t>
            </a:r>
          </a:p>
          <a:p>
            <a:r>
              <a:rPr lang="en-US" sz="1800" b="1" dirty="0">
                <a:latin typeface="Times New Roman" panose="02020603050405020304" charset="0"/>
                <a:cs typeface="Times New Roman" panose="02020603050405020304" charset="0"/>
              </a:rPr>
              <a:t>9.	C.-H. Chan and G. K. H. Pang, "Fabric defect detection by Fourier analysis", IEEE Trans. Ind. Appl., vol. 36, no. 5, pp. 1267-1276, 2000.</a:t>
            </a:r>
          </a:p>
          <a:p>
            <a:r>
              <a:rPr lang="en-US" sz="1800" b="1" dirty="0">
                <a:latin typeface="Times New Roman" panose="02020603050405020304" charset="0"/>
                <a:cs typeface="Times New Roman" panose="02020603050405020304" charset="0"/>
              </a:rPr>
              <a:t>10.L. H. Siew, R. M. Hodgson and E. J. Wood, "Texture measures for carpet wear assessment", IEEE Trans. Pattern Anal. Mach. </a:t>
            </a:r>
            <a:r>
              <a:rPr lang="en-US" sz="1800" b="1" dirty="0" err="1">
                <a:latin typeface="Times New Roman" panose="02020603050405020304" charset="0"/>
                <a:cs typeface="Times New Roman" panose="02020603050405020304" charset="0"/>
              </a:rPr>
              <a:t>Intell</a:t>
            </a:r>
            <a:r>
              <a:rPr lang="en-US" sz="1800" b="1" dirty="0">
                <a:latin typeface="Times New Roman" panose="02020603050405020304" charset="0"/>
                <a:cs typeface="Times New Roman" panose="02020603050405020304" charset="0"/>
              </a:rPr>
              <a:t>., vol. 10, no. 1, pp. 92-105, Jan. 1988.</a:t>
            </a:r>
          </a:p>
          <a:p>
            <a:r>
              <a:rPr lang="en-US" sz="1800" b="1" dirty="0">
                <a:latin typeface="Times New Roman" panose="02020603050405020304" charset="0"/>
                <a:cs typeface="Times New Roman" panose="02020603050405020304" charset="0"/>
              </a:rPr>
              <a:t>11.D. L. Yuan, L. P. Lu and Y. M. Song, "Recent studies on automatic fabric defect detection technique", J. Zhengzhou Inst. Light Ind., vol. 20, no. 3, pp. 69-73, 2005.</a:t>
            </a:r>
          </a:p>
          <a:p>
            <a:r>
              <a:rPr lang="en-US" sz="1800" b="1" dirty="0">
                <a:latin typeface="Times New Roman" panose="02020603050405020304" charset="0"/>
                <a:cs typeface="Times New Roman" panose="02020603050405020304" charset="0"/>
              </a:rPr>
              <a:t>12.Mr. </a:t>
            </a:r>
            <a:r>
              <a:rPr lang="en-US" sz="1800" b="1" dirty="0" err="1">
                <a:latin typeface="Times New Roman" panose="02020603050405020304" charset="0"/>
                <a:cs typeface="Times New Roman" panose="02020603050405020304" charset="0"/>
              </a:rPr>
              <a:t>Shete</a:t>
            </a:r>
            <a:r>
              <a:rPr lang="en-US" sz="1800" b="1" dirty="0">
                <a:latin typeface="Times New Roman" panose="02020603050405020304" charset="0"/>
                <a:cs typeface="Times New Roman" panose="02020603050405020304" charset="0"/>
              </a:rPr>
              <a:t> Yogesh </a:t>
            </a:r>
            <a:r>
              <a:rPr lang="en-US" sz="1800" b="1" dirty="0" err="1">
                <a:latin typeface="Times New Roman" panose="02020603050405020304" charset="0"/>
                <a:cs typeface="Times New Roman" panose="02020603050405020304" charset="0"/>
              </a:rPr>
              <a:t>Shreekrushna</a:t>
            </a:r>
            <a:r>
              <a:rPr lang="en-US" sz="1800" b="1" dirty="0">
                <a:latin typeface="Times New Roman" panose="02020603050405020304" charset="0"/>
                <a:cs typeface="Times New Roman" panose="02020603050405020304" charset="0"/>
              </a:rPr>
              <a:t> ,“Fabrication of Faulty Product Detection and Separation System”, RST Pvt. Ltd., </a:t>
            </a:r>
            <a:r>
              <a:rPr lang="en-US" sz="1800" b="1" dirty="0" err="1">
                <a:latin typeface="Times New Roman" panose="02020603050405020304" charset="0"/>
                <a:cs typeface="Times New Roman" panose="02020603050405020304" charset="0"/>
              </a:rPr>
              <a:t>Akluj.PaperID</a:t>
            </a:r>
            <a:r>
              <a:rPr lang="en-US" sz="1800" b="1" dirty="0">
                <a:latin typeface="Times New Roman" panose="02020603050405020304" charset="0"/>
                <a:cs typeface="Times New Roman" panose="02020603050405020304" charset="0"/>
              </a:rPr>
              <a:t>: IJSRDV8I60043,Published in: Volume:8,Issue:6,PublicationDate: 01/09/2020,Page(s): 25-30</a:t>
            </a:r>
          </a:p>
          <a:p>
            <a:endParaRPr lang="en-IN" dirty="0"/>
          </a:p>
        </p:txBody>
      </p:sp>
    </p:spTree>
    <p:extLst>
      <p:ext uri="{BB962C8B-B14F-4D97-AF65-F5344CB8AC3E}">
        <p14:creationId xmlns:p14="http://schemas.microsoft.com/office/powerpoint/2010/main" val="321581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810550-1855-4E5E-BEE4-2C20E60078A3}"/>
              </a:ext>
            </a:extLst>
          </p:cNvPr>
          <p:cNvSpPr txBox="1"/>
          <p:nvPr/>
        </p:nvSpPr>
        <p:spPr>
          <a:xfrm>
            <a:off x="3246120" y="2536448"/>
            <a:ext cx="5603965" cy="892552"/>
          </a:xfrm>
          <a:prstGeom prst="rect">
            <a:avLst/>
          </a:prstGeom>
          <a:noFill/>
        </p:spPr>
        <p:txBody>
          <a:bodyPr wrap="square" rtlCol="0">
            <a:spAutoFit/>
          </a:bodyPr>
          <a:lstStyle/>
          <a:p>
            <a:r>
              <a:rPr lang="en-US" sz="4200" b="1" dirty="0"/>
              <a:t>     </a:t>
            </a:r>
            <a:r>
              <a:rPr lang="en-US" sz="5200" b="1" dirty="0"/>
              <a:t>Thank You !</a:t>
            </a:r>
            <a:endParaRPr lang="en-IN" sz="5200" b="1" dirty="0"/>
          </a:p>
        </p:txBody>
      </p:sp>
      <p:sp>
        <p:nvSpPr>
          <p:cNvPr id="2" name="TextBox 1">
            <a:extLst>
              <a:ext uri="{FF2B5EF4-FFF2-40B4-BE49-F238E27FC236}">
                <a16:creationId xmlns:a16="http://schemas.microsoft.com/office/drawing/2014/main" id="{9C7E9652-1F9E-4C7A-830B-E625993584F7}"/>
              </a:ext>
            </a:extLst>
          </p:cNvPr>
          <p:cNvSpPr txBox="1"/>
          <p:nvPr/>
        </p:nvSpPr>
        <p:spPr>
          <a:xfrm>
            <a:off x="5070565" y="4251960"/>
            <a:ext cx="2050869" cy="553998"/>
          </a:xfrm>
          <a:prstGeom prst="rect">
            <a:avLst/>
          </a:prstGeom>
          <a:noFill/>
        </p:spPr>
        <p:txBody>
          <a:bodyPr wrap="square" rtlCol="0">
            <a:spAutoFit/>
          </a:bodyPr>
          <a:lstStyle/>
          <a:p>
            <a:r>
              <a:rPr lang="en-US" sz="3000" b="1" dirty="0">
                <a:solidFill>
                  <a:schemeClr val="accent1">
                    <a:lumMod val="75000"/>
                  </a:schemeClr>
                </a:solidFill>
              </a:rPr>
              <a:t>The END</a:t>
            </a:r>
            <a:endParaRPr lang="en-IN" sz="3000" b="1" dirty="0">
              <a:solidFill>
                <a:schemeClr val="accent1">
                  <a:lumMod val="75000"/>
                </a:schemeClr>
              </a:solidFill>
            </a:endParaRPr>
          </a:p>
        </p:txBody>
      </p:sp>
    </p:spTree>
    <p:extLst>
      <p:ext uri="{BB962C8B-B14F-4D97-AF65-F5344CB8AC3E}">
        <p14:creationId xmlns:p14="http://schemas.microsoft.com/office/powerpoint/2010/main" val="119131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40D32-5830-4CE1-956C-3D25ADC24263}"/>
              </a:ext>
            </a:extLst>
          </p:cNvPr>
          <p:cNvSpPr>
            <a:spLocks noGrp="1"/>
          </p:cNvSpPr>
          <p:nvPr>
            <p:ph type="title"/>
          </p:nvPr>
        </p:nvSpPr>
        <p:spPr/>
        <p:txBody>
          <a:bodyPr/>
          <a:lstStyle/>
          <a:p>
            <a:pPr algn="ctr"/>
            <a:r>
              <a:rPr lang="en-US" u="sng" dirty="0"/>
              <a:t>Contents</a:t>
            </a:r>
            <a:endParaRPr lang="en-IN" u="sng" dirty="0"/>
          </a:p>
        </p:txBody>
      </p:sp>
      <p:sp>
        <p:nvSpPr>
          <p:cNvPr id="4" name="Content Placeholder 2">
            <a:extLst>
              <a:ext uri="{FF2B5EF4-FFF2-40B4-BE49-F238E27FC236}">
                <a16:creationId xmlns:a16="http://schemas.microsoft.com/office/drawing/2014/main" id="{EE186C9A-DF4A-458A-8426-F79E97ED9AB6}"/>
              </a:ext>
            </a:extLst>
          </p:cNvPr>
          <p:cNvSpPr>
            <a:spLocks noGrp="1"/>
          </p:cNvSpPr>
          <p:nvPr>
            <p:ph idx="1"/>
          </p:nvPr>
        </p:nvSpPr>
        <p:spPr>
          <a:xfrm>
            <a:off x="959757" y="2198550"/>
            <a:ext cx="9915071" cy="4306751"/>
          </a:xfrm>
        </p:spPr>
        <p:txBody>
          <a:bodyPr>
            <a:normAutofit/>
          </a:bodyPr>
          <a:lstStyle/>
          <a:p>
            <a:pPr marL="285750" indent="-285750">
              <a:lnSpc>
                <a:spcPct val="150000"/>
              </a:lnSpc>
              <a:buFont typeface="Wingdings" panose="05000000000000000000" pitchFamily="2" charset="2"/>
              <a:buChar char="Ø"/>
            </a:pPr>
            <a:r>
              <a:rPr lang="en-US" sz="2000" spc="50" dirty="0">
                <a:ln w="11430"/>
                <a:latin typeface="Bahnschrift Condensed" panose="020B0502040204020203" pitchFamily="34" charset="0"/>
                <a:cs typeface="Arial" panose="020B0604020202020204" pitchFamily="34" charset="0"/>
              </a:rPr>
              <a:t>Introduction</a:t>
            </a:r>
          </a:p>
          <a:p>
            <a:pPr marL="285750" indent="-285750">
              <a:lnSpc>
                <a:spcPct val="150000"/>
              </a:lnSpc>
              <a:buFont typeface="Wingdings" panose="05000000000000000000" pitchFamily="2" charset="2"/>
              <a:buChar char="Ø"/>
            </a:pPr>
            <a:r>
              <a:rPr lang="en-US" sz="2000" spc="50" dirty="0">
                <a:ln w="11430"/>
                <a:latin typeface="Bahnschrift Condensed" panose="020B0502040204020203" pitchFamily="34" charset="0"/>
                <a:cs typeface="Arial" panose="020B0604020202020204" pitchFamily="34" charset="0"/>
              </a:rPr>
              <a:t>Literature Review</a:t>
            </a:r>
          </a:p>
          <a:p>
            <a:pPr marL="285750" indent="-285750">
              <a:lnSpc>
                <a:spcPct val="150000"/>
              </a:lnSpc>
              <a:buFont typeface="Wingdings" panose="05000000000000000000" pitchFamily="2" charset="2"/>
              <a:buChar char="Ø"/>
            </a:pPr>
            <a:r>
              <a:rPr lang="en-US" sz="2000" spc="50" dirty="0">
                <a:ln w="11430"/>
                <a:latin typeface="Bahnschrift Condensed" panose="020B0502040204020203" pitchFamily="34" charset="0"/>
                <a:cs typeface="Arial" panose="020B0604020202020204" pitchFamily="34" charset="0"/>
              </a:rPr>
              <a:t>Review Analysis and Research Gap</a:t>
            </a:r>
          </a:p>
          <a:p>
            <a:pPr marL="285750" indent="-285750">
              <a:lnSpc>
                <a:spcPct val="150000"/>
              </a:lnSpc>
              <a:buFont typeface="Wingdings" panose="05000000000000000000" pitchFamily="2" charset="2"/>
              <a:buChar char="Ø"/>
            </a:pPr>
            <a:r>
              <a:rPr lang="en-US" sz="2000" spc="50" dirty="0">
                <a:ln w="11430"/>
                <a:latin typeface="Bahnschrift Condensed" panose="020B0502040204020203" pitchFamily="34" charset="0"/>
                <a:cs typeface="Arial" panose="020B0604020202020204" pitchFamily="34" charset="0"/>
              </a:rPr>
              <a:t>Project Objectives and Details</a:t>
            </a:r>
          </a:p>
          <a:p>
            <a:pPr marL="285750" indent="-285750">
              <a:lnSpc>
                <a:spcPct val="150000"/>
              </a:lnSpc>
              <a:buFont typeface="Wingdings" panose="05000000000000000000" pitchFamily="2" charset="2"/>
              <a:buChar char="Ø"/>
            </a:pPr>
            <a:r>
              <a:rPr lang="en-US" sz="2000" spc="50" dirty="0">
                <a:ln w="11430"/>
                <a:latin typeface="Bahnschrift Condensed" panose="020B0502040204020203" pitchFamily="34" charset="0"/>
                <a:cs typeface="Arial" panose="020B0604020202020204" pitchFamily="34" charset="0"/>
              </a:rPr>
              <a:t>Experimental Setup/Procedure </a:t>
            </a:r>
          </a:p>
          <a:p>
            <a:pPr marL="285750" indent="-285750">
              <a:lnSpc>
                <a:spcPct val="150000"/>
              </a:lnSpc>
              <a:buFont typeface="Wingdings" panose="05000000000000000000" pitchFamily="2" charset="2"/>
              <a:buChar char="Ø"/>
            </a:pPr>
            <a:r>
              <a:rPr lang="en-US" sz="2000" spc="50" dirty="0">
                <a:ln w="11430"/>
                <a:latin typeface="Bahnschrift Condensed" panose="020B0502040204020203" pitchFamily="34" charset="0"/>
                <a:cs typeface="Arial" panose="020B0604020202020204" pitchFamily="34" charset="0"/>
              </a:rPr>
              <a:t>Work Plan or Division/Timeline </a:t>
            </a:r>
            <a:r>
              <a:rPr lang="en-US" sz="1400" spc="50" dirty="0">
                <a:ln w="11430"/>
                <a:latin typeface="Bahnschrift Condensed" panose="020B0502040204020203" pitchFamily="34" charset="0"/>
                <a:cs typeface="Arial" panose="020B0604020202020204" pitchFamily="34" charset="0"/>
              </a:rPr>
              <a:t>(By Each Team Member)</a:t>
            </a:r>
          </a:p>
          <a:p>
            <a:pPr marL="285750" indent="-285750">
              <a:lnSpc>
                <a:spcPct val="150000"/>
              </a:lnSpc>
              <a:buFont typeface="Wingdings" panose="05000000000000000000" pitchFamily="2" charset="2"/>
              <a:buChar char="Ø"/>
            </a:pPr>
            <a:r>
              <a:rPr lang="en-US" sz="2000" spc="50" dirty="0">
                <a:ln w="11430"/>
                <a:latin typeface="Bahnschrift Condensed" panose="020B0502040204020203" pitchFamily="34" charset="0"/>
                <a:cs typeface="Arial" panose="020B0604020202020204" pitchFamily="34" charset="0"/>
              </a:rPr>
              <a:t>References</a:t>
            </a:r>
          </a:p>
          <a:p>
            <a:endParaRPr lang="en-IN" dirty="0"/>
          </a:p>
        </p:txBody>
      </p:sp>
    </p:spTree>
    <p:extLst>
      <p:ext uri="{BB962C8B-B14F-4D97-AF65-F5344CB8AC3E}">
        <p14:creationId xmlns:p14="http://schemas.microsoft.com/office/powerpoint/2010/main" val="139745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D333-03B2-460C-8D07-BB0C24B42FEA}"/>
              </a:ext>
            </a:extLst>
          </p:cNvPr>
          <p:cNvSpPr>
            <a:spLocks noGrp="1"/>
          </p:cNvSpPr>
          <p:nvPr>
            <p:ph type="title"/>
          </p:nvPr>
        </p:nvSpPr>
        <p:spPr/>
        <p:txBody>
          <a:bodyPr/>
          <a:lstStyle/>
          <a:p>
            <a:r>
              <a:rPr lang="en-US" dirty="0"/>
              <a:t>							</a:t>
            </a:r>
            <a:r>
              <a:rPr lang="en-US" u="sng" dirty="0"/>
              <a:t>Introduction</a:t>
            </a:r>
            <a:endParaRPr lang="en-IN" u="sng" dirty="0"/>
          </a:p>
        </p:txBody>
      </p:sp>
      <p:sp>
        <p:nvSpPr>
          <p:cNvPr id="3" name="Content Placeholder 2">
            <a:extLst>
              <a:ext uri="{FF2B5EF4-FFF2-40B4-BE49-F238E27FC236}">
                <a16:creationId xmlns:a16="http://schemas.microsoft.com/office/drawing/2014/main" id="{3EBF04A4-F729-461C-8B89-BB83440B9ADA}"/>
              </a:ext>
            </a:extLst>
          </p:cNvPr>
          <p:cNvSpPr>
            <a:spLocks noGrp="1"/>
          </p:cNvSpPr>
          <p:nvPr>
            <p:ph idx="1"/>
          </p:nvPr>
        </p:nvSpPr>
        <p:spPr>
          <a:xfrm>
            <a:off x="306977" y="2390503"/>
            <a:ext cx="11678193" cy="4127863"/>
          </a:xfrm>
        </p:spPr>
        <p:txBody>
          <a:bodyPr>
            <a:normAutofit fontScale="92500" lnSpcReduction="10000"/>
          </a:bodyPr>
          <a:lstStyle/>
          <a:p>
            <a:r>
              <a:rPr lang="en-US" dirty="0"/>
              <a:t>There are different types of industries doing many different productions, but in every industry after production industry needs to check every product produced is not damaged/Not Perfect as it should be.</a:t>
            </a:r>
          </a:p>
          <a:p>
            <a:r>
              <a:rPr lang="en-US" dirty="0"/>
              <a:t>If the damaged product is out of production line and packed and sent to sales the customers who buy damaged goods will loose trust on company and hence not good for companies future</a:t>
            </a:r>
          </a:p>
          <a:p>
            <a:r>
              <a:rPr lang="en-US" dirty="0"/>
              <a:t>In order to avoid these circumstances all the industries use the final checking section of Defect Detection before it Is packed and set out for sales</a:t>
            </a:r>
          </a:p>
          <a:p>
            <a:r>
              <a:rPr lang="en-US" dirty="0"/>
              <a:t>In this project we are going to show the model of the defect detection it working same as in industries and also packing system of the final approved product</a:t>
            </a:r>
          </a:p>
          <a:p>
            <a:r>
              <a:rPr lang="en-US" dirty="0"/>
              <a:t>There are different types of defect detection according to the different items made in industries each product has its own method of detecting the damage/flaws after production </a:t>
            </a:r>
          </a:p>
          <a:p>
            <a:r>
              <a:rPr lang="en-US" dirty="0"/>
              <a:t>In our project we are going to use the camera and we detect the damage of product by analyzing the image and then detect the flaws in product if any of the product have damage/flaw in production then a robotic arm will take the damaged product out of the production line and separate them &amp; then sent further packing.</a:t>
            </a:r>
          </a:p>
          <a:p>
            <a:endParaRPr lang="en-IN" dirty="0"/>
          </a:p>
        </p:txBody>
      </p:sp>
    </p:spTree>
    <p:extLst>
      <p:ext uri="{BB962C8B-B14F-4D97-AF65-F5344CB8AC3E}">
        <p14:creationId xmlns:p14="http://schemas.microsoft.com/office/powerpoint/2010/main" val="2859070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6930BC-1EE3-46D6-A7CA-E1B79BFF1563}"/>
              </a:ext>
            </a:extLst>
          </p:cNvPr>
          <p:cNvSpPr>
            <a:spLocks noGrp="1"/>
          </p:cNvSpPr>
          <p:nvPr>
            <p:ph type="title"/>
          </p:nvPr>
        </p:nvSpPr>
        <p:spPr/>
        <p:txBody>
          <a:bodyPr/>
          <a:lstStyle/>
          <a:p>
            <a:pPr algn="ctr"/>
            <a:r>
              <a:rPr lang="en-US" dirty="0"/>
              <a:t>     </a:t>
            </a:r>
            <a:r>
              <a:rPr lang="en-US" u="sng" dirty="0"/>
              <a:t>Literature Review</a:t>
            </a:r>
            <a:endParaRPr lang="en-IN" u="sng" dirty="0"/>
          </a:p>
        </p:txBody>
      </p:sp>
      <p:graphicFrame>
        <p:nvGraphicFramePr>
          <p:cNvPr id="3" name="Table 3">
            <a:extLst>
              <a:ext uri="{FF2B5EF4-FFF2-40B4-BE49-F238E27FC236}">
                <a16:creationId xmlns:a16="http://schemas.microsoft.com/office/drawing/2014/main" id="{F7B70E47-ACAD-4F26-94E2-D8D9B3C0EF76}"/>
              </a:ext>
            </a:extLst>
          </p:cNvPr>
          <p:cNvGraphicFramePr>
            <a:graphicFrameLocks noGrp="1"/>
          </p:cNvGraphicFramePr>
          <p:nvPr>
            <p:extLst>
              <p:ext uri="{D42A27DB-BD31-4B8C-83A1-F6EECF244321}">
                <p14:modId xmlns:p14="http://schemas.microsoft.com/office/powerpoint/2010/main" val="1321574556"/>
              </p:ext>
            </p:extLst>
          </p:nvPr>
        </p:nvGraphicFramePr>
        <p:xfrm>
          <a:off x="1411514" y="2652968"/>
          <a:ext cx="9136743" cy="3427791"/>
        </p:xfrm>
        <a:graphic>
          <a:graphicData uri="http://schemas.openxmlformats.org/drawingml/2006/table">
            <a:tbl>
              <a:tblPr firstRow="1" bandRow="1">
                <a:tableStyleId>{00A15C55-8517-42AA-B614-E9B94910E393}</a:tableStyleId>
              </a:tblPr>
              <a:tblGrid>
                <a:gridCol w="3045581">
                  <a:extLst>
                    <a:ext uri="{9D8B030D-6E8A-4147-A177-3AD203B41FA5}">
                      <a16:colId xmlns:a16="http://schemas.microsoft.com/office/drawing/2014/main" val="1120107607"/>
                    </a:ext>
                  </a:extLst>
                </a:gridCol>
                <a:gridCol w="3045581">
                  <a:extLst>
                    <a:ext uri="{9D8B030D-6E8A-4147-A177-3AD203B41FA5}">
                      <a16:colId xmlns:a16="http://schemas.microsoft.com/office/drawing/2014/main" val="1476264646"/>
                    </a:ext>
                  </a:extLst>
                </a:gridCol>
                <a:gridCol w="3045581">
                  <a:extLst>
                    <a:ext uri="{9D8B030D-6E8A-4147-A177-3AD203B41FA5}">
                      <a16:colId xmlns:a16="http://schemas.microsoft.com/office/drawing/2014/main" val="1235389845"/>
                    </a:ext>
                  </a:extLst>
                </a:gridCol>
              </a:tblGrid>
              <a:tr h="552381">
                <a:tc>
                  <a:txBody>
                    <a:bodyPr/>
                    <a:lstStyle/>
                    <a:p>
                      <a:pPr algn="ctr">
                        <a:buNone/>
                      </a:pPr>
                      <a:r>
                        <a:rPr lang="en-US" sz="1800" dirty="0" err="1">
                          <a:latin typeface="Times New Roman" panose="02020603050405020304" charset="0"/>
                          <a:cs typeface="Times New Roman" panose="02020603050405020304" charset="0"/>
                          <a:sym typeface="+mn-ea"/>
                        </a:rPr>
                        <a:t>Sr.No</a:t>
                      </a:r>
                      <a:endParaRPr lang="en-US" sz="1800" dirty="0">
                        <a:latin typeface="Times New Roman" panose="02020603050405020304" charset="0"/>
                        <a:cs typeface="Times New Roman" panose="02020603050405020304" charset="0"/>
                        <a:sym typeface="+mn-ea"/>
                      </a:endParaRPr>
                    </a:p>
                  </a:txBody>
                  <a:tcPr/>
                </a:tc>
                <a:tc>
                  <a:txBody>
                    <a:bodyPr/>
                    <a:lstStyle/>
                    <a:p>
                      <a:pPr algn="ctr">
                        <a:buNone/>
                      </a:pPr>
                      <a:r>
                        <a:rPr lang="en-US" sz="1800">
                          <a:latin typeface="Times New Roman" panose="02020603050405020304" charset="0"/>
                          <a:cs typeface="Times New Roman" panose="02020603050405020304" charset="0"/>
                          <a:sym typeface="+mn-ea"/>
                        </a:rPr>
                        <a:t>Author(s)</a:t>
                      </a:r>
                      <a:endParaRPr lang="en-US" sz="1800">
                        <a:latin typeface="Times New Roman" panose="02020603050405020304" charset="0"/>
                        <a:cs typeface="Times New Roman" panose="02020603050405020304" charset="0"/>
                      </a:endParaRPr>
                    </a:p>
                  </a:txBody>
                  <a:tcPr/>
                </a:tc>
                <a:tc>
                  <a:txBody>
                    <a:bodyPr/>
                    <a:lstStyle/>
                    <a:p>
                      <a:pPr algn="ctr">
                        <a:buNone/>
                      </a:pPr>
                      <a:r>
                        <a:rPr lang="en-US" sz="1800">
                          <a:latin typeface="Times New Roman" panose="02020603050405020304" charset="0"/>
                          <a:cs typeface="Times New Roman" panose="02020603050405020304" charset="0"/>
                          <a:sym typeface="+mn-ea"/>
                        </a:rPr>
                        <a:t>Type/Title of study</a:t>
                      </a:r>
                    </a:p>
                  </a:txBody>
                  <a:tcPr/>
                </a:tc>
                <a:extLst>
                  <a:ext uri="{0D108BD9-81ED-4DB2-BD59-A6C34878D82A}">
                    <a16:rowId xmlns:a16="http://schemas.microsoft.com/office/drawing/2014/main" val="2289500011"/>
                  </a:ext>
                </a:extLst>
              </a:tr>
              <a:tr h="552381">
                <a:tc>
                  <a:txBody>
                    <a:bodyPr/>
                    <a:lstStyle/>
                    <a:p>
                      <a:pPr algn="ctr">
                        <a:buNone/>
                      </a:pPr>
                      <a:r>
                        <a:rPr lang="en-IN" altLang="en-US">
                          <a:latin typeface="Times New Roman" panose="02020603050405020304" charset="0"/>
                          <a:cs typeface="Times New Roman" panose="02020603050405020304" charset="0"/>
                        </a:rPr>
                        <a:t>1]</a:t>
                      </a:r>
                    </a:p>
                  </a:txBody>
                  <a:tcPr/>
                </a:tc>
                <a:tc>
                  <a:txBody>
                    <a:bodyPr/>
                    <a:lstStyle/>
                    <a:p>
                      <a:pPr algn="ctr">
                        <a:buNone/>
                      </a:pPr>
                      <a:r>
                        <a:rPr lang="en-US" sz="1200" dirty="0">
                          <a:latin typeface="Times New Roman" panose="02020603050405020304" charset="0"/>
                          <a:cs typeface="Times New Roman" panose="02020603050405020304" charset="0"/>
                        </a:rPr>
                        <a:t>H. Schweitzer, W.B. James, and W. Feng</a:t>
                      </a:r>
                    </a:p>
                  </a:txBody>
                  <a:tcPr/>
                </a:tc>
                <a:tc>
                  <a:txBody>
                    <a:bodyPr/>
                    <a:lstStyle/>
                    <a:p>
                      <a:pPr algn="ctr">
                        <a:buNone/>
                      </a:pPr>
                      <a:r>
                        <a:rPr lang="en-US" sz="1200">
                          <a:latin typeface="Times New Roman" panose="02020603050405020304" charset="0"/>
                          <a:cs typeface="Times New Roman" panose="02020603050405020304" charset="0"/>
                        </a:rPr>
                        <a:t> "Very fast template matching."</a:t>
                      </a:r>
                    </a:p>
                  </a:txBody>
                  <a:tcPr/>
                </a:tc>
                <a:extLst>
                  <a:ext uri="{0D108BD9-81ED-4DB2-BD59-A6C34878D82A}">
                    <a16:rowId xmlns:a16="http://schemas.microsoft.com/office/drawing/2014/main" val="689438382"/>
                  </a:ext>
                </a:extLst>
              </a:tr>
              <a:tr h="552381">
                <a:tc>
                  <a:txBody>
                    <a:bodyPr/>
                    <a:lstStyle/>
                    <a:p>
                      <a:pPr algn="ctr">
                        <a:buNone/>
                      </a:pPr>
                      <a:r>
                        <a:rPr lang="en-IN" altLang="en-US">
                          <a:latin typeface="Times New Roman" panose="02020603050405020304" charset="0"/>
                          <a:cs typeface="Times New Roman" panose="02020603050405020304" charset="0"/>
                        </a:rPr>
                        <a:t>2]</a:t>
                      </a:r>
                    </a:p>
                  </a:txBody>
                  <a:tcPr/>
                </a:tc>
                <a:tc>
                  <a:txBody>
                    <a:bodyPr/>
                    <a:lstStyle/>
                    <a:p>
                      <a:pPr algn="ctr">
                        <a:buNone/>
                      </a:pPr>
                      <a:r>
                        <a:rPr lang="en-US" sz="1200">
                          <a:latin typeface="Times New Roman" panose="02020603050405020304" charset="0"/>
                          <a:cs typeface="Times New Roman" panose="02020603050405020304" charset="0"/>
                        </a:rPr>
                        <a:t>H. Zhang, S. Shen, and I.A. McAllister</a:t>
                      </a:r>
                    </a:p>
                  </a:txBody>
                  <a:tcPr/>
                </a:tc>
                <a:tc>
                  <a:txBody>
                    <a:bodyPr/>
                    <a:lstStyle/>
                    <a:p>
                      <a:pPr algn="ctr">
                        <a:buNone/>
                      </a:pPr>
                      <a:r>
                        <a:rPr lang="en-US" sz="1200" dirty="0">
                          <a:latin typeface="Times New Roman" panose="02020603050405020304" charset="0"/>
                          <a:cs typeface="Times New Roman" panose="02020603050405020304" charset="0"/>
                        </a:rPr>
                        <a:t>"Camera blemish defects detection."</a:t>
                      </a:r>
                    </a:p>
                  </a:txBody>
                  <a:tcPr/>
                </a:tc>
                <a:extLst>
                  <a:ext uri="{0D108BD9-81ED-4DB2-BD59-A6C34878D82A}">
                    <a16:rowId xmlns:a16="http://schemas.microsoft.com/office/drawing/2014/main" val="3325744235"/>
                  </a:ext>
                </a:extLst>
              </a:tr>
              <a:tr h="590216">
                <a:tc>
                  <a:txBody>
                    <a:bodyPr/>
                    <a:lstStyle/>
                    <a:p>
                      <a:pPr algn="ctr">
                        <a:buNone/>
                      </a:pPr>
                      <a:r>
                        <a:rPr lang="en-IN" altLang="en-US">
                          <a:latin typeface="Times New Roman" panose="02020603050405020304" charset="0"/>
                          <a:cs typeface="Times New Roman" panose="02020603050405020304" charset="0"/>
                        </a:rPr>
                        <a:t>3]</a:t>
                      </a:r>
                    </a:p>
                  </a:txBody>
                  <a:tcPr/>
                </a:tc>
                <a:tc>
                  <a:txBody>
                    <a:bodyPr/>
                    <a:lstStyle/>
                    <a:p>
                      <a:pPr algn="ctr">
                        <a:buNone/>
                      </a:pPr>
                      <a:r>
                        <a:rPr lang="en-US" sz="1200">
                          <a:latin typeface="Times New Roman" panose="02020603050405020304" charset="0"/>
                          <a:cs typeface="Times New Roman" panose="02020603050405020304" charset="0"/>
                        </a:rPr>
                        <a:t>M.S. Kim</a:t>
                      </a:r>
                    </a:p>
                  </a:txBody>
                  <a:tcPr/>
                </a:tc>
                <a:tc>
                  <a:txBody>
                    <a:bodyPr/>
                    <a:lstStyle/>
                    <a:p>
                      <a:pPr algn="ctr">
                        <a:buNone/>
                      </a:pPr>
                      <a:r>
                        <a:rPr lang="en-US" sz="1200">
                          <a:latin typeface="Times New Roman" panose="02020603050405020304" charset="0"/>
                          <a:cs typeface="Times New Roman" panose="02020603050405020304" charset="0"/>
                        </a:rPr>
                        <a:t>"Lens shading correction device and method in image sensor."</a:t>
                      </a:r>
                    </a:p>
                  </a:txBody>
                  <a:tcPr/>
                </a:tc>
                <a:extLst>
                  <a:ext uri="{0D108BD9-81ED-4DB2-BD59-A6C34878D82A}">
                    <a16:rowId xmlns:a16="http://schemas.microsoft.com/office/drawing/2014/main" val="1921894064"/>
                  </a:ext>
                </a:extLst>
              </a:tr>
              <a:tr h="590216">
                <a:tc>
                  <a:txBody>
                    <a:bodyPr/>
                    <a:lstStyle/>
                    <a:p>
                      <a:pPr algn="ctr">
                        <a:buNone/>
                      </a:pPr>
                      <a:r>
                        <a:rPr lang="en-IN" altLang="en-US">
                          <a:latin typeface="Times New Roman" panose="02020603050405020304" charset="0"/>
                          <a:cs typeface="Times New Roman" panose="02020603050405020304" charset="0"/>
                        </a:rPr>
                        <a:t>4]</a:t>
                      </a:r>
                    </a:p>
                  </a:txBody>
                  <a:tcPr/>
                </a:tc>
                <a:tc>
                  <a:txBody>
                    <a:bodyPr/>
                    <a:lstStyle/>
                    <a:p>
                      <a:pPr algn="ctr">
                        <a:buNone/>
                      </a:pPr>
                      <a:r>
                        <a:rPr lang="en-US" sz="1200">
                          <a:latin typeface="Times New Roman" panose="02020603050405020304" charset="0"/>
                          <a:cs typeface="Times New Roman" panose="02020603050405020304" charset="0"/>
                        </a:rPr>
                        <a:t>D.Y. Kim, Y.H. Noh</a:t>
                      </a:r>
                    </a:p>
                  </a:txBody>
                  <a:tcPr/>
                </a:tc>
                <a:tc>
                  <a:txBody>
                    <a:bodyPr/>
                    <a:lstStyle/>
                    <a:p>
                      <a:pPr algn="ctr">
                        <a:buNone/>
                      </a:pPr>
                      <a:r>
                        <a:rPr lang="en-US" sz="1200">
                          <a:latin typeface="Times New Roman" panose="02020603050405020304" charset="0"/>
                          <a:cs typeface="Times New Roman" panose="02020603050405020304" charset="0"/>
                        </a:rPr>
                        <a:t>"Method and apparatus for compensating image sensor lens shading." </a:t>
                      </a:r>
                    </a:p>
                  </a:txBody>
                  <a:tcPr/>
                </a:tc>
                <a:extLst>
                  <a:ext uri="{0D108BD9-81ED-4DB2-BD59-A6C34878D82A}">
                    <a16:rowId xmlns:a16="http://schemas.microsoft.com/office/drawing/2014/main" val="464253036"/>
                  </a:ext>
                </a:extLst>
              </a:tr>
              <a:tr h="590216">
                <a:tc>
                  <a:txBody>
                    <a:bodyPr/>
                    <a:lstStyle/>
                    <a:p>
                      <a:pPr algn="ctr">
                        <a:buNone/>
                      </a:pPr>
                      <a:r>
                        <a:rPr lang="en-IN" altLang="en-US">
                          <a:latin typeface="Times New Roman" panose="02020603050405020304" charset="0"/>
                          <a:cs typeface="Times New Roman" panose="02020603050405020304" charset="0"/>
                        </a:rPr>
                        <a:t>5]</a:t>
                      </a:r>
                    </a:p>
                  </a:txBody>
                  <a:tcPr/>
                </a:tc>
                <a:tc>
                  <a:txBody>
                    <a:bodyPr/>
                    <a:lstStyle/>
                    <a:p>
                      <a:pPr algn="ctr">
                        <a:buNone/>
                      </a:pPr>
                      <a:r>
                        <a:rPr lang="en-US" sz="1200">
                          <a:latin typeface="Times New Roman" panose="02020603050405020304" charset="0"/>
                          <a:cs typeface="Times New Roman" panose="02020603050405020304" charset="0"/>
                        </a:rPr>
                        <a:t>CW. Huang, </a:t>
                      </a:r>
                    </a:p>
                  </a:txBody>
                  <a:tcPr/>
                </a:tc>
                <a:tc>
                  <a:txBody>
                    <a:bodyPr/>
                    <a:lstStyle/>
                    <a:p>
                      <a:pPr algn="ctr">
                        <a:buNone/>
                      </a:pPr>
                      <a:r>
                        <a:rPr lang="en-US" sz="1200" dirty="0">
                          <a:latin typeface="Times New Roman" panose="02020603050405020304" charset="0"/>
                          <a:cs typeface="Times New Roman" panose="02020603050405020304" charset="0"/>
                        </a:rPr>
                        <a:t>"System and method for detecting defects in camera modules."</a:t>
                      </a:r>
                    </a:p>
                  </a:txBody>
                  <a:tcPr/>
                </a:tc>
                <a:extLst>
                  <a:ext uri="{0D108BD9-81ED-4DB2-BD59-A6C34878D82A}">
                    <a16:rowId xmlns:a16="http://schemas.microsoft.com/office/drawing/2014/main" val="3183032147"/>
                  </a:ext>
                </a:extLst>
              </a:tr>
            </a:tbl>
          </a:graphicData>
        </a:graphic>
      </p:graphicFrame>
    </p:spTree>
    <p:extLst>
      <p:ext uri="{BB962C8B-B14F-4D97-AF65-F5344CB8AC3E}">
        <p14:creationId xmlns:p14="http://schemas.microsoft.com/office/powerpoint/2010/main" val="1559475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07B9F-2281-4B8B-B25A-BAAB30B60F7B}"/>
              </a:ext>
            </a:extLst>
          </p:cNvPr>
          <p:cNvSpPr>
            <a:spLocks noGrp="1"/>
          </p:cNvSpPr>
          <p:nvPr>
            <p:ph type="title"/>
          </p:nvPr>
        </p:nvSpPr>
        <p:spPr/>
        <p:txBody>
          <a:bodyPr/>
          <a:lstStyle/>
          <a:p>
            <a:r>
              <a:rPr lang="en-US" dirty="0"/>
              <a:t>                      </a:t>
            </a:r>
            <a:r>
              <a:rPr lang="en-US" u="sng" dirty="0"/>
              <a:t>Research Gap</a:t>
            </a:r>
            <a:endParaRPr lang="en-IN" u="sng" dirty="0"/>
          </a:p>
        </p:txBody>
      </p:sp>
      <p:sp>
        <p:nvSpPr>
          <p:cNvPr id="3" name="Content Placeholder 2">
            <a:extLst>
              <a:ext uri="{FF2B5EF4-FFF2-40B4-BE49-F238E27FC236}">
                <a16:creationId xmlns:a16="http://schemas.microsoft.com/office/drawing/2014/main" id="{BA1F6181-9819-478A-811F-1A7D06971090}"/>
              </a:ext>
            </a:extLst>
          </p:cNvPr>
          <p:cNvSpPr>
            <a:spLocks noGrp="1"/>
          </p:cNvSpPr>
          <p:nvPr>
            <p:ph idx="1"/>
          </p:nvPr>
        </p:nvSpPr>
        <p:spPr>
          <a:xfrm>
            <a:off x="321673" y="2394494"/>
            <a:ext cx="11548654" cy="4241437"/>
          </a:xfrm>
        </p:spPr>
        <p:txBody>
          <a:bodyPr>
            <a:normAutofit lnSpcReduction="10000"/>
          </a:bodyPr>
          <a:lstStyle/>
          <a:p>
            <a:r>
              <a:rPr lang="en-US" dirty="0"/>
              <a:t>We Are making the model of how an industry level </a:t>
            </a:r>
            <a:r>
              <a:rPr lang="en-US" b="1" dirty="0"/>
              <a:t>Defect Detection System </a:t>
            </a:r>
            <a:r>
              <a:rPr lang="en-US" dirty="0"/>
              <a:t>Works, This Model Contains After Production Of The Product How an defect product would be suppurated from the Production &amp; Packing Line And Then After taking out the defect product model shows us how the packing process happens.</a:t>
            </a:r>
          </a:p>
          <a:p>
            <a:r>
              <a:rPr lang="en-US" dirty="0"/>
              <a:t>Most of the models and projects we encountered on our research were only packing systems and defect detection systems were all industry level and using high end components in our project we integrated the same features By using Machine learning we train the ESP-32 Module to detect Defect in the product and when ESP-32  identifies the defect product it is taken out from conveyor belt using servo motor.</a:t>
            </a:r>
          </a:p>
          <a:p>
            <a:r>
              <a:rPr lang="en-US" dirty="0"/>
              <a:t>Other projects we have found out are not using Machine Learning On their System Few are using just laser </a:t>
            </a:r>
          </a:p>
          <a:p>
            <a:r>
              <a:rPr lang="en-US" dirty="0"/>
              <a:t>Our model can run as precise it gets and it depends on how much input we have given to train the model for detecting good &amp; damaged product using EDGE IMPULSE</a:t>
            </a:r>
          </a:p>
          <a:p>
            <a:r>
              <a:rPr lang="en-US" dirty="0"/>
              <a:t>Our Model Also Has packing system included in production line to show packing Is done</a:t>
            </a:r>
          </a:p>
          <a:p>
            <a:endParaRPr lang="en-IN" dirty="0"/>
          </a:p>
        </p:txBody>
      </p:sp>
    </p:spTree>
    <p:extLst>
      <p:ext uri="{BB962C8B-B14F-4D97-AF65-F5344CB8AC3E}">
        <p14:creationId xmlns:p14="http://schemas.microsoft.com/office/powerpoint/2010/main" val="1225551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F2EE-6B5F-438D-82C2-DDD37FA447C4}"/>
              </a:ext>
            </a:extLst>
          </p:cNvPr>
          <p:cNvSpPr>
            <a:spLocks noGrp="1"/>
          </p:cNvSpPr>
          <p:nvPr>
            <p:ph type="title"/>
          </p:nvPr>
        </p:nvSpPr>
        <p:spPr/>
        <p:txBody>
          <a:bodyPr/>
          <a:lstStyle/>
          <a:p>
            <a:pPr algn="ctr"/>
            <a:r>
              <a:rPr lang="en-US" u="sng" dirty="0"/>
              <a:t>Objectives &amp; Details</a:t>
            </a:r>
            <a:endParaRPr lang="en-IN" u="sng" dirty="0"/>
          </a:p>
        </p:txBody>
      </p:sp>
      <p:sp>
        <p:nvSpPr>
          <p:cNvPr id="3" name="Content Placeholder 2">
            <a:extLst>
              <a:ext uri="{FF2B5EF4-FFF2-40B4-BE49-F238E27FC236}">
                <a16:creationId xmlns:a16="http://schemas.microsoft.com/office/drawing/2014/main" id="{F1E80EA7-726F-4817-8F20-EEA8CCACA3E0}"/>
              </a:ext>
            </a:extLst>
          </p:cNvPr>
          <p:cNvSpPr>
            <a:spLocks noGrp="1"/>
          </p:cNvSpPr>
          <p:nvPr>
            <p:ph idx="1"/>
          </p:nvPr>
        </p:nvSpPr>
        <p:spPr>
          <a:xfrm>
            <a:off x="783771" y="2455817"/>
            <a:ext cx="10345783" cy="3873136"/>
          </a:xfrm>
        </p:spPr>
        <p:txBody>
          <a:bodyPr/>
          <a:lstStyle/>
          <a:p>
            <a:r>
              <a:rPr lang="en-US" dirty="0"/>
              <a:t>To design a working model of </a:t>
            </a:r>
            <a:r>
              <a:rPr lang="en-US" b="1" dirty="0"/>
              <a:t>Defect Detection System </a:t>
            </a:r>
            <a:r>
              <a:rPr lang="en-US" dirty="0"/>
              <a:t>using ESP-32 Module.</a:t>
            </a:r>
          </a:p>
          <a:p>
            <a:r>
              <a:rPr lang="en-US" dirty="0"/>
              <a:t>Using </a:t>
            </a:r>
            <a:r>
              <a:rPr lang="en-US" b="1" dirty="0"/>
              <a:t>Deep Learning </a:t>
            </a:r>
            <a:r>
              <a:rPr lang="en-US" dirty="0"/>
              <a:t>to Achieve the goal integrated to ESP-32 Module for better detection of defects in production line.</a:t>
            </a:r>
          </a:p>
          <a:p>
            <a:r>
              <a:rPr lang="en-US" dirty="0"/>
              <a:t>Training the model to detect &amp; classify the product by taking image and processing it to conclude whether the product is Damaged Or Good for packing.</a:t>
            </a:r>
          </a:p>
          <a:p>
            <a:r>
              <a:rPr lang="en-US" dirty="0"/>
              <a:t>Get A better understanding of how Machine Learning works in real life &amp; how we can improve our skills in by using Platforms Like EDGE IMPULSE for better understanding</a:t>
            </a:r>
          </a:p>
          <a:p>
            <a:r>
              <a:rPr lang="en-US" dirty="0"/>
              <a:t>To Design a project in which require Skills Of Coding ML &amp; Skill to create a mechatronic system by combining them both into one piece and making it a system</a:t>
            </a:r>
          </a:p>
          <a:p>
            <a:endParaRPr lang="en-IN" dirty="0"/>
          </a:p>
        </p:txBody>
      </p:sp>
    </p:spTree>
    <p:extLst>
      <p:ext uri="{BB962C8B-B14F-4D97-AF65-F5344CB8AC3E}">
        <p14:creationId xmlns:p14="http://schemas.microsoft.com/office/powerpoint/2010/main" val="3687323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07FA8-7AD3-4E9C-A93A-8F9C42B59CF5}"/>
              </a:ext>
            </a:extLst>
          </p:cNvPr>
          <p:cNvSpPr>
            <a:spLocks noGrp="1"/>
          </p:cNvSpPr>
          <p:nvPr>
            <p:ph type="title"/>
          </p:nvPr>
        </p:nvSpPr>
        <p:spPr/>
        <p:txBody>
          <a:bodyPr/>
          <a:lstStyle/>
          <a:p>
            <a:pPr algn="ctr"/>
            <a:r>
              <a:rPr lang="en-US" dirty="0"/>
              <a:t> </a:t>
            </a:r>
            <a:r>
              <a:rPr lang="en-US" u="sng" dirty="0"/>
              <a:t>Experimental Setup</a:t>
            </a:r>
            <a:endParaRPr lang="en-IN" u="sng" dirty="0"/>
          </a:p>
        </p:txBody>
      </p:sp>
      <p:sp>
        <p:nvSpPr>
          <p:cNvPr id="3" name="Content Placeholder 2">
            <a:extLst>
              <a:ext uri="{FF2B5EF4-FFF2-40B4-BE49-F238E27FC236}">
                <a16:creationId xmlns:a16="http://schemas.microsoft.com/office/drawing/2014/main" id="{671A6E85-A641-4227-B381-58385E1401C8}"/>
              </a:ext>
            </a:extLst>
          </p:cNvPr>
          <p:cNvSpPr>
            <a:spLocks noGrp="1"/>
          </p:cNvSpPr>
          <p:nvPr>
            <p:ph idx="1"/>
          </p:nvPr>
        </p:nvSpPr>
        <p:spPr>
          <a:xfrm>
            <a:off x="156754" y="2172426"/>
            <a:ext cx="3461657" cy="603432"/>
          </a:xfrm>
        </p:spPr>
        <p:txBody>
          <a:bodyPr>
            <a:normAutofit/>
          </a:bodyPr>
          <a:lstStyle/>
          <a:p>
            <a:r>
              <a:rPr lang="en-US" sz="2500" b="1" u="sng" dirty="0"/>
              <a:t>Block Diagram </a:t>
            </a:r>
            <a:r>
              <a:rPr lang="en-US" sz="2500" b="1" dirty="0"/>
              <a:t>:-</a:t>
            </a:r>
            <a:endParaRPr lang="en-IN" sz="2500" b="1" dirty="0"/>
          </a:p>
        </p:txBody>
      </p:sp>
      <p:pic>
        <p:nvPicPr>
          <p:cNvPr id="7" name="Picture 6">
            <a:extLst>
              <a:ext uri="{FF2B5EF4-FFF2-40B4-BE49-F238E27FC236}">
                <a16:creationId xmlns:a16="http://schemas.microsoft.com/office/drawing/2014/main" id="{D0F61E81-6B94-4907-948D-BB4431892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1884" y="2434953"/>
            <a:ext cx="7316221" cy="4115374"/>
          </a:xfrm>
          <a:prstGeom prst="rect">
            <a:avLst/>
          </a:prstGeom>
        </p:spPr>
      </p:pic>
    </p:spTree>
    <p:extLst>
      <p:ext uri="{BB962C8B-B14F-4D97-AF65-F5344CB8AC3E}">
        <p14:creationId xmlns:p14="http://schemas.microsoft.com/office/powerpoint/2010/main" val="3713413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E260-6018-4FD4-BA91-1B854EFAD70D}"/>
              </a:ext>
            </a:extLst>
          </p:cNvPr>
          <p:cNvSpPr>
            <a:spLocks noGrp="1"/>
          </p:cNvSpPr>
          <p:nvPr>
            <p:ph type="title"/>
          </p:nvPr>
        </p:nvSpPr>
        <p:spPr/>
        <p:txBody>
          <a:bodyPr/>
          <a:lstStyle/>
          <a:p>
            <a:pPr algn="ctr"/>
            <a:r>
              <a:rPr lang="en-US" u="sng" dirty="0"/>
              <a:t>Components</a:t>
            </a:r>
            <a:endParaRPr lang="en-IN" u="sng" dirty="0"/>
          </a:p>
        </p:txBody>
      </p:sp>
      <p:graphicFrame>
        <p:nvGraphicFramePr>
          <p:cNvPr id="7" name="Table 7">
            <a:extLst>
              <a:ext uri="{FF2B5EF4-FFF2-40B4-BE49-F238E27FC236}">
                <a16:creationId xmlns:a16="http://schemas.microsoft.com/office/drawing/2014/main" id="{A9F3A162-A8DE-47B7-A37C-C3DA9EAC5CC6}"/>
              </a:ext>
            </a:extLst>
          </p:cNvPr>
          <p:cNvGraphicFramePr>
            <a:graphicFrameLocks noGrp="1"/>
          </p:cNvGraphicFramePr>
          <p:nvPr>
            <p:ph idx="1"/>
            <p:extLst>
              <p:ext uri="{D42A27DB-BD31-4B8C-83A1-F6EECF244321}">
                <p14:modId xmlns:p14="http://schemas.microsoft.com/office/powerpoint/2010/main" val="1333664660"/>
              </p:ext>
            </p:extLst>
          </p:nvPr>
        </p:nvGraphicFramePr>
        <p:xfrm>
          <a:off x="2814682" y="2538186"/>
          <a:ext cx="6695077" cy="3588291"/>
        </p:xfrm>
        <a:graphic>
          <a:graphicData uri="http://schemas.openxmlformats.org/drawingml/2006/table">
            <a:tbl>
              <a:tblPr firstRow="1" bandRow="1">
                <a:tableStyleId>{5C22544A-7EE6-4342-B048-85BDC9FD1C3A}</a:tableStyleId>
              </a:tblPr>
              <a:tblGrid>
                <a:gridCol w="1149894">
                  <a:extLst>
                    <a:ext uri="{9D8B030D-6E8A-4147-A177-3AD203B41FA5}">
                      <a16:colId xmlns:a16="http://schemas.microsoft.com/office/drawing/2014/main" val="3625440532"/>
                    </a:ext>
                  </a:extLst>
                </a:gridCol>
                <a:gridCol w="5545183">
                  <a:extLst>
                    <a:ext uri="{9D8B030D-6E8A-4147-A177-3AD203B41FA5}">
                      <a16:colId xmlns:a16="http://schemas.microsoft.com/office/drawing/2014/main" val="874825227"/>
                    </a:ext>
                  </a:extLst>
                </a:gridCol>
              </a:tblGrid>
              <a:tr h="512613">
                <a:tc>
                  <a:txBody>
                    <a:bodyPr/>
                    <a:lstStyle/>
                    <a:p>
                      <a:pPr algn="ctr"/>
                      <a:r>
                        <a:rPr lang="en-US" dirty="0" err="1"/>
                        <a:t>Sr.No</a:t>
                      </a:r>
                      <a:endParaRPr lang="en-IN" dirty="0"/>
                    </a:p>
                  </a:txBody>
                  <a:tcPr/>
                </a:tc>
                <a:tc>
                  <a:txBody>
                    <a:bodyPr/>
                    <a:lstStyle/>
                    <a:p>
                      <a:pPr algn="ctr"/>
                      <a:r>
                        <a:rPr lang="en-US" dirty="0"/>
                        <a:t>Component Name</a:t>
                      </a:r>
                      <a:endParaRPr lang="en-IN" dirty="0"/>
                    </a:p>
                  </a:txBody>
                  <a:tcPr/>
                </a:tc>
                <a:extLst>
                  <a:ext uri="{0D108BD9-81ED-4DB2-BD59-A6C34878D82A}">
                    <a16:rowId xmlns:a16="http://schemas.microsoft.com/office/drawing/2014/main" val="875022811"/>
                  </a:ext>
                </a:extLst>
              </a:tr>
              <a:tr h="512613">
                <a:tc>
                  <a:txBody>
                    <a:bodyPr/>
                    <a:lstStyle/>
                    <a:p>
                      <a:pPr algn="ctr"/>
                      <a:r>
                        <a:rPr lang="en-US" b="1" dirty="0"/>
                        <a:t>1.</a:t>
                      </a:r>
                      <a:endParaRPr lang="en-IN" b="1" dirty="0"/>
                    </a:p>
                  </a:txBody>
                  <a:tcPr/>
                </a:tc>
                <a:tc>
                  <a:txBody>
                    <a:bodyPr/>
                    <a:lstStyle/>
                    <a:p>
                      <a:pPr algn="ctr"/>
                      <a:r>
                        <a:rPr lang="en-US" dirty="0"/>
                        <a:t>ESP-32 CAM Module</a:t>
                      </a:r>
                      <a:endParaRPr lang="en-IN" dirty="0"/>
                    </a:p>
                  </a:txBody>
                  <a:tcPr/>
                </a:tc>
                <a:extLst>
                  <a:ext uri="{0D108BD9-81ED-4DB2-BD59-A6C34878D82A}">
                    <a16:rowId xmlns:a16="http://schemas.microsoft.com/office/drawing/2014/main" val="4171475858"/>
                  </a:ext>
                </a:extLst>
              </a:tr>
              <a:tr h="512613">
                <a:tc>
                  <a:txBody>
                    <a:bodyPr/>
                    <a:lstStyle/>
                    <a:p>
                      <a:pPr algn="ctr"/>
                      <a:r>
                        <a:rPr lang="en-US" b="1" dirty="0"/>
                        <a:t>2.</a:t>
                      </a:r>
                      <a:endParaRPr lang="en-IN" b="1" dirty="0"/>
                    </a:p>
                  </a:txBody>
                  <a:tcPr/>
                </a:tc>
                <a:tc>
                  <a:txBody>
                    <a:bodyPr/>
                    <a:lstStyle/>
                    <a:p>
                      <a:pPr algn="ctr"/>
                      <a:r>
                        <a:rPr lang="en-US" dirty="0"/>
                        <a:t>TCRT5000 IR Sensor</a:t>
                      </a:r>
                      <a:endParaRPr lang="en-IN" dirty="0"/>
                    </a:p>
                  </a:txBody>
                  <a:tcPr/>
                </a:tc>
                <a:extLst>
                  <a:ext uri="{0D108BD9-81ED-4DB2-BD59-A6C34878D82A}">
                    <a16:rowId xmlns:a16="http://schemas.microsoft.com/office/drawing/2014/main" val="1170399918"/>
                  </a:ext>
                </a:extLst>
              </a:tr>
              <a:tr h="512613">
                <a:tc>
                  <a:txBody>
                    <a:bodyPr/>
                    <a:lstStyle/>
                    <a:p>
                      <a:pPr algn="ctr"/>
                      <a:r>
                        <a:rPr lang="en-US" b="1" dirty="0"/>
                        <a:t>3.</a:t>
                      </a:r>
                      <a:endParaRPr lang="en-IN" b="1" dirty="0"/>
                    </a:p>
                  </a:txBody>
                  <a:tcPr/>
                </a:tc>
                <a:tc>
                  <a:txBody>
                    <a:bodyPr/>
                    <a:lstStyle/>
                    <a:p>
                      <a:pPr algn="ctr"/>
                      <a:r>
                        <a:rPr lang="en-US" dirty="0"/>
                        <a:t>Servo Motor</a:t>
                      </a:r>
                      <a:endParaRPr lang="en-IN" dirty="0"/>
                    </a:p>
                  </a:txBody>
                  <a:tcPr/>
                </a:tc>
                <a:extLst>
                  <a:ext uri="{0D108BD9-81ED-4DB2-BD59-A6C34878D82A}">
                    <a16:rowId xmlns:a16="http://schemas.microsoft.com/office/drawing/2014/main" val="3361072858"/>
                  </a:ext>
                </a:extLst>
              </a:tr>
              <a:tr h="512613">
                <a:tc>
                  <a:txBody>
                    <a:bodyPr/>
                    <a:lstStyle/>
                    <a:p>
                      <a:pPr algn="ctr"/>
                      <a:r>
                        <a:rPr lang="en-US" b="1" dirty="0"/>
                        <a:t>4.</a:t>
                      </a:r>
                      <a:endParaRPr lang="en-IN" b="1" dirty="0"/>
                    </a:p>
                  </a:txBody>
                  <a:tcPr/>
                </a:tc>
                <a:tc>
                  <a:txBody>
                    <a:bodyPr/>
                    <a:lstStyle/>
                    <a:p>
                      <a:pPr algn="ctr"/>
                      <a:r>
                        <a:rPr lang="en-US" dirty="0"/>
                        <a:t>L293D Motor Driver</a:t>
                      </a:r>
                      <a:endParaRPr lang="en-IN" dirty="0"/>
                    </a:p>
                  </a:txBody>
                  <a:tcPr/>
                </a:tc>
                <a:extLst>
                  <a:ext uri="{0D108BD9-81ED-4DB2-BD59-A6C34878D82A}">
                    <a16:rowId xmlns:a16="http://schemas.microsoft.com/office/drawing/2014/main" val="1927465783"/>
                  </a:ext>
                </a:extLst>
              </a:tr>
              <a:tr h="512613">
                <a:tc>
                  <a:txBody>
                    <a:bodyPr/>
                    <a:lstStyle/>
                    <a:p>
                      <a:pPr algn="ctr"/>
                      <a:r>
                        <a:rPr lang="en-US" b="1" dirty="0"/>
                        <a:t>5.</a:t>
                      </a:r>
                      <a:endParaRPr lang="en-IN" b="1" dirty="0"/>
                    </a:p>
                  </a:txBody>
                  <a:tcPr/>
                </a:tc>
                <a:tc>
                  <a:txBody>
                    <a:bodyPr/>
                    <a:lstStyle/>
                    <a:p>
                      <a:pPr algn="ctr"/>
                      <a:r>
                        <a:rPr lang="en-US" dirty="0"/>
                        <a:t>DC Motor</a:t>
                      </a:r>
                      <a:endParaRPr lang="en-IN" dirty="0"/>
                    </a:p>
                  </a:txBody>
                  <a:tcPr/>
                </a:tc>
                <a:extLst>
                  <a:ext uri="{0D108BD9-81ED-4DB2-BD59-A6C34878D82A}">
                    <a16:rowId xmlns:a16="http://schemas.microsoft.com/office/drawing/2014/main" val="172248653"/>
                  </a:ext>
                </a:extLst>
              </a:tr>
              <a:tr h="512613">
                <a:tc>
                  <a:txBody>
                    <a:bodyPr/>
                    <a:lstStyle/>
                    <a:p>
                      <a:pPr algn="ctr"/>
                      <a:r>
                        <a:rPr lang="en-US" b="1" dirty="0"/>
                        <a:t>6.</a:t>
                      </a:r>
                      <a:endParaRPr lang="en-IN" b="1" dirty="0"/>
                    </a:p>
                  </a:txBody>
                  <a:tcPr/>
                </a:tc>
                <a:tc>
                  <a:txBody>
                    <a:bodyPr/>
                    <a:lstStyle/>
                    <a:p>
                      <a:pPr algn="ctr"/>
                      <a:r>
                        <a:rPr lang="en-US" dirty="0"/>
                        <a:t>Connecting Wires &amp; Others</a:t>
                      </a:r>
                      <a:endParaRPr lang="en-IN" dirty="0"/>
                    </a:p>
                  </a:txBody>
                  <a:tcPr/>
                </a:tc>
                <a:extLst>
                  <a:ext uri="{0D108BD9-81ED-4DB2-BD59-A6C34878D82A}">
                    <a16:rowId xmlns:a16="http://schemas.microsoft.com/office/drawing/2014/main" val="1897969501"/>
                  </a:ext>
                </a:extLst>
              </a:tr>
            </a:tbl>
          </a:graphicData>
        </a:graphic>
      </p:graphicFrame>
    </p:spTree>
    <p:extLst>
      <p:ext uri="{BB962C8B-B14F-4D97-AF65-F5344CB8AC3E}">
        <p14:creationId xmlns:p14="http://schemas.microsoft.com/office/powerpoint/2010/main" val="54662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A9B2-E2AC-46A1-96E2-C8E1379F05A6}"/>
              </a:ext>
            </a:extLst>
          </p:cNvPr>
          <p:cNvSpPr>
            <a:spLocks noGrp="1"/>
          </p:cNvSpPr>
          <p:nvPr>
            <p:ph type="title"/>
          </p:nvPr>
        </p:nvSpPr>
        <p:spPr/>
        <p:txBody>
          <a:bodyPr/>
          <a:lstStyle/>
          <a:p>
            <a:pPr algn="ctr"/>
            <a:r>
              <a:rPr lang="en-US" u="sng" dirty="0"/>
              <a:t>Components</a:t>
            </a:r>
            <a:endParaRPr lang="en-IN" u="sng" dirty="0"/>
          </a:p>
        </p:txBody>
      </p:sp>
      <p:sp>
        <p:nvSpPr>
          <p:cNvPr id="3" name="Content Placeholder 2">
            <a:extLst>
              <a:ext uri="{FF2B5EF4-FFF2-40B4-BE49-F238E27FC236}">
                <a16:creationId xmlns:a16="http://schemas.microsoft.com/office/drawing/2014/main" id="{BF02B7E7-5B92-4526-AE2C-97CE60696045}"/>
              </a:ext>
            </a:extLst>
          </p:cNvPr>
          <p:cNvSpPr>
            <a:spLocks noGrp="1"/>
          </p:cNvSpPr>
          <p:nvPr>
            <p:ph idx="1"/>
          </p:nvPr>
        </p:nvSpPr>
        <p:spPr>
          <a:xfrm>
            <a:off x="142584" y="2074454"/>
            <a:ext cx="7557970" cy="4515757"/>
          </a:xfrm>
        </p:spPr>
        <p:txBody>
          <a:bodyPr>
            <a:normAutofit fontScale="92500"/>
          </a:bodyPr>
          <a:lstStyle/>
          <a:p>
            <a:r>
              <a:rPr lang="en-US" b="1" dirty="0">
                <a:solidFill>
                  <a:srgbClr val="222222"/>
                </a:solidFill>
                <a:latin typeface="+mj-lt"/>
              </a:rPr>
              <a:t>ESP 32-CAM : </a:t>
            </a:r>
          </a:p>
          <a:p>
            <a:pPr marL="0" indent="0">
              <a:buNone/>
            </a:pPr>
            <a:r>
              <a:rPr lang="en-IN" b="0" i="0" dirty="0">
                <a:solidFill>
                  <a:srgbClr val="333333"/>
                </a:solidFill>
                <a:effectLst/>
                <a:latin typeface="+mj-lt"/>
              </a:rPr>
              <a:t>				Module model: ESP32-CAM</a:t>
            </a:r>
            <a:br>
              <a:rPr lang="en-IN" dirty="0">
                <a:latin typeface="+mj-lt"/>
              </a:rPr>
            </a:br>
            <a:r>
              <a:rPr lang="en-IN" dirty="0">
                <a:latin typeface="+mj-lt"/>
              </a:rPr>
              <a:t>				</a:t>
            </a:r>
            <a:r>
              <a:rPr lang="en-IN" b="0" i="0" dirty="0">
                <a:solidFill>
                  <a:srgbClr val="333333"/>
                </a:solidFill>
                <a:effectLst/>
                <a:latin typeface="+mj-lt"/>
              </a:rPr>
              <a:t>Bluetooth + </a:t>
            </a:r>
            <a:r>
              <a:rPr lang="en-IN" b="0" i="0" dirty="0" err="1">
                <a:solidFill>
                  <a:srgbClr val="333333"/>
                </a:solidFill>
                <a:effectLst/>
                <a:latin typeface="+mj-lt"/>
              </a:rPr>
              <a:t>WiFi</a:t>
            </a:r>
            <a:br>
              <a:rPr lang="en-IN" dirty="0">
                <a:latin typeface="+mj-lt"/>
              </a:rPr>
            </a:br>
            <a:r>
              <a:rPr lang="en-IN" dirty="0">
                <a:latin typeface="+mj-lt"/>
              </a:rPr>
              <a:t>				Input Voltage – 5v </a:t>
            </a:r>
          </a:p>
          <a:p>
            <a:pPr marL="0" indent="0">
              <a:buNone/>
            </a:pPr>
            <a:r>
              <a:rPr lang="en-IN" b="0" i="0" dirty="0">
                <a:effectLst/>
                <a:latin typeface="+mj-lt"/>
                <a:cs typeface="Arial" panose="020B0604020202020204" pitchFamily="34" charset="0"/>
              </a:rPr>
              <a:t>				Bluetooth: Bluetooth 4.2 BR/EDR and BLE standards</a:t>
            </a:r>
            <a:br>
              <a:rPr lang="en-IN" dirty="0">
                <a:latin typeface="+mj-lt"/>
                <a:cs typeface="Arial" panose="020B0604020202020204" pitchFamily="34" charset="0"/>
              </a:rPr>
            </a:br>
            <a:r>
              <a:rPr lang="en-IN" dirty="0">
                <a:latin typeface="+mj-lt"/>
                <a:cs typeface="Arial" panose="020B0604020202020204" pitchFamily="34" charset="0"/>
              </a:rPr>
              <a:t>				</a:t>
            </a:r>
            <a:r>
              <a:rPr lang="en-IN" b="0" i="0" dirty="0">
                <a:effectLst/>
                <a:latin typeface="+mj-lt"/>
                <a:cs typeface="Arial" panose="020B0604020202020204" pitchFamily="34" charset="0"/>
              </a:rPr>
              <a:t>Wi-Fi: 802.11 b/g/n/e/</a:t>
            </a:r>
            <a:r>
              <a:rPr lang="en-IN" b="0" i="0" dirty="0" err="1">
                <a:effectLst/>
                <a:latin typeface="+mj-lt"/>
                <a:cs typeface="Arial" panose="020B0604020202020204" pitchFamily="34" charset="0"/>
              </a:rPr>
              <a:t>i</a:t>
            </a:r>
            <a:br>
              <a:rPr lang="en-IN" dirty="0">
                <a:latin typeface="+mj-lt"/>
                <a:cs typeface="Arial" panose="020B0604020202020204" pitchFamily="34" charset="0"/>
              </a:rPr>
            </a:br>
            <a:r>
              <a:rPr lang="en-IN" dirty="0">
                <a:latin typeface="+mj-lt"/>
                <a:cs typeface="Arial" panose="020B0604020202020204" pitchFamily="34" charset="0"/>
              </a:rPr>
              <a:t>				</a:t>
            </a:r>
            <a:r>
              <a:rPr lang="en-IN" b="0" i="0" dirty="0">
                <a:effectLst/>
                <a:latin typeface="+mj-lt"/>
                <a:cs typeface="Arial" panose="020B0604020202020204" pitchFamily="34" charset="0"/>
              </a:rPr>
              <a:t>Support interfaces: UART, SPI, I2C, PWM</a:t>
            </a:r>
          </a:p>
          <a:p>
            <a:pPr marL="0" indent="0">
              <a:buNone/>
            </a:pPr>
            <a:r>
              <a:rPr lang="en-IN" dirty="0">
                <a:latin typeface="+mj-lt"/>
                <a:cs typeface="Arial" panose="020B0604020202020204" pitchFamily="34" charset="0"/>
              </a:rPr>
              <a:t>	This will be set-up on bike so that rear view of bike will be transmitted &amp; seen through helmet directly</a:t>
            </a:r>
            <a:endParaRPr lang="en-US" dirty="0">
              <a:latin typeface="+mj-lt"/>
            </a:endParaRPr>
          </a:p>
          <a:p>
            <a:r>
              <a:rPr lang="en-US" b="1" dirty="0">
                <a:latin typeface="+mj-lt"/>
              </a:rPr>
              <a:t>TCRT5000 :- </a:t>
            </a:r>
            <a:r>
              <a:rPr lang="en-US" dirty="0">
                <a:latin typeface="+mj-lt"/>
              </a:rPr>
              <a:t>The TCRT5000 is an IR sensor unit. It has both a Photodiode and a Phototransistor coupled in its </a:t>
            </a:r>
            <a:r>
              <a:rPr lang="en-US" dirty="0" err="1">
                <a:latin typeface="+mj-lt"/>
              </a:rPr>
              <a:t>packageThis</a:t>
            </a:r>
            <a:r>
              <a:rPr lang="en-US" dirty="0">
                <a:latin typeface="+mj-lt"/>
              </a:rPr>
              <a:t> sensor can be used to detect the presence of object or any other reflective surface in front it, also with some level of programming it can also calculate the distance of the object in front it. It runs on 3.3v input voltage</a:t>
            </a:r>
          </a:p>
          <a:p>
            <a:endParaRPr lang="en-IN" dirty="0"/>
          </a:p>
        </p:txBody>
      </p:sp>
      <p:pic>
        <p:nvPicPr>
          <p:cNvPr id="4" name="Picture 3">
            <a:extLst>
              <a:ext uri="{FF2B5EF4-FFF2-40B4-BE49-F238E27FC236}">
                <a16:creationId xmlns:a16="http://schemas.microsoft.com/office/drawing/2014/main" id="{A772F1C3-B4C8-4FDC-9AED-EA446F5FB02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073" t="12642" r="3955" b="21941"/>
          <a:stretch/>
        </p:blipFill>
        <p:spPr>
          <a:xfrm>
            <a:off x="8174372" y="2450241"/>
            <a:ext cx="2992278" cy="2128289"/>
          </a:xfrm>
          <a:prstGeom prst="rect">
            <a:avLst/>
          </a:prstGeom>
        </p:spPr>
      </p:pic>
      <p:pic>
        <p:nvPicPr>
          <p:cNvPr id="5" name="Picture 4">
            <a:extLst>
              <a:ext uri="{FF2B5EF4-FFF2-40B4-BE49-F238E27FC236}">
                <a16:creationId xmlns:a16="http://schemas.microsoft.com/office/drawing/2014/main" id="{018CAF40-EA28-4EB1-AA1B-DAA7C8AFEE32}"/>
              </a:ext>
            </a:extLst>
          </p:cNvPr>
          <p:cNvPicPr>
            <a:picLocks noChangeAspect="1"/>
          </p:cNvPicPr>
          <p:nvPr/>
        </p:nvPicPr>
        <p:blipFill rotWithShape="1">
          <a:blip r:embed="rId3">
            <a:extLst>
              <a:ext uri="{28A0092B-C50C-407E-A947-70E740481C1C}">
                <a14:useLocalDpi xmlns:a14="http://schemas.microsoft.com/office/drawing/2010/main" val="0"/>
              </a:ext>
            </a:extLst>
          </a:blip>
          <a:srcRect l="13723" t="14272" r="12474" b="15118"/>
          <a:stretch/>
        </p:blipFill>
        <p:spPr>
          <a:xfrm>
            <a:off x="8336872" y="4578530"/>
            <a:ext cx="2667277" cy="1782764"/>
          </a:xfrm>
          <a:prstGeom prst="rect">
            <a:avLst/>
          </a:prstGeom>
        </p:spPr>
      </p:pic>
    </p:spTree>
    <p:extLst>
      <p:ext uri="{BB962C8B-B14F-4D97-AF65-F5344CB8AC3E}">
        <p14:creationId xmlns:p14="http://schemas.microsoft.com/office/powerpoint/2010/main" val="4242498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1511</TotalTime>
  <Words>1728</Words>
  <Application>Microsoft Office PowerPoint</Application>
  <PresentationFormat>Widescreen</PresentationFormat>
  <Paragraphs>127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Bahnschrift Condensed</vt:lpstr>
      <vt:lpstr>Calibri</vt:lpstr>
      <vt:lpstr>Century Gothic</vt:lpstr>
      <vt:lpstr>Times New Roman</vt:lpstr>
      <vt:lpstr>Wingdings</vt:lpstr>
      <vt:lpstr>Wingdings 3</vt:lpstr>
      <vt:lpstr>Ion Boardroom</vt:lpstr>
      <vt:lpstr>          Defect Detection                      And Packing Using Conveyor Belt</vt:lpstr>
      <vt:lpstr>Contents</vt:lpstr>
      <vt:lpstr>       Introduction</vt:lpstr>
      <vt:lpstr>     Literature Review</vt:lpstr>
      <vt:lpstr>                      Research Gap</vt:lpstr>
      <vt:lpstr>Objectives &amp; Details</vt:lpstr>
      <vt:lpstr> Experimental Setup</vt:lpstr>
      <vt:lpstr>Components</vt:lpstr>
      <vt:lpstr>Components</vt:lpstr>
      <vt:lpstr>Components</vt:lpstr>
      <vt:lpstr>Components</vt:lpstr>
      <vt:lpstr>Work Plan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Damage Detection                      And Packing Using Conveyour Belt</dc:title>
  <dc:creator>Jayanth Kambhampati</dc:creator>
  <cp:lastModifiedBy>Jayanth Kambhampati</cp:lastModifiedBy>
  <cp:revision>14</cp:revision>
  <dcterms:created xsi:type="dcterms:W3CDTF">2021-10-13T05:16:54Z</dcterms:created>
  <dcterms:modified xsi:type="dcterms:W3CDTF">2021-11-23T20:49:19Z</dcterms:modified>
</cp:coreProperties>
</file>