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4" r:id="rId1"/>
  </p:sldMasterIdLst>
  <p:notesMasterIdLst>
    <p:notesMasterId r:id="rId19"/>
  </p:notesMasterIdLst>
  <p:handoutMasterIdLst>
    <p:handoutMasterId r:id="rId20"/>
  </p:handoutMasterIdLst>
  <p:sldIdLst>
    <p:sldId id="258" r:id="rId2"/>
    <p:sldId id="359" r:id="rId3"/>
    <p:sldId id="375" r:id="rId4"/>
    <p:sldId id="386" r:id="rId5"/>
    <p:sldId id="388" r:id="rId6"/>
    <p:sldId id="389" r:id="rId7"/>
    <p:sldId id="390" r:id="rId8"/>
    <p:sldId id="391" r:id="rId9"/>
    <p:sldId id="405" r:id="rId10"/>
    <p:sldId id="392" r:id="rId11"/>
    <p:sldId id="402" r:id="rId12"/>
    <p:sldId id="406" r:id="rId13"/>
    <p:sldId id="403" r:id="rId14"/>
    <p:sldId id="404" r:id="rId15"/>
    <p:sldId id="394" r:id="rId16"/>
    <p:sldId id="398" r:id="rId17"/>
    <p:sldId id="368" r:id="rId18"/>
  </p:sldIdLst>
  <p:sldSz cx="9509125"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715"/>
  </p:normalViewPr>
  <p:slideViewPr>
    <p:cSldViewPr snapToGrid="0">
      <p:cViewPr varScale="1">
        <p:scale>
          <a:sx n="82" d="100"/>
          <a:sy n="82" d="100"/>
        </p:scale>
        <p:origin x="1325" y="43"/>
      </p:cViewPr>
      <p:guideLst>
        <p:guide orient="horz" pos="2160"/>
        <p:guide pos="2995"/>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311" cy="355124"/>
          </a:xfrm>
          <a:prstGeom prst="rect">
            <a:avLst/>
          </a:prstGeom>
        </p:spPr>
        <p:txBody>
          <a:bodyPr vert="horz" lIns="99057" tIns="49528" rIns="99057" bIns="49528" rtlCol="0"/>
          <a:lstStyle>
            <a:lvl1pPr algn="l">
              <a:defRPr sz="1300"/>
            </a:lvl1pPr>
          </a:lstStyle>
          <a:p>
            <a:endParaRPr lang="en-IN" dirty="0"/>
          </a:p>
        </p:txBody>
      </p:sp>
      <p:sp>
        <p:nvSpPr>
          <p:cNvPr id="3" name="Date Placeholder 2"/>
          <p:cNvSpPr>
            <a:spLocks noGrp="1"/>
          </p:cNvSpPr>
          <p:nvPr>
            <p:ph type="dt" sz="quarter" idx="1"/>
          </p:nvPr>
        </p:nvSpPr>
        <p:spPr>
          <a:xfrm>
            <a:off x="5796346" y="0"/>
            <a:ext cx="4434311" cy="355124"/>
          </a:xfrm>
          <a:prstGeom prst="rect">
            <a:avLst/>
          </a:prstGeom>
        </p:spPr>
        <p:txBody>
          <a:bodyPr vert="horz" lIns="99057" tIns="49528" rIns="99057" bIns="49528" rtlCol="0"/>
          <a:lstStyle>
            <a:lvl1pPr algn="r">
              <a:defRPr sz="1300"/>
            </a:lvl1pPr>
          </a:lstStyle>
          <a:p>
            <a:fld id="{64D7E079-0B66-4D5B-84BD-5A1C383BB4B7}" type="datetime1">
              <a:rPr lang="en-US" smtClean="0"/>
              <a:t>11/18/2021</a:t>
            </a:fld>
            <a:endParaRPr lang="en-IN" dirty="0"/>
          </a:p>
        </p:txBody>
      </p:sp>
      <p:sp>
        <p:nvSpPr>
          <p:cNvPr id="4" name="Footer Placeholder 3"/>
          <p:cNvSpPr>
            <a:spLocks noGrp="1"/>
          </p:cNvSpPr>
          <p:nvPr>
            <p:ph type="ftr" sz="quarter" idx="2"/>
          </p:nvPr>
        </p:nvSpPr>
        <p:spPr>
          <a:xfrm>
            <a:off x="0" y="6746119"/>
            <a:ext cx="4434311" cy="355124"/>
          </a:xfrm>
          <a:prstGeom prst="rect">
            <a:avLst/>
          </a:prstGeom>
        </p:spPr>
        <p:txBody>
          <a:bodyPr vert="horz" lIns="99057" tIns="49528" rIns="99057" bIns="49528" rtlCol="0" anchor="b"/>
          <a:lstStyle>
            <a:lvl1pPr algn="l">
              <a:defRPr sz="1300"/>
            </a:lvl1pPr>
          </a:lstStyle>
          <a:p>
            <a:r>
              <a:rPr lang="en-IN" dirty="0"/>
              <a:t>Department</a:t>
            </a:r>
          </a:p>
        </p:txBody>
      </p:sp>
      <p:sp>
        <p:nvSpPr>
          <p:cNvPr id="5" name="Slide Number Placeholder 4"/>
          <p:cNvSpPr>
            <a:spLocks noGrp="1"/>
          </p:cNvSpPr>
          <p:nvPr>
            <p:ph type="sldNum" sz="quarter" idx="3"/>
          </p:nvPr>
        </p:nvSpPr>
        <p:spPr>
          <a:xfrm>
            <a:off x="5796346" y="6746119"/>
            <a:ext cx="4434311" cy="355124"/>
          </a:xfrm>
          <a:prstGeom prst="rect">
            <a:avLst/>
          </a:prstGeom>
        </p:spPr>
        <p:txBody>
          <a:bodyPr vert="horz" lIns="99057" tIns="49528" rIns="99057" bIns="49528" rtlCol="0" anchor="b"/>
          <a:lstStyle>
            <a:lvl1pPr algn="r">
              <a:defRPr sz="1300"/>
            </a:lvl1pPr>
          </a:lstStyle>
          <a:p>
            <a:fld id="{DDE87315-6AE6-438A-B08F-806F712BB680}" type="slidenum">
              <a:rPr lang="en-IN" smtClean="0"/>
              <a:t>‹#›</a:t>
            </a:fld>
            <a:endParaRPr lang="en-IN" dirty="0"/>
          </a:p>
        </p:txBody>
      </p:sp>
    </p:spTree>
    <p:extLst>
      <p:ext uri="{BB962C8B-B14F-4D97-AF65-F5344CB8AC3E}">
        <p14:creationId xmlns:p14="http://schemas.microsoft.com/office/powerpoint/2010/main" val="222003583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434311" cy="356357"/>
          </a:xfrm>
          <a:prstGeom prst="rect">
            <a:avLst/>
          </a:prstGeom>
        </p:spPr>
        <p:txBody>
          <a:bodyPr vert="horz" lIns="99057" tIns="49528" rIns="99057" bIns="49528" rtlCol="0"/>
          <a:lstStyle>
            <a:lvl1pPr algn="l">
              <a:defRPr sz="1300"/>
            </a:lvl1pPr>
          </a:lstStyle>
          <a:p>
            <a:endParaRPr lang="en-US" dirty="0"/>
          </a:p>
        </p:txBody>
      </p:sp>
      <p:sp>
        <p:nvSpPr>
          <p:cNvPr id="3" name="Date Placeholder 2"/>
          <p:cNvSpPr>
            <a:spLocks noGrp="1"/>
          </p:cNvSpPr>
          <p:nvPr>
            <p:ph type="dt" idx="1"/>
          </p:nvPr>
        </p:nvSpPr>
        <p:spPr>
          <a:xfrm>
            <a:off x="5796346" y="1"/>
            <a:ext cx="4434311" cy="356357"/>
          </a:xfrm>
          <a:prstGeom prst="rect">
            <a:avLst/>
          </a:prstGeom>
        </p:spPr>
        <p:txBody>
          <a:bodyPr vert="horz" lIns="99057" tIns="49528" rIns="99057" bIns="49528" rtlCol="0"/>
          <a:lstStyle>
            <a:lvl1pPr algn="r">
              <a:defRPr sz="1300"/>
            </a:lvl1pPr>
          </a:lstStyle>
          <a:p>
            <a:fld id="{E3A54535-524B-42AD-9E91-7FDD77753E5C}" type="datetime1">
              <a:rPr lang="en-US" smtClean="0"/>
              <a:t>11/18/2021</a:t>
            </a:fld>
            <a:endParaRPr lang="en-US" dirty="0"/>
          </a:p>
        </p:txBody>
      </p:sp>
      <p:sp>
        <p:nvSpPr>
          <p:cNvPr id="4" name="Slide Image Placeholder 3"/>
          <p:cNvSpPr>
            <a:spLocks noGrp="1" noRot="1" noChangeAspect="1"/>
          </p:cNvSpPr>
          <p:nvPr>
            <p:ph type="sldImg" idx="2"/>
          </p:nvPr>
        </p:nvSpPr>
        <p:spPr>
          <a:xfrm>
            <a:off x="3454400" y="887413"/>
            <a:ext cx="3324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434311" cy="356356"/>
          </a:xfrm>
          <a:prstGeom prst="rect">
            <a:avLst/>
          </a:prstGeom>
        </p:spPr>
        <p:txBody>
          <a:bodyPr vert="horz" lIns="99057" tIns="49528" rIns="99057" bIns="49528" rtlCol="0" anchor="b"/>
          <a:lstStyle>
            <a:lvl1pPr algn="l">
              <a:defRPr sz="1300"/>
            </a:lvl1pPr>
          </a:lstStyle>
          <a:p>
            <a:r>
              <a:rPr lang="en-US" dirty="0"/>
              <a:t>Department</a:t>
            </a:r>
          </a:p>
        </p:txBody>
      </p:sp>
      <p:sp>
        <p:nvSpPr>
          <p:cNvPr id="7" name="Slide Number Placeholder 6"/>
          <p:cNvSpPr>
            <a:spLocks noGrp="1"/>
          </p:cNvSpPr>
          <p:nvPr>
            <p:ph type="sldNum" sz="quarter" idx="5"/>
          </p:nvPr>
        </p:nvSpPr>
        <p:spPr>
          <a:xfrm>
            <a:off x="5796346" y="6746119"/>
            <a:ext cx="4434311" cy="356356"/>
          </a:xfrm>
          <a:prstGeom prst="rect">
            <a:avLst/>
          </a:prstGeom>
        </p:spPr>
        <p:txBody>
          <a:bodyPr vert="horz" lIns="99057" tIns="49528" rIns="99057" bIns="49528" rtlCol="0" anchor="b"/>
          <a:lstStyle>
            <a:lvl1pPr algn="r">
              <a:defRPr sz="1300"/>
            </a:lvl1pPr>
          </a:lstStyle>
          <a:p>
            <a:fld id="{9D457D27-5915-4C9D-827C-D28B15330ADB}" type="slidenum">
              <a:rPr lang="en-US" smtClean="0"/>
              <a:pPr/>
              <a:t>‹#›</a:t>
            </a:fld>
            <a:endParaRPr lang="en-US" dirty="0"/>
          </a:p>
        </p:txBody>
      </p:sp>
    </p:spTree>
    <p:extLst>
      <p:ext uri="{BB962C8B-B14F-4D97-AF65-F5344CB8AC3E}">
        <p14:creationId xmlns:p14="http://schemas.microsoft.com/office/powerpoint/2010/main" val="16286212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B4EBA8-6831-4F38-9E2C-853C4D622A12}" type="slidenum">
              <a:rPr lang="en-US" smtClean="0"/>
              <a:pPr/>
              <a:t>0</a:t>
            </a:fld>
            <a:endParaRPr lang="en-US" dirty="0"/>
          </a:p>
        </p:txBody>
      </p:sp>
      <p:sp>
        <p:nvSpPr>
          <p:cNvPr id="5" name="Date Placeholder 4">
            <a:extLst>
              <a:ext uri="{FF2B5EF4-FFF2-40B4-BE49-F238E27FC236}">
                <a16:creationId xmlns:a16="http://schemas.microsoft.com/office/drawing/2014/main" id="{20429912-811F-46DB-A4E5-2201E35B5D52}"/>
              </a:ext>
            </a:extLst>
          </p:cNvPr>
          <p:cNvSpPr>
            <a:spLocks noGrp="1"/>
          </p:cNvSpPr>
          <p:nvPr>
            <p:ph type="dt" idx="1"/>
          </p:nvPr>
        </p:nvSpPr>
        <p:spPr/>
        <p:txBody>
          <a:bodyPr/>
          <a:lstStyle/>
          <a:p>
            <a:fld id="{B60E9921-B522-4E69-98E5-B920E17642A7}" type="datetime1">
              <a:rPr lang="en-US" smtClean="0"/>
              <a:t>11/18/2021</a:t>
            </a:fld>
            <a:endParaRPr lang="en-US" dirty="0"/>
          </a:p>
        </p:txBody>
      </p:sp>
      <p:sp>
        <p:nvSpPr>
          <p:cNvPr id="6" name="Footer Placeholder 5">
            <a:extLst>
              <a:ext uri="{FF2B5EF4-FFF2-40B4-BE49-F238E27FC236}">
                <a16:creationId xmlns:a16="http://schemas.microsoft.com/office/drawing/2014/main" id="{B7181516-7A1E-4483-BB6C-E25378DACE01}"/>
              </a:ext>
            </a:extLst>
          </p:cNvPr>
          <p:cNvSpPr>
            <a:spLocks noGrp="1"/>
          </p:cNvSpPr>
          <p:nvPr>
            <p:ph type="ftr" sz="quarter" idx="4"/>
          </p:nvPr>
        </p:nvSpPr>
        <p:spPr/>
        <p:txBody>
          <a:bodyPr/>
          <a:lstStyle/>
          <a:p>
            <a:r>
              <a:rPr lang="en-US" dirty="0"/>
              <a:t>Department</a:t>
            </a:r>
          </a:p>
        </p:txBody>
      </p:sp>
    </p:spTree>
    <p:extLst>
      <p:ext uri="{BB962C8B-B14F-4D97-AF65-F5344CB8AC3E}">
        <p14:creationId xmlns:p14="http://schemas.microsoft.com/office/powerpoint/2010/main" val="381731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3185" y="1122363"/>
            <a:ext cx="8082756"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88641" y="3602038"/>
            <a:ext cx="71318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848D5F-5BAD-4173-A09B-0380A6898F38}" type="datetime1">
              <a:rPr lang="en-IN" smtClean="0"/>
              <a:t>18-11-2021</a:t>
            </a:fld>
            <a:endParaRPr lang="en-US" dirty="0"/>
          </a:p>
        </p:txBody>
      </p:sp>
      <p:sp>
        <p:nvSpPr>
          <p:cNvPr id="5" name="Footer Placeholder 4"/>
          <p:cNvSpPr>
            <a:spLocks noGrp="1"/>
          </p:cNvSpPr>
          <p:nvPr>
            <p:ph type="ftr" sz="quarter" idx="11"/>
          </p:nvPr>
        </p:nvSpPr>
        <p:spPr/>
        <p:txBody>
          <a:bodyPr/>
          <a:lstStyle/>
          <a:p>
            <a:r>
              <a:rPr lang="en-US" dirty="0"/>
              <a:t>Department of Mechatronics Enginnering </a:t>
            </a:r>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909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8EA96-0F07-414F-B604-E76EA8C00642}" type="datetime1">
              <a:rPr lang="en-IN" smtClean="0"/>
              <a:t>18-11-2021</a:t>
            </a:fld>
            <a:endParaRPr lang="en-US" dirty="0"/>
          </a:p>
        </p:txBody>
      </p:sp>
      <p:sp>
        <p:nvSpPr>
          <p:cNvPr id="5" name="Footer Placeholder 4"/>
          <p:cNvSpPr>
            <a:spLocks noGrp="1"/>
          </p:cNvSpPr>
          <p:nvPr>
            <p:ph type="ftr" sz="quarter" idx="11"/>
          </p:nvPr>
        </p:nvSpPr>
        <p:spPr/>
        <p:txBody>
          <a:bodyPr/>
          <a:lstStyle/>
          <a:p>
            <a:r>
              <a:rPr lang="en-US" dirty="0"/>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3083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968" y="365125"/>
            <a:ext cx="205040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53753" y="365125"/>
            <a:ext cx="603235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FB28-358C-4F6A-810A-14D68A0C7DCE}" type="datetime1">
              <a:rPr lang="en-IN" smtClean="0"/>
              <a:t>18-11-2021</a:t>
            </a:fld>
            <a:endParaRPr lang="en-US" dirty="0"/>
          </a:p>
        </p:txBody>
      </p:sp>
      <p:sp>
        <p:nvSpPr>
          <p:cNvPr id="5" name="Footer Placeholder 4"/>
          <p:cNvSpPr>
            <a:spLocks noGrp="1"/>
          </p:cNvSpPr>
          <p:nvPr>
            <p:ph type="ftr" sz="quarter" idx="11"/>
          </p:nvPr>
        </p:nvSpPr>
        <p:spPr/>
        <p:txBody>
          <a:bodyPr/>
          <a:lstStyle/>
          <a:p>
            <a:r>
              <a:rPr lang="en-US" dirty="0"/>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396184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3752" y="6356353"/>
            <a:ext cx="2139553" cy="365125"/>
          </a:xfrm>
          <a:prstGeom prst="rect">
            <a:avLst/>
          </a:prstGeom>
        </p:spPr>
        <p:txBody>
          <a:bodyPr/>
          <a:lstStyle/>
          <a:p>
            <a:fld id="{88D3184A-5C49-4F45-BC03-2DC219AD2706}" type="datetime1">
              <a:rPr lang="en-IN" smtClean="0"/>
              <a:t>18-11-2021</a:t>
            </a:fld>
            <a:endParaRPr lang="en-US" dirty="0"/>
          </a:p>
        </p:txBody>
      </p:sp>
      <p:sp>
        <p:nvSpPr>
          <p:cNvPr id="5" name="Footer Placeholder 4"/>
          <p:cNvSpPr>
            <a:spLocks noGrp="1"/>
          </p:cNvSpPr>
          <p:nvPr>
            <p:ph type="ftr" sz="quarter" idx="11"/>
          </p:nvPr>
        </p:nvSpPr>
        <p:spPr>
          <a:xfrm>
            <a:off x="3149898" y="6356353"/>
            <a:ext cx="3209330" cy="365125"/>
          </a:xfrm>
          <a:prstGeom prst="rect">
            <a:avLst/>
          </a:prstGeom>
        </p:spPr>
        <p:txBody>
          <a:bodyPr/>
          <a:lstStyle/>
          <a:p>
            <a:r>
              <a:rPr lang="en-US" dirty="0"/>
              <a:t>Department of Mechatronics Enginnering </a:t>
            </a:r>
          </a:p>
        </p:txBody>
      </p:sp>
      <p:sp>
        <p:nvSpPr>
          <p:cNvPr id="6" name="Slide Number Placeholder 5"/>
          <p:cNvSpPr>
            <a:spLocks noGrp="1"/>
          </p:cNvSpPr>
          <p:nvPr>
            <p:ph type="sldNum" sz="quarter" idx="12"/>
          </p:nvPr>
        </p:nvSpPr>
        <p:spPr>
          <a:xfrm>
            <a:off x="6715820" y="6356353"/>
            <a:ext cx="2139553" cy="365125"/>
          </a:xfrm>
          <a:prstGeom prst="rect">
            <a:avLst/>
          </a:prstGeom>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279878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9E490-F44D-4468-A6A5-135540DA17C7}" type="datetime1">
              <a:rPr lang="en-IN" smtClean="0"/>
              <a:t>18-11-2021</a:t>
            </a:fld>
            <a:endParaRPr lang="en-US" dirty="0"/>
          </a:p>
        </p:txBody>
      </p:sp>
      <p:sp>
        <p:nvSpPr>
          <p:cNvPr id="5" name="Footer Placeholder 4"/>
          <p:cNvSpPr>
            <a:spLocks noGrp="1"/>
          </p:cNvSpPr>
          <p:nvPr>
            <p:ph type="ftr" sz="quarter" idx="11"/>
          </p:nvPr>
        </p:nvSpPr>
        <p:spPr/>
        <p:txBody>
          <a:bodyPr/>
          <a:lstStyle/>
          <a:p>
            <a:r>
              <a:rPr lang="en-US" dirty="0"/>
              <a:t>Department of Mechatronics Enginnering </a:t>
            </a:r>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07644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800" y="1709740"/>
            <a:ext cx="820162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48800" y="4589465"/>
            <a:ext cx="820162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5A5A3-0BA4-4178-AA0F-5347BB2DE669}" type="datetime1">
              <a:rPr lang="en-IN" smtClean="0"/>
              <a:t>18-11-2021</a:t>
            </a:fld>
            <a:endParaRPr lang="en-US" dirty="0"/>
          </a:p>
        </p:txBody>
      </p:sp>
      <p:sp>
        <p:nvSpPr>
          <p:cNvPr id="5" name="Footer Placeholder 4"/>
          <p:cNvSpPr>
            <a:spLocks noGrp="1"/>
          </p:cNvSpPr>
          <p:nvPr>
            <p:ph type="ftr" sz="quarter" idx="11"/>
          </p:nvPr>
        </p:nvSpPr>
        <p:spPr/>
        <p:txBody>
          <a:bodyPr/>
          <a:lstStyle/>
          <a:p>
            <a:r>
              <a:rPr lang="en-US" dirty="0"/>
              <a:t>Department of Mechatronics Enginnering </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2038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53752"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3995"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FF8E3-D9B1-49F9-AB69-95E8D3558447}" type="datetime1">
              <a:rPr lang="en-IN" smtClean="0"/>
              <a:t>18-11-2021</a:t>
            </a:fld>
            <a:endParaRPr lang="en-US" dirty="0"/>
          </a:p>
        </p:txBody>
      </p:sp>
      <p:sp>
        <p:nvSpPr>
          <p:cNvPr id="6" name="Footer Placeholder 5"/>
          <p:cNvSpPr>
            <a:spLocks noGrp="1"/>
          </p:cNvSpPr>
          <p:nvPr>
            <p:ph type="ftr" sz="quarter" idx="11"/>
          </p:nvPr>
        </p:nvSpPr>
        <p:spPr/>
        <p:txBody>
          <a:bodyPr/>
          <a:lstStyle/>
          <a:p>
            <a:r>
              <a:rPr lang="en-US" dirty="0"/>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41545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4991" y="365127"/>
            <a:ext cx="820162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54992" y="1681163"/>
            <a:ext cx="402280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4992" y="2505075"/>
            <a:ext cx="402280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13995" y="1681163"/>
            <a:ext cx="40426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13995" y="2505075"/>
            <a:ext cx="40426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C2A40-0C8A-4A3D-A2C9-8BB76ACACA37}" type="datetime1">
              <a:rPr lang="en-IN" smtClean="0"/>
              <a:t>18-11-2021</a:t>
            </a:fld>
            <a:endParaRPr lang="en-US" dirty="0"/>
          </a:p>
        </p:txBody>
      </p:sp>
      <p:sp>
        <p:nvSpPr>
          <p:cNvPr id="8" name="Footer Placeholder 7"/>
          <p:cNvSpPr>
            <a:spLocks noGrp="1"/>
          </p:cNvSpPr>
          <p:nvPr>
            <p:ph type="ftr" sz="quarter" idx="11"/>
          </p:nvPr>
        </p:nvSpPr>
        <p:spPr/>
        <p:txBody>
          <a:bodyPr/>
          <a:lstStyle/>
          <a:p>
            <a:r>
              <a:rPr lang="en-US" dirty="0"/>
              <a:t>Department of Mechatronics Enginnering </a:t>
            </a:r>
          </a:p>
        </p:txBody>
      </p:sp>
      <p:sp>
        <p:nvSpPr>
          <p:cNvPr id="9" name="Slide Number Placeholder 8"/>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177011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102C4-C2A4-49CD-9A8F-1F468EC2D4B7}" type="datetime1">
              <a:rPr lang="en-IN" smtClean="0"/>
              <a:t>18-11-2021</a:t>
            </a:fld>
            <a:endParaRPr lang="en-US" dirty="0"/>
          </a:p>
        </p:txBody>
      </p:sp>
      <p:sp>
        <p:nvSpPr>
          <p:cNvPr id="4" name="Footer Placeholder 3"/>
          <p:cNvSpPr>
            <a:spLocks noGrp="1"/>
          </p:cNvSpPr>
          <p:nvPr>
            <p:ph type="ftr" sz="quarter" idx="11"/>
          </p:nvPr>
        </p:nvSpPr>
        <p:spPr/>
        <p:txBody>
          <a:bodyPr/>
          <a:lstStyle/>
          <a:p>
            <a:r>
              <a:rPr lang="en-US" dirty="0"/>
              <a:t>Department of Mechatronics Enginnering </a:t>
            </a:r>
          </a:p>
        </p:txBody>
      </p:sp>
      <p:sp>
        <p:nvSpPr>
          <p:cNvPr id="5" name="Slide Number Placeholder 4"/>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256929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69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042616" y="987427"/>
            <a:ext cx="481399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61B0A3-8B8A-4E19-AD4F-417C4F21FEA0}" type="datetime1">
              <a:rPr lang="en-IN" smtClean="0"/>
              <a:t>18-11-2021</a:t>
            </a:fld>
            <a:endParaRPr lang="en-US" dirty="0"/>
          </a:p>
        </p:txBody>
      </p:sp>
      <p:sp>
        <p:nvSpPr>
          <p:cNvPr id="6" name="Footer Placeholder 5"/>
          <p:cNvSpPr>
            <a:spLocks noGrp="1"/>
          </p:cNvSpPr>
          <p:nvPr>
            <p:ph type="ftr" sz="quarter" idx="11"/>
          </p:nvPr>
        </p:nvSpPr>
        <p:spPr/>
        <p:txBody>
          <a:bodyPr/>
          <a:lstStyle/>
          <a:p>
            <a:r>
              <a:rPr lang="en-US" dirty="0"/>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42086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42616" y="987427"/>
            <a:ext cx="481399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BB25DB-4BDC-44A1-861C-A75E5D880962}" type="datetime1">
              <a:rPr lang="en-IN" smtClean="0"/>
              <a:t>18-11-2021</a:t>
            </a:fld>
            <a:endParaRPr lang="en-US" dirty="0"/>
          </a:p>
        </p:txBody>
      </p:sp>
      <p:sp>
        <p:nvSpPr>
          <p:cNvPr id="6" name="Footer Placeholder 5"/>
          <p:cNvSpPr>
            <a:spLocks noGrp="1"/>
          </p:cNvSpPr>
          <p:nvPr>
            <p:ph type="ftr" sz="quarter" idx="11"/>
          </p:nvPr>
        </p:nvSpPr>
        <p:spPr/>
        <p:txBody>
          <a:bodyPr/>
          <a:lstStyle/>
          <a:p>
            <a:r>
              <a:rPr lang="en-US" dirty="0"/>
              <a:t>Department of Mechatronics Enginnering </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dirty="0"/>
          </a:p>
        </p:txBody>
      </p:sp>
    </p:spTree>
    <p:extLst>
      <p:ext uri="{BB962C8B-B14F-4D97-AF65-F5344CB8AC3E}">
        <p14:creationId xmlns:p14="http://schemas.microsoft.com/office/powerpoint/2010/main" val="20048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3753" y="365127"/>
            <a:ext cx="820162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3753" y="1825625"/>
            <a:ext cx="820162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3752" y="6356352"/>
            <a:ext cx="213955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C5A75-94BE-4EA3-9A80-A4E1706FF737}" type="datetime1">
              <a:rPr lang="en-IN" smtClean="0"/>
              <a:t>18-11-2021</a:t>
            </a:fld>
            <a:endParaRPr lang="en-US" dirty="0"/>
          </a:p>
        </p:txBody>
      </p:sp>
      <p:sp>
        <p:nvSpPr>
          <p:cNvPr id="5" name="Footer Placeholder 4"/>
          <p:cNvSpPr>
            <a:spLocks noGrp="1"/>
          </p:cNvSpPr>
          <p:nvPr>
            <p:ph type="ftr" sz="quarter" idx="3"/>
          </p:nvPr>
        </p:nvSpPr>
        <p:spPr>
          <a:xfrm>
            <a:off x="3149898" y="6356352"/>
            <a:ext cx="320933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Mechatronics Enginnering </a:t>
            </a:r>
          </a:p>
        </p:txBody>
      </p:sp>
      <p:sp>
        <p:nvSpPr>
          <p:cNvPr id="6" name="Slide Number Placeholder 5"/>
          <p:cNvSpPr>
            <a:spLocks noGrp="1"/>
          </p:cNvSpPr>
          <p:nvPr>
            <p:ph type="sldNum" sz="quarter" idx="4"/>
          </p:nvPr>
        </p:nvSpPr>
        <p:spPr>
          <a:xfrm>
            <a:off x="6715820" y="6356352"/>
            <a:ext cx="21395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pic>
        <p:nvPicPr>
          <p:cNvPr id="7" name="Picture 6" descr="logo (1).jpg"/>
          <p:cNvPicPr>
            <a:picLocks noChangeAspect="1"/>
          </p:cNvPicPr>
          <p:nvPr userDrawn="1"/>
        </p:nvPicPr>
        <p:blipFill>
          <a:blip r:embed="rId14" cstate="print"/>
          <a:srcRect l="1323" t="3889" r="80155"/>
          <a:stretch>
            <a:fillRect/>
          </a:stretch>
        </p:blipFill>
        <p:spPr>
          <a:xfrm>
            <a:off x="1" y="1"/>
            <a:ext cx="492198" cy="1043188"/>
          </a:xfrm>
          <a:prstGeom prst="rect">
            <a:avLst/>
          </a:prstGeom>
        </p:spPr>
      </p:pic>
      <p:sp>
        <p:nvSpPr>
          <p:cNvPr id="8" name="Rectangle 7"/>
          <p:cNvSpPr/>
          <p:nvPr userDrawn="1"/>
        </p:nvSpPr>
        <p:spPr>
          <a:xfrm>
            <a:off x="492199" y="4"/>
            <a:ext cx="9016927" cy="10560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2496" b="0" cap="none" spc="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CHANDIGARH</a:t>
            </a:r>
            <a:r>
              <a:rPr lang="en-US" sz="2496" b="0" cap="none" spc="0" baseline="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 UNIVERSITY </a:t>
            </a:r>
            <a:endParaRPr lang="en-US" sz="2496"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userDrawn="1"/>
        </p:nvSpPr>
        <p:spPr>
          <a:xfrm>
            <a:off x="0" y="6478075"/>
            <a:ext cx="9509125" cy="3799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Department</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dirty="0">
                <a:effectLst>
                  <a:outerShdw blurRad="38100" dist="38100" dir="2700000" algn="tl">
                    <a:srgbClr val="000000">
                      <a:alpha val="43137"/>
                    </a:srgbClr>
                  </a:outerShdw>
                </a:effectLst>
                <a:latin typeface="Times New Roman" pitchFamily="18" charset="0"/>
                <a:cs typeface="Times New Roman" pitchFamily="18" charset="0"/>
              </a:rPr>
              <a:t>of Mechanical Engineering</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1404"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6022978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49"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33332" y="4843435"/>
            <a:ext cx="4475793" cy="1199704"/>
          </a:xfrm>
        </p:spPr>
        <p:txBody>
          <a:bodyPr>
            <a:normAutofit/>
          </a:bodyPr>
          <a:lstStyle/>
          <a:p>
            <a:r>
              <a:rPr lang="en-US" sz="2000" b="1" dirty="0">
                <a:latin typeface="Times New Roman" panose="02020603050405020304" pitchFamily="18" charset="0"/>
                <a:cs typeface="Times New Roman" panose="02020603050405020304" pitchFamily="18" charset="0"/>
              </a:rPr>
              <a:t> Project Supervisor</a:t>
            </a:r>
          </a:p>
          <a:p>
            <a:r>
              <a:rPr lang="en-US" sz="2000" b="1" dirty="0">
                <a:latin typeface="Times New Roman" panose="02020603050405020304" pitchFamily="18" charset="0"/>
                <a:cs typeface="Times New Roman" panose="02020603050405020304" pitchFamily="18" charset="0"/>
              </a:rPr>
              <a:t>Mr. Inderpreet Singh</a:t>
            </a:r>
          </a:p>
          <a:p>
            <a:r>
              <a:rPr lang="en-US" sz="2000" b="1" dirty="0">
                <a:latin typeface="Times New Roman" panose="02020603050405020304" pitchFamily="18" charset="0"/>
                <a:cs typeface="Times New Roman" panose="02020603050405020304" pitchFamily="18" charset="0"/>
              </a:rPr>
              <a:t>Designation-Asst. Prof</a:t>
            </a:r>
            <a:endParaRPr lang="en-IN" sz="20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1020762" y="1889126"/>
            <a:ext cx="7772400" cy="19208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GB" dirty="0">
              <a:solidFill>
                <a:srgbClr val="92D050"/>
              </a:solidFill>
              <a:latin typeface="Times New Roman" panose="02020603050405020304" pitchFamily="18" charset="0"/>
              <a:cs typeface="Times New Roman" pitchFamily="18" charset="0"/>
            </a:endParaRPr>
          </a:p>
        </p:txBody>
      </p:sp>
      <p:sp>
        <p:nvSpPr>
          <p:cNvPr id="5" name="Rectangle 3"/>
          <p:cNvSpPr txBox="1">
            <a:spLocks noChangeArrowheads="1"/>
          </p:cNvSpPr>
          <p:nvPr/>
        </p:nvSpPr>
        <p:spPr>
          <a:xfrm>
            <a:off x="1706562"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GB"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C03512-0EDA-634D-B66F-C3531E7360B8}"/>
              </a:ext>
            </a:extLst>
          </p:cNvPr>
          <p:cNvSpPr txBox="1"/>
          <p:nvPr/>
        </p:nvSpPr>
        <p:spPr>
          <a:xfrm>
            <a:off x="-94760" y="2314531"/>
            <a:ext cx="9495057" cy="830997"/>
          </a:xfrm>
          <a:prstGeom prst="rect">
            <a:avLst/>
          </a:prstGeom>
          <a:noFill/>
        </p:spPr>
        <p:txBody>
          <a:bodyPr wrap="square" rtlCol="0">
            <a:spAutoFit/>
          </a:bodyPr>
          <a:lstStyle/>
          <a:p>
            <a:pPr algn="ctr"/>
            <a:endParaRPr lang="en-GB" sz="2400" b="1" i="1" dirty="0">
              <a:latin typeface="Times New Roman" panose="02020603050405020304" pitchFamily="18" charset="0"/>
              <a:cs typeface="Times New Roman" panose="02020603050405020304" pitchFamily="18" charset="0"/>
            </a:endParaRPr>
          </a:p>
          <a:p>
            <a:pPr algn="ctr"/>
            <a:r>
              <a:rPr lang="en-GB" sz="2400" b="1" dirty="0">
                <a:latin typeface="Times New Roman" panose="02020603050405020304" pitchFamily="18" charset="0"/>
                <a:cs typeface="Times New Roman" panose="02020603050405020304" pitchFamily="18" charset="0"/>
              </a:rPr>
              <a:t>SOLAR POWERED WATER TRASH COLLECTOR</a:t>
            </a:r>
            <a:endParaRPr lang="en-US" sz="2400"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BB3996F8-4520-7648-AA0B-BC4DE437AFB7}"/>
              </a:ext>
            </a:extLst>
          </p:cNvPr>
          <p:cNvSpPr txBox="1">
            <a:spLocks/>
          </p:cNvSpPr>
          <p:nvPr/>
        </p:nvSpPr>
        <p:spPr>
          <a:xfrm>
            <a:off x="1" y="4819650"/>
            <a:ext cx="4475793" cy="194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latin typeface="Times New Roman" panose="02020603050405020304" pitchFamily="18" charset="0"/>
                <a:cs typeface="Times New Roman" panose="02020603050405020304" pitchFamily="18" charset="0"/>
              </a:rPr>
              <a:t>   Presented by:</a:t>
            </a:r>
          </a:p>
          <a:p>
            <a:r>
              <a:rPr lang="en-GB" sz="2000" dirty="0">
                <a:latin typeface="Times New Roman" panose="02020603050405020304" pitchFamily="18" charset="0"/>
                <a:cs typeface="Times New Roman" panose="02020603050405020304" pitchFamily="18" charset="0"/>
              </a:rPr>
              <a:t>PRAKASH &amp; AVINASH</a:t>
            </a:r>
          </a:p>
          <a:p>
            <a:r>
              <a:rPr lang="en-GB" sz="2000" dirty="0">
                <a:latin typeface="Times New Roman" panose="02020603050405020304" pitchFamily="18" charset="0"/>
                <a:cs typeface="Times New Roman" panose="02020603050405020304" pitchFamily="18" charset="0"/>
              </a:rPr>
              <a:t>18BEM1003 &amp; 18BEM1016</a:t>
            </a:r>
            <a:endParaRPr lang="en-IN" sz="2000" dirty="0">
              <a:latin typeface="Times New Roman" panose="02020603050405020304" pitchFamily="18" charset="0"/>
              <a:cs typeface="Times New Roman" panose="02020603050405020304" pitchFamily="18" charset="0"/>
            </a:endParaRPr>
          </a:p>
          <a:p>
            <a:endParaRPr lang="en-IN" sz="2200" i="1" dirty="0">
              <a:latin typeface="Times New Roman" panose="02020603050405020304" pitchFamily="18" charset="0"/>
              <a:cs typeface="Times New Roman" panose="02020603050405020304" pitchFamily="18" charset="0"/>
            </a:endParaRPr>
          </a:p>
          <a:p>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5381489-08B0-1445-8A37-84AD37897618}"/>
              </a:ext>
            </a:extLst>
          </p:cNvPr>
          <p:cNvSpPr/>
          <p:nvPr/>
        </p:nvSpPr>
        <p:spPr>
          <a:xfrm>
            <a:off x="1" y="1351204"/>
            <a:ext cx="9509124" cy="1200329"/>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Mid Semester Presentation</a:t>
            </a:r>
          </a:p>
          <a:p>
            <a:pPr algn="ctr"/>
            <a:r>
              <a:rPr lang="en-US" sz="2400" b="1" dirty="0">
                <a:latin typeface="Times New Roman" panose="02020603050405020304" pitchFamily="18" charset="0"/>
                <a:cs typeface="Times New Roman" panose="02020603050405020304" pitchFamily="18" charset="0"/>
              </a:rPr>
              <a:t>on</a:t>
            </a:r>
          </a:p>
          <a:p>
            <a:pPr algn="ctr"/>
            <a:r>
              <a:rPr lang="en-US" sz="2400" b="1" dirty="0">
                <a:latin typeface="Times New Roman" panose="02020603050405020304" pitchFamily="18" charset="0"/>
                <a:cs typeface="Times New Roman" panose="02020603050405020304" pitchFamily="18" charset="0"/>
              </a:rPr>
              <a:t>Project</a:t>
            </a:r>
          </a:p>
        </p:txBody>
      </p:sp>
      <p:sp>
        <p:nvSpPr>
          <p:cNvPr id="9" name="Rectangle 8">
            <a:extLst>
              <a:ext uri="{FF2B5EF4-FFF2-40B4-BE49-F238E27FC236}">
                <a16:creationId xmlns:a16="http://schemas.microsoft.com/office/drawing/2014/main" id="{69CECE6B-3FD4-474B-A00C-4C63ABA017BB}"/>
              </a:ext>
            </a:extLst>
          </p:cNvPr>
          <p:cNvSpPr/>
          <p:nvPr/>
        </p:nvSpPr>
        <p:spPr>
          <a:xfrm>
            <a:off x="3002850" y="3421372"/>
            <a:ext cx="3432543" cy="1015663"/>
          </a:xfrm>
          <a:prstGeom prst="rect">
            <a:avLst/>
          </a:prstGeom>
        </p:spPr>
        <p:txBody>
          <a:bodyPr wrap="non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SUBJECT CODE-MTR-401</a:t>
            </a:r>
          </a:p>
          <a:p>
            <a:pPr algn="ctr">
              <a:lnSpc>
                <a:spcPct val="150000"/>
              </a:lnSpc>
            </a:pPr>
            <a:r>
              <a:rPr lang="en-US" sz="2000" b="1" dirty="0">
                <a:latin typeface="Times New Roman" panose="02020603050405020304" pitchFamily="18" charset="0"/>
                <a:cs typeface="Times New Roman" panose="02020603050405020304" pitchFamily="18" charset="0"/>
              </a:rPr>
              <a:t>Session: July- December 2021</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UIE-Department of Mechatronics Engineering</a:t>
            </a:r>
          </a:p>
        </p:txBody>
      </p:sp>
    </p:spTree>
    <p:extLst>
      <p:ext uri="{BB962C8B-B14F-4D97-AF65-F5344CB8AC3E}">
        <p14:creationId xmlns:p14="http://schemas.microsoft.com/office/powerpoint/2010/main" val="36394707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4E10-B6BF-48D8-A87F-23D4C4A560DD}"/>
              </a:ext>
            </a:extLst>
          </p:cNvPr>
          <p:cNvSpPr>
            <a:spLocks noGrp="1"/>
          </p:cNvSpPr>
          <p:nvPr>
            <p:ph type="title"/>
          </p:nvPr>
        </p:nvSpPr>
        <p:spPr/>
        <p:txBody>
          <a:bodyPr>
            <a:normAutofit/>
          </a:bodyPr>
          <a:lstStyle/>
          <a:p>
            <a:b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120DBEA4-A7A5-4ABC-9903-6C4A18A26320}"/>
              </a:ext>
            </a:extLst>
          </p:cNvPr>
          <p:cNvGraphicFramePr>
            <a:graphicFrameLocks noGrp="1"/>
          </p:cNvGraphicFramePr>
          <p:nvPr>
            <p:ph idx="1"/>
            <p:extLst>
              <p:ext uri="{D42A27DB-BD31-4B8C-83A1-F6EECF244321}">
                <p14:modId xmlns:p14="http://schemas.microsoft.com/office/powerpoint/2010/main" val="1487847208"/>
              </p:ext>
            </p:extLst>
          </p:nvPr>
        </p:nvGraphicFramePr>
        <p:xfrm>
          <a:off x="654051" y="1690687"/>
          <a:ext cx="5989346" cy="2464978"/>
        </p:xfrm>
        <a:graphic>
          <a:graphicData uri="http://schemas.openxmlformats.org/drawingml/2006/table">
            <a:tbl>
              <a:tblPr firstRow="1" bandRow="1">
                <a:tableStyleId>{93296810-A885-4BE3-A3E7-6D5BEEA58F35}</a:tableStyleId>
              </a:tblPr>
              <a:tblGrid>
                <a:gridCol w="653511">
                  <a:extLst>
                    <a:ext uri="{9D8B030D-6E8A-4147-A177-3AD203B41FA5}">
                      <a16:colId xmlns:a16="http://schemas.microsoft.com/office/drawing/2014/main" val="3656539255"/>
                    </a:ext>
                  </a:extLst>
                </a:gridCol>
                <a:gridCol w="2132876">
                  <a:extLst>
                    <a:ext uri="{9D8B030D-6E8A-4147-A177-3AD203B41FA5}">
                      <a16:colId xmlns:a16="http://schemas.microsoft.com/office/drawing/2014/main" val="1037561569"/>
                    </a:ext>
                  </a:extLst>
                </a:gridCol>
                <a:gridCol w="3202959">
                  <a:extLst>
                    <a:ext uri="{9D8B030D-6E8A-4147-A177-3AD203B41FA5}">
                      <a16:colId xmlns:a16="http://schemas.microsoft.com/office/drawing/2014/main" val="912978593"/>
                    </a:ext>
                  </a:extLst>
                </a:gridCol>
              </a:tblGrid>
              <a:tr h="404308">
                <a:tc>
                  <a:txBody>
                    <a:bodyPr/>
                    <a:lstStyle/>
                    <a:p>
                      <a:r>
                        <a:rPr lang="en-GB" sz="1600" dirty="0">
                          <a:latin typeface="Times New Roman" panose="02020603050405020304" pitchFamily="18" charset="0"/>
                          <a:cs typeface="Times New Roman" panose="02020603050405020304" pitchFamily="18" charset="0"/>
                        </a:rPr>
                        <a:t>S. No</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Components </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Price (INR)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544893"/>
                  </a:ext>
                </a:extLst>
              </a:tr>
              <a:tr h="404308">
                <a:tc>
                  <a:txBody>
                    <a:bodyPr/>
                    <a:lstStyle/>
                    <a:p>
                      <a:r>
                        <a:rPr lang="en-GB"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lvl="0"/>
                      <a:r>
                        <a:rPr lang="en-US" sz="1800" kern="1200" dirty="0">
                          <a:solidFill>
                            <a:schemeClr val="dk1"/>
                          </a:solidFill>
                          <a:effectLst/>
                          <a:latin typeface="+mn-lt"/>
                          <a:ea typeface="+mn-ea"/>
                          <a:cs typeface="+mn-cs"/>
                        </a:rPr>
                        <a:t>Arduino Uno R3</a:t>
                      </a:r>
                      <a:endParaRPr lang="en-IN" sz="1800" kern="1200" dirty="0">
                        <a:solidFill>
                          <a:schemeClr val="dk1"/>
                        </a:solidFill>
                        <a:effectLst/>
                        <a:latin typeface="+mn-lt"/>
                        <a:ea typeface="+mn-ea"/>
                        <a:cs typeface="+mn-cs"/>
                      </a:endParaRPr>
                    </a:p>
                  </a:txBody>
                  <a:tcPr/>
                </a:tc>
                <a:tc>
                  <a:txBody>
                    <a:bodyPr/>
                    <a:lstStyle/>
                    <a:p>
                      <a:r>
                        <a:rPr lang="en-GB" dirty="0">
                          <a:latin typeface="Times New Roman" panose="02020603050405020304" pitchFamily="18" charset="0"/>
                          <a:cs typeface="Times New Roman" panose="02020603050405020304" pitchFamily="18" charset="0"/>
                        </a:rPr>
                        <a:t>350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6253413"/>
                  </a:ext>
                </a:extLst>
              </a:tr>
              <a:tr h="404308">
                <a:tc>
                  <a:txBody>
                    <a:bodyPr/>
                    <a:lstStyle/>
                    <a:p>
                      <a:r>
                        <a:rPr lang="en-GB"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Bluetooth Module</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3336683"/>
                  </a:ext>
                </a:extLst>
              </a:tr>
              <a:tr h="443438">
                <a:tc>
                  <a:txBody>
                    <a:bodyPr/>
                    <a:lstStyle/>
                    <a:p>
                      <a:r>
                        <a:rPr lang="en-GB"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30rpm motors</a:t>
                      </a:r>
                      <a:r>
                        <a:rPr lang="en-GB" baseline="0" dirty="0">
                          <a:latin typeface="Times New Roman" panose="02020603050405020304" pitchFamily="18" charset="0"/>
                          <a:cs typeface="Times New Roman" panose="02020603050405020304" pitchFamily="18" charset="0"/>
                        </a:rPr>
                        <a:t> *2</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550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7808304"/>
                  </a:ext>
                </a:extLst>
              </a:tr>
              <a:tr h="404308">
                <a:tc>
                  <a:txBody>
                    <a:bodyPr/>
                    <a:lstStyle/>
                    <a:p>
                      <a:r>
                        <a:rPr lang="en-GB"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Solar plate</a:t>
                      </a:r>
                      <a:endParaRPr lang="en-GB" baseline="0"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600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908441"/>
                  </a:ext>
                </a:extLst>
              </a:tr>
              <a:tr h="404308">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GB" baseline="0" dirty="0">
                          <a:latin typeface="Times New Roman" panose="02020603050405020304" pitchFamily="18" charset="0"/>
                          <a:cs typeface="Times New Roman" panose="02020603050405020304" pitchFamily="18" charset="0"/>
                        </a:rPr>
                        <a:t>Battery</a:t>
                      </a:r>
                    </a:p>
                  </a:txBody>
                  <a:tcPr/>
                </a:tc>
                <a:tc>
                  <a:txBody>
                    <a:bodyPr/>
                    <a:lstStyle/>
                    <a:p>
                      <a:r>
                        <a:rPr lang="en-IN" dirty="0">
                          <a:latin typeface="Times New Roman" panose="02020603050405020304" pitchFamily="18" charset="0"/>
                          <a:cs typeface="Times New Roman" panose="02020603050405020304" pitchFamily="18" charset="0"/>
                        </a:rPr>
                        <a:t>700</a:t>
                      </a:r>
                    </a:p>
                  </a:txBody>
                  <a:tcPr/>
                </a:tc>
                <a:extLst>
                  <a:ext uri="{0D108BD9-81ED-4DB2-BD59-A6C34878D82A}">
                    <a16:rowId xmlns:a16="http://schemas.microsoft.com/office/drawing/2014/main" val="10005"/>
                  </a:ext>
                </a:extLst>
              </a:tr>
            </a:tbl>
          </a:graphicData>
        </a:graphic>
      </p:graphicFrame>
      <p:sp>
        <p:nvSpPr>
          <p:cNvPr id="4" name="Date Placeholder 3">
            <a:extLst>
              <a:ext uri="{FF2B5EF4-FFF2-40B4-BE49-F238E27FC236}">
                <a16:creationId xmlns:a16="http://schemas.microsoft.com/office/drawing/2014/main" id="{879E3EA8-DE88-4565-967D-91B956DC1F29}"/>
              </a:ext>
            </a:extLst>
          </p:cNvPr>
          <p:cNvSpPr>
            <a:spLocks noGrp="1"/>
          </p:cNvSpPr>
          <p:nvPr>
            <p:ph type="dt" sz="half" idx="10"/>
          </p:nvPr>
        </p:nvSpPr>
        <p:spPr>
          <a:xfrm>
            <a:off x="653752" y="6492873"/>
            <a:ext cx="2139553" cy="228604"/>
          </a:xfrm>
        </p:spPr>
        <p:txBody>
          <a:bodyPr/>
          <a:lstStyle/>
          <a:p>
            <a:fld id="{1B34A600-2581-48D1-8634-7156C875BE96}" type="datetime1">
              <a:rPr lang="en-IN" smtClean="0">
                <a:latin typeface="Times New Roman" panose="02020603050405020304" pitchFamily="18" charset="0"/>
                <a:cs typeface="Times New Roman" panose="02020603050405020304" pitchFamily="18" charset="0"/>
              </a:rPr>
              <a:t>18-11-2021</a:t>
            </a:fld>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9002DDA-3CCE-4846-956E-CD85B532BF30}"/>
              </a:ext>
            </a:extLst>
          </p:cNvPr>
          <p:cNvSpPr>
            <a:spLocks noGrp="1"/>
          </p:cNvSpPr>
          <p:nvPr>
            <p:ph type="sldNum" sz="quarter" idx="12"/>
          </p:nvPr>
        </p:nvSpPr>
        <p:spPr/>
        <p:txBody>
          <a:bodyPr/>
          <a:lstStyle/>
          <a:p>
            <a:fld id="{48F63A3B-78C7-47BE-AE5E-E10140E0464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1D19723-C72A-4A15-918F-4299F5D7259A}"/>
              </a:ext>
            </a:extLst>
          </p:cNvPr>
          <p:cNvGraphicFramePr>
            <a:graphicFrameLocks noGrp="1"/>
          </p:cNvGraphicFramePr>
          <p:nvPr>
            <p:extLst>
              <p:ext uri="{D42A27DB-BD31-4B8C-83A1-F6EECF244321}">
                <p14:modId xmlns:p14="http://schemas.microsoft.com/office/powerpoint/2010/main" val="863708775"/>
              </p:ext>
            </p:extLst>
          </p:nvPr>
        </p:nvGraphicFramePr>
        <p:xfrm>
          <a:off x="676902" y="4427302"/>
          <a:ext cx="5989346" cy="1051347"/>
        </p:xfrm>
        <a:graphic>
          <a:graphicData uri="http://schemas.openxmlformats.org/drawingml/2006/table">
            <a:tbl>
              <a:tblPr firstRow="1" bandRow="1">
                <a:tableStyleId>{93296810-A885-4BE3-A3E7-6D5BEEA58F35}</a:tableStyleId>
              </a:tblPr>
              <a:tblGrid>
                <a:gridCol w="5989346">
                  <a:extLst>
                    <a:ext uri="{9D8B030D-6E8A-4147-A177-3AD203B41FA5}">
                      <a16:colId xmlns:a16="http://schemas.microsoft.com/office/drawing/2014/main" val="734323666"/>
                    </a:ext>
                  </a:extLst>
                </a:gridCol>
              </a:tblGrid>
              <a:tr h="411267">
                <a:tc>
                  <a:txBody>
                    <a:bodyPr/>
                    <a:lstStyle/>
                    <a:p>
                      <a:r>
                        <a:rPr lang="en-GB"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4635641"/>
                  </a:ext>
                </a:extLst>
              </a:tr>
              <a:tr h="411267">
                <a:tc>
                  <a:txBody>
                    <a:bodyPr/>
                    <a:lstStyle/>
                    <a:p>
                      <a:r>
                        <a:rPr lang="en-GB" dirty="0">
                          <a:latin typeface="Times New Roman" panose="02020603050405020304" pitchFamily="18" charset="0"/>
                          <a:cs typeface="Times New Roman" panose="02020603050405020304" pitchFamily="18" charset="0"/>
                        </a:rPr>
                        <a:t>IDE – Arduino</a:t>
                      </a:r>
                    </a:p>
                    <a:p>
                      <a:r>
                        <a:rPr lang="en-GB" dirty="0">
                          <a:latin typeface="Times New Roman" panose="02020603050405020304" pitchFamily="18" charset="0"/>
                          <a:cs typeface="Times New Roman" panose="02020603050405020304" pitchFamily="18" charset="0"/>
                        </a:rPr>
                        <a:t>MIT App</a:t>
                      </a:r>
                      <a:r>
                        <a:rPr lang="en-GB" baseline="0" dirty="0">
                          <a:latin typeface="Times New Roman" panose="02020603050405020304" pitchFamily="18" charset="0"/>
                          <a:cs typeface="Times New Roman" panose="02020603050405020304" pitchFamily="18" charset="0"/>
                        </a:rPr>
                        <a:t> Inventor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964198"/>
                  </a:ext>
                </a:extLst>
              </a:tr>
            </a:tbl>
          </a:graphicData>
        </a:graphic>
      </p:graphicFrame>
      <p:graphicFrame>
        <p:nvGraphicFramePr>
          <p:cNvPr id="10" name="Table 9">
            <a:extLst>
              <a:ext uri="{FF2B5EF4-FFF2-40B4-BE49-F238E27FC236}">
                <a16:creationId xmlns:a16="http://schemas.microsoft.com/office/drawing/2014/main" id="{9AC3161C-CD98-4B6E-93E4-517EC708B502}"/>
              </a:ext>
            </a:extLst>
          </p:cNvPr>
          <p:cNvGraphicFramePr>
            <a:graphicFrameLocks noGrp="1"/>
          </p:cNvGraphicFramePr>
          <p:nvPr>
            <p:extLst>
              <p:ext uri="{D42A27DB-BD31-4B8C-83A1-F6EECF244321}">
                <p14:modId xmlns:p14="http://schemas.microsoft.com/office/powerpoint/2010/main" val="1996864232"/>
              </p:ext>
            </p:extLst>
          </p:nvPr>
        </p:nvGraphicFramePr>
        <p:xfrm>
          <a:off x="653752" y="5603040"/>
          <a:ext cx="5989346" cy="731520"/>
        </p:xfrm>
        <a:graphic>
          <a:graphicData uri="http://schemas.openxmlformats.org/drawingml/2006/table">
            <a:tbl>
              <a:tblPr firstRow="1" bandRow="1">
                <a:tableStyleId>{93296810-A885-4BE3-A3E7-6D5BEEA58F35}</a:tableStyleId>
              </a:tblPr>
              <a:tblGrid>
                <a:gridCol w="5989346">
                  <a:extLst>
                    <a:ext uri="{9D8B030D-6E8A-4147-A177-3AD203B41FA5}">
                      <a16:colId xmlns:a16="http://schemas.microsoft.com/office/drawing/2014/main" val="1512120711"/>
                    </a:ext>
                  </a:extLst>
                </a:gridCol>
              </a:tblGrid>
              <a:tr h="362618">
                <a:tc>
                  <a:txBody>
                    <a:bodyPr/>
                    <a:lstStyle/>
                    <a:p>
                      <a:r>
                        <a:rPr lang="en-GB" dirty="0">
                          <a:latin typeface="Times New Roman" panose="02020603050405020304" pitchFamily="18" charset="0"/>
                          <a:cs typeface="Times New Roman" panose="02020603050405020304" pitchFamily="18" charset="0"/>
                        </a:rPr>
                        <a:t>Mechanical Frame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6262407"/>
                  </a:ext>
                </a:extLst>
              </a:tr>
              <a:tr h="362618">
                <a:tc>
                  <a:txBody>
                    <a:bodyPr/>
                    <a:lstStyle/>
                    <a:p>
                      <a:r>
                        <a:rPr lang="en-GB" dirty="0">
                          <a:latin typeface="Times New Roman" panose="02020603050405020304" pitchFamily="18" charset="0"/>
                          <a:cs typeface="Times New Roman" panose="02020603050405020304" pitchFamily="18" charset="0"/>
                        </a:rPr>
                        <a:t>PVC boat</a:t>
                      </a:r>
                      <a:r>
                        <a:rPr lang="en-GB" baseline="0" dirty="0">
                          <a:latin typeface="Times New Roman" panose="02020603050405020304" pitchFamily="18" charset="0"/>
                          <a:cs typeface="Times New Roman" panose="02020603050405020304" pitchFamily="18" charset="0"/>
                        </a:rPr>
                        <a:t> structure with Conveyor belt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9741882"/>
                  </a:ext>
                </a:extLst>
              </a:tr>
            </a:tbl>
          </a:graphicData>
        </a:graphic>
      </p:graphicFrame>
      <p:sp>
        <p:nvSpPr>
          <p:cNvPr id="13" name="TextBox 12">
            <a:extLst>
              <a:ext uri="{FF2B5EF4-FFF2-40B4-BE49-F238E27FC236}">
                <a16:creationId xmlns:a16="http://schemas.microsoft.com/office/drawing/2014/main" id="{4EE918D8-D854-4738-957C-CC84A9F58D0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1103867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776806-FF8D-4DAE-960C-7794D8143E10}"/>
              </a:ext>
            </a:extLst>
          </p:cNvPr>
          <p:cNvSpPr>
            <a:spLocks noGrp="1"/>
          </p:cNvSpPr>
          <p:nvPr>
            <p:ph type="dt" sz="half" idx="10"/>
          </p:nvPr>
        </p:nvSpPr>
        <p:spPr>
          <a:xfrm>
            <a:off x="653752" y="6471138"/>
            <a:ext cx="2139553" cy="250339"/>
          </a:xfrm>
        </p:spPr>
        <p:txBody>
          <a:bodyPr/>
          <a:lstStyle/>
          <a:p>
            <a:fld id="{73255034-C83C-B04C-81AB-B851DB18F7ED}" type="datetime1">
              <a:rPr lang="en-IN" smtClean="0"/>
              <a:pPr/>
              <a:t>18-11-2021</a:t>
            </a:fld>
            <a:endParaRPr lang="en-US" dirty="0"/>
          </a:p>
        </p:txBody>
      </p:sp>
      <p:sp>
        <p:nvSpPr>
          <p:cNvPr id="5" name="Slide Number Placeholder 4">
            <a:extLst>
              <a:ext uri="{FF2B5EF4-FFF2-40B4-BE49-F238E27FC236}">
                <a16:creationId xmlns:a16="http://schemas.microsoft.com/office/drawing/2014/main" id="{8A0FDF1B-E5BA-44BF-9E44-25E46322F1AE}"/>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1" name="Rectangle 10">
            <a:extLst>
              <a:ext uri="{FF2B5EF4-FFF2-40B4-BE49-F238E27FC236}">
                <a16:creationId xmlns:a16="http://schemas.microsoft.com/office/drawing/2014/main" id="{4FBAD538-326C-4E9B-8C95-69517AF38C02}"/>
              </a:ext>
            </a:extLst>
          </p:cNvPr>
          <p:cNvSpPr/>
          <p:nvPr/>
        </p:nvSpPr>
        <p:spPr>
          <a:xfrm>
            <a:off x="393895" y="942537"/>
            <a:ext cx="8461478" cy="1384995"/>
          </a:xfrm>
          <a:prstGeom prst="rect">
            <a:avLst/>
          </a:prstGeom>
        </p:spPr>
        <p:txBody>
          <a:bodyPr wrap="square">
            <a:spAutoFit/>
          </a:bodyPr>
          <a:lstStyle/>
          <a:p>
            <a:pPr algn="ctr"/>
            <a:r>
              <a:rPr lang="en-US" sz="420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HC-05 Bluetooth Module</a:t>
            </a:r>
            <a:endParaRPr lang="en-US" sz="4200" dirty="0">
              <a:ln w="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algn="ctr"/>
            <a:endPar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53753" y="1825625"/>
            <a:ext cx="5496035" cy="4351338"/>
          </a:xfrm>
        </p:spPr>
        <p:txBody>
          <a:bodyPr>
            <a:normAutofit fontScale="70000" lnSpcReduction="20000"/>
          </a:bodyPr>
          <a:lstStyle/>
          <a:p>
            <a:pPr marL="0" indent="0">
              <a:buNone/>
            </a:pPr>
            <a:r>
              <a:rPr lang="en-IN" sz="3400" b="1" dirty="0"/>
              <a:t>FEATURES :-</a:t>
            </a:r>
          </a:p>
          <a:p>
            <a:r>
              <a:rPr lang="en-US" dirty="0"/>
              <a:t>It is used for many applications like wireless headset, game controllers, wireless mouse, wireless keyboard and many more consumer applications.</a:t>
            </a:r>
          </a:p>
          <a:p>
            <a:r>
              <a:rPr lang="en-US" dirty="0"/>
              <a:t>It has range up to &lt;100m which depends upon transmitter and receiver, atmosphere, geographic &amp; urban conditions. </a:t>
            </a:r>
          </a:p>
          <a:p>
            <a:r>
              <a:rPr lang="en-US" dirty="0"/>
              <a:t>It is IEEE 802.15.1 standardized protocol, through which one can build wireless Personal Area Network . It uses frequency-hopping spread spectrum radio technology to send data over air.</a:t>
            </a:r>
          </a:p>
          <a:p>
            <a:r>
              <a:rPr lang="en-US" dirty="0"/>
              <a:t>It uses serial communication to communicate with devices. It communicates with microcontroller using serial port (USART).</a:t>
            </a:r>
          </a:p>
        </p:txBody>
      </p:sp>
      <p:pic>
        <p:nvPicPr>
          <p:cNvPr id="6" name="Picture 5"/>
          <p:cNvPicPr>
            <a:picLocks noChangeAspect="1"/>
          </p:cNvPicPr>
          <p:nvPr/>
        </p:nvPicPr>
        <p:blipFill>
          <a:blip r:embed="rId2"/>
          <a:stretch>
            <a:fillRect/>
          </a:stretch>
        </p:blipFill>
        <p:spPr>
          <a:xfrm>
            <a:off x="6392668" y="1903785"/>
            <a:ext cx="2722563" cy="2495550"/>
          </a:xfrm>
          <a:prstGeom prst="rect">
            <a:avLst/>
          </a:prstGeom>
        </p:spPr>
      </p:pic>
      <p:pic>
        <p:nvPicPr>
          <p:cNvPr id="7" name="Picture 6"/>
          <p:cNvPicPr>
            <a:picLocks noChangeAspect="1"/>
          </p:cNvPicPr>
          <p:nvPr/>
        </p:nvPicPr>
        <p:blipFill>
          <a:blip r:embed="rId3"/>
          <a:stretch>
            <a:fillRect/>
          </a:stretch>
        </p:blipFill>
        <p:spPr>
          <a:xfrm>
            <a:off x="6002143" y="4752426"/>
            <a:ext cx="3113088" cy="1047750"/>
          </a:xfrm>
          <a:prstGeom prst="rect">
            <a:avLst/>
          </a:prstGeom>
        </p:spPr>
      </p:pic>
    </p:spTree>
    <p:extLst>
      <p:ext uri="{BB962C8B-B14F-4D97-AF65-F5344CB8AC3E}">
        <p14:creationId xmlns:p14="http://schemas.microsoft.com/office/powerpoint/2010/main" val="344069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767" y="855577"/>
            <a:ext cx="7949286" cy="948285"/>
          </a:xfrm>
        </p:spPr>
        <p:txBody>
          <a:bodyPr>
            <a:normAutofit/>
          </a:bodyPr>
          <a:lstStyle/>
          <a:p>
            <a:pPr algn="ctr"/>
            <a:r>
              <a:rPr lang="en-US" sz="4200" dirty="0">
                <a:latin typeface="Times New Roman" pitchFamily="18" charset="0"/>
                <a:cs typeface="Times New Roman" pitchFamily="18" charset="0"/>
              </a:rPr>
              <a:t>30 RPM 12V DC Motor</a:t>
            </a:r>
            <a:endParaRPr lang="en-IN" sz="4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A9E490-F44D-4468-A6A5-135540DA17C7}" type="datetime1">
              <a:rPr lang="en-IN" smtClean="0"/>
              <a:t>18-11-2021</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p:cNvSpPr>
            <a:spLocks noGrp="1"/>
          </p:cNvSpPr>
          <p:nvPr>
            <p:ph idx="1"/>
          </p:nvPr>
        </p:nvSpPr>
        <p:spPr>
          <a:xfrm>
            <a:off x="505600" y="1803862"/>
            <a:ext cx="5104625" cy="3120562"/>
          </a:xfrm>
        </p:spPr>
        <p:txBody>
          <a:bodyPr>
            <a:normAutofit fontScale="92500" lnSpcReduction="20000"/>
          </a:bodyPr>
          <a:lstStyle/>
          <a:p>
            <a:pPr marL="0" indent="0">
              <a:buNone/>
            </a:pPr>
            <a:r>
              <a:rPr lang="en-US" b="1" dirty="0"/>
              <a:t>FEATURES</a:t>
            </a:r>
          </a:p>
          <a:p>
            <a:r>
              <a:rPr lang="en-US" dirty="0"/>
              <a:t> DC Motor – 30RPM – 12Volts can be used in all-terrain robots and a variety of robotic applications. </a:t>
            </a:r>
          </a:p>
          <a:p>
            <a:r>
              <a:rPr lang="en-US" dirty="0"/>
              <a:t>These motors have a 3 mm threaded drill hole in the middle of the shaft thus making it simple to connect it to the wheels or any other mechanical assembly.</a:t>
            </a: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824711589"/>
              </p:ext>
            </p:extLst>
          </p:nvPr>
        </p:nvGraphicFramePr>
        <p:xfrm>
          <a:off x="631767" y="4639469"/>
          <a:ext cx="4839018" cy="1532730"/>
        </p:xfrm>
        <a:graphic>
          <a:graphicData uri="http://schemas.openxmlformats.org/drawingml/2006/table">
            <a:tbl>
              <a:tblPr/>
              <a:tblGrid>
                <a:gridCol w="3476943">
                  <a:extLst>
                    <a:ext uri="{9D8B030D-6E8A-4147-A177-3AD203B41FA5}">
                      <a16:colId xmlns:a16="http://schemas.microsoft.com/office/drawing/2014/main" val="505955471"/>
                    </a:ext>
                  </a:extLst>
                </a:gridCol>
                <a:gridCol w="1362075">
                  <a:extLst>
                    <a:ext uri="{9D8B030D-6E8A-4147-A177-3AD203B41FA5}">
                      <a16:colId xmlns:a16="http://schemas.microsoft.com/office/drawing/2014/main" val="3578047449"/>
                    </a:ext>
                  </a:extLst>
                </a:gridCol>
              </a:tblGrid>
              <a:tr h="526161">
                <a:tc>
                  <a:txBody>
                    <a:bodyPr/>
                    <a:lstStyle/>
                    <a:p>
                      <a:pPr algn="ctr" fontAlgn="ctr"/>
                      <a:r>
                        <a:rPr lang="en-IN" b="1" i="0" dirty="0">
                          <a:solidFill>
                            <a:srgbClr val="000000"/>
                          </a:solidFill>
                          <a:effectLst/>
                        </a:rPr>
                        <a:t>Rated Speed (RPM)</a:t>
                      </a:r>
                    </a:p>
                  </a:txBody>
                  <a:tcPr marL="76200" marR="76200" marT="76200" marB="76200" anchor="ctr">
                    <a:lnL>
                      <a:noFill/>
                    </a:lnL>
                    <a:lnR>
                      <a:noFill/>
                    </a:lnR>
                    <a:lnT>
                      <a:noFill/>
                    </a:lnT>
                    <a:lnB>
                      <a:noFill/>
                    </a:lnB>
                    <a:solidFill>
                      <a:srgbClr val="CBE2FF"/>
                    </a:solidFill>
                  </a:tcPr>
                </a:tc>
                <a:tc>
                  <a:txBody>
                    <a:bodyPr/>
                    <a:lstStyle/>
                    <a:p>
                      <a:pPr algn="ctr" fontAlgn="ctr"/>
                      <a:r>
                        <a:rPr lang="en-IN" b="0" i="0" dirty="0">
                          <a:solidFill>
                            <a:srgbClr val="000000"/>
                          </a:solidFill>
                          <a:effectLst/>
                        </a:rPr>
                        <a:t>30</a:t>
                      </a:r>
                    </a:p>
                  </a:txBody>
                  <a:tcPr marL="76200" marR="76200" marT="76200" marB="76200" anchor="ctr">
                    <a:lnL>
                      <a:noFill/>
                    </a:lnL>
                    <a:lnR>
                      <a:noFill/>
                    </a:lnR>
                    <a:lnT>
                      <a:noFill/>
                    </a:lnT>
                    <a:lnB>
                      <a:noFill/>
                    </a:lnB>
                    <a:solidFill>
                      <a:srgbClr val="CBE2FF"/>
                    </a:solidFill>
                  </a:tcPr>
                </a:tc>
                <a:extLst>
                  <a:ext uri="{0D108BD9-81ED-4DB2-BD59-A6C34878D82A}">
                    <a16:rowId xmlns:a16="http://schemas.microsoft.com/office/drawing/2014/main" val="3364719589"/>
                  </a:ext>
                </a:extLst>
              </a:tr>
              <a:tr h="480408">
                <a:tc>
                  <a:txBody>
                    <a:bodyPr/>
                    <a:lstStyle/>
                    <a:p>
                      <a:pPr algn="ctr" fontAlgn="ctr"/>
                      <a:r>
                        <a:rPr lang="en-IN" b="1" i="0" dirty="0">
                          <a:solidFill>
                            <a:srgbClr val="000000"/>
                          </a:solidFill>
                          <a:effectLst/>
                        </a:rPr>
                        <a:t>Operating Voltage (VDC)</a:t>
                      </a:r>
                    </a:p>
                  </a:txBody>
                  <a:tcPr anchor="ctr">
                    <a:lnL>
                      <a:noFill/>
                    </a:lnL>
                    <a:lnR>
                      <a:noFill/>
                    </a:lnR>
                    <a:lnT>
                      <a:noFill/>
                    </a:lnT>
                    <a:lnB>
                      <a:noFill/>
                    </a:lnB>
                    <a:solidFill>
                      <a:srgbClr val="F5F5F5"/>
                    </a:solidFill>
                  </a:tcPr>
                </a:tc>
                <a:tc>
                  <a:txBody>
                    <a:bodyPr/>
                    <a:lstStyle/>
                    <a:p>
                      <a:pPr algn="ctr" fontAlgn="ctr"/>
                      <a:r>
                        <a:rPr lang="en-IN" b="0" i="0" dirty="0">
                          <a:solidFill>
                            <a:srgbClr val="000000"/>
                          </a:solidFill>
                          <a:effectLst/>
                        </a:rPr>
                        <a:t>12</a:t>
                      </a:r>
                    </a:p>
                  </a:txBody>
                  <a:tcPr anchor="ctr">
                    <a:lnL>
                      <a:noFill/>
                    </a:lnL>
                    <a:lnR>
                      <a:noFill/>
                    </a:lnR>
                    <a:lnT>
                      <a:noFill/>
                    </a:lnT>
                    <a:lnB>
                      <a:noFill/>
                    </a:lnB>
                    <a:solidFill>
                      <a:srgbClr val="F5F5F5"/>
                    </a:solidFill>
                  </a:tcPr>
                </a:tc>
                <a:extLst>
                  <a:ext uri="{0D108BD9-81ED-4DB2-BD59-A6C34878D82A}">
                    <a16:rowId xmlns:a16="http://schemas.microsoft.com/office/drawing/2014/main" val="4287210994"/>
                  </a:ext>
                </a:extLst>
              </a:tr>
              <a:tr h="526161">
                <a:tc>
                  <a:txBody>
                    <a:bodyPr/>
                    <a:lstStyle/>
                    <a:p>
                      <a:pPr algn="ctr" fontAlgn="ctr"/>
                      <a:r>
                        <a:rPr lang="en-IN" b="1" i="0" dirty="0">
                          <a:solidFill>
                            <a:srgbClr val="000000"/>
                          </a:solidFill>
                          <a:effectLst/>
                        </a:rPr>
                        <a:t>Rated Torque(kg-cm)</a:t>
                      </a:r>
                    </a:p>
                  </a:txBody>
                  <a:tcPr marL="76200" marR="76200" marT="76200" marB="76200" anchor="ctr">
                    <a:lnL>
                      <a:noFill/>
                    </a:lnL>
                    <a:lnR>
                      <a:noFill/>
                    </a:lnR>
                    <a:lnT>
                      <a:noFill/>
                    </a:lnT>
                    <a:lnB>
                      <a:noFill/>
                    </a:lnB>
                    <a:solidFill>
                      <a:srgbClr val="CBE2FF"/>
                    </a:solidFill>
                  </a:tcPr>
                </a:tc>
                <a:tc>
                  <a:txBody>
                    <a:bodyPr/>
                    <a:lstStyle/>
                    <a:p>
                      <a:pPr algn="ctr" fontAlgn="ctr"/>
                      <a:r>
                        <a:rPr lang="en-IN" b="0" i="0" dirty="0">
                          <a:solidFill>
                            <a:srgbClr val="000000"/>
                          </a:solidFill>
                          <a:effectLst/>
                        </a:rPr>
                        <a:t>5</a:t>
                      </a:r>
                    </a:p>
                  </a:txBody>
                  <a:tcPr marL="76200" marR="76200" marT="76200" marB="76200" anchor="ctr">
                    <a:lnL>
                      <a:noFill/>
                    </a:lnL>
                    <a:lnR>
                      <a:noFill/>
                    </a:lnR>
                    <a:lnT>
                      <a:noFill/>
                    </a:lnT>
                    <a:lnB>
                      <a:noFill/>
                    </a:lnB>
                    <a:solidFill>
                      <a:srgbClr val="CBE2FF"/>
                    </a:solidFill>
                  </a:tcPr>
                </a:tc>
                <a:extLst>
                  <a:ext uri="{0D108BD9-81ED-4DB2-BD59-A6C34878D82A}">
                    <a16:rowId xmlns:a16="http://schemas.microsoft.com/office/drawing/2014/main" val="483960182"/>
                  </a:ext>
                </a:extLst>
              </a:tr>
            </a:tbl>
          </a:graphicData>
        </a:graphic>
      </p:graphicFrame>
      <p:pic>
        <p:nvPicPr>
          <p:cNvPr id="10" name="Picture 9"/>
          <p:cNvPicPr>
            <a:picLocks noChangeAspect="1"/>
          </p:cNvPicPr>
          <p:nvPr/>
        </p:nvPicPr>
        <p:blipFill>
          <a:blip r:embed="rId2"/>
          <a:stretch>
            <a:fillRect/>
          </a:stretch>
        </p:blipFill>
        <p:spPr>
          <a:xfrm>
            <a:off x="5926137" y="2562225"/>
            <a:ext cx="3074988" cy="2600325"/>
          </a:xfrm>
          <a:prstGeom prst="rect">
            <a:avLst/>
          </a:prstGeom>
        </p:spPr>
      </p:pic>
    </p:spTree>
    <p:extLst>
      <p:ext uri="{BB962C8B-B14F-4D97-AF65-F5344CB8AC3E}">
        <p14:creationId xmlns:p14="http://schemas.microsoft.com/office/powerpoint/2010/main" val="92077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1CC1A0-A9DE-4AB5-8D9E-6E112D3546E3}"/>
              </a:ext>
            </a:extLst>
          </p:cNvPr>
          <p:cNvSpPr>
            <a:spLocks noGrp="1"/>
          </p:cNvSpPr>
          <p:nvPr>
            <p:ph type="dt" sz="half" idx="10"/>
          </p:nvPr>
        </p:nvSpPr>
        <p:spPr>
          <a:xfrm>
            <a:off x="653752" y="6480743"/>
            <a:ext cx="2139553" cy="369332"/>
          </a:xfrm>
        </p:spPr>
        <p:txBody>
          <a:bodyPr/>
          <a:lstStyle/>
          <a:p>
            <a:fld id="{73255034-C83C-B04C-81AB-B851DB18F7ED}" type="datetime1">
              <a:rPr lang="en-IN" smtClean="0"/>
              <a:pPr/>
              <a:t>18-11-2021</a:t>
            </a:fld>
            <a:endParaRPr lang="en-US" dirty="0"/>
          </a:p>
        </p:txBody>
      </p:sp>
      <p:sp>
        <p:nvSpPr>
          <p:cNvPr id="6" name="TextBox 5">
            <a:extLst>
              <a:ext uri="{FF2B5EF4-FFF2-40B4-BE49-F238E27FC236}">
                <a16:creationId xmlns:a16="http://schemas.microsoft.com/office/drawing/2014/main" id="{4EAA3BEF-E778-44D9-8B1D-C40BB5ADC14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10" name="Rectangle 9">
            <a:extLst>
              <a:ext uri="{FF2B5EF4-FFF2-40B4-BE49-F238E27FC236}">
                <a16:creationId xmlns:a16="http://schemas.microsoft.com/office/drawing/2014/main" id="{10410325-92A8-4396-A4AB-D2FBED3E6765}"/>
              </a:ext>
            </a:extLst>
          </p:cNvPr>
          <p:cNvSpPr/>
          <p:nvPr/>
        </p:nvSpPr>
        <p:spPr>
          <a:xfrm>
            <a:off x="304800" y="1128840"/>
            <a:ext cx="8853268" cy="738664"/>
          </a:xfrm>
          <a:prstGeom prst="rect">
            <a:avLst/>
          </a:prstGeom>
        </p:spPr>
        <p:txBody>
          <a:bodyPr wrap="square">
            <a:spAutoFit/>
          </a:bodyPr>
          <a:lstStyle/>
          <a:p>
            <a:pPr algn="ctr"/>
            <a:r>
              <a:rPr lang="it-IT"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Aurduino UNO R3 And </a:t>
            </a:r>
            <a:r>
              <a:rPr lang="en-US" sz="4200" dirty="0">
                <a:ln w="0"/>
                <a:effectLst>
                  <a:outerShdw blurRad="38100" dist="38100" dir="2700000" algn="tl" rotWithShape="0">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Specifications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425" y="3429000"/>
            <a:ext cx="2304676" cy="269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94800454"/>
              </p:ext>
            </p:extLst>
          </p:nvPr>
        </p:nvGraphicFramePr>
        <p:xfrm>
          <a:off x="947474" y="1931648"/>
          <a:ext cx="4987160" cy="4431275"/>
        </p:xfrm>
        <a:graphic>
          <a:graphicData uri="http://schemas.openxmlformats.org/drawingml/2006/table">
            <a:tbl>
              <a:tblPr/>
              <a:tblGrid>
                <a:gridCol w="2493580">
                  <a:extLst>
                    <a:ext uri="{9D8B030D-6E8A-4147-A177-3AD203B41FA5}">
                      <a16:colId xmlns:a16="http://schemas.microsoft.com/office/drawing/2014/main" val="20000"/>
                    </a:ext>
                  </a:extLst>
                </a:gridCol>
                <a:gridCol w="2493580">
                  <a:extLst>
                    <a:ext uri="{9D8B030D-6E8A-4147-A177-3AD203B41FA5}">
                      <a16:colId xmlns:a16="http://schemas.microsoft.com/office/drawing/2014/main" val="20001"/>
                    </a:ext>
                  </a:extLst>
                </a:gridCol>
              </a:tblGrid>
              <a:tr h="255961">
                <a:tc>
                  <a:txBody>
                    <a:bodyPr/>
                    <a:lstStyle/>
                    <a:p>
                      <a:r>
                        <a:rPr lang="en-IN" sz="1300" dirty="0">
                          <a:effectLst/>
                        </a:rPr>
                        <a:t>Microcontroller</a:t>
                      </a:r>
                    </a:p>
                  </a:txBody>
                  <a:tcPr marL="63990" marR="63990" marT="31995" marB="31995" anchor="ctr">
                    <a:lnL>
                      <a:noFill/>
                    </a:lnL>
                    <a:lnR>
                      <a:noFill/>
                    </a:lnR>
                    <a:lnT>
                      <a:noFill/>
                    </a:lnT>
                    <a:lnB>
                      <a:noFill/>
                    </a:lnB>
                    <a:solidFill>
                      <a:srgbClr val="FFFFFF"/>
                    </a:solidFill>
                  </a:tcPr>
                </a:tc>
                <a:tc>
                  <a:txBody>
                    <a:bodyPr/>
                    <a:lstStyle/>
                    <a:p>
                      <a:r>
                        <a:rPr lang="en-IN" sz="1300" b="1" u="none" dirty="0">
                          <a:solidFill>
                            <a:schemeClr val="tx1"/>
                          </a:solidFill>
                          <a:effectLst/>
                        </a:rPr>
                        <a:t>ATmega328P</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0"/>
                  </a:ext>
                </a:extLst>
              </a:tr>
              <a:tr h="255961">
                <a:tc>
                  <a:txBody>
                    <a:bodyPr/>
                    <a:lstStyle/>
                    <a:p>
                      <a:r>
                        <a:rPr lang="en-IN" sz="1300" dirty="0">
                          <a:effectLst/>
                        </a:rPr>
                        <a:t>Operating Voltage</a:t>
                      </a:r>
                    </a:p>
                  </a:txBody>
                  <a:tcPr marL="63990" marR="63990" marT="31995" marB="31995" anchor="ctr">
                    <a:lnL>
                      <a:noFill/>
                    </a:lnL>
                    <a:lnR>
                      <a:noFill/>
                    </a:lnR>
                    <a:lnT>
                      <a:noFill/>
                    </a:lnT>
                    <a:lnB>
                      <a:noFill/>
                    </a:lnB>
                    <a:solidFill>
                      <a:srgbClr val="F1F1F1"/>
                    </a:solidFill>
                  </a:tcPr>
                </a:tc>
                <a:tc>
                  <a:txBody>
                    <a:bodyPr/>
                    <a:lstStyle/>
                    <a:p>
                      <a:r>
                        <a:rPr lang="en-IN" sz="1300" dirty="0">
                          <a:effectLst/>
                        </a:rPr>
                        <a:t>5V</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1"/>
                  </a:ext>
                </a:extLst>
              </a:tr>
              <a:tr h="447932">
                <a:tc>
                  <a:txBody>
                    <a:bodyPr/>
                    <a:lstStyle/>
                    <a:p>
                      <a:r>
                        <a:rPr lang="en-IN" sz="1300" dirty="0">
                          <a:effectLst/>
                        </a:rPr>
                        <a:t>Input Voltage (recommended)</a:t>
                      </a:r>
                    </a:p>
                  </a:txBody>
                  <a:tcPr marL="63990" marR="63990" marT="31995" marB="31995" anchor="ctr">
                    <a:lnL>
                      <a:noFill/>
                    </a:lnL>
                    <a:lnR>
                      <a:noFill/>
                    </a:lnR>
                    <a:lnT>
                      <a:noFill/>
                    </a:lnT>
                    <a:lnB>
                      <a:noFill/>
                    </a:lnB>
                    <a:solidFill>
                      <a:srgbClr val="FFFFFF"/>
                    </a:solidFill>
                  </a:tcPr>
                </a:tc>
                <a:tc>
                  <a:txBody>
                    <a:bodyPr/>
                    <a:lstStyle/>
                    <a:p>
                      <a:r>
                        <a:rPr lang="en-IN" sz="1300" dirty="0">
                          <a:effectLst/>
                        </a:rPr>
                        <a:t>7-12V</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2"/>
                  </a:ext>
                </a:extLst>
              </a:tr>
              <a:tr h="255961">
                <a:tc>
                  <a:txBody>
                    <a:bodyPr/>
                    <a:lstStyle/>
                    <a:p>
                      <a:r>
                        <a:rPr lang="en-IN" sz="1300" dirty="0">
                          <a:effectLst/>
                        </a:rPr>
                        <a:t>Input Voltage (limit)</a:t>
                      </a:r>
                    </a:p>
                  </a:txBody>
                  <a:tcPr marL="63990" marR="63990" marT="31995" marB="31995" anchor="ctr">
                    <a:lnL>
                      <a:noFill/>
                    </a:lnL>
                    <a:lnR>
                      <a:noFill/>
                    </a:lnR>
                    <a:lnT>
                      <a:noFill/>
                    </a:lnT>
                    <a:lnB>
                      <a:noFill/>
                    </a:lnB>
                    <a:solidFill>
                      <a:srgbClr val="F1F1F1"/>
                    </a:solidFill>
                  </a:tcPr>
                </a:tc>
                <a:tc>
                  <a:txBody>
                    <a:bodyPr/>
                    <a:lstStyle/>
                    <a:p>
                      <a:r>
                        <a:rPr lang="en-IN" sz="1300" dirty="0">
                          <a:effectLst/>
                        </a:rPr>
                        <a:t>6-20V</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3"/>
                  </a:ext>
                </a:extLst>
              </a:tr>
              <a:tr h="447932">
                <a:tc>
                  <a:txBody>
                    <a:bodyPr/>
                    <a:lstStyle/>
                    <a:p>
                      <a:r>
                        <a:rPr lang="en-IN" sz="1300" dirty="0">
                          <a:effectLst/>
                        </a:rPr>
                        <a:t>Digital I/O Pins</a:t>
                      </a:r>
                    </a:p>
                  </a:txBody>
                  <a:tcPr marL="63990" marR="63990" marT="31995" marB="31995" anchor="ctr">
                    <a:lnL>
                      <a:noFill/>
                    </a:lnL>
                    <a:lnR>
                      <a:noFill/>
                    </a:lnR>
                    <a:lnT>
                      <a:noFill/>
                    </a:lnT>
                    <a:lnB>
                      <a:noFill/>
                    </a:lnB>
                    <a:solidFill>
                      <a:srgbClr val="FFFFFF"/>
                    </a:solidFill>
                  </a:tcPr>
                </a:tc>
                <a:tc>
                  <a:txBody>
                    <a:bodyPr/>
                    <a:lstStyle/>
                    <a:p>
                      <a:r>
                        <a:rPr lang="en-US" sz="1300" dirty="0">
                          <a:effectLst/>
                        </a:rPr>
                        <a:t>14 (of which 6 provide PWM output)</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4"/>
                  </a:ext>
                </a:extLst>
              </a:tr>
              <a:tr h="255961">
                <a:tc>
                  <a:txBody>
                    <a:bodyPr/>
                    <a:lstStyle/>
                    <a:p>
                      <a:r>
                        <a:rPr lang="en-IN" sz="1300" dirty="0">
                          <a:effectLst/>
                        </a:rPr>
                        <a:t>PWM Digital I/O Pins</a:t>
                      </a:r>
                    </a:p>
                  </a:txBody>
                  <a:tcPr marL="63990" marR="63990" marT="31995" marB="31995" anchor="ctr">
                    <a:lnL>
                      <a:noFill/>
                    </a:lnL>
                    <a:lnR>
                      <a:noFill/>
                    </a:lnR>
                    <a:lnT>
                      <a:noFill/>
                    </a:lnT>
                    <a:lnB>
                      <a:noFill/>
                    </a:lnB>
                    <a:solidFill>
                      <a:srgbClr val="F1F1F1"/>
                    </a:solidFill>
                  </a:tcPr>
                </a:tc>
                <a:tc>
                  <a:txBody>
                    <a:bodyPr/>
                    <a:lstStyle/>
                    <a:p>
                      <a:r>
                        <a:rPr lang="en-IN" sz="1300" dirty="0">
                          <a:effectLst/>
                        </a:rPr>
                        <a:t>6</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5"/>
                  </a:ext>
                </a:extLst>
              </a:tr>
              <a:tr h="255961">
                <a:tc>
                  <a:txBody>
                    <a:bodyPr/>
                    <a:lstStyle/>
                    <a:p>
                      <a:r>
                        <a:rPr lang="en-IN" sz="1300" dirty="0">
                          <a:effectLst/>
                        </a:rPr>
                        <a:t>Analog Input Pins</a:t>
                      </a:r>
                    </a:p>
                  </a:txBody>
                  <a:tcPr marL="63990" marR="63990" marT="31995" marB="31995" anchor="ctr">
                    <a:lnL>
                      <a:noFill/>
                    </a:lnL>
                    <a:lnR>
                      <a:noFill/>
                    </a:lnR>
                    <a:lnT>
                      <a:noFill/>
                    </a:lnT>
                    <a:lnB>
                      <a:noFill/>
                    </a:lnB>
                    <a:solidFill>
                      <a:srgbClr val="FFFFFF"/>
                    </a:solidFill>
                  </a:tcPr>
                </a:tc>
                <a:tc>
                  <a:txBody>
                    <a:bodyPr/>
                    <a:lstStyle/>
                    <a:p>
                      <a:r>
                        <a:rPr lang="en-IN" sz="1300" dirty="0">
                          <a:effectLst/>
                        </a:rPr>
                        <a:t>6</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6"/>
                  </a:ext>
                </a:extLst>
              </a:tr>
              <a:tr h="255961">
                <a:tc>
                  <a:txBody>
                    <a:bodyPr/>
                    <a:lstStyle/>
                    <a:p>
                      <a:r>
                        <a:rPr lang="it-IT" sz="1300">
                          <a:effectLst/>
                        </a:rPr>
                        <a:t>DC Current per I/O Pin</a:t>
                      </a:r>
                    </a:p>
                  </a:txBody>
                  <a:tcPr marL="63990" marR="63990" marT="31995" marB="31995" anchor="ctr">
                    <a:lnL>
                      <a:noFill/>
                    </a:lnL>
                    <a:lnR>
                      <a:noFill/>
                    </a:lnR>
                    <a:lnT>
                      <a:noFill/>
                    </a:lnT>
                    <a:lnB>
                      <a:noFill/>
                    </a:lnB>
                    <a:solidFill>
                      <a:srgbClr val="F1F1F1"/>
                    </a:solidFill>
                  </a:tcPr>
                </a:tc>
                <a:tc>
                  <a:txBody>
                    <a:bodyPr/>
                    <a:lstStyle/>
                    <a:p>
                      <a:r>
                        <a:rPr lang="en-IN" sz="1300" dirty="0">
                          <a:effectLst/>
                        </a:rPr>
                        <a:t>20 mA</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7"/>
                  </a:ext>
                </a:extLst>
              </a:tr>
              <a:tr h="255961">
                <a:tc>
                  <a:txBody>
                    <a:bodyPr/>
                    <a:lstStyle/>
                    <a:p>
                      <a:r>
                        <a:rPr lang="en-IN" sz="1300" dirty="0">
                          <a:effectLst/>
                        </a:rPr>
                        <a:t>DC Current for 3.3V Pin</a:t>
                      </a:r>
                    </a:p>
                  </a:txBody>
                  <a:tcPr marL="63990" marR="63990" marT="31995" marB="31995" anchor="ctr">
                    <a:lnL>
                      <a:noFill/>
                    </a:lnL>
                    <a:lnR>
                      <a:noFill/>
                    </a:lnR>
                    <a:lnT>
                      <a:noFill/>
                    </a:lnT>
                    <a:lnB>
                      <a:noFill/>
                    </a:lnB>
                    <a:solidFill>
                      <a:srgbClr val="FFFFFF"/>
                    </a:solidFill>
                  </a:tcPr>
                </a:tc>
                <a:tc>
                  <a:txBody>
                    <a:bodyPr/>
                    <a:lstStyle/>
                    <a:p>
                      <a:r>
                        <a:rPr lang="en-IN" sz="1300" dirty="0">
                          <a:effectLst/>
                        </a:rPr>
                        <a:t>50 mA</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08"/>
                  </a:ext>
                </a:extLst>
              </a:tr>
              <a:tr h="639903">
                <a:tc>
                  <a:txBody>
                    <a:bodyPr/>
                    <a:lstStyle/>
                    <a:p>
                      <a:r>
                        <a:rPr lang="en-IN" sz="1300" dirty="0">
                          <a:effectLst/>
                        </a:rPr>
                        <a:t>Flash Memory</a:t>
                      </a:r>
                    </a:p>
                  </a:txBody>
                  <a:tcPr marL="63990" marR="63990" marT="31995" marB="31995" anchor="ctr">
                    <a:lnL>
                      <a:noFill/>
                    </a:lnL>
                    <a:lnR>
                      <a:noFill/>
                    </a:lnR>
                    <a:lnT>
                      <a:noFill/>
                    </a:lnT>
                    <a:lnB>
                      <a:noFill/>
                    </a:lnB>
                    <a:solidFill>
                      <a:srgbClr val="F1F1F1"/>
                    </a:solidFill>
                  </a:tcPr>
                </a:tc>
                <a:tc>
                  <a:txBody>
                    <a:bodyPr/>
                    <a:lstStyle/>
                    <a:p>
                      <a:r>
                        <a:rPr lang="en-US" sz="1300" dirty="0">
                          <a:effectLst/>
                        </a:rPr>
                        <a:t>32 KB (ATmega328P) of which 0.5 KB used by bootloader</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09"/>
                  </a:ext>
                </a:extLst>
              </a:tr>
              <a:tr h="255961">
                <a:tc>
                  <a:txBody>
                    <a:bodyPr/>
                    <a:lstStyle/>
                    <a:p>
                      <a:r>
                        <a:rPr lang="en-IN" sz="1300" dirty="0">
                          <a:effectLst/>
                        </a:rPr>
                        <a:t>SRAM</a:t>
                      </a:r>
                    </a:p>
                  </a:txBody>
                  <a:tcPr marL="63990" marR="63990" marT="31995" marB="31995" anchor="ctr">
                    <a:lnL>
                      <a:noFill/>
                    </a:lnL>
                    <a:lnR>
                      <a:noFill/>
                    </a:lnR>
                    <a:lnT>
                      <a:noFill/>
                    </a:lnT>
                    <a:lnB>
                      <a:noFill/>
                    </a:lnB>
                    <a:solidFill>
                      <a:srgbClr val="FFFFFF"/>
                    </a:solidFill>
                  </a:tcPr>
                </a:tc>
                <a:tc>
                  <a:txBody>
                    <a:bodyPr/>
                    <a:lstStyle/>
                    <a:p>
                      <a:r>
                        <a:rPr lang="en-IN" sz="1300" dirty="0">
                          <a:effectLst/>
                        </a:rPr>
                        <a:t>2 KB (ATmega328P)</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10"/>
                  </a:ext>
                </a:extLst>
              </a:tr>
              <a:tr h="255961">
                <a:tc>
                  <a:txBody>
                    <a:bodyPr/>
                    <a:lstStyle/>
                    <a:p>
                      <a:r>
                        <a:rPr lang="en-IN" sz="1300" dirty="0">
                          <a:effectLst/>
                        </a:rPr>
                        <a:t>EEPROM</a:t>
                      </a:r>
                    </a:p>
                  </a:txBody>
                  <a:tcPr marL="63990" marR="63990" marT="31995" marB="31995" anchor="ctr">
                    <a:lnL>
                      <a:noFill/>
                    </a:lnL>
                    <a:lnR>
                      <a:noFill/>
                    </a:lnR>
                    <a:lnT>
                      <a:noFill/>
                    </a:lnT>
                    <a:lnB>
                      <a:noFill/>
                    </a:lnB>
                    <a:solidFill>
                      <a:srgbClr val="F1F1F1"/>
                    </a:solidFill>
                  </a:tcPr>
                </a:tc>
                <a:tc>
                  <a:txBody>
                    <a:bodyPr/>
                    <a:lstStyle/>
                    <a:p>
                      <a:r>
                        <a:rPr lang="en-IN" sz="1300" dirty="0">
                          <a:effectLst/>
                        </a:rPr>
                        <a:t>1 KB (ATmega328P)</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11"/>
                  </a:ext>
                </a:extLst>
              </a:tr>
              <a:tr h="255961">
                <a:tc>
                  <a:txBody>
                    <a:bodyPr/>
                    <a:lstStyle/>
                    <a:p>
                      <a:r>
                        <a:rPr lang="en-IN" sz="1300" dirty="0">
                          <a:effectLst/>
                        </a:rPr>
                        <a:t>Clock Speed</a:t>
                      </a:r>
                    </a:p>
                  </a:txBody>
                  <a:tcPr marL="63990" marR="63990" marT="31995" marB="31995" anchor="ctr">
                    <a:lnL>
                      <a:noFill/>
                    </a:lnL>
                    <a:lnR>
                      <a:noFill/>
                    </a:lnR>
                    <a:lnT>
                      <a:noFill/>
                    </a:lnT>
                    <a:lnB>
                      <a:noFill/>
                    </a:lnB>
                    <a:solidFill>
                      <a:srgbClr val="FFFFFF"/>
                    </a:solidFill>
                  </a:tcPr>
                </a:tc>
                <a:tc>
                  <a:txBody>
                    <a:bodyPr/>
                    <a:lstStyle/>
                    <a:p>
                      <a:r>
                        <a:rPr lang="en-IN" sz="1300" dirty="0">
                          <a:effectLst/>
                        </a:rPr>
                        <a:t>16 MHz</a:t>
                      </a:r>
                    </a:p>
                  </a:txBody>
                  <a:tcPr marL="63990" marR="63990" marT="31995" marB="31995" anchor="ctr">
                    <a:lnL>
                      <a:noFill/>
                    </a:lnL>
                    <a:lnR>
                      <a:noFill/>
                    </a:lnR>
                    <a:lnT>
                      <a:noFill/>
                    </a:lnT>
                    <a:lnB>
                      <a:noFill/>
                    </a:lnB>
                    <a:solidFill>
                      <a:srgbClr val="FFFFFF"/>
                    </a:solidFill>
                  </a:tcPr>
                </a:tc>
                <a:extLst>
                  <a:ext uri="{0D108BD9-81ED-4DB2-BD59-A6C34878D82A}">
                    <a16:rowId xmlns:a16="http://schemas.microsoft.com/office/drawing/2014/main" val="10012"/>
                  </a:ext>
                </a:extLst>
              </a:tr>
              <a:tr h="255961">
                <a:tc>
                  <a:txBody>
                    <a:bodyPr/>
                    <a:lstStyle/>
                    <a:p>
                      <a:r>
                        <a:rPr lang="en-IN" sz="1300" dirty="0">
                          <a:effectLst/>
                        </a:rPr>
                        <a:t>LED_BUILTIN</a:t>
                      </a:r>
                    </a:p>
                  </a:txBody>
                  <a:tcPr marL="63990" marR="63990" marT="31995" marB="31995" anchor="ctr">
                    <a:lnL>
                      <a:noFill/>
                    </a:lnL>
                    <a:lnR>
                      <a:noFill/>
                    </a:lnR>
                    <a:lnT>
                      <a:noFill/>
                    </a:lnT>
                    <a:lnB>
                      <a:noFill/>
                    </a:lnB>
                    <a:solidFill>
                      <a:srgbClr val="F1F1F1"/>
                    </a:solidFill>
                  </a:tcPr>
                </a:tc>
                <a:tc>
                  <a:txBody>
                    <a:bodyPr/>
                    <a:lstStyle/>
                    <a:p>
                      <a:r>
                        <a:rPr lang="en-IN" sz="1300" dirty="0">
                          <a:effectLst/>
                        </a:rPr>
                        <a:t>13</a:t>
                      </a:r>
                    </a:p>
                  </a:txBody>
                  <a:tcPr marL="63990" marR="63990" marT="31995" marB="31995" anchor="ctr">
                    <a:lnL>
                      <a:noFill/>
                    </a:lnL>
                    <a:lnR>
                      <a:noFill/>
                    </a:lnR>
                    <a:lnT>
                      <a:noFill/>
                    </a:lnT>
                    <a:lnB>
                      <a:noFill/>
                    </a:lnB>
                    <a:solidFill>
                      <a:srgbClr val="F1F1F1"/>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898310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54875" y="649287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12" name="Rectangle 11">
            <a:extLst>
              <a:ext uri="{FF2B5EF4-FFF2-40B4-BE49-F238E27FC236}">
                <a16:creationId xmlns:a16="http://schemas.microsoft.com/office/drawing/2014/main" id="{EB6AE633-8513-4105-9CA0-E880E645BE40}"/>
              </a:ext>
            </a:extLst>
          </p:cNvPr>
          <p:cNvSpPr/>
          <p:nvPr/>
        </p:nvSpPr>
        <p:spPr>
          <a:xfrm>
            <a:off x="-267286" y="1069145"/>
            <a:ext cx="10185009" cy="677108"/>
          </a:xfrm>
          <a:prstGeom prst="rect">
            <a:avLst/>
          </a:prstGeom>
        </p:spPr>
        <p:txBody>
          <a:bodyPr wrap="square">
            <a:spAutoFit/>
          </a:bodyPr>
          <a:lstStyle/>
          <a:p>
            <a:pPr algn="ctr"/>
            <a:r>
              <a:rPr lang="en-US" sz="3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Solar Plate with battery</a:t>
            </a:r>
            <a:endParaRPr lang="en-US" sz="3800" dirty="0">
              <a:ln w="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496DC2BF-1E1E-4E82-870C-AE8F3793BFCC}"/>
              </a:ext>
            </a:extLst>
          </p:cNvPr>
          <p:cNvSpPr>
            <a:spLocks noGrp="1"/>
          </p:cNvSpPr>
          <p:nvPr>
            <p:ph type="dt" sz="half" idx="10"/>
          </p:nvPr>
        </p:nvSpPr>
        <p:spPr>
          <a:xfrm>
            <a:off x="653752" y="6492872"/>
            <a:ext cx="2139553" cy="228605"/>
          </a:xfrm>
        </p:spPr>
        <p:txBody>
          <a:bodyPr/>
          <a:lstStyle/>
          <a:p>
            <a:fld id="{3773F4D8-E575-48F2-92F4-31DCEE8B2852}" type="datetime1">
              <a:rPr lang="en-IN" smtClean="0"/>
              <a:t>18-11-2021</a:t>
            </a:fld>
            <a:endParaRPr lang="en-US" dirty="0"/>
          </a:p>
        </p:txBody>
      </p:sp>
      <p:pic>
        <p:nvPicPr>
          <p:cNvPr id="2" name="Picture 1"/>
          <p:cNvPicPr>
            <a:picLocks noChangeAspect="1"/>
          </p:cNvPicPr>
          <p:nvPr/>
        </p:nvPicPr>
        <p:blipFill>
          <a:blip r:embed="rId2"/>
          <a:stretch>
            <a:fillRect/>
          </a:stretch>
        </p:blipFill>
        <p:spPr>
          <a:xfrm>
            <a:off x="5999442" y="2019300"/>
            <a:ext cx="3027363" cy="3486150"/>
          </a:xfrm>
          <a:prstGeom prst="rect">
            <a:avLst/>
          </a:prstGeom>
        </p:spPr>
      </p:pic>
      <p:sp>
        <p:nvSpPr>
          <p:cNvPr id="5" name="Rectangle 4"/>
          <p:cNvSpPr/>
          <p:nvPr/>
        </p:nvSpPr>
        <p:spPr>
          <a:xfrm>
            <a:off x="817842" y="2320409"/>
            <a:ext cx="4125633" cy="1015663"/>
          </a:xfrm>
          <a:prstGeom prst="rect">
            <a:avLst/>
          </a:prstGeom>
        </p:spPr>
        <p:txBody>
          <a:bodyPr wrap="square">
            <a:spAutoFit/>
          </a:bodyPr>
          <a:lstStyle/>
          <a:p>
            <a:r>
              <a:rPr lang="en-US" sz="2400" b="1" dirty="0"/>
              <a:t>FEATURES</a:t>
            </a:r>
            <a:endParaRPr lang="en-IN" sz="2400" b="1" dirty="0"/>
          </a:p>
          <a:p>
            <a:pPr marL="285750" indent="-285750">
              <a:buFont typeface="Arial" panose="020B0604020202020204" pitchFamily="34" charset="0"/>
              <a:buChar char="•"/>
            </a:pPr>
            <a:r>
              <a:rPr lang="en-IN" dirty="0"/>
              <a:t>5 Watt 12 V Polycrystalline</a:t>
            </a:r>
          </a:p>
          <a:p>
            <a:pPr marL="285750" indent="-285750">
              <a:buFont typeface="Arial" panose="020B0604020202020204" pitchFamily="34" charset="0"/>
              <a:buChar char="•"/>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998374399"/>
              </p:ext>
            </p:extLst>
          </p:nvPr>
        </p:nvGraphicFramePr>
        <p:xfrm>
          <a:off x="817842" y="3148110"/>
          <a:ext cx="5181600" cy="2103120"/>
        </p:xfrm>
        <a:graphic>
          <a:graphicData uri="http://schemas.openxmlformats.org/drawingml/2006/table">
            <a:tbl>
              <a:tblPr/>
              <a:tblGrid>
                <a:gridCol w="2590800">
                  <a:extLst>
                    <a:ext uri="{9D8B030D-6E8A-4147-A177-3AD203B41FA5}">
                      <a16:colId xmlns:a16="http://schemas.microsoft.com/office/drawing/2014/main" val="1542230044"/>
                    </a:ext>
                  </a:extLst>
                </a:gridCol>
                <a:gridCol w="2590800">
                  <a:extLst>
                    <a:ext uri="{9D8B030D-6E8A-4147-A177-3AD203B41FA5}">
                      <a16:colId xmlns:a16="http://schemas.microsoft.com/office/drawing/2014/main" val="839922543"/>
                    </a:ext>
                  </a:extLst>
                </a:gridCol>
              </a:tblGrid>
              <a:tr h="0">
                <a:tc>
                  <a:txBody>
                    <a:bodyPr/>
                    <a:lstStyle/>
                    <a:p>
                      <a:pPr fontAlgn="base"/>
                      <a:r>
                        <a:rPr lang="en-IN" dirty="0">
                          <a:effectLst/>
                        </a:rPr>
                        <a:t>Type of Product :</a:t>
                      </a:r>
                    </a:p>
                  </a:txBody>
                  <a:tcPr marL="137160" marR="76200" anchor="ctr">
                    <a:lnL>
                      <a:noFill/>
                    </a:lnL>
                    <a:lnR>
                      <a:noFill/>
                    </a:lnR>
                    <a:lnT>
                      <a:noFill/>
                    </a:lnT>
                    <a:lnB>
                      <a:noFill/>
                    </a:lnB>
                    <a:solidFill>
                      <a:srgbClr val="FFFFFF"/>
                    </a:solidFill>
                  </a:tcPr>
                </a:tc>
                <a:tc>
                  <a:txBody>
                    <a:bodyPr/>
                    <a:lstStyle/>
                    <a:p>
                      <a:pPr fontAlgn="base"/>
                      <a:r>
                        <a:rPr lang="en-IN" dirty="0">
                          <a:effectLst/>
                        </a:rPr>
                        <a:t>Polycrystalline Solar Panel</a:t>
                      </a:r>
                    </a:p>
                  </a:txBody>
                  <a:tcPr anchor="ctr">
                    <a:lnL>
                      <a:noFill/>
                    </a:lnL>
                    <a:lnR>
                      <a:noFill/>
                    </a:lnR>
                    <a:lnT>
                      <a:noFill/>
                    </a:lnT>
                    <a:lnB>
                      <a:noFill/>
                    </a:lnB>
                    <a:solidFill>
                      <a:srgbClr val="FFFFFF"/>
                    </a:solidFill>
                  </a:tcPr>
                </a:tc>
                <a:extLst>
                  <a:ext uri="{0D108BD9-81ED-4DB2-BD59-A6C34878D82A}">
                    <a16:rowId xmlns:a16="http://schemas.microsoft.com/office/drawing/2014/main" val="1672316360"/>
                  </a:ext>
                </a:extLst>
              </a:tr>
              <a:tr h="0">
                <a:tc>
                  <a:txBody>
                    <a:bodyPr/>
                    <a:lstStyle/>
                    <a:p>
                      <a:pPr fontAlgn="base"/>
                      <a:r>
                        <a:rPr lang="en-IN" dirty="0">
                          <a:effectLst/>
                        </a:rPr>
                        <a:t>Rated Power Range :</a:t>
                      </a:r>
                    </a:p>
                  </a:txBody>
                  <a:tcPr marL="137160" marR="76200" anchor="ctr">
                    <a:lnL>
                      <a:noFill/>
                    </a:lnL>
                    <a:lnR>
                      <a:noFill/>
                    </a:lnR>
                    <a:lnT>
                      <a:noFill/>
                    </a:lnT>
                    <a:lnB>
                      <a:noFill/>
                    </a:lnB>
                    <a:solidFill>
                      <a:srgbClr val="FFFFFF"/>
                    </a:solidFill>
                  </a:tcPr>
                </a:tc>
                <a:tc>
                  <a:txBody>
                    <a:bodyPr/>
                    <a:lstStyle/>
                    <a:p>
                      <a:pPr fontAlgn="base"/>
                      <a:r>
                        <a:rPr lang="en-IN" dirty="0">
                          <a:effectLst/>
                        </a:rPr>
                        <a:t>1-30 W</a:t>
                      </a:r>
                    </a:p>
                  </a:txBody>
                  <a:tcPr anchor="ctr">
                    <a:lnL>
                      <a:noFill/>
                    </a:lnL>
                    <a:lnR>
                      <a:noFill/>
                    </a:lnR>
                    <a:lnT>
                      <a:noFill/>
                    </a:lnT>
                    <a:lnB>
                      <a:noFill/>
                    </a:lnB>
                    <a:solidFill>
                      <a:srgbClr val="FFFFFF"/>
                    </a:solidFill>
                  </a:tcPr>
                </a:tc>
                <a:extLst>
                  <a:ext uri="{0D108BD9-81ED-4DB2-BD59-A6C34878D82A}">
                    <a16:rowId xmlns:a16="http://schemas.microsoft.com/office/drawing/2014/main" val="658969308"/>
                  </a:ext>
                </a:extLst>
              </a:tr>
              <a:tr h="0">
                <a:tc>
                  <a:txBody>
                    <a:bodyPr/>
                    <a:lstStyle/>
                    <a:p>
                      <a:pPr fontAlgn="base"/>
                      <a:r>
                        <a:rPr lang="en-IN" dirty="0">
                          <a:effectLst/>
                        </a:rPr>
                        <a:t>Watt :</a:t>
                      </a:r>
                    </a:p>
                  </a:txBody>
                  <a:tcPr marL="137160" marR="76200" anchor="ctr">
                    <a:lnL>
                      <a:noFill/>
                    </a:lnL>
                    <a:lnR>
                      <a:noFill/>
                    </a:lnR>
                    <a:lnT>
                      <a:noFill/>
                    </a:lnT>
                    <a:lnB>
                      <a:noFill/>
                    </a:lnB>
                    <a:solidFill>
                      <a:srgbClr val="FFFFFF"/>
                    </a:solidFill>
                  </a:tcPr>
                </a:tc>
                <a:tc>
                  <a:txBody>
                    <a:bodyPr/>
                    <a:lstStyle/>
                    <a:p>
                      <a:pPr fontAlgn="base"/>
                      <a:r>
                        <a:rPr lang="en-IN" dirty="0">
                          <a:effectLst/>
                        </a:rPr>
                        <a:t>5 W</a:t>
                      </a:r>
                    </a:p>
                  </a:txBody>
                  <a:tcPr anchor="ctr">
                    <a:lnL>
                      <a:noFill/>
                    </a:lnL>
                    <a:lnR>
                      <a:noFill/>
                    </a:lnR>
                    <a:lnT>
                      <a:noFill/>
                    </a:lnT>
                    <a:lnB>
                      <a:noFill/>
                    </a:lnB>
                    <a:solidFill>
                      <a:srgbClr val="FFFFFF"/>
                    </a:solidFill>
                  </a:tcPr>
                </a:tc>
                <a:extLst>
                  <a:ext uri="{0D108BD9-81ED-4DB2-BD59-A6C34878D82A}">
                    <a16:rowId xmlns:a16="http://schemas.microsoft.com/office/drawing/2014/main" val="2202099526"/>
                  </a:ext>
                </a:extLst>
              </a:tr>
              <a:tr h="0">
                <a:tc>
                  <a:txBody>
                    <a:bodyPr/>
                    <a:lstStyle/>
                    <a:p>
                      <a:pPr fontAlgn="base"/>
                      <a:r>
                        <a:rPr lang="en-IN" dirty="0">
                          <a:effectLst/>
                        </a:rPr>
                        <a:t>Voltage at Pmax ( V) :</a:t>
                      </a:r>
                    </a:p>
                  </a:txBody>
                  <a:tcPr marL="137160" marR="76200" anchor="ctr">
                    <a:lnL>
                      <a:noFill/>
                    </a:lnL>
                    <a:lnR>
                      <a:noFill/>
                    </a:lnR>
                    <a:lnT>
                      <a:noFill/>
                    </a:lnT>
                    <a:lnB>
                      <a:noFill/>
                    </a:lnB>
                    <a:solidFill>
                      <a:srgbClr val="FFFFFF"/>
                    </a:solidFill>
                  </a:tcPr>
                </a:tc>
                <a:tc>
                  <a:txBody>
                    <a:bodyPr/>
                    <a:lstStyle/>
                    <a:p>
                      <a:pPr fontAlgn="base"/>
                      <a:r>
                        <a:rPr lang="en-IN" dirty="0">
                          <a:effectLst/>
                        </a:rPr>
                        <a:t>17.3 V</a:t>
                      </a:r>
                    </a:p>
                  </a:txBody>
                  <a:tcPr anchor="ctr">
                    <a:lnL>
                      <a:noFill/>
                    </a:lnL>
                    <a:lnR>
                      <a:noFill/>
                    </a:lnR>
                    <a:lnT>
                      <a:noFill/>
                    </a:lnT>
                    <a:lnB>
                      <a:noFill/>
                    </a:lnB>
                    <a:solidFill>
                      <a:srgbClr val="FFFFFF"/>
                    </a:solidFill>
                  </a:tcPr>
                </a:tc>
                <a:extLst>
                  <a:ext uri="{0D108BD9-81ED-4DB2-BD59-A6C34878D82A}">
                    <a16:rowId xmlns:a16="http://schemas.microsoft.com/office/drawing/2014/main" val="1668254480"/>
                  </a:ext>
                </a:extLst>
              </a:tr>
              <a:tr h="0">
                <a:tc>
                  <a:txBody>
                    <a:bodyPr/>
                    <a:lstStyle/>
                    <a:p>
                      <a:pPr fontAlgn="base"/>
                      <a:r>
                        <a:rPr lang="en-IN" dirty="0">
                          <a:effectLst/>
                        </a:rPr>
                        <a:t>Module Voltage :</a:t>
                      </a:r>
                    </a:p>
                  </a:txBody>
                  <a:tcPr marL="137160" marR="76200" anchor="ctr">
                    <a:lnL>
                      <a:noFill/>
                    </a:lnL>
                    <a:lnR>
                      <a:noFill/>
                    </a:lnR>
                    <a:lnT>
                      <a:noFill/>
                    </a:lnT>
                    <a:lnB>
                      <a:noFill/>
                    </a:lnB>
                    <a:solidFill>
                      <a:srgbClr val="FFFFFF"/>
                    </a:solidFill>
                  </a:tcPr>
                </a:tc>
                <a:tc>
                  <a:txBody>
                    <a:bodyPr/>
                    <a:lstStyle/>
                    <a:p>
                      <a:pPr fontAlgn="base"/>
                      <a:r>
                        <a:rPr lang="en-IN" dirty="0">
                          <a:effectLst/>
                        </a:rPr>
                        <a:t>12 V</a:t>
                      </a:r>
                    </a:p>
                  </a:txBody>
                  <a:tcPr anchor="ctr">
                    <a:lnL>
                      <a:noFill/>
                    </a:lnL>
                    <a:lnR>
                      <a:noFill/>
                    </a:lnR>
                    <a:lnT>
                      <a:noFill/>
                    </a:lnT>
                    <a:lnB>
                      <a:noFill/>
                    </a:lnB>
                    <a:solidFill>
                      <a:srgbClr val="FFFFFF"/>
                    </a:solidFill>
                  </a:tcPr>
                </a:tc>
                <a:extLst>
                  <a:ext uri="{0D108BD9-81ED-4DB2-BD59-A6C34878D82A}">
                    <a16:rowId xmlns:a16="http://schemas.microsoft.com/office/drawing/2014/main" val="3794431947"/>
                  </a:ext>
                </a:extLst>
              </a:tr>
            </a:tbl>
          </a:graphicData>
        </a:graphic>
      </p:graphicFrame>
    </p:spTree>
    <p:extLst>
      <p:ext uri="{BB962C8B-B14F-4D97-AF65-F5344CB8AC3E}">
        <p14:creationId xmlns:p14="http://schemas.microsoft.com/office/powerpoint/2010/main" val="18892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DD0C-057D-4445-8C65-A4C3DA55140D}"/>
              </a:ext>
            </a:extLst>
          </p:cNvPr>
          <p:cNvSpPr>
            <a:spLocks noGrp="1"/>
          </p:cNvSpPr>
          <p:nvPr>
            <p:ph type="title"/>
          </p:nvPr>
        </p:nvSpPr>
        <p:spPr>
          <a:xfrm>
            <a:off x="214605" y="1097280"/>
            <a:ext cx="8640768" cy="451602"/>
          </a:xfrm>
        </p:spPr>
        <p:txBody>
          <a:bodyPr>
            <a:noAutofit/>
          </a:bodyPr>
          <a:lstStyle/>
          <a:p>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Plan and Division</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C2E3E8AB-A893-4E61-BED7-ABCC6AAE21A1}"/>
              </a:ext>
            </a:extLst>
          </p:cNvPr>
          <p:cNvGraphicFramePr>
            <a:graphicFrameLocks noGrp="1"/>
          </p:cNvGraphicFramePr>
          <p:nvPr>
            <p:ph idx="1"/>
            <p:extLst>
              <p:ext uri="{D42A27DB-BD31-4B8C-83A1-F6EECF244321}">
                <p14:modId xmlns:p14="http://schemas.microsoft.com/office/powerpoint/2010/main" val="1027864532"/>
              </p:ext>
            </p:extLst>
          </p:nvPr>
        </p:nvGraphicFramePr>
        <p:xfrm>
          <a:off x="214605" y="1595554"/>
          <a:ext cx="9004040" cy="1547149"/>
        </p:xfrm>
        <a:graphic>
          <a:graphicData uri="http://schemas.openxmlformats.org/drawingml/2006/table">
            <a:tbl>
              <a:tblPr firstRow="1" firstCol="1" bandRow="1">
                <a:tableStyleId>{10A1B5D5-9B99-4C35-A422-299274C87663}</a:tableStyleId>
              </a:tblPr>
              <a:tblGrid>
                <a:gridCol w="684177">
                  <a:extLst>
                    <a:ext uri="{9D8B030D-6E8A-4147-A177-3AD203B41FA5}">
                      <a16:colId xmlns:a16="http://schemas.microsoft.com/office/drawing/2014/main" val="596603540"/>
                    </a:ext>
                  </a:extLst>
                </a:gridCol>
                <a:gridCol w="3301900">
                  <a:extLst>
                    <a:ext uri="{9D8B030D-6E8A-4147-A177-3AD203B41FA5}">
                      <a16:colId xmlns:a16="http://schemas.microsoft.com/office/drawing/2014/main" val="4096346607"/>
                    </a:ext>
                  </a:extLst>
                </a:gridCol>
                <a:gridCol w="5017963">
                  <a:extLst>
                    <a:ext uri="{9D8B030D-6E8A-4147-A177-3AD203B41FA5}">
                      <a16:colId xmlns:a16="http://schemas.microsoft.com/office/drawing/2014/main" val="953129971"/>
                    </a:ext>
                  </a:extLst>
                </a:gridCol>
              </a:tblGrid>
              <a:tr h="587398">
                <a:tc>
                  <a:txBody>
                    <a:bodyPr/>
                    <a:lstStyle/>
                    <a:p>
                      <a:pPr>
                        <a:spcAft>
                          <a:spcPts val="0"/>
                        </a:spcAft>
                      </a:pPr>
                      <a:r>
                        <a:rPr lang="en-GB" sz="1800" dirty="0">
                          <a:effectLst/>
                          <a:latin typeface="Times New Roman" panose="02020603050405020304" pitchFamily="18" charset="0"/>
                          <a:ea typeface="Carlito"/>
                          <a:cs typeface="Times New Roman" panose="02020603050405020304" pitchFamily="18" charset="0"/>
                        </a:rPr>
                        <a:t>S.No.</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cs typeface="Times New Roman" panose="02020603050405020304" pitchFamily="18" charset="0"/>
                        </a:rPr>
                        <a:t>NAME OF TEAM MEMBER</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cs typeface="Times New Roman" panose="02020603050405020304" pitchFamily="18" charset="0"/>
                        </a:rPr>
                        <a:t>WORK ALLOCATED TO EACH TEAM MEMBER</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extLst>
                  <a:ext uri="{0D108BD9-81ED-4DB2-BD59-A6C34878D82A}">
                    <a16:rowId xmlns:a16="http://schemas.microsoft.com/office/drawing/2014/main" val="3234464483"/>
                  </a:ext>
                </a:extLst>
              </a:tr>
              <a:tr h="420010">
                <a:tc>
                  <a:txBody>
                    <a:bodyPr/>
                    <a:lstStyle/>
                    <a:p>
                      <a:pPr>
                        <a:spcAft>
                          <a:spcPts val="0"/>
                        </a:spcAft>
                      </a:pPr>
                      <a:r>
                        <a:rPr lang="en-GB" sz="1800" b="0" dirty="0">
                          <a:effectLst/>
                          <a:latin typeface="Times New Roman" panose="02020603050405020304" pitchFamily="18" charset="0"/>
                          <a:ea typeface="Carlito"/>
                          <a:cs typeface="Times New Roman" panose="02020603050405020304" pitchFamily="18" charset="0"/>
                        </a:rPr>
                        <a:t>1.</a:t>
                      </a:r>
                      <a:endParaRPr lang="en-IN" sz="1800" b="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ea typeface="+mn-ea"/>
                          <a:cs typeface="Times New Roman" panose="02020603050405020304" pitchFamily="18" charset="0"/>
                        </a:rPr>
                        <a:t>Prakash</a:t>
                      </a:r>
                      <a:r>
                        <a:rPr lang="en-US" sz="1800" baseline="0" dirty="0">
                          <a:effectLst/>
                          <a:latin typeface="Times New Roman" panose="02020603050405020304" pitchFamily="18" charset="0"/>
                          <a:ea typeface="+mn-ea"/>
                          <a:cs typeface="Times New Roman" panose="02020603050405020304" pitchFamily="18" charset="0"/>
                        </a:rPr>
                        <a:t> Kumar Mandal</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cs typeface="Times New Roman" panose="02020603050405020304" pitchFamily="18" charset="0"/>
                        </a:rPr>
                        <a:t>Programming</a:t>
                      </a:r>
                      <a:r>
                        <a:rPr lang="en-US" sz="1800" baseline="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 Hardware designing &amp; Prototype</a:t>
                      </a:r>
                      <a:r>
                        <a:rPr lang="en-US" sz="1800" baseline="0" dirty="0">
                          <a:effectLst/>
                          <a:latin typeface="Times New Roman" panose="02020603050405020304" pitchFamily="18" charset="0"/>
                          <a:cs typeface="Times New Roman" panose="02020603050405020304" pitchFamily="18" charset="0"/>
                        </a:rPr>
                        <a:t> makings</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extLst>
                  <a:ext uri="{0D108BD9-81ED-4DB2-BD59-A6C34878D82A}">
                    <a16:rowId xmlns:a16="http://schemas.microsoft.com/office/drawing/2014/main" val="1111695928"/>
                  </a:ext>
                </a:extLst>
              </a:tr>
              <a:tr h="411111">
                <a:tc>
                  <a:txBody>
                    <a:bodyPr/>
                    <a:lstStyle/>
                    <a:p>
                      <a:pPr>
                        <a:spcAft>
                          <a:spcPts val="0"/>
                        </a:spcAft>
                      </a:pPr>
                      <a:r>
                        <a:rPr lang="en-GB" sz="1800" b="0" dirty="0">
                          <a:effectLst/>
                          <a:latin typeface="Times New Roman" panose="02020603050405020304" pitchFamily="18" charset="0"/>
                          <a:ea typeface="Carlito"/>
                          <a:cs typeface="Times New Roman" panose="02020603050405020304" pitchFamily="18" charset="0"/>
                        </a:rPr>
                        <a:t>2.</a:t>
                      </a:r>
                      <a:endParaRPr lang="en-IN" sz="1800" b="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ea typeface="+mn-ea"/>
                          <a:cs typeface="Times New Roman" panose="02020603050405020304" pitchFamily="18" charset="0"/>
                        </a:rPr>
                        <a:t>Avinash Kumar</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tc>
                  <a:txBody>
                    <a:bodyPr/>
                    <a:lstStyle/>
                    <a:p>
                      <a:pPr>
                        <a:spcAft>
                          <a:spcPts val="0"/>
                        </a:spcAft>
                      </a:pPr>
                      <a:r>
                        <a:rPr lang="en-US" sz="1800" dirty="0">
                          <a:effectLst/>
                          <a:latin typeface="Times New Roman" panose="02020603050405020304" pitchFamily="18" charset="0"/>
                          <a:cs typeface="Times New Roman" panose="02020603050405020304" pitchFamily="18" charset="0"/>
                        </a:rPr>
                        <a:t>Literature</a:t>
                      </a:r>
                      <a:r>
                        <a:rPr lang="en-US" sz="1800" baseline="0" dirty="0">
                          <a:effectLst/>
                          <a:latin typeface="Times New Roman" panose="02020603050405020304" pitchFamily="18" charset="0"/>
                          <a:cs typeface="Times New Roman" panose="02020603050405020304" pitchFamily="18" charset="0"/>
                        </a:rPr>
                        <a:t> Review </a:t>
                      </a:r>
                      <a:r>
                        <a:rPr lang="en-US" sz="1800" dirty="0">
                          <a:effectLst/>
                          <a:latin typeface="Times New Roman" panose="02020603050405020304" pitchFamily="18" charset="0"/>
                          <a:cs typeface="Times New Roman" panose="02020603050405020304" pitchFamily="18" charset="0"/>
                        </a:rPr>
                        <a:t>, Report writing</a:t>
                      </a:r>
                      <a:endParaRPr lang="en-IN" sz="1800" dirty="0">
                        <a:effectLst/>
                        <a:latin typeface="Times New Roman" panose="02020603050405020304" pitchFamily="18" charset="0"/>
                        <a:ea typeface="Carlito"/>
                        <a:cs typeface="Times New Roman" panose="02020603050405020304" pitchFamily="18" charset="0"/>
                      </a:endParaRPr>
                    </a:p>
                  </a:txBody>
                  <a:tcPr marL="68580" marR="68580" marT="0" marB="0"/>
                </a:tc>
                <a:extLst>
                  <a:ext uri="{0D108BD9-81ED-4DB2-BD59-A6C34878D82A}">
                    <a16:rowId xmlns:a16="http://schemas.microsoft.com/office/drawing/2014/main" val="1949693956"/>
                  </a:ext>
                </a:extLst>
              </a:tr>
            </a:tbl>
          </a:graphicData>
        </a:graphic>
      </p:graphicFrame>
      <p:sp>
        <p:nvSpPr>
          <p:cNvPr id="4" name="Date Placeholder 3">
            <a:extLst>
              <a:ext uri="{FF2B5EF4-FFF2-40B4-BE49-F238E27FC236}">
                <a16:creationId xmlns:a16="http://schemas.microsoft.com/office/drawing/2014/main" id="{9D264896-3FBB-4215-B582-8619BCB2C200}"/>
              </a:ext>
            </a:extLst>
          </p:cNvPr>
          <p:cNvSpPr>
            <a:spLocks noGrp="1"/>
          </p:cNvSpPr>
          <p:nvPr>
            <p:ph type="dt" sz="half" idx="10"/>
          </p:nvPr>
        </p:nvSpPr>
        <p:spPr/>
        <p:txBody>
          <a:bodyPr/>
          <a:lstStyle/>
          <a:p>
            <a:fld id="{3F912447-1FEF-42F6-AA91-FF351C0811EC}" type="datetime1">
              <a:rPr lang="en-IN" smtClean="0"/>
              <a:t>18-11-2021</a:t>
            </a:fld>
            <a:endParaRPr lang="en-US" dirty="0"/>
          </a:p>
        </p:txBody>
      </p:sp>
      <p:sp>
        <p:nvSpPr>
          <p:cNvPr id="5" name="Slide Number Placeholder 4">
            <a:extLst>
              <a:ext uri="{FF2B5EF4-FFF2-40B4-BE49-F238E27FC236}">
                <a16:creationId xmlns:a16="http://schemas.microsoft.com/office/drawing/2014/main" id="{D187A47C-AEF0-4EA5-AD66-E03092FFE6CC}"/>
              </a:ext>
            </a:extLst>
          </p:cNvPr>
          <p:cNvSpPr>
            <a:spLocks noGrp="1"/>
          </p:cNvSpPr>
          <p:nvPr>
            <p:ph type="sldNum" sz="quarter" idx="12"/>
          </p:nvPr>
        </p:nvSpPr>
        <p:spPr/>
        <p:txBody>
          <a:bodyPr/>
          <a:lstStyle/>
          <a:p>
            <a:fld id="{48F63A3B-78C7-47BE-AE5E-E10140E04643}" type="slidenum">
              <a:rPr lang="en-US" smtClean="0"/>
              <a:pPr/>
              <a:t>14</a:t>
            </a:fld>
            <a:endParaRPr lang="en-US" dirty="0"/>
          </a:p>
        </p:txBody>
      </p:sp>
      <p:graphicFrame>
        <p:nvGraphicFramePr>
          <p:cNvPr id="8" name="Table 7">
            <a:extLst>
              <a:ext uri="{FF2B5EF4-FFF2-40B4-BE49-F238E27FC236}">
                <a16:creationId xmlns:a16="http://schemas.microsoft.com/office/drawing/2014/main" id="{0F641D02-375C-475B-BF5A-968E418C2342}"/>
              </a:ext>
            </a:extLst>
          </p:cNvPr>
          <p:cNvGraphicFramePr>
            <a:graphicFrameLocks noGrp="1"/>
          </p:cNvGraphicFramePr>
          <p:nvPr>
            <p:extLst>
              <p:ext uri="{D42A27DB-BD31-4B8C-83A1-F6EECF244321}">
                <p14:modId xmlns:p14="http://schemas.microsoft.com/office/powerpoint/2010/main" val="395056425"/>
              </p:ext>
            </p:extLst>
          </p:nvPr>
        </p:nvGraphicFramePr>
        <p:xfrm>
          <a:off x="223570" y="3263105"/>
          <a:ext cx="8995076" cy="2744504"/>
        </p:xfrm>
        <a:graphic>
          <a:graphicData uri="http://schemas.openxmlformats.org/drawingml/2006/table">
            <a:tbl>
              <a:tblPr firstRow="1" bandRow="1">
                <a:tableStyleId>{93296810-A885-4BE3-A3E7-6D5BEEA58F35}</a:tableStyleId>
              </a:tblPr>
              <a:tblGrid>
                <a:gridCol w="4497538">
                  <a:extLst>
                    <a:ext uri="{9D8B030D-6E8A-4147-A177-3AD203B41FA5}">
                      <a16:colId xmlns:a16="http://schemas.microsoft.com/office/drawing/2014/main" val="899329939"/>
                    </a:ext>
                  </a:extLst>
                </a:gridCol>
                <a:gridCol w="4497538">
                  <a:extLst>
                    <a:ext uri="{9D8B030D-6E8A-4147-A177-3AD203B41FA5}">
                      <a16:colId xmlns:a16="http://schemas.microsoft.com/office/drawing/2014/main" val="751218274"/>
                    </a:ext>
                  </a:extLst>
                </a:gridCol>
              </a:tblGrid>
              <a:tr h="364357">
                <a:tc>
                  <a:txBody>
                    <a:bodyPr/>
                    <a:lstStyle/>
                    <a:p>
                      <a:r>
                        <a:rPr lang="en-GB" dirty="0"/>
                        <a:t>Work Plan</a:t>
                      </a:r>
                      <a:endParaRPr lang="en-IN" dirty="0"/>
                    </a:p>
                  </a:txBody>
                  <a:tcPr/>
                </a:tc>
                <a:tc>
                  <a:txBody>
                    <a:bodyPr/>
                    <a:lstStyle/>
                    <a:p>
                      <a:r>
                        <a:rPr lang="en-GB" dirty="0"/>
                        <a:t>Time span</a:t>
                      </a:r>
                      <a:endParaRPr lang="en-IN" dirty="0"/>
                    </a:p>
                  </a:txBody>
                  <a:tcPr/>
                </a:tc>
                <a:extLst>
                  <a:ext uri="{0D108BD9-81ED-4DB2-BD59-A6C34878D82A}">
                    <a16:rowId xmlns:a16="http://schemas.microsoft.com/office/drawing/2014/main" val="942829193"/>
                  </a:ext>
                </a:extLst>
              </a:tr>
              <a:tr h="364357">
                <a:tc>
                  <a:txBody>
                    <a:bodyPr/>
                    <a:lstStyle/>
                    <a:p>
                      <a:r>
                        <a:rPr lang="en-GB" dirty="0"/>
                        <a:t>Selection of project based on real life problem </a:t>
                      </a:r>
                      <a:endParaRPr lang="en-IN" dirty="0"/>
                    </a:p>
                  </a:txBody>
                  <a:tcPr/>
                </a:tc>
                <a:tc>
                  <a:txBody>
                    <a:bodyPr/>
                    <a:lstStyle/>
                    <a:p>
                      <a:r>
                        <a:rPr lang="en-GB" dirty="0"/>
                        <a:t>1-09-2021 to 7-09-2021</a:t>
                      </a:r>
                      <a:endParaRPr lang="en-IN" dirty="0"/>
                    </a:p>
                  </a:txBody>
                  <a:tcPr/>
                </a:tc>
                <a:extLst>
                  <a:ext uri="{0D108BD9-81ED-4DB2-BD59-A6C34878D82A}">
                    <a16:rowId xmlns:a16="http://schemas.microsoft.com/office/drawing/2014/main" val="3081524902"/>
                  </a:ext>
                </a:extLst>
              </a:tr>
              <a:tr h="364357">
                <a:tc>
                  <a:txBody>
                    <a:bodyPr/>
                    <a:lstStyle/>
                    <a:p>
                      <a:r>
                        <a:rPr lang="en-GB" dirty="0"/>
                        <a:t>Selection of components and purchasing</a:t>
                      </a:r>
                      <a:endParaRPr lang="en-IN" dirty="0"/>
                    </a:p>
                  </a:txBody>
                  <a:tcPr/>
                </a:tc>
                <a:tc>
                  <a:txBody>
                    <a:bodyPr/>
                    <a:lstStyle/>
                    <a:p>
                      <a:r>
                        <a:rPr lang="en-GB" dirty="0"/>
                        <a:t>01-10-2021 to</a:t>
                      </a:r>
                      <a:r>
                        <a:rPr lang="en-GB" baseline="0" dirty="0"/>
                        <a:t> 20</a:t>
                      </a:r>
                      <a:r>
                        <a:rPr lang="en-GB" dirty="0"/>
                        <a:t>-10-2021</a:t>
                      </a:r>
                      <a:endParaRPr lang="en-IN" dirty="0"/>
                    </a:p>
                  </a:txBody>
                  <a:tcPr/>
                </a:tc>
                <a:extLst>
                  <a:ext uri="{0D108BD9-81ED-4DB2-BD59-A6C34878D82A}">
                    <a16:rowId xmlns:a16="http://schemas.microsoft.com/office/drawing/2014/main" val="913560166"/>
                  </a:ext>
                </a:extLst>
              </a:tr>
              <a:tr h="444697">
                <a:tc>
                  <a:txBody>
                    <a:bodyPr/>
                    <a:lstStyle/>
                    <a:p>
                      <a:r>
                        <a:rPr lang="en-GB" dirty="0"/>
                        <a:t>Learning required modules </a:t>
                      </a:r>
                      <a:endParaRPr lang="en-IN" dirty="0"/>
                    </a:p>
                  </a:txBody>
                  <a:tcPr/>
                </a:tc>
                <a:tc>
                  <a:txBody>
                    <a:bodyPr/>
                    <a:lstStyle/>
                    <a:p>
                      <a:r>
                        <a:rPr lang="en-GB" dirty="0"/>
                        <a:t>7-09-2021 to 20-09-2021</a:t>
                      </a:r>
                      <a:endParaRPr lang="en-IN" dirty="0"/>
                    </a:p>
                  </a:txBody>
                  <a:tcPr/>
                </a:tc>
                <a:extLst>
                  <a:ext uri="{0D108BD9-81ED-4DB2-BD59-A6C34878D82A}">
                    <a16:rowId xmlns:a16="http://schemas.microsoft.com/office/drawing/2014/main" val="181758216"/>
                  </a:ext>
                </a:extLst>
              </a:tr>
              <a:tr h="637625">
                <a:tc>
                  <a:txBody>
                    <a:bodyPr/>
                    <a:lstStyle/>
                    <a:p>
                      <a:r>
                        <a:rPr lang="en-GB" dirty="0"/>
                        <a:t>Deploying of code on system and testing working</a:t>
                      </a:r>
                      <a:r>
                        <a:rPr lang="en-GB" baseline="0" dirty="0"/>
                        <a:t> of prototype</a:t>
                      </a:r>
                      <a:r>
                        <a:rPr lang="en-GB" dirty="0"/>
                        <a:t> </a:t>
                      </a:r>
                      <a:endParaRPr lang="en-IN" dirty="0"/>
                    </a:p>
                  </a:txBody>
                  <a:tcPr/>
                </a:tc>
                <a:tc>
                  <a:txBody>
                    <a:bodyPr/>
                    <a:lstStyle/>
                    <a:p>
                      <a:r>
                        <a:rPr lang="en-GB" dirty="0"/>
                        <a:t>25-10-2021 to 30-10-2021</a:t>
                      </a:r>
                      <a:endParaRPr lang="en-IN" dirty="0"/>
                    </a:p>
                  </a:txBody>
                  <a:tcPr/>
                </a:tc>
                <a:extLst>
                  <a:ext uri="{0D108BD9-81ED-4DB2-BD59-A6C34878D82A}">
                    <a16:rowId xmlns:a16="http://schemas.microsoft.com/office/drawing/2014/main" val="2941787541"/>
                  </a:ext>
                </a:extLst>
              </a:tr>
              <a:tr h="562447">
                <a:tc>
                  <a:txBody>
                    <a:bodyPr/>
                    <a:lstStyle/>
                    <a:p>
                      <a:r>
                        <a:rPr lang="en-GB" dirty="0"/>
                        <a:t>Troubleshooting and report writing </a:t>
                      </a:r>
                      <a:endParaRPr lang="en-IN" dirty="0"/>
                    </a:p>
                  </a:txBody>
                  <a:tcPr/>
                </a:tc>
                <a:tc>
                  <a:txBody>
                    <a:bodyPr/>
                    <a:lstStyle/>
                    <a:p>
                      <a:r>
                        <a:rPr lang="en-GB" dirty="0"/>
                        <a:t>1-11-2021 to 20-11-2021</a:t>
                      </a:r>
                      <a:endParaRPr lang="en-IN" dirty="0"/>
                    </a:p>
                  </a:txBody>
                  <a:tcPr/>
                </a:tc>
                <a:extLst>
                  <a:ext uri="{0D108BD9-81ED-4DB2-BD59-A6C34878D82A}">
                    <a16:rowId xmlns:a16="http://schemas.microsoft.com/office/drawing/2014/main" val="2580629645"/>
                  </a:ext>
                </a:extLst>
              </a:tr>
            </a:tbl>
          </a:graphicData>
        </a:graphic>
      </p:graphicFrame>
      <p:sp>
        <p:nvSpPr>
          <p:cNvPr id="10" name="TextBox 9">
            <a:extLst>
              <a:ext uri="{FF2B5EF4-FFF2-40B4-BE49-F238E27FC236}">
                <a16:creationId xmlns:a16="http://schemas.microsoft.com/office/drawing/2014/main" id="{DC7F28AB-E39E-4210-9CAF-277FB7440EAB}"/>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3549010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10E9-3AEB-4558-B4ED-581E156F8D3C}"/>
              </a:ext>
            </a:extLst>
          </p:cNvPr>
          <p:cNvSpPr>
            <a:spLocks noGrp="1"/>
          </p:cNvSpPr>
          <p:nvPr>
            <p:ph type="title"/>
          </p:nvPr>
        </p:nvSpPr>
        <p:spPr>
          <a:xfrm>
            <a:off x="653752" y="1209822"/>
            <a:ext cx="8201621" cy="480867"/>
          </a:xfrm>
        </p:spPr>
        <p:txBody>
          <a:bodyPr>
            <a:noAutofit/>
          </a:bodyPr>
          <a:lstStyle/>
          <a:p>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DF4CB2-23FF-4EB6-BD14-0A427CE3ABA6}"/>
              </a:ext>
            </a:extLst>
          </p:cNvPr>
          <p:cNvSpPr>
            <a:spLocks noGrp="1"/>
          </p:cNvSpPr>
          <p:nvPr>
            <p:ph idx="1"/>
          </p:nvPr>
        </p:nvSpPr>
        <p:spPr>
          <a:xfrm>
            <a:off x="617501" y="1818456"/>
            <a:ext cx="8201620" cy="3481332"/>
          </a:xfrm>
        </p:spPr>
        <p:txBody>
          <a:bodyPr>
            <a:normAutofit/>
          </a:bodyPr>
          <a:lstStyle/>
          <a:p>
            <a:pPr marL="0" indent="0">
              <a:buNone/>
            </a:pPr>
            <a:endParaRPr lang="en-GB"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220139-A402-4727-B731-1F3AFCB067A9}"/>
              </a:ext>
            </a:extLst>
          </p:cNvPr>
          <p:cNvSpPr>
            <a:spLocks noGrp="1"/>
          </p:cNvSpPr>
          <p:nvPr>
            <p:ph type="dt" sz="half" idx="10"/>
          </p:nvPr>
        </p:nvSpPr>
        <p:spPr/>
        <p:txBody>
          <a:bodyPr/>
          <a:lstStyle/>
          <a:p>
            <a:fld id="{5FA9E490-F44D-4468-A6A5-135540DA17C7}" type="datetime1">
              <a:rPr lang="en-IN" smtClean="0"/>
              <a:t>18-11-2021</a:t>
            </a:fld>
            <a:endParaRPr lang="en-US" dirty="0"/>
          </a:p>
        </p:txBody>
      </p:sp>
      <p:sp>
        <p:nvSpPr>
          <p:cNvPr id="5" name="Slide Number Placeholder 4">
            <a:extLst>
              <a:ext uri="{FF2B5EF4-FFF2-40B4-BE49-F238E27FC236}">
                <a16:creationId xmlns:a16="http://schemas.microsoft.com/office/drawing/2014/main" id="{C38A9445-7279-4FC7-A66C-6138A4135E59}"/>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6" name="TextBox 5">
            <a:extLst>
              <a:ext uri="{FF2B5EF4-FFF2-40B4-BE49-F238E27FC236}">
                <a16:creationId xmlns:a16="http://schemas.microsoft.com/office/drawing/2014/main" id="{BF82935E-25FD-4BC2-B3DE-D2E2664DDFDE}"/>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9" name="Content Placeholder 2">
            <a:extLst>
              <a:ext uri="{FF2B5EF4-FFF2-40B4-BE49-F238E27FC236}">
                <a16:creationId xmlns:a16="http://schemas.microsoft.com/office/drawing/2014/main" id="{01DF4CB2-23FF-4EB6-BD14-0A427CE3ABA6}"/>
              </a:ext>
            </a:extLst>
          </p:cNvPr>
          <p:cNvSpPr txBox="1">
            <a:spLocks/>
          </p:cNvSpPr>
          <p:nvPr/>
        </p:nvSpPr>
        <p:spPr>
          <a:xfrm>
            <a:off x="581251" y="3870277"/>
            <a:ext cx="8201620" cy="1778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ABD7E56-000A-4EB5-8305-F7F7C66841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87" t="10496" r="15772" b="5854"/>
          <a:stretch/>
        </p:blipFill>
        <p:spPr>
          <a:xfrm>
            <a:off x="877381" y="1779090"/>
            <a:ext cx="3581049" cy="2251979"/>
          </a:xfrm>
          <a:prstGeom prst="rect">
            <a:avLst/>
          </a:prstGeom>
        </p:spPr>
      </p:pic>
      <p:pic>
        <p:nvPicPr>
          <p:cNvPr id="11" name="Picture 10">
            <a:extLst>
              <a:ext uri="{FF2B5EF4-FFF2-40B4-BE49-F238E27FC236}">
                <a16:creationId xmlns:a16="http://schemas.microsoft.com/office/drawing/2014/main" id="{9AE17A78-662F-4378-8BB5-FBEF32BC2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8311" y="1738104"/>
            <a:ext cx="3381642" cy="4489650"/>
          </a:xfrm>
          <a:prstGeom prst="rect">
            <a:avLst/>
          </a:prstGeom>
        </p:spPr>
      </p:pic>
      <p:pic>
        <p:nvPicPr>
          <p:cNvPr id="13" name="Picture 12">
            <a:extLst>
              <a:ext uri="{FF2B5EF4-FFF2-40B4-BE49-F238E27FC236}">
                <a16:creationId xmlns:a16="http://schemas.microsoft.com/office/drawing/2014/main" id="{E30C7063-0C0D-4E7B-B4F4-18A71AF2F5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382" y="4071245"/>
            <a:ext cx="3581049" cy="2285107"/>
          </a:xfrm>
          <a:prstGeom prst="rect">
            <a:avLst/>
          </a:prstGeom>
        </p:spPr>
      </p:pic>
    </p:spTree>
    <p:extLst>
      <p:ext uri="{BB962C8B-B14F-4D97-AF65-F5344CB8AC3E}">
        <p14:creationId xmlns:p14="http://schemas.microsoft.com/office/powerpoint/2010/main" val="30279577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752" y="984738"/>
            <a:ext cx="8201621" cy="705952"/>
          </a:xfrm>
        </p:spPr>
        <p:txBody>
          <a:bodyPr>
            <a:normAutofit/>
          </a:bodyPr>
          <a:lstStyle/>
          <a:p>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53753" y="1690690"/>
            <a:ext cx="8201620" cy="4930456"/>
          </a:xfrm>
        </p:spPr>
        <p:txBody>
          <a:bodyPr>
            <a:noAutofit/>
          </a:bodyPr>
          <a:lstStyle/>
          <a:p>
            <a:r>
              <a:rPr lang="en-US" sz="1600" dirty="0"/>
              <a:t>[1] K.P.M.Y.V.Dathu,M.Monish Kumar, V.Kartheek, M.M.Karunakar Design of River Waste Collector Machine Using Arduino 2019 ;</a:t>
            </a:r>
            <a:r>
              <a:rPr lang="pt-BR" sz="1600" dirty="0"/>
              <a:t> www.ijrar.org (E-ISSN 2348-1269, P- ISSN 2349-5138)</a:t>
            </a:r>
            <a:endParaRPr lang="en-US" sz="1600" dirty="0"/>
          </a:p>
          <a:p>
            <a:r>
              <a:rPr lang="en-US" sz="1600" dirty="0"/>
              <a:t>[2] Atharva Hasabnis , Rohit Lokhande , Tushar Naik, Aishwarya Avhad, Dr.M.V.Nagarhalli Design &amp; Fabrication of Automatic River Cleaning Machine Using Arduino and Mobile Control 2020; e-ISSN: 2319-8753, p-ISSN: 2320-6710 www.ijirset.com Impact Factor: 7.512</a:t>
            </a:r>
          </a:p>
          <a:p>
            <a:r>
              <a:rPr lang="en-US" sz="1600" dirty="0"/>
              <a:t>[3] </a:t>
            </a:r>
            <a:r>
              <a:rPr lang="en-IN" sz="1600" dirty="0"/>
              <a:t>Ketan H. Pakhmode, Ronit R. Dudhe, Gangadhar S. Waghmare, Daniyal A. Kamble,Kirti Dhenge </a:t>
            </a:r>
            <a:r>
              <a:rPr lang="en-US" sz="1600" dirty="0"/>
              <a:t>SOLAR POWERD WATER SURFACE GARBAGE COLLECTING BOAT 2019; </a:t>
            </a:r>
            <a:r>
              <a:rPr lang="pt-BR" sz="1600" dirty="0"/>
              <a:t>e-ISSN: 2395-0056 p-ISSN: 2395-0072 Mar 2019 www.irjet.net</a:t>
            </a:r>
            <a:r>
              <a:rPr lang="en-IN" sz="1600" dirty="0"/>
              <a:t>.</a:t>
            </a:r>
          </a:p>
          <a:p>
            <a:r>
              <a:rPr lang="en-US" sz="1600" dirty="0"/>
              <a:t>[4] </a:t>
            </a:r>
            <a:r>
              <a:rPr lang="en-IN" sz="1600" dirty="0"/>
              <a:t>N.Kiran Kumar,  G.Vivek, Dr.A.Pulla Reddy </a:t>
            </a:r>
            <a:r>
              <a:rPr lang="en-US" sz="1600" dirty="0"/>
              <a:t>Bluetooth based Garbage Collection Robot using Aurduino 2018 ; www.jetir.org (ISSN-2349-5162)</a:t>
            </a:r>
            <a:r>
              <a:rPr lang="en-IN" sz="1600" dirty="0"/>
              <a:t>.</a:t>
            </a:r>
            <a:endParaRPr lang="en-US" sz="1600" dirty="0"/>
          </a:p>
          <a:p>
            <a:r>
              <a:rPr lang="en-US" sz="1600" dirty="0"/>
              <a:t>[5] Sunil, J. &amp; Thomson, M &amp; Abiram, A &amp; Jenish, G &amp; Jenish, L. (2021). Design and Development of Unmanned River Water Trash Collector. International Journal of Scientific Research in Science and Technology. 9. 122-126. 10.32628/IJSRST219117. </a:t>
            </a:r>
          </a:p>
          <a:p>
            <a:r>
              <a:rPr lang="en-US" sz="1600" dirty="0"/>
              <a:t>[6] </a:t>
            </a:r>
            <a:r>
              <a:rPr lang="en-IN" sz="1600" dirty="0"/>
              <a:t>Serafia, Andrea-Bianca &amp; Santos, António &amp; Caddia, Davide &amp; Zeeman, Evelien &amp; Castaner, Laura &amp; Malheiro, Benedita &amp; Ribeiro, Cristina &amp; Justo, Jorge &amp; Silva, Manuel &amp; Ferreira, Paulo &amp; Guedes, Pedro. (2021). Floating Trash Collector - An EPS@ISEP 2020 Project.</a:t>
            </a:r>
          </a:p>
        </p:txBody>
      </p:sp>
      <p:sp>
        <p:nvSpPr>
          <p:cNvPr id="4" name="Date Placeholder 3"/>
          <p:cNvSpPr>
            <a:spLocks noGrp="1"/>
          </p:cNvSpPr>
          <p:nvPr>
            <p:ph type="dt" sz="half" idx="10"/>
          </p:nvPr>
        </p:nvSpPr>
        <p:spPr>
          <a:xfrm>
            <a:off x="653752" y="6496593"/>
            <a:ext cx="2139553" cy="224884"/>
          </a:xfrm>
        </p:spPr>
        <p:txBody>
          <a:bodyPr/>
          <a:lstStyle/>
          <a:p>
            <a:fld id="{73255034-C83C-B04C-81AB-B851DB18F7ED}" type="datetime1">
              <a:rPr lang="en-IN" smtClean="0"/>
              <a:pPr/>
              <a:t>18-11-2021</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16</a:t>
            </a:fld>
            <a:endParaRPr lang="en-US" dirty="0"/>
          </a:p>
        </p:txBody>
      </p:sp>
      <p:sp>
        <p:nvSpPr>
          <p:cNvPr id="6" name="TextBox 5"/>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7" name="TextBox 6">
            <a:extLst>
              <a:ext uri="{FF2B5EF4-FFF2-40B4-BE49-F238E27FC236}">
                <a16:creationId xmlns:a16="http://schemas.microsoft.com/office/drawing/2014/main" id="{C70EA6F7-3BE3-4AAC-A464-A471BDDC205C}"/>
              </a:ext>
            </a:extLst>
          </p:cNvPr>
          <p:cNvSpPr txBox="1"/>
          <p:nvPr/>
        </p:nvSpPr>
        <p:spPr>
          <a:xfrm>
            <a:off x="2003775" y="6488668"/>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6" name="Rectangle 5">
            <a:extLst>
              <a:ext uri="{FF2B5EF4-FFF2-40B4-BE49-F238E27FC236}">
                <a16:creationId xmlns:a16="http://schemas.microsoft.com/office/drawing/2014/main" id="{F8EE3EE2-AE1F-4243-A9DE-95428836A17B}"/>
              </a:ext>
            </a:extLst>
          </p:cNvPr>
          <p:cNvSpPr/>
          <p:nvPr/>
        </p:nvSpPr>
        <p:spPr>
          <a:xfrm>
            <a:off x="653752" y="984738"/>
            <a:ext cx="5058651" cy="738664"/>
          </a:xfrm>
          <a:prstGeom prst="rect">
            <a:avLst/>
          </a:prstGeom>
        </p:spPr>
        <p:txBody>
          <a:bodyPr wrap="square">
            <a:spAutoFit/>
          </a:bodyPr>
          <a:lstStyle/>
          <a:p>
            <a:r>
              <a:rPr lang="en-IN" sz="4200" dirty="0">
                <a:effectLst>
                  <a:outerShdw blurRad="38100" dist="38100" dir="2700000" algn="tl">
                    <a:srgbClr val="000000">
                      <a:alpha val="43137"/>
                    </a:srgbClr>
                  </a:outerShdw>
                </a:effectLst>
                <a:latin typeface="Times New Roman" pitchFamily="18" charset="0"/>
                <a:cs typeface="Times New Roman" pitchFamily="18" charset="0"/>
              </a:rPr>
              <a:t>Contents</a:t>
            </a:r>
            <a:endParaRPr lang="en-US" sz="4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Date Placeholder 10">
            <a:extLst>
              <a:ext uri="{FF2B5EF4-FFF2-40B4-BE49-F238E27FC236}">
                <a16:creationId xmlns:a16="http://schemas.microsoft.com/office/drawing/2014/main" id="{8C9880A0-2CFD-5B4F-9EFB-1F6B1729FF7F}"/>
              </a:ext>
            </a:extLst>
          </p:cNvPr>
          <p:cNvSpPr>
            <a:spLocks noGrp="1"/>
          </p:cNvSpPr>
          <p:nvPr>
            <p:ph type="dt" sz="half" idx="10"/>
          </p:nvPr>
        </p:nvSpPr>
        <p:spPr>
          <a:xfrm>
            <a:off x="653752" y="6492873"/>
            <a:ext cx="2139553" cy="365125"/>
          </a:xfrm>
        </p:spPr>
        <p:txBody>
          <a:bodyPr/>
          <a:lstStyle/>
          <a:p>
            <a:fld id="{823D96F2-52FF-4FED-A132-4F3364DF9861}" type="datetime1">
              <a:rPr lang="en-IN" smtClean="0">
                <a:solidFill>
                  <a:schemeClr val="bg1"/>
                </a:solidFill>
              </a:rPr>
              <a:t>18-11-2021</a:t>
            </a:fld>
            <a:endParaRPr lang="en-US" dirty="0">
              <a:solidFill>
                <a:schemeClr val="bg1"/>
              </a:solidFill>
            </a:endParaRPr>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1</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618970" y="1735530"/>
            <a:ext cx="8201620" cy="4653646"/>
          </a:xfrm>
          <a:prstGeom prst="rect">
            <a:avLst/>
          </a:prstGeom>
          <a:noFill/>
        </p:spPr>
        <p:txBody>
          <a:bodyPr wrap="square" rtlCol="0">
            <a:spAutoFit/>
          </a:bodyPr>
          <a:lstStyle/>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Review Analysis and Research Gap</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Project Objectives (Novelties if any… )</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Experimental Setup/Procedure (H/W AND S/W</a:t>
            </a:r>
            <a:r>
              <a:rPr lang="en-US" sz="2000" spc="50" dirty="0">
                <a:ln w="11430"/>
                <a:latin typeface="Times New Roman" panose="02020603050405020304" pitchFamily="18" charset="0"/>
                <a:cs typeface="Times New Roman" panose="02020603050405020304" pitchFamily="18" charset="0"/>
                <a:sym typeface="Wingdings" pitchFamily="2" charset="2"/>
              </a:rPr>
              <a:t>Block Diagram,</a:t>
            </a:r>
            <a:r>
              <a:rPr lang="en-US" sz="2000" spc="50" dirty="0">
                <a:ln w="11430"/>
                <a:latin typeface="Times New Roman" panose="02020603050405020304" pitchFamily="18" charset="0"/>
                <a:cs typeface="Times New Roman" panose="02020603050405020304" pitchFamily="18" charset="0"/>
              </a:rPr>
              <a:t> Components, Design and Circuit or Protoype Snapshots)</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Work plan or Division/ Timeline</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Present Work done (Work by each Team Member)</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Pending Work</a:t>
            </a:r>
          </a:p>
          <a:p>
            <a:pPr marL="285750" indent="-285750">
              <a:lnSpc>
                <a:spcPct val="150000"/>
              </a:lnSpc>
              <a:buFont typeface="Wingdings" pitchFamily="2" charset="2"/>
              <a:buChar char="Ø"/>
            </a:pPr>
            <a:r>
              <a:rPr lang="en-US" sz="2000" spc="50" dirty="0">
                <a:ln w="11430"/>
                <a:latin typeface="Times New Roman" panose="02020603050405020304" pitchFamily="18" charset="0"/>
                <a:cs typeface="Times New Roman" panose="02020603050405020304" pitchFamily="18" charset="0"/>
              </a:rPr>
              <a:t>References</a:t>
            </a: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2564890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2117-9270-4DAF-996A-7A84F82704EC}"/>
              </a:ext>
            </a:extLst>
          </p:cNvPr>
          <p:cNvSpPr>
            <a:spLocks noGrp="1"/>
          </p:cNvSpPr>
          <p:nvPr>
            <p:ph type="title"/>
          </p:nvPr>
        </p:nvSpPr>
        <p:spPr>
          <a:xfrm>
            <a:off x="653753" y="942391"/>
            <a:ext cx="8201620" cy="1082351"/>
          </a:xfrm>
        </p:spPr>
        <p:txBody>
          <a:bodyPr>
            <a:normAutofit/>
          </a:bodyPr>
          <a:lstStyle/>
          <a:p>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3C8EE7-36CD-42EA-9BFC-0BFAB66CA91B}"/>
              </a:ext>
            </a:extLst>
          </p:cNvPr>
          <p:cNvSpPr>
            <a:spLocks noGrp="1"/>
          </p:cNvSpPr>
          <p:nvPr>
            <p:ph idx="1"/>
          </p:nvPr>
        </p:nvSpPr>
        <p:spPr>
          <a:xfrm>
            <a:off x="653753" y="2278965"/>
            <a:ext cx="7603982" cy="3897997"/>
          </a:xfrm>
        </p:spPr>
        <p:txBody>
          <a:bodyPr>
            <a:normAutofit/>
          </a:bodyPr>
          <a:lstStyle/>
          <a:p>
            <a:pPr algn="just">
              <a:buFont typeface="Wingdings" panose="05000000000000000000" pitchFamily="2" charset="2"/>
              <a:buChar char="Ø"/>
            </a:pPr>
            <a:r>
              <a:rPr lang="en-GB" sz="2100" dirty="0">
                <a:latin typeface="Times New Roman" panose="02020603050405020304" pitchFamily="18" charset="0"/>
                <a:cs typeface="Times New Roman" panose="02020603050405020304" pitchFamily="18" charset="0"/>
              </a:rPr>
              <a:t>This Project aims to design a Solar Powered water trash collector.</a:t>
            </a:r>
            <a:r>
              <a:rPr lang="en-IN" sz="21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GB" sz="2100" dirty="0">
                <a:latin typeface="Times New Roman" panose="02020603050405020304" pitchFamily="18" charset="0"/>
                <a:cs typeface="Times New Roman" panose="02020603050405020304" pitchFamily="18" charset="0"/>
              </a:rPr>
              <a:t>This system will work on the principle of wireless controlling of Arduino using mobile application.</a:t>
            </a:r>
            <a:endParaRPr lang="en-IN"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The </a:t>
            </a:r>
            <a:r>
              <a:rPr lang="en-GB" sz="2100" dirty="0">
                <a:latin typeface="Times New Roman" panose="02020603050405020304" pitchFamily="18" charset="0"/>
                <a:cs typeface="Times New Roman" panose="02020603050405020304" pitchFamily="18" charset="0"/>
              </a:rPr>
              <a:t>proposed system consists of a Conveyor belt which is constantly running ,Arduino based electronics ,Bluetooth connectivity and Mobile application controlling of whole setup.</a:t>
            </a:r>
          </a:p>
          <a:p>
            <a:pPr algn="just">
              <a:buFont typeface="Wingdings" panose="05000000000000000000" pitchFamily="2" charset="2"/>
              <a:buChar char="Ø"/>
            </a:pPr>
            <a:r>
              <a:rPr lang="en-GB" sz="2100" dirty="0">
                <a:latin typeface="Times New Roman" panose="02020603050405020304" pitchFamily="18" charset="0"/>
                <a:cs typeface="Times New Roman" panose="02020603050405020304" pitchFamily="18" charset="0"/>
              </a:rPr>
              <a:t>Installed with a trash collector below the conveyor belt and for stability of whole setup in water air filled tube is installed below it. </a:t>
            </a:r>
          </a:p>
        </p:txBody>
      </p:sp>
      <p:sp>
        <p:nvSpPr>
          <p:cNvPr id="4" name="Date Placeholder 3">
            <a:extLst>
              <a:ext uri="{FF2B5EF4-FFF2-40B4-BE49-F238E27FC236}">
                <a16:creationId xmlns:a16="http://schemas.microsoft.com/office/drawing/2014/main" id="{E95A2D49-A3D8-4BA0-8DC7-D2AE93CFAC13}"/>
              </a:ext>
            </a:extLst>
          </p:cNvPr>
          <p:cNvSpPr>
            <a:spLocks noGrp="1"/>
          </p:cNvSpPr>
          <p:nvPr>
            <p:ph type="dt" sz="half" idx="10"/>
          </p:nvPr>
        </p:nvSpPr>
        <p:spPr>
          <a:xfrm>
            <a:off x="653752" y="6488667"/>
            <a:ext cx="2139553" cy="232810"/>
          </a:xfrm>
        </p:spPr>
        <p:txBody>
          <a:bodyPr/>
          <a:lstStyle/>
          <a:p>
            <a:fld id="{CD41A826-FDC3-4097-9D38-FC8A1612888F}" type="datetime1">
              <a:rPr lang="en-IN" smtClean="0"/>
              <a:t>18-11-2021</a:t>
            </a:fld>
            <a:endParaRPr lang="en-US" dirty="0"/>
          </a:p>
        </p:txBody>
      </p:sp>
      <p:sp>
        <p:nvSpPr>
          <p:cNvPr id="5" name="Slide Number Placeholder 4">
            <a:extLst>
              <a:ext uri="{FF2B5EF4-FFF2-40B4-BE49-F238E27FC236}">
                <a16:creationId xmlns:a16="http://schemas.microsoft.com/office/drawing/2014/main" id="{8EE4B963-63C8-44C8-8C30-F45CF6A97CF9}"/>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Rectangle 7">
            <a:extLst>
              <a:ext uri="{FF2B5EF4-FFF2-40B4-BE49-F238E27FC236}">
                <a16:creationId xmlns:a16="http://schemas.microsoft.com/office/drawing/2014/main" id="{F6A3BD94-0B87-4F6B-83F4-386715933FA0}"/>
              </a:ext>
            </a:extLst>
          </p:cNvPr>
          <p:cNvSpPr/>
          <p:nvPr/>
        </p:nvSpPr>
        <p:spPr>
          <a:xfrm>
            <a:off x="1931436" y="6492874"/>
            <a:ext cx="5626359" cy="365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1A3F907-5328-431F-AA4F-7A7109EF2549}"/>
              </a:ext>
            </a:extLst>
          </p:cNvPr>
          <p:cNvSpPr txBox="1"/>
          <p:nvPr/>
        </p:nvSpPr>
        <p:spPr>
          <a:xfrm>
            <a:off x="2347081" y="6488667"/>
            <a:ext cx="5438515" cy="369332"/>
          </a:xfrm>
          <a:prstGeom prst="rect">
            <a:avLst/>
          </a:prstGeom>
          <a:noFill/>
        </p:spPr>
        <p:txBody>
          <a:bodyPr wrap="square" rtlCol="0">
            <a:spAutoFit/>
          </a:bodyPr>
          <a:lstStyle/>
          <a:p>
            <a:r>
              <a:rPr lang="en-GB" dirty="0">
                <a:solidFill>
                  <a:schemeClr val="bg1"/>
                </a:solidFill>
              </a:rPr>
              <a:t>Department of Mechatronics Engineering</a:t>
            </a:r>
            <a:endParaRPr lang="en-IN" dirty="0">
              <a:solidFill>
                <a:schemeClr val="bg1"/>
              </a:solidFill>
            </a:endParaRPr>
          </a:p>
        </p:txBody>
      </p:sp>
      <p:sp>
        <p:nvSpPr>
          <p:cNvPr id="10" name="TextBox 9">
            <a:extLst>
              <a:ext uri="{FF2B5EF4-FFF2-40B4-BE49-F238E27FC236}">
                <a16:creationId xmlns:a16="http://schemas.microsoft.com/office/drawing/2014/main" id="{93B38AE2-A9A6-4AA1-83E3-F0972CA2D69F}"/>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1359306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E865-E495-7347-ADC0-CAA1682FE307}"/>
              </a:ext>
            </a:extLst>
          </p:cNvPr>
          <p:cNvSpPr>
            <a:spLocks noGrp="1"/>
          </p:cNvSpPr>
          <p:nvPr>
            <p:ph type="title"/>
          </p:nvPr>
        </p:nvSpPr>
        <p:spPr>
          <a:xfrm>
            <a:off x="321243" y="933061"/>
            <a:ext cx="8201620" cy="892564"/>
          </a:xfrm>
        </p:spPr>
        <p:txBody>
          <a:bodyPr>
            <a:normAutofit/>
          </a:bodyPr>
          <a:lstStyle/>
          <a:p>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graphicFrame>
        <p:nvGraphicFramePr>
          <p:cNvPr id="6" name="Content Placeholder 5">
            <a:extLst>
              <a:ext uri="{FF2B5EF4-FFF2-40B4-BE49-F238E27FC236}">
                <a16:creationId xmlns:a16="http://schemas.microsoft.com/office/drawing/2014/main" id="{4BE23580-9B48-844B-9BD4-829CE4C0F7A4}"/>
              </a:ext>
            </a:extLst>
          </p:cNvPr>
          <p:cNvGraphicFramePr>
            <a:graphicFrameLocks noGrp="1"/>
          </p:cNvGraphicFramePr>
          <p:nvPr>
            <p:ph idx="1"/>
            <p:extLst>
              <p:ext uri="{D42A27DB-BD31-4B8C-83A1-F6EECF244321}">
                <p14:modId xmlns:p14="http://schemas.microsoft.com/office/powerpoint/2010/main" val="360819061"/>
              </p:ext>
            </p:extLst>
          </p:nvPr>
        </p:nvGraphicFramePr>
        <p:xfrm>
          <a:off x="177415" y="1682868"/>
          <a:ext cx="9185323" cy="4734120"/>
        </p:xfrm>
        <a:graphic>
          <a:graphicData uri="http://schemas.openxmlformats.org/drawingml/2006/table">
            <a:tbl>
              <a:tblPr firstRow="1" bandRow="1">
                <a:tableStyleId>{68D230F3-CF80-4859-8CE7-A43EE81993B5}</a:tableStyleId>
              </a:tblPr>
              <a:tblGrid>
                <a:gridCol w="984819">
                  <a:extLst>
                    <a:ext uri="{9D8B030D-6E8A-4147-A177-3AD203B41FA5}">
                      <a16:colId xmlns:a16="http://schemas.microsoft.com/office/drawing/2014/main" val="1534050689"/>
                    </a:ext>
                  </a:extLst>
                </a:gridCol>
                <a:gridCol w="3958406">
                  <a:extLst>
                    <a:ext uri="{9D8B030D-6E8A-4147-A177-3AD203B41FA5}">
                      <a16:colId xmlns:a16="http://schemas.microsoft.com/office/drawing/2014/main" val="422981786"/>
                    </a:ext>
                  </a:extLst>
                </a:gridCol>
                <a:gridCol w="4242098">
                  <a:extLst>
                    <a:ext uri="{9D8B030D-6E8A-4147-A177-3AD203B41FA5}">
                      <a16:colId xmlns:a16="http://schemas.microsoft.com/office/drawing/2014/main" val="2624880874"/>
                    </a:ext>
                  </a:extLst>
                </a:gridCol>
              </a:tblGrid>
              <a:tr h="328632">
                <a:tc>
                  <a:txBody>
                    <a:bodyPr/>
                    <a:lstStyle/>
                    <a:p>
                      <a:pPr algn="just"/>
                      <a:r>
                        <a:rPr lang="en-US" dirty="0">
                          <a:latin typeface="Times New Roman" panose="02020603050405020304" pitchFamily="18" charset="0"/>
                          <a:cs typeface="Times New Roman" panose="02020603050405020304" pitchFamily="18" charset="0"/>
                        </a:rPr>
                        <a:t>S.No.</a:t>
                      </a:r>
                    </a:p>
                  </a:txBody>
                  <a:tcPr/>
                </a:tc>
                <a:tc>
                  <a:txBody>
                    <a:bodyPr/>
                    <a:lstStyle/>
                    <a:p>
                      <a:pPr algn="just"/>
                      <a:r>
                        <a:rPr lang="en-US" dirty="0">
                          <a:latin typeface="Times New Roman" panose="02020603050405020304" pitchFamily="18" charset="0"/>
                          <a:cs typeface="Times New Roman" panose="02020603050405020304" pitchFamily="18" charset="0"/>
                        </a:rPr>
                        <a:t>Author(s)</a:t>
                      </a:r>
                    </a:p>
                  </a:txBody>
                  <a:tcPr/>
                </a:tc>
                <a:tc>
                  <a:txBody>
                    <a:bodyPr/>
                    <a:lstStyle/>
                    <a:p>
                      <a:pPr algn="just"/>
                      <a:r>
                        <a:rPr lang="en-US" dirty="0">
                          <a:latin typeface="Times New Roman" panose="02020603050405020304" pitchFamily="18" charset="0"/>
                          <a:cs typeface="Times New Roman" panose="02020603050405020304" pitchFamily="18" charset="0"/>
                        </a:rPr>
                        <a:t>  Type/Title of study</a:t>
                      </a:r>
                    </a:p>
                  </a:txBody>
                  <a:tcPr/>
                </a:tc>
                <a:extLst>
                  <a:ext uri="{0D108BD9-81ED-4DB2-BD59-A6C34878D82A}">
                    <a16:rowId xmlns:a16="http://schemas.microsoft.com/office/drawing/2014/main" val="165943567"/>
                  </a:ext>
                </a:extLst>
              </a:tr>
              <a:tr h="821580">
                <a:tc>
                  <a:txBody>
                    <a:bodyPr/>
                    <a:lstStyle/>
                    <a:p>
                      <a:pPr algn="just"/>
                      <a:r>
                        <a:rPr lang="en-US" dirty="0">
                          <a:latin typeface="Times New Roman" panose="02020603050405020304" pitchFamily="18" charset="0"/>
                          <a:cs typeface="Times New Roman" panose="02020603050405020304" pitchFamily="18" charset="0"/>
                        </a:rPr>
                        <a:t>1</a:t>
                      </a:r>
                    </a:p>
                  </a:txBody>
                  <a:tcPr/>
                </a:tc>
                <a:tc>
                  <a:txBody>
                    <a:bodyPr/>
                    <a:lstStyle/>
                    <a:p>
                      <a:r>
                        <a:rPr lang="en-IN" sz="1800" b="0" i="0" u="none" strike="noStrike" kern="1200" baseline="0" dirty="0">
                          <a:solidFill>
                            <a:schemeClr val="tx1"/>
                          </a:solidFill>
                          <a:latin typeface="+mn-lt"/>
                          <a:ea typeface="+mn-ea"/>
                          <a:cs typeface="+mn-cs"/>
                        </a:rPr>
                        <a:t>Ketan H. Pakhmode, Ronit R. Dudhe, Gangadhar S. Waghmare, Daniyal A. Kamble,</a:t>
                      </a:r>
                    </a:p>
                    <a:p>
                      <a:r>
                        <a:rPr lang="en-IN" sz="1800" b="0" i="0" u="none" strike="noStrike" kern="1200" baseline="0" dirty="0">
                          <a:solidFill>
                            <a:schemeClr val="tx1"/>
                          </a:solidFill>
                          <a:latin typeface="+mn-lt"/>
                          <a:ea typeface="+mn-ea"/>
                          <a:cs typeface="+mn-cs"/>
                        </a:rPr>
                        <a:t>Kirti Dhenge</a:t>
                      </a:r>
                      <a:r>
                        <a:rPr lang="es-ES" sz="1800" b="0" i="0" u="none" strike="noStrike" kern="1200" dirty="0">
                          <a:solidFill>
                            <a:schemeClr val="tx1"/>
                          </a:solidFill>
                          <a:effectLst/>
                          <a:latin typeface="+mn-lt"/>
                          <a:ea typeface="+mn-ea"/>
                          <a:cs typeface="+mn-cs"/>
                        </a:rPr>
                        <a:t>(2019)</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Solar powered water surface garbage collecting boat</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2847713"/>
                  </a:ext>
                </a:extLst>
              </a:tr>
              <a:tr h="995460">
                <a:tc>
                  <a:txBody>
                    <a:bodyPr/>
                    <a:lstStyle/>
                    <a:p>
                      <a:pPr algn="just"/>
                      <a:r>
                        <a:rPr lang="en-US" dirty="0">
                          <a:latin typeface="Times New Roman" panose="02020603050405020304" pitchFamily="18" charset="0"/>
                          <a:cs typeface="Times New Roman" panose="02020603050405020304" pitchFamily="18" charset="0"/>
                        </a:rPr>
                        <a:t>2</a:t>
                      </a:r>
                    </a:p>
                  </a:txBody>
                  <a:tcPr/>
                </a:tc>
                <a:tc>
                  <a:txBody>
                    <a:bodyPr/>
                    <a:lstStyle/>
                    <a:p>
                      <a:pPr algn="l"/>
                      <a:r>
                        <a:rPr lang="en-IN" sz="1800" b="0" i="0" u="none" strike="noStrike" kern="1200" baseline="0" dirty="0">
                          <a:solidFill>
                            <a:schemeClr val="tx1"/>
                          </a:solidFill>
                          <a:latin typeface="+mn-lt"/>
                          <a:ea typeface="+mn-ea"/>
                          <a:cs typeface="+mn-cs"/>
                        </a:rPr>
                        <a:t>K.P.M.Y.V.Dathu, M.Monish Kumar, V.Kartheek, M.M.Karunakar (2019)</a:t>
                      </a:r>
                      <a:endParaRPr lang="en-US" sz="1800" b="0" i="0" kern="1200" dirty="0">
                        <a:solidFill>
                          <a:schemeClr val="tx1"/>
                        </a:solidFill>
                        <a:effectLst/>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Design of River Waste Collector Machine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Using Arduino</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995460">
                <a:tc>
                  <a:txBody>
                    <a:bodyPr/>
                    <a:lstStyle/>
                    <a:p>
                      <a:pPr algn="just"/>
                      <a:r>
                        <a:rPr lang="en-US" dirty="0">
                          <a:latin typeface="Times New Roman" panose="02020603050405020304" pitchFamily="18" charset="0"/>
                          <a:cs typeface="Times New Roman" panose="02020603050405020304" pitchFamily="18" charset="0"/>
                        </a:rPr>
                        <a:t>3</a:t>
                      </a:r>
                    </a:p>
                  </a:txBody>
                  <a:tcPr/>
                </a:tc>
                <a:tc>
                  <a:txBody>
                    <a:bodyPr/>
                    <a:lstStyle/>
                    <a:p>
                      <a:pPr algn="l"/>
                      <a:r>
                        <a:rPr lang="en-IN" sz="1800" b="0" i="0" u="none" strike="noStrike" kern="1200" baseline="0" dirty="0">
                          <a:solidFill>
                            <a:schemeClr val="tx1"/>
                          </a:solidFill>
                          <a:latin typeface="+mn-lt"/>
                          <a:ea typeface="+mn-ea"/>
                          <a:cs typeface="+mn-cs"/>
                        </a:rPr>
                        <a:t>N.Kiran Kumar, G.Vivek, Dr.A.Pulla Reddy (2018)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Bluetooth based Garbage Collection Robot using Arduino Microcontroller.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77464"/>
                  </a:ext>
                </a:extLst>
              </a:tr>
              <a:tr h="995460">
                <a:tc>
                  <a:txBody>
                    <a:bodyPr/>
                    <a:lstStyle/>
                    <a:p>
                      <a:pPr algn="just"/>
                      <a:r>
                        <a:rPr lang="en-US" dirty="0">
                          <a:latin typeface="Times New Roman" panose="02020603050405020304" pitchFamily="18" charset="0"/>
                          <a:cs typeface="Times New Roman" panose="02020603050405020304" pitchFamily="18" charset="0"/>
                        </a:rPr>
                        <a:t>4</a:t>
                      </a:r>
                    </a:p>
                  </a:txBody>
                  <a:tcPr/>
                </a:tc>
                <a:tc>
                  <a:txBody>
                    <a:bodyPr/>
                    <a:lstStyle/>
                    <a:p>
                      <a:pPr algn="l"/>
                      <a:r>
                        <a:rPr lang="en-IN" dirty="0"/>
                        <a:t>M. Mohamed Idhris , M. Elamparthi, C. Manoj kumar, Dr.N.Nithyavathy, </a:t>
                      </a:r>
                    </a:p>
                    <a:p>
                      <a:pPr algn="l"/>
                      <a:r>
                        <a:rPr lang="en-IN" dirty="0"/>
                        <a:t>Mr. K. Suganeswaran,</a:t>
                      </a:r>
                    </a:p>
                    <a:p>
                      <a:pPr algn="l"/>
                      <a:r>
                        <a:rPr lang="en-IN" dirty="0"/>
                        <a:t>Mr. S. Arunkumar(2017)</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t>Design and fabrication of</a:t>
                      </a:r>
                    </a:p>
                    <a:p>
                      <a:pPr algn="just"/>
                      <a:r>
                        <a:rPr lang="en-US" dirty="0"/>
                        <a:t>remote controlled sewage cleaning machine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9213365"/>
                  </a:ext>
                </a:extLst>
              </a:tr>
            </a:tbl>
          </a:graphicData>
        </a:graphic>
      </p:graphicFrame>
      <p:sp>
        <p:nvSpPr>
          <p:cNvPr id="4" name="Date Placeholder 3">
            <a:extLst>
              <a:ext uri="{FF2B5EF4-FFF2-40B4-BE49-F238E27FC236}">
                <a16:creationId xmlns:a16="http://schemas.microsoft.com/office/drawing/2014/main" id="{0CDDD232-706D-EA4C-8A20-A1440BB35C30}"/>
              </a:ext>
            </a:extLst>
          </p:cNvPr>
          <p:cNvSpPr>
            <a:spLocks noGrp="1"/>
          </p:cNvSpPr>
          <p:nvPr>
            <p:ph type="dt" sz="half" idx="10"/>
          </p:nvPr>
        </p:nvSpPr>
        <p:spPr>
          <a:xfrm>
            <a:off x="653752" y="6492873"/>
            <a:ext cx="2139553" cy="365125"/>
          </a:xfrm>
        </p:spPr>
        <p:txBody>
          <a:bodyPr/>
          <a:lstStyle/>
          <a:p>
            <a:fld id="{CC2E47D1-5B96-44DE-A1C5-0165B78801C9}" type="datetime1">
              <a:rPr lang="en-IN" smtClean="0">
                <a:solidFill>
                  <a:schemeClr val="bg1"/>
                </a:solidFill>
              </a:rPr>
              <a:t>18-11-2021</a:t>
            </a:fld>
            <a:endParaRPr lang="en-US" dirty="0">
              <a:solidFill>
                <a:schemeClr val="bg1"/>
              </a:solidFill>
            </a:endParaRPr>
          </a:p>
        </p:txBody>
      </p:sp>
      <p:sp>
        <p:nvSpPr>
          <p:cNvPr id="5" name="Slide Number Placeholder 4">
            <a:extLst>
              <a:ext uri="{FF2B5EF4-FFF2-40B4-BE49-F238E27FC236}">
                <a16:creationId xmlns:a16="http://schemas.microsoft.com/office/drawing/2014/main" id="{00A9D3AF-9F4F-B64F-85C7-6F4EF22F859F}"/>
              </a:ext>
            </a:extLst>
          </p:cNvPr>
          <p:cNvSpPr>
            <a:spLocks noGrp="1"/>
          </p:cNvSpPr>
          <p:nvPr>
            <p:ph type="sldNum" sz="quarter" idx="12"/>
          </p:nvPr>
        </p:nvSpPr>
        <p:spPr>
          <a:xfrm>
            <a:off x="6715820" y="6492875"/>
            <a:ext cx="2139553" cy="365125"/>
          </a:xfrm>
        </p:spPr>
        <p:txBody>
          <a:bodyPr/>
          <a:lstStyle/>
          <a:p>
            <a:fld id="{48F63A3B-78C7-47BE-AE5E-E10140E04643}" type="slidenum">
              <a:rPr lang="en-US" smtClean="0">
                <a:solidFill>
                  <a:schemeClr val="bg1"/>
                </a:solidFill>
              </a:rPr>
              <a:pPr/>
              <a:t>3</a:t>
            </a:fld>
            <a:endParaRPr lang="en-US" dirty="0">
              <a:solidFill>
                <a:schemeClr val="bg1"/>
              </a:solidFill>
            </a:endParaRPr>
          </a:p>
        </p:txBody>
      </p:sp>
      <p:sp>
        <p:nvSpPr>
          <p:cNvPr id="7" name="TextBox 6"/>
          <p:cNvSpPr txBox="1"/>
          <p:nvPr/>
        </p:nvSpPr>
        <p:spPr>
          <a:xfrm>
            <a:off x="2154875" y="649287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4758532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7BD8-779E-469F-8FB8-4F1214A327C4}"/>
              </a:ext>
            </a:extLst>
          </p:cNvPr>
          <p:cNvSpPr>
            <a:spLocks noGrp="1"/>
          </p:cNvSpPr>
          <p:nvPr>
            <p:ph type="title"/>
          </p:nvPr>
        </p:nvSpPr>
        <p:spPr>
          <a:xfrm>
            <a:off x="653752" y="1237957"/>
            <a:ext cx="8201621" cy="452733"/>
          </a:xfrm>
        </p:spPr>
        <p:txBody>
          <a:bodyPr>
            <a:noAutofit/>
          </a:bodyPr>
          <a:lstStyle/>
          <a:p>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Analysis</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879E8B-C006-4659-B105-57CB73520189}"/>
              </a:ext>
            </a:extLst>
          </p:cNvPr>
          <p:cNvSpPr>
            <a:spLocks noGrp="1"/>
          </p:cNvSpPr>
          <p:nvPr>
            <p:ph idx="1"/>
          </p:nvPr>
        </p:nvSpPr>
        <p:spPr>
          <a:xfrm>
            <a:off x="600878" y="2194560"/>
            <a:ext cx="8307367" cy="3613070"/>
          </a:xfrm>
        </p:spPr>
        <p:txBody>
          <a:bodyPr>
            <a:normAutofit fontScale="92500" lnSpcReduction="20000"/>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the above mentioned papers mostly they have shown how we can design a garbage collector in rivers.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paper they proposed a solar powered garbage collector base only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2</a:t>
            </a:r>
            <a:r>
              <a:rPr lang="en-US" baseline="30000" dirty="0">
                <a:latin typeface="Times New Roman" pitchFamily="18" charset="0"/>
                <a:cs typeface="Times New Roman" pitchFamily="18" charset="0"/>
              </a:rPr>
              <a:t>nd</a:t>
            </a:r>
            <a:r>
              <a:rPr lang="en-US" dirty="0">
                <a:latin typeface="Times New Roman" pitchFamily="18" charset="0"/>
                <a:cs typeface="Times New Roman" pitchFamily="18" charset="0"/>
              </a:rPr>
              <a:t> paper they designed a garbage collector using Arduino and in 3</a:t>
            </a:r>
            <a:r>
              <a:rPr lang="en-US" baseline="30000" dirty="0">
                <a:latin typeface="Times New Roman" pitchFamily="18" charset="0"/>
                <a:cs typeface="Times New Roman" pitchFamily="18" charset="0"/>
              </a:rPr>
              <a:t>rd</a:t>
            </a:r>
            <a:r>
              <a:rPr lang="en-US" dirty="0">
                <a:latin typeface="Times New Roman" pitchFamily="18" charset="0"/>
                <a:cs typeface="Times New Roman" pitchFamily="18" charset="0"/>
              </a:rPr>
              <a:t> paper they installed Bluetooth for controlling the garbage collector mainly.</a:t>
            </a:r>
          </a:p>
          <a:p>
            <a:pPr algn="just">
              <a:buFont typeface="Wingdings" panose="05000000000000000000" pitchFamily="2" charset="2"/>
              <a:buChar char="Ø"/>
            </a:pPr>
            <a:r>
              <a:rPr lang="en-IN" dirty="0">
                <a:latin typeface="Times New Roman" pitchFamily="18" charset="0"/>
                <a:cs typeface="Times New Roman" pitchFamily="18" charset="0"/>
              </a:rPr>
              <a:t>In 4</a:t>
            </a:r>
            <a:r>
              <a:rPr lang="en-IN" baseline="30000" dirty="0">
                <a:latin typeface="Times New Roman" pitchFamily="18" charset="0"/>
                <a:cs typeface="Times New Roman" pitchFamily="18" charset="0"/>
              </a:rPr>
              <a:t>th</a:t>
            </a:r>
            <a:r>
              <a:rPr lang="en-IN" dirty="0">
                <a:latin typeface="Times New Roman" pitchFamily="18" charset="0"/>
                <a:cs typeface="Times New Roman" pitchFamily="18" charset="0"/>
              </a:rPr>
              <a:t> paper they had designed and fabricated the river trash collector So, our project is basically the combination of all these projects which will float on water and collect trash from ponds effectively.</a:t>
            </a:r>
            <a:endParaRPr lang="en-US" dirty="0">
              <a:latin typeface="Times New Roman" pitchFamily="18" charset="0"/>
              <a:cs typeface="Times New Roman" pitchFamily="18" charset="0"/>
            </a:endParaRP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DB7502-B8A4-4049-BC3B-43D2052F987E}"/>
              </a:ext>
            </a:extLst>
          </p:cNvPr>
          <p:cNvSpPr>
            <a:spLocks noGrp="1"/>
          </p:cNvSpPr>
          <p:nvPr>
            <p:ph type="dt" sz="half" idx="10"/>
          </p:nvPr>
        </p:nvSpPr>
        <p:spPr>
          <a:xfrm>
            <a:off x="653752" y="6480743"/>
            <a:ext cx="2139553" cy="240734"/>
          </a:xfrm>
        </p:spPr>
        <p:txBody>
          <a:bodyPr/>
          <a:lstStyle/>
          <a:p>
            <a:fld id="{3CD97F19-C40E-43C1-AC81-7308DF9F5768}" type="datetime1">
              <a:rPr lang="en-IN" smtClean="0"/>
              <a:t>18-11-2021</a:t>
            </a:fld>
            <a:endParaRPr lang="en-US" dirty="0"/>
          </a:p>
        </p:txBody>
      </p:sp>
      <p:sp>
        <p:nvSpPr>
          <p:cNvPr id="5" name="Slide Number Placeholder 4">
            <a:extLst>
              <a:ext uri="{FF2B5EF4-FFF2-40B4-BE49-F238E27FC236}">
                <a16:creationId xmlns:a16="http://schemas.microsoft.com/office/drawing/2014/main" id="{A6DF5C4D-63A8-4607-B2A6-221F9007EFC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extBox 5">
            <a:extLst>
              <a:ext uri="{FF2B5EF4-FFF2-40B4-BE49-F238E27FC236}">
                <a16:creationId xmlns:a16="http://schemas.microsoft.com/office/drawing/2014/main" id="{54897406-C34E-4A37-8A6B-76F34FF4FBE7}"/>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5167260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03E9-3782-4660-BB42-27235F583A0C}"/>
              </a:ext>
            </a:extLst>
          </p:cNvPr>
          <p:cNvSpPr>
            <a:spLocks noGrp="1"/>
          </p:cNvSpPr>
          <p:nvPr>
            <p:ph type="title"/>
          </p:nvPr>
        </p:nvSpPr>
        <p:spPr>
          <a:xfrm>
            <a:off x="653752" y="1125414"/>
            <a:ext cx="8201621" cy="565275"/>
          </a:xfrm>
        </p:spPr>
        <p:txBody>
          <a:bodyPr>
            <a:noAutofit/>
          </a:bodyPr>
          <a:lstStyle/>
          <a:p>
            <a:r>
              <a:rPr lang="en-US"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Gap</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31BF0E-87DE-497D-902C-7C3CDD4BC8FE}"/>
              </a:ext>
            </a:extLst>
          </p:cNvPr>
          <p:cNvSpPr>
            <a:spLocks noGrp="1"/>
          </p:cNvSpPr>
          <p:nvPr>
            <p:ph idx="1"/>
          </p:nvPr>
        </p:nvSpPr>
        <p:spPr>
          <a:xfrm>
            <a:off x="653753" y="2011679"/>
            <a:ext cx="8201620" cy="4165283"/>
          </a:xfrm>
        </p:spPr>
        <p:txBody>
          <a:bodyPr>
            <a:normAutofit/>
          </a:bodyPr>
          <a:lstStyle/>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In all the above mentioned Papers none of them used feature such as :</a:t>
            </a:r>
          </a:p>
          <a:p>
            <a:pPr algn="just"/>
            <a:r>
              <a:rPr lang="en-US" sz="2400" dirty="0">
                <a:highlight>
                  <a:srgbClr val="FFFFFF"/>
                </a:highlight>
                <a:latin typeface="Times New Roman" panose="02020603050405020304" pitchFamily="18" charset="0"/>
                <a:cs typeface="Times New Roman" panose="02020603050405020304" pitchFamily="18" charset="0"/>
              </a:rPr>
              <a:t>Use of mobile application to control the movement of boat and manipulation of direction of boat.</a:t>
            </a:r>
          </a:p>
          <a:p>
            <a:pPr algn="just"/>
            <a:r>
              <a:rPr lang="en-US" sz="2400" dirty="0">
                <a:highlight>
                  <a:srgbClr val="FFFFFF"/>
                </a:highlight>
                <a:latin typeface="Times New Roman" panose="02020603050405020304" pitchFamily="18" charset="0"/>
                <a:cs typeface="Times New Roman" panose="02020603050405020304" pitchFamily="18" charset="0"/>
              </a:rPr>
              <a:t>Using solar power to control remotely the boat.</a:t>
            </a:r>
          </a:p>
          <a:p>
            <a:pPr algn="just"/>
            <a:r>
              <a:rPr lang="en-US" sz="2400" dirty="0">
                <a:highlight>
                  <a:srgbClr val="FFFFFF"/>
                </a:highlight>
                <a:latin typeface="Times New Roman" panose="02020603050405020304" pitchFamily="18" charset="0"/>
                <a:cs typeface="Times New Roman" panose="02020603050405020304" pitchFamily="18" charset="0"/>
              </a:rPr>
              <a:t>It has a physically installed conveyor belt which helps in the collection of trash from the river surface.</a:t>
            </a:r>
          </a:p>
          <a:p>
            <a:pPr algn="just"/>
            <a:r>
              <a:rPr lang="en-US" sz="2400" dirty="0">
                <a:highlight>
                  <a:srgbClr val="FFFFFF"/>
                </a:highlight>
                <a:latin typeface="Times New Roman" panose="02020603050405020304" pitchFamily="18" charset="0"/>
                <a:cs typeface="Times New Roman" panose="02020603050405020304" pitchFamily="18" charset="0"/>
              </a:rPr>
              <a:t>Combination of all the previously formed designes and fabricated in a new manner.</a:t>
            </a:r>
          </a:p>
        </p:txBody>
      </p:sp>
      <p:sp>
        <p:nvSpPr>
          <p:cNvPr id="4" name="Date Placeholder 3">
            <a:extLst>
              <a:ext uri="{FF2B5EF4-FFF2-40B4-BE49-F238E27FC236}">
                <a16:creationId xmlns:a16="http://schemas.microsoft.com/office/drawing/2014/main" id="{811CC1A0-A9DE-4AB5-8D9E-6E112D3546E3}"/>
              </a:ext>
            </a:extLst>
          </p:cNvPr>
          <p:cNvSpPr>
            <a:spLocks noGrp="1"/>
          </p:cNvSpPr>
          <p:nvPr>
            <p:ph type="dt" sz="half" idx="10"/>
          </p:nvPr>
        </p:nvSpPr>
        <p:spPr>
          <a:xfrm>
            <a:off x="653752" y="6480743"/>
            <a:ext cx="2139553" cy="240734"/>
          </a:xfrm>
        </p:spPr>
        <p:txBody>
          <a:bodyPr/>
          <a:lstStyle/>
          <a:p>
            <a:fld id="{476159B1-A82E-4C70-BD7F-7CABBAA146D9}" type="datetime1">
              <a:rPr lang="en-IN" smtClean="0"/>
              <a:t>18-11-2021</a:t>
            </a:fld>
            <a:endParaRPr lang="en-US" dirty="0"/>
          </a:p>
        </p:txBody>
      </p:sp>
      <p:sp>
        <p:nvSpPr>
          <p:cNvPr id="5" name="Slide Number Placeholder 4">
            <a:extLst>
              <a:ext uri="{FF2B5EF4-FFF2-40B4-BE49-F238E27FC236}">
                <a16:creationId xmlns:a16="http://schemas.microsoft.com/office/drawing/2014/main" id="{B6E1455A-155F-4149-9925-9FAB720BE86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6" name="TextBox 5">
            <a:extLst>
              <a:ext uri="{FF2B5EF4-FFF2-40B4-BE49-F238E27FC236}">
                <a16:creationId xmlns:a16="http://schemas.microsoft.com/office/drawing/2014/main" id="{4EAA3BEF-E778-44D9-8B1D-C40BB5ADC142}"/>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0346668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725B-46F8-4605-88EF-56D74FEFA04E}"/>
              </a:ext>
            </a:extLst>
          </p:cNvPr>
          <p:cNvSpPr>
            <a:spLocks noGrp="1"/>
          </p:cNvSpPr>
          <p:nvPr>
            <p:ph type="title"/>
          </p:nvPr>
        </p:nvSpPr>
        <p:spPr>
          <a:xfrm>
            <a:off x="653752" y="1294228"/>
            <a:ext cx="8201621" cy="396462"/>
          </a:xfrm>
        </p:spPr>
        <p:txBody>
          <a:bodyPr>
            <a:noAutofit/>
          </a:bodyPr>
          <a:lstStyle/>
          <a:p>
            <a:r>
              <a:rPr lang="en-GB"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Objectives </a:t>
            </a:r>
            <a:endParaRPr lang="en-IN" sz="4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94C234-A64F-4FA2-A67D-2AB4DA5E4D66}"/>
              </a:ext>
            </a:extLst>
          </p:cNvPr>
          <p:cNvSpPr>
            <a:spLocks noGrp="1"/>
          </p:cNvSpPr>
          <p:nvPr>
            <p:ph idx="1"/>
          </p:nvPr>
        </p:nvSpPr>
        <p:spPr>
          <a:xfrm>
            <a:off x="653752" y="2391507"/>
            <a:ext cx="8201621" cy="3785455"/>
          </a:xfrm>
        </p:spPr>
        <p:txBody>
          <a:bodyPr>
            <a:normAutofit/>
          </a:bodyPr>
          <a:lstStyle/>
          <a:p>
            <a:pPr algn="just"/>
            <a:r>
              <a:rPr lang="en-US" sz="2400" dirty="0"/>
              <a:t>Remotely controlled boat type structure.</a:t>
            </a:r>
          </a:p>
          <a:p>
            <a:pPr algn="just"/>
            <a:r>
              <a:rPr lang="en-US" sz="2400" dirty="0"/>
              <a:t>Use of conveyor belt to collect the trash effectively.</a:t>
            </a:r>
            <a:r>
              <a:rPr lang="en-GB" sz="2200" dirty="0">
                <a:latin typeface="Times New Roman" panose="02020603050405020304" pitchFamily="18" charset="0"/>
                <a:cs typeface="Times New Roman" panose="02020603050405020304" pitchFamily="18" charset="0"/>
              </a:rPr>
              <a:t> </a:t>
            </a:r>
          </a:p>
          <a:p>
            <a:pPr algn="just"/>
            <a:r>
              <a:rPr lang="en-US" sz="2400" dirty="0"/>
              <a:t>Withstand up to 10kg load of trash at a single time.</a:t>
            </a:r>
            <a:endParaRPr lang="en-GB" sz="2200" dirty="0">
              <a:latin typeface="Times New Roman" panose="02020603050405020304" pitchFamily="18" charset="0"/>
              <a:cs typeface="Times New Roman" panose="02020603050405020304" pitchFamily="18" charset="0"/>
            </a:endParaRPr>
          </a:p>
          <a:p>
            <a:pPr algn="just"/>
            <a:r>
              <a:rPr lang="en-US" sz="2400" dirty="0"/>
              <a:t>Android application is used for movement of boat structure and to establish connectivity between Bluetooth and application</a:t>
            </a:r>
            <a:r>
              <a:rPr lang="en-GB" sz="2200" dirty="0">
                <a:latin typeface="Times New Roman" panose="02020603050405020304" pitchFamily="18" charset="0"/>
                <a:cs typeface="Times New Roman" panose="02020603050405020304" pitchFamily="18" charset="0"/>
              </a:rPr>
              <a:t>.</a:t>
            </a:r>
          </a:p>
          <a:p>
            <a:pPr algn="just"/>
            <a:r>
              <a:rPr lang="en-US" sz="2400" dirty="0"/>
              <a:t>Cheaper in case of smaller ponds and water bodies as it can be handled with ease by anyone</a:t>
            </a:r>
            <a:r>
              <a:rPr lang="en-GB" sz="2200" dirty="0">
                <a:latin typeface="Times New Roman" panose="02020603050405020304" pitchFamily="18" charset="0"/>
                <a:cs typeface="Times New Roman" panose="02020603050405020304" pitchFamily="18" charset="0"/>
              </a:rPr>
              <a:t>.</a:t>
            </a:r>
          </a:p>
          <a:p>
            <a:pPr algn="just"/>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9C6473B-F3A4-4D67-8DF7-6636E444D59A}"/>
              </a:ext>
            </a:extLst>
          </p:cNvPr>
          <p:cNvSpPr>
            <a:spLocks noGrp="1"/>
          </p:cNvSpPr>
          <p:nvPr>
            <p:ph type="dt" sz="half" idx="10"/>
          </p:nvPr>
        </p:nvSpPr>
        <p:spPr>
          <a:xfrm>
            <a:off x="653752" y="6492874"/>
            <a:ext cx="2139553" cy="228603"/>
          </a:xfrm>
        </p:spPr>
        <p:txBody>
          <a:bodyPr/>
          <a:lstStyle/>
          <a:p>
            <a:fld id="{4956D7DA-83CE-4A93-AAB0-D2883A2733E4}" type="datetime1">
              <a:rPr lang="en-IN" smtClean="0"/>
              <a:t>18-11-2021</a:t>
            </a:fld>
            <a:endParaRPr lang="en-US" dirty="0"/>
          </a:p>
        </p:txBody>
      </p:sp>
      <p:sp>
        <p:nvSpPr>
          <p:cNvPr id="5" name="Slide Number Placeholder 4">
            <a:extLst>
              <a:ext uri="{FF2B5EF4-FFF2-40B4-BE49-F238E27FC236}">
                <a16:creationId xmlns:a16="http://schemas.microsoft.com/office/drawing/2014/main" id="{AFFFB32D-411A-42F6-B8D1-22D58EBDF07C}"/>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8" name="Rectangle 7">
            <a:extLst>
              <a:ext uri="{FF2B5EF4-FFF2-40B4-BE49-F238E27FC236}">
                <a16:creationId xmlns:a16="http://schemas.microsoft.com/office/drawing/2014/main" id="{FA7D3BEA-0A77-43E3-BC8C-F42D314E1512}"/>
              </a:ext>
            </a:extLst>
          </p:cNvPr>
          <p:cNvSpPr/>
          <p:nvPr/>
        </p:nvSpPr>
        <p:spPr>
          <a:xfrm>
            <a:off x="1931436" y="6492874"/>
            <a:ext cx="5626359" cy="3651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4565846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0C17-88F2-4CEB-ABC8-933BA9C4486A}"/>
              </a:ext>
            </a:extLst>
          </p:cNvPr>
          <p:cNvSpPr>
            <a:spLocks noGrp="1"/>
          </p:cNvSpPr>
          <p:nvPr>
            <p:ph type="title"/>
          </p:nvPr>
        </p:nvSpPr>
        <p:spPr>
          <a:xfrm>
            <a:off x="653752" y="1083212"/>
            <a:ext cx="8201621" cy="607478"/>
          </a:xfrm>
        </p:spPr>
        <p:txBody>
          <a:bodyPr>
            <a:normAutofit fontScale="90000"/>
          </a:bodyPr>
          <a:lstStyle/>
          <a:p>
            <a:r>
              <a:rPr lang="en-US" sz="4200" spc="50" dirty="0">
                <a:ln w="1143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Experimental Setup/Procedure</a:t>
            </a:r>
            <a:endParaRPr lang="en-IN" sz="4200"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3F545873-1755-4B72-B3E7-4F7F50F6491C}"/>
              </a:ext>
            </a:extLst>
          </p:cNvPr>
          <p:cNvSpPr>
            <a:spLocks noGrp="1"/>
          </p:cNvSpPr>
          <p:nvPr>
            <p:ph type="dt" sz="half" idx="10"/>
          </p:nvPr>
        </p:nvSpPr>
        <p:spPr/>
        <p:txBody>
          <a:bodyPr/>
          <a:lstStyle/>
          <a:p>
            <a:fld id="{DB149FDF-22AB-414F-A1AC-C8A01B833D2D}" type="datetime1">
              <a:rPr lang="en-IN" smtClean="0"/>
              <a:t>18-11-2021</a:t>
            </a:fld>
            <a:endParaRPr lang="en-US" dirty="0"/>
          </a:p>
        </p:txBody>
      </p:sp>
      <p:sp>
        <p:nvSpPr>
          <p:cNvPr id="5" name="Slide Number Placeholder 4">
            <a:extLst>
              <a:ext uri="{FF2B5EF4-FFF2-40B4-BE49-F238E27FC236}">
                <a16:creationId xmlns:a16="http://schemas.microsoft.com/office/drawing/2014/main" id="{89C8F5DA-9746-4C54-89F0-73531532F944}"/>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0" name="TextBox 9">
            <a:extLst>
              <a:ext uri="{FF2B5EF4-FFF2-40B4-BE49-F238E27FC236}">
                <a16:creationId xmlns:a16="http://schemas.microsoft.com/office/drawing/2014/main" id="{0A97FD13-E47A-49E7-AACE-E26D9255D395}"/>
              </a:ext>
            </a:extLst>
          </p:cNvPr>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82" y="1616135"/>
            <a:ext cx="4942650" cy="4864608"/>
          </a:xfrm>
          <a:prstGeom prst="rect">
            <a:avLst/>
          </a:prstGeom>
        </p:spPr>
      </p:pic>
    </p:spTree>
    <p:extLst>
      <p:ext uri="{BB962C8B-B14F-4D97-AF65-F5344CB8AC3E}">
        <p14:creationId xmlns:p14="http://schemas.microsoft.com/office/powerpoint/2010/main" val="126062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753" y="1064871"/>
            <a:ext cx="7772617" cy="625819"/>
          </a:xfrm>
        </p:spPr>
        <p:txBody>
          <a:bodyPr>
            <a:normAutofit fontScale="90000"/>
          </a:bodyPr>
          <a:lstStyle/>
          <a:p>
            <a:r>
              <a:rPr lang="en-IN" b="1" dirty="0">
                <a:latin typeface="Bahnschrift" pitchFamily="34" charset="0"/>
              </a:rPr>
              <a:t>CAD Diagram</a:t>
            </a:r>
          </a:p>
        </p:txBody>
      </p:sp>
      <p:sp>
        <p:nvSpPr>
          <p:cNvPr id="4" name="Date Placeholder 3"/>
          <p:cNvSpPr>
            <a:spLocks noGrp="1"/>
          </p:cNvSpPr>
          <p:nvPr>
            <p:ph type="dt" sz="half" idx="10"/>
          </p:nvPr>
        </p:nvSpPr>
        <p:spPr/>
        <p:txBody>
          <a:bodyPr/>
          <a:lstStyle/>
          <a:p>
            <a:fld id="{5FA9E490-F44D-4468-A6A5-135540DA17C7}" type="datetime1">
              <a:rPr lang="en-IN" smtClean="0"/>
              <a:t>18-11-2021</a:t>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442" y="1836622"/>
            <a:ext cx="3063558" cy="160190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095" y="3687008"/>
            <a:ext cx="2728435" cy="241134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1530" y="1377780"/>
            <a:ext cx="3944983" cy="3019426"/>
          </a:xfrm>
          <a:prstGeom prst="rect">
            <a:avLst/>
          </a:prstGeom>
        </p:spPr>
      </p:pic>
      <p:sp>
        <p:nvSpPr>
          <p:cNvPr id="11" name="Rectangle 10"/>
          <p:cNvSpPr/>
          <p:nvPr/>
        </p:nvSpPr>
        <p:spPr>
          <a:xfrm>
            <a:off x="1171575" y="3584457"/>
            <a:ext cx="1143000" cy="358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Back View</a:t>
            </a:r>
          </a:p>
        </p:txBody>
      </p:sp>
      <p:sp>
        <p:nvSpPr>
          <p:cNvPr id="12" name="Rectangle 11"/>
          <p:cNvSpPr/>
          <p:nvPr/>
        </p:nvSpPr>
        <p:spPr>
          <a:xfrm>
            <a:off x="3268419" y="6060663"/>
            <a:ext cx="1577786"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Conveyor</a:t>
            </a:r>
          </a:p>
        </p:txBody>
      </p:sp>
      <p:sp>
        <p:nvSpPr>
          <p:cNvPr id="13" name="Rectangle 12"/>
          <p:cNvSpPr/>
          <p:nvPr/>
        </p:nvSpPr>
        <p:spPr>
          <a:xfrm>
            <a:off x="6331983" y="4467227"/>
            <a:ext cx="2124075"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Isometric View</a:t>
            </a:r>
          </a:p>
        </p:txBody>
      </p:sp>
    </p:spTree>
    <p:extLst>
      <p:ext uri="{BB962C8B-B14F-4D97-AF65-F5344CB8AC3E}">
        <p14:creationId xmlns:p14="http://schemas.microsoft.com/office/powerpoint/2010/main" val="1991847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3395</TotalTime>
  <Words>1448</Words>
  <Application>Microsoft Office PowerPoint</Application>
  <PresentationFormat>Custom</PresentationFormat>
  <Paragraphs>237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Calibri Light</vt:lpstr>
      <vt:lpstr>Times New Roman</vt:lpstr>
      <vt:lpstr>Wingdings</vt:lpstr>
      <vt:lpstr>Office Theme</vt:lpstr>
      <vt:lpstr>PowerPoint Presentation</vt:lpstr>
      <vt:lpstr>    </vt:lpstr>
      <vt:lpstr>Introduction</vt:lpstr>
      <vt:lpstr>Literature review</vt:lpstr>
      <vt:lpstr>Review Analysis</vt:lpstr>
      <vt:lpstr>Research Gap</vt:lpstr>
      <vt:lpstr>Project Objectives </vt:lpstr>
      <vt:lpstr>Experimental Setup/Procedure</vt:lpstr>
      <vt:lpstr>CAD Diagram</vt:lpstr>
      <vt:lpstr> Components </vt:lpstr>
      <vt:lpstr>PowerPoint Presentation</vt:lpstr>
      <vt:lpstr>30 RPM 12V DC Motor</vt:lpstr>
      <vt:lpstr>PowerPoint Presentation</vt:lpstr>
      <vt:lpstr>PowerPoint Presentation</vt:lpstr>
      <vt:lpstr>Work Plan and Division</vt:lpstr>
      <vt:lpstr>RESULT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Avinash Kumar</cp:lastModifiedBy>
  <cp:revision>220</cp:revision>
  <cp:lastPrinted>2019-12-21T07:30:24Z</cp:lastPrinted>
  <dcterms:created xsi:type="dcterms:W3CDTF">2016-12-20T10:07:13Z</dcterms:created>
  <dcterms:modified xsi:type="dcterms:W3CDTF">2021-11-18T04:34:56Z</dcterms:modified>
</cp:coreProperties>
</file>