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6" r:id="rId7"/>
    <p:sldId id="273" r:id="rId8"/>
    <p:sldId id="261" r:id="rId9"/>
    <p:sldId id="262" r:id="rId10"/>
    <p:sldId id="263" r:id="rId11"/>
    <p:sldId id="264" r:id="rId12"/>
    <p:sldId id="265" r:id="rId13"/>
    <p:sldId id="267" r:id="rId14"/>
    <p:sldId id="274" r:id="rId15"/>
    <p:sldId id="269" r:id="rId16"/>
    <p:sldId id="268"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a Kurnooli" userId="aa7225ef6e399915" providerId="LiveId" clId="{173132A9-0FF8-4A02-9BDD-BB1A7B12C176}"/>
    <pc:docChg chg="custSel addSld delSld modSld">
      <pc:chgData name="Nazia Kurnooli" userId="aa7225ef6e399915" providerId="LiveId" clId="{173132A9-0FF8-4A02-9BDD-BB1A7B12C176}" dt="2021-12-09T07:36:23.185" v="47" actId="207"/>
      <pc:docMkLst>
        <pc:docMk/>
      </pc:docMkLst>
      <pc:sldChg chg="new del">
        <pc:chgData name="Nazia Kurnooli" userId="aa7225ef6e399915" providerId="LiveId" clId="{173132A9-0FF8-4A02-9BDD-BB1A7B12C176}" dt="2021-12-09T07:33:10.273" v="2" actId="47"/>
        <pc:sldMkLst>
          <pc:docMk/>
          <pc:sldMk cId="3186740475" sldId="272"/>
        </pc:sldMkLst>
      </pc:sldChg>
      <pc:sldChg chg="delSp modSp add mod">
        <pc:chgData name="Nazia Kurnooli" userId="aa7225ef6e399915" providerId="LiveId" clId="{173132A9-0FF8-4A02-9BDD-BB1A7B12C176}" dt="2021-12-09T07:35:06.570" v="26" actId="478"/>
        <pc:sldMkLst>
          <pc:docMk/>
          <pc:sldMk cId="530412294" sldId="273"/>
        </pc:sldMkLst>
        <pc:spChg chg="mod">
          <ac:chgData name="Nazia Kurnooli" userId="aa7225ef6e399915" providerId="LiveId" clId="{173132A9-0FF8-4A02-9BDD-BB1A7B12C176}" dt="2021-12-09T07:35:03.648" v="25" actId="207"/>
          <ac:spMkLst>
            <pc:docMk/>
            <pc:sldMk cId="530412294" sldId="273"/>
            <ac:spMk id="2" creationId="{B3AEB2E4-835B-4C6A-8B20-BC8D0E6ACFD0}"/>
          </ac:spMkLst>
        </pc:spChg>
        <pc:spChg chg="mod">
          <ac:chgData name="Nazia Kurnooli" userId="aa7225ef6e399915" providerId="LiveId" clId="{173132A9-0FF8-4A02-9BDD-BB1A7B12C176}" dt="2021-12-09T07:34:48.885" v="21" actId="1036"/>
          <ac:spMkLst>
            <pc:docMk/>
            <pc:sldMk cId="530412294" sldId="273"/>
            <ac:spMk id="6" creationId="{CDD381BF-9114-457F-A84D-DCED2755C572}"/>
          </ac:spMkLst>
        </pc:spChg>
        <pc:spChg chg="mod">
          <ac:chgData name="Nazia Kurnooli" userId="aa7225ef6e399915" providerId="LiveId" clId="{173132A9-0FF8-4A02-9BDD-BB1A7B12C176}" dt="2021-12-09T07:34:39.710" v="15" actId="403"/>
          <ac:spMkLst>
            <pc:docMk/>
            <pc:sldMk cId="530412294" sldId="273"/>
            <ac:spMk id="7" creationId="{C318D100-743F-49B9-9989-14002ACC3D69}"/>
          </ac:spMkLst>
        </pc:spChg>
        <pc:spChg chg="mod">
          <ac:chgData name="Nazia Kurnooli" userId="aa7225ef6e399915" providerId="LiveId" clId="{173132A9-0FF8-4A02-9BDD-BB1A7B12C176}" dt="2021-12-09T07:34:27.038" v="10" actId="403"/>
          <ac:spMkLst>
            <pc:docMk/>
            <pc:sldMk cId="530412294" sldId="273"/>
            <ac:spMk id="8" creationId="{F3D828D7-15C3-4E5B-819C-22C1F6427BE4}"/>
          </ac:spMkLst>
        </pc:spChg>
        <pc:picChg chg="del">
          <ac:chgData name="Nazia Kurnooli" userId="aa7225ef6e399915" providerId="LiveId" clId="{173132A9-0FF8-4A02-9BDD-BB1A7B12C176}" dt="2021-12-09T07:35:06.570" v="26" actId="478"/>
          <ac:picMkLst>
            <pc:docMk/>
            <pc:sldMk cId="530412294" sldId="273"/>
            <ac:picMk id="10" creationId="{3752C551-0BC9-4E7A-83FF-54DD73E09FE9}"/>
          </ac:picMkLst>
        </pc:picChg>
      </pc:sldChg>
      <pc:sldChg chg="modSp add mod">
        <pc:chgData name="Nazia Kurnooli" userId="aa7225ef6e399915" providerId="LiveId" clId="{173132A9-0FF8-4A02-9BDD-BB1A7B12C176}" dt="2021-12-09T07:36:23.185" v="47" actId="207"/>
        <pc:sldMkLst>
          <pc:docMk/>
          <pc:sldMk cId="95190350" sldId="274"/>
        </pc:sldMkLst>
        <pc:spChg chg="mod">
          <ac:chgData name="Nazia Kurnooli" userId="aa7225ef6e399915" providerId="LiveId" clId="{173132A9-0FF8-4A02-9BDD-BB1A7B12C176}" dt="2021-12-09T07:36:23.185" v="47" actId="207"/>
          <ac:spMkLst>
            <pc:docMk/>
            <pc:sldMk cId="95190350" sldId="274"/>
            <ac:spMk id="4" creationId="{D4C11433-940B-45E7-A38A-86D55406DE71}"/>
          </ac:spMkLst>
        </pc:spChg>
        <pc:spChg chg="mod">
          <ac:chgData name="Nazia Kurnooli" userId="aa7225ef6e399915" providerId="LiveId" clId="{173132A9-0FF8-4A02-9BDD-BB1A7B12C176}" dt="2021-12-09T07:36:16.006" v="43" actId="403"/>
          <ac:spMkLst>
            <pc:docMk/>
            <pc:sldMk cId="95190350" sldId="274"/>
            <ac:spMk id="5" creationId="{F7A4CAA3-1FC6-496A-839D-FF675DB2E4FE}"/>
          </ac:spMkLst>
        </pc:spChg>
        <pc:spChg chg="mod">
          <ac:chgData name="Nazia Kurnooli" userId="aa7225ef6e399915" providerId="LiveId" clId="{173132A9-0FF8-4A02-9BDD-BB1A7B12C176}" dt="2021-12-09T07:36:07.742" v="37" actId="403"/>
          <ac:spMkLst>
            <pc:docMk/>
            <pc:sldMk cId="95190350" sldId="274"/>
            <ac:spMk id="6" creationId="{3C876EAE-AAD7-467A-BEAB-094DD211FB81}"/>
          </ac:spMkLst>
        </pc:spChg>
        <pc:spChg chg="mod">
          <ac:chgData name="Nazia Kurnooli" userId="aa7225ef6e399915" providerId="LiveId" clId="{173132A9-0FF8-4A02-9BDD-BB1A7B12C176}" dt="2021-12-09T07:35:45.882" v="29" actId="1076"/>
          <ac:spMkLst>
            <pc:docMk/>
            <pc:sldMk cId="95190350" sldId="274"/>
            <ac:spMk id="8" creationId="{506CA414-CC3B-4DAC-91C9-9B80997B4649}"/>
          </ac:spMkLst>
        </pc:spChg>
        <pc:graphicFrameChg chg="mod">
          <ac:chgData name="Nazia Kurnooli" userId="aa7225ef6e399915" providerId="LiveId" clId="{173132A9-0FF8-4A02-9BDD-BB1A7B12C176}" dt="2021-12-09T07:35:43.280" v="28" actId="1076"/>
          <ac:graphicFrameMkLst>
            <pc:docMk/>
            <pc:sldMk cId="95190350" sldId="274"/>
            <ac:graphicFrameMk id="7" creationId="{01FF9A3B-7D8C-454A-AFE4-67B5FD49E22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1E356-3C90-4C2B-81D3-CE1CEACE1140}" type="datetimeFigureOut">
              <a:rPr lang="en-IN" smtClean="0"/>
              <a:t>28-12-2021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4DDE8-1826-4A21-9365-65D293E45C34}" type="slidenum">
              <a:rPr lang="en-IN" smtClean="0"/>
              <a:t>‹#›</a:t>
            </a:fld>
            <a:endParaRPr lang="en-IN"/>
          </a:p>
        </p:txBody>
      </p:sp>
    </p:spTree>
    <p:extLst>
      <p:ext uri="{BB962C8B-B14F-4D97-AF65-F5344CB8AC3E}">
        <p14:creationId xmlns:p14="http://schemas.microsoft.com/office/powerpoint/2010/main" val="342419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divided the circuit in 3 parts as for better understanding</a:t>
            </a:r>
            <a:endParaRPr lang="en-IN" dirty="0"/>
          </a:p>
        </p:txBody>
      </p:sp>
      <p:sp>
        <p:nvSpPr>
          <p:cNvPr id="4" name="Slide Number Placeholder 3"/>
          <p:cNvSpPr>
            <a:spLocks noGrp="1"/>
          </p:cNvSpPr>
          <p:nvPr>
            <p:ph type="sldNum" sz="quarter" idx="5"/>
          </p:nvPr>
        </p:nvSpPr>
        <p:spPr/>
        <p:txBody>
          <a:bodyPr/>
          <a:lstStyle/>
          <a:p>
            <a:fld id="{0474DDE8-1826-4A21-9365-65D293E45C34}" type="slidenum">
              <a:rPr lang="en-IN" smtClean="0"/>
              <a:t>9</a:t>
            </a:fld>
            <a:endParaRPr lang="en-IN"/>
          </a:p>
        </p:txBody>
      </p:sp>
    </p:spTree>
    <p:extLst>
      <p:ext uri="{BB962C8B-B14F-4D97-AF65-F5344CB8AC3E}">
        <p14:creationId xmlns:p14="http://schemas.microsoft.com/office/powerpoint/2010/main" val="167879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Note: micro servo only rotates opens after metal servo has fixed to its desired position.</a:t>
            </a:r>
          </a:p>
          <a:p>
            <a:endParaRPr lang="en-IN" dirty="0"/>
          </a:p>
        </p:txBody>
      </p:sp>
      <p:sp>
        <p:nvSpPr>
          <p:cNvPr id="4" name="Slide Number Placeholder 3"/>
          <p:cNvSpPr>
            <a:spLocks noGrp="1"/>
          </p:cNvSpPr>
          <p:nvPr>
            <p:ph type="sldNum" sz="quarter" idx="5"/>
          </p:nvPr>
        </p:nvSpPr>
        <p:spPr/>
        <p:txBody>
          <a:bodyPr/>
          <a:lstStyle/>
          <a:p>
            <a:fld id="{0474DDE8-1826-4A21-9365-65D293E45C34}" type="slidenum">
              <a:rPr lang="en-IN" smtClean="0"/>
              <a:t>12</a:t>
            </a:fld>
            <a:endParaRPr lang="en-IN"/>
          </a:p>
        </p:txBody>
      </p:sp>
    </p:spTree>
    <p:extLst>
      <p:ext uri="{BB962C8B-B14F-4D97-AF65-F5344CB8AC3E}">
        <p14:creationId xmlns:p14="http://schemas.microsoft.com/office/powerpoint/2010/main" val="342572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F8DA2-B92A-4B92-8686-EE5246059E48}" type="datetime4">
              <a:rPr lang="en-IN" smtClean="0"/>
              <a:t>28 December 2021</a:t>
            </a:fld>
            <a:endParaRPr lang="en-IN"/>
          </a:p>
        </p:txBody>
      </p:sp>
      <p:sp>
        <p:nvSpPr>
          <p:cNvPr id="5" name="Footer Placeholder 4"/>
          <p:cNvSpPr>
            <a:spLocks noGrp="1"/>
          </p:cNvSpPr>
          <p:nvPr>
            <p:ph type="ftr" sz="quarter" idx="11"/>
          </p:nvPr>
        </p:nvSpPr>
        <p:spPr/>
        <p:txBody>
          <a:bodyPr/>
          <a:lstStyle/>
          <a:p>
            <a:r>
              <a:rPr lang="en-IN"/>
              <a:t>Department of Mechatronics' Engineering</a:t>
            </a:r>
          </a:p>
        </p:txBody>
      </p:sp>
      <p:sp>
        <p:nvSpPr>
          <p:cNvPr id="6" name="Slide Number Placeholder 5"/>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248170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8EACD-B28A-42F9-8BF0-1141467E18D1}" type="datetime4">
              <a:rPr lang="en-IN" smtClean="0"/>
              <a:t>28 December 2021</a:t>
            </a:fld>
            <a:endParaRPr lang="en-IN"/>
          </a:p>
        </p:txBody>
      </p:sp>
      <p:sp>
        <p:nvSpPr>
          <p:cNvPr id="5" name="Footer Placeholder 4"/>
          <p:cNvSpPr>
            <a:spLocks noGrp="1"/>
          </p:cNvSpPr>
          <p:nvPr>
            <p:ph type="ftr" sz="quarter" idx="11"/>
          </p:nvPr>
        </p:nvSpPr>
        <p:spPr/>
        <p:txBody>
          <a:bodyPr/>
          <a:lstStyle/>
          <a:p>
            <a:r>
              <a:rPr lang="en-IN"/>
              <a:t>Department of Mechatronics' Engineering</a:t>
            </a:r>
          </a:p>
        </p:txBody>
      </p:sp>
      <p:sp>
        <p:nvSpPr>
          <p:cNvPr id="6" name="Slide Number Placeholder 5"/>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184142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1D5EC-EFBF-4BED-8221-54FEE9F16B9D}" type="datetime4">
              <a:rPr lang="en-IN" smtClean="0"/>
              <a:t>28 December 2021</a:t>
            </a:fld>
            <a:endParaRPr lang="en-IN"/>
          </a:p>
        </p:txBody>
      </p:sp>
      <p:sp>
        <p:nvSpPr>
          <p:cNvPr id="5" name="Footer Placeholder 4"/>
          <p:cNvSpPr>
            <a:spLocks noGrp="1"/>
          </p:cNvSpPr>
          <p:nvPr>
            <p:ph type="ftr" sz="quarter" idx="11"/>
          </p:nvPr>
        </p:nvSpPr>
        <p:spPr/>
        <p:txBody>
          <a:bodyPr/>
          <a:lstStyle/>
          <a:p>
            <a:r>
              <a:rPr lang="en-IN"/>
              <a:t>Department of Mechatronics' Engineering</a:t>
            </a:r>
          </a:p>
        </p:txBody>
      </p:sp>
      <p:sp>
        <p:nvSpPr>
          <p:cNvPr id="6" name="Slide Number Placeholder 5"/>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168137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4"/>
            <a:ext cx="2743200" cy="365125"/>
          </a:xfrm>
          <a:prstGeom prst="rect">
            <a:avLst/>
          </a:prstGeom>
        </p:spPr>
        <p:txBody>
          <a:bodyPr/>
          <a:lstStyle/>
          <a:p>
            <a:fld id="{E3B2EE75-F357-4BD0-BEB9-9A946F3EADA8}" type="datetime4">
              <a:rPr lang="en-IN" smtClean="0"/>
              <a:t>28 December 2021</a:t>
            </a:fld>
            <a:endParaRPr lang="en-IN"/>
          </a:p>
        </p:txBody>
      </p:sp>
      <p:sp>
        <p:nvSpPr>
          <p:cNvPr id="5" name="Footer Placeholder 4"/>
          <p:cNvSpPr>
            <a:spLocks noGrp="1"/>
          </p:cNvSpPr>
          <p:nvPr>
            <p:ph type="ftr" sz="quarter" idx="11"/>
          </p:nvPr>
        </p:nvSpPr>
        <p:spPr>
          <a:xfrm>
            <a:off x="4038601" y="6356354"/>
            <a:ext cx="4114800" cy="365125"/>
          </a:xfrm>
          <a:prstGeom prst="rect">
            <a:avLst/>
          </a:prstGeom>
        </p:spPr>
        <p:txBody>
          <a:bodyPr/>
          <a:lstStyle/>
          <a:p>
            <a:r>
              <a:rPr lang="en-IN"/>
              <a:t>Department of Mechatronics' Engineering</a:t>
            </a:r>
          </a:p>
        </p:txBody>
      </p:sp>
      <p:sp>
        <p:nvSpPr>
          <p:cNvPr id="6" name="Slide Number Placeholder 5"/>
          <p:cNvSpPr>
            <a:spLocks noGrp="1"/>
          </p:cNvSpPr>
          <p:nvPr>
            <p:ph type="sldNum" sz="quarter" idx="12"/>
          </p:nvPr>
        </p:nvSpPr>
        <p:spPr>
          <a:xfrm>
            <a:off x="8610601" y="6356354"/>
            <a:ext cx="2743200" cy="365125"/>
          </a:xfrm>
          <a:prstGeom prst="rect">
            <a:avLst/>
          </a:prstGeom>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188300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7DF442-0B81-47C2-B5D5-29C81868B412}" type="datetime4">
              <a:rPr lang="en-IN" smtClean="0"/>
              <a:t>28 December 2021</a:t>
            </a:fld>
            <a:endParaRPr lang="en-IN"/>
          </a:p>
        </p:txBody>
      </p:sp>
      <p:sp>
        <p:nvSpPr>
          <p:cNvPr id="5" name="Footer Placeholder 4"/>
          <p:cNvSpPr>
            <a:spLocks noGrp="1"/>
          </p:cNvSpPr>
          <p:nvPr>
            <p:ph type="ftr" sz="quarter" idx="11"/>
          </p:nvPr>
        </p:nvSpPr>
        <p:spPr/>
        <p:txBody>
          <a:bodyPr/>
          <a:lstStyle/>
          <a:p>
            <a:r>
              <a:rPr lang="en-IN"/>
              <a:t>Department of Mechatronics' Engineering</a:t>
            </a:r>
          </a:p>
        </p:txBody>
      </p:sp>
      <p:sp>
        <p:nvSpPr>
          <p:cNvPr id="6" name="Slide Number Placeholder 5"/>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283513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1"/>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9962-7EB4-46C6-A984-D414E9F99376}" type="datetime4">
              <a:rPr lang="en-IN" smtClean="0"/>
              <a:t>28 December 2021</a:t>
            </a:fld>
            <a:endParaRPr lang="en-IN"/>
          </a:p>
        </p:txBody>
      </p:sp>
      <p:sp>
        <p:nvSpPr>
          <p:cNvPr id="5" name="Footer Placeholder 4"/>
          <p:cNvSpPr>
            <a:spLocks noGrp="1"/>
          </p:cNvSpPr>
          <p:nvPr>
            <p:ph type="ftr" sz="quarter" idx="11"/>
          </p:nvPr>
        </p:nvSpPr>
        <p:spPr/>
        <p:txBody>
          <a:bodyPr/>
          <a:lstStyle/>
          <a:p>
            <a:r>
              <a:rPr lang="en-IN"/>
              <a:t>Department of Mechatronics' Engineering</a:t>
            </a:r>
          </a:p>
        </p:txBody>
      </p:sp>
      <p:sp>
        <p:nvSpPr>
          <p:cNvPr id="6" name="Slide Number Placeholder 5"/>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327233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199"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FF2F5-A4F7-4A18-A8BC-16B1F4974B12}" type="datetime4">
              <a:rPr lang="en-IN" smtClean="0"/>
              <a:t>28 December 2021</a:t>
            </a:fld>
            <a:endParaRPr lang="en-IN"/>
          </a:p>
        </p:txBody>
      </p:sp>
      <p:sp>
        <p:nvSpPr>
          <p:cNvPr id="6" name="Footer Placeholder 5"/>
          <p:cNvSpPr>
            <a:spLocks noGrp="1"/>
          </p:cNvSpPr>
          <p:nvPr>
            <p:ph type="ftr" sz="quarter" idx="11"/>
          </p:nvPr>
        </p:nvSpPr>
        <p:spPr/>
        <p:txBody>
          <a:bodyPr/>
          <a:lstStyle/>
          <a:p>
            <a:r>
              <a:rPr lang="en-IN"/>
              <a:t>Department of Mechatronics' Engineering</a:t>
            </a:r>
          </a:p>
        </p:txBody>
      </p:sp>
      <p:sp>
        <p:nvSpPr>
          <p:cNvPr id="7" name="Slide Number Placeholder 6"/>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24757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320D7-82C5-4F69-9576-6C8D98174B6B}" type="datetime4">
              <a:rPr lang="en-IN" smtClean="0"/>
              <a:t>28 December 2021</a:t>
            </a:fld>
            <a:endParaRPr lang="en-IN"/>
          </a:p>
        </p:txBody>
      </p:sp>
      <p:sp>
        <p:nvSpPr>
          <p:cNvPr id="8" name="Footer Placeholder 7"/>
          <p:cNvSpPr>
            <a:spLocks noGrp="1"/>
          </p:cNvSpPr>
          <p:nvPr>
            <p:ph type="ftr" sz="quarter" idx="11"/>
          </p:nvPr>
        </p:nvSpPr>
        <p:spPr/>
        <p:txBody>
          <a:bodyPr/>
          <a:lstStyle/>
          <a:p>
            <a:r>
              <a:rPr lang="en-IN"/>
              <a:t>Department of Mechatronics' Engineering</a:t>
            </a:r>
          </a:p>
        </p:txBody>
      </p:sp>
      <p:sp>
        <p:nvSpPr>
          <p:cNvPr id="9" name="Slide Number Placeholder 8"/>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108147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E19CAB-B530-46F4-AEED-472EF8E14881}" type="datetime4">
              <a:rPr lang="en-IN" smtClean="0"/>
              <a:t>28 December 2021</a:t>
            </a:fld>
            <a:endParaRPr lang="en-IN"/>
          </a:p>
        </p:txBody>
      </p:sp>
      <p:sp>
        <p:nvSpPr>
          <p:cNvPr id="4" name="Footer Placeholder 3"/>
          <p:cNvSpPr>
            <a:spLocks noGrp="1"/>
          </p:cNvSpPr>
          <p:nvPr>
            <p:ph type="ftr" sz="quarter" idx="11"/>
          </p:nvPr>
        </p:nvSpPr>
        <p:spPr/>
        <p:txBody>
          <a:bodyPr/>
          <a:lstStyle/>
          <a:p>
            <a:r>
              <a:rPr lang="en-IN"/>
              <a:t>Department of Mechatronics' Engineering</a:t>
            </a:r>
          </a:p>
        </p:txBody>
      </p:sp>
      <p:sp>
        <p:nvSpPr>
          <p:cNvPr id="5" name="Slide Number Placeholder 4"/>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407161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2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F49B87-AA37-408F-9E9F-D8013F6F1701}" type="datetime4">
              <a:rPr lang="en-IN" smtClean="0"/>
              <a:t>28 December 2021</a:t>
            </a:fld>
            <a:endParaRPr lang="en-IN"/>
          </a:p>
        </p:txBody>
      </p:sp>
      <p:sp>
        <p:nvSpPr>
          <p:cNvPr id="6" name="Footer Placeholder 5"/>
          <p:cNvSpPr>
            <a:spLocks noGrp="1"/>
          </p:cNvSpPr>
          <p:nvPr>
            <p:ph type="ftr" sz="quarter" idx="11"/>
          </p:nvPr>
        </p:nvSpPr>
        <p:spPr/>
        <p:txBody>
          <a:bodyPr/>
          <a:lstStyle/>
          <a:p>
            <a:r>
              <a:rPr lang="en-IN"/>
              <a:t>Department of Mechatronics' Engineering</a:t>
            </a:r>
          </a:p>
        </p:txBody>
      </p:sp>
      <p:sp>
        <p:nvSpPr>
          <p:cNvPr id="7" name="Slide Number Placeholder 6"/>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422414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5B11AD-3D4E-4047-9CFB-B93143F4CAC0}" type="datetime4">
              <a:rPr lang="en-IN" smtClean="0"/>
              <a:t>28 December 2021</a:t>
            </a:fld>
            <a:endParaRPr lang="en-IN"/>
          </a:p>
        </p:txBody>
      </p:sp>
      <p:sp>
        <p:nvSpPr>
          <p:cNvPr id="6" name="Footer Placeholder 5"/>
          <p:cNvSpPr>
            <a:spLocks noGrp="1"/>
          </p:cNvSpPr>
          <p:nvPr>
            <p:ph type="ftr" sz="quarter" idx="11"/>
          </p:nvPr>
        </p:nvSpPr>
        <p:spPr/>
        <p:txBody>
          <a:bodyPr/>
          <a:lstStyle/>
          <a:p>
            <a:r>
              <a:rPr lang="en-IN"/>
              <a:t>Department of Mechatronics' Engineering</a:t>
            </a:r>
          </a:p>
        </p:txBody>
      </p:sp>
      <p:sp>
        <p:nvSpPr>
          <p:cNvPr id="7" name="Slide Number Placeholder 6"/>
          <p:cNvSpPr>
            <a:spLocks noGrp="1"/>
          </p:cNvSpPr>
          <p:nvPr>
            <p:ph type="sldNum" sz="quarter" idx="12"/>
          </p:nvPr>
        </p:nvSpPr>
        <p:spPr/>
        <p:txBody>
          <a:bodyPr/>
          <a:lstStyle/>
          <a:p>
            <a:fld id="{59E9027E-D5BA-421A-AB08-3D8634B9C42E}" type="slidenum">
              <a:rPr lang="en-IN" smtClean="0"/>
              <a:t>‹#›</a:t>
            </a:fld>
            <a:endParaRPr lang="en-IN"/>
          </a:p>
        </p:txBody>
      </p:sp>
    </p:spTree>
    <p:extLst>
      <p:ext uri="{BB962C8B-B14F-4D97-AF65-F5344CB8AC3E}">
        <p14:creationId xmlns:p14="http://schemas.microsoft.com/office/powerpoint/2010/main" val="344587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0B5C5-8273-4096-904A-FDF2B857DEB1}" type="datetime4">
              <a:rPr lang="en-IN" smtClean="0"/>
              <a:t>28 December 2021</a:t>
            </a:fld>
            <a:endParaRPr lang="en-IN"/>
          </a:p>
        </p:txBody>
      </p:sp>
      <p:sp>
        <p:nvSpPr>
          <p:cNvPr id="5" name="Footer Placeholder 4"/>
          <p:cNvSpPr>
            <a:spLocks noGrp="1"/>
          </p:cNvSpPr>
          <p:nvPr>
            <p:ph type="ftr" sz="quarter" idx="3"/>
          </p:nvPr>
        </p:nvSpPr>
        <p:spPr>
          <a:xfrm>
            <a:off x="4038601"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Mechatronics' Engineering</a:t>
            </a:r>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9027E-D5BA-421A-AB08-3D8634B9C42E}" type="slidenum">
              <a:rPr lang="en-IN" smtClean="0"/>
              <a:t>‹#›</a:t>
            </a:fld>
            <a:endParaRPr lang="en-IN"/>
          </a:p>
        </p:txBody>
      </p:sp>
      <p:pic>
        <p:nvPicPr>
          <p:cNvPr id="7" name="Picture 6" descr="logo (1).jpg"/>
          <p:cNvPicPr>
            <a:picLocks noChangeAspect="1"/>
          </p:cNvPicPr>
          <p:nvPr/>
        </p:nvPicPr>
        <p:blipFill>
          <a:blip r:embed="rId14" cstate="print"/>
          <a:srcRect l="1323" t="3889" r="80155"/>
          <a:stretch>
            <a:fillRect/>
          </a:stretch>
        </p:blipFill>
        <p:spPr>
          <a:xfrm>
            <a:off x="1" y="1"/>
            <a:ext cx="631065" cy="1043188"/>
          </a:xfrm>
          <a:prstGeom prst="rect">
            <a:avLst/>
          </a:prstGeom>
        </p:spPr>
      </p:pic>
      <p:sp>
        <p:nvSpPr>
          <p:cNvPr id="8" name="Rectangle 7"/>
          <p:cNvSpPr/>
          <p:nvPr/>
        </p:nvSpPr>
        <p:spPr>
          <a:xfrm>
            <a:off x="631067" y="5"/>
            <a:ext cx="11560935" cy="10560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2496" b="0" cap="none" spc="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CHANDIGARH</a:t>
            </a:r>
            <a:r>
              <a:rPr lang="en-US" sz="2496" b="0" cap="none" spc="0" baseline="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 UNIVERSITY </a:t>
            </a:r>
            <a:endParaRPr lang="en-US" sz="2496"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p:nvSpPr>
        <p:spPr>
          <a:xfrm>
            <a:off x="1" y="6478076"/>
            <a:ext cx="12192000" cy="3799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Department</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dirty="0">
                <a:effectLst>
                  <a:outerShdw blurRad="38100" dist="38100" dir="2700000" algn="tl">
                    <a:srgbClr val="000000">
                      <a:alpha val="43137"/>
                    </a:srgbClr>
                  </a:outerShdw>
                </a:effectLst>
                <a:latin typeface="Times New Roman" pitchFamily="18" charset="0"/>
                <a:cs typeface="Times New Roman" pitchFamily="18" charset="0"/>
              </a:rPr>
              <a:t>of Mechanical Engineering</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1404"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45313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71FFD7-73FC-442F-A06E-D845C0335D5C}"/>
              </a:ext>
            </a:extLst>
          </p:cNvPr>
          <p:cNvSpPr>
            <a:spLocks noGrp="1"/>
          </p:cNvSpPr>
          <p:nvPr>
            <p:ph type="ctrTitle"/>
          </p:nvPr>
        </p:nvSpPr>
        <p:spPr>
          <a:xfrm>
            <a:off x="0" y="1506034"/>
            <a:ext cx="12192000" cy="1089529"/>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End Semester Presentation</a:t>
            </a:r>
          </a:p>
          <a:p>
            <a:pPr algn="ctr"/>
            <a:r>
              <a:rPr lang="en-US" sz="3600" b="1" dirty="0">
                <a:latin typeface="Times New Roman" panose="02020603050405020304" pitchFamily="18" charset="0"/>
                <a:cs typeface="Times New Roman" panose="02020603050405020304" pitchFamily="18" charset="0"/>
              </a:rPr>
              <a:t>on</a:t>
            </a:r>
            <a:endParaRPr lang="en-US" sz="36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643B26A-E59F-45B9-BE29-C83C3615DBC6}"/>
              </a:ext>
            </a:extLst>
          </p:cNvPr>
          <p:cNvSpPr>
            <a:spLocks noGrp="1"/>
          </p:cNvSpPr>
          <p:nvPr>
            <p:ph type="subTitle" idx="1"/>
          </p:nvPr>
        </p:nvSpPr>
        <p:spPr>
          <a:xfrm>
            <a:off x="0" y="2722161"/>
            <a:ext cx="12192000" cy="1182671"/>
          </a:xfrm>
        </p:spPr>
        <p:txBody>
          <a:bodyPr>
            <a:normAutofit/>
          </a:bodyPr>
          <a:lstStyle/>
          <a:p>
            <a:pPr algn="ctr"/>
            <a:r>
              <a:rPr lang="en-US" sz="6000" dirty="0">
                <a:ln>
                  <a:solidFill>
                    <a:sysClr val="windowText" lastClr="000000"/>
                  </a:solidFill>
                </a:ln>
                <a:effectLst>
                  <a:outerShdw blurRad="38100" dist="38100" dir="2700000" algn="tl">
                    <a:srgbClr val="000000">
                      <a:alpha val="43137"/>
                    </a:srgbClr>
                  </a:outerShdw>
                </a:effectLst>
              </a:rPr>
              <a:t>	</a:t>
            </a:r>
            <a:r>
              <a:rPr lang="en-US" sz="6000" dirty="0" err="1">
                <a:ln>
                  <a:solidFill>
                    <a:sysClr val="windowText" lastClr="000000"/>
                  </a:solidFill>
                </a:ln>
                <a:effectLst>
                  <a:outerShdw blurRad="38100" dist="38100" dir="2700000" algn="tl">
                    <a:srgbClr val="000000">
                      <a:alpha val="43137"/>
                    </a:srgbClr>
                  </a:outerShdw>
                </a:effectLst>
              </a:rPr>
              <a:t>SEGRINATOR</a:t>
            </a:r>
            <a:endParaRPr lang="en-US" sz="6000" dirty="0">
              <a:ln>
                <a:solidFill>
                  <a:sysClr val="windowText" lastClr="000000"/>
                </a:solidFill>
              </a:ln>
              <a:effectLst>
                <a:outerShdw blurRad="38100" dist="38100" dir="2700000" algn="tl">
                  <a:srgbClr val="000000">
                    <a:alpha val="43137"/>
                  </a:srgbClr>
                </a:outerShdw>
              </a:effectLst>
            </a:endParaRPr>
          </a:p>
        </p:txBody>
      </p:sp>
      <p:graphicFrame>
        <p:nvGraphicFramePr>
          <p:cNvPr id="6" name="Table 6">
            <a:extLst>
              <a:ext uri="{FF2B5EF4-FFF2-40B4-BE49-F238E27FC236}">
                <a16:creationId xmlns:a16="http://schemas.microsoft.com/office/drawing/2014/main" id="{A38F3C72-48FB-466F-9989-7DEDDB9CCA30}"/>
              </a:ext>
            </a:extLst>
          </p:cNvPr>
          <p:cNvGraphicFramePr>
            <a:graphicFrameLocks noGrp="1"/>
          </p:cNvGraphicFramePr>
          <p:nvPr>
            <p:extLst>
              <p:ext uri="{D42A27DB-BD31-4B8C-83A1-F6EECF244321}">
                <p14:modId xmlns:p14="http://schemas.microsoft.com/office/powerpoint/2010/main" val="2395689519"/>
              </p:ext>
            </p:extLst>
          </p:nvPr>
        </p:nvGraphicFramePr>
        <p:xfrm>
          <a:off x="0" y="3819484"/>
          <a:ext cx="4511040" cy="2635655"/>
        </p:xfrm>
        <a:graphic>
          <a:graphicData uri="http://schemas.openxmlformats.org/drawingml/2006/table">
            <a:tbl>
              <a:tblPr firstRow="1" bandRow="1">
                <a:tableStyleId>{2D5ABB26-0587-4C30-8999-92F81FD0307C}</a:tableStyleId>
              </a:tblPr>
              <a:tblGrid>
                <a:gridCol w="2329314">
                  <a:extLst>
                    <a:ext uri="{9D8B030D-6E8A-4147-A177-3AD203B41FA5}">
                      <a16:colId xmlns:a16="http://schemas.microsoft.com/office/drawing/2014/main" val="3914526973"/>
                    </a:ext>
                  </a:extLst>
                </a:gridCol>
                <a:gridCol w="2181726">
                  <a:extLst>
                    <a:ext uri="{9D8B030D-6E8A-4147-A177-3AD203B41FA5}">
                      <a16:colId xmlns:a16="http://schemas.microsoft.com/office/drawing/2014/main" val="3244466971"/>
                    </a:ext>
                  </a:extLst>
                </a:gridCol>
              </a:tblGrid>
              <a:tr h="52713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Presented By:</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p>
                  </a:txBody>
                  <a:tcPr/>
                </a:tc>
                <a:extLst>
                  <a:ext uri="{0D108BD9-81ED-4DB2-BD59-A6C34878D82A}">
                    <a16:rowId xmlns:a16="http://schemas.microsoft.com/office/drawing/2014/main" val="2325611085"/>
                  </a:ext>
                </a:extLst>
              </a:tr>
              <a:tr h="527131">
                <a:tc>
                  <a:txBody>
                    <a:bodyPr/>
                    <a:lstStyle/>
                    <a:p>
                      <a:pPr algn="l"/>
                      <a:r>
                        <a:rPr lang="en-US" sz="2800" b="1" dirty="0"/>
                        <a:t>SUNIL KUMAR</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(19BEM1004)</a:t>
                      </a:r>
                    </a:p>
                  </a:txBody>
                  <a:tcPr/>
                </a:tc>
                <a:extLst>
                  <a:ext uri="{0D108BD9-81ED-4DB2-BD59-A6C34878D82A}">
                    <a16:rowId xmlns:a16="http://schemas.microsoft.com/office/drawing/2014/main" val="1971451243"/>
                  </a:ext>
                </a:extLst>
              </a:tr>
              <a:tr h="52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t>K NAZIA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(19BEM1009)</a:t>
                      </a:r>
                    </a:p>
                  </a:txBody>
                  <a:tcPr/>
                </a:tc>
                <a:extLst>
                  <a:ext uri="{0D108BD9-81ED-4DB2-BD59-A6C34878D82A}">
                    <a16:rowId xmlns:a16="http://schemas.microsoft.com/office/drawing/2014/main" val="994959209"/>
                  </a:ext>
                </a:extLst>
              </a:tr>
              <a:tr h="52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t>DIKSHA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(19BEM1026)</a:t>
                      </a:r>
                    </a:p>
                  </a:txBody>
                  <a:tcPr/>
                </a:tc>
                <a:extLst>
                  <a:ext uri="{0D108BD9-81ED-4DB2-BD59-A6C34878D82A}">
                    <a16:rowId xmlns:a16="http://schemas.microsoft.com/office/drawing/2014/main" val="2484299863"/>
                  </a:ext>
                </a:extLst>
              </a:tr>
              <a:tr h="527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err="1"/>
                        <a:t>SHIVANSHH</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(19BEM1051)</a:t>
                      </a:r>
                    </a:p>
                  </a:txBody>
                  <a:tcPr/>
                </a:tc>
                <a:extLst>
                  <a:ext uri="{0D108BD9-81ED-4DB2-BD59-A6C34878D82A}">
                    <a16:rowId xmlns:a16="http://schemas.microsoft.com/office/drawing/2014/main" val="3915523323"/>
                  </a:ext>
                </a:extLst>
              </a:tr>
            </a:tbl>
          </a:graphicData>
        </a:graphic>
      </p:graphicFrame>
      <p:graphicFrame>
        <p:nvGraphicFramePr>
          <p:cNvPr id="8" name="Table 16">
            <a:extLst>
              <a:ext uri="{FF2B5EF4-FFF2-40B4-BE49-F238E27FC236}">
                <a16:creationId xmlns:a16="http://schemas.microsoft.com/office/drawing/2014/main" id="{4982505B-2BAE-47A2-B57A-DFD3EAAC86B5}"/>
              </a:ext>
            </a:extLst>
          </p:cNvPr>
          <p:cNvGraphicFramePr>
            <a:graphicFrameLocks noGrp="1"/>
          </p:cNvGraphicFramePr>
          <p:nvPr>
            <p:extLst>
              <p:ext uri="{D42A27DB-BD31-4B8C-83A1-F6EECF244321}">
                <p14:modId xmlns:p14="http://schemas.microsoft.com/office/powerpoint/2010/main" val="1368607800"/>
              </p:ext>
            </p:extLst>
          </p:nvPr>
        </p:nvGraphicFramePr>
        <p:xfrm>
          <a:off x="7083391" y="5351966"/>
          <a:ext cx="4511040" cy="1097280"/>
        </p:xfrm>
        <a:graphic>
          <a:graphicData uri="http://schemas.openxmlformats.org/drawingml/2006/table">
            <a:tbl>
              <a:tblPr firstRow="1" bandRow="1">
                <a:tableStyleId>{2D5ABB26-0587-4C30-8999-92F81FD0307C}</a:tableStyleId>
              </a:tblPr>
              <a:tblGrid>
                <a:gridCol w="4511040">
                  <a:extLst>
                    <a:ext uri="{9D8B030D-6E8A-4147-A177-3AD203B41FA5}">
                      <a16:colId xmlns:a16="http://schemas.microsoft.com/office/drawing/2014/main" val="240159458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latin typeface="Times New Roman" panose="02020603050405020304" pitchFamily="18" charset="0"/>
                          <a:cs typeface="Times New Roman" panose="02020603050405020304" pitchFamily="18" charset="0"/>
                        </a:rPr>
                        <a:t>Project Supervisor</a:t>
                      </a:r>
                    </a:p>
                  </a:txBody>
                  <a:tcPr/>
                </a:tc>
                <a:extLst>
                  <a:ext uri="{0D108BD9-81ED-4DB2-BD59-A6C34878D82A}">
                    <a16:rowId xmlns:a16="http://schemas.microsoft.com/office/drawing/2014/main" val="176079930"/>
                  </a:ext>
                </a:extLst>
              </a:tr>
              <a:tr h="370840">
                <a:tc>
                  <a:txBody>
                    <a:bodyPr/>
                    <a:lstStyle/>
                    <a:p>
                      <a:r>
                        <a:rPr lang="en-US" sz="2800" dirty="0">
                          <a:latin typeface="Times New Roman" panose="02020603050405020304" pitchFamily="18" charset="0"/>
                          <a:cs typeface="Times New Roman" panose="02020603050405020304" pitchFamily="18" charset="0"/>
                        </a:rPr>
                        <a:t>Mr. </a:t>
                      </a:r>
                      <a:r>
                        <a:rPr lang="en-US" sz="2800" dirty="0" err="1">
                          <a:latin typeface="Times New Roman" panose="02020603050405020304" pitchFamily="18" charset="0"/>
                          <a:cs typeface="Times New Roman" panose="02020603050405020304" pitchFamily="18" charset="0"/>
                        </a:rPr>
                        <a:t>Inderpreet</a:t>
                      </a:r>
                      <a:r>
                        <a:rPr lang="en-US" sz="2800" dirty="0">
                          <a:latin typeface="Times New Roman" panose="02020603050405020304" pitchFamily="18" charset="0"/>
                          <a:cs typeface="Times New Roman" panose="02020603050405020304" pitchFamily="18" charset="0"/>
                        </a:rPr>
                        <a:t> Singh (</a:t>
                      </a:r>
                      <a:r>
                        <a:rPr lang="en-IN" sz="2800" b="0" i="0" kern="1200" dirty="0">
                          <a:solidFill>
                            <a:schemeClr val="tx1"/>
                          </a:solidFill>
                          <a:effectLst/>
                          <a:latin typeface="Times New Roman" panose="02020603050405020304" pitchFamily="18" charset="0"/>
                          <a:ea typeface="+mn-ea"/>
                          <a:cs typeface="Times New Roman" panose="02020603050405020304" pitchFamily="18" charset="0"/>
                        </a:rPr>
                        <a:t>E1468</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1497438"/>
                  </a:ext>
                </a:extLst>
              </a:tr>
            </a:tbl>
          </a:graphicData>
        </a:graphic>
      </p:graphicFrame>
      <p:sp>
        <p:nvSpPr>
          <p:cNvPr id="9" name="Date Placeholder 8">
            <a:extLst>
              <a:ext uri="{FF2B5EF4-FFF2-40B4-BE49-F238E27FC236}">
                <a16:creationId xmlns:a16="http://schemas.microsoft.com/office/drawing/2014/main" id="{D26C3CD7-E162-4F2E-BB82-2CB82A122C8B}"/>
              </a:ext>
            </a:extLst>
          </p:cNvPr>
          <p:cNvSpPr>
            <a:spLocks noGrp="1"/>
          </p:cNvSpPr>
          <p:nvPr>
            <p:ph type="dt" sz="half" idx="10"/>
          </p:nvPr>
        </p:nvSpPr>
        <p:spPr>
          <a:xfrm>
            <a:off x="0" y="6492875"/>
            <a:ext cx="2743200" cy="365125"/>
          </a:xfrm>
          <a:solidFill>
            <a:srgbClr val="C00000"/>
          </a:solidFill>
        </p:spPr>
        <p:txBody>
          <a:bodyPr/>
          <a:lstStyle/>
          <a:p>
            <a:fld id="{0BB14390-33C9-4EC7-BD59-581A65F75E10}" type="datetime4">
              <a:rPr lang="en-IN" sz="1400" smtClean="0">
                <a:solidFill>
                  <a:schemeClr val="bg1"/>
                </a:solidFill>
              </a:rPr>
              <a:t>28 December 2021</a:t>
            </a:fld>
            <a:endParaRPr lang="en-IN" sz="1400">
              <a:solidFill>
                <a:schemeClr val="bg1"/>
              </a:solidFill>
            </a:endParaRPr>
          </a:p>
        </p:txBody>
      </p:sp>
      <p:sp>
        <p:nvSpPr>
          <p:cNvPr id="10" name="Footer Placeholder 9">
            <a:extLst>
              <a:ext uri="{FF2B5EF4-FFF2-40B4-BE49-F238E27FC236}">
                <a16:creationId xmlns:a16="http://schemas.microsoft.com/office/drawing/2014/main" id="{F2FDFA40-7E86-41DD-9FDD-74A89CC4BBDE}"/>
              </a:ext>
            </a:extLst>
          </p:cNvPr>
          <p:cNvSpPr>
            <a:spLocks noGrp="1"/>
          </p:cNvSpPr>
          <p:nvPr>
            <p:ph type="ftr" sz="quarter" idx="11"/>
          </p:nvPr>
        </p:nvSpPr>
        <p:spPr>
          <a:xfrm>
            <a:off x="3339101" y="6492875"/>
            <a:ext cx="4814299" cy="365125"/>
          </a:xfrm>
          <a:solidFill>
            <a:srgbClr val="C00000"/>
          </a:solidFill>
        </p:spPr>
        <p:txBody>
          <a:bodyPr/>
          <a:lstStyle/>
          <a:p>
            <a:r>
              <a:rPr lang="en-IN" sz="1400" dirty="0">
                <a:solidFill>
                  <a:schemeClr val="bg1"/>
                </a:solidFill>
              </a:rPr>
              <a:t>Department of Mechatronics' Engineering</a:t>
            </a:r>
          </a:p>
        </p:txBody>
      </p:sp>
      <p:sp>
        <p:nvSpPr>
          <p:cNvPr id="11" name="Slide Number Placeholder 10">
            <a:extLst>
              <a:ext uri="{FF2B5EF4-FFF2-40B4-BE49-F238E27FC236}">
                <a16:creationId xmlns:a16="http://schemas.microsoft.com/office/drawing/2014/main" id="{216DB803-9477-4558-8BE1-B00AACF40BB7}"/>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1</a:t>
            </a:fld>
            <a:endParaRPr lang="en-IN" sz="1400">
              <a:solidFill>
                <a:schemeClr val="bg1"/>
              </a:solidFill>
            </a:endParaRPr>
          </a:p>
        </p:txBody>
      </p:sp>
      <p:sp>
        <p:nvSpPr>
          <p:cNvPr id="13" name="TextBox 12">
            <a:extLst>
              <a:ext uri="{FF2B5EF4-FFF2-40B4-BE49-F238E27FC236}">
                <a16:creationId xmlns:a16="http://schemas.microsoft.com/office/drawing/2014/main" id="{83E561B2-B0BF-4A35-B281-20FC01C636BB}"/>
              </a:ext>
            </a:extLst>
          </p:cNvPr>
          <p:cNvSpPr txBox="1"/>
          <p:nvPr/>
        </p:nvSpPr>
        <p:spPr>
          <a:xfrm>
            <a:off x="5683718" y="3904832"/>
            <a:ext cx="6112042" cy="878574"/>
          </a:xfrm>
          <a:prstGeom prst="rect">
            <a:avLst/>
          </a:prstGeom>
          <a:noFill/>
        </p:spPr>
        <p:txBody>
          <a:bodyPr wrap="square">
            <a:spAutoFit/>
          </a:bodyPr>
          <a:lstStyle/>
          <a:p>
            <a:pPr algn="ctr">
              <a:lnSpc>
                <a:spcPct val="150000"/>
              </a:lnSpc>
            </a:pPr>
            <a:r>
              <a:rPr lang="en-US" sz="1800" b="1" dirty="0">
                <a:latin typeface="Arial" panose="020B0604020202020204" pitchFamily="34" charset="0"/>
                <a:cs typeface="Arial" panose="020B0604020202020204" pitchFamily="34" charset="0"/>
              </a:rPr>
              <a:t>SUBJECT CODE-MTR-301</a:t>
            </a:r>
          </a:p>
          <a:p>
            <a:pPr algn="ctr">
              <a:lnSpc>
                <a:spcPct val="150000"/>
              </a:lnSpc>
            </a:pPr>
            <a:r>
              <a:rPr lang="en-US" sz="1800" b="1" dirty="0">
                <a:latin typeface="Arial" panose="020B0604020202020204" pitchFamily="34" charset="0"/>
                <a:cs typeface="Arial" panose="020B0604020202020204" pitchFamily="34" charset="0"/>
              </a:rPr>
              <a:t>Session:  Aug-Dec 2021</a:t>
            </a:r>
            <a:endParaRPr lang="en-US" sz="1800" dirty="0"/>
          </a:p>
        </p:txBody>
      </p:sp>
    </p:spTree>
    <p:extLst>
      <p:ext uri="{BB962C8B-B14F-4D97-AF65-F5344CB8AC3E}">
        <p14:creationId xmlns:p14="http://schemas.microsoft.com/office/powerpoint/2010/main" val="129465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C999-82B8-485E-90A4-537785EFF6F9}"/>
              </a:ext>
            </a:extLst>
          </p:cNvPr>
          <p:cNvSpPr>
            <a:spLocks noGrp="1"/>
          </p:cNvSpPr>
          <p:nvPr>
            <p:ph type="title"/>
          </p:nvPr>
        </p:nvSpPr>
        <p:spPr>
          <a:xfrm>
            <a:off x="0" y="1145964"/>
            <a:ext cx="12192000" cy="1325563"/>
          </a:xfrm>
        </p:spPr>
        <p:txBody>
          <a:bodyPr/>
          <a:lstStyle/>
          <a:p>
            <a:pPr algn="ctr"/>
            <a:r>
              <a:rPr lang="en-US" dirty="0"/>
              <a:t>Circuit Diagram of IR Sensor and Moisture Sensor</a:t>
            </a:r>
            <a:endParaRPr lang="en-IN" dirty="0"/>
          </a:p>
        </p:txBody>
      </p:sp>
      <p:sp>
        <p:nvSpPr>
          <p:cNvPr id="4" name="Date Placeholder 3">
            <a:extLst>
              <a:ext uri="{FF2B5EF4-FFF2-40B4-BE49-F238E27FC236}">
                <a16:creationId xmlns:a16="http://schemas.microsoft.com/office/drawing/2014/main" id="{544DE03C-1F7A-4D28-BCCA-76FD186F52A8}"/>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A3E73C9D-7490-47A3-B8F2-F72099ADF830}"/>
              </a:ext>
            </a:extLst>
          </p:cNvPr>
          <p:cNvSpPr>
            <a:spLocks noGrp="1"/>
          </p:cNvSpPr>
          <p:nvPr>
            <p:ph type="ftr" sz="quarter" idx="11"/>
          </p:nvPr>
        </p:nvSpPr>
        <p:spPr>
          <a:xfrm>
            <a:off x="3421294" y="6492875"/>
            <a:ext cx="4732106"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D8E25E0C-9F58-4E07-98DE-CFDA56EF9DE6}"/>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10</a:t>
            </a:fld>
            <a:endParaRPr lang="en-IN" sz="1400">
              <a:solidFill>
                <a:schemeClr val="bg1"/>
              </a:solidFill>
            </a:endParaRPr>
          </a:p>
        </p:txBody>
      </p:sp>
      <p:pic>
        <p:nvPicPr>
          <p:cNvPr id="7" name="Content Placeholder 6">
            <a:extLst>
              <a:ext uri="{FF2B5EF4-FFF2-40B4-BE49-F238E27FC236}">
                <a16:creationId xmlns:a16="http://schemas.microsoft.com/office/drawing/2014/main" id="{1B169BB0-25B2-46A8-B2D8-7054AA337801}"/>
              </a:ext>
            </a:extLst>
          </p:cNvPr>
          <p:cNvPicPr>
            <a:picLocks noGrp="1" noChangeAspect="1"/>
          </p:cNvPicPr>
          <p:nvPr>
            <p:ph idx="1"/>
          </p:nvPr>
        </p:nvPicPr>
        <p:blipFill>
          <a:blip r:embed="rId2"/>
          <a:stretch>
            <a:fillRect/>
          </a:stretch>
        </p:blipFill>
        <p:spPr>
          <a:xfrm>
            <a:off x="774301" y="2159077"/>
            <a:ext cx="10643398" cy="4133535"/>
          </a:xfrm>
          <a:prstGeom prst="rect">
            <a:avLst/>
          </a:prstGeom>
        </p:spPr>
      </p:pic>
    </p:spTree>
    <p:extLst>
      <p:ext uri="{BB962C8B-B14F-4D97-AF65-F5344CB8AC3E}">
        <p14:creationId xmlns:p14="http://schemas.microsoft.com/office/powerpoint/2010/main" val="1024515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10B5-C8D6-4215-BBBE-ECB886E51127}"/>
              </a:ext>
            </a:extLst>
          </p:cNvPr>
          <p:cNvSpPr>
            <a:spLocks noGrp="1"/>
          </p:cNvSpPr>
          <p:nvPr>
            <p:ph type="title"/>
          </p:nvPr>
        </p:nvSpPr>
        <p:spPr>
          <a:xfrm>
            <a:off x="838200" y="1073149"/>
            <a:ext cx="10515600" cy="1325563"/>
          </a:xfrm>
        </p:spPr>
        <p:txBody>
          <a:bodyPr/>
          <a:lstStyle/>
          <a:p>
            <a:pPr algn="ctr"/>
            <a:r>
              <a:rPr lang="en-US" dirty="0"/>
              <a:t>Circuit Diagram of Inductive Proximity Sensor and Touch Sensor</a:t>
            </a:r>
            <a:endParaRPr lang="en-IN" dirty="0"/>
          </a:p>
        </p:txBody>
      </p:sp>
      <p:sp>
        <p:nvSpPr>
          <p:cNvPr id="4" name="Date Placeholder 3">
            <a:extLst>
              <a:ext uri="{FF2B5EF4-FFF2-40B4-BE49-F238E27FC236}">
                <a16:creationId xmlns:a16="http://schemas.microsoft.com/office/drawing/2014/main" id="{E6C1CE3F-85C6-412B-B806-D2DCD8C9C896}"/>
              </a:ext>
            </a:extLst>
          </p:cNvPr>
          <p:cNvSpPr>
            <a:spLocks noGrp="1"/>
          </p:cNvSpPr>
          <p:nvPr>
            <p:ph type="dt" sz="half" idx="10"/>
          </p:nvPr>
        </p:nvSpPr>
        <p:spPr>
          <a:xfrm>
            <a:off x="0" y="6492875"/>
            <a:ext cx="2743200" cy="365125"/>
          </a:xfrm>
          <a:solidFill>
            <a:srgbClr val="C00000"/>
          </a:solidFill>
        </p:spPr>
        <p:txBody>
          <a:bodyPr/>
          <a:lstStyle/>
          <a:p>
            <a:pPr algn="ctr"/>
            <a:fld id="{2C7DF442-0B81-47C2-B5D5-29C81868B412}" type="datetime4">
              <a:rPr lang="en-IN" sz="1400" smtClean="0">
                <a:solidFill>
                  <a:schemeClr val="bg1"/>
                </a:solidFill>
              </a:rPr>
              <a:pPr algn="ct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ECFB93D5-A677-4A73-8798-7E746E7E9F7C}"/>
              </a:ext>
            </a:extLst>
          </p:cNvPr>
          <p:cNvSpPr>
            <a:spLocks noGrp="1"/>
          </p:cNvSpPr>
          <p:nvPr>
            <p:ph type="ftr" sz="quarter" idx="11"/>
          </p:nvPr>
        </p:nvSpPr>
        <p:spPr>
          <a:xfrm>
            <a:off x="3380198" y="6492875"/>
            <a:ext cx="4773202"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9D076606-E3C7-4C95-BC2F-C48717E2545A}"/>
              </a:ext>
            </a:extLst>
          </p:cNvPr>
          <p:cNvSpPr>
            <a:spLocks noGrp="1"/>
          </p:cNvSpPr>
          <p:nvPr>
            <p:ph type="sldNum" sz="quarter" idx="12"/>
          </p:nvPr>
        </p:nvSpPr>
        <p:spPr>
          <a:xfrm>
            <a:off x="9448800" y="6492875"/>
            <a:ext cx="2743200" cy="365125"/>
          </a:xfrm>
          <a:solidFill>
            <a:srgbClr val="C00000"/>
          </a:solidFill>
        </p:spPr>
        <p:txBody>
          <a:bodyPr/>
          <a:lstStyle/>
          <a:p>
            <a:pPr algn="ctr"/>
            <a:fld id="{59E9027E-D5BA-421A-AB08-3D8634B9C42E}" type="slidenum">
              <a:rPr lang="en-IN" sz="1400" smtClean="0">
                <a:solidFill>
                  <a:schemeClr val="bg1"/>
                </a:solidFill>
              </a:rPr>
              <a:pPr algn="ctr"/>
              <a:t>11</a:t>
            </a:fld>
            <a:endParaRPr lang="en-IN" sz="1400" dirty="0">
              <a:solidFill>
                <a:schemeClr val="bg1"/>
              </a:solidFill>
            </a:endParaRPr>
          </a:p>
        </p:txBody>
      </p:sp>
      <p:pic>
        <p:nvPicPr>
          <p:cNvPr id="7" name="Content Placeholder 6">
            <a:extLst>
              <a:ext uri="{FF2B5EF4-FFF2-40B4-BE49-F238E27FC236}">
                <a16:creationId xmlns:a16="http://schemas.microsoft.com/office/drawing/2014/main" id="{C249AFDB-097E-4CED-B92C-4F3CD38C62AE}"/>
              </a:ext>
            </a:extLst>
          </p:cNvPr>
          <p:cNvPicPr>
            <a:picLocks noGrp="1" noChangeAspect="1"/>
          </p:cNvPicPr>
          <p:nvPr>
            <p:ph idx="1"/>
          </p:nvPr>
        </p:nvPicPr>
        <p:blipFill>
          <a:blip r:embed="rId2"/>
          <a:stretch>
            <a:fillRect/>
          </a:stretch>
        </p:blipFill>
        <p:spPr>
          <a:xfrm>
            <a:off x="1509413" y="2398712"/>
            <a:ext cx="9563591" cy="4038808"/>
          </a:xfrm>
          <a:prstGeom prst="rect">
            <a:avLst/>
          </a:prstGeom>
        </p:spPr>
      </p:pic>
    </p:spTree>
    <p:extLst>
      <p:ext uri="{BB962C8B-B14F-4D97-AF65-F5344CB8AC3E}">
        <p14:creationId xmlns:p14="http://schemas.microsoft.com/office/powerpoint/2010/main" val="6502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4350-F684-4A78-8AB0-B9B1FE8B13DC}"/>
              </a:ext>
            </a:extLst>
          </p:cNvPr>
          <p:cNvSpPr>
            <a:spLocks noGrp="1"/>
          </p:cNvSpPr>
          <p:nvPr>
            <p:ph type="title"/>
          </p:nvPr>
        </p:nvSpPr>
        <p:spPr>
          <a:xfrm>
            <a:off x="982040" y="1073150"/>
            <a:ext cx="10515600" cy="1043326"/>
          </a:xfrm>
        </p:spPr>
        <p:txBody>
          <a:bodyPr/>
          <a:lstStyle/>
          <a:p>
            <a:pPr algn="ctr"/>
            <a:r>
              <a:rPr lang="en-US" dirty="0"/>
              <a:t>Process</a:t>
            </a:r>
            <a:endParaRPr lang="en-IN" dirty="0"/>
          </a:p>
        </p:txBody>
      </p:sp>
      <p:sp>
        <p:nvSpPr>
          <p:cNvPr id="3" name="Content Placeholder 2">
            <a:extLst>
              <a:ext uri="{FF2B5EF4-FFF2-40B4-BE49-F238E27FC236}">
                <a16:creationId xmlns:a16="http://schemas.microsoft.com/office/drawing/2014/main" id="{3ECCA406-D477-4052-BC3C-9EED6C5B2B1B}"/>
              </a:ext>
            </a:extLst>
          </p:cNvPr>
          <p:cNvSpPr>
            <a:spLocks noGrp="1"/>
          </p:cNvSpPr>
          <p:nvPr>
            <p:ph idx="1"/>
          </p:nvPr>
        </p:nvSpPr>
        <p:spPr>
          <a:xfrm>
            <a:off x="838201" y="1972639"/>
            <a:ext cx="10515600" cy="4204324"/>
          </a:xfrm>
        </p:spPr>
        <p:txBody>
          <a:bodyPr>
            <a:normAutofit lnSpcReduction="10000"/>
          </a:bodyPr>
          <a:lstStyle/>
          <a:p>
            <a:pPr algn="just">
              <a:lnSpc>
                <a:spcPct val="115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Arduino is programmed using Arduino IDE. A board is placed on top of a metal servomotor to which 3 bins are attached. Metal servo has three fixed positions: 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Dry Bin, 90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Metal Bin, and 180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for Wet Bin. The micro servomotor is used as an opening to the Bin. When any waste is detected, the micro servo rotates to 90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else stays closed that is positioned at 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Once the programme is uploaded the Arduino starts working. </a:t>
            </a:r>
          </a:p>
          <a:p>
            <a:pPr algn="just">
              <a:lnSpc>
                <a:spcPct val="115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Initially, Arduino defaults metal servomotor on which the bins are mounted to 90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micro servomotor to 0</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Firstly, metal detection is done using an inductive proximity sensor. Secondly, the moisture sensor detects if waste is wet or dry, the touch sensor also helps as an object identifier. For lightweight objects, we have used an IR sensor.</a:t>
            </a:r>
          </a:p>
        </p:txBody>
      </p:sp>
      <p:sp>
        <p:nvSpPr>
          <p:cNvPr id="4" name="Date Placeholder 3">
            <a:extLst>
              <a:ext uri="{FF2B5EF4-FFF2-40B4-BE49-F238E27FC236}">
                <a16:creationId xmlns:a16="http://schemas.microsoft.com/office/drawing/2014/main" id="{111F168E-F7C2-43BB-B917-F0EA77D08261}"/>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9F30CD76-01D7-443C-AFB6-7E2D1771DB54}"/>
              </a:ext>
            </a:extLst>
          </p:cNvPr>
          <p:cNvSpPr>
            <a:spLocks noGrp="1"/>
          </p:cNvSpPr>
          <p:nvPr>
            <p:ph type="ftr" sz="quarter" idx="11"/>
          </p:nvPr>
        </p:nvSpPr>
        <p:spPr>
          <a:xfrm>
            <a:off x="3339101" y="6492875"/>
            <a:ext cx="4814299"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7A899D66-898E-444D-BA9A-07CBC396C892}"/>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12</a:t>
            </a:fld>
            <a:endParaRPr lang="en-IN" sz="1400" dirty="0">
              <a:solidFill>
                <a:schemeClr val="bg1"/>
              </a:solidFill>
            </a:endParaRPr>
          </a:p>
        </p:txBody>
      </p:sp>
    </p:spTree>
    <p:extLst>
      <p:ext uri="{BB962C8B-B14F-4D97-AF65-F5344CB8AC3E}">
        <p14:creationId xmlns:p14="http://schemas.microsoft.com/office/powerpoint/2010/main" val="232787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8ED19-5897-44AA-AD29-1E85004A77A9}"/>
              </a:ext>
            </a:extLst>
          </p:cNvPr>
          <p:cNvSpPr>
            <a:spLocks noGrp="1"/>
          </p:cNvSpPr>
          <p:nvPr>
            <p:ph idx="1"/>
          </p:nvPr>
        </p:nvSpPr>
        <p:spPr>
          <a:xfrm>
            <a:off x="838201" y="1428108"/>
            <a:ext cx="10515600" cy="4748855"/>
          </a:xfrm>
        </p:spPr>
        <p:txBody>
          <a:bodyPr>
            <a:normAutofit fontScale="85000" lnSpcReduction="20000"/>
          </a:bodyPr>
          <a:lstStyle/>
          <a:p>
            <a:pPr algn="just">
              <a:lnSpc>
                <a:spcPct val="115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All the readings from each sensor are stored in a variable dedicated to each of them. Then the information is sent to the Arduino which then checks</a:t>
            </a:r>
          </a:p>
          <a:p>
            <a:pPr marL="342900" lvl="0" indent="-342900" algn="just">
              <a:lnSpc>
                <a:spcPct val="115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If metal is detected, metal servo stays at 90</a:t>
            </a:r>
            <a:r>
              <a:rPr lang="en-IN" sz="28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and micro servo rotates open.</a:t>
            </a:r>
          </a:p>
          <a:p>
            <a:pPr marL="342900" lvl="0" indent="-342900" algn="just">
              <a:lnSpc>
                <a:spcPct val="115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If no metal but rather the moisture and touch sensor detect an object, the metal servo rotates 180</a:t>
            </a:r>
            <a:r>
              <a:rPr lang="en-IN" sz="28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and the micro servo rotates open.</a:t>
            </a:r>
          </a:p>
          <a:p>
            <a:pPr marL="342900" lvl="0" indent="-342900" algn="just">
              <a:lnSpc>
                <a:spcPct val="115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And if no metal and no moisture is detected but the IR sensor still detects an object then metal servo rotates to 0</a:t>
            </a:r>
            <a:r>
              <a:rPr lang="en-IN" sz="28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and micro servo rotates open.</a:t>
            </a:r>
          </a:p>
          <a:p>
            <a:pPr marL="342900" lvl="0" indent="-342900" algn="just">
              <a:lnSpc>
                <a:spcPct val="115000"/>
              </a:lnSpc>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And when no object is detected then the micro servo remains closed</a:t>
            </a:r>
          </a:p>
          <a:p>
            <a:pPr algn="just">
              <a:lnSpc>
                <a:spcPct val="115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Since Arduino IDE keeps on running until the power supply is cut off. The above process keeps on repeating.</a:t>
            </a:r>
          </a:p>
          <a:p>
            <a:pPr marL="0" indent="0">
              <a:buNone/>
            </a:pPr>
            <a:endParaRPr lang="en-IN" dirty="0"/>
          </a:p>
        </p:txBody>
      </p:sp>
      <p:sp>
        <p:nvSpPr>
          <p:cNvPr id="4" name="Date Placeholder 3">
            <a:extLst>
              <a:ext uri="{FF2B5EF4-FFF2-40B4-BE49-F238E27FC236}">
                <a16:creationId xmlns:a16="http://schemas.microsoft.com/office/drawing/2014/main" id="{57BC39C6-9A80-4011-88A0-CF70EB3BCEC2}"/>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7850050D-9613-475F-8B54-907AC3EBD35E}"/>
              </a:ext>
            </a:extLst>
          </p:cNvPr>
          <p:cNvSpPr>
            <a:spLocks noGrp="1"/>
          </p:cNvSpPr>
          <p:nvPr>
            <p:ph type="ftr" sz="quarter" idx="11"/>
          </p:nvPr>
        </p:nvSpPr>
        <p:spPr>
          <a:xfrm>
            <a:off x="3339101" y="6492875"/>
            <a:ext cx="4814299" cy="380536"/>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58E6F586-BB83-46DE-9493-985E7B511401}"/>
              </a:ext>
            </a:extLst>
          </p:cNvPr>
          <p:cNvSpPr>
            <a:spLocks noGrp="1"/>
          </p:cNvSpPr>
          <p:nvPr>
            <p:ph type="sldNum" sz="quarter" idx="12"/>
          </p:nvPr>
        </p:nvSpPr>
        <p:spPr>
          <a:xfrm>
            <a:off x="9448800" y="6508286"/>
            <a:ext cx="2743200" cy="365125"/>
          </a:xfrm>
          <a:solidFill>
            <a:srgbClr val="C00000"/>
          </a:solidFill>
        </p:spPr>
        <p:txBody>
          <a:bodyPr/>
          <a:lstStyle/>
          <a:p>
            <a:fld id="{59E9027E-D5BA-421A-AB08-3D8634B9C42E}"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2740502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6CA414-CC3B-4DAC-91C9-9B80997B4649}"/>
              </a:ext>
            </a:extLst>
          </p:cNvPr>
          <p:cNvSpPr>
            <a:spLocks noGrp="1"/>
          </p:cNvSpPr>
          <p:nvPr>
            <p:ph type="title"/>
          </p:nvPr>
        </p:nvSpPr>
        <p:spPr>
          <a:xfrm>
            <a:off x="910120" y="977104"/>
            <a:ext cx="10515600" cy="1325563"/>
          </a:xfrm>
        </p:spPr>
        <p:txBody>
          <a:bodyPr>
            <a:normAutofit/>
          </a:bodyPr>
          <a:lstStyle/>
          <a:p>
            <a:r>
              <a:rPr lang="en-US" dirty="0"/>
              <a:t>The following were used for testing:</a:t>
            </a:r>
            <a:endParaRPr lang="en-IN" dirty="0"/>
          </a:p>
        </p:txBody>
      </p:sp>
      <p:sp>
        <p:nvSpPr>
          <p:cNvPr id="4" name="Date Placeholder 3">
            <a:extLst>
              <a:ext uri="{FF2B5EF4-FFF2-40B4-BE49-F238E27FC236}">
                <a16:creationId xmlns:a16="http://schemas.microsoft.com/office/drawing/2014/main" id="{D4C11433-940B-45E7-A38A-86D55406DE71}"/>
              </a:ext>
            </a:extLst>
          </p:cNvPr>
          <p:cNvSpPr>
            <a:spLocks noGrp="1"/>
          </p:cNvSpPr>
          <p:nvPr>
            <p:ph type="dt" sz="half" idx="10"/>
          </p:nvPr>
        </p:nvSpPr>
        <p:spPr>
          <a:xfrm>
            <a:off x="0" y="6492875"/>
            <a:ext cx="2743200" cy="365125"/>
          </a:xfrm>
          <a:solidFill>
            <a:srgbClr val="C00000"/>
          </a:solidFill>
        </p:spPr>
        <p:txBody>
          <a:bodyPr/>
          <a:lstStyle/>
          <a:p>
            <a:fld id="{C363837D-3468-4E6D-A218-F68C70A6B993}" type="datetime5">
              <a:rPr lang="en-IN" sz="1600" smtClean="0">
                <a:solidFill>
                  <a:schemeClr val="bg1"/>
                </a:solidFill>
              </a:rPr>
              <a:t>28-Dec-21</a:t>
            </a:fld>
            <a:endParaRPr lang="en-IN" sz="1600" dirty="0">
              <a:solidFill>
                <a:schemeClr val="bg1"/>
              </a:solidFill>
            </a:endParaRPr>
          </a:p>
        </p:txBody>
      </p:sp>
      <p:sp>
        <p:nvSpPr>
          <p:cNvPr id="5" name="Footer Placeholder 4">
            <a:extLst>
              <a:ext uri="{FF2B5EF4-FFF2-40B4-BE49-F238E27FC236}">
                <a16:creationId xmlns:a16="http://schemas.microsoft.com/office/drawing/2014/main" id="{F7A4CAA3-1FC6-496A-839D-FF675DB2E4FE}"/>
              </a:ext>
            </a:extLst>
          </p:cNvPr>
          <p:cNvSpPr>
            <a:spLocks noGrp="1"/>
          </p:cNvSpPr>
          <p:nvPr>
            <p:ph type="ftr" sz="quarter" idx="11"/>
          </p:nvPr>
        </p:nvSpPr>
        <p:spPr>
          <a:xfrm>
            <a:off x="3319410" y="6492875"/>
            <a:ext cx="4114800" cy="365125"/>
          </a:xfrm>
          <a:solidFill>
            <a:srgbClr val="C00000"/>
          </a:solidFill>
        </p:spPr>
        <p:txBody>
          <a:bodyPr/>
          <a:lstStyle/>
          <a:p>
            <a:r>
              <a:rPr lang="en-IN" sz="2000" dirty="0">
                <a:solidFill>
                  <a:schemeClr val="bg1"/>
                </a:solidFill>
              </a:rPr>
              <a:t>Department Of Mechatronics'</a:t>
            </a:r>
          </a:p>
        </p:txBody>
      </p:sp>
      <p:sp>
        <p:nvSpPr>
          <p:cNvPr id="6" name="Slide Number Placeholder 5">
            <a:extLst>
              <a:ext uri="{FF2B5EF4-FFF2-40B4-BE49-F238E27FC236}">
                <a16:creationId xmlns:a16="http://schemas.microsoft.com/office/drawing/2014/main" id="{3C876EAE-AAD7-467A-BEAB-094DD211FB81}"/>
              </a:ext>
            </a:extLst>
          </p:cNvPr>
          <p:cNvSpPr>
            <a:spLocks noGrp="1"/>
          </p:cNvSpPr>
          <p:nvPr>
            <p:ph type="sldNum" sz="quarter" idx="12"/>
          </p:nvPr>
        </p:nvSpPr>
        <p:spPr>
          <a:xfrm>
            <a:off x="9448800" y="6479836"/>
            <a:ext cx="2743200" cy="365125"/>
          </a:xfrm>
          <a:solidFill>
            <a:srgbClr val="C00000"/>
          </a:solidFill>
        </p:spPr>
        <p:txBody>
          <a:bodyPr/>
          <a:lstStyle/>
          <a:p>
            <a:fld id="{230F4CE4-898C-4A58-8310-512ADD533A38}" type="slidenum">
              <a:rPr lang="en-IN" sz="1600" smtClean="0">
                <a:solidFill>
                  <a:schemeClr val="bg1"/>
                </a:solidFill>
              </a:rPr>
              <a:t>14</a:t>
            </a:fld>
            <a:endParaRPr lang="en-IN" sz="1600" dirty="0">
              <a:solidFill>
                <a:schemeClr val="bg1"/>
              </a:solidFill>
            </a:endParaRPr>
          </a:p>
        </p:txBody>
      </p:sp>
      <p:graphicFrame>
        <p:nvGraphicFramePr>
          <p:cNvPr id="7" name="Table 6">
            <a:extLst>
              <a:ext uri="{FF2B5EF4-FFF2-40B4-BE49-F238E27FC236}">
                <a16:creationId xmlns:a16="http://schemas.microsoft.com/office/drawing/2014/main" id="{01FF9A3B-7D8C-454A-AFE4-67B5FD49E228}"/>
              </a:ext>
            </a:extLst>
          </p:cNvPr>
          <p:cNvGraphicFramePr>
            <a:graphicFrameLocks noGrp="1"/>
          </p:cNvGraphicFramePr>
          <p:nvPr>
            <p:extLst>
              <p:ext uri="{D42A27DB-BD31-4B8C-83A1-F6EECF244321}">
                <p14:modId xmlns:p14="http://schemas.microsoft.com/office/powerpoint/2010/main" val="818759271"/>
              </p:ext>
            </p:extLst>
          </p:nvPr>
        </p:nvGraphicFramePr>
        <p:xfrm>
          <a:off x="1452365" y="2302667"/>
          <a:ext cx="8342048" cy="3670500"/>
        </p:xfrm>
        <a:graphic>
          <a:graphicData uri="http://schemas.openxmlformats.org/drawingml/2006/table">
            <a:tbl>
              <a:tblPr firstRow="1" firstCol="1" bandRow="1">
                <a:tableStyleId>{5940675A-B579-460E-94D1-54222C63F5DA}</a:tableStyleId>
              </a:tblPr>
              <a:tblGrid>
                <a:gridCol w="2085512">
                  <a:extLst>
                    <a:ext uri="{9D8B030D-6E8A-4147-A177-3AD203B41FA5}">
                      <a16:colId xmlns:a16="http://schemas.microsoft.com/office/drawing/2014/main" val="3843968392"/>
                    </a:ext>
                  </a:extLst>
                </a:gridCol>
                <a:gridCol w="2085512">
                  <a:extLst>
                    <a:ext uri="{9D8B030D-6E8A-4147-A177-3AD203B41FA5}">
                      <a16:colId xmlns:a16="http://schemas.microsoft.com/office/drawing/2014/main" val="1515490956"/>
                    </a:ext>
                  </a:extLst>
                </a:gridCol>
                <a:gridCol w="2085512">
                  <a:extLst>
                    <a:ext uri="{9D8B030D-6E8A-4147-A177-3AD203B41FA5}">
                      <a16:colId xmlns:a16="http://schemas.microsoft.com/office/drawing/2014/main" val="3806627796"/>
                    </a:ext>
                  </a:extLst>
                </a:gridCol>
                <a:gridCol w="2085512">
                  <a:extLst>
                    <a:ext uri="{9D8B030D-6E8A-4147-A177-3AD203B41FA5}">
                      <a16:colId xmlns:a16="http://schemas.microsoft.com/office/drawing/2014/main" val="290077405"/>
                    </a:ext>
                  </a:extLst>
                </a:gridCol>
              </a:tblGrid>
              <a:tr h="667418">
                <a:tc>
                  <a:txBody>
                    <a:bodyPr/>
                    <a:lstStyle/>
                    <a:p>
                      <a:pPr algn="ctr">
                        <a:spcAft>
                          <a:spcPts val="1680"/>
                        </a:spcAft>
                      </a:pPr>
                      <a:r>
                        <a:rPr lang="en-US" sz="2400" b="1" dirty="0">
                          <a:effectLst/>
                          <a:latin typeface="Times New Roman" panose="02020603050405020304" pitchFamily="18" charset="0"/>
                          <a:cs typeface="Times New Roman" panose="02020603050405020304" pitchFamily="18" charset="0"/>
                        </a:rPr>
                        <a:t>WASTE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400" b="1" dirty="0">
                          <a:effectLst/>
                          <a:latin typeface="Times New Roman" panose="02020603050405020304" pitchFamily="18" charset="0"/>
                          <a:cs typeface="Times New Roman" panose="02020603050405020304" pitchFamily="18" charset="0"/>
                        </a:rPr>
                        <a:t>Metal-Bin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400" b="1" dirty="0">
                          <a:effectLst/>
                          <a:latin typeface="Times New Roman" panose="02020603050405020304" pitchFamily="18" charset="0"/>
                          <a:cs typeface="Times New Roman" panose="02020603050405020304" pitchFamily="18" charset="0"/>
                        </a:rPr>
                        <a:t>Wet- Bin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400" b="1" dirty="0">
                          <a:effectLst/>
                          <a:latin typeface="Times New Roman" panose="02020603050405020304" pitchFamily="18" charset="0"/>
                          <a:cs typeface="Times New Roman" panose="02020603050405020304" pitchFamily="18" charset="0"/>
                        </a:rPr>
                        <a:t>Dry- Bin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821606"/>
                  </a:ext>
                </a:extLst>
              </a:tr>
              <a:tr h="567891">
                <a:tc>
                  <a:txBody>
                    <a:bodyPr/>
                    <a:lstStyle/>
                    <a:p>
                      <a:pPr algn="ctr">
                        <a:spcAft>
                          <a:spcPts val="1680"/>
                        </a:spcAft>
                      </a:pPr>
                      <a:r>
                        <a:rPr lang="en-US" sz="2000" b="1" dirty="0">
                          <a:effectLst/>
                          <a:latin typeface="Times New Roman" panose="02020603050405020304" pitchFamily="18" charset="0"/>
                          <a:cs typeface="Times New Roman" panose="02020603050405020304" pitchFamily="18" charset="0"/>
                        </a:rPr>
                        <a:t>Nail</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180297"/>
                  </a:ext>
                </a:extLst>
              </a:tr>
              <a:tr h="596766">
                <a:tc>
                  <a:txBody>
                    <a:bodyPr/>
                    <a:lstStyle/>
                    <a:p>
                      <a:pPr algn="ctr">
                        <a:spcAft>
                          <a:spcPts val="1680"/>
                        </a:spcAft>
                      </a:pPr>
                      <a:r>
                        <a:rPr lang="en-US" sz="2000" b="1" dirty="0">
                          <a:effectLst/>
                          <a:latin typeface="Times New Roman" panose="02020603050405020304" pitchFamily="18" charset="0"/>
                          <a:cs typeface="Times New Roman" panose="02020603050405020304" pitchFamily="18" charset="0"/>
                        </a:rPr>
                        <a:t>Wet tissue</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947050"/>
                  </a:ext>
                </a:extLst>
              </a:tr>
              <a:tr h="616017">
                <a:tc>
                  <a:txBody>
                    <a:bodyPr/>
                    <a:lstStyle/>
                    <a:p>
                      <a:pPr algn="ctr">
                        <a:spcAft>
                          <a:spcPts val="1680"/>
                        </a:spcAft>
                      </a:pPr>
                      <a:r>
                        <a:rPr lang="en-US" sz="2000" b="1" dirty="0">
                          <a:effectLst/>
                          <a:latin typeface="Times New Roman" panose="02020603050405020304" pitchFamily="18" charset="0"/>
                          <a:cs typeface="Times New Roman" panose="02020603050405020304" pitchFamily="18" charset="0"/>
                        </a:rPr>
                        <a:t>Paper</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1605161"/>
                  </a:ext>
                </a:extLst>
              </a:tr>
              <a:tr h="587141">
                <a:tc>
                  <a:txBody>
                    <a:bodyPr/>
                    <a:lstStyle/>
                    <a:p>
                      <a:pPr algn="ctr">
                        <a:spcAft>
                          <a:spcPts val="1680"/>
                        </a:spcAft>
                      </a:pPr>
                      <a:r>
                        <a:rPr lang="en-US" sz="2000" b="1" dirty="0">
                          <a:effectLst/>
                          <a:latin typeface="Times New Roman" panose="02020603050405020304" pitchFamily="18" charset="0"/>
                          <a:cs typeface="Times New Roman" panose="02020603050405020304" pitchFamily="18" charset="0"/>
                        </a:rPr>
                        <a:t>Pen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0176132"/>
                  </a:ext>
                </a:extLst>
              </a:tr>
              <a:tr h="635267">
                <a:tc>
                  <a:txBody>
                    <a:bodyPr/>
                    <a:lstStyle/>
                    <a:p>
                      <a:pPr algn="ctr">
                        <a:spcAft>
                          <a:spcPts val="1680"/>
                        </a:spcAft>
                      </a:pPr>
                      <a:r>
                        <a:rPr lang="en-US" sz="2000" b="1" dirty="0">
                          <a:effectLst/>
                          <a:latin typeface="Times New Roman" panose="02020603050405020304" pitchFamily="18" charset="0"/>
                          <a:cs typeface="Times New Roman" panose="02020603050405020304" pitchFamily="18" charset="0"/>
                        </a:rPr>
                        <a:t>Matchbox</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680"/>
                        </a:spcAft>
                      </a:pPr>
                      <a:r>
                        <a:rPr lang="en-US" sz="2000" dirty="0">
                          <a:effectLst/>
                          <a:latin typeface="Times New Roman" panose="02020603050405020304" pitchFamily="18" charset="0"/>
                          <a:cs typeface="Times New Roman" panose="02020603050405020304" pitchFamily="18" charset="0"/>
                        </a:rPr>
                        <a:t>YES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985003"/>
                  </a:ext>
                </a:extLst>
              </a:tr>
            </a:tbl>
          </a:graphicData>
        </a:graphic>
      </p:graphicFrame>
    </p:spTree>
    <p:extLst>
      <p:ext uri="{BB962C8B-B14F-4D97-AF65-F5344CB8AC3E}">
        <p14:creationId xmlns:p14="http://schemas.microsoft.com/office/powerpoint/2010/main" val="9519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51A-EE5A-4806-BEA1-66D469279BF5}"/>
              </a:ext>
            </a:extLst>
          </p:cNvPr>
          <p:cNvSpPr>
            <a:spLocks noGrp="1"/>
          </p:cNvSpPr>
          <p:nvPr>
            <p:ph type="title"/>
          </p:nvPr>
        </p:nvSpPr>
        <p:spPr>
          <a:xfrm>
            <a:off x="838200" y="846934"/>
            <a:ext cx="10515600" cy="1325563"/>
          </a:xfrm>
        </p:spPr>
        <p:txBody>
          <a:bodyPr/>
          <a:lstStyle/>
          <a:p>
            <a:r>
              <a:rPr lang="en-US" sz="4400" spc="50" dirty="0">
                <a:ln w="11430"/>
                <a:latin typeface="Arial" panose="020B0604020202020204" pitchFamily="34" charset="0"/>
                <a:cs typeface="Arial" panose="020B0604020202020204" pitchFamily="34" charset="0"/>
              </a:rPr>
              <a:t>Work plan or Division/ Timeline</a:t>
            </a:r>
            <a:endParaRPr lang="en-IN" dirty="0"/>
          </a:p>
        </p:txBody>
      </p:sp>
      <p:sp>
        <p:nvSpPr>
          <p:cNvPr id="3" name="Content Placeholder 2">
            <a:extLst>
              <a:ext uri="{FF2B5EF4-FFF2-40B4-BE49-F238E27FC236}">
                <a16:creationId xmlns:a16="http://schemas.microsoft.com/office/drawing/2014/main" id="{764C097C-94DB-48A9-B694-64C5EC833EDF}"/>
              </a:ext>
            </a:extLst>
          </p:cNvPr>
          <p:cNvSpPr>
            <a:spLocks noGrp="1"/>
          </p:cNvSpPr>
          <p:nvPr>
            <p:ph idx="1"/>
          </p:nvPr>
        </p:nvSpPr>
        <p:spPr>
          <a:xfrm>
            <a:off x="838201" y="1941815"/>
            <a:ext cx="10515600" cy="4235147"/>
          </a:xfrm>
        </p:spPr>
        <p:txBody>
          <a:bodyPr/>
          <a:lstStyle/>
          <a:p>
            <a:r>
              <a:rPr lang="en-US" dirty="0"/>
              <a:t>Firstly, after finalizing the project, we started working on the model design.</a:t>
            </a:r>
          </a:p>
          <a:p>
            <a:r>
              <a:rPr lang="en-US" dirty="0"/>
              <a:t>After finalizing the design, we noted the necessary equipment/components needed.</a:t>
            </a:r>
          </a:p>
          <a:p>
            <a:r>
              <a:rPr lang="en-US" dirty="0"/>
              <a:t>We then connected all the components and set them on the model stand and performed sample test.</a:t>
            </a:r>
          </a:p>
          <a:p>
            <a:r>
              <a:rPr lang="en-US" dirty="0"/>
              <a:t>We then went on to creating the final code and after completion fixed the components in place.</a:t>
            </a:r>
          </a:p>
        </p:txBody>
      </p:sp>
      <p:sp>
        <p:nvSpPr>
          <p:cNvPr id="4" name="Date Placeholder 3">
            <a:extLst>
              <a:ext uri="{FF2B5EF4-FFF2-40B4-BE49-F238E27FC236}">
                <a16:creationId xmlns:a16="http://schemas.microsoft.com/office/drawing/2014/main" id="{7AE4F50B-F859-4461-A12A-1B4C3D96D499}"/>
              </a:ext>
            </a:extLst>
          </p:cNvPr>
          <p:cNvSpPr>
            <a:spLocks noGrp="1"/>
          </p:cNvSpPr>
          <p:nvPr>
            <p:ph type="dt" sz="half" idx="10"/>
          </p:nvPr>
        </p:nvSpPr>
        <p:spPr>
          <a:xfrm>
            <a:off x="0" y="6492872"/>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BC4C1457-9852-4D06-AA53-9294ED6D97C0}"/>
              </a:ext>
            </a:extLst>
          </p:cNvPr>
          <p:cNvSpPr>
            <a:spLocks noGrp="1"/>
          </p:cNvSpPr>
          <p:nvPr>
            <p:ph type="ftr" sz="quarter" idx="11"/>
          </p:nvPr>
        </p:nvSpPr>
        <p:spPr>
          <a:xfrm>
            <a:off x="3380198" y="6492872"/>
            <a:ext cx="4773202" cy="365125"/>
          </a:xfrm>
          <a:solidFill>
            <a:srgbClr val="C00000"/>
          </a:solidFill>
        </p:spPr>
        <p:txBody>
          <a:bodyPr/>
          <a:lstStyle/>
          <a:p>
            <a:r>
              <a:rPr lang="en-IN" sz="140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11F4126E-625E-4F31-AC1A-86E1D256A590}"/>
              </a:ext>
            </a:extLst>
          </p:cNvPr>
          <p:cNvSpPr>
            <a:spLocks noGrp="1"/>
          </p:cNvSpPr>
          <p:nvPr>
            <p:ph type="sldNum" sz="quarter" idx="12"/>
          </p:nvPr>
        </p:nvSpPr>
        <p:spPr>
          <a:xfrm>
            <a:off x="9448800" y="6492872"/>
            <a:ext cx="2743200" cy="365125"/>
          </a:xfrm>
          <a:solidFill>
            <a:srgbClr val="C00000"/>
          </a:solidFill>
        </p:spPr>
        <p:txBody>
          <a:bodyPr/>
          <a:lstStyle/>
          <a:p>
            <a:fld id="{59E9027E-D5BA-421A-AB08-3D8634B9C42E}" type="slidenum">
              <a:rPr lang="en-IN" sz="1400" smtClean="0">
                <a:solidFill>
                  <a:schemeClr val="bg1"/>
                </a:solidFill>
              </a:rPr>
              <a:t>15</a:t>
            </a:fld>
            <a:endParaRPr lang="en-IN" sz="1400">
              <a:solidFill>
                <a:schemeClr val="bg1"/>
              </a:solidFill>
            </a:endParaRPr>
          </a:p>
        </p:txBody>
      </p:sp>
    </p:spTree>
    <p:extLst>
      <p:ext uri="{BB962C8B-B14F-4D97-AF65-F5344CB8AC3E}">
        <p14:creationId xmlns:p14="http://schemas.microsoft.com/office/powerpoint/2010/main" val="787854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7DF3-60A3-40FB-B678-946D9A116969}"/>
              </a:ext>
            </a:extLst>
          </p:cNvPr>
          <p:cNvSpPr>
            <a:spLocks noGrp="1"/>
          </p:cNvSpPr>
          <p:nvPr>
            <p:ph type="title"/>
          </p:nvPr>
        </p:nvSpPr>
        <p:spPr>
          <a:xfrm>
            <a:off x="971764" y="1140431"/>
            <a:ext cx="10515600" cy="1229310"/>
          </a:xfrm>
        </p:spPr>
        <p:txBody>
          <a:bodyPr>
            <a:normAutofit fontScale="90000"/>
          </a:bodyPr>
          <a:lstStyle/>
          <a:p>
            <a:pPr algn="ctr"/>
            <a:r>
              <a:rPr lang="en-US" sz="5400" spc="50" dirty="0">
                <a:ln w="11430"/>
                <a:latin typeface="Arial" panose="020B0604020202020204" pitchFamily="34" charset="0"/>
                <a:cs typeface="Arial" panose="020B0604020202020204" pitchFamily="34" charset="0"/>
              </a:rPr>
              <a:t>Present Work done </a:t>
            </a:r>
            <a:br>
              <a:rPr lang="en-US" sz="5400" spc="50" dirty="0">
                <a:ln w="11430"/>
                <a:latin typeface="Arial" panose="020B0604020202020204" pitchFamily="34" charset="0"/>
                <a:cs typeface="Arial" panose="020B0604020202020204" pitchFamily="34" charset="0"/>
              </a:rPr>
            </a:br>
            <a:r>
              <a:rPr lang="en-US" sz="4400" spc="50" dirty="0">
                <a:ln w="11430"/>
                <a:latin typeface="Arial" panose="020B0604020202020204" pitchFamily="34" charset="0"/>
                <a:cs typeface="Arial" panose="020B0604020202020204" pitchFamily="34" charset="0"/>
              </a:rPr>
              <a:t>(Work by each Team Member)</a:t>
            </a:r>
            <a:endParaRPr lang="en-IN" dirty="0"/>
          </a:p>
        </p:txBody>
      </p:sp>
      <p:graphicFrame>
        <p:nvGraphicFramePr>
          <p:cNvPr id="7" name="Content Placeholder 6">
            <a:extLst>
              <a:ext uri="{FF2B5EF4-FFF2-40B4-BE49-F238E27FC236}">
                <a16:creationId xmlns:a16="http://schemas.microsoft.com/office/drawing/2014/main" id="{0766A168-FB99-413E-95EC-372C0A026C53}"/>
              </a:ext>
            </a:extLst>
          </p:cNvPr>
          <p:cNvGraphicFramePr>
            <a:graphicFrameLocks noGrp="1"/>
          </p:cNvGraphicFramePr>
          <p:nvPr>
            <p:ph idx="1"/>
            <p:extLst>
              <p:ext uri="{D42A27DB-BD31-4B8C-83A1-F6EECF244321}">
                <p14:modId xmlns:p14="http://schemas.microsoft.com/office/powerpoint/2010/main" val="3765946336"/>
              </p:ext>
            </p:extLst>
          </p:nvPr>
        </p:nvGraphicFramePr>
        <p:xfrm>
          <a:off x="1371600" y="2547993"/>
          <a:ext cx="9523716" cy="3766630"/>
        </p:xfrm>
        <a:graphic>
          <a:graphicData uri="http://schemas.openxmlformats.org/drawingml/2006/table">
            <a:tbl>
              <a:tblPr firstRow="1" firstCol="1" bandRow="1">
                <a:tableStyleId>{5940675A-B579-460E-94D1-54222C63F5DA}</a:tableStyleId>
              </a:tblPr>
              <a:tblGrid>
                <a:gridCol w="4761858">
                  <a:extLst>
                    <a:ext uri="{9D8B030D-6E8A-4147-A177-3AD203B41FA5}">
                      <a16:colId xmlns:a16="http://schemas.microsoft.com/office/drawing/2014/main" val="444909728"/>
                    </a:ext>
                  </a:extLst>
                </a:gridCol>
                <a:gridCol w="4761858">
                  <a:extLst>
                    <a:ext uri="{9D8B030D-6E8A-4147-A177-3AD203B41FA5}">
                      <a16:colId xmlns:a16="http://schemas.microsoft.com/office/drawing/2014/main" val="2946785725"/>
                    </a:ext>
                  </a:extLst>
                </a:gridCol>
              </a:tblGrid>
              <a:tr h="353802">
                <a:tc>
                  <a:txBody>
                    <a:bodyPr/>
                    <a:lstStyle/>
                    <a:p>
                      <a:pPr algn="ctr"/>
                      <a:r>
                        <a:rPr lang="en-US" sz="2800" b="1" dirty="0">
                          <a:solidFill>
                            <a:schemeClr val="bg1"/>
                          </a:solidFill>
                          <a:effectLst/>
                        </a:rPr>
                        <a:t>Work done by Sunil Kumar</a:t>
                      </a:r>
                      <a:endParaRPr lang="en-IN" sz="2800" b="1" dirty="0">
                        <a:solidFill>
                          <a:schemeClr val="bg1"/>
                        </a:solidFill>
                        <a:effectLst/>
                      </a:endParaRPr>
                    </a:p>
                  </a:txBody>
                  <a:tcPr marL="68580" marR="68580" marT="0" marB="0">
                    <a:solidFill>
                      <a:srgbClr val="C00000"/>
                    </a:solidFill>
                  </a:tcPr>
                </a:tc>
                <a:tc>
                  <a:txBody>
                    <a:bodyPr/>
                    <a:lstStyle/>
                    <a:p>
                      <a:pPr algn="ctr"/>
                      <a:r>
                        <a:rPr lang="en-US" sz="2800" b="1" dirty="0">
                          <a:solidFill>
                            <a:schemeClr val="bg1"/>
                          </a:solidFill>
                          <a:effectLst/>
                        </a:rPr>
                        <a:t>Work done by Diksha</a:t>
                      </a:r>
                      <a:endParaRPr lang="en-IN" sz="2800" b="1" dirty="0">
                        <a:solidFill>
                          <a:schemeClr val="bg1"/>
                        </a:solidFill>
                        <a:effectLst/>
                      </a:endParaRPr>
                    </a:p>
                  </a:txBody>
                  <a:tcPr marL="68580" marR="68580" marT="0" marB="0">
                    <a:solidFill>
                      <a:srgbClr val="C00000"/>
                    </a:solidFill>
                  </a:tcPr>
                </a:tc>
                <a:extLst>
                  <a:ext uri="{0D108BD9-81ED-4DB2-BD59-A6C34878D82A}">
                    <a16:rowId xmlns:a16="http://schemas.microsoft.com/office/drawing/2014/main" val="480503075"/>
                  </a:ext>
                </a:extLst>
              </a:tr>
              <a:tr h="1342120">
                <a:tc>
                  <a:txBody>
                    <a:bodyPr/>
                    <a:lstStyle/>
                    <a:p>
                      <a:pPr marL="342900" lvl="0" indent="-342900">
                        <a:buFont typeface="Symbol" panose="05050102010706020507" pitchFamily="18" charset="2"/>
                        <a:buChar char=""/>
                      </a:pPr>
                      <a:r>
                        <a:rPr lang="en-US" sz="2800" dirty="0">
                          <a:effectLst/>
                        </a:rPr>
                        <a:t>Physical Modelling</a:t>
                      </a:r>
                      <a:endParaRPr lang="en-IN" sz="2800" dirty="0">
                        <a:effectLst/>
                      </a:endParaRPr>
                    </a:p>
                    <a:p>
                      <a:pPr marL="342900" lvl="0" indent="-342900">
                        <a:buFont typeface="Symbol" panose="05050102010706020507" pitchFamily="18" charset="2"/>
                        <a:buChar char=""/>
                      </a:pPr>
                      <a:r>
                        <a:rPr lang="en-US" sz="2800" dirty="0">
                          <a:effectLst/>
                        </a:rPr>
                        <a:t>Circuit Connection</a:t>
                      </a:r>
                      <a:endParaRPr lang="en-IN" sz="2800" dirty="0">
                        <a:effectLst/>
                      </a:endParaRPr>
                    </a:p>
                    <a:p>
                      <a:pPr marL="342900" lvl="0" indent="-342900">
                        <a:buFont typeface="Symbol" panose="05050102010706020507" pitchFamily="18" charset="2"/>
                        <a:buChar char=""/>
                      </a:pPr>
                      <a:r>
                        <a:rPr lang="en-US" sz="2800" dirty="0">
                          <a:effectLst/>
                        </a:rPr>
                        <a:t>Synopsis Report</a:t>
                      </a:r>
                      <a:endParaRPr lang="en-IN" sz="2800" dirty="0">
                        <a:effectLst/>
                      </a:endParaRPr>
                    </a:p>
                  </a:txBody>
                  <a:tcPr marL="68580" marR="68580" marT="0" marB="0"/>
                </a:tc>
                <a:tc>
                  <a:txBody>
                    <a:bodyPr/>
                    <a:lstStyle/>
                    <a:p>
                      <a:pPr marL="342900" lvl="0" indent="-342900">
                        <a:buFont typeface="Symbol" panose="05050102010706020507" pitchFamily="18" charset="2"/>
                        <a:buChar char=""/>
                      </a:pPr>
                      <a:r>
                        <a:rPr lang="en-US" sz="2800" dirty="0">
                          <a:effectLst/>
                        </a:rPr>
                        <a:t>Project Design</a:t>
                      </a:r>
                      <a:endParaRPr lang="en-IN" sz="2800" dirty="0">
                        <a:effectLst/>
                      </a:endParaRPr>
                    </a:p>
                    <a:p>
                      <a:pPr marL="342900" lvl="0" indent="-342900">
                        <a:buFont typeface="Symbol" panose="05050102010706020507" pitchFamily="18" charset="2"/>
                        <a:buChar char=""/>
                      </a:pPr>
                      <a:r>
                        <a:rPr lang="en-US" sz="2800" dirty="0">
                          <a:effectLst/>
                        </a:rPr>
                        <a:t>Project Presentation</a:t>
                      </a:r>
                      <a:endParaRPr lang="en-IN" sz="2800" dirty="0">
                        <a:effectLst/>
                      </a:endParaRPr>
                    </a:p>
                    <a:p>
                      <a:pPr marL="342900" lvl="0" indent="-342900">
                        <a:buFont typeface="Symbol" panose="05050102010706020507" pitchFamily="18" charset="2"/>
                        <a:buChar char=""/>
                      </a:pPr>
                      <a:r>
                        <a:rPr lang="en-US" sz="2800" dirty="0">
                          <a:effectLst/>
                        </a:rPr>
                        <a:t>Research Paper</a:t>
                      </a:r>
                      <a:endParaRPr lang="en-IN" sz="2000" dirty="0"/>
                    </a:p>
                  </a:txBody>
                  <a:tcPr marL="68580" marR="68580" marT="0" marB="0"/>
                </a:tc>
                <a:extLst>
                  <a:ext uri="{0D108BD9-81ED-4DB2-BD59-A6C34878D82A}">
                    <a16:rowId xmlns:a16="http://schemas.microsoft.com/office/drawing/2014/main" val="2236531591"/>
                  </a:ext>
                </a:extLst>
              </a:tr>
              <a:tr h="411157">
                <a:tc>
                  <a:txBody>
                    <a:bodyPr/>
                    <a:lstStyle/>
                    <a:p>
                      <a:pPr algn="ctr"/>
                      <a:r>
                        <a:rPr lang="en-US" sz="2800" b="1" dirty="0">
                          <a:solidFill>
                            <a:schemeClr val="bg1"/>
                          </a:solidFill>
                          <a:effectLst/>
                        </a:rPr>
                        <a:t>Work done by Nazia</a:t>
                      </a:r>
                      <a:r>
                        <a:rPr lang="en-US" sz="2800" dirty="0">
                          <a:solidFill>
                            <a:schemeClr val="bg1"/>
                          </a:solidFill>
                          <a:effectLst/>
                        </a:rPr>
                        <a:t> </a:t>
                      </a:r>
                      <a:endParaRPr lang="en-IN"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C00000"/>
                    </a:solidFill>
                  </a:tcPr>
                </a:tc>
                <a:tc>
                  <a:txBody>
                    <a:bodyPr/>
                    <a:lstStyle/>
                    <a:p>
                      <a:pPr algn="ctr"/>
                      <a:r>
                        <a:rPr lang="en-US" sz="2800" b="1" dirty="0">
                          <a:solidFill>
                            <a:schemeClr val="bg1"/>
                          </a:solidFill>
                          <a:effectLst/>
                        </a:rPr>
                        <a:t>Work done by </a:t>
                      </a:r>
                      <a:r>
                        <a:rPr lang="en-US" sz="2800" b="1" dirty="0" err="1">
                          <a:solidFill>
                            <a:schemeClr val="bg1"/>
                          </a:solidFill>
                          <a:effectLst/>
                        </a:rPr>
                        <a:t>Shivanshh</a:t>
                      </a:r>
                      <a:endParaRPr lang="en-IN" sz="2800" b="1" dirty="0">
                        <a:solidFill>
                          <a:schemeClr val="bg1"/>
                        </a:solidFill>
                        <a:effectLst/>
                      </a:endParaRPr>
                    </a:p>
                  </a:txBody>
                  <a:tcPr marL="68580" marR="68580" marT="0" marB="0">
                    <a:solidFill>
                      <a:srgbClr val="C00000"/>
                    </a:solidFill>
                  </a:tcPr>
                </a:tc>
                <a:extLst>
                  <a:ext uri="{0D108BD9-81ED-4DB2-BD59-A6C34878D82A}">
                    <a16:rowId xmlns:a16="http://schemas.microsoft.com/office/drawing/2014/main" val="2313587984"/>
                  </a:ext>
                </a:extLst>
              </a:tr>
              <a:tr h="1571070">
                <a:tc>
                  <a:txBody>
                    <a:bodyPr/>
                    <a:lstStyle/>
                    <a:p>
                      <a:pPr marL="342900" lvl="0" indent="-342900">
                        <a:buFont typeface="Symbol" panose="05050102010706020507" pitchFamily="18" charset="2"/>
                        <a:buChar char=""/>
                      </a:pPr>
                      <a:r>
                        <a:rPr lang="en-US" sz="2800" dirty="0">
                          <a:effectLst/>
                        </a:rPr>
                        <a:t>Research Paper</a:t>
                      </a:r>
                      <a:endParaRPr lang="en-IN" sz="2800" dirty="0">
                        <a:effectLst/>
                      </a:endParaRPr>
                    </a:p>
                    <a:p>
                      <a:pPr marL="342900" lvl="0" indent="-342900">
                        <a:buFont typeface="Symbol" panose="05050102010706020507" pitchFamily="18" charset="2"/>
                        <a:buChar char=""/>
                      </a:pPr>
                      <a:r>
                        <a:rPr lang="en-US" sz="2800" dirty="0">
                          <a:effectLst/>
                        </a:rPr>
                        <a:t>Coding</a:t>
                      </a:r>
                      <a:endParaRPr lang="en-IN" sz="2800" dirty="0">
                        <a:effectLst/>
                      </a:endParaRPr>
                    </a:p>
                    <a:p>
                      <a:pPr marL="342900" lvl="0" indent="-342900">
                        <a:buFont typeface="Symbol" panose="05050102010706020507" pitchFamily="18" charset="2"/>
                        <a:buChar char=""/>
                      </a:pPr>
                      <a:r>
                        <a:rPr lang="en-US" sz="2800" dirty="0">
                          <a:effectLst/>
                        </a:rPr>
                        <a:t>Project Presentation</a:t>
                      </a:r>
                      <a:endParaRPr lang="en-IN" sz="2800" dirty="0">
                        <a:effectLst/>
                      </a:endParaRPr>
                    </a:p>
                  </a:txBody>
                  <a:tcPr marL="68580" marR="68580" marT="0" marB="0"/>
                </a:tc>
                <a:tc>
                  <a:txBody>
                    <a:bodyPr/>
                    <a:lstStyle/>
                    <a:p>
                      <a:pPr marL="342900" lvl="0" indent="-342900">
                        <a:buFont typeface="Symbol" panose="05050102010706020507" pitchFamily="18" charset="2"/>
                        <a:buChar char=""/>
                      </a:pPr>
                      <a:r>
                        <a:rPr lang="en-US" sz="2800" dirty="0">
                          <a:effectLst/>
                        </a:rPr>
                        <a:t>Physical Modelling</a:t>
                      </a:r>
                      <a:endParaRPr lang="en-IN" sz="2800" dirty="0">
                        <a:effectLst/>
                      </a:endParaRPr>
                    </a:p>
                    <a:p>
                      <a:pPr marL="342900" lvl="0" indent="-342900">
                        <a:buFont typeface="Symbol" panose="05050102010706020507" pitchFamily="18" charset="2"/>
                        <a:buChar char=""/>
                      </a:pPr>
                      <a:r>
                        <a:rPr lang="en-US" sz="2800" dirty="0">
                          <a:effectLst/>
                        </a:rPr>
                        <a:t>Circuit Connection</a:t>
                      </a:r>
                      <a:endParaRPr lang="en-IN" sz="2800" dirty="0">
                        <a:effectLst/>
                      </a:endParaRPr>
                    </a:p>
                    <a:p>
                      <a:pPr marL="342900" lvl="0" indent="-342900">
                        <a:buFont typeface="Symbol" panose="05050102010706020507" pitchFamily="18" charset="2"/>
                        <a:buChar char=""/>
                      </a:pPr>
                      <a:r>
                        <a:rPr lang="en-US" sz="2800" dirty="0">
                          <a:effectLst/>
                        </a:rPr>
                        <a:t>Synopsis Report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508345"/>
                  </a:ext>
                </a:extLst>
              </a:tr>
            </a:tbl>
          </a:graphicData>
        </a:graphic>
      </p:graphicFrame>
      <p:sp>
        <p:nvSpPr>
          <p:cNvPr id="4" name="Date Placeholder 3">
            <a:extLst>
              <a:ext uri="{FF2B5EF4-FFF2-40B4-BE49-F238E27FC236}">
                <a16:creationId xmlns:a16="http://schemas.microsoft.com/office/drawing/2014/main" id="{ADE52CC9-9129-493D-A10E-645EDB85B16A}"/>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0F2131CC-07A1-4581-9B97-93935E987322}"/>
              </a:ext>
            </a:extLst>
          </p:cNvPr>
          <p:cNvSpPr>
            <a:spLocks noGrp="1"/>
          </p:cNvSpPr>
          <p:nvPr>
            <p:ph type="ftr" sz="quarter" idx="11"/>
          </p:nvPr>
        </p:nvSpPr>
        <p:spPr>
          <a:xfrm>
            <a:off x="3400746" y="6492875"/>
            <a:ext cx="4752654"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FF75DCBF-0A43-492D-BACB-96D5D75FF0F2}"/>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3393182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025-C158-4E4C-87CF-37DBDB3CBD17}"/>
              </a:ext>
            </a:extLst>
          </p:cNvPr>
          <p:cNvSpPr>
            <a:spLocks noGrp="1"/>
          </p:cNvSpPr>
          <p:nvPr>
            <p:ph type="title"/>
          </p:nvPr>
        </p:nvSpPr>
        <p:spPr>
          <a:xfrm>
            <a:off x="838200" y="827465"/>
            <a:ext cx="10515600" cy="1325563"/>
          </a:xfrm>
        </p:spPr>
        <p:txBody>
          <a:bodyPr/>
          <a:lstStyle/>
          <a:p>
            <a:pPr algn="ctr"/>
            <a:r>
              <a:rPr lang="en-US" b="1" i="1" dirty="0"/>
              <a:t>References</a:t>
            </a:r>
            <a:endParaRPr lang="en-IN" dirty="0"/>
          </a:p>
        </p:txBody>
      </p:sp>
      <p:sp>
        <p:nvSpPr>
          <p:cNvPr id="3" name="Content Placeholder 2">
            <a:extLst>
              <a:ext uri="{FF2B5EF4-FFF2-40B4-BE49-F238E27FC236}">
                <a16:creationId xmlns:a16="http://schemas.microsoft.com/office/drawing/2014/main" id="{08A92725-1C63-4116-90D4-7B27ACBBC7C8}"/>
              </a:ext>
            </a:extLst>
          </p:cNvPr>
          <p:cNvSpPr>
            <a:spLocks noGrp="1"/>
          </p:cNvSpPr>
          <p:nvPr>
            <p:ph idx="1"/>
          </p:nvPr>
        </p:nvSpPr>
        <p:spPr>
          <a:xfrm>
            <a:off x="102742" y="1880171"/>
            <a:ext cx="12089258" cy="4612704"/>
          </a:xfrm>
        </p:spPr>
        <p:txBody>
          <a:bodyPr>
            <a:normAutofit fontScale="62500" lnSpcReduction="20000"/>
          </a:bodyPr>
          <a:lstStyle/>
          <a:p>
            <a:pPr marL="0" indent="0">
              <a:buNone/>
            </a:pPr>
            <a:r>
              <a:rPr lang="en-IN" dirty="0">
                <a:effectLst/>
              </a:rPr>
              <a:t>[1]  I. P. Sensor, ‘AUTOMATIC WASTE SEGREGATOR PROJECT REFERENCE NO : 38S012 8’.</a:t>
            </a:r>
          </a:p>
          <a:p>
            <a:pPr marL="0" indent="0">
              <a:buNone/>
            </a:pPr>
            <a:r>
              <a:rPr lang="en-US" dirty="0">
                <a:effectLst/>
              </a:rPr>
              <a:t>[2]  P. R. No, ‘WASTE SEGREGATION USING SMART DUSTBIN PROJECT REFERENCE NO .: 40S _ BE _ 0621 Introduction : Objectives ’:</a:t>
            </a:r>
            <a:endParaRPr lang="en-IN" dirty="0"/>
          </a:p>
          <a:p>
            <a:pPr marL="0" indent="0">
              <a:buNone/>
            </a:pPr>
            <a:r>
              <a:rPr lang="en-US" dirty="0">
                <a:effectLst/>
              </a:rPr>
              <a:t>[3]  ‘SENSOR BASED SMART DUSTBIN FOR WASTE SEGREGATION AND STATUS ALERT’, no. 5, pp. 98–103, 2017.</a:t>
            </a:r>
            <a:endParaRPr lang="en-IN" dirty="0">
              <a:effectLst/>
            </a:endParaRPr>
          </a:p>
          <a:p>
            <a:pPr marL="0" indent="0">
              <a:buNone/>
            </a:pPr>
            <a:r>
              <a:rPr lang="en-IN" dirty="0">
                <a:effectLst/>
              </a:rPr>
              <a:t>[4]  G. </a:t>
            </a:r>
            <a:r>
              <a:rPr lang="en-IN" dirty="0" err="1">
                <a:effectLst/>
              </a:rPr>
              <a:t>Aahash</a:t>
            </a:r>
            <a:r>
              <a:rPr lang="en-IN" dirty="0">
                <a:effectLst/>
              </a:rPr>
              <a:t>, V. A. Prasath, D. Gopinath, M. G. Electronics, and C. Engineering, ‘Automatic Waste Segregator using Arduino’, vol. 6, no. 07, pp. 6–8, 2018.</a:t>
            </a:r>
            <a:endParaRPr lang="en-IN" dirty="0"/>
          </a:p>
          <a:p>
            <a:pPr marL="0" indent="0">
              <a:buNone/>
            </a:pPr>
            <a:r>
              <a:rPr lang="en-IN" dirty="0">
                <a:effectLst/>
              </a:rPr>
              <a:t>[5]  N. S. Gupta, V. Deepthi, M. </a:t>
            </a:r>
            <a:r>
              <a:rPr lang="en-IN" dirty="0" err="1">
                <a:effectLst/>
              </a:rPr>
              <a:t>Kunnath</a:t>
            </a:r>
            <a:r>
              <a:rPr lang="en-IN" dirty="0">
                <a:effectLst/>
              </a:rPr>
              <a:t>, P. S. </a:t>
            </a:r>
            <a:r>
              <a:rPr lang="en-IN" dirty="0" err="1">
                <a:effectLst/>
              </a:rPr>
              <a:t>Rejeth</a:t>
            </a:r>
            <a:r>
              <a:rPr lang="en-IN" dirty="0">
                <a:effectLst/>
              </a:rPr>
              <a:t>, T. S. </a:t>
            </a:r>
            <a:r>
              <a:rPr lang="en-IN" dirty="0" err="1">
                <a:effectLst/>
              </a:rPr>
              <a:t>Badsha</a:t>
            </a:r>
            <a:r>
              <a:rPr lang="en-IN" dirty="0">
                <a:effectLst/>
              </a:rPr>
              <a:t>, and B. C. Nikhil, ‘Automatic Waste Segregation’, </a:t>
            </a:r>
            <a:r>
              <a:rPr lang="en-IN" i="1" dirty="0">
                <a:effectLst/>
              </a:rPr>
              <a:t>2018 Second International Conference on Intelligent Computing and Control Systems (</a:t>
            </a:r>
            <a:r>
              <a:rPr lang="en-IN" i="1" dirty="0" err="1">
                <a:effectLst/>
              </a:rPr>
              <a:t>ICICCS</a:t>
            </a:r>
            <a:r>
              <a:rPr lang="en-IN" i="1" dirty="0">
                <a:effectLst/>
              </a:rPr>
              <a:t>)</a:t>
            </a:r>
            <a:r>
              <a:rPr lang="en-IN" dirty="0">
                <a:effectLst/>
              </a:rPr>
              <a:t>, no. September 2020, pp. 1688–1692, 2018, </a:t>
            </a:r>
            <a:r>
              <a:rPr lang="en-IN" dirty="0" err="1">
                <a:effectLst/>
              </a:rPr>
              <a:t>doi</a:t>
            </a:r>
            <a:r>
              <a:rPr lang="en-IN" dirty="0">
                <a:effectLst/>
              </a:rPr>
              <a:t>: 10.1109/ICCONS.2018.8663148.</a:t>
            </a:r>
          </a:p>
          <a:p>
            <a:pPr marL="0" indent="0">
              <a:buNone/>
            </a:pPr>
            <a:r>
              <a:rPr lang="en-US" dirty="0">
                <a:effectLst/>
              </a:rPr>
              <a:t>[6]  C. Agarwal, ‘Automatic Waste Segregation and Management’, vol. 9, no. 06, pp. 715–718, 2020.</a:t>
            </a:r>
          </a:p>
          <a:p>
            <a:pPr marL="0" indent="0">
              <a:buNone/>
            </a:pPr>
            <a:r>
              <a:rPr lang="en-US" dirty="0">
                <a:effectLst/>
              </a:rPr>
              <a:t>[7]  ‘AUTOMATED WASTE SEGREGATION MACHINE’, vol. 8, no. 9, pp. 3068–3080, 2020.</a:t>
            </a:r>
          </a:p>
          <a:p>
            <a:pPr marL="0" indent="0">
              <a:buNone/>
            </a:pPr>
            <a:r>
              <a:rPr lang="en-IN" dirty="0">
                <a:effectLst/>
              </a:rPr>
              <a:t>[8]  M. Pandey, A. </a:t>
            </a:r>
            <a:r>
              <a:rPr lang="en-IN" dirty="0" err="1">
                <a:effectLst/>
              </a:rPr>
              <a:t>Gowala</a:t>
            </a:r>
            <a:r>
              <a:rPr lang="en-IN" dirty="0">
                <a:effectLst/>
              </a:rPr>
              <a:t>, M. Goswami, and C. </a:t>
            </a:r>
            <a:r>
              <a:rPr lang="en-IN" dirty="0" err="1">
                <a:effectLst/>
              </a:rPr>
              <a:t>Saikia</a:t>
            </a:r>
            <a:r>
              <a:rPr lang="en-IN" dirty="0">
                <a:effectLst/>
              </a:rPr>
              <a:t>, ‘Smart dustbin using </a:t>
            </a:r>
            <a:r>
              <a:rPr lang="en-IN" dirty="0" err="1">
                <a:effectLst/>
              </a:rPr>
              <a:t>arduino</a:t>
            </a:r>
            <a:r>
              <a:rPr lang="en-IN" dirty="0">
                <a:effectLst/>
              </a:rPr>
              <a:t>’, no. August, 2020.</a:t>
            </a:r>
          </a:p>
          <a:p>
            <a:pPr marL="0" indent="0">
              <a:buNone/>
            </a:pPr>
            <a:r>
              <a:rPr lang="en-IN" dirty="0">
                <a:effectLst/>
              </a:rPr>
              <a:t>[9]  E. </a:t>
            </a:r>
            <a:r>
              <a:rPr lang="en-IN" dirty="0" err="1">
                <a:effectLst/>
              </a:rPr>
              <a:t>Malleswari</a:t>
            </a:r>
            <a:r>
              <a:rPr lang="en-IN" dirty="0">
                <a:effectLst/>
              </a:rPr>
              <a:t> and S. N. Kishore, ‘Smart Wastage Segregation using Arduino UNO’, no. 5, pp. 2074–2078, 2020, </a:t>
            </a:r>
            <a:r>
              <a:rPr lang="en-IN" dirty="0" err="1">
                <a:effectLst/>
              </a:rPr>
              <a:t>doi</a:t>
            </a:r>
            <a:r>
              <a:rPr lang="en-IN" dirty="0">
                <a:effectLst/>
              </a:rPr>
              <a:t>: 10.35940/ijrte.E5734.018520.</a:t>
            </a:r>
          </a:p>
          <a:p>
            <a:pPr marL="0" indent="0">
              <a:buNone/>
            </a:pPr>
            <a:r>
              <a:rPr lang="en-IN" dirty="0">
                <a:effectLst/>
              </a:rPr>
              <a:t>[10]  J. Dileep, S. N. A. </a:t>
            </a:r>
            <a:r>
              <a:rPr lang="en-IN" dirty="0" err="1">
                <a:effectLst/>
              </a:rPr>
              <a:t>Ashitha</a:t>
            </a:r>
            <a:r>
              <a:rPr lang="en-IN" dirty="0">
                <a:effectLst/>
              </a:rPr>
              <a:t>, and S. N. </a:t>
            </a:r>
            <a:r>
              <a:rPr lang="en-IN" dirty="0" err="1">
                <a:effectLst/>
              </a:rPr>
              <a:t>Thoshitha</a:t>
            </a:r>
            <a:r>
              <a:rPr lang="en-IN" dirty="0">
                <a:effectLst/>
              </a:rPr>
              <a:t>, ‘Smart Waste Segregation using Arduino Uno’, vol. 8, no. 8, pp. 472–475, 2021, </a:t>
            </a:r>
            <a:r>
              <a:rPr lang="en-IN" dirty="0" err="1">
                <a:effectLst/>
              </a:rPr>
              <a:t>doi</a:t>
            </a:r>
            <a:r>
              <a:rPr lang="en-IN" dirty="0">
                <a:effectLst/>
              </a:rPr>
              <a:t>: 10.17148/IARJSET.2021.8878.</a:t>
            </a:r>
            <a:endParaRPr lang="en-IN" dirty="0"/>
          </a:p>
        </p:txBody>
      </p:sp>
      <p:sp>
        <p:nvSpPr>
          <p:cNvPr id="4" name="Date Placeholder 3">
            <a:extLst>
              <a:ext uri="{FF2B5EF4-FFF2-40B4-BE49-F238E27FC236}">
                <a16:creationId xmlns:a16="http://schemas.microsoft.com/office/drawing/2014/main" id="{837E7E74-94A5-4BD6-BA74-799848977B81}"/>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C8AA6951-3CA7-47C3-97A9-9178BFF61958}"/>
              </a:ext>
            </a:extLst>
          </p:cNvPr>
          <p:cNvSpPr>
            <a:spLocks noGrp="1"/>
          </p:cNvSpPr>
          <p:nvPr>
            <p:ph type="ftr" sz="quarter" idx="11"/>
          </p:nvPr>
        </p:nvSpPr>
        <p:spPr>
          <a:xfrm>
            <a:off x="3411020" y="6492875"/>
            <a:ext cx="4742380"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2C436EC5-8BB0-4BED-9DB3-988DD754E452}"/>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17</a:t>
            </a:fld>
            <a:endParaRPr lang="en-IN" sz="1400">
              <a:solidFill>
                <a:schemeClr val="bg1"/>
              </a:solidFill>
            </a:endParaRPr>
          </a:p>
        </p:txBody>
      </p:sp>
    </p:spTree>
    <p:extLst>
      <p:ext uri="{BB962C8B-B14F-4D97-AF65-F5344CB8AC3E}">
        <p14:creationId xmlns:p14="http://schemas.microsoft.com/office/powerpoint/2010/main" val="2517724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35E053D-CFB0-4AAB-9CE2-022DABC3B964}"/>
              </a:ext>
            </a:extLst>
          </p:cNvPr>
          <p:cNvSpPr>
            <a:spLocks noGrp="1"/>
          </p:cNvSpPr>
          <p:nvPr>
            <p:ph type="dt" sz="half" idx="10"/>
          </p:nvPr>
        </p:nvSpPr>
        <p:spPr/>
        <p:txBody>
          <a:bodyPr/>
          <a:lstStyle/>
          <a:p>
            <a:fld id="{2C7DF442-0B81-47C2-B5D5-29C81868B412}" type="datetime4">
              <a:rPr lang="en-IN" smtClean="0"/>
              <a:t>28 December 2021</a:t>
            </a:fld>
            <a:endParaRPr lang="en-IN"/>
          </a:p>
        </p:txBody>
      </p:sp>
      <p:sp>
        <p:nvSpPr>
          <p:cNvPr id="5" name="Footer Placeholder 4">
            <a:extLst>
              <a:ext uri="{FF2B5EF4-FFF2-40B4-BE49-F238E27FC236}">
                <a16:creationId xmlns:a16="http://schemas.microsoft.com/office/drawing/2014/main" id="{DDE67524-BCB2-45B7-AEA8-A2FBEF990166}"/>
              </a:ext>
            </a:extLst>
          </p:cNvPr>
          <p:cNvSpPr>
            <a:spLocks noGrp="1"/>
          </p:cNvSpPr>
          <p:nvPr>
            <p:ph type="ftr" sz="quarter" idx="11"/>
          </p:nvPr>
        </p:nvSpPr>
        <p:spPr/>
        <p:txBody>
          <a:bodyPr/>
          <a:lstStyle/>
          <a:p>
            <a:r>
              <a:rPr lang="en-IN"/>
              <a:t>Department of Mechatronics' Engineering</a:t>
            </a:r>
          </a:p>
        </p:txBody>
      </p:sp>
      <p:sp>
        <p:nvSpPr>
          <p:cNvPr id="6" name="Slide Number Placeholder 5">
            <a:extLst>
              <a:ext uri="{FF2B5EF4-FFF2-40B4-BE49-F238E27FC236}">
                <a16:creationId xmlns:a16="http://schemas.microsoft.com/office/drawing/2014/main" id="{310FF821-994B-4E34-9F1D-C7B3323449AB}"/>
              </a:ext>
            </a:extLst>
          </p:cNvPr>
          <p:cNvSpPr>
            <a:spLocks noGrp="1"/>
          </p:cNvSpPr>
          <p:nvPr>
            <p:ph type="sldNum" sz="quarter" idx="12"/>
          </p:nvPr>
        </p:nvSpPr>
        <p:spPr/>
        <p:txBody>
          <a:bodyPr/>
          <a:lstStyle/>
          <a:p>
            <a:fld id="{59E9027E-D5BA-421A-AB08-3D8634B9C42E}" type="slidenum">
              <a:rPr lang="en-IN" smtClean="0"/>
              <a:t>18</a:t>
            </a:fld>
            <a:endParaRPr lang="en-IN"/>
          </a:p>
        </p:txBody>
      </p:sp>
      <p:sp>
        <p:nvSpPr>
          <p:cNvPr id="8" name="TextBox 7">
            <a:extLst>
              <a:ext uri="{FF2B5EF4-FFF2-40B4-BE49-F238E27FC236}">
                <a16:creationId xmlns:a16="http://schemas.microsoft.com/office/drawing/2014/main" id="{C1593623-6109-4AFD-AA74-EE44EBAF2432}"/>
              </a:ext>
            </a:extLst>
          </p:cNvPr>
          <p:cNvSpPr txBox="1"/>
          <p:nvPr/>
        </p:nvSpPr>
        <p:spPr>
          <a:xfrm>
            <a:off x="2491484" y="2773436"/>
            <a:ext cx="7209033" cy="1311128"/>
          </a:xfrm>
          <a:prstGeom prst="rect">
            <a:avLst/>
          </a:prstGeom>
          <a:solidFill>
            <a:srgbClr val="C00000"/>
          </a:solid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8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THANK YOU</a:t>
            </a:r>
          </a:p>
        </p:txBody>
      </p:sp>
    </p:spTree>
    <p:extLst>
      <p:ext uri="{BB962C8B-B14F-4D97-AF65-F5344CB8AC3E}">
        <p14:creationId xmlns:p14="http://schemas.microsoft.com/office/powerpoint/2010/main" val="3219876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FF9F-5954-4287-A4EE-1D2FB965C9BD}"/>
              </a:ext>
            </a:extLst>
          </p:cNvPr>
          <p:cNvSpPr>
            <a:spLocks noGrp="1"/>
          </p:cNvSpPr>
          <p:nvPr>
            <p:ph type="title"/>
          </p:nvPr>
        </p:nvSpPr>
        <p:spPr>
          <a:xfrm>
            <a:off x="838201" y="1087655"/>
            <a:ext cx="10515600" cy="827772"/>
          </a:xfrm>
        </p:spPr>
        <p:txBody>
          <a:bodyPr>
            <a:normAutofit/>
          </a:bodyPr>
          <a:lstStyle/>
          <a:p>
            <a:pPr algn="ctr"/>
            <a:r>
              <a:rPr lang="en-IN" sz="4400" b="1" dirty="0">
                <a:latin typeface="Times New Roman" pitchFamily="18" charset="0"/>
                <a:cs typeface="Times New Roman" pitchFamily="18" charset="0"/>
              </a:rPr>
              <a:t>Contents</a:t>
            </a:r>
            <a:endParaRPr lang="en-IN" dirty="0"/>
          </a:p>
        </p:txBody>
      </p:sp>
      <p:sp>
        <p:nvSpPr>
          <p:cNvPr id="3" name="Content Placeholder 2">
            <a:extLst>
              <a:ext uri="{FF2B5EF4-FFF2-40B4-BE49-F238E27FC236}">
                <a16:creationId xmlns:a16="http://schemas.microsoft.com/office/drawing/2014/main" id="{8E82F0C0-5804-400E-A1FC-A6D52B364C6C}"/>
              </a:ext>
            </a:extLst>
          </p:cNvPr>
          <p:cNvSpPr>
            <a:spLocks noGrp="1"/>
          </p:cNvSpPr>
          <p:nvPr>
            <p:ph idx="1"/>
          </p:nvPr>
        </p:nvSpPr>
        <p:spPr>
          <a:xfrm>
            <a:off x="1992429" y="2005015"/>
            <a:ext cx="8210350" cy="4351338"/>
          </a:xfrm>
        </p:spPr>
        <p:txBody>
          <a:bodyPr>
            <a:normAutofit fontScale="70000" lnSpcReduction="20000"/>
          </a:bodyPr>
          <a:lstStyle/>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Introduction</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Literature Review</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Project Objectives </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Experimental Setup/Procedure </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Work plan or Division/ Timeline</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Present Work done (Work by each Team Member)</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Pending Work</a:t>
            </a:r>
          </a:p>
          <a:p>
            <a:pPr>
              <a:lnSpc>
                <a:spcPct val="150000"/>
              </a:lnSpc>
              <a:buFont typeface="Wingdings" panose="05000000000000000000" pitchFamily="2" charset="2"/>
              <a:buChar char="ü"/>
            </a:pPr>
            <a:r>
              <a:rPr lang="en-US" sz="2800" spc="50" dirty="0">
                <a:ln w="11430"/>
                <a:latin typeface="Arial" panose="020B0604020202020204" pitchFamily="34" charset="0"/>
                <a:cs typeface="Arial" panose="020B0604020202020204" pitchFamily="34" charset="0"/>
              </a:rPr>
              <a:t>References</a:t>
            </a:r>
            <a:endParaRPr lang="en-IN" dirty="0"/>
          </a:p>
        </p:txBody>
      </p:sp>
      <p:sp>
        <p:nvSpPr>
          <p:cNvPr id="4" name="Date Placeholder 3">
            <a:extLst>
              <a:ext uri="{FF2B5EF4-FFF2-40B4-BE49-F238E27FC236}">
                <a16:creationId xmlns:a16="http://schemas.microsoft.com/office/drawing/2014/main" id="{8D1290AC-A104-45DB-BBD6-1D9A3FEE5F92}"/>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D03DD00F-64B9-4C09-9EB8-BEF2EC951B40}"/>
              </a:ext>
            </a:extLst>
          </p:cNvPr>
          <p:cNvSpPr>
            <a:spLocks noGrp="1"/>
          </p:cNvSpPr>
          <p:nvPr>
            <p:ph type="ftr" sz="quarter" idx="11"/>
          </p:nvPr>
        </p:nvSpPr>
        <p:spPr>
          <a:xfrm>
            <a:off x="3390472" y="6489194"/>
            <a:ext cx="4762928"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BD004AB1-02BA-447B-869B-48538493D20C}"/>
              </a:ext>
            </a:extLst>
          </p:cNvPr>
          <p:cNvSpPr>
            <a:spLocks noGrp="1"/>
          </p:cNvSpPr>
          <p:nvPr>
            <p:ph type="sldNum" sz="quarter" idx="12"/>
          </p:nvPr>
        </p:nvSpPr>
        <p:spPr>
          <a:xfrm>
            <a:off x="9448800" y="6489194"/>
            <a:ext cx="2743200" cy="365125"/>
          </a:xfrm>
          <a:solidFill>
            <a:srgbClr val="C00000"/>
          </a:solidFill>
        </p:spPr>
        <p:txBody>
          <a:bodyPr/>
          <a:lstStyle/>
          <a:p>
            <a:fld id="{59E9027E-D5BA-421A-AB08-3D8634B9C42E}" type="slidenum">
              <a:rPr lang="en-IN" sz="1400" smtClean="0">
                <a:solidFill>
                  <a:schemeClr val="bg1"/>
                </a:solidFill>
              </a:rPr>
              <a:t>2</a:t>
            </a:fld>
            <a:endParaRPr lang="en-IN" sz="1400">
              <a:solidFill>
                <a:schemeClr val="bg1"/>
              </a:solidFill>
            </a:endParaRPr>
          </a:p>
        </p:txBody>
      </p:sp>
    </p:spTree>
    <p:extLst>
      <p:ext uri="{BB962C8B-B14F-4D97-AF65-F5344CB8AC3E}">
        <p14:creationId xmlns:p14="http://schemas.microsoft.com/office/powerpoint/2010/main" val="2111040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D513-09BF-4400-9EAA-035EF18AE12C}"/>
              </a:ext>
            </a:extLst>
          </p:cNvPr>
          <p:cNvSpPr>
            <a:spLocks noGrp="1"/>
          </p:cNvSpPr>
          <p:nvPr>
            <p:ph type="title"/>
          </p:nvPr>
        </p:nvSpPr>
        <p:spPr>
          <a:xfrm>
            <a:off x="838201" y="1058778"/>
            <a:ext cx="10515600" cy="1029904"/>
          </a:xfrm>
        </p:spPr>
        <p:txBody>
          <a:bodyPr>
            <a:normAutofit/>
          </a:bodyPr>
          <a:lstStyle/>
          <a:p>
            <a:pPr algn="ctr"/>
            <a:r>
              <a:rPr lang="en-US" sz="4400" spc="50" dirty="0">
                <a:ln w="11430"/>
                <a:latin typeface="Arial" panose="020B0604020202020204" pitchFamily="34" charset="0"/>
                <a:cs typeface="Arial" panose="020B0604020202020204" pitchFamily="34" charset="0"/>
              </a:rPr>
              <a:t>Introduction</a:t>
            </a:r>
            <a:endParaRPr lang="en-IN" dirty="0"/>
          </a:p>
        </p:txBody>
      </p:sp>
      <p:sp>
        <p:nvSpPr>
          <p:cNvPr id="3" name="Content Placeholder 2">
            <a:extLst>
              <a:ext uri="{FF2B5EF4-FFF2-40B4-BE49-F238E27FC236}">
                <a16:creationId xmlns:a16="http://schemas.microsoft.com/office/drawing/2014/main" id="{42FEB787-72CD-45E4-9CEB-BD8A3C012F5C}"/>
              </a:ext>
            </a:extLst>
          </p:cNvPr>
          <p:cNvSpPr>
            <a:spLocks noGrp="1"/>
          </p:cNvSpPr>
          <p:nvPr>
            <p:ph idx="1"/>
          </p:nvPr>
        </p:nvSpPr>
        <p:spPr>
          <a:xfrm>
            <a:off x="838201" y="1950753"/>
            <a:ext cx="10515600" cy="4351338"/>
          </a:xfrm>
        </p:spPr>
        <p:txBody>
          <a:bodyPr>
            <a:normAutofit fontScale="85000" lnSpcReduction="10000"/>
          </a:bodyPr>
          <a:lstStyle/>
          <a:p>
            <a:pPr marL="0" indent="0" algn="just">
              <a:lnSpc>
                <a:spcPct val="115000"/>
              </a:lnSpc>
              <a:buNone/>
            </a:pPr>
            <a:r>
              <a:rPr lang="en-US" sz="2400" dirty="0">
                <a:effectLst/>
                <a:latin typeface="Times New Roman" panose="02020603050405020304" pitchFamily="18" charset="0"/>
                <a:ea typeface="Times New Roman" panose="02020603050405020304" pitchFamily="18" charset="0"/>
              </a:rPr>
              <a:t>Currently, garbage disposals have become quite problematic as segregating waste into various categories is also important. There are few who are knowledgeable in such related concepts but are quite lazy to do so, while there are also few who are clueless in such matters. With advancing technologies, the demand for smart homes is quite high, and as such the smart segregation concept comes to play an important role. Nobody wants to live in a messy or unhygienic place. </a:t>
            </a:r>
            <a:endParaRPr lang="en-IN" sz="2400"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n-US" sz="2400" dirty="0">
                <a:effectLst/>
                <a:latin typeface="Times New Roman" panose="02020603050405020304" pitchFamily="18" charset="0"/>
                <a:ea typeface="Times New Roman" panose="02020603050405020304" pitchFamily="18" charset="0"/>
              </a:rPr>
              <a:t>The garbage problem does not only lie in homes but also in the environment. We can hear some news regarding uncontrolled waste dumping on the corner of a neighborhood, or it could be the garbage accumulated on the beaches. Though there is active environmentalist helping clean out such places the problem all the more stops at segregating, waste separation is an important concept that cannot be overlooked as some are bio-degradable while some aren’t, some can be recycled and some cannot. Leaving them unattended can be harmful which is toxic to the environment. It could also lead to health problems such as asthma, cancer, infectious disease, and many more.</a:t>
            </a:r>
            <a:endParaRPr lang="en-IN" sz="24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924C04C4-66B0-41C1-8823-A7D61BEFF8E1}"/>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50251F24-7414-45D6-9A7D-BF9B3F5F40CA}"/>
              </a:ext>
            </a:extLst>
          </p:cNvPr>
          <p:cNvSpPr>
            <a:spLocks noGrp="1"/>
          </p:cNvSpPr>
          <p:nvPr>
            <p:ph type="ftr" sz="quarter" idx="11"/>
          </p:nvPr>
        </p:nvSpPr>
        <p:spPr>
          <a:xfrm>
            <a:off x="3431569" y="6492875"/>
            <a:ext cx="4721831"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E6F6F015-F390-42B0-8B37-731C0533DA9A}"/>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3</a:t>
            </a:fld>
            <a:endParaRPr lang="en-IN" sz="1400">
              <a:solidFill>
                <a:schemeClr val="bg1"/>
              </a:solidFill>
            </a:endParaRPr>
          </a:p>
        </p:txBody>
      </p:sp>
    </p:spTree>
    <p:extLst>
      <p:ext uri="{BB962C8B-B14F-4D97-AF65-F5344CB8AC3E}">
        <p14:creationId xmlns:p14="http://schemas.microsoft.com/office/powerpoint/2010/main" val="18192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42B82B-A54A-47BB-AF4D-0435D09C35F2}"/>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dirty="0">
              <a:solidFill>
                <a:schemeClr val="bg1"/>
              </a:solidFill>
            </a:endParaRPr>
          </a:p>
        </p:txBody>
      </p:sp>
      <p:sp>
        <p:nvSpPr>
          <p:cNvPr id="5" name="Footer Placeholder 4">
            <a:extLst>
              <a:ext uri="{FF2B5EF4-FFF2-40B4-BE49-F238E27FC236}">
                <a16:creationId xmlns:a16="http://schemas.microsoft.com/office/drawing/2014/main" id="{EF330DBC-C11E-47A6-A9E1-3F089DF0631F}"/>
              </a:ext>
            </a:extLst>
          </p:cNvPr>
          <p:cNvSpPr>
            <a:spLocks noGrp="1"/>
          </p:cNvSpPr>
          <p:nvPr>
            <p:ph type="ftr" sz="quarter" idx="11"/>
          </p:nvPr>
        </p:nvSpPr>
        <p:spPr>
          <a:xfrm>
            <a:off x="3400746" y="6492875"/>
            <a:ext cx="4752654" cy="365125"/>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3D0B9FED-7FEE-407C-9BED-329662A10144}"/>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4</a:t>
            </a:fld>
            <a:endParaRPr lang="en-IN" sz="1400">
              <a:solidFill>
                <a:schemeClr val="bg1"/>
              </a:solidFill>
            </a:endParaRPr>
          </a:p>
        </p:txBody>
      </p:sp>
      <p:sp>
        <p:nvSpPr>
          <p:cNvPr id="7" name="Title 1">
            <a:extLst>
              <a:ext uri="{FF2B5EF4-FFF2-40B4-BE49-F238E27FC236}">
                <a16:creationId xmlns:a16="http://schemas.microsoft.com/office/drawing/2014/main" id="{358492A8-F58A-4C72-8EAC-BEEA10F1E11E}"/>
              </a:ext>
            </a:extLst>
          </p:cNvPr>
          <p:cNvSpPr>
            <a:spLocks noGrp="1"/>
          </p:cNvSpPr>
          <p:nvPr>
            <p:ph type="title"/>
          </p:nvPr>
        </p:nvSpPr>
        <p:spPr>
          <a:xfrm>
            <a:off x="838200" y="1049153"/>
            <a:ext cx="10515600" cy="981777"/>
          </a:xfrm>
        </p:spPr>
        <p:txBody>
          <a:bodyPr>
            <a:normAutofit/>
          </a:bodyPr>
          <a:lstStyle/>
          <a:p>
            <a:pPr algn="ctr"/>
            <a:r>
              <a:rPr lang="en-US" dirty="0"/>
              <a:t>Literature review</a:t>
            </a:r>
          </a:p>
        </p:txBody>
      </p:sp>
      <p:graphicFrame>
        <p:nvGraphicFramePr>
          <p:cNvPr id="8" name="Content Placeholder 5">
            <a:extLst>
              <a:ext uri="{FF2B5EF4-FFF2-40B4-BE49-F238E27FC236}">
                <a16:creationId xmlns:a16="http://schemas.microsoft.com/office/drawing/2014/main" id="{A83C56EA-CCCB-4CEA-86B1-1C6DE620E876}"/>
              </a:ext>
            </a:extLst>
          </p:cNvPr>
          <p:cNvGraphicFramePr>
            <a:graphicFrameLocks noGrp="1"/>
          </p:cNvGraphicFramePr>
          <p:nvPr>
            <p:ph idx="1"/>
            <p:extLst>
              <p:ext uri="{D42A27DB-BD31-4B8C-83A1-F6EECF244321}">
                <p14:modId xmlns:p14="http://schemas.microsoft.com/office/powerpoint/2010/main" val="3522857170"/>
              </p:ext>
            </p:extLst>
          </p:nvPr>
        </p:nvGraphicFramePr>
        <p:xfrm>
          <a:off x="838200" y="1895474"/>
          <a:ext cx="10515601" cy="4318336"/>
        </p:xfrm>
        <a:graphic>
          <a:graphicData uri="http://schemas.openxmlformats.org/drawingml/2006/table">
            <a:tbl>
              <a:tblPr firstRow="1" bandRow="1">
                <a:tableStyleId>{616DA210-FB5B-4158-B5E0-FEB733F419BA}</a:tableStyleId>
              </a:tblPr>
              <a:tblGrid>
                <a:gridCol w="678052">
                  <a:extLst>
                    <a:ext uri="{9D8B030D-6E8A-4147-A177-3AD203B41FA5}">
                      <a16:colId xmlns:a16="http://schemas.microsoft.com/office/drawing/2014/main" val="1534050689"/>
                    </a:ext>
                  </a:extLst>
                </a:gridCol>
                <a:gridCol w="3825771">
                  <a:extLst>
                    <a:ext uri="{9D8B030D-6E8A-4147-A177-3AD203B41FA5}">
                      <a16:colId xmlns:a16="http://schemas.microsoft.com/office/drawing/2014/main" val="422981786"/>
                    </a:ext>
                  </a:extLst>
                </a:gridCol>
                <a:gridCol w="4709687">
                  <a:extLst>
                    <a:ext uri="{9D8B030D-6E8A-4147-A177-3AD203B41FA5}">
                      <a16:colId xmlns:a16="http://schemas.microsoft.com/office/drawing/2014/main" val="2624880874"/>
                    </a:ext>
                  </a:extLst>
                </a:gridCol>
                <a:gridCol w="1302091">
                  <a:extLst>
                    <a:ext uri="{9D8B030D-6E8A-4147-A177-3AD203B41FA5}">
                      <a16:colId xmlns:a16="http://schemas.microsoft.com/office/drawing/2014/main" val="2356205458"/>
                    </a:ext>
                  </a:extLst>
                </a:gridCol>
              </a:tblGrid>
              <a:tr h="626930">
                <a:tc>
                  <a:txBody>
                    <a:bodyPr/>
                    <a:lstStyle/>
                    <a:p>
                      <a:pPr algn="ctr"/>
                      <a:r>
                        <a:rPr lang="en-US" dirty="0"/>
                        <a:t>S.</a:t>
                      </a:r>
                    </a:p>
                    <a:p>
                      <a:pPr algn="ctr"/>
                      <a:r>
                        <a:rPr lang="en-US" dirty="0"/>
                        <a:t>No.</a:t>
                      </a:r>
                    </a:p>
                  </a:txBody>
                  <a:tcPr/>
                </a:tc>
                <a:tc>
                  <a:txBody>
                    <a:bodyPr/>
                    <a:lstStyle/>
                    <a:p>
                      <a:pPr algn="ctr"/>
                      <a:r>
                        <a:rPr lang="en-US" dirty="0"/>
                        <a:t>Author(s)</a:t>
                      </a:r>
                    </a:p>
                  </a:txBody>
                  <a:tcPr/>
                </a:tc>
                <a:tc>
                  <a:txBody>
                    <a:bodyPr/>
                    <a:lstStyle/>
                    <a:p>
                      <a:pPr algn="ctr"/>
                      <a:r>
                        <a:rPr lang="en-US" dirty="0"/>
                        <a:t>Title of study</a:t>
                      </a:r>
                    </a:p>
                  </a:txBody>
                  <a:tcPr/>
                </a:tc>
                <a:tc>
                  <a:txBody>
                    <a:bodyPr/>
                    <a:lstStyle/>
                    <a:p>
                      <a:pPr algn="ctr"/>
                      <a:r>
                        <a:rPr lang="en-US" dirty="0"/>
                        <a:t>Year Published</a:t>
                      </a:r>
                    </a:p>
                  </a:txBody>
                  <a:tcPr/>
                </a:tc>
                <a:extLst>
                  <a:ext uri="{0D108BD9-81ED-4DB2-BD59-A6C34878D82A}">
                    <a16:rowId xmlns:a16="http://schemas.microsoft.com/office/drawing/2014/main" val="165943567"/>
                  </a:ext>
                </a:extLst>
              </a:tr>
              <a:tr h="705058">
                <a:tc>
                  <a:txBody>
                    <a:bodyPr/>
                    <a:lstStyle/>
                    <a:p>
                      <a:pPr algn="ctr"/>
                      <a:r>
                        <a:rPr lang="en-US" dirty="0"/>
                        <a:t>1</a:t>
                      </a:r>
                    </a:p>
                  </a:txBody>
                  <a:tcPr/>
                </a:tc>
                <a:tc>
                  <a:txBody>
                    <a:bodyPr/>
                    <a:lstStyle/>
                    <a:p>
                      <a:r>
                        <a:rPr lang="en-IN" dirty="0">
                          <a:effectLst/>
                        </a:rPr>
                        <a:t>Agarwal, Cherry</a:t>
                      </a:r>
                      <a:endParaRPr lang="en-US" dirty="0"/>
                    </a:p>
                  </a:txBody>
                  <a:tcPr/>
                </a:tc>
                <a:tc>
                  <a:txBody>
                    <a:bodyPr/>
                    <a:lstStyle/>
                    <a:p>
                      <a:r>
                        <a:rPr lang="en-US" dirty="0">
                          <a:effectLst/>
                        </a:rPr>
                        <a:t>Automatic Waste Segregation and Management</a:t>
                      </a:r>
                      <a:endParaRPr lang="en-US" dirty="0"/>
                    </a:p>
                  </a:txBody>
                  <a:tcPr/>
                </a:tc>
                <a:tc>
                  <a:txBody>
                    <a:bodyPr/>
                    <a:lstStyle/>
                    <a:p>
                      <a:pPr algn="ctr"/>
                      <a:r>
                        <a:rPr lang="en-US" dirty="0"/>
                        <a:t>2020</a:t>
                      </a:r>
                    </a:p>
                  </a:txBody>
                  <a:tcPr/>
                </a:tc>
                <a:extLst>
                  <a:ext uri="{0D108BD9-81ED-4DB2-BD59-A6C34878D82A}">
                    <a16:rowId xmlns:a16="http://schemas.microsoft.com/office/drawing/2014/main" val="3234751258"/>
                  </a:ext>
                </a:extLst>
              </a:tr>
              <a:tr h="744180">
                <a:tc>
                  <a:txBody>
                    <a:bodyPr/>
                    <a:lstStyle/>
                    <a:p>
                      <a:pPr algn="ctr"/>
                      <a:r>
                        <a:rPr lang="en-US" dirty="0"/>
                        <a:t>2</a:t>
                      </a:r>
                    </a:p>
                  </a:txBody>
                  <a:tcPr/>
                </a:tc>
                <a:tc>
                  <a:txBody>
                    <a:bodyPr/>
                    <a:lstStyle/>
                    <a:p>
                      <a:r>
                        <a:rPr lang="en-IN" dirty="0">
                          <a:effectLst/>
                        </a:rPr>
                        <a:t>Dileep, J; </a:t>
                      </a:r>
                      <a:r>
                        <a:rPr lang="en-IN" dirty="0" err="1">
                          <a:effectLst/>
                        </a:rPr>
                        <a:t>Ashitha</a:t>
                      </a:r>
                      <a:r>
                        <a:rPr lang="en-IN" dirty="0">
                          <a:effectLst/>
                        </a:rPr>
                        <a:t>, S N A;</a:t>
                      </a:r>
                    </a:p>
                    <a:p>
                      <a:r>
                        <a:rPr lang="en-IN" dirty="0" err="1">
                          <a:effectLst/>
                        </a:rPr>
                        <a:t>Thoshitha</a:t>
                      </a:r>
                      <a:r>
                        <a:rPr lang="en-IN" dirty="0">
                          <a:effectLst/>
                        </a:rPr>
                        <a:t>, S 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Smart Waste Segregation using Arduino Uno</a:t>
                      </a:r>
                      <a:endParaRPr lang="en-US" sz="1800" b="0" i="0" kern="1200" dirty="0">
                        <a:solidFill>
                          <a:schemeClr val="tx1"/>
                        </a:solidFill>
                        <a:effectLst/>
                        <a:latin typeface="+mn-lt"/>
                        <a:ea typeface="+mn-ea"/>
                        <a:cs typeface="+mn-cs"/>
                      </a:endParaRPr>
                    </a:p>
                  </a:txBody>
                  <a:tcPr/>
                </a:tc>
                <a:tc>
                  <a:txBody>
                    <a:bodyPr/>
                    <a:lstStyle/>
                    <a:p>
                      <a:pPr algn="ctr"/>
                      <a:r>
                        <a:rPr lang="en-US" sz="1800" b="0" kern="1200" dirty="0">
                          <a:solidFill>
                            <a:schemeClr val="tx1"/>
                          </a:solidFill>
                          <a:effectLst/>
                        </a:rPr>
                        <a:t>2021</a:t>
                      </a:r>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591721962"/>
                  </a:ext>
                </a:extLst>
              </a:tr>
              <a:tr h="967433">
                <a:tc>
                  <a:txBody>
                    <a:bodyPr/>
                    <a:lstStyle/>
                    <a:p>
                      <a:pPr algn="ctr"/>
                      <a:r>
                        <a:rPr lang="en-US" dirty="0"/>
                        <a:t>3</a:t>
                      </a:r>
                    </a:p>
                  </a:txBody>
                  <a:tcPr/>
                </a:tc>
                <a:tc>
                  <a:txBody>
                    <a:bodyPr/>
                    <a:lstStyle/>
                    <a:p>
                      <a:r>
                        <a:rPr lang="en-IN" dirty="0">
                          <a:effectLst/>
                        </a:rPr>
                        <a:t>Pandey, </a:t>
                      </a:r>
                      <a:r>
                        <a:rPr lang="en-IN" dirty="0" err="1">
                          <a:effectLst/>
                        </a:rPr>
                        <a:t>Mamta</a:t>
                      </a:r>
                      <a:r>
                        <a:rPr lang="en-IN" dirty="0">
                          <a:effectLst/>
                        </a:rPr>
                        <a:t>; </a:t>
                      </a:r>
                      <a:r>
                        <a:rPr lang="en-IN" dirty="0" err="1">
                          <a:effectLst/>
                        </a:rPr>
                        <a:t>Gowala</a:t>
                      </a:r>
                      <a:r>
                        <a:rPr lang="en-IN" dirty="0">
                          <a:effectLst/>
                        </a:rPr>
                        <a:t>, Anamika</a:t>
                      </a:r>
                    </a:p>
                    <a:p>
                      <a:r>
                        <a:rPr lang="en-IN" dirty="0">
                          <a:effectLst/>
                        </a:rPr>
                        <a:t>Goswami, Mrinal; </a:t>
                      </a:r>
                      <a:r>
                        <a:rPr lang="en-IN" dirty="0" err="1">
                          <a:effectLst/>
                        </a:rPr>
                        <a:t>Saikia</a:t>
                      </a:r>
                      <a:r>
                        <a:rPr lang="en-IN" dirty="0">
                          <a:effectLst/>
                        </a:rPr>
                        <a:t>, </a:t>
                      </a:r>
                      <a:r>
                        <a:rPr lang="en-IN" dirty="0" err="1">
                          <a:effectLst/>
                        </a:rPr>
                        <a:t>Chinmoy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Smart dustbin using </a:t>
                      </a:r>
                      <a:r>
                        <a:rPr lang="en-IN" dirty="0" err="1">
                          <a:effectLst/>
                        </a:rPr>
                        <a:t>arduino</a:t>
                      </a:r>
                      <a:endParaRPr lang="en-US" dirty="0"/>
                    </a:p>
                  </a:txBody>
                  <a:tcPr/>
                </a:tc>
                <a:tc>
                  <a:txBody>
                    <a:bodyPr/>
                    <a:lstStyle/>
                    <a:p>
                      <a:pPr algn="ctr"/>
                      <a:r>
                        <a:rPr lang="en-US" dirty="0"/>
                        <a:t>2020</a:t>
                      </a:r>
                    </a:p>
                  </a:txBody>
                  <a:tcPr/>
                </a:tc>
                <a:extLst>
                  <a:ext uri="{0D108BD9-81ED-4DB2-BD59-A6C34878D82A}">
                    <a16:rowId xmlns:a16="http://schemas.microsoft.com/office/drawing/2014/main" val="1222847713"/>
                  </a:ext>
                </a:extLst>
              </a:tr>
              <a:tr h="1261585">
                <a:tc>
                  <a:txBody>
                    <a:bodyPr/>
                    <a:lstStyle/>
                    <a:p>
                      <a:pPr algn="ctr"/>
                      <a:r>
                        <a:rPr lang="en-US" dirty="0"/>
                        <a:t>4</a:t>
                      </a:r>
                    </a:p>
                  </a:txBody>
                  <a:tcPr/>
                </a:tc>
                <a:tc>
                  <a:txBody>
                    <a:bodyPr/>
                    <a:lstStyle/>
                    <a:p>
                      <a:r>
                        <a:rPr lang="en-IN" dirty="0" err="1">
                          <a:effectLst/>
                        </a:rPr>
                        <a:t>Aahash</a:t>
                      </a:r>
                      <a:r>
                        <a:rPr lang="en-IN" dirty="0">
                          <a:effectLst/>
                        </a:rPr>
                        <a:t>, G; Prasath, V Ajay; Gopinath, D; Electronics, M Gunasekaran; Engineering, Communication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Automatic Waste Segregator using Arduino</a:t>
                      </a:r>
                      <a:endParaRPr lang="en-US" dirty="0"/>
                    </a:p>
                  </a:txBody>
                  <a:tcPr/>
                </a:tc>
                <a:tc>
                  <a:txBody>
                    <a:bodyPr/>
                    <a:lstStyle/>
                    <a:p>
                      <a:pPr algn="ctr"/>
                      <a:r>
                        <a:rPr lang="en-US" dirty="0"/>
                        <a:t>2018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0292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33FA-1A99-40AF-AB31-5A529B71904B}"/>
              </a:ext>
            </a:extLst>
          </p:cNvPr>
          <p:cNvSpPr>
            <a:spLocks noGrp="1"/>
          </p:cNvSpPr>
          <p:nvPr>
            <p:ph type="title"/>
          </p:nvPr>
        </p:nvSpPr>
        <p:spPr>
          <a:xfrm>
            <a:off x="838201" y="1068404"/>
            <a:ext cx="10515600" cy="1029903"/>
          </a:xfrm>
        </p:spPr>
        <p:txBody>
          <a:bodyPr>
            <a:normAutofit/>
          </a:bodyPr>
          <a:lstStyle/>
          <a:p>
            <a:pPr algn="ctr"/>
            <a:r>
              <a:rPr lang="en-US" sz="4400" spc="50" dirty="0">
                <a:ln w="11430"/>
                <a:latin typeface="Arial" panose="020B0604020202020204" pitchFamily="34" charset="0"/>
                <a:cs typeface="Arial" panose="020B0604020202020204" pitchFamily="34" charset="0"/>
              </a:rPr>
              <a:t>Project Objectives</a:t>
            </a:r>
            <a:endParaRPr lang="en-IN" dirty="0"/>
          </a:p>
        </p:txBody>
      </p:sp>
      <p:sp>
        <p:nvSpPr>
          <p:cNvPr id="3" name="Content Placeholder 2">
            <a:extLst>
              <a:ext uri="{FF2B5EF4-FFF2-40B4-BE49-F238E27FC236}">
                <a16:creationId xmlns:a16="http://schemas.microsoft.com/office/drawing/2014/main" id="{AC2A0A31-EC59-4767-9A5E-BD494BC17554}"/>
              </a:ext>
            </a:extLst>
          </p:cNvPr>
          <p:cNvSpPr>
            <a:spLocks noGrp="1"/>
          </p:cNvSpPr>
          <p:nvPr>
            <p:ph idx="1"/>
          </p:nvPr>
        </p:nvSpPr>
        <p:spPr>
          <a:xfrm>
            <a:off x="838201" y="2098307"/>
            <a:ext cx="10515600" cy="4078656"/>
          </a:xfrm>
        </p:spPr>
        <p:txBody>
          <a:bodyPr/>
          <a:lstStyle/>
          <a:p>
            <a:r>
              <a:rPr lang="en-US" dirty="0"/>
              <a:t>Waste Segregation</a:t>
            </a:r>
          </a:p>
          <a:p>
            <a:r>
              <a:rPr lang="en-US" dirty="0"/>
              <a:t>Moisture </a:t>
            </a:r>
            <a:r>
              <a:rPr lang="en-US" dirty="0" smtClean="0"/>
              <a:t>Detection</a:t>
            </a:r>
            <a:endParaRPr lang="en-US" dirty="0"/>
          </a:p>
          <a:p>
            <a:r>
              <a:rPr lang="en-US" dirty="0"/>
              <a:t>Metal </a:t>
            </a:r>
            <a:r>
              <a:rPr lang="en-US" dirty="0" smtClean="0"/>
              <a:t>Detection</a:t>
            </a:r>
          </a:p>
          <a:p>
            <a:r>
              <a:rPr lang="en-US" dirty="0" smtClean="0"/>
              <a:t>Dry Detection</a:t>
            </a:r>
            <a:endParaRPr lang="en-US" dirty="0"/>
          </a:p>
          <a:p>
            <a:r>
              <a:rPr lang="en-US" dirty="0"/>
              <a:t>Understanding of various sensors such as inductive proximity sensor, moisture sensor, touch sensor and IR sensor.</a:t>
            </a:r>
          </a:p>
          <a:p>
            <a:r>
              <a:rPr lang="en-US" dirty="0"/>
              <a:t>Understanding of Arduino Uno and Arduino IDE.</a:t>
            </a:r>
            <a:endParaRPr lang="en-IN" dirty="0"/>
          </a:p>
        </p:txBody>
      </p:sp>
      <p:sp>
        <p:nvSpPr>
          <p:cNvPr id="4" name="Date Placeholder 3">
            <a:extLst>
              <a:ext uri="{FF2B5EF4-FFF2-40B4-BE49-F238E27FC236}">
                <a16:creationId xmlns:a16="http://schemas.microsoft.com/office/drawing/2014/main" id="{6245CB04-66C1-42E1-9F5C-8C6AA070FBD0}"/>
              </a:ext>
            </a:extLst>
          </p:cNvPr>
          <p:cNvSpPr>
            <a:spLocks noGrp="1"/>
          </p:cNvSpPr>
          <p:nvPr>
            <p:ph type="dt" sz="half" idx="10"/>
          </p:nvPr>
        </p:nvSpPr>
        <p:spPr>
          <a:xfrm>
            <a:off x="0" y="6498320"/>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dirty="0">
              <a:solidFill>
                <a:schemeClr val="bg1"/>
              </a:solidFill>
            </a:endParaRPr>
          </a:p>
        </p:txBody>
      </p:sp>
      <p:sp>
        <p:nvSpPr>
          <p:cNvPr id="5" name="Footer Placeholder 4">
            <a:extLst>
              <a:ext uri="{FF2B5EF4-FFF2-40B4-BE49-F238E27FC236}">
                <a16:creationId xmlns:a16="http://schemas.microsoft.com/office/drawing/2014/main" id="{7DC0782A-4D11-4313-8564-398F054012F7}"/>
              </a:ext>
            </a:extLst>
          </p:cNvPr>
          <p:cNvSpPr>
            <a:spLocks noGrp="1"/>
          </p:cNvSpPr>
          <p:nvPr>
            <p:ph type="ftr" sz="quarter" idx="11"/>
          </p:nvPr>
        </p:nvSpPr>
        <p:spPr>
          <a:xfrm>
            <a:off x="3380198" y="6498320"/>
            <a:ext cx="4773202" cy="359679"/>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FC0E98EE-0E7B-42D6-B070-256C7C9272B9}"/>
              </a:ext>
            </a:extLst>
          </p:cNvPr>
          <p:cNvSpPr>
            <a:spLocks noGrp="1"/>
          </p:cNvSpPr>
          <p:nvPr>
            <p:ph type="sldNum" sz="quarter" idx="12"/>
          </p:nvPr>
        </p:nvSpPr>
        <p:spPr>
          <a:xfrm>
            <a:off x="9448800" y="6498320"/>
            <a:ext cx="2743200" cy="365125"/>
          </a:xfrm>
          <a:solidFill>
            <a:srgbClr val="C00000"/>
          </a:solidFill>
        </p:spPr>
        <p:txBody>
          <a:bodyPr/>
          <a:lstStyle/>
          <a:p>
            <a:fld id="{59E9027E-D5BA-421A-AB08-3D8634B9C42E}" type="slidenum">
              <a:rPr lang="en-IN" sz="1400" smtClean="0">
                <a:solidFill>
                  <a:schemeClr val="bg1"/>
                </a:solidFill>
              </a:rPr>
              <a:t>5</a:t>
            </a:fld>
            <a:endParaRPr lang="en-IN" sz="1400" dirty="0">
              <a:solidFill>
                <a:schemeClr val="bg1"/>
              </a:solidFill>
            </a:endParaRPr>
          </a:p>
        </p:txBody>
      </p:sp>
    </p:spTree>
    <p:extLst>
      <p:ext uri="{BB962C8B-B14F-4D97-AF65-F5344CB8AC3E}">
        <p14:creationId xmlns:p14="http://schemas.microsoft.com/office/powerpoint/2010/main" val="473306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5591-4B4E-455E-BFDD-69B887CB0687}"/>
              </a:ext>
            </a:extLst>
          </p:cNvPr>
          <p:cNvSpPr>
            <a:spLocks noGrp="1"/>
          </p:cNvSpPr>
          <p:nvPr>
            <p:ph type="title"/>
          </p:nvPr>
        </p:nvSpPr>
        <p:spPr>
          <a:xfrm>
            <a:off x="838200" y="1073149"/>
            <a:ext cx="10515600" cy="1325563"/>
          </a:xfrm>
        </p:spPr>
        <p:txBody>
          <a:bodyPr/>
          <a:lstStyle/>
          <a:p>
            <a:r>
              <a:rPr lang="en-US" dirty="0"/>
              <a:t>Block Diagram of Smart-Bin</a:t>
            </a:r>
            <a:endParaRPr lang="en-IN" dirty="0"/>
          </a:p>
        </p:txBody>
      </p:sp>
      <p:sp>
        <p:nvSpPr>
          <p:cNvPr id="4" name="Date Placeholder 3">
            <a:extLst>
              <a:ext uri="{FF2B5EF4-FFF2-40B4-BE49-F238E27FC236}">
                <a16:creationId xmlns:a16="http://schemas.microsoft.com/office/drawing/2014/main" id="{2BB2D816-838B-4B46-8074-D15276BF3B95}"/>
              </a:ext>
            </a:extLst>
          </p:cNvPr>
          <p:cNvSpPr>
            <a:spLocks noGrp="1"/>
          </p:cNvSpPr>
          <p:nvPr>
            <p:ph type="dt" sz="half" idx="10"/>
          </p:nvPr>
        </p:nvSpPr>
        <p:spPr>
          <a:xfrm>
            <a:off x="0" y="6492875"/>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1C463A6E-8C4C-4889-A8F4-07867BB4677A}"/>
              </a:ext>
            </a:extLst>
          </p:cNvPr>
          <p:cNvSpPr>
            <a:spLocks noGrp="1"/>
          </p:cNvSpPr>
          <p:nvPr>
            <p:ph type="ftr" sz="quarter" idx="11"/>
          </p:nvPr>
        </p:nvSpPr>
        <p:spPr>
          <a:xfrm>
            <a:off x="3390472" y="6492875"/>
            <a:ext cx="4762928" cy="365125"/>
          </a:xfrm>
          <a:solidFill>
            <a:srgbClr val="C00000"/>
          </a:solidFill>
        </p:spPr>
        <p:txBody>
          <a:bodyPr/>
          <a:lstStyle/>
          <a:p>
            <a:r>
              <a:rPr lang="en-IN" sz="140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5E083229-4D1F-4981-B078-A841747A5E4D}"/>
              </a:ext>
            </a:extLst>
          </p:cNvPr>
          <p:cNvSpPr>
            <a:spLocks noGrp="1"/>
          </p:cNvSpPr>
          <p:nvPr>
            <p:ph type="sldNum" sz="quarter" idx="12"/>
          </p:nvPr>
        </p:nvSpPr>
        <p:spPr>
          <a:xfrm>
            <a:off x="9448800" y="6492875"/>
            <a:ext cx="2743200" cy="365125"/>
          </a:xfrm>
          <a:solidFill>
            <a:srgbClr val="C00000"/>
          </a:solidFill>
        </p:spPr>
        <p:txBody>
          <a:bodyPr/>
          <a:lstStyle/>
          <a:p>
            <a:fld id="{59E9027E-D5BA-421A-AB08-3D8634B9C42E}" type="slidenum">
              <a:rPr lang="en-IN" sz="1400" smtClean="0">
                <a:solidFill>
                  <a:schemeClr val="bg1"/>
                </a:solidFill>
              </a:rPr>
              <a:t>6</a:t>
            </a:fld>
            <a:endParaRPr lang="en-IN" sz="1400">
              <a:solidFill>
                <a:schemeClr val="bg1"/>
              </a:solidFill>
            </a:endParaRPr>
          </a:p>
        </p:txBody>
      </p:sp>
      <p:pic>
        <p:nvPicPr>
          <p:cNvPr id="7" name="Content Placeholder 6">
            <a:extLst>
              <a:ext uri="{FF2B5EF4-FFF2-40B4-BE49-F238E27FC236}">
                <a16:creationId xmlns:a16="http://schemas.microsoft.com/office/drawing/2014/main" id="{E1312E44-C117-42C0-A299-05C23E5166E1}"/>
              </a:ext>
            </a:extLst>
          </p:cNvPr>
          <p:cNvPicPr>
            <a:picLocks noGrp="1" noChangeAspect="1"/>
          </p:cNvPicPr>
          <p:nvPr>
            <p:ph idx="1"/>
          </p:nvPr>
        </p:nvPicPr>
        <p:blipFill>
          <a:blip r:embed="rId2"/>
          <a:stretch>
            <a:fillRect/>
          </a:stretch>
        </p:blipFill>
        <p:spPr>
          <a:xfrm>
            <a:off x="838200" y="2400333"/>
            <a:ext cx="10515600" cy="3625785"/>
          </a:xfrm>
          <a:prstGeom prst="rect">
            <a:avLst/>
          </a:prstGeom>
        </p:spPr>
      </p:pic>
    </p:spTree>
    <p:extLst>
      <p:ext uri="{BB962C8B-B14F-4D97-AF65-F5344CB8AC3E}">
        <p14:creationId xmlns:p14="http://schemas.microsoft.com/office/powerpoint/2010/main" val="3508023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B2E4-835B-4C6A-8B20-BC8D0E6ACFD0}"/>
              </a:ext>
            </a:extLst>
          </p:cNvPr>
          <p:cNvSpPr>
            <a:spLocks noGrp="1"/>
          </p:cNvSpPr>
          <p:nvPr>
            <p:ph type="title"/>
          </p:nvPr>
        </p:nvSpPr>
        <p:spPr>
          <a:xfrm>
            <a:off x="1604077" y="936013"/>
            <a:ext cx="9382760" cy="1184981"/>
          </a:xfrm>
        </p:spPr>
        <p:txBody>
          <a:bodyPr>
            <a:normAutofit/>
          </a:bodyPr>
          <a:lstStyle/>
          <a:p>
            <a:pPr algn="ctr"/>
            <a:r>
              <a:rPr lang="en-US" sz="5400" b="1" dirty="0"/>
              <a:t>COMPONENTS USED</a:t>
            </a:r>
            <a:endParaRPr lang="en-IN" sz="5400" b="1" dirty="0"/>
          </a:p>
        </p:txBody>
      </p:sp>
      <p:graphicFrame>
        <p:nvGraphicFramePr>
          <p:cNvPr id="4" name="Table 4">
            <a:extLst>
              <a:ext uri="{FF2B5EF4-FFF2-40B4-BE49-F238E27FC236}">
                <a16:creationId xmlns:a16="http://schemas.microsoft.com/office/drawing/2014/main" id="{756D1D35-AAAA-427E-9384-FE0E8C7993D3}"/>
              </a:ext>
            </a:extLst>
          </p:cNvPr>
          <p:cNvGraphicFramePr>
            <a:graphicFrameLocks noGrp="1"/>
          </p:cNvGraphicFramePr>
          <p:nvPr>
            <p:extLst>
              <p:ext uri="{D42A27DB-BD31-4B8C-83A1-F6EECF244321}">
                <p14:modId xmlns:p14="http://schemas.microsoft.com/office/powerpoint/2010/main" val="2770472688"/>
              </p:ext>
            </p:extLst>
          </p:nvPr>
        </p:nvGraphicFramePr>
        <p:xfrm>
          <a:off x="609598" y="1930078"/>
          <a:ext cx="11582401" cy="448843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1795871323"/>
                    </a:ext>
                  </a:extLst>
                </a:gridCol>
                <a:gridCol w="2674754">
                  <a:extLst>
                    <a:ext uri="{9D8B030D-6E8A-4147-A177-3AD203B41FA5}">
                      <a16:colId xmlns:a16="http://schemas.microsoft.com/office/drawing/2014/main" val="3778731902"/>
                    </a:ext>
                  </a:extLst>
                </a:gridCol>
                <a:gridCol w="2831968">
                  <a:extLst>
                    <a:ext uri="{9D8B030D-6E8A-4147-A177-3AD203B41FA5}">
                      <a16:colId xmlns:a16="http://schemas.microsoft.com/office/drawing/2014/main" val="2091109934"/>
                    </a:ext>
                  </a:extLst>
                </a:gridCol>
                <a:gridCol w="3180079">
                  <a:extLst>
                    <a:ext uri="{9D8B030D-6E8A-4147-A177-3AD203B41FA5}">
                      <a16:colId xmlns:a16="http://schemas.microsoft.com/office/drawing/2014/main" val="15325395"/>
                    </a:ext>
                  </a:extLst>
                </a:gridCol>
              </a:tblGrid>
              <a:tr h="23040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ARDUINO UNO R3</a:t>
                      </a:r>
                      <a:endParaRPr lang="en-IN" sz="2400" dirty="0"/>
                    </a:p>
                    <a:p>
                      <a:pPr algn="ctr"/>
                      <a:endParaRPr lang="en-IN"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dirty="0"/>
                        <a:t>IR SENSOR</a:t>
                      </a:r>
                    </a:p>
                    <a:p>
                      <a:pPr algn="ctr"/>
                      <a:endParaRPr lang="en-IN" sz="24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SERVO MOTOR(s)</a:t>
                      </a:r>
                      <a:endParaRPr lang="en-IN" sz="2400" dirty="0"/>
                    </a:p>
                    <a:p>
                      <a:pPr algn="ctr"/>
                      <a:endParaRPr lang="en-IN" sz="24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9V</a:t>
                      </a:r>
                      <a:r>
                        <a:rPr lang="en-US" sz="2400" baseline="0" dirty="0" smtClean="0"/>
                        <a:t> BATTERY</a:t>
                      </a:r>
                      <a:endParaRPr lang="en-IN"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8492290"/>
                  </a:ext>
                </a:extLst>
              </a:tr>
              <a:tr h="2184400">
                <a:tc>
                  <a:txBody>
                    <a:bodyPr/>
                    <a:lstStyle/>
                    <a:p>
                      <a:pPr algn="ctr"/>
                      <a:r>
                        <a:rPr lang="en-US" sz="2400" dirty="0" smtClean="0"/>
                        <a:t>CAPACITIVE TOUCH</a:t>
                      </a:r>
                    </a:p>
                    <a:p>
                      <a:pPr algn="ctr"/>
                      <a:r>
                        <a:rPr lang="en-US" sz="2400" dirty="0" smtClean="0"/>
                        <a:t>SENSOR</a:t>
                      </a:r>
                      <a:endParaRPr lang="en-IN" sz="24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2400" dirty="0" smtClean="0"/>
                        <a:t>SOIL MOISTURE</a:t>
                      </a:r>
                      <a:r>
                        <a:rPr lang="en-US" sz="2400" baseline="0" dirty="0" smtClean="0"/>
                        <a:t> </a:t>
                      </a:r>
                      <a:r>
                        <a:rPr lang="en-US" sz="2400" dirty="0" smtClean="0"/>
                        <a:t>SENSOR</a:t>
                      </a:r>
                      <a:r>
                        <a:rPr lang="en-US" sz="2400" baseline="0" dirty="0" smtClean="0"/>
                        <a:t>      </a:t>
                      </a:r>
                      <a:r>
                        <a:rPr lang="en-US" sz="2400" dirty="0" smtClean="0"/>
                        <a:t>   SPST</a:t>
                      </a:r>
                      <a:r>
                        <a:rPr lang="en-US" sz="2400" baseline="0" dirty="0" smtClean="0"/>
                        <a:t> SWITCH</a:t>
                      </a:r>
                      <a:endParaRPr lang="en-IN"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a:txBody>
                    <a:bodyPr/>
                    <a:lstStyle/>
                    <a:p>
                      <a:pPr algn="ctr"/>
                      <a:r>
                        <a:rPr lang="en-US" sz="2400" dirty="0"/>
                        <a:t>INDUCTIVE PROXIMITY SENSOR</a:t>
                      </a:r>
                      <a:endParaRPr lang="en-IN" sz="24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46714200"/>
                  </a:ext>
                </a:extLst>
              </a:tr>
            </a:tbl>
          </a:graphicData>
        </a:graphic>
      </p:graphicFrame>
      <p:pic>
        <p:nvPicPr>
          <p:cNvPr id="8202" name="Picture 10" descr="TowerPro SG 90 Micro Servo Motor : Amazon.in: Garden &amp; Outdoors">
            <a:extLst>
              <a:ext uri="{FF2B5EF4-FFF2-40B4-BE49-F238E27FC236}">
                <a16:creationId xmlns:a16="http://schemas.microsoft.com/office/drawing/2014/main" id="{99FB30A9-F9D6-4E1C-91E5-2DA3DCEFFC3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8960" y="2516532"/>
            <a:ext cx="1239481" cy="1023702"/>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Servo Motor Standard (180) 10 kg.cm Metal Gears &quot;MG995&quot; - RAM Electronics">
            <a:extLst>
              <a:ext uri="{FF2B5EF4-FFF2-40B4-BE49-F238E27FC236}">
                <a16:creationId xmlns:a16="http://schemas.microsoft.com/office/drawing/2014/main" id="{270A4E63-C38C-4246-A600-90516BC32B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53787" y="2516532"/>
            <a:ext cx="2144786" cy="1606521"/>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Embedded kart Digital Touch Sensor Capacitive Touch Switch Module :  Amazon.in: Industrial &amp; Scientific">
            <a:extLst>
              <a:ext uri="{FF2B5EF4-FFF2-40B4-BE49-F238E27FC236}">
                <a16:creationId xmlns:a16="http://schemas.microsoft.com/office/drawing/2014/main" id="{0E669F8B-8E4A-431B-A7CE-6FEC8B64A32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9365" y="4805487"/>
            <a:ext cx="1684418" cy="1693333"/>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Soil Moisture Sensor - Buy Online in India - Circuit Uncle">
            <a:extLst>
              <a:ext uri="{FF2B5EF4-FFF2-40B4-BE49-F238E27FC236}">
                <a16:creationId xmlns:a16="http://schemas.microsoft.com/office/drawing/2014/main" id="{11504B2C-9D6C-4D69-B2A4-72B24D7BF8A5}"/>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2601" y="4614232"/>
            <a:ext cx="2443526" cy="1687341"/>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M12 LJ12A3-4-Z BX 5v Inductive Proximity Sensor Switch LJ12A3 4mm Sensing  Detection Magnetic Metal 12v 24v 36v NPN – Emerging Technologies">
            <a:extLst>
              <a:ext uri="{FF2B5EF4-FFF2-40B4-BE49-F238E27FC236}">
                <a16:creationId xmlns:a16="http://schemas.microsoft.com/office/drawing/2014/main" id="{22CB157D-D2B0-451C-8258-1CEE29748B3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1018" y="446976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CDD381BF-9114-457F-A84D-DCED2755C572}"/>
              </a:ext>
            </a:extLst>
          </p:cNvPr>
          <p:cNvSpPr>
            <a:spLocks noGrp="1"/>
          </p:cNvSpPr>
          <p:nvPr>
            <p:ph type="dt" sz="half" idx="10"/>
          </p:nvPr>
        </p:nvSpPr>
        <p:spPr>
          <a:xfrm>
            <a:off x="0" y="6508225"/>
            <a:ext cx="3581400" cy="325593"/>
          </a:xfrm>
        </p:spPr>
        <p:txBody>
          <a:bodyPr/>
          <a:lstStyle/>
          <a:p>
            <a:fld id="{A4503AC7-0661-4AF9-84D2-663D20DD2FCD}" type="datetime5">
              <a:rPr lang="en-IN" sz="1600" b="1" smtClean="0">
                <a:solidFill>
                  <a:schemeClr val="bg1"/>
                </a:solidFill>
              </a:rPr>
              <a:t>28-Dec-21</a:t>
            </a:fld>
            <a:endParaRPr lang="en-IN" sz="1600" b="1" dirty="0">
              <a:solidFill>
                <a:schemeClr val="bg1"/>
              </a:solidFill>
            </a:endParaRPr>
          </a:p>
        </p:txBody>
      </p:sp>
      <p:sp>
        <p:nvSpPr>
          <p:cNvPr id="7" name="Footer Placeholder 6">
            <a:extLst>
              <a:ext uri="{FF2B5EF4-FFF2-40B4-BE49-F238E27FC236}">
                <a16:creationId xmlns:a16="http://schemas.microsoft.com/office/drawing/2014/main" id="{C318D100-743F-49B9-9989-14002ACC3D69}"/>
              </a:ext>
            </a:extLst>
          </p:cNvPr>
          <p:cNvSpPr>
            <a:spLocks noGrp="1"/>
          </p:cNvSpPr>
          <p:nvPr>
            <p:ph type="ftr" sz="quarter" idx="11"/>
          </p:nvPr>
        </p:nvSpPr>
        <p:spPr>
          <a:xfrm>
            <a:off x="3134475" y="6489415"/>
            <a:ext cx="4114800" cy="365125"/>
          </a:xfrm>
          <a:solidFill>
            <a:srgbClr val="C00000"/>
          </a:solidFill>
        </p:spPr>
        <p:txBody>
          <a:bodyPr/>
          <a:lstStyle/>
          <a:p>
            <a:r>
              <a:rPr lang="en-IN" sz="1800" b="1" dirty="0">
                <a:solidFill>
                  <a:schemeClr val="bg1"/>
                </a:solidFill>
              </a:rPr>
              <a:t>Department Of Mechatronics'</a:t>
            </a:r>
          </a:p>
        </p:txBody>
      </p:sp>
      <p:sp>
        <p:nvSpPr>
          <p:cNvPr id="8" name="Slide Number Placeholder 7">
            <a:extLst>
              <a:ext uri="{FF2B5EF4-FFF2-40B4-BE49-F238E27FC236}">
                <a16:creationId xmlns:a16="http://schemas.microsoft.com/office/drawing/2014/main" id="{F3D828D7-15C3-4E5B-819C-22C1F6427BE4}"/>
              </a:ext>
            </a:extLst>
          </p:cNvPr>
          <p:cNvSpPr>
            <a:spLocks noGrp="1"/>
          </p:cNvSpPr>
          <p:nvPr>
            <p:ph type="sldNum" sz="quarter" idx="12"/>
          </p:nvPr>
        </p:nvSpPr>
        <p:spPr>
          <a:xfrm>
            <a:off x="8610600" y="6489415"/>
            <a:ext cx="3581399" cy="368585"/>
          </a:xfrm>
        </p:spPr>
        <p:txBody>
          <a:bodyPr/>
          <a:lstStyle/>
          <a:p>
            <a:fld id="{230F4CE4-898C-4A58-8310-512ADD533A38}" type="slidenum">
              <a:rPr lang="en-IN" sz="1600" b="1" smtClean="0">
                <a:solidFill>
                  <a:schemeClr val="bg1"/>
                </a:solidFill>
              </a:rPr>
              <a:t>7</a:t>
            </a:fld>
            <a:endParaRPr lang="en-IN" sz="1600" b="1" dirty="0">
              <a:solidFill>
                <a:schemeClr val="bg1"/>
              </a:solidFill>
            </a:endParaRPr>
          </a:p>
        </p:txBody>
      </p:sp>
      <p:pic>
        <p:nvPicPr>
          <p:cNvPr id="17" name="Picture 4" descr="Original Arduino UNO R3 (Made in ITALY) – iM Solution">
            <a:extLst>
              <a:ext uri="{FF2B5EF4-FFF2-40B4-BE49-F238E27FC236}">
                <a16:creationId xmlns:a16="http://schemas.microsoft.com/office/drawing/2014/main" id="{D9D24B2F-D9F9-433F-B2BA-3B1F6028DA3F}"/>
              </a:ext>
            </a:extLst>
          </p:cNvPr>
          <p:cNvPicPr>
            <a:picLocks noChangeAspect="1" noChangeArrowheads="1"/>
          </p:cNvPicPr>
          <p:nvPr/>
        </p:nvPicPr>
        <p:blipFill rotWithShape="1">
          <a:blip r:embed="rId7" cstate="hqprint">
            <a:clrChange>
              <a:clrFrom>
                <a:srgbClr val="FFFFFF"/>
              </a:clrFrom>
              <a:clrTo>
                <a:srgbClr val="FFFFFF">
                  <a:alpha val="0"/>
                </a:srgbClr>
              </a:clrTo>
            </a:clrChange>
            <a:extLst>
              <a:ext uri="{28A0092B-C50C-407E-A947-70E740481C1C}">
                <a14:useLocalDpi xmlns:a14="http://schemas.microsoft.com/office/drawing/2010/main" val="0"/>
              </a:ext>
            </a:extLst>
          </a:blip>
          <a:srcRect l="10058" r="17998" b="9503"/>
          <a:stretch/>
        </p:blipFill>
        <p:spPr bwMode="auto">
          <a:xfrm>
            <a:off x="1017070" y="2465290"/>
            <a:ext cx="1909009" cy="17090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D721049-F4EC-42B3-983D-E9A87F8FC28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3752658" y="2389239"/>
            <a:ext cx="1775059" cy="16925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uracell Coppertop MN1604 9V Alkaline|Battery Junction">
            <a:extLst>
              <a:ext uri="{FF2B5EF4-FFF2-40B4-BE49-F238E27FC236}">
                <a16:creationId xmlns:a16="http://schemas.microsoft.com/office/drawing/2014/main" id="{DCFAAFB5-F04F-4EC5-A41F-C5998136D9D6}"/>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34111" t="13630" r="34334" b="12888"/>
          <a:stretch/>
        </p:blipFill>
        <p:spPr bwMode="auto">
          <a:xfrm rot="16200000">
            <a:off x="9913620" y="2091816"/>
            <a:ext cx="1137920" cy="19873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uy 6A 250V AC SPST ON-OFF Mini Rocker Switch Red at HNHCart.com –  Hatchnhack Cart">
            <a:extLst>
              <a:ext uri="{FF2B5EF4-FFF2-40B4-BE49-F238E27FC236}">
                <a16:creationId xmlns:a16="http://schemas.microsoft.com/office/drawing/2014/main" id="{0B365D25-7DEF-4E8C-92C9-C2007A15089D}"/>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998" y="4563874"/>
            <a:ext cx="2387149" cy="178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41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DCA8-0106-4CB5-B932-BA0144BDBD9B}"/>
              </a:ext>
            </a:extLst>
          </p:cNvPr>
          <p:cNvSpPr>
            <a:spLocks noGrp="1"/>
          </p:cNvSpPr>
          <p:nvPr>
            <p:ph type="title"/>
          </p:nvPr>
        </p:nvSpPr>
        <p:spPr>
          <a:xfrm>
            <a:off x="838199" y="1162844"/>
            <a:ext cx="10515600" cy="1012466"/>
          </a:xfrm>
        </p:spPr>
        <p:txBody>
          <a:bodyPr/>
          <a:lstStyle/>
          <a:p>
            <a:pPr algn="ctr"/>
            <a:r>
              <a:rPr lang="en-US" sz="4400" spc="50" dirty="0">
                <a:ln w="11430"/>
                <a:latin typeface="Arial" panose="020B0604020202020204" pitchFamily="34" charset="0"/>
                <a:cs typeface="Arial" panose="020B0604020202020204" pitchFamily="34" charset="0"/>
              </a:rPr>
              <a:t>Procedure</a:t>
            </a:r>
            <a:endParaRPr lang="en-IN" dirty="0"/>
          </a:p>
        </p:txBody>
      </p:sp>
      <p:sp>
        <p:nvSpPr>
          <p:cNvPr id="3" name="Content Placeholder 2">
            <a:extLst>
              <a:ext uri="{FF2B5EF4-FFF2-40B4-BE49-F238E27FC236}">
                <a16:creationId xmlns:a16="http://schemas.microsoft.com/office/drawing/2014/main" id="{C4AA3D41-7B55-49A6-98D2-E85D6407DA28}"/>
              </a:ext>
            </a:extLst>
          </p:cNvPr>
          <p:cNvSpPr>
            <a:spLocks noGrp="1"/>
          </p:cNvSpPr>
          <p:nvPr>
            <p:ph idx="1"/>
          </p:nvPr>
        </p:nvSpPr>
        <p:spPr>
          <a:xfrm>
            <a:off x="471638" y="2069433"/>
            <a:ext cx="11338560" cy="4107530"/>
          </a:xfrm>
        </p:spPr>
        <p:txBody>
          <a:bodyPr>
            <a:normAutofit/>
          </a:bodyPr>
          <a:lstStyle/>
          <a:p>
            <a:pPr marL="0" indent="0">
              <a:buNone/>
            </a:pPr>
            <a:r>
              <a:rPr lang="en-US" sz="2800" dirty="0"/>
              <a:t>Segregation makes it attainable to utilize and recycle the waste effectively. </a:t>
            </a:r>
          </a:p>
          <a:p>
            <a:pPr marL="0" indent="0">
              <a:buNone/>
            </a:pPr>
            <a:r>
              <a:rPr lang="en-US" sz="2800" dirty="0"/>
              <a:t>This waste segregator system can easily separate waste. </a:t>
            </a:r>
          </a:p>
          <a:p>
            <a:pPr marL="0" indent="0">
              <a:buNone/>
            </a:pPr>
            <a:r>
              <a:rPr lang="en-US" sz="2800" dirty="0"/>
              <a:t>Waste is divided into three categories namely Wet, Dry and Metallic. </a:t>
            </a:r>
          </a:p>
          <a:p>
            <a:pPr marL="0" indent="0">
              <a:buNone/>
            </a:pPr>
            <a:r>
              <a:rPr lang="en-US" sz="2800" dirty="0"/>
              <a:t>When waste is thrown in the pipe, before the opening of the door, the Arduino identifies the type of waste through the various sensors attached. </a:t>
            </a:r>
            <a:r>
              <a:rPr lang="en-US" dirty="0"/>
              <a:t>the sensors will collect data as to what type of waste it is.</a:t>
            </a:r>
            <a:r>
              <a:rPr lang="en-US" sz="2800" dirty="0"/>
              <a:t> Arduino provides certain instructions based on which servo motor rotates and as the door opens the waste is dropped in the allotted bins. The micro servo rotates open only when the metal servo take the desired position. </a:t>
            </a:r>
          </a:p>
        </p:txBody>
      </p:sp>
      <p:sp>
        <p:nvSpPr>
          <p:cNvPr id="4" name="Date Placeholder 3">
            <a:extLst>
              <a:ext uri="{FF2B5EF4-FFF2-40B4-BE49-F238E27FC236}">
                <a16:creationId xmlns:a16="http://schemas.microsoft.com/office/drawing/2014/main" id="{5A8B4D69-9061-4672-BEB5-2A37CEBFCC7B}"/>
              </a:ext>
            </a:extLst>
          </p:cNvPr>
          <p:cNvSpPr>
            <a:spLocks noGrp="1"/>
          </p:cNvSpPr>
          <p:nvPr>
            <p:ph type="dt" sz="half" idx="10"/>
          </p:nvPr>
        </p:nvSpPr>
        <p:spPr>
          <a:xfrm>
            <a:off x="0" y="6498320"/>
            <a:ext cx="2743200" cy="365125"/>
          </a:xfrm>
          <a:solidFill>
            <a:srgbClr val="C00000"/>
          </a:solidFill>
        </p:spPr>
        <p:txBody>
          <a:bodyPr/>
          <a:lstStyle/>
          <a:p>
            <a:fld id="{2C7DF442-0B81-47C2-B5D5-29C81868B412}" type="datetime4">
              <a:rPr lang="en-IN" sz="1400" smtClean="0">
                <a:solidFill>
                  <a:schemeClr val="bg1"/>
                </a:solidFill>
              </a:rPr>
              <a:t>28 December 2021</a:t>
            </a:fld>
            <a:endParaRPr lang="en-IN" sz="1400">
              <a:solidFill>
                <a:schemeClr val="bg1"/>
              </a:solidFill>
            </a:endParaRPr>
          </a:p>
        </p:txBody>
      </p:sp>
      <p:sp>
        <p:nvSpPr>
          <p:cNvPr id="5" name="Footer Placeholder 4">
            <a:extLst>
              <a:ext uri="{FF2B5EF4-FFF2-40B4-BE49-F238E27FC236}">
                <a16:creationId xmlns:a16="http://schemas.microsoft.com/office/drawing/2014/main" id="{0DD64D18-54FA-4894-9E00-B202DAF9FACB}"/>
              </a:ext>
            </a:extLst>
          </p:cNvPr>
          <p:cNvSpPr>
            <a:spLocks noGrp="1"/>
          </p:cNvSpPr>
          <p:nvPr>
            <p:ph type="ftr" sz="quarter" idx="11"/>
          </p:nvPr>
        </p:nvSpPr>
        <p:spPr>
          <a:xfrm>
            <a:off x="3359649" y="6498321"/>
            <a:ext cx="4793751" cy="359680"/>
          </a:xfrm>
          <a:solidFill>
            <a:srgbClr val="C00000"/>
          </a:solidFill>
        </p:spPr>
        <p:txBody>
          <a:bodyPr/>
          <a:lstStyle/>
          <a:p>
            <a:r>
              <a:rPr lang="en-IN" sz="1400" dirty="0">
                <a:solidFill>
                  <a:schemeClr val="bg1"/>
                </a:solidFill>
              </a:rPr>
              <a:t>Department of Mechatronics' Engineering</a:t>
            </a:r>
          </a:p>
        </p:txBody>
      </p:sp>
      <p:sp>
        <p:nvSpPr>
          <p:cNvPr id="6" name="Slide Number Placeholder 5">
            <a:extLst>
              <a:ext uri="{FF2B5EF4-FFF2-40B4-BE49-F238E27FC236}">
                <a16:creationId xmlns:a16="http://schemas.microsoft.com/office/drawing/2014/main" id="{F78B04EA-4804-4241-A0CF-8D120A400FA3}"/>
              </a:ext>
            </a:extLst>
          </p:cNvPr>
          <p:cNvSpPr>
            <a:spLocks noGrp="1"/>
          </p:cNvSpPr>
          <p:nvPr>
            <p:ph type="sldNum" sz="quarter" idx="12"/>
          </p:nvPr>
        </p:nvSpPr>
        <p:spPr>
          <a:xfrm>
            <a:off x="9448800" y="6498320"/>
            <a:ext cx="2743200" cy="365125"/>
          </a:xfrm>
          <a:solidFill>
            <a:srgbClr val="C00000"/>
          </a:solidFill>
        </p:spPr>
        <p:txBody>
          <a:bodyPr/>
          <a:lstStyle/>
          <a:p>
            <a:fld id="{59E9027E-D5BA-421A-AB08-3D8634B9C42E}" type="slidenum">
              <a:rPr lang="en-IN" sz="1400" smtClean="0">
                <a:solidFill>
                  <a:schemeClr val="bg1"/>
                </a:solidFill>
              </a:rPr>
              <a:t>8</a:t>
            </a:fld>
            <a:endParaRPr lang="en-IN" sz="1400">
              <a:solidFill>
                <a:schemeClr val="bg1"/>
              </a:solidFill>
            </a:endParaRPr>
          </a:p>
        </p:txBody>
      </p:sp>
    </p:spTree>
    <p:extLst>
      <p:ext uri="{BB962C8B-B14F-4D97-AF65-F5344CB8AC3E}">
        <p14:creationId xmlns:p14="http://schemas.microsoft.com/office/powerpoint/2010/main" val="2728118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AEC2-2490-4ED1-A7D6-DF65C2A3EA64}"/>
              </a:ext>
            </a:extLst>
          </p:cNvPr>
          <p:cNvSpPr>
            <a:spLocks noGrp="1"/>
          </p:cNvSpPr>
          <p:nvPr>
            <p:ph type="title"/>
          </p:nvPr>
        </p:nvSpPr>
        <p:spPr>
          <a:xfrm>
            <a:off x="0" y="1154857"/>
            <a:ext cx="12192000" cy="935826"/>
          </a:xfrm>
        </p:spPr>
        <p:txBody>
          <a:bodyPr/>
          <a:lstStyle/>
          <a:p>
            <a:pPr algn="ctr"/>
            <a:r>
              <a:rPr lang="en-US" dirty="0"/>
              <a:t>Circuit Diagram of the Smart-Bin</a:t>
            </a:r>
            <a:endParaRPr lang="en-IN" dirty="0"/>
          </a:p>
        </p:txBody>
      </p:sp>
      <p:sp>
        <p:nvSpPr>
          <p:cNvPr id="4" name="Date Placeholder 3">
            <a:extLst>
              <a:ext uri="{FF2B5EF4-FFF2-40B4-BE49-F238E27FC236}">
                <a16:creationId xmlns:a16="http://schemas.microsoft.com/office/drawing/2014/main" id="{A867C7F2-C9BA-4971-95D2-348EFFBA86FF}"/>
              </a:ext>
            </a:extLst>
          </p:cNvPr>
          <p:cNvSpPr>
            <a:spLocks noGrp="1"/>
          </p:cNvSpPr>
          <p:nvPr>
            <p:ph type="dt" sz="half" idx="10"/>
          </p:nvPr>
        </p:nvSpPr>
        <p:spPr/>
        <p:txBody>
          <a:bodyPr/>
          <a:lstStyle/>
          <a:p>
            <a:fld id="{2C7DF442-0B81-47C2-B5D5-29C81868B412}" type="datetime4">
              <a:rPr lang="en-IN" smtClean="0"/>
              <a:t>28 December 2021</a:t>
            </a:fld>
            <a:endParaRPr lang="en-IN"/>
          </a:p>
        </p:txBody>
      </p:sp>
      <p:sp>
        <p:nvSpPr>
          <p:cNvPr id="5" name="Footer Placeholder 4">
            <a:extLst>
              <a:ext uri="{FF2B5EF4-FFF2-40B4-BE49-F238E27FC236}">
                <a16:creationId xmlns:a16="http://schemas.microsoft.com/office/drawing/2014/main" id="{99DB7856-88A4-4D1A-B447-5793EA3027D7}"/>
              </a:ext>
            </a:extLst>
          </p:cNvPr>
          <p:cNvSpPr>
            <a:spLocks noGrp="1"/>
          </p:cNvSpPr>
          <p:nvPr>
            <p:ph type="ftr" sz="quarter" idx="11"/>
          </p:nvPr>
        </p:nvSpPr>
        <p:spPr/>
        <p:txBody>
          <a:bodyPr/>
          <a:lstStyle/>
          <a:p>
            <a:r>
              <a:rPr lang="en-IN"/>
              <a:t>Department of Mechatronics' Engineering</a:t>
            </a:r>
          </a:p>
        </p:txBody>
      </p:sp>
      <p:pic>
        <p:nvPicPr>
          <p:cNvPr id="7" name="Picture 6">
            <a:extLst>
              <a:ext uri="{FF2B5EF4-FFF2-40B4-BE49-F238E27FC236}">
                <a16:creationId xmlns:a16="http://schemas.microsoft.com/office/drawing/2014/main" id="{61965CFF-6B1F-4397-8F38-7962BE9180EB}"/>
              </a:ext>
            </a:extLst>
          </p:cNvPr>
          <p:cNvPicPr>
            <a:picLocks noChangeAspect="1"/>
          </p:cNvPicPr>
          <p:nvPr/>
        </p:nvPicPr>
        <p:blipFill>
          <a:blip r:embed="rId3"/>
          <a:stretch>
            <a:fillRect/>
          </a:stretch>
        </p:blipFill>
        <p:spPr>
          <a:xfrm>
            <a:off x="70966" y="2090683"/>
            <a:ext cx="8539635" cy="4265670"/>
          </a:xfrm>
          <a:prstGeom prst="rect">
            <a:avLst/>
          </a:prstGeom>
        </p:spPr>
      </p:pic>
      <p:sp>
        <p:nvSpPr>
          <p:cNvPr id="8" name="Date Placeholder 3">
            <a:extLst>
              <a:ext uri="{FF2B5EF4-FFF2-40B4-BE49-F238E27FC236}">
                <a16:creationId xmlns:a16="http://schemas.microsoft.com/office/drawing/2014/main" id="{A885EB86-0810-4578-A21F-1EAE6FDF19B7}"/>
              </a:ext>
            </a:extLst>
          </p:cNvPr>
          <p:cNvSpPr txBox="1">
            <a:spLocks/>
          </p:cNvSpPr>
          <p:nvPr/>
        </p:nvSpPr>
        <p:spPr>
          <a:xfrm>
            <a:off x="0" y="6492875"/>
            <a:ext cx="2743200" cy="365125"/>
          </a:xfrm>
          <a:prstGeom prst="rect">
            <a:avLst/>
          </a:prstGeom>
          <a:solidFill>
            <a:srgbClr val="C0000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7DF442-0B81-47C2-B5D5-29C81868B412}" type="datetime4">
              <a:rPr lang="en-IN" sz="1400" smtClean="0">
                <a:solidFill>
                  <a:schemeClr val="bg1"/>
                </a:solidFill>
              </a:rPr>
              <a:pPr/>
              <a:t>28 December 2021</a:t>
            </a:fld>
            <a:endParaRPr lang="en-IN" sz="1400" dirty="0">
              <a:solidFill>
                <a:schemeClr val="bg1"/>
              </a:solidFill>
            </a:endParaRPr>
          </a:p>
        </p:txBody>
      </p:sp>
      <p:sp>
        <p:nvSpPr>
          <p:cNvPr id="9" name="Footer Placeholder 4">
            <a:extLst>
              <a:ext uri="{FF2B5EF4-FFF2-40B4-BE49-F238E27FC236}">
                <a16:creationId xmlns:a16="http://schemas.microsoft.com/office/drawing/2014/main" id="{85C3D2B5-2CDA-45B1-9265-C03B53E40B25}"/>
              </a:ext>
            </a:extLst>
          </p:cNvPr>
          <p:cNvSpPr txBox="1">
            <a:spLocks/>
          </p:cNvSpPr>
          <p:nvPr/>
        </p:nvSpPr>
        <p:spPr>
          <a:xfrm>
            <a:off x="3339102" y="6492875"/>
            <a:ext cx="4920894" cy="365125"/>
          </a:xfrm>
          <a:prstGeom prst="rect">
            <a:avLst/>
          </a:prstGeom>
          <a:solidFill>
            <a:srgbClr val="C00000"/>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dirty="0">
                <a:solidFill>
                  <a:schemeClr val="bg1"/>
                </a:solidFill>
              </a:rPr>
              <a:t>Department of Mechatronics' Engineering</a:t>
            </a:r>
          </a:p>
        </p:txBody>
      </p:sp>
      <p:sp>
        <p:nvSpPr>
          <p:cNvPr id="10" name="Slide Number Placeholder 5">
            <a:extLst>
              <a:ext uri="{FF2B5EF4-FFF2-40B4-BE49-F238E27FC236}">
                <a16:creationId xmlns:a16="http://schemas.microsoft.com/office/drawing/2014/main" id="{47409397-15BE-48C4-B9ED-6F79A70B2D95}"/>
              </a:ext>
            </a:extLst>
          </p:cNvPr>
          <p:cNvSpPr txBox="1">
            <a:spLocks/>
          </p:cNvSpPr>
          <p:nvPr/>
        </p:nvSpPr>
        <p:spPr>
          <a:xfrm>
            <a:off x="9448800" y="6492875"/>
            <a:ext cx="2743200" cy="365125"/>
          </a:xfrm>
          <a:prstGeom prst="rect">
            <a:avLst/>
          </a:prstGeom>
          <a:solidFill>
            <a:srgbClr val="C0000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E9027E-D5BA-421A-AB08-3D8634B9C42E}" type="slidenum">
              <a:rPr lang="en-IN" sz="1400" smtClean="0">
                <a:solidFill>
                  <a:schemeClr val="bg1"/>
                </a:solidFill>
              </a:rPr>
              <a:pPr/>
              <a:t>9</a:t>
            </a:fld>
            <a:endParaRPr lang="en-IN" sz="1400">
              <a:solidFill>
                <a:schemeClr val="bg1"/>
              </a:solidFill>
            </a:endParaRPr>
          </a:p>
        </p:txBody>
      </p:sp>
      <p:sp>
        <p:nvSpPr>
          <p:cNvPr id="12" name="TextBox 11">
            <a:extLst>
              <a:ext uri="{FF2B5EF4-FFF2-40B4-BE49-F238E27FC236}">
                <a16:creationId xmlns:a16="http://schemas.microsoft.com/office/drawing/2014/main" id="{E3EC5AB8-E605-4550-9688-EB944660A9C4}"/>
              </a:ext>
            </a:extLst>
          </p:cNvPr>
          <p:cNvSpPr txBox="1"/>
          <p:nvPr/>
        </p:nvSpPr>
        <p:spPr>
          <a:xfrm>
            <a:off x="8610601" y="2954928"/>
            <a:ext cx="3520611" cy="1754326"/>
          </a:xfrm>
          <a:prstGeom prst="rect">
            <a:avLst/>
          </a:prstGeom>
          <a:noFill/>
        </p:spPr>
        <p:txBody>
          <a:bodyPr wrap="square">
            <a:spAutoFit/>
          </a:bodyPr>
          <a:lstStyle/>
          <a:p>
            <a:pPr algn="ctr"/>
            <a:r>
              <a:rPr lang="en-US" sz="3600" dirty="0"/>
              <a:t>Circuit Diagram</a:t>
            </a:r>
          </a:p>
          <a:p>
            <a:pPr algn="ctr"/>
            <a:r>
              <a:rPr lang="en-US" sz="3600" dirty="0"/>
              <a:t>Of</a:t>
            </a:r>
          </a:p>
          <a:p>
            <a:pPr algn="ctr"/>
            <a:r>
              <a:rPr lang="en-US" sz="3600" dirty="0"/>
              <a:t>Servo Motors</a:t>
            </a:r>
            <a:endParaRPr lang="en-IN" sz="3600" dirty="0"/>
          </a:p>
        </p:txBody>
      </p:sp>
    </p:spTree>
    <p:extLst>
      <p:ext uri="{BB962C8B-B14F-4D97-AF65-F5344CB8AC3E}">
        <p14:creationId xmlns:p14="http://schemas.microsoft.com/office/powerpoint/2010/main" val="4204302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CHA_GROUP1_PP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MECHA_GROUP1_PPT</Template>
  <TotalTime>100</TotalTime>
  <Words>1545</Words>
  <Application>Microsoft Office PowerPoint</Application>
  <PresentationFormat>Widescreen</PresentationFormat>
  <Paragraphs>210</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MECHA_GROUP1_PPT</vt:lpstr>
      <vt:lpstr>End Semester Presentation on</vt:lpstr>
      <vt:lpstr>Contents</vt:lpstr>
      <vt:lpstr>Introduction</vt:lpstr>
      <vt:lpstr>Literature review</vt:lpstr>
      <vt:lpstr>Project Objectives</vt:lpstr>
      <vt:lpstr>Block Diagram of Smart-Bin</vt:lpstr>
      <vt:lpstr>COMPONENTS USED</vt:lpstr>
      <vt:lpstr>Procedure</vt:lpstr>
      <vt:lpstr>Circuit Diagram of the Smart-Bin</vt:lpstr>
      <vt:lpstr>Circuit Diagram of IR Sensor and Moisture Sensor</vt:lpstr>
      <vt:lpstr>Circuit Diagram of Inductive Proximity Sensor and Touch Sensor</vt:lpstr>
      <vt:lpstr>Process</vt:lpstr>
      <vt:lpstr>PowerPoint Presentation</vt:lpstr>
      <vt:lpstr>The following were used for testing:</vt:lpstr>
      <vt:lpstr>Work plan or Division/ Timeline</vt:lpstr>
      <vt:lpstr>Present Work done  (Work by each Team Member)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Semester Presentation on</dc:title>
  <dc:creator>Nazia Kurnooli</dc:creator>
  <cp:lastModifiedBy>Sunil Kumar</cp:lastModifiedBy>
  <cp:revision>6</cp:revision>
  <dcterms:created xsi:type="dcterms:W3CDTF">2021-12-06T01:16:28Z</dcterms:created>
  <dcterms:modified xsi:type="dcterms:W3CDTF">2021-12-28T12:54:22Z</dcterms:modified>
</cp:coreProperties>
</file>