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6"/>
  </p:notesMasterIdLst>
  <p:sldIdLst>
    <p:sldId id="256" r:id="rId2"/>
    <p:sldId id="263" r:id="rId3"/>
    <p:sldId id="266" r:id="rId4"/>
    <p:sldId id="258" r:id="rId5"/>
    <p:sldId id="273" r:id="rId6"/>
    <p:sldId id="278" r:id="rId7"/>
    <p:sldId id="277" r:id="rId8"/>
    <p:sldId id="281" r:id="rId9"/>
    <p:sldId id="280" r:id="rId10"/>
    <p:sldId id="275" r:id="rId11"/>
    <p:sldId id="274" r:id="rId12"/>
    <p:sldId id="270" r:id="rId13"/>
    <p:sldId id="265" r:id="rId14"/>
    <p:sldId id="264" r:id="rId15"/>
    <p:sldId id="284" r:id="rId16"/>
    <p:sldId id="268" r:id="rId17"/>
    <p:sldId id="260" r:id="rId18"/>
    <p:sldId id="282" r:id="rId19"/>
    <p:sldId id="267" r:id="rId20"/>
    <p:sldId id="279" r:id="rId21"/>
    <p:sldId id="271" r:id="rId22"/>
    <p:sldId id="269" r:id="rId23"/>
    <p:sldId id="272"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65" autoAdjust="0"/>
    <p:restoredTop sz="94660"/>
  </p:normalViewPr>
  <p:slideViewPr>
    <p:cSldViewPr>
      <p:cViewPr>
        <p:scale>
          <a:sx n="75" d="100"/>
          <a:sy n="75" d="100"/>
        </p:scale>
        <p:origin x="-97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BCA0E-82E2-4708-97C7-128E8052EF03}" type="datetimeFigureOut">
              <a:rPr lang="en-US" smtClean="0"/>
              <a:pPr/>
              <a:t>12/10/2021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7CCA0A-316C-4B8C-ADEE-59838ABC86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7CCA0A-316C-4B8C-ADEE-59838ABC866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7CCA0A-316C-4B8C-ADEE-59838ABC866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7CCA0A-316C-4B8C-ADEE-59838ABC866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7CCA0A-316C-4B8C-ADEE-59838ABC866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7CCA0A-316C-4B8C-ADEE-59838ABC866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7CCA0A-316C-4B8C-ADEE-59838ABC866D}"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516F809-FAA6-4D16-B082-511D9B685E46}" type="datetimeFigureOut">
              <a:rPr lang="en-US" smtClean="0"/>
              <a:pPr/>
              <a:t>12/10/2021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ACFA8AF-113E-4708-A3B2-6CA2E82ACD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16F809-FAA6-4D16-B082-511D9B685E46}"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A8AF-113E-4708-A3B2-6CA2E82ACD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16F809-FAA6-4D16-B082-511D9B685E46}"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A8AF-113E-4708-A3B2-6CA2E82ACD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516F809-FAA6-4D16-B082-511D9B685E46}" type="datetimeFigureOut">
              <a:rPr lang="en-US" smtClean="0"/>
              <a:pPr/>
              <a:t>12/10/2021</a:t>
            </a:fld>
            <a:endParaRPr lang="en-US"/>
          </a:p>
        </p:txBody>
      </p:sp>
      <p:sp>
        <p:nvSpPr>
          <p:cNvPr id="9" name="Slide Number Placeholder 8"/>
          <p:cNvSpPr>
            <a:spLocks noGrp="1"/>
          </p:cNvSpPr>
          <p:nvPr>
            <p:ph type="sldNum" sz="quarter" idx="15"/>
          </p:nvPr>
        </p:nvSpPr>
        <p:spPr/>
        <p:txBody>
          <a:bodyPr rtlCol="0"/>
          <a:lstStyle/>
          <a:p>
            <a:fld id="{0ACFA8AF-113E-4708-A3B2-6CA2E82ACDC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516F809-FAA6-4D16-B082-511D9B685E46}" type="datetimeFigureOut">
              <a:rPr lang="en-US" smtClean="0"/>
              <a:pPr/>
              <a:t>12/10/2021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ACFA8AF-113E-4708-A3B2-6CA2E82ACDC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516F809-FAA6-4D16-B082-511D9B685E46}"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A8AF-113E-4708-A3B2-6CA2E82ACDC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516F809-FAA6-4D16-B082-511D9B685E46}"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A8AF-113E-4708-A3B2-6CA2E82ACDC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516F809-FAA6-4D16-B082-511D9B685E46}" type="datetimeFigureOut">
              <a:rPr lang="en-US" smtClean="0"/>
              <a:pPr/>
              <a:t>12/10/2021</a:t>
            </a:fld>
            <a:endParaRPr lang="en-US"/>
          </a:p>
        </p:txBody>
      </p:sp>
      <p:sp>
        <p:nvSpPr>
          <p:cNvPr id="7" name="Slide Number Placeholder 6"/>
          <p:cNvSpPr>
            <a:spLocks noGrp="1"/>
          </p:cNvSpPr>
          <p:nvPr>
            <p:ph type="sldNum" sz="quarter" idx="11"/>
          </p:nvPr>
        </p:nvSpPr>
        <p:spPr/>
        <p:txBody>
          <a:bodyPr rtlCol="0"/>
          <a:lstStyle/>
          <a:p>
            <a:fld id="{0ACFA8AF-113E-4708-A3B2-6CA2E82ACDC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6F809-FAA6-4D16-B082-511D9B685E46}"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A8AF-113E-4708-A3B2-6CA2E82ACD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516F809-FAA6-4D16-B082-511D9B685E46}" type="datetimeFigureOut">
              <a:rPr lang="en-US" smtClean="0"/>
              <a:pPr/>
              <a:t>12/10/2021</a:t>
            </a:fld>
            <a:endParaRPr lang="en-US"/>
          </a:p>
        </p:txBody>
      </p:sp>
      <p:sp>
        <p:nvSpPr>
          <p:cNvPr id="22" name="Slide Number Placeholder 21"/>
          <p:cNvSpPr>
            <a:spLocks noGrp="1"/>
          </p:cNvSpPr>
          <p:nvPr>
            <p:ph type="sldNum" sz="quarter" idx="15"/>
          </p:nvPr>
        </p:nvSpPr>
        <p:spPr/>
        <p:txBody>
          <a:bodyPr rtlCol="0"/>
          <a:lstStyle/>
          <a:p>
            <a:fld id="{0ACFA8AF-113E-4708-A3B2-6CA2E82ACDC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516F809-FAA6-4D16-B082-511D9B685E46}" type="datetimeFigureOut">
              <a:rPr lang="en-US" smtClean="0"/>
              <a:pPr/>
              <a:t>12/10/2021</a:t>
            </a:fld>
            <a:endParaRPr lang="en-US"/>
          </a:p>
        </p:txBody>
      </p:sp>
      <p:sp>
        <p:nvSpPr>
          <p:cNvPr id="18" name="Slide Number Placeholder 17"/>
          <p:cNvSpPr>
            <a:spLocks noGrp="1"/>
          </p:cNvSpPr>
          <p:nvPr>
            <p:ph type="sldNum" sz="quarter" idx="11"/>
          </p:nvPr>
        </p:nvSpPr>
        <p:spPr/>
        <p:txBody>
          <a:bodyPr rtlCol="0"/>
          <a:lstStyle/>
          <a:p>
            <a:fld id="{0ACFA8AF-113E-4708-A3B2-6CA2E82ACDC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516F809-FAA6-4D16-B082-511D9B685E46}" type="datetimeFigureOut">
              <a:rPr lang="en-US" smtClean="0"/>
              <a:pPr/>
              <a:t>12/10/2021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ACFA8AF-113E-4708-A3B2-6CA2E82ACD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microsoft.com/office/2007/relationships/hdphoto" Target="../media/image3.wdp"/></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image3.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microsoft.com/office/2007/relationships/hdphoto" Target="../media/image3.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image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image3.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image3.wdp"/></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microsoft.com/office/2007/relationships/hdphoto" Target="../media/image3.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268760"/>
            <a:ext cx="7776864" cy="864096"/>
          </a:xfrm>
        </p:spPr>
        <p:txBody>
          <a:bodyPr>
            <a:normAutofit/>
          </a:bodyPr>
          <a:lstStyle/>
          <a:p>
            <a:pPr>
              <a:buFont typeface="Wingdings" pitchFamily="2" charset="2"/>
              <a:buChar char="q"/>
            </a:pPr>
            <a:r>
              <a:rPr lang="en-US" b="1" dirty="0" smtClean="0"/>
              <a:t>  </a:t>
            </a:r>
            <a:r>
              <a:rPr lang="en-US" sz="3600" b="1" dirty="0" smtClean="0"/>
              <a:t>hand </a:t>
            </a:r>
            <a:r>
              <a:rPr lang="en-US" sz="3200" b="1" dirty="0" smtClean="0">
                <a:solidFill>
                  <a:schemeClr val="accent6">
                    <a:lumMod val="75000"/>
                  </a:schemeClr>
                </a:solidFill>
              </a:rPr>
              <a:t>GESTURE CONTROL CAR </a:t>
            </a:r>
            <a:endParaRPr lang="en-US" sz="3200" b="1" dirty="0">
              <a:solidFill>
                <a:schemeClr val="accent6">
                  <a:lumMod val="75000"/>
                </a:schemeClr>
              </a:solidFill>
            </a:endParaRPr>
          </a:p>
        </p:txBody>
      </p:sp>
      <p:sp>
        <p:nvSpPr>
          <p:cNvPr id="3" name="Subtitle 2"/>
          <p:cNvSpPr>
            <a:spLocks noGrp="1"/>
          </p:cNvSpPr>
          <p:nvPr>
            <p:ph type="subTitle" idx="1"/>
          </p:nvPr>
        </p:nvSpPr>
        <p:spPr>
          <a:xfrm>
            <a:off x="1763688" y="4653136"/>
            <a:ext cx="6406480" cy="2016224"/>
          </a:xfrm>
        </p:spPr>
        <p:txBody>
          <a:bodyPr>
            <a:normAutofit/>
          </a:bodyPr>
          <a:lstStyle/>
          <a:p>
            <a:r>
              <a:rPr lang="en-US" altLang="en-IN" dirty="0" smtClean="0">
                <a:solidFill>
                  <a:schemeClr val="tx1"/>
                </a:solidFill>
                <a:effectLst>
                  <a:outerShdw blurRad="38100" dist="19050" dir="2700000" algn="tl" rotWithShape="0">
                    <a:schemeClr val="dk1">
                      <a:alpha val="40000"/>
                    </a:schemeClr>
                  </a:outerShdw>
                </a:effectLst>
              </a:rPr>
              <a:t>                            GROUP MEMBERS</a:t>
            </a:r>
          </a:p>
          <a:p>
            <a:r>
              <a:rPr lang="en-US" altLang="en-IN" dirty="0" smtClean="0">
                <a:solidFill>
                  <a:schemeClr val="tx1"/>
                </a:solidFill>
                <a:effectLst>
                  <a:outerShdw blurRad="38100" dist="19050" dir="2700000" algn="tl" rotWithShape="0">
                    <a:schemeClr val="dk1">
                      <a:alpha val="40000"/>
                    </a:schemeClr>
                  </a:outerShdw>
                </a:effectLst>
              </a:rPr>
              <a:t>SUNNY (19BEM1047)</a:t>
            </a:r>
          </a:p>
          <a:p>
            <a:r>
              <a:rPr lang="en-US" altLang="en-IN" dirty="0" smtClean="0">
                <a:solidFill>
                  <a:schemeClr val="tx1"/>
                </a:solidFill>
                <a:effectLst>
                  <a:outerShdw blurRad="38100" dist="19050" dir="2700000" algn="tl" rotWithShape="0">
                    <a:schemeClr val="dk1">
                      <a:alpha val="40000"/>
                    </a:schemeClr>
                  </a:outerShdw>
                </a:effectLst>
              </a:rPr>
              <a:t>NANDAN KUMAR (20BEM8010)</a:t>
            </a:r>
          </a:p>
          <a:p>
            <a:r>
              <a:rPr lang="en-US" altLang="en-IN" dirty="0" smtClean="0">
                <a:solidFill>
                  <a:schemeClr val="tx1"/>
                </a:solidFill>
                <a:effectLst>
                  <a:outerShdw blurRad="38100" dist="19050" dir="2700000" algn="tl" rotWithShape="0">
                    <a:schemeClr val="dk1">
                      <a:alpha val="40000"/>
                    </a:schemeClr>
                  </a:outerShdw>
                </a:effectLst>
              </a:rPr>
              <a:t>PARTHA PARBIR MOHAPATRA (20BEM8002)</a:t>
            </a:r>
          </a:p>
          <a:p>
            <a:r>
              <a:rPr lang="en-US" altLang="en-IN" dirty="0" smtClean="0">
                <a:solidFill>
                  <a:schemeClr val="tx1"/>
                </a:solidFill>
                <a:effectLst>
                  <a:outerShdw blurRad="38100" dist="19050" dir="2700000" algn="tl" rotWithShape="0">
                    <a:schemeClr val="dk1">
                      <a:alpha val="40000"/>
                    </a:schemeClr>
                  </a:outerShdw>
                </a:effectLst>
              </a:rPr>
              <a:t>FRANCK LEONEL  (19BEM1058)</a:t>
            </a:r>
          </a:p>
        </p:txBody>
      </p:sp>
      <p:pic>
        <p:nvPicPr>
          <p:cNvPr id="5" name="Content Placeholder 29"/>
          <p:cNvPicPr>
            <a:picLocks noChangeAspect="1"/>
          </p:cNvPicPr>
          <p:nvPr/>
        </p:nvPicPr>
        <p:blipFill>
          <a:blip r:embed="rId3" cstate="print">
            <a:extLst>
              <a:ext uri="{BEBA8EAE-BF5A-486C-A8C5-ECC9F3942E4B}">
                <a14:imgProps xmlns="" xmlns:a14="http://schemas.microsoft.com/office/drawing/2010/main">
                  <a14:imgLayer r:embed="rId4">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403648" y="188640"/>
            <a:ext cx="7452320" cy="941830"/>
          </a:xfrm>
          <a:prstGeom prst="rect">
            <a:avLst/>
          </a:prstGeom>
        </p:spPr>
      </p:pic>
      <p:sp>
        <p:nvSpPr>
          <p:cNvPr id="8" name="Lightning Bolt 7"/>
          <p:cNvSpPr/>
          <p:nvPr/>
        </p:nvSpPr>
        <p:spPr>
          <a:xfrm>
            <a:off x="2699792" y="2708920"/>
            <a:ext cx="1512168" cy="79208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ow to Make a Gesture Control Robot at Home - Arduino Project Hub"/>
          <p:cNvPicPr>
            <a:picLocks noChangeAspect="1" noChangeArrowheads="1"/>
          </p:cNvPicPr>
          <p:nvPr/>
        </p:nvPicPr>
        <p:blipFill>
          <a:blip r:embed="rId5" cstate="print"/>
          <a:srcRect/>
          <a:stretch>
            <a:fillRect/>
          </a:stretch>
        </p:blipFill>
        <p:spPr bwMode="auto">
          <a:xfrm>
            <a:off x="5143504" y="2285992"/>
            <a:ext cx="3384376" cy="239426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descr="MorningVale Generic 6F22 29312 HW Long Life Zinc Carbon Battery, Hi-Watt,  9V, 6F22M, Zinc Carbon, Long Life, General Purpose, Batteries, Set of 2,  Multi Color : Amazon.in: Electronics"/>
          <p:cNvPicPr>
            <a:picLocks noChangeAspect="1" noChangeArrowheads="1"/>
          </p:cNvPicPr>
          <p:nvPr/>
        </p:nvPicPr>
        <p:blipFill>
          <a:blip r:embed="rId3" cstate="print"/>
          <a:srcRect/>
          <a:stretch>
            <a:fillRect/>
          </a:stretch>
        </p:blipFill>
        <p:spPr bwMode="auto">
          <a:xfrm rot="20883038">
            <a:off x="2347045" y="3013840"/>
            <a:ext cx="3888432" cy="2979712"/>
          </a:xfrm>
          <a:prstGeom prst="rect">
            <a:avLst/>
          </a:prstGeom>
          <a:noFill/>
        </p:spPr>
      </p:pic>
      <p:sp>
        <p:nvSpPr>
          <p:cNvPr id="2" name="Title 1"/>
          <p:cNvSpPr>
            <a:spLocks noGrp="1"/>
          </p:cNvSpPr>
          <p:nvPr>
            <p:ph type="title"/>
          </p:nvPr>
        </p:nvSpPr>
        <p:spPr>
          <a:xfrm>
            <a:off x="395536" y="188640"/>
            <a:ext cx="7467600" cy="796950"/>
          </a:xfrm>
        </p:spPr>
        <p:txBody>
          <a:bodyPr>
            <a:normAutofit/>
          </a:bodyPr>
          <a:lstStyle/>
          <a:p>
            <a:pPr>
              <a:buFont typeface="Wingdings" pitchFamily="2" charset="2"/>
              <a:buChar char="q"/>
            </a:pPr>
            <a:r>
              <a:rPr lang="en-US" sz="3600" b="1" dirty="0" smtClean="0">
                <a:solidFill>
                  <a:schemeClr val="accent1"/>
                </a:solidFill>
              </a:rPr>
              <a:t>BATTERY</a:t>
            </a:r>
            <a:endParaRPr lang="en-US" sz="3600" b="1" dirty="0">
              <a:solidFill>
                <a:schemeClr val="accent1"/>
              </a:solidFill>
            </a:endParaRPr>
          </a:p>
        </p:txBody>
      </p:sp>
      <p:sp>
        <p:nvSpPr>
          <p:cNvPr id="3" name="Content Placeholder 2"/>
          <p:cNvSpPr>
            <a:spLocks noGrp="1"/>
          </p:cNvSpPr>
          <p:nvPr>
            <p:ph sz="quarter" idx="1"/>
          </p:nvPr>
        </p:nvSpPr>
        <p:spPr>
          <a:xfrm>
            <a:off x="457200" y="1196752"/>
            <a:ext cx="7859216" cy="5277200"/>
          </a:xfrm>
        </p:spPr>
        <p:txBody>
          <a:bodyPr/>
          <a:lstStyle/>
          <a:p>
            <a:pPr algn="just"/>
            <a:r>
              <a:rPr lang="en-US" dirty="0" smtClean="0"/>
              <a:t>A battery is a device consisting of one or more electrochemical cells. A battery is device that directly converts chemical energy to the electrical energy. The purpose of battery is to supply 9 -12 volts to operate DC motors.</a:t>
            </a:r>
            <a:endParaRPr lang="en-US" dirty="0"/>
          </a:p>
        </p:txBody>
      </p:sp>
      <p:sp>
        <p:nvSpPr>
          <p:cNvPr id="13314" name="AutoShape 2" descr="MorningVale Generic 6F22 29312 HW Long Life Zinc Carbon Battery, Hi-Watt,  9V, 6F22M, Zinc Carbon, Long Life, General Purpose, Batteries, Set of 2,  Multi Color : Amazon.in: Electron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MorningVale Generic 6F22 29312 HW Long Life Zinc Carbon Battery, Hi-Watt,  9V, 6F22M, Zinc Carbon, Long Life, General Purpose, Batteries, Set of 2,  Multi Color : Amazon.in: Electron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Generic RBCFTS_1_1 Dual Shaft DC Motor, 2 Piece : Amazon.in: Industrial &amp;amp;  Scientific"/>
          <p:cNvPicPr>
            <a:picLocks noChangeAspect="1" noChangeArrowheads="1"/>
          </p:cNvPicPr>
          <p:nvPr/>
        </p:nvPicPr>
        <p:blipFill>
          <a:blip r:embed="rId2" cstate="print"/>
          <a:srcRect/>
          <a:stretch>
            <a:fillRect/>
          </a:stretch>
        </p:blipFill>
        <p:spPr bwMode="auto">
          <a:xfrm rot="20789589">
            <a:off x="5004048" y="4653136"/>
            <a:ext cx="2736304" cy="1656184"/>
          </a:xfrm>
          <a:prstGeom prst="rect">
            <a:avLst/>
          </a:prstGeom>
          <a:noFill/>
        </p:spPr>
      </p:pic>
      <p:sp>
        <p:nvSpPr>
          <p:cNvPr id="2" name="Title 1"/>
          <p:cNvSpPr>
            <a:spLocks noGrp="1"/>
          </p:cNvSpPr>
          <p:nvPr>
            <p:ph type="title"/>
          </p:nvPr>
        </p:nvSpPr>
        <p:spPr>
          <a:xfrm>
            <a:off x="467544" y="260648"/>
            <a:ext cx="7467600" cy="724942"/>
          </a:xfrm>
        </p:spPr>
        <p:txBody>
          <a:bodyPr>
            <a:normAutofit/>
          </a:bodyPr>
          <a:lstStyle/>
          <a:p>
            <a:pPr>
              <a:buFont typeface="Wingdings" pitchFamily="2" charset="2"/>
              <a:buChar char="q"/>
            </a:pPr>
            <a:r>
              <a:rPr lang="en-US" sz="3600" b="1" dirty="0" smtClean="0">
                <a:solidFill>
                  <a:schemeClr val="accent1"/>
                </a:solidFill>
              </a:rPr>
              <a:t>DC MOTOR</a:t>
            </a:r>
            <a:endParaRPr lang="en-US" sz="3600" b="1" dirty="0">
              <a:solidFill>
                <a:schemeClr val="accent1"/>
              </a:solidFill>
            </a:endParaRPr>
          </a:p>
        </p:txBody>
      </p:sp>
      <p:sp>
        <p:nvSpPr>
          <p:cNvPr id="3" name="Content Placeholder 2"/>
          <p:cNvSpPr>
            <a:spLocks noGrp="1"/>
          </p:cNvSpPr>
          <p:nvPr>
            <p:ph sz="quarter" idx="1"/>
          </p:nvPr>
        </p:nvSpPr>
        <p:spPr>
          <a:xfrm>
            <a:off x="457200" y="1124744"/>
            <a:ext cx="7859216" cy="5349208"/>
          </a:xfrm>
        </p:spPr>
        <p:txBody>
          <a:bodyPr/>
          <a:lstStyle/>
          <a:p>
            <a:pPr algn="just"/>
            <a:r>
              <a:rPr lang="en-US" dirty="0" smtClean="0"/>
              <a:t>DC motor is used for the conversion of direct current into mechanical motion. The mechanical motion could be rotary or linear. The operation of DC motor is based on the principle that when a current carrying conductor is placed in a magnetic field, the conductor experiences a mechanical force. The speed of a DC motor can be controlled by changing the voltage applied to the armature or by changing the field current. DC motors can be used for the movement of the robotic car.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012974"/>
          </a:xfrm>
        </p:spPr>
        <p:txBody>
          <a:bodyPr>
            <a:normAutofit/>
          </a:bodyPr>
          <a:lstStyle/>
          <a:p>
            <a:pPr>
              <a:buFont typeface="Wingdings" pitchFamily="2" charset="2"/>
              <a:buChar char="q"/>
            </a:pPr>
            <a:r>
              <a:rPr lang="en-US" sz="3600" b="1" dirty="0" smtClean="0">
                <a:solidFill>
                  <a:schemeClr val="accent1"/>
                </a:solidFill>
              </a:rPr>
              <a:t>JUMPERWIRES</a:t>
            </a:r>
            <a:endParaRPr lang="en-US" sz="3600" b="1" dirty="0">
              <a:solidFill>
                <a:schemeClr val="accent1"/>
              </a:solidFill>
            </a:endParaRPr>
          </a:p>
        </p:txBody>
      </p:sp>
      <p:sp>
        <p:nvSpPr>
          <p:cNvPr id="3" name="Content Placeholder 2"/>
          <p:cNvSpPr>
            <a:spLocks noGrp="1"/>
          </p:cNvSpPr>
          <p:nvPr>
            <p:ph sz="quarter" idx="1"/>
          </p:nvPr>
        </p:nvSpPr>
        <p:spPr>
          <a:xfrm>
            <a:off x="251520" y="1600200"/>
            <a:ext cx="8424936" cy="4873752"/>
          </a:xfrm>
        </p:spPr>
        <p:txBody>
          <a:bodyPr/>
          <a:lstStyle/>
          <a:p>
            <a:pPr algn="just"/>
            <a:r>
              <a:rPr lang="en-US" dirty="0" smtClean="0"/>
              <a:t>Jumper wires are used to connect two points in a circuit. All Electronics stocks jumper wire in a variety of lengths and assortments. Frequently used with breadboards and other prototyping tools in order to make it easy to change a circuit as needed. </a:t>
            </a:r>
          </a:p>
          <a:p>
            <a:pPr algn="just"/>
            <a:r>
              <a:rPr lang="en-US" dirty="0" smtClean="0"/>
              <a:t>Male jumpers are designed to plug securely into the holes in a breadboard. Female jumpers are useful for connecting male header posts and pin terminals on components. Jumpers are available in female-female, male-male and male-female configurations.</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rot="162373">
            <a:off x="6668014" y="5220673"/>
            <a:ext cx="2440033" cy="15806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Arduino IDE - Wikipedia"/>
          <p:cNvPicPr>
            <a:picLocks noChangeAspect="1" noChangeArrowheads="1"/>
          </p:cNvPicPr>
          <p:nvPr/>
        </p:nvPicPr>
        <p:blipFill>
          <a:blip r:embed="rId2" cstate="print"/>
          <a:srcRect/>
          <a:stretch>
            <a:fillRect/>
          </a:stretch>
        </p:blipFill>
        <p:spPr bwMode="auto">
          <a:xfrm rot="21179631">
            <a:off x="3405635" y="4676182"/>
            <a:ext cx="2880320" cy="2304256"/>
          </a:xfrm>
          <a:prstGeom prst="rect">
            <a:avLst/>
          </a:prstGeom>
          <a:noFill/>
        </p:spPr>
      </p:pic>
      <p:sp>
        <p:nvSpPr>
          <p:cNvPr id="2" name="Title 1"/>
          <p:cNvSpPr>
            <a:spLocks noGrp="1"/>
          </p:cNvSpPr>
          <p:nvPr>
            <p:ph type="title"/>
          </p:nvPr>
        </p:nvSpPr>
        <p:spPr>
          <a:xfrm>
            <a:off x="323528" y="0"/>
            <a:ext cx="8640960" cy="985590"/>
          </a:xfrm>
        </p:spPr>
        <p:txBody>
          <a:bodyPr>
            <a:noAutofit/>
          </a:bodyPr>
          <a:lstStyle/>
          <a:p>
            <a:pPr>
              <a:buFont typeface="Wingdings" pitchFamily="2" charset="2"/>
              <a:buChar char="q"/>
            </a:pPr>
            <a:r>
              <a:rPr lang="en-US" sz="3600" b="1" u="sng" dirty="0" smtClean="0">
                <a:solidFill>
                  <a:schemeClr val="accent1"/>
                </a:solidFill>
              </a:rPr>
              <a:t>SOFTWARE DEVELOPMENT</a:t>
            </a:r>
            <a:endParaRPr lang="en-US" sz="3600" dirty="0"/>
          </a:p>
        </p:txBody>
      </p:sp>
      <p:sp>
        <p:nvSpPr>
          <p:cNvPr id="3" name="Content Placeholder 2"/>
          <p:cNvSpPr>
            <a:spLocks noGrp="1"/>
          </p:cNvSpPr>
          <p:nvPr>
            <p:ph sz="quarter" idx="1"/>
          </p:nvPr>
        </p:nvSpPr>
        <p:spPr>
          <a:xfrm>
            <a:off x="395536" y="1196752"/>
            <a:ext cx="8136904" cy="5089776"/>
          </a:xfrm>
        </p:spPr>
        <p:txBody>
          <a:bodyPr>
            <a:normAutofit/>
          </a:bodyPr>
          <a:lstStyle/>
          <a:p>
            <a:pPr algn="just"/>
            <a:r>
              <a:rPr lang="en-US" dirty="0" smtClean="0"/>
              <a:t>ARDUINO (IDE )software  has been used as the interface between software and hardware of this project. microcontroller needs a program to operate and execute the process associated with proposed design. It is easy to verify and compile after writing the code . </a:t>
            </a:r>
          </a:p>
          <a:p>
            <a:pPr algn="just"/>
            <a:r>
              <a:rPr lang="en-US" dirty="0" smtClean="0"/>
              <a:t> Here, It connects to the ARDUINO hardware to upload programs. But before upload the program there is a need to select appropriate microcontroller like ARDUINO UNO and  ARDUNO LILYPAD from the Tool menu has been chosen. And for proper communication with computer and ARDUINO  boards there is a need to select COM port from the tool menu.</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467600" cy="666328"/>
          </a:xfrm>
        </p:spPr>
        <p:txBody>
          <a:bodyPr>
            <a:normAutofit/>
          </a:bodyPr>
          <a:lstStyle/>
          <a:p>
            <a:pPr>
              <a:buFont typeface="Wingdings" pitchFamily="2" charset="2"/>
              <a:buChar char="q"/>
            </a:pPr>
            <a:r>
              <a:rPr lang="en-US" sz="3600" b="1" dirty="0" smtClean="0">
                <a:solidFill>
                  <a:schemeClr val="accent1"/>
                </a:solidFill>
              </a:rPr>
              <a:t>BLOCK DIAGRAM .1</a:t>
            </a:r>
            <a:endParaRPr lang="en-US" sz="3600" dirty="0">
              <a:solidFill>
                <a:schemeClr val="accent1"/>
              </a:solidFill>
            </a:endParaRPr>
          </a:p>
        </p:txBody>
      </p:sp>
      <p:sp>
        <p:nvSpPr>
          <p:cNvPr id="5" name="Rectangle 4"/>
          <p:cNvSpPr/>
          <p:nvPr/>
        </p:nvSpPr>
        <p:spPr>
          <a:xfrm>
            <a:off x="7236296" y="188640"/>
            <a:ext cx="1440160" cy="2115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r>
              <a:rPr lang="en-US" dirty="0" smtClean="0"/>
              <a:t>HC-05</a:t>
            </a:r>
          </a:p>
          <a:p>
            <a:pPr algn="ctr"/>
            <a:r>
              <a:rPr lang="en-US" dirty="0" smtClean="0"/>
              <a:t>(</a:t>
            </a:r>
            <a:r>
              <a:rPr lang="en-US" dirty="0" err="1" smtClean="0"/>
              <a:t>Blutooth</a:t>
            </a:r>
            <a:endParaRPr lang="en-US" dirty="0" smtClean="0"/>
          </a:p>
          <a:p>
            <a:pPr algn="ctr"/>
            <a:r>
              <a:rPr lang="en-US" dirty="0" smtClean="0"/>
              <a:t>Module)</a:t>
            </a:r>
            <a:endParaRPr lang="en-US" dirty="0"/>
          </a:p>
        </p:txBody>
      </p:sp>
      <p:sp>
        <p:nvSpPr>
          <p:cNvPr id="7" name="Rectangle 6"/>
          <p:cNvSpPr/>
          <p:nvPr/>
        </p:nvSpPr>
        <p:spPr>
          <a:xfrm>
            <a:off x="1547664" y="4077072"/>
            <a:ext cx="1872208" cy="1872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MPU6050</a:t>
            </a:r>
          </a:p>
          <a:p>
            <a:pPr algn="ctr"/>
            <a:r>
              <a:rPr lang="en-US" dirty="0" smtClean="0"/>
              <a:t>(Accelerometer</a:t>
            </a:r>
          </a:p>
          <a:p>
            <a:pPr algn="ctr"/>
            <a:r>
              <a:rPr lang="en-US" dirty="0" smtClean="0"/>
              <a:t>And</a:t>
            </a:r>
          </a:p>
          <a:p>
            <a:pPr algn="ctr"/>
            <a:r>
              <a:rPr lang="en-US" dirty="0" smtClean="0"/>
              <a:t>Gyroscope </a:t>
            </a:r>
          </a:p>
          <a:p>
            <a:pPr algn="ctr"/>
            <a:r>
              <a:rPr lang="en-US" dirty="0" smtClean="0"/>
              <a:t>module )</a:t>
            </a:r>
            <a:endParaRPr lang="en-US" dirty="0"/>
          </a:p>
        </p:txBody>
      </p:sp>
      <p:sp>
        <p:nvSpPr>
          <p:cNvPr id="11" name="Bent-Up Arrow 10"/>
          <p:cNvSpPr/>
          <p:nvPr/>
        </p:nvSpPr>
        <p:spPr>
          <a:xfrm>
            <a:off x="6516216" y="2348880"/>
            <a:ext cx="1656184" cy="1008112"/>
          </a:xfrm>
          <a:prstGeom prst="ben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 name="Bent Arrow 12"/>
          <p:cNvSpPr/>
          <p:nvPr/>
        </p:nvSpPr>
        <p:spPr>
          <a:xfrm>
            <a:off x="2123728" y="2564904"/>
            <a:ext cx="1656184" cy="1368152"/>
          </a:xfrm>
          <a:prstGeom prst="bentArrow">
            <a:avLst>
              <a:gd name="adj1" fmla="val 25000"/>
              <a:gd name="adj2" fmla="val 24512"/>
              <a:gd name="adj3" fmla="val 25000"/>
              <a:gd name="adj4" fmla="val 4375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4572000" y="4941168"/>
            <a:ext cx="1368152"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Battery</a:t>
            </a:r>
          </a:p>
          <a:p>
            <a:pPr algn="ctr"/>
            <a:r>
              <a:rPr lang="en-US" dirty="0" smtClean="0"/>
              <a:t>(9-12)v</a:t>
            </a:r>
            <a:endParaRPr lang="en-US" dirty="0"/>
          </a:p>
        </p:txBody>
      </p:sp>
      <p:sp>
        <p:nvSpPr>
          <p:cNvPr id="17" name="Chevron 16"/>
          <p:cNvSpPr/>
          <p:nvPr/>
        </p:nvSpPr>
        <p:spPr>
          <a:xfrm rot="16386497">
            <a:off x="4895015" y="4277795"/>
            <a:ext cx="686492" cy="576064"/>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539552" y="1196752"/>
            <a:ext cx="4392488" cy="461665"/>
          </a:xfrm>
          <a:prstGeom prst="rect">
            <a:avLst/>
          </a:prstGeom>
          <a:noFill/>
        </p:spPr>
        <p:txBody>
          <a:bodyPr wrap="square" rtlCol="0">
            <a:spAutoFit/>
          </a:bodyPr>
          <a:lstStyle/>
          <a:p>
            <a:pPr>
              <a:buFont typeface="Wingdings" pitchFamily="2" charset="2"/>
              <a:buChar char="Ø"/>
            </a:pPr>
            <a:r>
              <a:rPr lang="en-US" sz="2400" b="1" dirty="0" smtClean="0"/>
              <a:t>TRANSMITTER PART</a:t>
            </a:r>
            <a:endParaRPr lang="en-US" sz="2400" b="1" dirty="0"/>
          </a:p>
        </p:txBody>
      </p:sp>
      <p:sp>
        <p:nvSpPr>
          <p:cNvPr id="15" name="Rectangle 14"/>
          <p:cNvSpPr/>
          <p:nvPr/>
        </p:nvSpPr>
        <p:spPr>
          <a:xfrm>
            <a:off x="4067944" y="2132856"/>
            <a:ext cx="2160240" cy="19442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ARDUINO(UNO)</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467600" cy="796950"/>
          </a:xfrm>
        </p:spPr>
        <p:txBody>
          <a:bodyPr>
            <a:normAutofit/>
          </a:bodyPr>
          <a:lstStyle/>
          <a:p>
            <a:pPr>
              <a:buFont typeface="Wingdings" pitchFamily="2" charset="2"/>
              <a:buChar char="q"/>
            </a:pPr>
            <a:r>
              <a:rPr lang="en-US" sz="3600" dirty="0" smtClean="0">
                <a:solidFill>
                  <a:srgbClr val="FF0000"/>
                </a:solidFill>
              </a:rPr>
              <a:t>CIRCUIT DIAGRAM</a:t>
            </a:r>
            <a:endParaRPr lang="en-US" sz="3600" dirty="0">
              <a:solidFill>
                <a:srgbClr val="FF0000"/>
              </a:solidFill>
            </a:endParaRPr>
          </a:p>
        </p:txBody>
      </p:sp>
      <p:pic>
        <p:nvPicPr>
          <p:cNvPr id="1027" name="Picture 3"/>
          <p:cNvPicPr>
            <a:picLocks noGrp="1" noChangeAspect="1" noChangeArrowheads="1"/>
          </p:cNvPicPr>
          <p:nvPr>
            <p:ph sz="quarter" idx="1"/>
          </p:nvPr>
        </p:nvPicPr>
        <p:blipFill>
          <a:blip r:embed="rId2" cstate="print"/>
          <a:srcRect/>
          <a:stretch>
            <a:fillRect/>
          </a:stretch>
        </p:blipFill>
        <p:spPr bwMode="auto">
          <a:xfrm>
            <a:off x="457200" y="1556792"/>
            <a:ext cx="7931224" cy="43191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820472" cy="985590"/>
          </a:xfrm>
        </p:spPr>
        <p:txBody>
          <a:bodyPr>
            <a:noAutofit/>
          </a:bodyPr>
          <a:lstStyle/>
          <a:p>
            <a:pPr>
              <a:buFont typeface="Wingdings" pitchFamily="2" charset="2"/>
              <a:buChar char="q"/>
            </a:pPr>
            <a:r>
              <a:rPr lang="en-US" sz="3200" b="1" dirty="0" smtClean="0">
                <a:solidFill>
                  <a:schemeClr val="accent1"/>
                </a:solidFill>
              </a:rPr>
              <a:t>WORKING OF TRANSMITTER PART</a:t>
            </a:r>
            <a:endParaRPr lang="en-US" sz="3200" b="1" dirty="0">
              <a:solidFill>
                <a:schemeClr val="accent1"/>
              </a:solidFill>
            </a:endParaRPr>
          </a:p>
        </p:txBody>
      </p:sp>
      <p:sp>
        <p:nvSpPr>
          <p:cNvPr id="3" name="Content Placeholder 2"/>
          <p:cNvSpPr>
            <a:spLocks noGrp="1"/>
          </p:cNvSpPr>
          <p:nvPr>
            <p:ph sz="quarter" idx="1"/>
          </p:nvPr>
        </p:nvSpPr>
        <p:spPr>
          <a:xfrm>
            <a:off x="457200" y="1124744"/>
            <a:ext cx="8075240" cy="5349208"/>
          </a:xfrm>
        </p:spPr>
        <p:txBody>
          <a:bodyPr>
            <a:normAutofit/>
          </a:bodyPr>
          <a:lstStyle/>
          <a:p>
            <a:pPr algn="just"/>
            <a:r>
              <a:rPr lang="en-US" dirty="0" smtClean="0"/>
              <a:t>In transmitter circuit  we have </a:t>
            </a:r>
            <a:r>
              <a:rPr lang="en-US" dirty="0" err="1" smtClean="0"/>
              <a:t>Arduino</a:t>
            </a:r>
            <a:r>
              <a:rPr lang="en-US" dirty="0" smtClean="0"/>
              <a:t> UNO with the accelerometer and with a encoder like our </a:t>
            </a:r>
            <a:r>
              <a:rPr lang="en-US" dirty="0" err="1" smtClean="0"/>
              <a:t>bluetooth</a:t>
            </a:r>
            <a:r>
              <a:rPr lang="en-US" dirty="0" smtClean="0"/>
              <a:t>.</a:t>
            </a:r>
          </a:p>
          <a:p>
            <a:pPr algn="just"/>
            <a:r>
              <a:rPr lang="en-US" dirty="0" smtClean="0"/>
              <a:t> Here first step is to recognize and detect the movements of hand by using Accelerometer MPU6050 and the position of hand is identified by using x and y scale. this data is supplied to Arduino Lilypad. Arduino has a micro controller ATMEGA 328 which can be programmed using Arduino (IDE) Software  </a:t>
            </a:r>
          </a:p>
          <a:p>
            <a:pPr algn="just"/>
            <a:r>
              <a:rPr lang="en-US" dirty="0" smtClean="0"/>
              <a:t>Following Algorithm is used to detect and </a:t>
            </a:r>
            <a:r>
              <a:rPr lang="en-US" dirty="0" err="1" smtClean="0"/>
              <a:t>analyse</a:t>
            </a:r>
            <a:r>
              <a:rPr lang="en-US" dirty="0" smtClean="0"/>
              <a:t> the gestures  through the accelerometer and in which direction automated robot should move.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467600" cy="868958"/>
          </a:xfrm>
        </p:spPr>
        <p:txBody>
          <a:bodyPr>
            <a:normAutofit/>
          </a:bodyPr>
          <a:lstStyle/>
          <a:p>
            <a:pPr>
              <a:buFont typeface="Wingdings" pitchFamily="2" charset="2"/>
              <a:buChar char="q"/>
            </a:pPr>
            <a:r>
              <a:rPr lang="en-US" sz="4000" b="1" dirty="0" smtClean="0">
                <a:solidFill>
                  <a:schemeClr val="accent1"/>
                </a:solidFill>
              </a:rPr>
              <a:t>BLOCK DIAGRAM .2</a:t>
            </a:r>
            <a:endParaRPr lang="en-US" sz="4000" b="1" dirty="0">
              <a:solidFill>
                <a:schemeClr val="accent1"/>
              </a:solidFill>
            </a:endParaRPr>
          </a:p>
        </p:txBody>
      </p:sp>
      <p:sp>
        <p:nvSpPr>
          <p:cNvPr id="3" name="Rectangle 2"/>
          <p:cNvSpPr/>
          <p:nvPr/>
        </p:nvSpPr>
        <p:spPr>
          <a:xfrm>
            <a:off x="2843808" y="2348880"/>
            <a:ext cx="1656184" cy="2376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ARDUINO</a:t>
            </a:r>
            <a:endParaRPr lang="en-US" dirty="0"/>
          </a:p>
        </p:txBody>
      </p:sp>
      <p:sp>
        <p:nvSpPr>
          <p:cNvPr id="4" name="Right Arrow 3"/>
          <p:cNvSpPr/>
          <p:nvPr/>
        </p:nvSpPr>
        <p:spPr>
          <a:xfrm>
            <a:off x="4644008" y="3501008"/>
            <a:ext cx="1440160" cy="57606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6156176" y="3140968"/>
            <a:ext cx="2304256" cy="15121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MOTOR DRIVER</a:t>
            </a:r>
          </a:p>
          <a:p>
            <a:pPr algn="ctr"/>
            <a:r>
              <a:rPr lang="en-US" dirty="0" smtClean="0"/>
              <a:t>(L298N)</a:t>
            </a:r>
            <a:endParaRPr lang="en-US" dirty="0"/>
          </a:p>
        </p:txBody>
      </p:sp>
      <p:sp>
        <p:nvSpPr>
          <p:cNvPr id="8" name="Rectangle 7"/>
          <p:cNvSpPr/>
          <p:nvPr/>
        </p:nvSpPr>
        <p:spPr>
          <a:xfrm>
            <a:off x="2555776" y="5661248"/>
            <a:ext cx="2232248"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HC-05</a:t>
            </a:r>
            <a:endParaRPr lang="en-US" dirty="0"/>
          </a:p>
        </p:txBody>
      </p:sp>
      <p:sp>
        <p:nvSpPr>
          <p:cNvPr id="9" name="Down Arrow 8"/>
          <p:cNvSpPr/>
          <p:nvPr/>
        </p:nvSpPr>
        <p:spPr>
          <a:xfrm>
            <a:off x="3203848" y="4797152"/>
            <a:ext cx="720080" cy="79208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Rounded Rectangle 9"/>
          <p:cNvSpPr/>
          <p:nvPr/>
        </p:nvSpPr>
        <p:spPr>
          <a:xfrm>
            <a:off x="6372200" y="5661248"/>
            <a:ext cx="1512168"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DC MOTOR</a:t>
            </a:r>
            <a:endParaRPr lang="en-US" dirty="0"/>
          </a:p>
        </p:txBody>
      </p:sp>
      <p:sp>
        <p:nvSpPr>
          <p:cNvPr id="11" name="Up Arrow 10"/>
          <p:cNvSpPr/>
          <p:nvPr/>
        </p:nvSpPr>
        <p:spPr>
          <a:xfrm>
            <a:off x="6948264" y="4725144"/>
            <a:ext cx="504056" cy="792088"/>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Rectangle 11"/>
          <p:cNvSpPr/>
          <p:nvPr/>
        </p:nvSpPr>
        <p:spPr>
          <a:xfrm>
            <a:off x="7308304" y="260648"/>
            <a:ext cx="1368152" cy="1944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effectLst/>
              </a:rPr>
              <a:t>BATTERY</a:t>
            </a:r>
            <a:endParaRPr lang="en-US" dirty="0">
              <a:effectLst/>
            </a:endParaRPr>
          </a:p>
        </p:txBody>
      </p:sp>
      <p:sp>
        <p:nvSpPr>
          <p:cNvPr id="13" name="TextBox 12"/>
          <p:cNvSpPr txBox="1"/>
          <p:nvPr/>
        </p:nvSpPr>
        <p:spPr>
          <a:xfrm>
            <a:off x="7452320" y="1556793"/>
            <a:ext cx="1080120" cy="369332"/>
          </a:xfrm>
          <a:prstGeom prst="rect">
            <a:avLst/>
          </a:prstGeom>
          <a:noFill/>
        </p:spPr>
        <p:txBody>
          <a:bodyPr wrap="square" rtlCol="0">
            <a:spAutoFit/>
          </a:bodyPr>
          <a:lstStyle/>
          <a:p>
            <a:r>
              <a:rPr lang="en-US" dirty="0" smtClean="0"/>
              <a:t>9V-12V</a:t>
            </a:r>
            <a:endParaRPr lang="en-US" dirty="0"/>
          </a:p>
        </p:txBody>
      </p:sp>
      <p:sp>
        <p:nvSpPr>
          <p:cNvPr id="15" name="Chevron 14"/>
          <p:cNvSpPr/>
          <p:nvPr/>
        </p:nvSpPr>
        <p:spPr>
          <a:xfrm rot="5400000">
            <a:off x="7488324" y="2312876"/>
            <a:ext cx="864096" cy="648072"/>
          </a:xfrm>
          <a:prstGeom prst="chevr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79512" y="1268760"/>
            <a:ext cx="3055645" cy="461665"/>
          </a:xfrm>
          <a:prstGeom prst="rect">
            <a:avLst/>
          </a:prstGeom>
          <a:noFill/>
        </p:spPr>
        <p:txBody>
          <a:bodyPr wrap="none" rtlCol="0">
            <a:spAutoFit/>
          </a:bodyPr>
          <a:lstStyle/>
          <a:p>
            <a:pPr>
              <a:buFont typeface="Wingdings" pitchFamily="2" charset="2"/>
              <a:buChar char="Ø"/>
            </a:pPr>
            <a:r>
              <a:rPr lang="en-US" sz="2400" dirty="0" smtClean="0"/>
              <a:t>RECEIVER PART</a:t>
            </a:r>
            <a:endParaRPr lang="en-US" sz="2400" dirty="0"/>
          </a:p>
        </p:txBody>
      </p:sp>
      <p:sp>
        <p:nvSpPr>
          <p:cNvPr id="18" name="Bent-Up Arrow 17"/>
          <p:cNvSpPr/>
          <p:nvPr/>
        </p:nvSpPr>
        <p:spPr>
          <a:xfrm rot="10800000">
            <a:off x="3419872" y="908720"/>
            <a:ext cx="3744416" cy="1224136"/>
          </a:xfrm>
          <a:prstGeom prst="bentUp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680318"/>
          </a:xfrm>
        </p:spPr>
        <p:txBody>
          <a:bodyPr>
            <a:normAutofit/>
          </a:bodyPr>
          <a:lstStyle/>
          <a:p>
            <a:pPr>
              <a:buFont typeface="Wingdings" pitchFamily="2" charset="2"/>
              <a:buChar char="q"/>
            </a:pPr>
            <a:r>
              <a:rPr lang="en-US" sz="3600" b="1" dirty="0" smtClean="0">
                <a:solidFill>
                  <a:schemeClr val="accent1"/>
                </a:solidFill>
              </a:rPr>
              <a:t>CIRCUIT DIAGRAM</a:t>
            </a:r>
            <a:endParaRPr lang="en-US" sz="3600" b="1" dirty="0">
              <a:solidFill>
                <a:schemeClr val="accent1"/>
              </a:solidFill>
            </a:endParaRPr>
          </a:p>
        </p:txBody>
      </p:sp>
      <p:pic>
        <p:nvPicPr>
          <p:cNvPr id="1027" name="Picture 3"/>
          <p:cNvPicPr>
            <a:picLocks noChangeAspect="1" noChangeArrowheads="1"/>
          </p:cNvPicPr>
          <p:nvPr/>
        </p:nvPicPr>
        <p:blipFill>
          <a:blip r:embed="rId2" cstate="print"/>
          <a:srcRect/>
          <a:stretch>
            <a:fillRect/>
          </a:stretch>
        </p:blipFill>
        <p:spPr bwMode="auto">
          <a:xfrm>
            <a:off x="755576" y="980728"/>
            <a:ext cx="7704856" cy="526534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467600" cy="724942"/>
          </a:xfrm>
        </p:spPr>
        <p:txBody>
          <a:bodyPr>
            <a:normAutofit/>
          </a:bodyPr>
          <a:lstStyle/>
          <a:p>
            <a:pPr>
              <a:buFont typeface="Wingdings" pitchFamily="2" charset="2"/>
              <a:buChar char="q"/>
            </a:pPr>
            <a:r>
              <a:rPr lang="en-US" sz="3200" b="1" dirty="0" smtClean="0">
                <a:solidFill>
                  <a:schemeClr val="accent1"/>
                </a:solidFill>
              </a:rPr>
              <a:t>WORKING OF RECIVER PART </a:t>
            </a:r>
            <a:endParaRPr lang="en-US" sz="3200" b="1" dirty="0">
              <a:solidFill>
                <a:schemeClr val="accent1"/>
              </a:solidFill>
            </a:endParaRPr>
          </a:p>
        </p:txBody>
      </p:sp>
      <p:sp>
        <p:nvSpPr>
          <p:cNvPr id="3" name="Content Placeholder 2"/>
          <p:cNvSpPr>
            <a:spLocks noGrp="1"/>
          </p:cNvSpPr>
          <p:nvPr>
            <p:ph sz="quarter" idx="1"/>
          </p:nvPr>
        </p:nvSpPr>
        <p:spPr>
          <a:xfrm>
            <a:off x="457200" y="1268760"/>
            <a:ext cx="7467600" cy="5205192"/>
          </a:xfrm>
        </p:spPr>
        <p:txBody>
          <a:bodyPr>
            <a:normAutofit lnSpcReduction="10000"/>
          </a:bodyPr>
          <a:lstStyle/>
          <a:p>
            <a:pPr algn="just"/>
            <a:r>
              <a:rPr lang="en-US" dirty="0" smtClean="0"/>
              <a:t>In receiver circuit generally  we use a </a:t>
            </a:r>
            <a:r>
              <a:rPr lang="en-US" dirty="0" err="1" smtClean="0"/>
              <a:t>ardunio</a:t>
            </a:r>
            <a:r>
              <a:rPr lang="en-US" dirty="0" smtClean="0"/>
              <a:t> with a </a:t>
            </a:r>
            <a:r>
              <a:rPr lang="en-US" dirty="0" err="1" smtClean="0"/>
              <a:t>bluetooth</a:t>
            </a:r>
            <a:r>
              <a:rPr lang="en-US" dirty="0" smtClean="0"/>
              <a:t> and the driver with the motor  and some </a:t>
            </a:r>
            <a:r>
              <a:rPr lang="en-US" dirty="0" err="1" smtClean="0"/>
              <a:t>programing</a:t>
            </a:r>
            <a:r>
              <a:rPr lang="en-US" dirty="0" smtClean="0"/>
              <a:t> to control the motor and its direction .</a:t>
            </a:r>
          </a:p>
          <a:p>
            <a:pPr algn="just"/>
            <a:r>
              <a:rPr lang="en-US" dirty="0" smtClean="0"/>
              <a:t> then when the transmitter circuit gives the data in air then the receiver circuit captured those  data and used  our </a:t>
            </a:r>
            <a:r>
              <a:rPr lang="en-US" dirty="0" err="1" smtClean="0"/>
              <a:t>bluetooth</a:t>
            </a:r>
            <a:r>
              <a:rPr lang="en-US" dirty="0" smtClean="0"/>
              <a:t> function as a decoder .</a:t>
            </a:r>
          </a:p>
          <a:p>
            <a:pPr algn="just"/>
            <a:r>
              <a:rPr lang="en-US" dirty="0" smtClean="0"/>
              <a:t>Its decodes the data and sends 4 pin output of high or low digital signal to L298D motor driver board module. </a:t>
            </a:r>
          </a:p>
          <a:p>
            <a:pPr algn="just"/>
            <a:r>
              <a:rPr lang="en-US" dirty="0" smtClean="0"/>
              <a:t>And then the board runs the automated car in desired direction according to the gesture of the users  hand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56" y="188640"/>
            <a:ext cx="8496944" cy="796950"/>
          </a:xfrm>
        </p:spPr>
        <p:txBody>
          <a:bodyPr>
            <a:normAutofit/>
          </a:bodyPr>
          <a:lstStyle/>
          <a:p>
            <a:pPr>
              <a:buFont typeface="Wingdings" pitchFamily="2" charset="2"/>
              <a:buChar char="q"/>
            </a:pPr>
            <a:r>
              <a:rPr lang="en-US" sz="3600" b="1" dirty="0" smtClean="0">
                <a:solidFill>
                  <a:schemeClr val="accent1"/>
                </a:solidFill>
              </a:rPr>
              <a:t>INTRODUCTION</a:t>
            </a:r>
            <a:endParaRPr lang="en-US" sz="3600" b="1" dirty="0">
              <a:solidFill>
                <a:schemeClr val="accent1"/>
              </a:solidFill>
            </a:endParaRPr>
          </a:p>
        </p:txBody>
      </p:sp>
      <p:sp>
        <p:nvSpPr>
          <p:cNvPr id="3" name="Content Placeholder 2"/>
          <p:cNvSpPr>
            <a:spLocks noGrp="1"/>
          </p:cNvSpPr>
          <p:nvPr>
            <p:ph sz="quarter" idx="1"/>
          </p:nvPr>
        </p:nvSpPr>
        <p:spPr>
          <a:xfrm>
            <a:off x="457200" y="1124744"/>
            <a:ext cx="7467600" cy="5349208"/>
          </a:xfrm>
        </p:spPr>
        <p:txBody>
          <a:bodyPr>
            <a:normAutofit fontScale="92500" lnSpcReduction="20000"/>
          </a:bodyPr>
          <a:lstStyle/>
          <a:p>
            <a:pPr algn="just"/>
            <a:r>
              <a:rPr lang="en-US" sz="2600" dirty="0" smtClean="0">
                <a:latin typeface="+mj-lt"/>
              </a:rPr>
              <a:t>Many parameters of robot are designed according to requirement. There are different ways to control robotic arm like Voice Controlled, Keypad Control, Gesture Control, etc. I finally come out with a hand gestures recognition automation.  All the movements of this automated car are controlled by different activities that a user performs, cars movement can be easily controlled. </a:t>
            </a:r>
          </a:p>
          <a:p>
            <a:pPr algn="just"/>
            <a:r>
              <a:rPr lang="en-US" sz="2600" dirty="0" smtClean="0"/>
              <a:t>As human actions are involved in controlling movement, this car can be easily controlled. Sensors are used to detect the gestures of hand .and to transmit the data transmitter and receiver module is used. The exact movements are interpreted by </a:t>
            </a:r>
            <a:r>
              <a:rPr lang="en-US" sz="2600" dirty="0" err="1" smtClean="0"/>
              <a:t>Arduino</a:t>
            </a:r>
            <a:r>
              <a:rPr lang="en-US" sz="2600" dirty="0" smtClean="0"/>
              <a:t> </a:t>
            </a:r>
            <a:r>
              <a:rPr lang="en-US" sz="2600" dirty="0" err="1" smtClean="0"/>
              <a:t>uno</a:t>
            </a:r>
            <a:r>
              <a:rPr lang="en-US" sz="2600" dirty="0" smtClean="0"/>
              <a:t> and accelerometer.</a:t>
            </a:r>
          </a:p>
        </p:txBody>
      </p:sp>
      <p:pic>
        <p:nvPicPr>
          <p:cNvPr id="4" name="Content Placeholder 29"/>
          <p:cNvPicPr>
            <a:picLocks noChangeAspect="1"/>
          </p:cNvPicPr>
          <p:nvPr/>
        </p:nvPicPr>
        <p:blipFill>
          <a:blip r:embed="rId2" cstate="print">
            <a:extLst>
              <a:ext uri="{BEBA8EAE-BF5A-486C-A8C5-ECC9F3942E4B}">
                <a14:imgProps xmlns="" xmlns:a14="http://schemas.microsoft.com/office/drawing/2010/main">
                  <a14:imgLayer r:embed="rId4">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7308304" y="0"/>
            <a:ext cx="1835696" cy="54868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467600" cy="796950"/>
          </a:xfrm>
        </p:spPr>
        <p:txBody>
          <a:bodyPr/>
          <a:lstStyle/>
          <a:p>
            <a:pPr>
              <a:buFont typeface="Wingdings" pitchFamily="2" charset="2"/>
              <a:buChar char="q"/>
            </a:pPr>
            <a:r>
              <a:rPr lang="en-US" sz="3200" b="1" dirty="0" smtClean="0">
                <a:solidFill>
                  <a:schemeClr val="accent1"/>
                </a:solidFill>
              </a:rPr>
              <a:t>WHAT ARE STEPS INVOVED?</a:t>
            </a:r>
            <a:endParaRPr lang="en-US" dirty="0">
              <a:solidFill>
                <a:schemeClr val="accent1"/>
              </a:solidFill>
            </a:endParaRPr>
          </a:p>
        </p:txBody>
      </p:sp>
      <p:sp>
        <p:nvSpPr>
          <p:cNvPr id="3" name="Content Placeholder 2"/>
          <p:cNvSpPr>
            <a:spLocks noGrp="1"/>
          </p:cNvSpPr>
          <p:nvPr>
            <p:ph sz="quarter" idx="1"/>
          </p:nvPr>
        </p:nvSpPr>
        <p:spPr>
          <a:xfrm>
            <a:off x="457200" y="1484784"/>
            <a:ext cx="7467600" cy="4989168"/>
          </a:xfrm>
        </p:spPr>
        <p:txBody>
          <a:bodyPr>
            <a:normAutofit fontScale="92500" lnSpcReduction="20000"/>
          </a:bodyPr>
          <a:lstStyle/>
          <a:p>
            <a:pPr>
              <a:buNone/>
            </a:pPr>
            <a:r>
              <a:rPr lang="en-US" dirty="0" smtClean="0"/>
              <a:t>After haven brought on the components, the following steps are involved:</a:t>
            </a:r>
          </a:p>
          <a:p>
            <a:r>
              <a:rPr lang="en-US" dirty="0" smtClean="0"/>
              <a:t>Firstly, we have to check if our components like the UNO and Lilypad are working properly. To do this, basic programming is uploaded in the boards.</a:t>
            </a:r>
          </a:p>
          <a:p>
            <a:r>
              <a:rPr lang="en-US" dirty="0" smtClean="0"/>
              <a:t>The next step is to assemble  all  the component starting with the chassis, motors and wheels of the car, then the UNO, motor driver and Bluetooth module for the receiver part. For the transmitter part, mainly are the Lilypad, accelerometer, and Bluetooth module.</a:t>
            </a:r>
          </a:p>
          <a:p>
            <a:r>
              <a:rPr lang="en-US" dirty="0" smtClean="0"/>
              <a:t>Using the Arduino IDE software, the code is uploaded in the boards. </a:t>
            </a:r>
          </a:p>
          <a:p>
            <a:r>
              <a:rPr lang="en-US" dirty="0" smtClean="0"/>
              <a:t>Finally the assembly is checked to ensure that the connections have been properly done and then we are good to go. </a:t>
            </a:r>
          </a:p>
          <a:p>
            <a:pPr>
              <a:buNone/>
            </a:pPr>
            <a:endParaRPr lang="en-US" dirty="0" smtClean="0"/>
          </a:p>
          <a:p>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q"/>
            </a:pPr>
            <a:r>
              <a:rPr lang="en-US" sz="3600" b="1" dirty="0" smtClean="0">
                <a:solidFill>
                  <a:schemeClr val="accent1"/>
                </a:solidFill>
              </a:rPr>
              <a:t>ADVANTAGES</a:t>
            </a:r>
            <a:endParaRPr lang="en-US" sz="3600" b="1" dirty="0">
              <a:solidFill>
                <a:schemeClr val="accent1"/>
              </a:solidFill>
            </a:endParaRPr>
          </a:p>
        </p:txBody>
      </p:sp>
      <p:sp>
        <p:nvSpPr>
          <p:cNvPr id="3" name="Content Placeholder 2"/>
          <p:cNvSpPr>
            <a:spLocks noGrp="1"/>
          </p:cNvSpPr>
          <p:nvPr>
            <p:ph sz="quarter" idx="1"/>
          </p:nvPr>
        </p:nvSpPr>
        <p:spPr/>
        <p:txBody>
          <a:bodyPr/>
          <a:lstStyle/>
          <a:p>
            <a:r>
              <a:rPr lang="en-US" dirty="0" smtClean="0"/>
              <a:t>Simple</a:t>
            </a:r>
            <a:r>
              <a:rPr lang="en-US" dirty="0"/>
              <a:t> </a:t>
            </a:r>
            <a:r>
              <a:rPr lang="en-US" dirty="0" smtClean="0"/>
              <a:t>,fast and easy to implement and can be applied on real system .</a:t>
            </a:r>
          </a:p>
          <a:p>
            <a:r>
              <a:rPr lang="en-US" dirty="0" smtClean="0"/>
              <a:t>Speed and sufficient reliable for recognition system</a:t>
            </a:r>
          </a:p>
          <a:p>
            <a:r>
              <a:rPr lang="en-US" dirty="0" smtClean="0"/>
              <a:t>It is very much compact and user friendly</a:t>
            </a:r>
          </a:p>
          <a:p>
            <a:r>
              <a:rPr lang="en-US" dirty="0" smtClean="0"/>
              <a:t>It has low power consumption </a:t>
            </a:r>
          </a:p>
          <a:p>
            <a:r>
              <a:rPr lang="en-US" dirty="0" smtClean="0"/>
              <a:t>The system successfully recognized static and dynamic gestures</a:t>
            </a:r>
          </a:p>
          <a:p>
            <a:pPr>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724942"/>
          </a:xfrm>
        </p:spPr>
        <p:txBody>
          <a:bodyPr>
            <a:normAutofit/>
          </a:bodyPr>
          <a:lstStyle/>
          <a:p>
            <a:pPr>
              <a:buFont typeface="Wingdings" pitchFamily="2" charset="2"/>
              <a:buChar char="q"/>
            </a:pPr>
            <a:r>
              <a:rPr lang="en-US" sz="3600" b="1" dirty="0" smtClean="0">
                <a:solidFill>
                  <a:schemeClr val="accent1"/>
                </a:solidFill>
              </a:rPr>
              <a:t>APPLICATION</a:t>
            </a:r>
            <a:endParaRPr lang="en-US" sz="3600" b="1" dirty="0">
              <a:solidFill>
                <a:schemeClr val="accent1"/>
              </a:solidFill>
            </a:endParaRPr>
          </a:p>
        </p:txBody>
      </p:sp>
      <p:sp>
        <p:nvSpPr>
          <p:cNvPr id="3" name="Content Placeholder 2"/>
          <p:cNvSpPr>
            <a:spLocks noGrp="1"/>
          </p:cNvSpPr>
          <p:nvPr>
            <p:ph sz="quarter" idx="1"/>
          </p:nvPr>
        </p:nvSpPr>
        <p:spPr>
          <a:xfrm>
            <a:off x="457200" y="1340768"/>
            <a:ext cx="7643192" cy="5133184"/>
          </a:xfrm>
        </p:spPr>
        <p:txBody>
          <a:bodyPr>
            <a:normAutofit/>
          </a:bodyPr>
          <a:lstStyle/>
          <a:p>
            <a:pPr algn="just"/>
            <a:r>
              <a:rPr lang="en-US" dirty="0" smtClean="0"/>
              <a:t> The use of gesture recognition, remote Control with the wave of a hand of various devices is possible such as gaming to make the game player’s experience more interactive and impressive </a:t>
            </a:r>
          </a:p>
          <a:p>
            <a:pPr algn="just"/>
            <a:r>
              <a:rPr lang="en-US" dirty="0" smtClean="0"/>
              <a:t>Gesture controlling is very helpful for handicapped and physically disabled people to achieve certain tasks, such as driving a vehicle. </a:t>
            </a:r>
          </a:p>
          <a:p>
            <a:pPr algn="just"/>
            <a:r>
              <a:rPr lang="en-US" dirty="0" smtClean="0"/>
              <a:t>Wireless controlled robots are very useful in many applications like remote surveillance, military , medical etc.</a:t>
            </a:r>
          </a:p>
          <a:p>
            <a:pPr algn="just"/>
            <a:r>
              <a:rPr lang="en-US" dirty="0" smtClean="0"/>
              <a:t>Hand gesture controlled robot can be used by physically challenged in wheelchair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940966"/>
          </a:xfrm>
        </p:spPr>
        <p:txBody>
          <a:bodyPr>
            <a:normAutofit/>
          </a:bodyPr>
          <a:lstStyle/>
          <a:p>
            <a:pPr>
              <a:buFont typeface="Wingdings" pitchFamily="2" charset="2"/>
              <a:buChar char="q"/>
            </a:pPr>
            <a:r>
              <a:rPr lang="en-US" sz="3600" b="1" dirty="0" smtClean="0">
                <a:solidFill>
                  <a:schemeClr val="accent1"/>
                </a:solidFill>
              </a:rPr>
              <a:t>CONCLUSION</a:t>
            </a:r>
            <a:endParaRPr lang="en-US" sz="3600" b="1" dirty="0">
              <a:solidFill>
                <a:schemeClr val="accent1"/>
              </a:solidFill>
            </a:endParaRPr>
          </a:p>
        </p:txBody>
      </p:sp>
      <p:sp>
        <p:nvSpPr>
          <p:cNvPr id="3" name="Content Placeholder 2"/>
          <p:cNvSpPr>
            <a:spLocks noGrp="1"/>
          </p:cNvSpPr>
          <p:nvPr>
            <p:ph sz="quarter" idx="1"/>
          </p:nvPr>
        </p:nvSpPr>
        <p:spPr>
          <a:xfrm>
            <a:off x="467544" y="1628800"/>
            <a:ext cx="7467600" cy="4873752"/>
          </a:xfrm>
        </p:spPr>
        <p:txBody>
          <a:bodyPr/>
          <a:lstStyle/>
          <a:p>
            <a:pPr algn="just"/>
            <a:r>
              <a:rPr lang="en-US" dirty="0" smtClean="0">
                <a:latin typeface="+mj-lt"/>
              </a:rPr>
              <a:t>The purpose of project is to control a toy car using accelerometer sensors attached to a hand glove. The sensors are intended to replace the remote control that is generally used to run the car. It will allow us to control the forward and backward, and left and right movements, while using the same accelerometer sensor to control the throttle of the car, based on the hand movements. By using the above mentioned components the hardware was setup, thus resulting in the formation of a robot. </a:t>
            </a:r>
            <a:endParaRPr lang="en-US"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r>
              <a:rPr lang="en-US" sz="5400" dirty="0" smtClean="0">
                <a:solidFill>
                  <a:schemeClr val="accent1">
                    <a:lumMod val="75000"/>
                  </a:schemeClr>
                </a:solidFill>
              </a:rPr>
              <a:t>THANK YOU!!</a:t>
            </a:r>
            <a:endParaRPr lang="en-US" sz="540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820472" cy="724942"/>
          </a:xfrm>
        </p:spPr>
        <p:txBody>
          <a:bodyPr>
            <a:noAutofit/>
          </a:bodyPr>
          <a:lstStyle/>
          <a:p>
            <a:pPr>
              <a:buFont typeface="Wingdings" pitchFamily="2" charset="2"/>
              <a:buChar char="q"/>
            </a:pPr>
            <a:r>
              <a:rPr lang="en-US" sz="3600" b="1" dirty="0" smtClean="0">
                <a:solidFill>
                  <a:schemeClr val="accent1"/>
                </a:solidFill>
              </a:rPr>
              <a:t>OBJECTIVE OF THE PROJECT</a:t>
            </a:r>
            <a:endParaRPr lang="en-US" sz="3600" b="1" dirty="0">
              <a:solidFill>
                <a:schemeClr val="accent1"/>
              </a:solidFill>
            </a:endParaRPr>
          </a:p>
        </p:txBody>
      </p:sp>
      <p:sp>
        <p:nvSpPr>
          <p:cNvPr id="3" name="Content Placeholder 2"/>
          <p:cNvSpPr>
            <a:spLocks noGrp="1"/>
          </p:cNvSpPr>
          <p:nvPr>
            <p:ph sz="quarter" idx="1"/>
          </p:nvPr>
        </p:nvSpPr>
        <p:spPr>
          <a:xfrm>
            <a:off x="251520" y="1124744"/>
            <a:ext cx="8424936" cy="4873752"/>
          </a:xfrm>
        </p:spPr>
        <p:txBody>
          <a:bodyPr>
            <a:normAutofit lnSpcReduction="10000"/>
          </a:bodyPr>
          <a:lstStyle/>
          <a:p>
            <a:pPr algn="just"/>
            <a:r>
              <a:rPr lang="en-US" dirty="0" smtClean="0"/>
              <a:t>Our objective is to make this device simple as well as cheap so it can be produced and used for number of purposes.</a:t>
            </a:r>
          </a:p>
          <a:p>
            <a:pPr algn="just"/>
            <a:r>
              <a:rPr lang="en-US" dirty="0" smtClean="0"/>
              <a:t> The objective of this project is to build a car that can be controlled by gesture wirelessly. In this project user is also able to control motions of the car by wearing controller glove and performing predefined gestures. This can be also used in many potential applications such as wireless controller car</a:t>
            </a:r>
          </a:p>
          <a:p>
            <a:pPr algn="just"/>
            <a:r>
              <a:rPr lang="en-US" dirty="0" smtClean="0"/>
              <a:t> Mainly the robot using the accelerometer with the help of human hand tilting. Accelerometer signals are received and assisted. The car  moves depends upon the signal made by your hand and from a separation.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467600" cy="796950"/>
          </a:xfrm>
        </p:spPr>
        <p:txBody>
          <a:bodyPr>
            <a:normAutofit/>
          </a:bodyPr>
          <a:lstStyle/>
          <a:p>
            <a:pPr>
              <a:buFont typeface="Wingdings" pitchFamily="2" charset="2"/>
              <a:buChar char="q"/>
            </a:pPr>
            <a:r>
              <a:rPr lang="en-US" sz="3600" b="1" u="sng" dirty="0" smtClean="0">
                <a:solidFill>
                  <a:schemeClr val="accent1"/>
                </a:solidFill>
              </a:rPr>
              <a:t>NEED OF COMPONENT</a:t>
            </a:r>
            <a:endParaRPr lang="en-US" sz="3600" dirty="0">
              <a:solidFill>
                <a:schemeClr val="accent1"/>
              </a:solidFill>
            </a:endParaRPr>
          </a:p>
        </p:txBody>
      </p:sp>
      <p:sp>
        <p:nvSpPr>
          <p:cNvPr id="3" name="Content Placeholder 2"/>
          <p:cNvSpPr>
            <a:spLocks noGrp="1"/>
          </p:cNvSpPr>
          <p:nvPr>
            <p:ph sz="quarter" idx="1"/>
          </p:nvPr>
        </p:nvSpPr>
        <p:spPr>
          <a:xfrm>
            <a:off x="457200" y="1196752"/>
            <a:ext cx="7467600" cy="5277200"/>
          </a:xfrm>
        </p:spPr>
        <p:txBody>
          <a:bodyPr>
            <a:normAutofit/>
          </a:bodyPr>
          <a:lstStyle/>
          <a:p>
            <a:r>
              <a:rPr lang="en-US" b="1" dirty="0" smtClean="0">
                <a:latin typeface="+mj-lt"/>
              </a:rPr>
              <a:t>ARDUINO (UNO)</a:t>
            </a:r>
          </a:p>
          <a:p>
            <a:r>
              <a:rPr lang="en-US" b="1" dirty="0" smtClean="0">
                <a:latin typeface="+mj-lt"/>
              </a:rPr>
              <a:t>HC-O5 (BLUETOOTH MODULE)</a:t>
            </a:r>
          </a:p>
          <a:p>
            <a:r>
              <a:rPr lang="en-US" b="1" dirty="0" smtClean="0">
                <a:latin typeface="+mj-lt"/>
              </a:rPr>
              <a:t>DC MOTOR</a:t>
            </a:r>
          </a:p>
          <a:p>
            <a:r>
              <a:rPr lang="en-US" b="1" dirty="0" smtClean="0">
                <a:latin typeface="+mj-lt"/>
              </a:rPr>
              <a:t>MOTOR DRIVER (L298N)</a:t>
            </a:r>
          </a:p>
          <a:p>
            <a:r>
              <a:rPr lang="en-US" b="1" dirty="0" smtClean="0">
                <a:latin typeface="+mj-lt"/>
              </a:rPr>
              <a:t>MPU6050 (ACCELEROMETER)</a:t>
            </a:r>
          </a:p>
          <a:p>
            <a:r>
              <a:rPr lang="en-US" b="1" dirty="0" smtClean="0">
                <a:latin typeface="+mj-lt"/>
              </a:rPr>
              <a:t>BATTERY(9-12V)</a:t>
            </a:r>
          </a:p>
          <a:p>
            <a:r>
              <a:rPr lang="en-US" b="1" dirty="0" smtClean="0">
                <a:latin typeface="+mj-lt"/>
              </a:rPr>
              <a:t>WHEELS</a:t>
            </a:r>
          </a:p>
          <a:p>
            <a:r>
              <a:rPr lang="en-US" b="1" dirty="0" smtClean="0">
                <a:latin typeface="+mj-lt"/>
              </a:rPr>
              <a:t>JUMPER WIRES</a:t>
            </a:r>
          </a:p>
          <a:p>
            <a:endParaRPr lang="en-US" dirty="0" smtClean="0"/>
          </a:p>
          <a:p>
            <a:endParaRPr lang="en-US" dirty="0" smtClean="0"/>
          </a:p>
          <a:p>
            <a:endParaRPr lang="en-US" dirty="0" smtClean="0"/>
          </a:p>
          <a:p>
            <a:endParaRPr lang="en-US" dirty="0" smtClean="0"/>
          </a:p>
        </p:txBody>
      </p:sp>
      <p:pic>
        <p:nvPicPr>
          <p:cNvPr id="4" name="Content Placeholder 29"/>
          <p:cNvPicPr>
            <a:picLocks noChangeAspect="1"/>
          </p:cNvPicPr>
          <p:nvPr/>
        </p:nvPicPr>
        <p:blipFill>
          <a:blip r:embed="rId3" cstate="print">
            <a:extLst>
              <a:ext uri="{BEBA8EAE-BF5A-486C-A8C5-ECC9F3942E4B}">
                <a14:imgProps xmlns="" xmlns:a14="http://schemas.microsoft.com/office/drawing/2010/main">
                  <a14:imgLayer r:embed="rId4">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7308304" y="0"/>
            <a:ext cx="1835696" cy="548680"/>
          </a:xfrm>
          <a:prstGeom prst="rect">
            <a:avLst/>
          </a:prstGeom>
        </p:spPr>
      </p:pic>
      <p:pic>
        <p:nvPicPr>
          <p:cNvPr id="5" name="Picture 2" descr="Arduino UNO ATmega328 Development Board at Rs 440/piece | Arduino  Electronic Development Board | ID: 20058185612"/>
          <p:cNvPicPr>
            <a:picLocks noChangeAspect="1" noChangeArrowheads="1"/>
          </p:cNvPicPr>
          <p:nvPr/>
        </p:nvPicPr>
        <p:blipFill>
          <a:blip r:embed="rId5" cstate="print"/>
          <a:srcRect/>
          <a:stretch>
            <a:fillRect/>
          </a:stretch>
        </p:blipFill>
        <p:spPr bwMode="auto">
          <a:xfrm rot="21001156">
            <a:off x="6320150" y="978985"/>
            <a:ext cx="2170212" cy="1094408"/>
          </a:xfrm>
          <a:prstGeom prst="rect">
            <a:avLst/>
          </a:prstGeom>
          <a:noFill/>
        </p:spPr>
      </p:pic>
      <p:pic>
        <p:nvPicPr>
          <p:cNvPr id="6" name="Picture 2" descr="Buy LilyPad Arduino Main Board ATmega328P at best price in India from  techtonics.in"/>
          <p:cNvPicPr>
            <a:picLocks noChangeAspect="1" noChangeArrowheads="1"/>
          </p:cNvPicPr>
          <p:nvPr/>
        </p:nvPicPr>
        <p:blipFill>
          <a:blip r:embed="rId6" cstate="print"/>
          <a:srcRect/>
          <a:stretch>
            <a:fillRect/>
          </a:stretch>
        </p:blipFill>
        <p:spPr bwMode="auto">
          <a:xfrm rot="20468784">
            <a:off x="7611741" y="2256602"/>
            <a:ext cx="956042" cy="114540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Arduino UNO ATmega328 Development Board at Rs 440/piece | Arduino  Electronic Development Board | ID: 20058185612"/>
          <p:cNvPicPr>
            <a:picLocks noChangeAspect="1" noChangeArrowheads="1"/>
          </p:cNvPicPr>
          <p:nvPr/>
        </p:nvPicPr>
        <p:blipFill>
          <a:blip r:embed="rId3" cstate="print"/>
          <a:srcRect/>
          <a:stretch>
            <a:fillRect/>
          </a:stretch>
        </p:blipFill>
        <p:spPr bwMode="auto">
          <a:xfrm>
            <a:off x="3707904" y="3717032"/>
            <a:ext cx="4762500" cy="3140968"/>
          </a:xfrm>
          <a:prstGeom prst="rect">
            <a:avLst/>
          </a:prstGeom>
          <a:noFill/>
        </p:spPr>
      </p:pic>
      <p:sp>
        <p:nvSpPr>
          <p:cNvPr id="2" name="Title 1"/>
          <p:cNvSpPr>
            <a:spLocks noGrp="1"/>
          </p:cNvSpPr>
          <p:nvPr>
            <p:ph type="title"/>
          </p:nvPr>
        </p:nvSpPr>
        <p:spPr>
          <a:xfrm>
            <a:off x="683568" y="0"/>
            <a:ext cx="7467600" cy="796950"/>
          </a:xfrm>
        </p:spPr>
        <p:txBody>
          <a:bodyPr>
            <a:normAutofit/>
          </a:bodyPr>
          <a:lstStyle/>
          <a:p>
            <a:pPr>
              <a:buFont typeface="Wingdings" pitchFamily="2" charset="2"/>
              <a:buChar char="q"/>
            </a:pPr>
            <a:r>
              <a:rPr lang="en-US" sz="3600" b="1" dirty="0" smtClean="0">
                <a:solidFill>
                  <a:schemeClr val="accent1"/>
                </a:solidFill>
              </a:rPr>
              <a:t>ARDUINO UNO</a:t>
            </a:r>
            <a:endParaRPr lang="en-US" sz="3600" b="1" dirty="0">
              <a:solidFill>
                <a:schemeClr val="accent1"/>
              </a:solidFill>
            </a:endParaRPr>
          </a:p>
        </p:txBody>
      </p:sp>
      <p:sp>
        <p:nvSpPr>
          <p:cNvPr id="3" name="Content Placeholder 2"/>
          <p:cNvSpPr>
            <a:spLocks noGrp="1"/>
          </p:cNvSpPr>
          <p:nvPr>
            <p:ph sz="quarter" idx="1"/>
          </p:nvPr>
        </p:nvSpPr>
        <p:spPr>
          <a:xfrm>
            <a:off x="395536" y="1124744"/>
            <a:ext cx="8064896" cy="5349208"/>
          </a:xfrm>
        </p:spPr>
        <p:txBody>
          <a:bodyPr>
            <a:normAutofit/>
          </a:bodyPr>
          <a:lstStyle/>
          <a:p>
            <a:pPr algn="just"/>
            <a:r>
              <a:rPr lang="en-US" dirty="0" smtClean="0"/>
              <a:t>Arduino Uno It is a microcontroller board based on ATmega328 which has 14 digital i/o and 6 analog pins. It has everything that is needed to support the microcontroller. Simply connect it to the computer with a USB cable to get started with the Arduino Uno board. It is flexible, easy to use hardware and software. Arduino Uno can sense the environment by receiving input from a variety of sensors and can affect its surroundings by controlling lights, motors, and other actuators. </a:t>
            </a:r>
            <a:endParaRPr lang="en-US" dirty="0"/>
          </a:p>
        </p:txBody>
      </p:sp>
      <p:pic>
        <p:nvPicPr>
          <p:cNvPr id="5" name="Content Placeholder 29"/>
          <p:cNvPicPr>
            <a:picLocks noChangeAspect="1"/>
          </p:cNvPicPr>
          <p:nvPr/>
        </p:nvPicPr>
        <p:blipFill>
          <a:blip r:embed="rId4" cstate="print">
            <a:extLst>
              <a:ext uri="{BEBA8EAE-BF5A-486C-A8C5-ECC9F3942E4B}">
                <a14:imgProps xmlns="" xmlns:a14="http://schemas.microsoft.com/office/drawing/2010/main">
                  <a14:imgLayer r:embed="rId5">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7308304" y="0"/>
            <a:ext cx="1835696" cy="5486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rduino-Uno-Board-Pin-Configuration.jpg"/>
          <p:cNvPicPr>
            <a:picLocks noGrp="1" noChangeAspect="1"/>
          </p:cNvPicPr>
          <p:nvPr>
            <p:ph sz="quarter" idx="1"/>
          </p:nvPr>
        </p:nvPicPr>
        <p:blipFill>
          <a:blip r:embed="rId3" cstate="print"/>
          <a:stretch>
            <a:fillRect/>
          </a:stretch>
        </p:blipFill>
        <p:spPr>
          <a:xfrm>
            <a:off x="899592" y="1700808"/>
            <a:ext cx="6453338" cy="4572001"/>
          </a:xfrm>
        </p:spPr>
      </p:pic>
      <p:sp>
        <p:nvSpPr>
          <p:cNvPr id="2" name="Title 1"/>
          <p:cNvSpPr>
            <a:spLocks noGrp="1"/>
          </p:cNvSpPr>
          <p:nvPr>
            <p:ph type="title"/>
          </p:nvPr>
        </p:nvSpPr>
        <p:spPr>
          <a:xfrm>
            <a:off x="0" y="0"/>
            <a:ext cx="3538736" cy="1224136"/>
          </a:xfrm>
        </p:spPr>
        <p:txBody>
          <a:bodyPr>
            <a:normAutofit/>
          </a:bodyPr>
          <a:lstStyle/>
          <a:p>
            <a:r>
              <a:rPr lang="en-US" b="1" dirty="0" smtClean="0">
                <a:solidFill>
                  <a:schemeClr val="accent1"/>
                </a:solidFill>
              </a:rPr>
              <a:t>Arduino</a:t>
            </a:r>
            <a:r>
              <a:rPr lang="en-US" dirty="0" smtClean="0">
                <a:solidFill>
                  <a:schemeClr val="accent1"/>
                </a:solidFill>
              </a:rPr>
              <a:t/>
            </a:r>
            <a:br>
              <a:rPr lang="en-US" dirty="0" smtClean="0">
                <a:solidFill>
                  <a:schemeClr val="accent1"/>
                </a:solidFill>
              </a:rPr>
            </a:br>
            <a:endParaRPr lang="en-US" dirty="0">
              <a:solidFill>
                <a:schemeClr val="accent1"/>
              </a:solidFill>
            </a:endParaRPr>
          </a:p>
        </p:txBody>
      </p:sp>
      <p:sp>
        <p:nvSpPr>
          <p:cNvPr id="5" name="Content Placeholder 4"/>
          <p:cNvSpPr>
            <a:spLocks noGrp="1"/>
          </p:cNvSpPr>
          <p:nvPr>
            <p:ph sz="quarter" idx="2"/>
          </p:nvPr>
        </p:nvSpPr>
        <p:spPr>
          <a:xfrm flipV="1">
            <a:off x="7882128" y="6172200"/>
            <a:ext cx="146256" cy="65112"/>
          </a:xfrm>
        </p:spPr>
        <p:txBody>
          <a:bodyPr>
            <a:normAutofit fontScale="25000" lnSpcReduction="20000"/>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n-Depth: Interface MPU6050 Accelerometer &amp;amp; Gyroscope Sensor with Arduino"/>
          <p:cNvPicPr>
            <a:picLocks noChangeAspect="1" noChangeArrowheads="1"/>
          </p:cNvPicPr>
          <p:nvPr/>
        </p:nvPicPr>
        <p:blipFill>
          <a:blip r:embed="rId2" cstate="print"/>
          <a:srcRect/>
          <a:stretch>
            <a:fillRect/>
          </a:stretch>
        </p:blipFill>
        <p:spPr bwMode="auto">
          <a:xfrm>
            <a:off x="3894195" y="4594782"/>
            <a:ext cx="3888432" cy="1983829"/>
          </a:xfrm>
          <a:prstGeom prst="rect">
            <a:avLst/>
          </a:prstGeom>
          <a:noFill/>
        </p:spPr>
      </p:pic>
      <p:sp>
        <p:nvSpPr>
          <p:cNvPr id="2" name="Title 1"/>
          <p:cNvSpPr>
            <a:spLocks noGrp="1"/>
          </p:cNvSpPr>
          <p:nvPr>
            <p:ph type="title"/>
          </p:nvPr>
        </p:nvSpPr>
        <p:spPr>
          <a:xfrm>
            <a:off x="395536" y="0"/>
            <a:ext cx="7467600" cy="796950"/>
          </a:xfrm>
        </p:spPr>
        <p:txBody>
          <a:bodyPr>
            <a:normAutofit/>
          </a:bodyPr>
          <a:lstStyle/>
          <a:p>
            <a:pPr>
              <a:buFont typeface="Wingdings" pitchFamily="2" charset="2"/>
              <a:buChar char="q"/>
            </a:pPr>
            <a:r>
              <a:rPr lang="en-US" sz="3200" b="1" dirty="0" smtClean="0">
                <a:solidFill>
                  <a:schemeClr val="accent1"/>
                </a:solidFill>
              </a:rPr>
              <a:t>ACCELEROMETER(MPU6050)</a:t>
            </a:r>
            <a:endParaRPr lang="en-US" sz="3200" b="1" dirty="0">
              <a:solidFill>
                <a:schemeClr val="accent1"/>
              </a:solidFill>
            </a:endParaRPr>
          </a:p>
        </p:txBody>
      </p:sp>
      <p:sp>
        <p:nvSpPr>
          <p:cNvPr id="3" name="Content Placeholder 2"/>
          <p:cNvSpPr>
            <a:spLocks noGrp="1"/>
          </p:cNvSpPr>
          <p:nvPr>
            <p:ph sz="quarter" idx="1"/>
          </p:nvPr>
        </p:nvSpPr>
        <p:spPr>
          <a:xfrm>
            <a:off x="323528" y="1124744"/>
            <a:ext cx="8136904" cy="4873752"/>
          </a:xfrm>
        </p:spPr>
        <p:txBody>
          <a:bodyPr>
            <a:normAutofit/>
          </a:bodyPr>
          <a:lstStyle/>
          <a:p>
            <a:pPr algn="just"/>
            <a:r>
              <a:rPr lang="en-US" dirty="0" smtClean="0"/>
              <a:t>Accelerometer is a device that allows for measuring the changes in orientation that take place around in a reference axis Here we used 6 axis gyroscope then therefore a sensor with 6 degrees of freedom , since it has three axes to measure the rate of turn and another three axes to measures the acceleration . As  u say  it combines the 3 Cartesian coordinate axis accelerometer and that takes gyroscopic measurements along these three axes pitch ,roll ,yaw.</a:t>
            </a:r>
            <a:endParaRPr lang="en-US" dirty="0"/>
          </a:p>
        </p:txBody>
      </p:sp>
      <p:pic>
        <p:nvPicPr>
          <p:cNvPr id="5" name="Content Placeholder 29"/>
          <p:cNvPicPr>
            <a:picLocks noChangeAspect="1"/>
          </p:cNvPicPr>
          <p:nvPr/>
        </p:nvPicPr>
        <p:blipFill>
          <a:blip r:embed="rId3" cstate="print">
            <a:extLst>
              <a:ext uri="{BEBA8EAE-BF5A-486C-A8C5-ECC9F3942E4B}">
                <a14:imgProps xmlns="" xmlns:a14="http://schemas.microsoft.com/office/drawing/2010/main">
                  <a14:imgLayer r:embed="rId4">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7308304" y="0"/>
            <a:ext cx="1835696" cy="548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C-05 Bluetooth Module Pinout, Datasheet, Features &amp;amp; Applications - The  Engineering Projects"/>
          <p:cNvPicPr>
            <a:picLocks noChangeAspect="1" noChangeArrowheads="1"/>
          </p:cNvPicPr>
          <p:nvPr/>
        </p:nvPicPr>
        <p:blipFill>
          <a:blip r:embed="rId2" cstate="print"/>
          <a:srcRect/>
          <a:stretch>
            <a:fillRect/>
          </a:stretch>
        </p:blipFill>
        <p:spPr bwMode="auto">
          <a:xfrm>
            <a:off x="3347864" y="4149080"/>
            <a:ext cx="4968552" cy="2708920"/>
          </a:xfrm>
          <a:prstGeom prst="rect">
            <a:avLst/>
          </a:prstGeom>
          <a:ln>
            <a:noFill/>
          </a:ln>
          <a:effectLst>
            <a:softEdge rad="112500"/>
          </a:effectLst>
        </p:spPr>
      </p:pic>
      <p:sp>
        <p:nvSpPr>
          <p:cNvPr id="2" name="Title 1"/>
          <p:cNvSpPr>
            <a:spLocks noGrp="1"/>
          </p:cNvSpPr>
          <p:nvPr>
            <p:ph type="title"/>
          </p:nvPr>
        </p:nvSpPr>
        <p:spPr>
          <a:xfrm>
            <a:off x="467544" y="260648"/>
            <a:ext cx="7467600" cy="652934"/>
          </a:xfrm>
        </p:spPr>
        <p:txBody>
          <a:bodyPr>
            <a:normAutofit/>
          </a:bodyPr>
          <a:lstStyle/>
          <a:p>
            <a:pPr>
              <a:buFont typeface="Wingdings" pitchFamily="2" charset="2"/>
              <a:buChar char="q"/>
            </a:pPr>
            <a:r>
              <a:rPr lang="en-US" sz="3600" b="1" dirty="0" smtClean="0">
                <a:solidFill>
                  <a:schemeClr val="accent1"/>
                </a:solidFill>
              </a:rPr>
              <a:t>BLUETOOTH(HC-05)</a:t>
            </a:r>
            <a:endParaRPr lang="en-US" sz="3600" b="1" dirty="0">
              <a:solidFill>
                <a:schemeClr val="accent1"/>
              </a:solidFill>
            </a:endParaRPr>
          </a:p>
        </p:txBody>
      </p:sp>
      <p:sp>
        <p:nvSpPr>
          <p:cNvPr id="3" name="Content Placeholder 2"/>
          <p:cNvSpPr>
            <a:spLocks noGrp="1"/>
          </p:cNvSpPr>
          <p:nvPr>
            <p:ph sz="quarter" idx="1"/>
          </p:nvPr>
        </p:nvSpPr>
        <p:spPr>
          <a:xfrm>
            <a:off x="457200" y="1124744"/>
            <a:ext cx="7859216" cy="5349208"/>
          </a:xfrm>
        </p:spPr>
        <p:txBody>
          <a:bodyPr/>
          <a:lstStyle/>
          <a:p>
            <a:pPr algn="just"/>
            <a:r>
              <a:rPr lang="en-US" dirty="0" smtClean="0">
                <a:latin typeface="+mj-lt"/>
              </a:rPr>
              <a:t>HC-05 Bluetooth Module is an easy to use Bluetooth SPP (Serial Port Protocol) module, designed for transparent wireless serial connection setup. Its communication is via serial communication which makes an easy way to interface with controller or PC. HC-05 Bluetooth module provides switching mode between master and slave mode which means it able to use neither receiving nor transmitting data.</a:t>
            </a:r>
            <a:endParaRPr lang="en-US" dirty="0">
              <a:latin typeface="+mj-lt"/>
            </a:endParaRPr>
          </a:p>
        </p:txBody>
      </p:sp>
      <p:pic>
        <p:nvPicPr>
          <p:cNvPr id="5" name="Content Placeholder 29"/>
          <p:cNvPicPr>
            <a:picLocks noChangeAspect="1"/>
          </p:cNvPicPr>
          <p:nvPr/>
        </p:nvPicPr>
        <p:blipFill>
          <a:blip r:embed="rId3" cstate="print">
            <a:extLst>
              <a:ext uri="{BEBA8EAE-BF5A-486C-A8C5-ECC9F3942E4B}">
                <a14:imgProps xmlns="" xmlns:a14="http://schemas.microsoft.com/office/drawing/2010/main">
                  <a14:imgLayer r:embed="rId4">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7308304" y="0"/>
            <a:ext cx="1835696" cy="548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L298N Motor Driver Module - IC"/>
          <p:cNvPicPr>
            <a:picLocks noChangeAspect="1" noChangeArrowheads="1"/>
          </p:cNvPicPr>
          <p:nvPr/>
        </p:nvPicPr>
        <p:blipFill>
          <a:blip r:embed="rId2" cstate="print"/>
          <a:srcRect/>
          <a:stretch>
            <a:fillRect/>
          </a:stretch>
        </p:blipFill>
        <p:spPr bwMode="auto">
          <a:xfrm>
            <a:off x="3131840" y="4365104"/>
            <a:ext cx="2514600" cy="2276872"/>
          </a:xfrm>
          <a:prstGeom prst="rect">
            <a:avLst/>
          </a:prstGeom>
          <a:noFill/>
        </p:spPr>
      </p:pic>
      <p:pic>
        <p:nvPicPr>
          <p:cNvPr id="39938" name="Picture 2" descr="L298N Motor Driver Module - 5V Jumper, Power Supply Pins &amp; Regulator"/>
          <p:cNvPicPr>
            <a:picLocks noChangeAspect="1" noChangeArrowheads="1"/>
          </p:cNvPicPr>
          <p:nvPr/>
        </p:nvPicPr>
        <p:blipFill>
          <a:blip r:embed="rId3" cstate="print"/>
          <a:srcRect/>
          <a:stretch>
            <a:fillRect/>
          </a:stretch>
        </p:blipFill>
        <p:spPr bwMode="auto">
          <a:xfrm>
            <a:off x="6012160" y="4775819"/>
            <a:ext cx="2592288" cy="2082181"/>
          </a:xfrm>
          <a:prstGeom prst="rect">
            <a:avLst/>
          </a:prstGeom>
          <a:noFill/>
        </p:spPr>
      </p:pic>
      <p:sp>
        <p:nvSpPr>
          <p:cNvPr id="2" name="Title 1"/>
          <p:cNvSpPr>
            <a:spLocks noGrp="1"/>
          </p:cNvSpPr>
          <p:nvPr>
            <p:ph type="title"/>
          </p:nvPr>
        </p:nvSpPr>
        <p:spPr>
          <a:xfrm>
            <a:off x="323528" y="0"/>
            <a:ext cx="7467600" cy="868958"/>
          </a:xfrm>
        </p:spPr>
        <p:txBody>
          <a:bodyPr>
            <a:normAutofit/>
          </a:bodyPr>
          <a:lstStyle/>
          <a:p>
            <a:pPr>
              <a:buFont typeface="Wingdings" pitchFamily="2" charset="2"/>
              <a:buChar char="q"/>
            </a:pPr>
            <a:r>
              <a:rPr lang="en-US" sz="3200" b="1" dirty="0" smtClean="0">
                <a:solidFill>
                  <a:schemeClr val="accent1"/>
                </a:solidFill>
              </a:rPr>
              <a:t>MOTOR DRIVER (L298)</a:t>
            </a:r>
            <a:endParaRPr lang="en-US" sz="3200" b="1" dirty="0">
              <a:solidFill>
                <a:schemeClr val="accent1"/>
              </a:solidFill>
            </a:endParaRPr>
          </a:p>
        </p:txBody>
      </p:sp>
      <p:sp>
        <p:nvSpPr>
          <p:cNvPr id="3" name="Content Placeholder 2"/>
          <p:cNvSpPr>
            <a:spLocks noGrp="1"/>
          </p:cNvSpPr>
          <p:nvPr>
            <p:ph sz="quarter" idx="1"/>
          </p:nvPr>
        </p:nvSpPr>
        <p:spPr>
          <a:xfrm>
            <a:off x="251520" y="908720"/>
            <a:ext cx="8075240" cy="5421216"/>
          </a:xfrm>
        </p:spPr>
        <p:txBody>
          <a:bodyPr>
            <a:normAutofit/>
          </a:bodyPr>
          <a:lstStyle/>
          <a:p>
            <a:pPr algn="just"/>
            <a:r>
              <a:rPr lang="en-US" dirty="0" smtClean="0"/>
              <a:t>This l298n motor driver module is a high power motor driver module for driving dc and stepper motors. </a:t>
            </a:r>
          </a:p>
          <a:p>
            <a:pPr algn="just"/>
            <a:r>
              <a:rPr lang="en-US" dirty="0" smtClean="0"/>
              <a:t> The l298n motor driver module consists of an l298 motor driver IC 78M05 voltage regulator, resistors, capacitor, power led, 5v jumper in an integrated circuit. M05 voltage regulator will be enabled only when the jumper is placed. </a:t>
            </a:r>
          </a:p>
          <a:p>
            <a:r>
              <a:rPr lang="en-US" dirty="0" smtClean="0"/>
              <a:t>At the heart of the module is the big, black chip with chunky heat sink is an L298N.a dual-channel H-Bridge motor driver capable of driving a pair of DC motors. </a:t>
            </a:r>
          </a:p>
          <a:p>
            <a:pPr algn="just"/>
            <a:endParaRPr lang="en-US" sz="2000" dirty="0" smtClean="0"/>
          </a:p>
          <a:p>
            <a:pPr algn="just">
              <a:buNone/>
            </a:pPr>
            <a:endParaRPr lang="en-US" sz="2000" dirty="0"/>
          </a:p>
        </p:txBody>
      </p:sp>
      <p:pic>
        <p:nvPicPr>
          <p:cNvPr id="6" name="Content Placeholder 29"/>
          <p:cNvPicPr>
            <a:picLocks noChangeAspect="1"/>
          </p:cNvPicPr>
          <p:nvPr/>
        </p:nvPicPr>
        <p:blipFill>
          <a:blip r:embed="rId4" cstate="print">
            <a:extLst>
              <a:ext uri="{BEBA8EAE-BF5A-486C-A8C5-ECC9F3942E4B}">
                <a14:imgProps xmlns="" xmlns:a14="http://schemas.microsoft.com/office/drawing/2010/main">
                  <a14:imgLayer r:embed="rId5">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7308304" y="0"/>
            <a:ext cx="1835696" cy="5486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1528</TotalTime>
  <Words>1489</Words>
  <Application>Microsoft Office PowerPoint</Application>
  <PresentationFormat>On-screen Show (4:3)</PresentationFormat>
  <Paragraphs>109</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  hand GESTURE CONTROL CAR </vt:lpstr>
      <vt:lpstr>INTRODUCTION</vt:lpstr>
      <vt:lpstr>OBJECTIVE OF THE PROJECT</vt:lpstr>
      <vt:lpstr>NEED OF COMPONENT</vt:lpstr>
      <vt:lpstr>ARDUINO UNO</vt:lpstr>
      <vt:lpstr>Arduino </vt:lpstr>
      <vt:lpstr>ACCELEROMETER(MPU6050)</vt:lpstr>
      <vt:lpstr>BLUETOOTH(HC-05)</vt:lpstr>
      <vt:lpstr>MOTOR DRIVER (L298)</vt:lpstr>
      <vt:lpstr>BATTERY</vt:lpstr>
      <vt:lpstr>DC MOTOR</vt:lpstr>
      <vt:lpstr>JUMPERWIRES</vt:lpstr>
      <vt:lpstr>SOFTWARE DEVELOPMENT</vt:lpstr>
      <vt:lpstr>BLOCK DIAGRAM .1</vt:lpstr>
      <vt:lpstr>CIRCUIT DIAGRAM</vt:lpstr>
      <vt:lpstr>WORKING OF TRANSMITTER PART</vt:lpstr>
      <vt:lpstr>BLOCK DIAGRAM .2</vt:lpstr>
      <vt:lpstr>CIRCUIT DIAGRAM</vt:lpstr>
      <vt:lpstr>WORKING OF RECIVER PART </vt:lpstr>
      <vt:lpstr>WHAT ARE STEPS INVOVED?</vt:lpstr>
      <vt:lpstr>ADVANTAGES</vt:lpstr>
      <vt:lpstr>APPLICATION</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 CAR</dc:title>
  <dc:creator>HP</dc:creator>
  <cp:lastModifiedBy>USER</cp:lastModifiedBy>
  <cp:revision>147</cp:revision>
  <dcterms:created xsi:type="dcterms:W3CDTF">2021-09-09T09:21:11Z</dcterms:created>
  <dcterms:modified xsi:type="dcterms:W3CDTF">2021-12-10T15:02:48Z</dcterms:modified>
</cp:coreProperties>
</file>