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83" r:id="rId8"/>
    <p:sldId id="274" r:id="rId9"/>
    <p:sldId id="275" r:id="rId10"/>
    <p:sldId id="284" r:id="rId11"/>
    <p:sldId id="285" r:id="rId12"/>
    <p:sldId id="286" r:id="rId13"/>
    <p:sldId id="287" r:id="rId14"/>
    <p:sldId id="288" r:id="rId15"/>
    <p:sldId id="279" r:id="rId16"/>
    <p:sldId id="281" r:id="rId17"/>
    <p:sldId id="282" r:id="rId18"/>
  </p:sldIdLst>
  <p:sldSz cx="9509125" cy="6858000"/>
  <p:notesSz cx="10233025" cy="7102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9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dpDGU7P5gLiHKpqAu9aQ3xc2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14B9F3-B67E-480D-A970-20CAAC2960C4}">
  <a:tblStyle styleId="{9A14B9F3-B67E-480D-A970-20CAAC296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3907A5C-B68B-477D-9E89-5D73DCF4F7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FC59452-2DF0-467D-91AF-6EFD577E725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54" y="67"/>
      </p:cViewPr>
      <p:guideLst>
        <p:guide orient="horz" pos="2160"/>
        <p:guide pos="29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4434311" cy="35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96346" y="1"/>
            <a:ext cx="4434311" cy="35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746119"/>
            <a:ext cx="4434311" cy="3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796346" y="6746119"/>
            <a:ext cx="4434311" cy="3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5796346" y="6746119"/>
            <a:ext cx="4434311" cy="3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fd70564e_0_7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ccfd7056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0762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fd70564e_0_7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ccfd7056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71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fd70564e_0_7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ccfd7056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178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fd70564e_0_7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ccfd7056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258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fd70564e_0_7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ccfd7056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081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629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2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fd70564e_0_7:notes"/>
          <p:cNvSpPr txBox="1">
            <a:spLocks noGrp="1"/>
          </p:cNvSpPr>
          <p:nvPr>
            <p:ph type="body" idx="1"/>
          </p:nvPr>
        </p:nvSpPr>
        <p:spPr>
          <a:xfrm>
            <a:off x="1023303" y="3418066"/>
            <a:ext cx="81864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ccfd7056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87413"/>
            <a:ext cx="3324225" cy="239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713185" y="1122363"/>
            <a:ext cx="808275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1188641" y="3602038"/>
            <a:ext cx="71318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4924251" y="2245842"/>
            <a:ext cx="5811838" cy="205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764009" y="254869"/>
            <a:ext cx="5811838" cy="603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dt" idx="10"/>
          </p:nvPr>
        </p:nvSpPr>
        <p:spPr>
          <a:xfrm>
            <a:off x="653752" y="635635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ftr" idx="11"/>
          </p:nvPr>
        </p:nvSpPr>
        <p:spPr>
          <a:xfrm>
            <a:off x="3149898" y="6356353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sldNum" idx="12"/>
          </p:nvPr>
        </p:nvSpPr>
        <p:spPr>
          <a:xfrm>
            <a:off x="6715820" y="635635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title"/>
          </p:nvPr>
        </p:nvSpPr>
        <p:spPr>
          <a:xfrm>
            <a:off x="653753" y="365127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1"/>
          </p:nvPr>
        </p:nvSpPr>
        <p:spPr>
          <a:xfrm>
            <a:off x="653753" y="1825625"/>
            <a:ext cx="8201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648800" y="1709740"/>
            <a:ext cx="820162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648800" y="4589465"/>
            <a:ext cx="820162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653753" y="365127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1"/>
          </p:nvPr>
        </p:nvSpPr>
        <p:spPr>
          <a:xfrm>
            <a:off x="653752" y="1825625"/>
            <a:ext cx="404137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2"/>
          </p:nvPr>
        </p:nvSpPr>
        <p:spPr>
          <a:xfrm>
            <a:off x="4813995" y="1825625"/>
            <a:ext cx="404137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654991" y="365127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654992" y="1681163"/>
            <a:ext cx="402280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654992" y="2505075"/>
            <a:ext cx="402280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3"/>
          </p:nvPr>
        </p:nvSpPr>
        <p:spPr>
          <a:xfrm>
            <a:off x="4813995" y="1681163"/>
            <a:ext cx="40426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4"/>
          </p:nvPr>
        </p:nvSpPr>
        <p:spPr>
          <a:xfrm>
            <a:off x="4813995" y="2505075"/>
            <a:ext cx="40426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title"/>
          </p:nvPr>
        </p:nvSpPr>
        <p:spPr>
          <a:xfrm>
            <a:off x="653753" y="365127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654991" y="457200"/>
            <a:ext cx="30669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4042616" y="987427"/>
            <a:ext cx="481399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654991" y="2057400"/>
            <a:ext cx="30669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653753" y="365127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2578894" y="-99516"/>
            <a:ext cx="4351338" cy="820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653753" y="365127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653753" y="1825625"/>
            <a:ext cx="8201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653752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3149898" y="6356352"/>
            <a:ext cx="3209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1" descr="logo (1).jpg"/>
          <p:cNvPicPr preferRelativeResize="0"/>
          <p:nvPr/>
        </p:nvPicPr>
        <p:blipFill rotWithShape="1">
          <a:blip r:embed="rId13">
            <a:alphaModFix/>
          </a:blip>
          <a:srcRect l="1322" t="3888" r="80154"/>
          <a:stretch/>
        </p:blipFill>
        <p:spPr>
          <a:xfrm>
            <a:off x="1" y="1"/>
            <a:ext cx="492198" cy="104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492199" y="4"/>
            <a:ext cx="9016927" cy="1056069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lang="en-US" sz="1404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</a:t>
            </a:r>
            <a:r>
              <a:rPr lang="en-US" sz="2496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CHANDIGARH UNIVERSITY </a:t>
            </a:r>
            <a:endParaRPr sz="2496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0" y="6478075"/>
            <a:ext cx="9509125" cy="37992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rPr lang="en-US" sz="1404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Department of Mechanical Engineering                                                                                                                  </a:t>
            </a:r>
            <a:endParaRPr sz="1404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en-in/autonomous-machines/embedded-systems/jetson-nano/education-project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bu.in/product/arducam-imx219-wide-angle-ir-sensitive-noir-camera-module-for-nvidia-jetson-nano/" TargetMode="External"/><Relationship Id="rId4" Type="http://schemas.openxmlformats.org/officeDocument/2006/relationships/hyperlink" Target="https://www.ximea.com/support/wiki/apis/Jetson_Nano_Benchmark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998835" y="4467439"/>
            <a:ext cx="35103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Project Supervisor: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Mr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Inderpreet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260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20762" y="1889126"/>
            <a:ext cx="77724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706562" y="6324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-852166" y="2345942"/>
            <a:ext cx="949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400" b="1" dirty="0" smtClean="0">
                <a:solidFill>
                  <a:schemeClr val="dk1"/>
                </a:solidFill>
              </a:rPr>
              <a:t>                                    </a:t>
            </a:r>
            <a:r>
              <a:rPr lang="en-IN" sz="2000" b="1" dirty="0" smtClean="0"/>
              <a:t>Face recognition based attendance system</a:t>
            </a:r>
            <a:endParaRPr lang="en-IN" sz="20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6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31169" y="4537651"/>
            <a:ext cx="44757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1" dirty="0">
                <a:solidFill>
                  <a:schemeClr val="dk1"/>
                </a:solidFill>
              </a:rPr>
              <a:t>Rahul Singh 18BEM1005</a:t>
            </a:r>
            <a:endParaRPr sz="19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52389" y="1396854"/>
            <a:ext cx="9509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715315" y="3304442"/>
            <a:ext cx="3874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CODE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</a:rPr>
              <a:t>MTR-401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Session: </a:t>
            </a:r>
            <a:r>
              <a:rPr lang="en-US" sz="2000" b="1" dirty="0" smtClean="0">
                <a:solidFill>
                  <a:schemeClr val="dk1"/>
                </a:solidFill>
              </a:rPr>
              <a:t>July-December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2000" b="1" dirty="0" smtClean="0">
                <a:solidFill>
                  <a:schemeClr val="dk1"/>
                </a:solidFill>
              </a:rPr>
              <a:t>1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UIE-Department of Mechatronics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fd70564e_0_7"/>
          <p:cNvSpPr txBox="1">
            <a:spLocks noGrp="1"/>
          </p:cNvSpPr>
          <p:nvPr>
            <p:ph type="title"/>
          </p:nvPr>
        </p:nvSpPr>
        <p:spPr>
          <a:xfrm>
            <a:off x="653752" y="803538"/>
            <a:ext cx="8201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Early Testing:</a:t>
            </a:r>
            <a:endParaRPr/>
          </a:p>
        </p:txBody>
      </p:sp>
      <p:sp>
        <p:nvSpPr>
          <p:cNvPr id="286" name="Google Shape;286;gccfd70564e_0_7"/>
          <p:cNvSpPr txBox="1">
            <a:spLocks noGrp="1"/>
          </p:cNvSpPr>
          <p:nvPr>
            <p:ph type="dt" idx="10"/>
          </p:nvPr>
        </p:nvSpPr>
        <p:spPr>
          <a:xfrm>
            <a:off x="653752" y="6492900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287" name="Google Shape;287;gccfd70564e_0_7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8" name="Google Shape;288;gccfd70564e_0_7"/>
          <p:cNvSpPr txBox="1"/>
          <p:nvPr/>
        </p:nvSpPr>
        <p:spPr>
          <a:xfrm>
            <a:off x="7668150" y="3175050"/>
            <a:ext cx="148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1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ccfd70564e_0_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2" y="1791855"/>
            <a:ext cx="7014397" cy="4701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12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fd70564e_0_7"/>
          <p:cNvSpPr txBox="1">
            <a:spLocks noGrp="1"/>
          </p:cNvSpPr>
          <p:nvPr>
            <p:ph type="title"/>
          </p:nvPr>
        </p:nvSpPr>
        <p:spPr>
          <a:xfrm>
            <a:off x="653752" y="803538"/>
            <a:ext cx="8201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Early Testing:</a:t>
            </a:r>
            <a:endParaRPr/>
          </a:p>
        </p:txBody>
      </p:sp>
      <p:sp>
        <p:nvSpPr>
          <p:cNvPr id="286" name="Google Shape;286;gccfd70564e_0_7"/>
          <p:cNvSpPr txBox="1">
            <a:spLocks noGrp="1"/>
          </p:cNvSpPr>
          <p:nvPr>
            <p:ph type="dt" idx="10"/>
          </p:nvPr>
        </p:nvSpPr>
        <p:spPr>
          <a:xfrm>
            <a:off x="653752" y="6492900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287" name="Google Shape;287;gccfd70564e_0_7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8" name="Google Shape;288;gccfd70564e_0_7"/>
          <p:cNvSpPr txBox="1"/>
          <p:nvPr/>
        </p:nvSpPr>
        <p:spPr>
          <a:xfrm>
            <a:off x="7668150" y="3175050"/>
            <a:ext cx="148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100" b="1" dirty="0" smtClean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ccfd70564e_0_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717964"/>
            <a:ext cx="6936509" cy="4313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95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fd70564e_0_7"/>
          <p:cNvSpPr txBox="1">
            <a:spLocks noGrp="1"/>
          </p:cNvSpPr>
          <p:nvPr>
            <p:ph type="title"/>
          </p:nvPr>
        </p:nvSpPr>
        <p:spPr>
          <a:xfrm>
            <a:off x="653752" y="803538"/>
            <a:ext cx="8201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Early Testing:</a:t>
            </a:r>
            <a:endParaRPr dirty="0"/>
          </a:p>
        </p:txBody>
      </p:sp>
      <p:sp>
        <p:nvSpPr>
          <p:cNvPr id="286" name="Google Shape;286;gccfd70564e_0_7"/>
          <p:cNvSpPr txBox="1">
            <a:spLocks noGrp="1"/>
          </p:cNvSpPr>
          <p:nvPr>
            <p:ph type="dt" idx="10"/>
          </p:nvPr>
        </p:nvSpPr>
        <p:spPr>
          <a:xfrm>
            <a:off x="653752" y="6492900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287" name="Google Shape;287;gccfd70564e_0_7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8" name="Google Shape;288;gccfd70564e_0_7"/>
          <p:cNvSpPr txBox="1"/>
          <p:nvPr/>
        </p:nvSpPr>
        <p:spPr>
          <a:xfrm>
            <a:off x="7668150" y="3175050"/>
            <a:ext cx="148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100" b="1" dirty="0" smtClean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ccfd70564e_0_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110504"/>
            <a:ext cx="6936509" cy="3528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50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fd70564e_0_7"/>
          <p:cNvSpPr txBox="1">
            <a:spLocks noGrp="1"/>
          </p:cNvSpPr>
          <p:nvPr>
            <p:ph type="title"/>
          </p:nvPr>
        </p:nvSpPr>
        <p:spPr>
          <a:xfrm>
            <a:off x="653752" y="803538"/>
            <a:ext cx="8201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/>
              <a:t>Final </a:t>
            </a:r>
            <a:r>
              <a:rPr lang="en-US" sz="4000" b="1" dirty="0"/>
              <a:t>Testing:</a:t>
            </a:r>
            <a:endParaRPr dirty="0"/>
          </a:p>
        </p:txBody>
      </p:sp>
      <p:sp>
        <p:nvSpPr>
          <p:cNvPr id="286" name="Google Shape;286;gccfd70564e_0_7"/>
          <p:cNvSpPr txBox="1">
            <a:spLocks noGrp="1"/>
          </p:cNvSpPr>
          <p:nvPr>
            <p:ph type="dt" idx="10"/>
          </p:nvPr>
        </p:nvSpPr>
        <p:spPr>
          <a:xfrm>
            <a:off x="653752" y="6492900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287" name="Google Shape;287;gccfd70564e_0_7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8" name="Google Shape;288;gccfd70564e_0_7"/>
          <p:cNvSpPr txBox="1"/>
          <p:nvPr/>
        </p:nvSpPr>
        <p:spPr>
          <a:xfrm>
            <a:off x="7668150" y="3175050"/>
            <a:ext cx="148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100" b="1" dirty="0" smtClean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ccfd70564e_0_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97" y="1717964"/>
            <a:ext cx="5015079" cy="4313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82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fd70564e_0_7"/>
          <p:cNvSpPr txBox="1">
            <a:spLocks noGrp="1"/>
          </p:cNvSpPr>
          <p:nvPr>
            <p:ph type="title"/>
          </p:nvPr>
        </p:nvSpPr>
        <p:spPr>
          <a:xfrm>
            <a:off x="653752" y="803538"/>
            <a:ext cx="8201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/>
              <a:t>Final </a:t>
            </a:r>
            <a:r>
              <a:rPr lang="en-US" sz="4000" b="1" dirty="0"/>
              <a:t>Testing:</a:t>
            </a:r>
            <a:endParaRPr dirty="0"/>
          </a:p>
        </p:txBody>
      </p:sp>
      <p:sp>
        <p:nvSpPr>
          <p:cNvPr id="286" name="Google Shape;286;gccfd70564e_0_7"/>
          <p:cNvSpPr txBox="1">
            <a:spLocks noGrp="1"/>
          </p:cNvSpPr>
          <p:nvPr>
            <p:ph type="dt" idx="10"/>
          </p:nvPr>
        </p:nvSpPr>
        <p:spPr>
          <a:xfrm>
            <a:off x="653752" y="6492900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287" name="Google Shape;287;gccfd70564e_0_7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8" name="Google Shape;288;gccfd70564e_0_7"/>
          <p:cNvSpPr txBox="1"/>
          <p:nvPr/>
        </p:nvSpPr>
        <p:spPr>
          <a:xfrm>
            <a:off x="7668150" y="3175050"/>
            <a:ext cx="148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TYPE 7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ccfd70564e_0_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41" y="1887608"/>
            <a:ext cx="6188231" cy="3885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38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0" y="1090825"/>
            <a:ext cx="82017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Work Done</a:t>
            </a:r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326" name="Google Shape;326;p26"/>
          <p:cNvGraphicFramePr/>
          <p:nvPr>
            <p:extLst>
              <p:ext uri="{D42A27DB-BD31-4B8C-83A1-F6EECF244321}">
                <p14:modId xmlns:p14="http://schemas.microsoft.com/office/powerpoint/2010/main" val="3045840951"/>
              </p:ext>
            </p:extLst>
          </p:nvPr>
        </p:nvGraphicFramePr>
        <p:xfrm>
          <a:off x="84039" y="1672384"/>
          <a:ext cx="9323625" cy="1665299"/>
        </p:xfrm>
        <a:graphic>
          <a:graphicData uri="http://schemas.openxmlformats.org/drawingml/2006/table">
            <a:tbl>
              <a:tblPr firstRow="1" bandRow="1">
                <a:noFill/>
                <a:tableStyleId>{C3907A5C-B68B-477D-9E89-5D73DCF4F7A5}</a:tableStyleId>
              </a:tblPr>
              <a:tblGrid>
                <a:gridCol w="310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1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 NO.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 DONE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1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Rahul Singh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-"/>
                      </a:pPr>
                      <a:r>
                        <a:rPr lang="en-US" sz="12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Papers: </a:t>
                      </a:r>
                      <a:endParaRPr lang="en-US" sz="1200" u="none" strike="noStrike" cap="none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-"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Face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picture, video and webcam feed using 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OpenCv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>
            <a:off x="653752" y="1001710"/>
            <a:ext cx="8201620" cy="82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References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653753" y="1825625"/>
            <a:ext cx="8201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800" dirty="0"/>
              <a:t>[1]  </a:t>
            </a:r>
            <a:r>
              <a:rPr lang="en-US" sz="1800" dirty="0" smtClean="0"/>
              <a:t>“</a:t>
            </a:r>
            <a:r>
              <a:rPr lang="en-US" sz="1800" dirty="0" err="1" smtClean="0"/>
              <a:t>Haar</a:t>
            </a:r>
            <a:r>
              <a:rPr lang="en-US" sz="1800" dirty="0" smtClean="0"/>
              <a:t> cascade file[Online</a:t>
            </a:r>
            <a:r>
              <a:rPr lang="en-US" sz="1800" dirty="0"/>
              <a:t>] Available:</a:t>
            </a:r>
            <a:r>
              <a:rPr lang="en-US" sz="1800" dirty="0">
                <a:uFill>
                  <a:noFill/>
                </a:uFill>
                <a:hlinkClick r:id="rId3"/>
              </a:rPr>
              <a:t> </a:t>
            </a:r>
            <a:r>
              <a:rPr lang="en-US" sz="1800" u="sng" dirty="0">
                <a:solidFill>
                  <a:schemeClr val="hlink"/>
                </a:solidFill>
              </a:rPr>
              <a:t>https://github.com/anaustinbeing/haar-cascade-files </a:t>
            </a:r>
            <a:r>
              <a:rPr lang="en-US" sz="1800" dirty="0" smtClean="0"/>
              <a:t>[</a:t>
            </a:r>
            <a:r>
              <a:rPr lang="en-US" sz="1800" dirty="0"/>
              <a:t>Accessed </a:t>
            </a:r>
            <a:r>
              <a:rPr lang="en-US" sz="1800" dirty="0" smtClean="0"/>
              <a:t>Oct 30, </a:t>
            </a:r>
            <a:r>
              <a:rPr lang="en-US" sz="1800" dirty="0"/>
              <a:t>2021</a:t>
            </a:r>
            <a:r>
              <a:rPr lang="en-US" sz="1800" dirty="0" smtClean="0"/>
              <a:t>].</a:t>
            </a:r>
          </a:p>
          <a:p>
            <a:pPr marL="0" lvl="0" indent="0">
              <a:spcBef>
                <a:spcPts val="0"/>
              </a:spcBef>
              <a:buSzPts val="1100"/>
              <a:buNone/>
            </a:pPr>
            <a:endParaRPr sz="1800" dirty="0"/>
          </a:p>
          <a:p>
            <a:pPr marL="0" lvl="0" indent="0">
              <a:buSzPts val="1100"/>
              <a:buNone/>
            </a:pPr>
            <a:r>
              <a:rPr lang="en-US" sz="1800" dirty="0"/>
              <a:t>[2] </a:t>
            </a:r>
            <a:r>
              <a:rPr lang="en-US" sz="1800" dirty="0" smtClean="0"/>
              <a:t>“</a:t>
            </a:r>
            <a:r>
              <a:rPr lang="en-US" sz="1800" dirty="0" err="1" smtClean="0"/>
              <a:t>Opencv</a:t>
            </a:r>
            <a:r>
              <a:rPr lang="en-US" sz="1800" dirty="0" smtClean="0"/>
              <a:t> python ", </a:t>
            </a:r>
            <a:r>
              <a:rPr lang="en-US" sz="1800" dirty="0"/>
              <a:t>[Online] Available:</a:t>
            </a:r>
            <a:r>
              <a:rPr lang="en-US" sz="1800" dirty="0">
                <a:uFill>
                  <a:noFill/>
                </a:uFill>
                <a:hlinkClick r:id="rId4"/>
              </a:rPr>
              <a:t> </a:t>
            </a:r>
            <a:r>
              <a:rPr lang="en-US" sz="1800" u="sng" dirty="0">
                <a:solidFill>
                  <a:schemeClr val="hlink"/>
                </a:solidFill>
              </a:rPr>
              <a:t>https://pypi.org/project/opencv-python/ </a:t>
            </a:r>
            <a:r>
              <a:rPr lang="en-US" sz="1800" dirty="0" smtClean="0"/>
              <a:t>[</a:t>
            </a:r>
            <a:r>
              <a:rPr lang="en-US" sz="1800" dirty="0"/>
              <a:t>Accessed </a:t>
            </a:r>
            <a:r>
              <a:rPr lang="en-US" sz="1800" dirty="0" smtClean="0"/>
              <a:t>Oct 30, </a:t>
            </a:r>
            <a:r>
              <a:rPr lang="en-US" sz="1800" dirty="0"/>
              <a:t>2021</a:t>
            </a:r>
            <a:r>
              <a:rPr lang="en-US" sz="1800" dirty="0" smtClean="0"/>
              <a:t>].</a:t>
            </a:r>
          </a:p>
          <a:p>
            <a:pPr marL="0" lvl="0" indent="0">
              <a:buSzPts val="1100"/>
              <a:buNone/>
            </a:pPr>
            <a:endParaRPr sz="1800" dirty="0"/>
          </a:p>
          <a:p>
            <a:pPr marL="0" lvl="0" indent="0">
              <a:buSzPts val="1100"/>
              <a:buNone/>
            </a:pPr>
            <a:r>
              <a:rPr lang="en-US" sz="1800" dirty="0"/>
              <a:t>[3]  </a:t>
            </a:r>
            <a:r>
              <a:rPr lang="en-US" sz="1800" dirty="0" smtClean="0"/>
              <a:t>“Documentation on open cv python", </a:t>
            </a:r>
            <a:r>
              <a:rPr lang="en-US" sz="1800" dirty="0"/>
              <a:t>[Online] Available:</a:t>
            </a:r>
            <a:r>
              <a:rPr lang="en-US" sz="1800" u="sng" dirty="0">
                <a:hlinkClick r:id="rId5"/>
              </a:rPr>
              <a:t> </a:t>
            </a:r>
            <a:r>
              <a:rPr lang="en-US" sz="1800" u="sng" dirty="0">
                <a:solidFill>
                  <a:schemeClr val="hlink"/>
                </a:solidFill>
              </a:rPr>
              <a:t>https://docs.opencv.org/4.x/d6/d00/tutorial_py_root.html</a:t>
            </a:r>
            <a:r>
              <a:rPr lang="en-US" sz="1800" u="sng" dirty="0" smtClean="0"/>
              <a:t> </a:t>
            </a:r>
            <a:r>
              <a:rPr lang="en-US" sz="1800" dirty="0"/>
              <a:t>[Accessed </a:t>
            </a:r>
            <a:r>
              <a:rPr lang="en-US" sz="1800" dirty="0" smtClean="0"/>
              <a:t>Oct 30, </a:t>
            </a:r>
            <a:r>
              <a:rPr lang="en-US" sz="1800" dirty="0"/>
              <a:t>2021</a:t>
            </a:r>
            <a:r>
              <a:rPr lang="en-US" sz="1800" dirty="0" smtClean="0"/>
              <a:t>].</a:t>
            </a:r>
          </a:p>
          <a:p>
            <a:pPr marL="0" lvl="0" indent="0">
              <a:buSzPts val="1100"/>
              <a:buNone/>
            </a:pPr>
            <a:endParaRPr sz="1800" dirty="0"/>
          </a:p>
          <a:p>
            <a:pPr marL="0" lvl="0" indent="0">
              <a:buSzPts val="1100"/>
              <a:buNone/>
            </a:pPr>
            <a:r>
              <a:rPr lang="en-US" sz="1800" dirty="0"/>
              <a:t>[4] </a:t>
            </a:r>
            <a:r>
              <a:rPr lang="en-US" sz="1800" dirty="0" smtClean="0"/>
              <a:t>“Tkinter python", </a:t>
            </a:r>
            <a:r>
              <a:rPr lang="en-US" sz="1800" dirty="0"/>
              <a:t>[Online] </a:t>
            </a:r>
            <a:r>
              <a:rPr lang="en-US" sz="1800" dirty="0" smtClean="0"/>
              <a:t>Available:</a:t>
            </a:r>
            <a:r>
              <a:rPr lang="en-US" sz="1800" u="sng" dirty="0"/>
              <a:t> </a:t>
            </a:r>
            <a:r>
              <a:rPr lang="en-US" sz="1800" u="sng" dirty="0" smtClean="0">
                <a:solidFill>
                  <a:schemeClr val="hlink"/>
                </a:solidFill>
              </a:rPr>
              <a:t>https</a:t>
            </a:r>
            <a:r>
              <a:rPr lang="en-US" sz="1800" u="sng" dirty="0">
                <a:solidFill>
                  <a:schemeClr val="hlink"/>
                </a:solidFill>
              </a:rPr>
              <a:t>://docs.python.org/3/library/tkinter.html</a:t>
            </a:r>
            <a:r>
              <a:rPr lang="en-US" sz="1800" u="sng" dirty="0" smtClean="0"/>
              <a:t> </a:t>
            </a:r>
            <a:r>
              <a:rPr lang="en-US" sz="1800" dirty="0" smtClean="0"/>
              <a:t>[</a:t>
            </a:r>
            <a:r>
              <a:rPr lang="en-US" sz="1800" dirty="0"/>
              <a:t>Accessed </a:t>
            </a:r>
            <a:r>
              <a:rPr lang="en-US" sz="1800" dirty="0" smtClean="0"/>
              <a:t>Nov 2, </a:t>
            </a:r>
            <a:r>
              <a:rPr lang="en-US" sz="1800" dirty="0"/>
              <a:t>2021].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dt" idx="10"/>
          </p:nvPr>
        </p:nvSpPr>
        <p:spPr>
          <a:xfrm>
            <a:off x="653752" y="648074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UIE-Department of Mechatronics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dt" idx="10"/>
          </p:nvPr>
        </p:nvSpPr>
        <p:spPr>
          <a:xfrm>
            <a:off x="644515" y="648074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348" name="Google Shape;348;p30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778444" y="1915815"/>
            <a:ext cx="8201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UIE-Department of Mechatronics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653753" y="365127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/>
            </a:r>
            <a:br>
              <a:rPr lang="en-US" sz="3959"/>
            </a:br>
            <a:r>
              <a:rPr lang="en-US" sz="3959"/>
              <a:t/>
            </a:r>
            <a:br>
              <a:rPr lang="en-US" sz="3959"/>
            </a:br>
            <a:r>
              <a:rPr lang="en-US" sz="3959"/>
              <a:t/>
            </a:r>
            <a:br>
              <a:rPr lang="en-US" sz="3959"/>
            </a:br>
            <a:r>
              <a:rPr lang="en-US" sz="3959"/>
              <a:t/>
            </a:r>
            <a:br>
              <a:rPr lang="en-US" sz="3959"/>
            </a:br>
            <a:endParaRPr sz="3959"/>
          </a:p>
        </p:txBody>
      </p:sp>
      <p:sp>
        <p:nvSpPr>
          <p:cNvPr id="106" name="Google Shape;106;p2"/>
          <p:cNvSpPr/>
          <p:nvPr/>
        </p:nvSpPr>
        <p:spPr>
          <a:xfrm>
            <a:off x="3581003" y="1130238"/>
            <a:ext cx="234711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dt" idx="10"/>
          </p:nvPr>
        </p:nvSpPr>
        <p:spPr>
          <a:xfrm>
            <a:off x="653752" y="649287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chemeClr val="lt1"/>
                </a:solidFill>
              </a:rPr>
              <a:t>18-11-2021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6715821" y="649287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74342" y="1953559"/>
            <a:ext cx="8166838" cy="32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Objectives and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dk1"/>
                </a:solidFill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dk1"/>
                </a:solidFill>
              </a:rPr>
              <a:t>Early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UIE-Department of Mechatronics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321243" y="1124981"/>
            <a:ext cx="8201620" cy="70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Literature review</a:t>
            </a:r>
            <a:endParaRPr/>
          </a:p>
        </p:txBody>
      </p:sp>
      <p:graphicFrame>
        <p:nvGraphicFramePr>
          <p:cNvPr id="116" name="Google Shape;116;p3"/>
          <p:cNvGraphicFramePr/>
          <p:nvPr>
            <p:extLst>
              <p:ext uri="{D42A27DB-BD31-4B8C-83A1-F6EECF244321}">
                <p14:modId xmlns:p14="http://schemas.microsoft.com/office/powerpoint/2010/main" val="2909833560"/>
              </p:ext>
            </p:extLst>
          </p:nvPr>
        </p:nvGraphicFramePr>
        <p:xfrm>
          <a:off x="95003" y="1825625"/>
          <a:ext cx="9215250" cy="4191220"/>
        </p:xfrm>
        <a:graphic>
          <a:graphicData uri="http://schemas.openxmlformats.org/drawingml/2006/table">
            <a:tbl>
              <a:tblPr firstRow="1" bandRow="1">
                <a:noFill/>
                <a:tableStyleId>{9A14B9F3-B67E-480D-A970-20CAAC2960C4}</a:tableStyleId>
              </a:tblPr>
              <a:tblGrid>
                <a:gridCol w="74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S.No.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Author(s)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Type/Title of study: Docking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err="1" smtClean="0"/>
                        <a:t>Maliha</a:t>
                      </a:r>
                      <a:r>
                        <a:rPr lang="en-US" sz="1800" dirty="0" smtClean="0"/>
                        <a:t> Khan; </a:t>
                      </a:r>
                      <a:r>
                        <a:rPr lang="en-US" sz="1800" dirty="0" err="1" smtClean="0"/>
                        <a:t>Sudeshna</a:t>
                      </a:r>
                      <a:r>
                        <a:rPr lang="en-US" sz="1800" dirty="0" smtClean="0"/>
                        <a:t> Chakraborty; Rani </a:t>
                      </a:r>
                      <a:r>
                        <a:rPr lang="en-US" sz="1800" dirty="0" err="1" smtClean="0"/>
                        <a:t>Astya</a:t>
                      </a:r>
                      <a:r>
                        <a:rPr lang="en-US" sz="1800" dirty="0" smtClean="0"/>
                        <a:t>; </a:t>
                      </a:r>
                      <a:r>
                        <a:rPr lang="en-US" sz="1800" dirty="0" err="1" smtClean="0"/>
                        <a:t>Shaveta</a:t>
                      </a:r>
                      <a:r>
                        <a:rPr lang="en-US" sz="1800" dirty="0" smtClean="0"/>
                        <a:t> Khepra-2019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Face Detection and Recognition Using </a:t>
                      </a:r>
                      <a:r>
                        <a:rPr lang="en-US" sz="1800" dirty="0" err="1" smtClean="0"/>
                        <a:t>OpenCV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l-PL" sz="1800" dirty="0" smtClean="0"/>
                        <a:t>D. Mary Prasanna 1, Ch. Ganapathy Reddy</a:t>
                      </a:r>
                      <a:r>
                        <a:rPr lang="en-US" sz="1800" dirty="0" smtClean="0"/>
                        <a:t>-2017</a:t>
                      </a:r>
                      <a:endParaRPr sz="18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Development of Real Time Face Recognition System Using </a:t>
                      </a:r>
                      <a:r>
                        <a:rPr lang="en-US" sz="1800" dirty="0" err="1" smtClean="0"/>
                        <a:t>OpenCV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P Wagner-2012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Face Recognition with Python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 err="1" smtClean="0"/>
                        <a:t>Zankruti</a:t>
                      </a:r>
                      <a:r>
                        <a:rPr lang="en-IN" sz="1800" dirty="0" smtClean="0"/>
                        <a:t> Arya1 , </a:t>
                      </a:r>
                      <a:r>
                        <a:rPr lang="en-IN" sz="1800" dirty="0" err="1" smtClean="0"/>
                        <a:t>Vibha</a:t>
                      </a:r>
                      <a:r>
                        <a:rPr lang="en-IN" sz="1800" dirty="0" smtClean="0"/>
                        <a:t> Tiwari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-2020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Automatic Face Recognition and Detection Using </a:t>
                      </a:r>
                      <a:r>
                        <a:rPr lang="en-US" sz="1800" dirty="0" err="1" smtClean="0"/>
                        <a:t>OpenCV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Haar</a:t>
                      </a:r>
                      <a:r>
                        <a:rPr lang="en-US" sz="1800" dirty="0" smtClean="0"/>
                        <a:t> Cascade and Recognizer for Frontal Face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dirty="0" smtClean="0"/>
                        <a:t>R. Padilla, C. F. F. Costa Filho and M. G. F. Costa</a:t>
                      </a:r>
                      <a:r>
                        <a:rPr lang="en-US" sz="1800" dirty="0" smtClean="0"/>
                        <a:t>-2012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Evaluation of </a:t>
                      </a:r>
                      <a:r>
                        <a:rPr lang="en-US" sz="1800" dirty="0" err="1" smtClean="0"/>
                        <a:t>Haar</a:t>
                      </a:r>
                      <a:r>
                        <a:rPr lang="en-US" sz="1800" dirty="0" smtClean="0"/>
                        <a:t> Cascade Classifiers Designed for Face Detection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653752" y="649287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6715820" y="6492875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UIE-Department of Mechatronics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321243" y="1124981"/>
            <a:ext cx="8201620" cy="70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Literature review</a:t>
            </a:r>
            <a:endParaRPr/>
          </a:p>
        </p:txBody>
      </p:sp>
      <p:graphicFrame>
        <p:nvGraphicFramePr>
          <p:cNvPr id="125" name="Google Shape;125;p4"/>
          <p:cNvGraphicFramePr/>
          <p:nvPr>
            <p:extLst>
              <p:ext uri="{D42A27DB-BD31-4B8C-83A1-F6EECF244321}">
                <p14:modId xmlns:p14="http://schemas.microsoft.com/office/powerpoint/2010/main" val="2394343955"/>
              </p:ext>
            </p:extLst>
          </p:nvPr>
        </p:nvGraphicFramePr>
        <p:xfrm>
          <a:off x="95003" y="1825625"/>
          <a:ext cx="9206200" cy="4739210"/>
        </p:xfrm>
        <a:graphic>
          <a:graphicData uri="http://schemas.openxmlformats.org/drawingml/2006/table">
            <a:tbl>
              <a:tblPr firstRow="1" bandRow="1">
                <a:noFill/>
                <a:tableStyleId>{9A14B9F3-B67E-480D-A970-20CAAC2960C4}</a:tableStyleId>
              </a:tblPr>
              <a:tblGrid>
                <a:gridCol w="73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S.No.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Author(s)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Type/Title of study: Docking</a:t>
                      </a:r>
                      <a:r>
                        <a:rPr lang="en-US" sz="1800"/>
                        <a:t>,</a:t>
                      </a:r>
                      <a:r>
                        <a:rPr lang="en-US" sz="1800" u="none" strike="noStrike" cap="none"/>
                        <a:t> Deep Learning </a:t>
                      </a:r>
                      <a:r>
                        <a:rPr lang="en-US" sz="1800"/>
                        <a:t>&amp; Deep Reinforcement Learning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 smtClean="0"/>
                        <a:t>Michael Gerber &amp; Victor </a:t>
                      </a:r>
                      <a:r>
                        <a:rPr lang="en-IN" sz="1800" dirty="0" err="1" smtClean="0"/>
                        <a:t>Ruch</a:t>
                      </a:r>
                      <a:r>
                        <a:rPr lang="en-US" sz="1800" dirty="0" smtClean="0"/>
                        <a:t>-2018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Study on interactive face recognition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 smtClean="0"/>
                        <a:t>Priyanka </a:t>
                      </a:r>
                      <a:r>
                        <a:rPr lang="en-IN" sz="1800" dirty="0" err="1" smtClean="0"/>
                        <a:t>Pattnaik</a:t>
                      </a:r>
                      <a:r>
                        <a:rPr lang="en-IN" sz="1800" dirty="0" smtClean="0"/>
                        <a:t> </a:t>
                      </a:r>
                      <a:r>
                        <a:rPr lang="en-US" sz="1800" dirty="0" smtClean="0"/>
                        <a:t>, </a:t>
                      </a:r>
                      <a:r>
                        <a:rPr lang="en-IN" sz="1800" dirty="0" err="1" smtClean="0"/>
                        <a:t>Kalyan</a:t>
                      </a:r>
                      <a:r>
                        <a:rPr lang="en-IN" sz="1800" dirty="0" smtClean="0"/>
                        <a:t> Kumar </a:t>
                      </a:r>
                      <a:r>
                        <a:rPr lang="en-IN" sz="1800" dirty="0" err="1" smtClean="0"/>
                        <a:t>Mohanty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-2020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AI-Based Techniques for Real-Time Face Recognition-based Attendance System- A comparative Study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 smtClean="0"/>
                        <a:t>S.AYYAPPAN</a:t>
                      </a:r>
                      <a:r>
                        <a:rPr lang="en-US" sz="1800" dirty="0" smtClean="0"/>
                        <a:t>, </a:t>
                      </a:r>
                      <a:r>
                        <a:rPr lang="en-IN" sz="1800" dirty="0" err="1" smtClean="0"/>
                        <a:t>Dr.S.MATILDA</a:t>
                      </a:r>
                      <a:r>
                        <a:rPr lang="en-US" sz="1800" dirty="0" smtClean="0"/>
                        <a:t>-2020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Criminals And Missing Children Identification Using Face Recognition And Web Scrapping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err="1" smtClean="0"/>
                        <a:t>Piyush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Kakkar</a:t>
                      </a:r>
                      <a:r>
                        <a:rPr lang="en-US" sz="1800" dirty="0" smtClean="0"/>
                        <a:t>, Mr. </a:t>
                      </a:r>
                      <a:r>
                        <a:rPr lang="en-US" sz="1800" dirty="0" err="1" smtClean="0"/>
                        <a:t>Vibhor</a:t>
                      </a:r>
                      <a:r>
                        <a:rPr lang="en-US" sz="1800" dirty="0" smtClean="0"/>
                        <a:t> Sharma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-201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8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Criminal Identification System Using Face Detection and Recognition”. International Journal of Advanced Research in Computer and Communication Engineering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dirty="0" err="1" smtClean="0"/>
                        <a:t>Mantoro</a:t>
                      </a:r>
                      <a:r>
                        <a:rPr lang="es-ES" sz="1800" dirty="0" smtClean="0"/>
                        <a:t>, T., </a:t>
                      </a:r>
                      <a:r>
                        <a:rPr lang="es-ES" sz="1800" dirty="0" err="1" smtClean="0"/>
                        <a:t>Ayu</a:t>
                      </a:r>
                      <a:r>
                        <a:rPr lang="es-ES" sz="1800" dirty="0" smtClean="0"/>
                        <a:t>, M. A., &amp; </a:t>
                      </a:r>
                      <a:r>
                        <a:rPr lang="es-ES" sz="1800" dirty="0" err="1" smtClean="0"/>
                        <a:t>Suhendi</a:t>
                      </a:r>
                      <a:r>
                        <a:rPr lang="es-ES" sz="1800" dirty="0" smtClean="0"/>
                        <a:t>.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-</a:t>
                      </a:r>
                      <a:r>
                        <a:rPr lang="en-US" sz="1800" dirty="0" smtClean="0"/>
                        <a:t>2018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Multi-Faces Recognition Process Using </a:t>
                      </a:r>
                      <a:r>
                        <a:rPr lang="en-US" sz="1800" dirty="0" err="1" smtClean="0"/>
                        <a:t>Haar</a:t>
                      </a:r>
                      <a:r>
                        <a:rPr lang="en-US" sz="1800" dirty="0" smtClean="0"/>
                        <a:t> Cascades and </a:t>
                      </a:r>
                      <a:r>
                        <a:rPr lang="en-US" sz="1800" dirty="0" err="1" smtClean="0"/>
                        <a:t>Eigenface</a:t>
                      </a:r>
                      <a:r>
                        <a:rPr lang="en-US" sz="1800" dirty="0" smtClean="0"/>
                        <a:t> Methods” 2018 6th International Conference on Multimedia Computing and Systems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6" name="Google Shape;126;p4"/>
          <p:cNvSpPr txBox="1">
            <a:spLocks noGrp="1"/>
          </p:cNvSpPr>
          <p:nvPr>
            <p:ph type="dt" idx="10"/>
          </p:nvPr>
        </p:nvSpPr>
        <p:spPr>
          <a:xfrm>
            <a:off x="653752" y="649287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6715820" y="6492875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UIE-Department of Mechatronics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321243" y="1124981"/>
            <a:ext cx="8201620" cy="70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Literature review</a:t>
            </a:r>
            <a:endParaRPr/>
          </a:p>
        </p:txBody>
      </p:sp>
      <p:graphicFrame>
        <p:nvGraphicFramePr>
          <p:cNvPr id="134" name="Google Shape;134;p5"/>
          <p:cNvGraphicFramePr/>
          <p:nvPr>
            <p:extLst>
              <p:ext uri="{D42A27DB-BD31-4B8C-83A1-F6EECF244321}">
                <p14:modId xmlns:p14="http://schemas.microsoft.com/office/powerpoint/2010/main" val="1414246526"/>
              </p:ext>
            </p:extLst>
          </p:nvPr>
        </p:nvGraphicFramePr>
        <p:xfrm>
          <a:off x="95003" y="1825625"/>
          <a:ext cx="9206200" cy="3845620"/>
        </p:xfrm>
        <a:graphic>
          <a:graphicData uri="http://schemas.openxmlformats.org/drawingml/2006/table">
            <a:tbl>
              <a:tblPr firstRow="1" bandRow="1">
                <a:noFill/>
                <a:tableStyleId>{9A14B9F3-B67E-480D-A970-20CAAC2960C4}</a:tableStyleId>
              </a:tblPr>
              <a:tblGrid>
                <a:gridCol w="73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S.No.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Author(s)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Type/Title of study: Autonomous Robots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 err="1" smtClean="0"/>
                        <a:t>Rehman</a:t>
                      </a:r>
                      <a:r>
                        <a:rPr lang="en-IN" sz="1800" dirty="0" smtClean="0"/>
                        <a:t>, Y. A. U., Po, L. M., Liu, M., Zou, Z., </a:t>
                      </a:r>
                      <a:r>
                        <a:rPr lang="en-IN" sz="1800" dirty="0" err="1" smtClean="0"/>
                        <a:t>Ou</a:t>
                      </a:r>
                      <a:r>
                        <a:rPr lang="en-IN" sz="1800" dirty="0" smtClean="0"/>
                        <a:t>, W., &amp; Zhao, Y</a:t>
                      </a:r>
                      <a:r>
                        <a:rPr lang="en-US" sz="1800" dirty="0" smtClean="0"/>
                        <a:t>-2019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Face liveness detection using convolutional-features fusion of real and deep network generated face images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fi-FI" sz="1800" dirty="0" smtClean="0"/>
                        <a:t>Ahonen, T., Hadid, A., &amp; Pietikainen, M</a:t>
                      </a:r>
                      <a:r>
                        <a:rPr lang="en-US" sz="1800" dirty="0" smtClean="0"/>
                        <a:t>-2006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Face description with local binary patterns: Application to face recognition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 smtClean="0"/>
                        <a:t>Lee, K.-C., </a:t>
                      </a:r>
                      <a:r>
                        <a:rPr lang="en-IN" sz="1800" dirty="0" err="1" smtClean="0"/>
                        <a:t>Ho</a:t>
                      </a:r>
                      <a:r>
                        <a:rPr lang="en-IN" sz="1800" dirty="0" smtClean="0"/>
                        <a:t>, J., and </a:t>
                      </a:r>
                      <a:r>
                        <a:rPr lang="en-IN" sz="1800" dirty="0" err="1" smtClean="0"/>
                        <a:t>Kriegman</a:t>
                      </a:r>
                      <a:r>
                        <a:rPr lang="en-IN" sz="1800" dirty="0" smtClean="0"/>
                        <a:t>, D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-2005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Acquiring linear subspaces for face recognition under variable lighting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 smtClean="0"/>
                        <a:t>Rodriguez, Y</a:t>
                      </a:r>
                      <a:r>
                        <a:rPr lang="en-US" sz="1800" dirty="0" smtClean="0"/>
                        <a:t>-200</a:t>
                      </a:r>
                      <a:r>
                        <a:rPr lang="en-IN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Face Detection and Verification using Local Binary Patterns.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P. Viola and M. Jones,-</a:t>
                      </a:r>
                      <a:r>
                        <a:rPr lang="en-US" sz="1800" dirty="0"/>
                        <a:t>2008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smtClean="0"/>
                        <a:t>Robust real-time object detection," International Journal of Computer Vision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" name="Google Shape;135;p5"/>
          <p:cNvSpPr txBox="1">
            <a:spLocks noGrp="1"/>
          </p:cNvSpPr>
          <p:nvPr>
            <p:ph type="dt" idx="10"/>
          </p:nvPr>
        </p:nvSpPr>
        <p:spPr>
          <a:xfrm>
            <a:off x="653752" y="6492873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6715820" y="6492875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2236762" y="6480743"/>
            <a:ext cx="578182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UIE-Department of Mechatronics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653752" y="828590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Project Objectives [Software type]: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653715" y="1558631"/>
            <a:ext cx="8201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To learn about the basics and libraries used in face recognition. </a:t>
            </a:r>
            <a:r>
              <a:rPr lang="en-US" sz="2400" dirty="0">
                <a:solidFill>
                  <a:srgbClr val="FF0000"/>
                </a:solidFill>
              </a:rPr>
              <a:t>[completed]</a:t>
            </a:r>
            <a:endParaRPr sz="2400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To 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capture the images from our device.</a:t>
            </a:r>
            <a:r>
              <a:rPr lang="en-US" sz="2400" dirty="0">
                <a:solidFill>
                  <a:srgbClr val="FF0000"/>
                </a:solidFill>
              </a:rPr>
              <a:t> [completed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indent="-2286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To 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capture the real time image and save it for further process.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[completed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indent="-2286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To 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be able to detect the faces and mark attendance accordingly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[completed]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80" name="Google Shape;180;p10"/>
          <p:cNvSpPr txBox="1">
            <a:spLocks noGrp="1"/>
          </p:cNvSpPr>
          <p:nvPr>
            <p:ph type="dt" idx="10"/>
          </p:nvPr>
        </p:nvSpPr>
        <p:spPr>
          <a:xfrm>
            <a:off x="592206" y="6501181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18-11-2021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1" name="Google Shape;181;p10"/>
          <p:cNvSpPr txBox="1">
            <a:spLocks noGrp="1"/>
          </p:cNvSpPr>
          <p:nvPr>
            <p:ph type="sldNum" idx="12"/>
          </p:nvPr>
        </p:nvSpPr>
        <p:spPr>
          <a:xfrm>
            <a:off x="7173020" y="6527558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653715" y="686788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/>
              <a:t>Code</a:t>
            </a:r>
            <a:endParaRPr dirty="0"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653715" y="1558631"/>
            <a:ext cx="8201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80" name="Google Shape;180;p10"/>
          <p:cNvSpPr txBox="1">
            <a:spLocks noGrp="1"/>
          </p:cNvSpPr>
          <p:nvPr>
            <p:ph type="dt" idx="10"/>
          </p:nvPr>
        </p:nvSpPr>
        <p:spPr>
          <a:xfrm>
            <a:off x="592206" y="6501181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18-11-2021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1" name="Google Shape;181;p10"/>
          <p:cNvSpPr txBox="1">
            <a:spLocks noGrp="1"/>
          </p:cNvSpPr>
          <p:nvPr>
            <p:ph type="sldNum" idx="12"/>
          </p:nvPr>
        </p:nvSpPr>
        <p:spPr>
          <a:xfrm>
            <a:off x="7173020" y="6527558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631"/>
            <a:ext cx="9504199" cy="49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653752" y="803538"/>
            <a:ext cx="8201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Early Testing:</a:t>
            </a:r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dt" idx="10"/>
          </p:nvPr>
        </p:nvSpPr>
        <p:spPr>
          <a:xfrm>
            <a:off x="653752" y="6492875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278" name="Google Shape;278;p23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5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92" y="1892100"/>
            <a:ext cx="5380265" cy="40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7208800" y="3175050"/>
            <a:ext cx="148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TYPE 1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fd70564e_0_7"/>
          <p:cNvSpPr txBox="1">
            <a:spLocks noGrp="1"/>
          </p:cNvSpPr>
          <p:nvPr>
            <p:ph type="title"/>
          </p:nvPr>
        </p:nvSpPr>
        <p:spPr>
          <a:xfrm>
            <a:off x="653752" y="803538"/>
            <a:ext cx="8201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Early Testing:</a:t>
            </a:r>
            <a:endParaRPr/>
          </a:p>
        </p:txBody>
      </p:sp>
      <p:sp>
        <p:nvSpPr>
          <p:cNvPr id="286" name="Google Shape;286;gccfd70564e_0_7"/>
          <p:cNvSpPr txBox="1">
            <a:spLocks noGrp="1"/>
          </p:cNvSpPr>
          <p:nvPr>
            <p:ph type="dt" idx="10"/>
          </p:nvPr>
        </p:nvSpPr>
        <p:spPr>
          <a:xfrm>
            <a:off x="653752" y="6492900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18-11-2021</a:t>
            </a:r>
          </a:p>
        </p:txBody>
      </p:sp>
      <p:sp>
        <p:nvSpPr>
          <p:cNvPr id="287" name="Google Shape;287;gccfd70564e_0_7"/>
          <p:cNvSpPr txBox="1">
            <a:spLocks noGrp="1"/>
          </p:cNvSpPr>
          <p:nvPr>
            <p:ph type="sldNum" idx="12"/>
          </p:nvPr>
        </p:nvSpPr>
        <p:spPr>
          <a:xfrm>
            <a:off x="6715820" y="6356352"/>
            <a:ext cx="213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88" name="Google Shape;288;gccfd70564e_0_7"/>
          <p:cNvSpPr txBox="1"/>
          <p:nvPr/>
        </p:nvSpPr>
        <p:spPr>
          <a:xfrm>
            <a:off x="7668150" y="3175050"/>
            <a:ext cx="148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TYPE 2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ccfd70564e_0_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67" y="1977794"/>
            <a:ext cx="5155866" cy="3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699</Words>
  <Application>Microsoft Office PowerPoint</Application>
  <PresentationFormat>Custom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    </vt:lpstr>
      <vt:lpstr>Literature review</vt:lpstr>
      <vt:lpstr>Literature review</vt:lpstr>
      <vt:lpstr>Literature review</vt:lpstr>
      <vt:lpstr>Project Objectives [Software type]:</vt:lpstr>
      <vt:lpstr>Code</vt:lpstr>
      <vt:lpstr>Early Testing:</vt:lpstr>
      <vt:lpstr>Early Testing:</vt:lpstr>
      <vt:lpstr>Early Testing:</vt:lpstr>
      <vt:lpstr>Early Testing:</vt:lpstr>
      <vt:lpstr>Early Testing:</vt:lpstr>
      <vt:lpstr>Final Testing:</vt:lpstr>
      <vt:lpstr>Final Testing:</vt:lpstr>
      <vt:lpstr>Work Done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rayen</cp:lastModifiedBy>
  <cp:revision>17</cp:revision>
  <dcterms:modified xsi:type="dcterms:W3CDTF">2021-12-10T07:37:09Z</dcterms:modified>
</cp:coreProperties>
</file>