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70" r:id="rId3"/>
    <p:sldId id="257" r:id="rId4"/>
    <p:sldId id="265" r:id="rId5"/>
    <p:sldId id="272" r:id="rId6"/>
    <p:sldId id="258" r:id="rId7"/>
    <p:sldId id="260" r:id="rId8"/>
    <p:sldId id="273" r:id="rId9"/>
    <p:sldId id="274" r:id="rId10"/>
    <p:sldId id="263" r:id="rId11"/>
    <p:sldId id="259" r:id="rId12"/>
    <p:sldId id="262" r:id="rId13"/>
    <p:sldId id="275" r:id="rId14"/>
    <p:sldId id="26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67" autoAdjust="0"/>
    <p:restoredTop sz="94712" autoAdjust="0"/>
  </p:normalViewPr>
  <p:slideViewPr>
    <p:cSldViewPr snapToGrid="0">
      <p:cViewPr varScale="1">
        <p:scale>
          <a:sx n="92" d="100"/>
          <a:sy n="92"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7E674-DFDE-4B19-BA72-DAB24C9899E1}" type="datetimeFigureOut">
              <a:rPr lang="tr-TR" smtClean="0"/>
              <a:t>20.06.2022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2EC45-5E06-4BD9-9EEF-19262AEDEB8B}" type="slidenum">
              <a:rPr lang="tr-TR" smtClean="0"/>
              <a:t>‹#›</a:t>
            </a:fld>
            <a:endParaRPr lang="tr-TR"/>
          </a:p>
        </p:txBody>
      </p:sp>
    </p:spTree>
    <p:extLst>
      <p:ext uri="{BB962C8B-B14F-4D97-AF65-F5344CB8AC3E}">
        <p14:creationId xmlns:p14="http://schemas.microsoft.com/office/powerpoint/2010/main" val="257871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E5A2EC45-5E06-4BD9-9EEF-19262AEDEB8B}" type="slidenum">
              <a:rPr lang="tr-TR" smtClean="0"/>
              <a:t>9</a:t>
            </a:fld>
            <a:endParaRPr lang="tr-TR"/>
          </a:p>
        </p:txBody>
      </p:sp>
    </p:spTree>
    <p:extLst>
      <p:ext uri="{BB962C8B-B14F-4D97-AF65-F5344CB8AC3E}">
        <p14:creationId xmlns:p14="http://schemas.microsoft.com/office/powerpoint/2010/main" val="3914246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198645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03552A-6D1E-47F6-99EA-14F826080FD8}"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8474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151741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3735459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208264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160209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1678005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2178079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1150094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378722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03552A-6D1E-47F6-99EA-14F826080FD8}" type="datetimeFigureOut">
              <a:rPr lang="tr-TR" smtClean="0"/>
              <a:t>20.06.2022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10835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003552A-6D1E-47F6-99EA-14F826080FD8}"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227043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003552A-6D1E-47F6-99EA-14F826080FD8}" type="datetimeFigureOut">
              <a:rPr lang="tr-TR" smtClean="0"/>
              <a:t>20.06.2022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5003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003552A-6D1E-47F6-99EA-14F826080FD8}" type="datetimeFigureOut">
              <a:rPr lang="tr-TR" smtClean="0"/>
              <a:t>20.06.2022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370354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003552A-6D1E-47F6-99EA-14F826080FD8}" type="datetimeFigureOut">
              <a:rPr lang="tr-TR" smtClean="0"/>
              <a:t>20.06.2022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331089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03552A-6D1E-47F6-99EA-14F826080FD8}"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219215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03552A-6D1E-47F6-99EA-14F826080FD8}" type="datetimeFigureOut">
              <a:rPr lang="tr-TR" smtClean="0"/>
              <a:t>20.06.2022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960F14-0C9B-47A3-9638-C32D7212BC27}" type="slidenum">
              <a:rPr lang="tr-TR" smtClean="0"/>
              <a:t>‹#›</a:t>
            </a:fld>
            <a:endParaRPr lang="tr-TR"/>
          </a:p>
        </p:txBody>
      </p:sp>
    </p:spTree>
    <p:extLst>
      <p:ext uri="{BB962C8B-B14F-4D97-AF65-F5344CB8AC3E}">
        <p14:creationId xmlns:p14="http://schemas.microsoft.com/office/powerpoint/2010/main" val="264230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03552A-6D1E-47F6-99EA-14F826080FD8}" type="datetimeFigureOut">
              <a:rPr lang="tr-TR" smtClean="0"/>
              <a:t>20.06.2022</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960F14-0C9B-47A3-9638-C32D7212BC27}" type="slidenum">
              <a:rPr lang="tr-TR" smtClean="0"/>
              <a:t>‹#›</a:t>
            </a:fld>
            <a:endParaRPr lang="tr-TR"/>
          </a:p>
        </p:txBody>
      </p:sp>
    </p:spTree>
    <p:extLst>
      <p:ext uri="{BB962C8B-B14F-4D97-AF65-F5344CB8AC3E}">
        <p14:creationId xmlns:p14="http://schemas.microsoft.com/office/powerpoint/2010/main" val="346491687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13.jpeg"/><Relationship Id="rId5" Type="http://schemas.openxmlformats.org/officeDocument/2006/relationships/image" Target="../media/image12.gif"/><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11015D-D1D5-C623-1F41-A9AB2D01CA0F}"/>
              </a:ext>
            </a:extLst>
          </p:cNvPr>
          <p:cNvSpPr>
            <a:spLocks noGrp="1"/>
          </p:cNvSpPr>
          <p:nvPr>
            <p:ph type="ctrTitle"/>
          </p:nvPr>
        </p:nvSpPr>
        <p:spPr>
          <a:xfrm>
            <a:off x="-36214" y="0"/>
            <a:ext cx="12264428" cy="2421464"/>
          </a:xfrm>
        </p:spPr>
        <p:txBody>
          <a:bodyPr/>
          <a:lstStyle/>
          <a:p>
            <a:pPr algn="ctr"/>
            <a:r>
              <a:rPr lang="tr-TR"/>
              <a:t>YaZILIM MÜHENDİSLİĞİ BİTİRME PROJESİ SUNUMU</a:t>
            </a:r>
          </a:p>
        </p:txBody>
      </p:sp>
      <p:sp>
        <p:nvSpPr>
          <p:cNvPr id="3" name="Alt Başlık 2">
            <a:extLst>
              <a:ext uri="{FF2B5EF4-FFF2-40B4-BE49-F238E27FC236}">
                <a16:creationId xmlns:a16="http://schemas.microsoft.com/office/drawing/2014/main" id="{CBD6D5A6-A2C9-3B48-405A-43A6EA516447}"/>
              </a:ext>
            </a:extLst>
          </p:cNvPr>
          <p:cNvSpPr>
            <a:spLocks noGrp="1"/>
          </p:cNvSpPr>
          <p:nvPr>
            <p:ph type="subTitle" idx="1"/>
          </p:nvPr>
        </p:nvSpPr>
        <p:spPr>
          <a:xfrm>
            <a:off x="3117300" y="2421464"/>
            <a:ext cx="5957400" cy="1054067"/>
          </a:xfrm>
        </p:spPr>
        <p:txBody>
          <a:bodyPr>
            <a:normAutofit/>
          </a:bodyPr>
          <a:lstStyle/>
          <a:p>
            <a:pPr algn="ctr"/>
            <a:r>
              <a:rPr lang="tr-TR" sz="3200" b="1"/>
              <a:t>HYPERCASUAL GAME</a:t>
            </a:r>
          </a:p>
        </p:txBody>
      </p:sp>
      <p:sp>
        <p:nvSpPr>
          <p:cNvPr id="5" name="Metin kutusu 4">
            <a:extLst>
              <a:ext uri="{FF2B5EF4-FFF2-40B4-BE49-F238E27FC236}">
                <a16:creationId xmlns:a16="http://schemas.microsoft.com/office/drawing/2014/main" id="{81C8F7E2-12AF-F23F-AC54-60C09E9E0275}"/>
              </a:ext>
            </a:extLst>
          </p:cNvPr>
          <p:cNvSpPr txBox="1"/>
          <p:nvPr/>
        </p:nvSpPr>
        <p:spPr>
          <a:xfrm>
            <a:off x="4825498" y="3429000"/>
            <a:ext cx="2879002" cy="923330"/>
          </a:xfrm>
          <a:prstGeom prst="rect">
            <a:avLst/>
          </a:prstGeom>
          <a:noFill/>
        </p:spPr>
        <p:txBody>
          <a:bodyPr wrap="square" rtlCol="0">
            <a:spAutoFit/>
          </a:bodyPr>
          <a:lstStyle/>
          <a:p>
            <a:r>
              <a:rPr lang="tr-TR"/>
              <a:t>Hazırlayanlar : </a:t>
            </a:r>
          </a:p>
          <a:p>
            <a:r>
              <a:rPr lang="tr-TR"/>
              <a:t>Gıasın NTELI CHOUSEIN</a:t>
            </a:r>
          </a:p>
          <a:p>
            <a:r>
              <a:rPr lang="tr-TR"/>
              <a:t>Berkay KARACA</a:t>
            </a:r>
          </a:p>
        </p:txBody>
      </p:sp>
      <p:sp>
        <p:nvSpPr>
          <p:cNvPr id="6" name="Metin kutusu 5">
            <a:extLst>
              <a:ext uri="{FF2B5EF4-FFF2-40B4-BE49-F238E27FC236}">
                <a16:creationId xmlns:a16="http://schemas.microsoft.com/office/drawing/2014/main" id="{64434B4F-83EA-53B8-2B40-B5300B3485C3}"/>
              </a:ext>
            </a:extLst>
          </p:cNvPr>
          <p:cNvSpPr txBox="1"/>
          <p:nvPr/>
        </p:nvSpPr>
        <p:spPr>
          <a:xfrm>
            <a:off x="4825498" y="4483067"/>
            <a:ext cx="3367888" cy="646331"/>
          </a:xfrm>
          <a:prstGeom prst="rect">
            <a:avLst/>
          </a:prstGeom>
          <a:noFill/>
        </p:spPr>
        <p:txBody>
          <a:bodyPr wrap="square" rtlCol="0">
            <a:spAutoFit/>
          </a:bodyPr>
          <a:lstStyle/>
          <a:p>
            <a:r>
              <a:rPr lang="tr-TR"/>
              <a:t>Proje Danışmanı : </a:t>
            </a:r>
          </a:p>
          <a:p>
            <a:r>
              <a:rPr lang="tr-TR"/>
              <a:t>Dr. Öğr. Üyesi Abdullah SÖNMEZ</a:t>
            </a:r>
          </a:p>
        </p:txBody>
      </p:sp>
    </p:spTree>
    <p:extLst>
      <p:ext uri="{BB962C8B-B14F-4D97-AF65-F5344CB8AC3E}">
        <p14:creationId xmlns:p14="http://schemas.microsoft.com/office/powerpoint/2010/main" val="2020617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1228DD-8F2B-4CE2-CE23-D560F8CAD8EC}"/>
              </a:ext>
            </a:extLst>
          </p:cNvPr>
          <p:cNvSpPr>
            <a:spLocks noGrp="1"/>
          </p:cNvSpPr>
          <p:nvPr>
            <p:ph type="title"/>
          </p:nvPr>
        </p:nvSpPr>
        <p:spPr/>
        <p:txBody>
          <a:bodyPr/>
          <a:lstStyle/>
          <a:p>
            <a:r>
              <a:rPr lang="tr-TR"/>
              <a:t>Sonuçta ulaşılan çıktı</a:t>
            </a:r>
          </a:p>
        </p:txBody>
      </p:sp>
      <p:sp>
        <p:nvSpPr>
          <p:cNvPr id="3" name="Metin kutusu 2">
            <a:extLst>
              <a:ext uri="{FF2B5EF4-FFF2-40B4-BE49-F238E27FC236}">
                <a16:creationId xmlns:a16="http://schemas.microsoft.com/office/drawing/2014/main" id="{8EB0DA8A-8752-DFA9-3032-3202210FF061}"/>
              </a:ext>
            </a:extLst>
          </p:cNvPr>
          <p:cNvSpPr txBox="1"/>
          <p:nvPr/>
        </p:nvSpPr>
        <p:spPr>
          <a:xfrm>
            <a:off x="685801" y="2519038"/>
            <a:ext cx="10585763" cy="1754326"/>
          </a:xfrm>
          <a:prstGeom prst="rect">
            <a:avLst/>
          </a:prstGeom>
          <a:noFill/>
        </p:spPr>
        <p:txBody>
          <a:bodyPr wrap="square" rtlCol="0">
            <a:spAutoFit/>
          </a:bodyPr>
          <a:lstStyle/>
          <a:p>
            <a:r>
              <a:rPr lang="tr-TR"/>
              <a:t>Oyunun yapımı bittikten sonra ulaşılan çıktı</a:t>
            </a:r>
            <a:r>
              <a:rPr lang="el-GR"/>
              <a:t>,</a:t>
            </a:r>
            <a:r>
              <a:rPr lang="tr-TR"/>
              <a:t> tamamen düzgün şekilde çalışan bir oyundur. Ayrıca</a:t>
            </a:r>
            <a:r>
              <a:rPr lang="en-US"/>
              <a:t>, </a:t>
            </a:r>
            <a:r>
              <a:rPr lang="tr-TR"/>
              <a:t>ulaşılan çıktı</a:t>
            </a:r>
            <a:r>
              <a:rPr lang="en-US"/>
              <a:t>, </a:t>
            </a:r>
            <a:r>
              <a:rPr lang="tr-TR"/>
              <a:t>mobil oyun platformunda bir değişiklik yaratmaktadır. Oyunda herşeyin bedava olması</a:t>
            </a:r>
            <a:r>
              <a:rPr lang="en-US"/>
              <a:t>, </a:t>
            </a:r>
            <a:r>
              <a:rPr lang="tr-TR"/>
              <a:t>oyunun değişen atmosferi</a:t>
            </a:r>
            <a:r>
              <a:rPr lang="en-US"/>
              <a:t>, </a:t>
            </a:r>
            <a:r>
              <a:rPr lang="tr-TR"/>
              <a:t>değişen araba tipleri</a:t>
            </a:r>
            <a:r>
              <a:rPr lang="en-US"/>
              <a:t>, </a:t>
            </a:r>
            <a:r>
              <a:rPr lang="tr-TR"/>
              <a:t>arabanın geçen süreye göre hızının artması</a:t>
            </a:r>
            <a:r>
              <a:rPr lang="en-US"/>
              <a:t>, </a:t>
            </a:r>
            <a:r>
              <a:rPr lang="tr-TR"/>
              <a:t>düz platform üzerinde değil</a:t>
            </a:r>
            <a:r>
              <a:rPr lang="en-US"/>
              <a:t> de rastgele olu</a:t>
            </a:r>
            <a:r>
              <a:rPr lang="tr-TR"/>
              <a:t>şan platformda geçmesi</a:t>
            </a:r>
            <a:r>
              <a:rPr lang="en-US"/>
              <a:t>, oyun </a:t>
            </a:r>
            <a:r>
              <a:rPr lang="tr-TR"/>
              <a:t>içi reklamların çok sık olmayıp kullanıcının canını sıkmaması gibi özellikler Hypercasual türü oyunlarda pek çok görülmeyen özelliklerdir. Bu özellikler oyunumuzu daha zevkli ve rekabetçi yapmakta olup</a:t>
            </a:r>
            <a:r>
              <a:rPr lang="en-US"/>
              <a:t>, </a:t>
            </a:r>
            <a:r>
              <a:rPr lang="tr-TR"/>
              <a:t>kullanıcının oyunu tercih etmesine sebep olabilmektedir.</a:t>
            </a:r>
          </a:p>
        </p:txBody>
      </p:sp>
    </p:spTree>
    <p:extLst>
      <p:ext uri="{BB962C8B-B14F-4D97-AF65-F5344CB8AC3E}">
        <p14:creationId xmlns:p14="http://schemas.microsoft.com/office/powerpoint/2010/main" val="421145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49" name="Picture 1045">
            <a:extLst>
              <a:ext uri="{FF2B5EF4-FFF2-40B4-BE49-F238E27FC236}">
                <a16:creationId xmlns:a16="http://schemas.microsoft.com/office/drawing/2014/main" id="{211E6139-248B-476F-BE9E-1140887409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Başlık 3">
            <a:extLst>
              <a:ext uri="{FF2B5EF4-FFF2-40B4-BE49-F238E27FC236}">
                <a16:creationId xmlns:a16="http://schemas.microsoft.com/office/drawing/2014/main" id="{BD342184-75BD-3684-B2FD-B03FFF33388C}"/>
              </a:ext>
            </a:extLst>
          </p:cNvPr>
          <p:cNvSpPr>
            <a:spLocks noGrp="1"/>
          </p:cNvSpPr>
          <p:nvPr>
            <p:ph type="title"/>
          </p:nvPr>
        </p:nvSpPr>
        <p:spPr>
          <a:xfrm>
            <a:off x="650846" y="1030288"/>
            <a:ext cx="4812897" cy="1035579"/>
          </a:xfrm>
        </p:spPr>
        <p:txBody>
          <a:bodyPr vert="horz" lIns="91440" tIns="45720" rIns="91440" bIns="45720" rtlCol="0" anchor="ctr">
            <a:normAutofit/>
          </a:bodyPr>
          <a:lstStyle/>
          <a:p>
            <a:pPr>
              <a:lnSpc>
                <a:spcPct val="90000"/>
              </a:lnSpc>
            </a:pPr>
            <a:r>
              <a:rPr lang="en-US" sz="3300"/>
              <a:t>Kullanılan teknolojiler</a:t>
            </a:r>
          </a:p>
        </p:txBody>
      </p:sp>
      <p:sp>
        <p:nvSpPr>
          <p:cNvPr id="6" name="Metin Yer Tutucusu 5">
            <a:extLst>
              <a:ext uri="{FF2B5EF4-FFF2-40B4-BE49-F238E27FC236}">
                <a16:creationId xmlns:a16="http://schemas.microsoft.com/office/drawing/2014/main" id="{17167C9C-33AE-2A2F-3947-32E1C6FE6688}"/>
              </a:ext>
            </a:extLst>
          </p:cNvPr>
          <p:cNvSpPr>
            <a:spLocks noGrp="1"/>
          </p:cNvSpPr>
          <p:nvPr>
            <p:ph type="body" sz="half" idx="2"/>
          </p:nvPr>
        </p:nvSpPr>
        <p:spPr>
          <a:xfrm>
            <a:off x="650846" y="2142067"/>
            <a:ext cx="4812897" cy="3649133"/>
          </a:xfrm>
        </p:spPr>
        <p:txBody>
          <a:bodyPr vert="horz" lIns="91440" tIns="45720" rIns="91440" bIns="45720" rtlCol="0" anchor="ctr">
            <a:normAutofit/>
          </a:bodyPr>
          <a:lstStyle/>
          <a:p>
            <a:r>
              <a:rPr lang="en-US" err="1"/>
              <a:t>Projemizde</a:t>
            </a:r>
            <a:r>
              <a:rPr lang="en-US"/>
              <a:t> Unity </a:t>
            </a:r>
            <a:r>
              <a:rPr lang="en-US" err="1"/>
              <a:t>oyun</a:t>
            </a:r>
            <a:r>
              <a:rPr lang="en-US"/>
              <a:t> </a:t>
            </a:r>
            <a:r>
              <a:rPr lang="en-US" err="1"/>
              <a:t>motoru</a:t>
            </a:r>
            <a:r>
              <a:rPr lang="en-US"/>
              <a:t> </a:t>
            </a:r>
            <a:r>
              <a:rPr lang="en-US" err="1"/>
              <a:t>ve</a:t>
            </a:r>
            <a:r>
              <a:rPr lang="en-US"/>
              <a:t> </a:t>
            </a:r>
            <a:r>
              <a:rPr lang="en-US" err="1"/>
              <a:t>programlama</a:t>
            </a:r>
            <a:r>
              <a:rPr lang="en-US"/>
              <a:t> </a:t>
            </a:r>
            <a:r>
              <a:rPr lang="en-US" err="1"/>
              <a:t>dili</a:t>
            </a:r>
            <a:r>
              <a:rPr lang="en-US"/>
              <a:t> </a:t>
            </a:r>
            <a:r>
              <a:rPr lang="en-US" err="1"/>
              <a:t>olarak</a:t>
            </a:r>
            <a:r>
              <a:rPr lang="en-US"/>
              <a:t> C# </a:t>
            </a:r>
            <a:r>
              <a:rPr lang="en-US" err="1"/>
              <a:t>Kullanılmıştır</a:t>
            </a:r>
            <a:r>
              <a:rPr lang="en-US"/>
              <a:t>. </a:t>
            </a:r>
            <a:r>
              <a:rPr lang="en-US" err="1"/>
              <a:t>Ayrıca</a:t>
            </a:r>
            <a:r>
              <a:rPr lang="en-US"/>
              <a:t> </a:t>
            </a:r>
            <a:r>
              <a:rPr lang="en-US" err="1"/>
              <a:t>assetler</a:t>
            </a:r>
            <a:r>
              <a:rPr lang="en-US"/>
              <a:t> </a:t>
            </a:r>
            <a:r>
              <a:rPr lang="en-US" err="1"/>
              <a:t>için</a:t>
            </a:r>
            <a:r>
              <a:rPr lang="en-US"/>
              <a:t> unity </a:t>
            </a:r>
            <a:r>
              <a:rPr lang="en-US" err="1"/>
              <a:t>assetstore</a:t>
            </a:r>
            <a:r>
              <a:rPr lang="en-US"/>
              <a:t>, </a:t>
            </a:r>
            <a:r>
              <a:rPr lang="en-US" err="1"/>
              <a:t>oyun</a:t>
            </a:r>
            <a:r>
              <a:rPr lang="en-US"/>
              <a:t> </a:t>
            </a:r>
            <a:r>
              <a:rPr lang="en-US" err="1"/>
              <a:t>içi</a:t>
            </a:r>
            <a:r>
              <a:rPr lang="en-US"/>
              <a:t> </a:t>
            </a:r>
            <a:r>
              <a:rPr lang="en-US" err="1"/>
              <a:t>müzik</a:t>
            </a:r>
            <a:r>
              <a:rPr lang="en-US"/>
              <a:t> </a:t>
            </a:r>
            <a:r>
              <a:rPr lang="en-US" err="1"/>
              <a:t>ve</a:t>
            </a:r>
            <a:r>
              <a:rPr lang="en-US"/>
              <a:t> </a:t>
            </a:r>
            <a:r>
              <a:rPr lang="en-US" err="1"/>
              <a:t>sesler</a:t>
            </a:r>
            <a:r>
              <a:rPr lang="en-US"/>
              <a:t> </a:t>
            </a:r>
            <a:r>
              <a:rPr lang="en-US" err="1"/>
              <a:t>için</a:t>
            </a:r>
            <a:r>
              <a:rPr lang="en-US"/>
              <a:t> de </a:t>
            </a:r>
            <a:r>
              <a:rPr lang="en-US" err="1"/>
              <a:t>freesound</a:t>
            </a:r>
            <a:r>
              <a:rPr lang="en-US"/>
              <a:t> </a:t>
            </a:r>
            <a:r>
              <a:rPr lang="en-US" err="1"/>
              <a:t>ve</a:t>
            </a:r>
            <a:r>
              <a:rPr lang="en-US"/>
              <a:t> </a:t>
            </a:r>
            <a:r>
              <a:rPr lang="en-US" err="1"/>
              <a:t>mixkit</a:t>
            </a:r>
            <a:r>
              <a:rPr lang="en-US"/>
              <a:t> siteleri </a:t>
            </a:r>
            <a:r>
              <a:rPr lang="en-US" err="1"/>
              <a:t>kullanılmıştır</a:t>
            </a:r>
            <a:r>
              <a:rPr lang="en-US"/>
              <a:t>.</a:t>
            </a:r>
          </a:p>
        </p:txBody>
      </p:sp>
      <p:sp>
        <p:nvSpPr>
          <p:cNvPr id="1048" name="Rounded Rectangle 24">
            <a:extLst>
              <a:ext uri="{FF2B5EF4-FFF2-40B4-BE49-F238E27FC236}">
                <a16:creationId xmlns:a16="http://schemas.microsoft.com/office/drawing/2014/main" id="{0BC0152F-C979-4D47-A2BE-DB351CFFA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6201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ity - YouTube">
            <a:extLst>
              <a:ext uri="{FF2B5EF4-FFF2-40B4-BE49-F238E27FC236}">
                <a16:creationId xmlns:a16="http://schemas.microsoft.com/office/drawing/2014/main" id="{2183FBA6-F3E7-5657-1FDE-76CE65CEB5D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08876" y="777545"/>
            <a:ext cx="2398979" cy="2398979"/>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1050" name="Rounded Rectangle 26">
            <a:extLst>
              <a:ext uri="{FF2B5EF4-FFF2-40B4-BE49-F238E27FC236}">
                <a16:creationId xmlns:a16="http://schemas.microsoft.com/office/drawing/2014/main" id="{58EC500E-DAEE-446A-8A23-299487467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6201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Mixkit designs, themes, templates and downloadable graphic elements on  Dribbble">
            <a:extLst>
              <a:ext uri="{FF2B5EF4-FFF2-40B4-BE49-F238E27FC236}">
                <a16:creationId xmlns:a16="http://schemas.microsoft.com/office/drawing/2014/main" id="{2AE7DE90-CE16-CAE9-F19A-862458DD4E4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9019809" y="1077418"/>
            <a:ext cx="2398979" cy="1799234"/>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1052" name="Rounded Rectangle 20">
            <a:extLst>
              <a:ext uri="{FF2B5EF4-FFF2-40B4-BE49-F238E27FC236}">
                <a16:creationId xmlns:a16="http://schemas.microsoft.com/office/drawing/2014/main" id="{622FDAFD-6D3F-42B0-8715-709BD14C9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576" y="35157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Asset Store, new and improved, starting today | Unity Blog">
            <a:extLst>
              <a:ext uri="{FF2B5EF4-FFF2-40B4-BE49-F238E27FC236}">
                <a16:creationId xmlns:a16="http://schemas.microsoft.com/office/drawing/2014/main" id="{5F033E97-680A-7DCA-B716-1DE6D8A3C1D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208877" y="4197923"/>
            <a:ext cx="2376186" cy="1336604"/>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1054" name="Rounded Rectangle 22">
            <a:extLst>
              <a:ext uri="{FF2B5EF4-FFF2-40B4-BE49-F238E27FC236}">
                <a16:creationId xmlns:a16="http://schemas.microsoft.com/office/drawing/2014/main" id="{5E890CAE-EFF1-4131-83CD-4A9247D87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509" y="35157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Community update December 2017 | The Freesound Blog">
            <a:extLst>
              <a:ext uri="{FF2B5EF4-FFF2-40B4-BE49-F238E27FC236}">
                <a16:creationId xmlns:a16="http://schemas.microsoft.com/office/drawing/2014/main" id="{12E53BA0-13EB-B55E-EF57-9A7C5A4B2B6B}"/>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019809" y="4527782"/>
            <a:ext cx="2398979" cy="689706"/>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984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80" name="Picture 7179">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182" name="Rectangle 7181">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Unity - Manual: Scripting">
            <a:extLst>
              <a:ext uri="{FF2B5EF4-FFF2-40B4-BE49-F238E27FC236}">
                <a16:creationId xmlns:a16="http://schemas.microsoft.com/office/drawing/2014/main" id="{12843DF7-3CCD-8C92-D2D5-59F7695BF4D5}"/>
              </a:ext>
            </a:extLst>
          </p:cNvPr>
          <p:cNvPicPr>
            <a:picLocks noChangeAspect="1" noChangeArrowheads="1"/>
          </p:cNvPicPr>
          <p:nvPr/>
        </p:nvPicPr>
        <p:blipFill rotWithShape="1">
          <a:blip r:embed="rId4">
            <a:alphaModFix amt="20000"/>
            <a:extLst>
              <a:ext uri="{28A0092B-C50C-407E-A947-70E740481C1C}">
                <a14:useLocalDpi xmlns:a14="http://schemas.microsoft.com/office/drawing/2010/main" val="0"/>
              </a:ext>
            </a:extLst>
          </a:blip>
          <a:srcRect t="3312" b="332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7183">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051228DD-8F2B-4CE2-CE23-D560F8CAD8EC}"/>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KOD PARÇALARI(SCRİPTS)</a:t>
            </a:r>
          </a:p>
        </p:txBody>
      </p:sp>
      <p:sp>
        <p:nvSpPr>
          <p:cNvPr id="3" name="Metin kutusu 2">
            <a:extLst>
              <a:ext uri="{FF2B5EF4-FFF2-40B4-BE49-F238E27FC236}">
                <a16:creationId xmlns:a16="http://schemas.microsoft.com/office/drawing/2014/main" id="{8EB0DA8A-8752-DFA9-3032-3202210FF061}"/>
              </a:ext>
            </a:extLst>
          </p:cNvPr>
          <p:cNvSpPr txBox="1"/>
          <p:nvPr/>
        </p:nvSpPr>
        <p:spPr>
          <a:xfrm>
            <a:off x="685801" y="1665172"/>
            <a:ext cx="11288026" cy="5380522"/>
          </a:xfrm>
          <a:prstGeom prst="rect">
            <a:avLst/>
          </a:prstGeom>
        </p:spPr>
        <p:txBody>
          <a:bodyPr vert="horz" lIns="91440" tIns="45720" rIns="91440" bIns="45720" rtlCol="0" anchor="ctr">
            <a:normAutofit/>
          </a:bodyPr>
          <a:lstStyle/>
          <a:p>
            <a:pPr marL="285750" marR="6985" lvl="0" indent="-285750" fontAlgn="base">
              <a:lnSpc>
                <a:spcPct val="90000"/>
              </a:lnSpc>
              <a:spcAft>
                <a:spcPts val="1000"/>
              </a:spcAft>
              <a:buClr>
                <a:schemeClr val="tx1"/>
              </a:buClr>
              <a:buSzPct val="100000"/>
              <a:buFont typeface="Arial"/>
              <a:buChar char="•"/>
            </a:pPr>
            <a:endParaRPr lang="en-US" sz="1400" u="none" strike="noStrike">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pPr>
            <a:r>
              <a:rPr lang="en-US" sz="1400" u="none" strike="noStrike" err="1">
                <a:uFill>
                  <a:solidFill>
                    <a:srgbClr val="000000"/>
                  </a:solidFill>
                </a:uFill>
              </a:rPr>
              <a:t>AdsManager</a:t>
            </a:r>
            <a:r>
              <a:rPr lang="en-US" sz="1400" u="none" strike="noStrike">
                <a:uFill>
                  <a:solidFill>
                    <a:srgbClr val="000000"/>
                  </a:solidFill>
                </a:uFill>
              </a:rPr>
              <a:t> Script : </a:t>
            </a:r>
            <a:r>
              <a:rPr lang="en-US" sz="1400" u="none" strike="noStrike" err="1">
                <a:uFill>
                  <a:solidFill>
                    <a:srgbClr val="000000"/>
                  </a:solidFill>
                </a:uFill>
              </a:rPr>
              <a:t>Oyunda</a:t>
            </a:r>
            <a:r>
              <a:rPr lang="en-US" sz="1400" u="none" strike="noStrike">
                <a:uFill>
                  <a:solidFill>
                    <a:srgbClr val="000000"/>
                  </a:solidFill>
                </a:uFill>
              </a:rPr>
              <a:t> </a:t>
            </a:r>
            <a:r>
              <a:rPr lang="en-US" sz="1400" u="none" strike="noStrike" err="1">
                <a:uFill>
                  <a:solidFill>
                    <a:srgbClr val="000000"/>
                  </a:solidFill>
                </a:uFill>
              </a:rPr>
              <a:t>kullanılacak</a:t>
            </a:r>
            <a:r>
              <a:rPr lang="en-US" sz="1400" u="none" strike="noStrike">
                <a:uFill>
                  <a:solidFill>
                    <a:srgbClr val="000000"/>
                  </a:solidFill>
                </a:uFill>
              </a:rPr>
              <a:t> </a:t>
            </a:r>
            <a:r>
              <a:rPr lang="en-US" sz="1400" u="none" strike="noStrike" err="1">
                <a:uFill>
                  <a:solidFill>
                    <a:srgbClr val="000000"/>
                  </a:solidFill>
                </a:uFill>
              </a:rPr>
              <a:t>olan</a:t>
            </a:r>
            <a:r>
              <a:rPr lang="en-US" sz="1400" u="none" strike="noStrike">
                <a:uFill>
                  <a:solidFill>
                    <a:srgbClr val="000000"/>
                  </a:solidFill>
                </a:uFill>
              </a:rPr>
              <a:t> </a:t>
            </a:r>
            <a:r>
              <a:rPr lang="en-US" sz="1400" u="none" strike="noStrike" err="1">
                <a:uFill>
                  <a:solidFill>
                    <a:srgbClr val="000000"/>
                  </a:solidFill>
                </a:uFill>
              </a:rPr>
              <a:t>reklam</a:t>
            </a:r>
            <a:r>
              <a:rPr lang="en-US" sz="1400" u="none" strike="noStrike">
                <a:uFill>
                  <a:solidFill>
                    <a:srgbClr val="000000"/>
                  </a:solidFill>
                </a:uFill>
              </a:rPr>
              <a:t> </a:t>
            </a:r>
            <a:r>
              <a:rPr lang="en-US" sz="1400" u="none" strike="noStrike" err="1">
                <a:uFill>
                  <a:solidFill>
                    <a:srgbClr val="000000"/>
                  </a:solidFill>
                </a:uFill>
              </a:rPr>
              <a:t>çıkma</a:t>
            </a:r>
            <a:r>
              <a:rPr lang="en-US" sz="1400" u="none" strike="noStrike">
                <a:uFill>
                  <a:solidFill>
                    <a:srgbClr val="000000"/>
                  </a:solidFill>
                </a:uFill>
              </a:rPr>
              <a:t> – </a:t>
            </a:r>
            <a:r>
              <a:rPr lang="en-US" sz="1400" u="none" strike="noStrike" err="1">
                <a:uFill>
                  <a:solidFill>
                    <a:srgbClr val="000000"/>
                  </a:solidFill>
                </a:uFill>
              </a:rPr>
              <a:t>reklam</a:t>
            </a:r>
            <a:r>
              <a:rPr lang="en-US" sz="1400" u="none" strike="noStrike">
                <a:uFill>
                  <a:solidFill>
                    <a:srgbClr val="000000"/>
                  </a:solidFill>
                </a:uFill>
              </a:rPr>
              <a:t> </a:t>
            </a:r>
            <a:r>
              <a:rPr lang="en-US" sz="1400" u="none" strike="noStrike" err="1">
                <a:uFill>
                  <a:solidFill>
                    <a:srgbClr val="000000"/>
                  </a:solidFill>
                </a:uFill>
              </a:rPr>
              <a:t>türü</a:t>
            </a:r>
            <a:r>
              <a:rPr lang="en-US" sz="1400" u="none" strike="noStrike">
                <a:uFill>
                  <a:solidFill>
                    <a:srgbClr val="000000"/>
                  </a:solidFill>
                </a:uFill>
              </a:rPr>
              <a:t>, </a:t>
            </a:r>
            <a:r>
              <a:rPr lang="en-US" sz="1400" u="none" strike="noStrike" err="1">
                <a:uFill>
                  <a:solidFill>
                    <a:srgbClr val="000000"/>
                  </a:solidFill>
                </a:uFill>
              </a:rPr>
              <a:t>nasıl</a:t>
            </a:r>
            <a:r>
              <a:rPr lang="en-US" sz="1400" u="none" strike="noStrike">
                <a:uFill>
                  <a:solidFill>
                    <a:srgbClr val="000000"/>
                  </a:solidFill>
                </a:uFill>
              </a:rPr>
              <a:t> </a:t>
            </a:r>
            <a:r>
              <a:rPr lang="en-US" sz="1400" u="none" strike="noStrike" err="1">
                <a:uFill>
                  <a:solidFill>
                    <a:srgbClr val="000000"/>
                  </a:solidFill>
                </a:uFill>
              </a:rPr>
              <a:t>nerde</a:t>
            </a:r>
            <a:r>
              <a:rPr lang="en-US" sz="1400" u="none" strike="noStrike">
                <a:uFill>
                  <a:solidFill>
                    <a:srgbClr val="000000"/>
                  </a:solidFill>
                </a:uFill>
              </a:rPr>
              <a:t> </a:t>
            </a:r>
            <a:r>
              <a:rPr lang="en-US" sz="1400" u="none" strike="noStrike" err="1">
                <a:uFill>
                  <a:solidFill>
                    <a:srgbClr val="000000"/>
                  </a:solidFill>
                </a:uFill>
              </a:rPr>
              <a:t>çıkacağı</a:t>
            </a:r>
            <a:r>
              <a:rPr lang="en-US" sz="1400" u="none" strike="noStrike">
                <a:uFill>
                  <a:solidFill>
                    <a:srgbClr val="000000"/>
                  </a:solidFill>
                </a:uFill>
              </a:rPr>
              <a:t> </a:t>
            </a:r>
            <a:r>
              <a:rPr lang="en-US" sz="1400" u="none" strike="noStrike" err="1">
                <a:uFill>
                  <a:solidFill>
                    <a:srgbClr val="000000"/>
                  </a:solidFill>
                </a:uFill>
              </a:rPr>
              <a:t>bu</a:t>
            </a:r>
            <a:r>
              <a:rPr lang="en-US" sz="1400" u="none" strike="noStrike">
                <a:uFill>
                  <a:solidFill>
                    <a:srgbClr val="000000"/>
                  </a:solidFill>
                </a:uFill>
              </a:rPr>
              <a:t> </a:t>
            </a:r>
            <a:r>
              <a:rPr lang="en-US" sz="1400" u="none" strike="noStrike" err="1">
                <a:uFill>
                  <a:solidFill>
                    <a:srgbClr val="000000"/>
                  </a:solidFill>
                </a:uFill>
              </a:rPr>
              <a:t>scripttedir</a:t>
            </a:r>
            <a:r>
              <a:rPr lang="en-US" sz="1400" u="none" strike="noStrike">
                <a:uFill>
                  <a:solidFill>
                    <a:srgbClr val="000000"/>
                  </a:solidFill>
                </a:uFill>
              </a:rPr>
              <a:t>.</a:t>
            </a:r>
          </a:p>
          <a:p>
            <a:pPr marR="6985" lvl="0" fontAlgn="base">
              <a:lnSpc>
                <a:spcPct val="90000"/>
              </a:lnSpc>
              <a:spcAft>
                <a:spcPts val="1000"/>
              </a:spcAft>
              <a:buClr>
                <a:schemeClr val="tx1"/>
              </a:buClr>
              <a:buSzPct val="100000"/>
            </a:pPr>
            <a:endParaRPr lang="en-US" sz="1400" u="none" strike="noStrike">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pPr>
            <a:r>
              <a:rPr lang="en-US" sz="1400" err="1">
                <a:uFill>
                  <a:solidFill>
                    <a:srgbClr val="000000"/>
                  </a:solidFill>
                </a:uFill>
              </a:rPr>
              <a:t>ButtonManager</a:t>
            </a:r>
            <a:r>
              <a:rPr lang="en-US" sz="1400">
                <a:uFill>
                  <a:solidFill>
                    <a:srgbClr val="000000"/>
                  </a:solidFill>
                </a:uFill>
              </a:rPr>
              <a:t> Script : Ana </a:t>
            </a:r>
            <a:r>
              <a:rPr lang="en-US" sz="1400" err="1">
                <a:uFill>
                  <a:solidFill>
                    <a:srgbClr val="000000"/>
                  </a:solidFill>
                </a:uFill>
              </a:rPr>
              <a:t>menüde</a:t>
            </a:r>
            <a:r>
              <a:rPr lang="en-US" sz="1400">
                <a:uFill>
                  <a:solidFill>
                    <a:srgbClr val="000000"/>
                  </a:solidFill>
                </a:uFill>
              </a:rPr>
              <a:t> </a:t>
            </a:r>
            <a:r>
              <a:rPr lang="en-US" sz="1400" err="1">
                <a:uFill>
                  <a:solidFill>
                    <a:srgbClr val="000000"/>
                  </a:solidFill>
                </a:uFill>
              </a:rPr>
              <a:t>oyuna</a:t>
            </a:r>
            <a:r>
              <a:rPr lang="en-US" sz="1400">
                <a:uFill>
                  <a:solidFill>
                    <a:srgbClr val="000000"/>
                  </a:solidFill>
                </a:uFill>
              </a:rPr>
              <a:t> </a:t>
            </a:r>
            <a:r>
              <a:rPr lang="en-US" sz="1400" err="1">
                <a:uFill>
                  <a:solidFill>
                    <a:srgbClr val="000000"/>
                  </a:solidFill>
                </a:uFill>
              </a:rPr>
              <a:t>başlamamızı</a:t>
            </a:r>
            <a:r>
              <a:rPr lang="en-US" sz="1400">
                <a:uFill>
                  <a:solidFill>
                    <a:srgbClr val="000000"/>
                  </a:solidFill>
                </a:uFill>
              </a:rPr>
              <a:t> </a:t>
            </a:r>
            <a:r>
              <a:rPr lang="en-US" sz="1400" err="1">
                <a:uFill>
                  <a:solidFill>
                    <a:srgbClr val="000000"/>
                  </a:solidFill>
                </a:uFill>
              </a:rPr>
              <a:t>ya</a:t>
            </a:r>
            <a:r>
              <a:rPr lang="en-US" sz="1400">
                <a:uFill>
                  <a:solidFill>
                    <a:srgbClr val="000000"/>
                  </a:solidFill>
                </a:uFill>
              </a:rPr>
              <a:t> da araba </a:t>
            </a:r>
            <a:r>
              <a:rPr lang="en-US" sz="1400" err="1">
                <a:uFill>
                  <a:solidFill>
                    <a:srgbClr val="000000"/>
                  </a:solidFill>
                </a:uFill>
              </a:rPr>
              <a:t>seçim</a:t>
            </a:r>
            <a:r>
              <a:rPr lang="en-US" sz="1400">
                <a:uFill>
                  <a:solidFill>
                    <a:srgbClr val="000000"/>
                  </a:solidFill>
                </a:uFill>
              </a:rPr>
              <a:t> </a:t>
            </a:r>
            <a:r>
              <a:rPr lang="en-US" sz="1400" err="1">
                <a:uFill>
                  <a:solidFill>
                    <a:srgbClr val="000000"/>
                  </a:solidFill>
                </a:uFill>
              </a:rPr>
              <a:t>ekranına</a:t>
            </a:r>
            <a:r>
              <a:rPr lang="en-US" sz="1400">
                <a:uFill>
                  <a:solidFill>
                    <a:srgbClr val="000000"/>
                  </a:solidFill>
                </a:uFill>
              </a:rPr>
              <a:t> </a:t>
            </a:r>
            <a:r>
              <a:rPr lang="en-US" sz="1400" err="1">
                <a:uFill>
                  <a:solidFill>
                    <a:srgbClr val="000000"/>
                  </a:solidFill>
                </a:uFill>
              </a:rPr>
              <a:t>gitmemizi</a:t>
            </a:r>
            <a:r>
              <a:rPr lang="en-US" sz="1400">
                <a:uFill>
                  <a:solidFill>
                    <a:srgbClr val="000000"/>
                  </a:solidFill>
                </a:uFill>
              </a:rPr>
              <a:t> </a:t>
            </a:r>
            <a:r>
              <a:rPr lang="en-US" sz="1400" err="1">
                <a:uFill>
                  <a:solidFill>
                    <a:srgbClr val="000000"/>
                  </a:solidFill>
                </a:uFill>
              </a:rPr>
              <a:t>sağlayan</a:t>
            </a:r>
            <a:r>
              <a:rPr lang="en-US" sz="1400">
                <a:uFill>
                  <a:solidFill>
                    <a:srgbClr val="000000"/>
                  </a:solidFill>
                </a:uFill>
              </a:rPr>
              <a:t> script.</a:t>
            </a:r>
          </a:p>
          <a:p>
            <a:pPr marR="6985" lvl="0" fontAlgn="base">
              <a:lnSpc>
                <a:spcPct val="90000"/>
              </a:lnSpc>
              <a:spcAft>
                <a:spcPts val="1000"/>
              </a:spcAft>
              <a:buClr>
                <a:schemeClr val="tx1"/>
              </a:buClr>
              <a:buSzPct val="100000"/>
            </a:pPr>
            <a:endParaRPr lang="en-US" sz="1400">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pPr>
            <a:r>
              <a:rPr lang="en-US" sz="1400" u="none" strike="noStrike" err="1">
                <a:uFill>
                  <a:solidFill>
                    <a:srgbClr val="000000"/>
                  </a:solidFill>
                </a:uFill>
              </a:rPr>
              <a:t>CameraColorChanger</a:t>
            </a:r>
            <a:r>
              <a:rPr lang="en-US" sz="1400" u="none" strike="noStrike">
                <a:uFill>
                  <a:solidFill>
                    <a:srgbClr val="000000"/>
                  </a:solidFill>
                </a:uFill>
              </a:rPr>
              <a:t> Script : </a:t>
            </a:r>
            <a:r>
              <a:rPr lang="en-US" sz="1400" u="none" strike="noStrike" err="1">
                <a:uFill>
                  <a:solidFill>
                    <a:srgbClr val="000000"/>
                  </a:solidFill>
                </a:uFill>
              </a:rPr>
              <a:t>Geçen</a:t>
            </a:r>
            <a:r>
              <a:rPr lang="en-US" sz="1400" u="none" strike="noStrike">
                <a:uFill>
                  <a:solidFill>
                    <a:srgbClr val="000000"/>
                  </a:solidFill>
                </a:uFill>
              </a:rPr>
              <a:t> </a:t>
            </a:r>
            <a:r>
              <a:rPr lang="en-US" sz="1400" u="none" strike="noStrike" err="1">
                <a:uFill>
                  <a:solidFill>
                    <a:srgbClr val="000000"/>
                  </a:solidFill>
                </a:uFill>
              </a:rPr>
              <a:t>süreye</a:t>
            </a:r>
            <a:r>
              <a:rPr lang="en-US" sz="1400" u="none" strike="noStrike">
                <a:uFill>
                  <a:solidFill>
                    <a:srgbClr val="000000"/>
                  </a:solidFill>
                </a:uFill>
              </a:rPr>
              <a:t> </a:t>
            </a:r>
            <a:r>
              <a:rPr lang="en-US" sz="1400" u="none" strike="noStrike" err="1">
                <a:uFill>
                  <a:solidFill>
                    <a:srgbClr val="000000"/>
                  </a:solidFill>
                </a:uFill>
              </a:rPr>
              <a:t>göre</a:t>
            </a:r>
            <a:r>
              <a:rPr lang="en-US" sz="1400" u="none" strike="noStrike">
                <a:uFill>
                  <a:solidFill>
                    <a:srgbClr val="000000"/>
                  </a:solidFill>
                </a:uFill>
              </a:rPr>
              <a:t> </a:t>
            </a:r>
            <a:r>
              <a:rPr lang="en-US" sz="1400" err="1">
                <a:uFill>
                  <a:solidFill>
                    <a:srgbClr val="000000"/>
                  </a:solidFill>
                </a:uFill>
              </a:rPr>
              <a:t>oyun-içi</a:t>
            </a:r>
            <a:r>
              <a:rPr lang="en-US" sz="1400">
                <a:uFill>
                  <a:solidFill>
                    <a:srgbClr val="000000"/>
                  </a:solidFill>
                </a:uFill>
              </a:rPr>
              <a:t> </a:t>
            </a:r>
            <a:r>
              <a:rPr lang="en-US" sz="1400" err="1">
                <a:uFill>
                  <a:solidFill>
                    <a:srgbClr val="000000"/>
                  </a:solidFill>
                </a:uFill>
              </a:rPr>
              <a:t>arkaplanın</a:t>
            </a:r>
            <a:r>
              <a:rPr lang="en-US" sz="1400">
                <a:uFill>
                  <a:solidFill>
                    <a:srgbClr val="000000"/>
                  </a:solidFill>
                </a:uFill>
              </a:rPr>
              <a:t> </a:t>
            </a:r>
            <a:r>
              <a:rPr lang="en-US" sz="1400" err="1">
                <a:uFill>
                  <a:solidFill>
                    <a:srgbClr val="000000"/>
                  </a:solidFill>
                </a:uFill>
              </a:rPr>
              <a:t>otomatik</a:t>
            </a:r>
            <a:r>
              <a:rPr lang="en-US" sz="1400">
                <a:uFill>
                  <a:solidFill>
                    <a:srgbClr val="000000"/>
                  </a:solidFill>
                </a:uFill>
              </a:rPr>
              <a:t> </a:t>
            </a:r>
            <a:r>
              <a:rPr lang="en-US" sz="1400" err="1">
                <a:uFill>
                  <a:solidFill>
                    <a:srgbClr val="000000"/>
                  </a:solidFill>
                </a:uFill>
              </a:rPr>
              <a:t>olarak</a:t>
            </a:r>
            <a:r>
              <a:rPr lang="en-US" sz="1400">
                <a:uFill>
                  <a:solidFill>
                    <a:srgbClr val="000000"/>
                  </a:solidFill>
                </a:uFill>
              </a:rPr>
              <a:t> </a:t>
            </a:r>
            <a:r>
              <a:rPr lang="en-US" sz="1400" err="1">
                <a:uFill>
                  <a:solidFill>
                    <a:srgbClr val="000000"/>
                  </a:solidFill>
                </a:uFill>
              </a:rPr>
              <a:t>renk</a:t>
            </a:r>
            <a:r>
              <a:rPr lang="en-US" sz="1400">
                <a:uFill>
                  <a:solidFill>
                    <a:srgbClr val="000000"/>
                  </a:solidFill>
                </a:uFill>
              </a:rPr>
              <a:t> </a:t>
            </a:r>
            <a:r>
              <a:rPr lang="en-US" sz="1400" err="1">
                <a:uFill>
                  <a:solidFill>
                    <a:srgbClr val="000000"/>
                  </a:solidFill>
                </a:uFill>
              </a:rPr>
              <a:t>değiştirme</a:t>
            </a:r>
            <a:r>
              <a:rPr lang="en-US" sz="1400">
                <a:uFill>
                  <a:solidFill>
                    <a:srgbClr val="000000"/>
                  </a:solidFill>
                </a:uFill>
              </a:rPr>
              <a:t> </a:t>
            </a:r>
            <a:r>
              <a:rPr lang="en-US" sz="1400" err="1">
                <a:uFill>
                  <a:solidFill>
                    <a:srgbClr val="000000"/>
                  </a:solidFill>
                </a:uFill>
              </a:rPr>
              <a:t>scripti</a:t>
            </a:r>
            <a:r>
              <a:rPr lang="en-US" sz="1400">
                <a:uFill>
                  <a:solidFill>
                    <a:srgbClr val="000000"/>
                  </a:solidFill>
                </a:uFill>
              </a:rPr>
              <a:t>.</a:t>
            </a:r>
          </a:p>
          <a:p>
            <a:pPr marR="6985" lvl="0" fontAlgn="base">
              <a:lnSpc>
                <a:spcPct val="90000"/>
              </a:lnSpc>
              <a:spcAft>
                <a:spcPts val="1000"/>
              </a:spcAft>
              <a:buClr>
                <a:schemeClr val="tx1"/>
              </a:buClr>
              <a:buSzPct val="100000"/>
            </a:pPr>
            <a:endParaRPr lang="en-US" sz="1400">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pPr>
            <a:r>
              <a:rPr lang="en-US" sz="1400" err="1">
                <a:uFill>
                  <a:solidFill>
                    <a:srgbClr val="000000"/>
                  </a:solidFill>
                </a:uFill>
              </a:rPr>
              <a:t>CameraTakip</a:t>
            </a:r>
            <a:r>
              <a:rPr lang="en-US" sz="1400">
                <a:uFill>
                  <a:solidFill>
                    <a:srgbClr val="000000"/>
                  </a:solidFill>
                </a:uFill>
              </a:rPr>
              <a:t> Script : </a:t>
            </a:r>
            <a:r>
              <a:rPr lang="en-US" sz="1400" err="1">
                <a:uFill>
                  <a:solidFill>
                    <a:srgbClr val="000000"/>
                  </a:solidFill>
                </a:uFill>
              </a:rPr>
              <a:t>Kameranın</a:t>
            </a:r>
            <a:r>
              <a:rPr lang="en-US" sz="1400">
                <a:uFill>
                  <a:solidFill>
                    <a:srgbClr val="000000"/>
                  </a:solidFill>
                </a:uFill>
              </a:rPr>
              <a:t> </a:t>
            </a:r>
            <a:r>
              <a:rPr lang="en-US" sz="1400" err="1">
                <a:uFill>
                  <a:solidFill>
                    <a:srgbClr val="000000"/>
                  </a:solidFill>
                </a:uFill>
              </a:rPr>
              <a:t>takip</a:t>
            </a:r>
            <a:r>
              <a:rPr lang="en-US" sz="1400">
                <a:uFill>
                  <a:solidFill>
                    <a:srgbClr val="000000"/>
                  </a:solidFill>
                </a:uFill>
              </a:rPr>
              <a:t> </a:t>
            </a:r>
            <a:r>
              <a:rPr lang="en-US" sz="1400" err="1">
                <a:uFill>
                  <a:solidFill>
                    <a:srgbClr val="000000"/>
                  </a:solidFill>
                </a:uFill>
              </a:rPr>
              <a:t>etme</a:t>
            </a:r>
            <a:r>
              <a:rPr lang="en-US" sz="1400">
                <a:uFill>
                  <a:solidFill>
                    <a:srgbClr val="000000"/>
                  </a:solidFill>
                </a:uFill>
              </a:rPr>
              <a:t> </a:t>
            </a:r>
            <a:r>
              <a:rPr lang="en-US" sz="1400" err="1">
                <a:uFill>
                  <a:solidFill>
                    <a:srgbClr val="000000"/>
                  </a:solidFill>
                </a:uFill>
              </a:rPr>
              <a:t>kodu</a:t>
            </a:r>
            <a:r>
              <a:rPr lang="en-US" sz="1400">
                <a:uFill>
                  <a:solidFill>
                    <a:srgbClr val="000000"/>
                  </a:solidFill>
                </a:uFill>
              </a:rPr>
              <a:t>. Bu script bize </a:t>
            </a:r>
            <a:r>
              <a:rPr lang="en-US" sz="1400" err="1">
                <a:uFill>
                  <a:solidFill>
                    <a:srgbClr val="000000"/>
                  </a:solidFill>
                </a:uFill>
              </a:rPr>
              <a:t>kameranın</a:t>
            </a:r>
            <a:r>
              <a:rPr lang="en-US" sz="1400">
                <a:uFill>
                  <a:solidFill>
                    <a:srgbClr val="000000"/>
                  </a:solidFill>
                </a:uFill>
              </a:rPr>
              <a:t> araba </a:t>
            </a:r>
            <a:r>
              <a:rPr lang="en-US" sz="1400" err="1">
                <a:uFill>
                  <a:solidFill>
                    <a:srgbClr val="000000"/>
                  </a:solidFill>
                </a:uFill>
              </a:rPr>
              <a:t>değiştiğinde</a:t>
            </a:r>
            <a:r>
              <a:rPr lang="en-US" sz="1400">
                <a:uFill>
                  <a:solidFill>
                    <a:srgbClr val="000000"/>
                  </a:solidFill>
                </a:uFill>
              </a:rPr>
              <a:t> </a:t>
            </a:r>
            <a:r>
              <a:rPr lang="en-US" sz="1400" err="1">
                <a:uFill>
                  <a:solidFill>
                    <a:srgbClr val="000000"/>
                  </a:solidFill>
                </a:uFill>
              </a:rPr>
              <a:t>doğru</a:t>
            </a:r>
            <a:r>
              <a:rPr lang="en-US" sz="1400">
                <a:uFill>
                  <a:solidFill>
                    <a:srgbClr val="000000"/>
                  </a:solidFill>
                </a:uFill>
              </a:rPr>
              <a:t> </a:t>
            </a:r>
            <a:r>
              <a:rPr lang="en-US" sz="1400" err="1">
                <a:uFill>
                  <a:solidFill>
                    <a:srgbClr val="000000"/>
                  </a:solidFill>
                </a:uFill>
              </a:rPr>
              <a:t>arabayı</a:t>
            </a:r>
            <a:r>
              <a:rPr lang="en-US" sz="1400">
                <a:uFill>
                  <a:solidFill>
                    <a:srgbClr val="000000"/>
                  </a:solidFill>
                </a:uFill>
              </a:rPr>
              <a:t> </a:t>
            </a:r>
            <a:r>
              <a:rPr lang="en-US" sz="1400" err="1">
                <a:uFill>
                  <a:solidFill>
                    <a:srgbClr val="000000"/>
                  </a:solidFill>
                </a:uFill>
              </a:rPr>
              <a:t>takip</a:t>
            </a:r>
            <a:r>
              <a:rPr lang="en-US" sz="1400">
                <a:uFill>
                  <a:solidFill>
                    <a:srgbClr val="000000"/>
                  </a:solidFill>
                </a:uFill>
              </a:rPr>
              <a:t> </a:t>
            </a:r>
            <a:r>
              <a:rPr lang="en-US" sz="1400" err="1">
                <a:uFill>
                  <a:solidFill>
                    <a:srgbClr val="000000"/>
                  </a:solidFill>
                </a:uFill>
              </a:rPr>
              <a:t>etmesini</a:t>
            </a:r>
            <a:r>
              <a:rPr lang="en-US" sz="1400">
                <a:uFill>
                  <a:solidFill>
                    <a:srgbClr val="000000"/>
                  </a:solidFill>
                </a:uFill>
              </a:rPr>
              <a:t> </a:t>
            </a:r>
            <a:r>
              <a:rPr lang="en-US" sz="1400" err="1">
                <a:uFill>
                  <a:solidFill>
                    <a:srgbClr val="000000"/>
                  </a:solidFill>
                </a:uFill>
              </a:rPr>
              <a:t>sağlar</a:t>
            </a:r>
            <a:r>
              <a:rPr lang="en-US" sz="1400">
                <a:uFill>
                  <a:solidFill>
                    <a:srgbClr val="000000"/>
                  </a:solidFill>
                </a:uFill>
              </a:rPr>
              <a:t>.</a:t>
            </a:r>
          </a:p>
          <a:p>
            <a:pPr marR="6985" lvl="0" fontAlgn="base">
              <a:lnSpc>
                <a:spcPct val="90000"/>
              </a:lnSpc>
              <a:spcAft>
                <a:spcPts val="1000"/>
              </a:spcAft>
              <a:buClr>
                <a:schemeClr val="tx1"/>
              </a:buClr>
              <a:buSzPct val="100000"/>
            </a:pPr>
            <a:endParaRPr lang="en-US" sz="1400">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pPr>
            <a:r>
              <a:rPr lang="en-US" sz="1400" u="none" strike="noStrike" err="1">
                <a:uFill>
                  <a:solidFill>
                    <a:srgbClr val="000000"/>
                  </a:solidFill>
                </a:uFill>
              </a:rPr>
              <a:t>CarController</a:t>
            </a:r>
            <a:r>
              <a:rPr lang="en-US" sz="1400" u="none" strike="noStrike">
                <a:uFill>
                  <a:solidFill>
                    <a:srgbClr val="000000"/>
                  </a:solidFill>
                </a:uFill>
              </a:rPr>
              <a:t> Script : </a:t>
            </a:r>
            <a:r>
              <a:rPr lang="en-US" sz="1400" u="none" strike="noStrike" err="1">
                <a:uFill>
                  <a:solidFill>
                    <a:srgbClr val="000000"/>
                  </a:solidFill>
                </a:uFill>
              </a:rPr>
              <a:t>Aracımızın</a:t>
            </a:r>
            <a:r>
              <a:rPr lang="en-US" sz="1400" u="none" strike="noStrike">
                <a:uFill>
                  <a:solidFill>
                    <a:srgbClr val="000000"/>
                  </a:solidFill>
                </a:uFill>
              </a:rPr>
              <a:t> </a:t>
            </a:r>
            <a:r>
              <a:rPr lang="en-US" sz="1400" u="none" strike="noStrike" err="1">
                <a:uFill>
                  <a:solidFill>
                    <a:srgbClr val="000000"/>
                  </a:solidFill>
                </a:uFill>
              </a:rPr>
              <a:t>temel</a:t>
            </a:r>
            <a:r>
              <a:rPr lang="en-US" sz="1400" u="none" strike="noStrike">
                <a:uFill>
                  <a:solidFill>
                    <a:srgbClr val="000000"/>
                  </a:solidFill>
                </a:uFill>
              </a:rPr>
              <a:t> </a:t>
            </a:r>
            <a:r>
              <a:rPr lang="en-US" sz="1400" u="none" strike="noStrike" err="1">
                <a:uFill>
                  <a:solidFill>
                    <a:srgbClr val="000000"/>
                  </a:solidFill>
                </a:uFill>
              </a:rPr>
              <a:t>scripti</a:t>
            </a:r>
            <a:r>
              <a:rPr lang="en-US" sz="1400" u="none" strike="noStrike">
                <a:uFill>
                  <a:solidFill>
                    <a:srgbClr val="000000"/>
                  </a:solidFill>
                </a:uFill>
              </a:rPr>
              <a:t>. </a:t>
            </a:r>
            <a:r>
              <a:rPr lang="en-US" sz="1400" u="none" strike="noStrike" err="1">
                <a:uFill>
                  <a:solidFill>
                    <a:srgbClr val="000000"/>
                  </a:solidFill>
                </a:uFill>
              </a:rPr>
              <a:t>Aracın</a:t>
            </a:r>
            <a:r>
              <a:rPr lang="en-US" sz="1400" u="none" strike="noStrike">
                <a:uFill>
                  <a:solidFill>
                    <a:srgbClr val="000000"/>
                  </a:solidFill>
                </a:uFill>
              </a:rPr>
              <a:t> </a:t>
            </a:r>
            <a:r>
              <a:rPr lang="en-US" sz="1400" u="none" strike="noStrike" err="1">
                <a:uFill>
                  <a:solidFill>
                    <a:srgbClr val="000000"/>
                  </a:solidFill>
                </a:uFill>
              </a:rPr>
              <a:t>kontrolünü</a:t>
            </a:r>
            <a:r>
              <a:rPr lang="en-US" sz="1400" u="none" strike="noStrike">
                <a:uFill>
                  <a:solidFill>
                    <a:srgbClr val="000000"/>
                  </a:solidFill>
                </a:uFill>
              </a:rPr>
              <a:t>, </a:t>
            </a:r>
            <a:r>
              <a:rPr lang="en-US" sz="1400" u="none" strike="noStrike" err="1">
                <a:uFill>
                  <a:solidFill>
                    <a:srgbClr val="000000"/>
                  </a:solidFill>
                </a:uFill>
              </a:rPr>
              <a:t>y</a:t>
            </a:r>
            <a:r>
              <a:rPr lang="en-US" sz="1400" err="1">
                <a:uFill>
                  <a:solidFill>
                    <a:srgbClr val="000000"/>
                  </a:solidFill>
                </a:uFill>
              </a:rPr>
              <a:t>ön</a:t>
            </a:r>
            <a:r>
              <a:rPr lang="en-US" sz="1400">
                <a:uFill>
                  <a:solidFill>
                    <a:srgbClr val="000000"/>
                  </a:solidFill>
                </a:uFill>
              </a:rPr>
              <a:t> </a:t>
            </a:r>
            <a:r>
              <a:rPr lang="en-US" sz="1400" err="1">
                <a:uFill>
                  <a:solidFill>
                    <a:srgbClr val="000000"/>
                  </a:solidFill>
                </a:uFill>
              </a:rPr>
              <a:t>değiştirmesini</a:t>
            </a:r>
            <a:r>
              <a:rPr lang="en-US" sz="1400">
                <a:uFill>
                  <a:solidFill>
                    <a:srgbClr val="000000"/>
                  </a:solidFill>
                </a:uFill>
              </a:rPr>
              <a:t>, </a:t>
            </a:r>
            <a:r>
              <a:rPr lang="en-US" sz="1400" err="1">
                <a:uFill>
                  <a:solidFill>
                    <a:srgbClr val="000000"/>
                  </a:solidFill>
                </a:uFill>
              </a:rPr>
              <a:t>yıldız</a:t>
            </a:r>
            <a:r>
              <a:rPr lang="en-US" sz="1400">
                <a:uFill>
                  <a:solidFill>
                    <a:srgbClr val="000000"/>
                  </a:solidFill>
                </a:uFill>
              </a:rPr>
              <a:t> </a:t>
            </a:r>
            <a:r>
              <a:rPr lang="en-US" sz="1400" err="1">
                <a:uFill>
                  <a:solidFill>
                    <a:srgbClr val="000000"/>
                  </a:solidFill>
                </a:uFill>
              </a:rPr>
              <a:t>ve</a:t>
            </a:r>
            <a:r>
              <a:rPr lang="en-US" sz="1400">
                <a:uFill>
                  <a:solidFill>
                    <a:srgbClr val="000000"/>
                  </a:solidFill>
                </a:uFill>
              </a:rPr>
              <a:t> </a:t>
            </a:r>
            <a:r>
              <a:rPr lang="en-US" sz="1400" err="1">
                <a:uFill>
                  <a:solidFill>
                    <a:srgbClr val="000000"/>
                  </a:solidFill>
                </a:uFill>
              </a:rPr>
              <a:t>elmas</a:t>
            </a:r>
            <a:r>
              <a:rPr lang="en-US" sz="1400">
                <a:uFill>
                  <a:solidFill>
                    <a:srgbClr val="000000"/>
                  </a:solidFill>
                </a:uFill>
              </a:rPr>
              <a:t> </a:t>
            </a:r>
            <a:r>
              <a:rPr lang="en-US" sz="1400" err="1">
                <a:uFill>
                  <a:solidFill>
                    <a:srgbClr val="000000"/>
                  </a:solidFill>
                </a:uFill>
              </a:rPr>
              <a:t>toplamasını</a:t>
            </a:r>
            <a:r>
              <a:rPr lang="en-US" sz="1400">
                <a:uFill>
                  <a:solidFill>
                    <a:srgbClr val="000000"/>
                  </a:solidFill>
                </a:uFill>
              </a:rPr>
              <a:t> vs. </a:t>
            </a:r>
            <a:r>
              <a:rPr lang="en-US" sz="1400" err="1">
                <a:uFill>
                  <a:solidFill>
                    <a:srgbClr val="000000"/>
                  </a:solidFill>
                </a:uFill>
              </a:rPr>
              <a:t>sağlayan</a:t>
            </a:r>
            <a:r>
              <a:rPr lang="en-US" sz="1400">
                <a:uFill>
                  <a:solidFill>
                    <a:srgbClr val="000000"/>
                  </a:solidFill>
                </a:uFill>
              </a:rPr>
              <a:t> script.</a:t>
            </a:r>
          </a:p>
          <a:p>
            <a:pPr marR="6985" lvl="0" fontAlgn="base">
              <a:lnSpc>
                <a:spcPct val="90000"/>
              </a:lnSpc>
              <a:spcAft>
                <a:spcPts val="1000"/>
              </a:spcAft>
              <a:buClr>
                <a:schemeClr val="tx1"/>
              </a:buClr>
              <a:buSzPct val="100000"/>
            </a:pPr>
            <a:endParaRPr lang="en-US" sz="1400">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pPr>
            <a:r>
              <a:rPr lang="en-US" sz="1400" err="1">
                <a:uFill>
                  <a:solidFill>
                    <a:srgbClr val="000000"/>
                  </a:solidFill>
                </a:uFill>
              </a:rPr>
              <a:t>GameManager</a:t>
            </a:r>
            <a:r>
              <a:rPr lang="en-US" sz="1400">
                <a:uFill>
                  <a:solidFill>
                    <a:srgbClr val="000000"/>
                  </a:solidFill>
                </a:uFill>
              </a:rPr>
              <a:t> Script : </a:t>
            </a:r>
            <a:r>
              <a:rPr lang="en-US" sz="1400" err="1">
                <a:uFill>
                  <a:solidFill>
                    <a:srgbClr val="000000"/>
                  </a:solidFill>
                </a:uFill>
              </a:rPr>
              <a:t>Ekranda</a:t>
            </a:r>
            <a:r>
              <a:rPr lang="en-US" sz="1400">
                <a:uFill>
                  <a:solidFill>
                    <a:srgbClr val="000000"/>
                  </a:solidFill>
                </a:uFill>
              </a:rPr>
              <a:t> </a:t>
            </a:r>
            <a:r>
              <a:rPr lang="en-US" sz="1400" err="1">
                <a:uFill>
                  <a:solidFill>
                    <a:srgbClr val="000000"/>
                  </a:solidFill>
                </a:uFill>
              </a:rPr>
              <a:t>en</a:t>
            </a:r>
            <a:r>
              <a:rPr lang="en-US" sz="1400">
                <a:uFill>
                  <a:solidFill>
                    <a:srgbClr val="000000"/>
                  </a:solidFill>
                </a:uFill>
              </a:rPr>
              <a:t> </a:t>
            </a:r>
            <a:r>
              <a:rPr lang="en-US" sz="1400" err="1">
                <a:uFill>
                  <a:solidFill>
                    <a:srgbClr val="000000"/>
                  </a:solidFill>
                </a:uFill>
              </a:rPr>
              <a:t>yüksek</a:t>
            </a:r>
            <a:r>
              <a:rPr lang="en-US" sz="1400">
                <a:uFill>
                  <a:solidFill>
                    <a:srgbClr val="000000"/>
                  </a:solidFill>
                </a:uFill>
              </a:rPr>
              <a:t> </a:t>
            </a:r>
            <a:r>
              <a:rPr lang="en-US" sz="1400" err="1">
                <a:uFill>
                  <a:solidFill>
                    <a:srgbClr val="000000"/>
                  </a:solidFill>
                </a:uFill>
              </a:rPr>
              <a:t>skoru</a:t>
            </a:r>
            <a:r>
              <a:rPr lang="en-US" sz="1400">
                <a:uFill>
                  <a:solidFill>
                    <a:srgbClr val="000000"/>
                  </a:solidFill>
                </a:uFill>
              </a:rPr>
              <a:t> </a:t>
            </a:r>
            <a:r>
              <a:rPr lang="en-US" sz="1400" err="1">
                <a:uFill>
                  <a:solidFill>
                    <a:srgbClr val="000000"/>
                  </a:solidFill>
                </a:uFill>
              </a:rPr>
              <a:t>gösterme</a:t>
            </a:r>
            <a:r>
              <a:rPr lang="en-US" sz="1400">
                <a:uFill>
                  <a:solidFill>
                    <a:srgbClr val="000000"/>
                  </a:solidFill>
                </a:uFill>
              </a:rPr>
              <a:t>, </a:t>
            </a:r>
            <a:r>
              <a:rPr lang="en-US" sz="1400" err="1">
                <a:uFill>
                  <a:solidFill>
                    <a:srgbClr val="000000"/>
                  </a:solidFill>
                </a:uFill>
              </a:rPr>
              <a:t>en</a:t>
            </a:r>
            <a:r>
              <a:rPr lang="en-US" sz="1400">
                <a:uFill>
                  <a:solidFill>
                    <a:srgbClr val="000000"/>
                  </a:solidFill>
                </a:uFill>
              </a:rPr>
              <a:t> </a:t>
            </a:r>
            <a:r>
              <a:rPr lang="en-US" sz="1400" err="1">
                <a:uFill>
                  <a:solidFill>
                    <a:srgbClr val="000000"/>
                  </a:solidFill>
                </a:uFill>
              </a:rPr>
              <a:t>yüksek</a:t>
            </a:r>
            <a:r>
              <a:rPr lang="en-US" sz="1400">
                <a:uFill>
                  <a:solidFill>
                    <a:srgbClr val="000000"/>
                  </a:solidFill>
                </a:uFill>
              </a:rPr>
              <a:t> </a:t>
            </a:r>
            <a:r>
              <a:rPr lang="en-US" sz="1400" err="1">
                <a:uFill>
                  <a:solidFill>
                    <a:srgbClr val="000000"/>
                  </a:solidFill>
                </a:uFill>
              </a:rPr>
              <a:t>skoru</a:t>
            </a:r>
            <a:r>
              <a:rPr lang="en-US" sz="1400">
                <a:uFill>
                  <a:solidFill>
                    <a:srgbClr val="000000"/>
                  </a:solidFill>
                </a:uFill>
              </a:rPr>
              <a:t> </a:t>
            </a:r>
            <a:r>
              <a:rPr lang="en-US" sz="1400" err="1">
                <a:uFill>
                  <a:solidFill>
                    <a:srgbClr val="000000"/>
                  </a:solidFill>
                </a:uFill>
              </a:rPr>
              <a:t>güncelleme</a:t>
            </a:r>
            <a:r>
              <a:rPr lang="en-US" sz="1400">
                <a:uFill>
                  <a:solidFill>
                    <a:srgbClr val="000000"/>
                  </a:solidFill>
                </a:uFill>
              </a:rPr>
              <a:t>, </a:t>
            </a:r>
            <a:r>
              <a:rPr lang="en-US" sz="1400" err="1">
                <a:uFill>
                  <a:solidFill>
                    <a:srgbClr val="000000"/>
                  </a:solidFill>
                </a:uFill>
              </a:rPr>
              <a:t>oyun</a:t>
            </a:r>
            <a:r>
              <a:rPr lang="en-US" sz="1400">
                <a:uFill>
                  <a:solidFill>
                    <a:srgbClr val="000000"/>
                  </a:solidFill>
                </a:uFill>
              </a:rPr>
              <a:t> </a:t>
            </a:r>
            <a:r>
              <a:rPr lang="en-US" sz="1400" err="1">
                <a:uFill>
                  <a:solidFill>
                    <a:srgbClr val="000000"/>
                  </a:solidFill>
                </a:uFill>
              </a:rPr>
              <a:t>sırasında</a:t>
            </a:r>
            <a:r>
              <a:rPr lang="en-US" sz="1400">
                <a:uFill>
                  <a:solidFill>
                    <a:srgbClr val="000000"/>
                  </a:solidFill>
                </a:uFill>
              </a:rPr>
              <a:t> </a:t>
            </a:r>
            <a:r>
              <a:rPr lang="en-US" sz="1400" err="1">
                <a:uFill>
                  <a:solidFill>
                    <a:srgbClr val="000000"/>
                  </a:solidFill>
                </a:uFill>
              </a:rPr>
              <a:t>skorun</a:t>
            </a:r>
            <a:r>
              <a:rPr lang="en-US" sz="1400">
                <a:uFill>
                  <a:solidFill>
                    <a:srgbClr val="000000"/>
                  </a:solidFill>
                </a:uFill>
              </a:rPr>
              <a:t> </a:t>
            </a:r>
            <a:r>
              <a:rPr lang="en-US" sz="1400" err="1">
                <a:uFill>
                  <a:solidFill>
                    <a:srgbClr val="000000"/>
                  </a:solidFill>
                </a:uFill>
              </a:rPr>
              <a:t>ilerlemesi</a:t>
            </a:r>
            <a:r>
              <a:rPr lang="en-US" sz="1400">
                <a:uFill>
                  <a:solidFill>
                    <a:srgbClr val="000000"/>
                  </a:solidFill>
                </a:uFill>
              </a:rPr>
              <a:t>, </a:t>
            </a:r>
            <a:r>
              <a:rPr lang="en-US" sz="1400" err="1">
                <a:uFill>
                  <a:solidFill>
                    <a:srgbClr val="000000"/>
                  </a:solidFill>
                </a:uFill>
              </a:rPr>
              <a:t>menüde</a:t>
            </a:r>
            <a:r>
              <a:rPr lang="en-US" sz="1400">
                <a:uFill>
                  <a:solidFill>
                    <a:srgbClr val="000000"/>
                  </a:solidFill>
                </a:uFill>
              </a:rPr>
              <a:t> </a:t>
            </a:r>
            <a:r>
              <a:rPr lang="en-US" sz="1400" err="1">
                <a:uFill>
                  <a:solidFill>
                    <a:srgbClr val="000000"/>
                  </a:solidFill>
                </a:uFill>
              </a:rPr>
              <a:t>ve</a:t>
            </a:r>
            <a:r>
              <a:rPr lang="en-US" sz="1400">
                <a:uFill>
                  <a:solidFill>
                    <a:srgbClr val="000000"/>
                  </a:solidFill>
                </a:uFill>
              </a:rPr>
              <a:t> </a:t>
            </a:r>
            <a:r>
              <a:rPr lang="en-US" sz="1400" err="1">
                <a:uFill>
                  <a:solidFill>
                    <a:srgbClr val="000000"/>
                  </a:solidFill>
                </a:uFill>
              </a:rPr>
              <a:t>oyun</a:t>
            </a:r>
            <a:r>
              <a:rPr lang="en-US" sz="1400">
                <a:uFill>
                  <a:solidFill>
                    <a:srgbClr val="000000"/>
                  </a:solidFill>
                </a:uFill>
              </a:rPr>
              <a:t> </a:t>
            </a:r>
            <a:r>
              <a:rPr lang="en-US" sz="1400" err="1">
                <a:uFill>
                  <a:solidFill>
                    <a:srgbClr val="000000"/>
                  </a:solidFill>
                </a:uFill>
              </a:rPr>
              <a:t>içi</a:t>
            </a:r>
            <a:r>
              <a:rPr lang="en-US" sz="1400">
                <a:uFill>
                  <a:solidFill>
                    <a:srgbClr val="000000"/>
                  </a:solidFill>
                </a:uFill>
              </a:rPr>
              <a:t> </a:t>
            </a:r>
            <a:r>
              <a:rPr lang="en-US" sz="1400" err="1">
                <a:uFill>
                  <a:solidFill>
                    <a:srgbClr val="000000"/>
                  </a:solidFill>
                </a:uFill>
              </a:rPr>
              <a:t>müziklerin</a:t>
            </a:r>
            <a:r>
              <a:rPr lang="en-US" sz="1400">
                <a:uFill>
                  <a:solidFill>
                    <a:srgbClr val="000000"/>
                  </a:solidFill>
                </a:uFill>
              </a:rPr>
              <a:t> </a:t>
            </a:r>
            <a:r>
              <a:rPr lang="en-US" sz="1400" err="1">
                <a:uFill>
                  <a:solidFill>
                    <a:srgbClr val="000000"/>
                  </a:solidFill>
                </a:uFill>
              </a:rPr>
              <a:t>çalması</a:t>
            </a:r>
            <a:r>
              <a:rPr lang="en-US" sz="1400">
                <a:uFill>
                  <a:solidFill>
                    <a:srgbClr val="000000"/>
                  </a:solidFill>
                </a:uFill>
              </a:rPr>
              <a:t>, </a:t>
            </a:r>
            <a:r>
              <a:rPr lang="en-US" sz="1400" err="1">
                <a:uFill>
                  <a:solidFill>
                    <a:srgbClr val="000000"/>
                  </a:solidFill>
                </a:uFill>
              </a:rPr>
              <a:t>oyun</a:t>
            </a:r>
            <a:r>
              <a:rPr lang="en-US" sz="1400">
                <a:uFill>
                  <a:solidFill>
                    <a:srgbClr val="000000"/>
                  </a:solidFill>
                </a:uFill>
              </a:rPr>
              <a:t> </a:t>
            </a:r>
            <a:r>
              <a:rPr lang="en-US" sz="1400" err="1">
                <a:uFill>
                  <a:solidFill>
                    <a:srgbClr val="000000"/>
                  </a:solidFill>
                </a:uFill>
              </a:rPr>
              <a:t>sonunda</a:t>
            </a:r>
            <a:r>
              <a:rPr lang="en-US" sz="1400">
                <a:uFill>
                  <a:solidFill>
                    <a:srgbClr val="000000"/>
                  </a:solidFill>
                </a:uFill>
              </a:rPr>
              <a:t> </a:t>
            </a:r>
            <a:r>
              <a:rPr lang="en-US" sz="1400" err="1">
                <a:uFill>
                  <a:solidFill>
                    <a:srgbClr val="000000"/>
                  </a:solidFill>
                </a:uFill>
              </a:rPr>
              <a:t>reklamın</a:t>
            </a:r>
            <a:r>
              <a:rPr lang="en-US" sz="1400">
                <a:uFill>
                  <a:solidFill>
                    <a:srgbClr val="000000"/>
                  </a:solidFill>
                </a:uFill>
              </a:rPr>
              <a:t> </a:t>
            </a:r>
            <a:r>
              <a:rPr lang="en-US" sz="1400" err="1">
                <a:uFill>
                  <a:solidFill>
                    <a:srgbClr val="000000"/>
                  </a:solidFill>
                </a:uFill>
              </a:rPr>
              <a:t>gösterilmesi</a:t>
            </a:r>
            <a:r>
              <a:rPr lang="en-US" sz="1400">
                <a:uFill>
                  <a:solidFill>
                    <a:srgbClr val="000000"/>
                  </a:solidFill>
                </a:uFill>
              </a:rPr>
              <a:t> </a:t>
            </a:r>
            <a:r>
              <a:rPr lang="en-US" sz="1400" err="1">
                <a:uFill>
                  <a:solidFill>
                    <a:srgbClr val="000000"/>
                  </a:solidFill>
                </a:uFill>
              </a:rPr>
              <a:t>gibi</a:t>
            </a:r>
            <a:r>
              <a:rPr lang="en-US" sz="1400">
                <a:uFill>
                  <a:solidFill>
                    <a:srgbClr val="000000"/>
                  </a:solidFill>
                </a:uFill>
              </a:rPr>
              <a:t> </a:t>
            </a:r>
            <a:r>
              <a:rPr lang="en-US" sz="1400" err="1">
                <a:uFill>
                  <a:solidFill>
                    <a:srgbClr val="000000"/>
                  </a:solidFill>
                </a:uFill>
              </a:rPr>
              <a:t>fonksiyonları</a:t>
            </a:r>
            <a:r>
              <a:rPr lang="en-US" sz="1400">
                <a:uFill>
                  <a:solidFill>
                    <a:srgbClr val="000000"/>
                  </a:solidFill>
                </a:uFill>
              </a:rPr>
              <a:t> </a:t>
            </a:r>
            <a:r>
              <a:rPr lang="en-US" sz="1400" err="1">
                <a:uFill>
                  <a:solidFill>
                    <a:srgbClr val="000000"/>
                  </a:solidFill>
                </a:uFill>
              </a:rPr>
              <a:t>sağlamaktadır</a:t>
            </a:r>
            <a:r>
              <a:rPr lang="en-US" sz="1400">
                <a:uFill>
                  <a:solidFill>
                    <a:srgbClr val="000000"/>
                  </a:solidFill>
                </a:uFill>
              </a:rPr>
              <a:t>.</a:t>
            </a:r>
            <a:endParaRPr lang="en-US" sz="1400"/>
          </a:p>
          <a:p>
            <a:pPr>
              <a:lnSpc>
                <a:spcPct val="90000"/>
              </a:lnSpc>
              <a:spcAft>
                <a:spcPts val="1000"/>
              </a:spcAft>
              <a:buClr>
                <a:schemeClr val="tx1"/>
              </a:buClr>
              <a:buSzPct val="100000"/>
              <a:buFont typeface="Arial"/>
              <a:buChar char="•"/>
            </a:pPr>
            <a:endParaRPr lang="en-US" sz="1400"/>
          </a:p>
        </p:txBody>
      </p:sp>
    </p:spTree>
    <p:extLst>
      <p:ext uri="{BB962C8B-B14F-4D97-AF65-F5344CB8AC3E}">
        <p14:creationId xmlns:p14="http://schemas.microsoft.com/office/powerpoint/2010/main" val="240500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199" name="Picture 8198">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8201" name="Rectangle 8200">
            <a:extLst>
              <a:ext uri="{FF2B5EF4-FFF2-40B4-BE49-F238E27FC236}">
                <a16:creationId xmlns:a16="http://schemas.microsoft.com/office/drawing/2014/main" id="{CBD94887-6A10-4F62-8EE1-B2BCFA1F3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1786"/>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Unity - Manual: Scripting">
            <a:extLst>
              <a:ext uri="{FF2B5EF4-FFF2-40B4-BE49-F238E27FC236}">
                <a16:creationId xmlns:a16="http://schemas.microsoft.com/office/drawing/2014/main" id="{737A028B-DB0D-5774-0DBF-B4486B5FDF01}"/>
              </a:ext>
            </a:extLst>
          </p:cNvPr>
          <p:cNvPicPr>
            <a:picLocks noChangeAspect="1" noChangeArrowheads="1"/>
          </p:cNvPicPr>
          <p:nvPr/>
        </p:nvPicPr>
        <p:blipFill rotWithShape="1">
          <a:blip r:embed="rId4">
            <a:alphaModFix amt="20000"/>
            <a:extLst>
              <a:ext uri="{28A0092B-C50C-407E-A947-70E740481C1C}">
                <a14:useLocalDpi xmlns:a14="http://schemas.microsoft.com/office/drawing/2010/main" val="0"/>
              </a:ext>
            </a:extLst>
          </a:blip>
          <a:srcRect t="3312" b="332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8203" name="Picture 8202">
            <a:extLst>
              <a:ext uri="{FF2B5EF4-FFF2-40B4-BE49-F238E27FC236}">
                <a16:creationId xmlns:a16="http://schemas.microsoft.com/office/drawing/2014/main" id="{A3D512BA-228A-4979-9312-ACD246E109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9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051228DD-8F2B-4CE2-CE23-D560F8CAD8EC}"/>
              </a:ext>
            </a:extLst>
          </p:cNvPr>
          <p:cNvSpPr>
            <a:spLocks noGrp="1"/>
          </p:cNvSpPr>
          <p:nvPr>
            <p:ph type="title"/>
          </p:nvPr>
        </p:nvSpPr>
        <p:spPr>
          <a:xfrm>
            <a:off x="685801" y="609600"/>
            <a:ext cx="10131425" cy="1456267"/>
          </a:xfrm>
        </p:spPr>
        <p:txBody>
          <a:bodyPr vert="horz" lIns="91440" tIns="45720" rIns="91440" bIns="45720" rtlCol="0" anchor="ctr">
            <a:normAutofit/>
          </a:bodyPr>
          <a:lstStyle/>
          <a:p>
            <a:r>
              <a:rPr lang="en-US"/>
              <a:t>KOD PARÇALARI(SCRİPTS)</a:t>
            </a:r>
          </a:p>
        </p:txBody>
      </p:sp>
      <p:sp>
        <p:nvSpPr>
          <p:cNvPr id="3" name="Metin kutusu 2">
            <a:extLst>
              <a:ext uri="{FF2B5EF4-FFF2-40B4-BE49-F238E27FC236}">
                <a16:creationId xmlns:a16="http://schemas.microsoft.com/office/drawing/2014/main" id="{8EB0DA8A-8752-DFA9-3032-3202210FF061}"/>
              </a:ext>
            </a:extLst>
          </p:cNvPr>
          <p:cNvSpPr txBox="1"/>
          <p:nvPr/>
        </p:nvSpPr>
        <p:spPr>
          <a:xfrm>
            <a:off x="685801" y="2142067"/>
            <a:ext cx="11355403" cy="4557116"/>
          </a:xfrm>
          <a:prstGeom prst="rect">
            <a:avLst/>
          </a:prstGeom>
        </p:spPr>
        <p:txBody>
          <a:bodyPr vert="horz" lIns="91440" tIns="45720" rIns="91440" bIns="45720" rtlCol="0" anchor="ctr">
            <a:normAutofit/>
          </a:bodyPr>
          <a:lstStyle/>
          <a:p>
            <a:pPr marL="285750" marR="6985" lvl="0" indent="-285750" fontAlgn="base">
              <a:lnSpc>
                <a:spcPct val="90000"/>
              </a:lnSpc>
              <a:spcAft>
                <a:spcPts val="1000"/>
              </a:spcAft>
              <a:buClr>
                <a:schemeClr val="tx1"/>
              </a:buClr>
              <a:buSzPct val="100000"/>
              <a:buFont typeface="Arial"/>
              <a:buChar char="•"/>
              <a:tabLst/>
              <a:defRPr/>
            </a:pPr>
            <a:r>
              <a:rPr kumimoji="0" lang="en-US" sz="1500" b="0" i="0" u="none" strike="noStrike" spc="0" normalizeH="0" baseline="0" noProof="0">
                <a:ln>
                  <a:noFill/>
                </a:ln>
                <a:uLnTx/>
                <a:uFill>
                  <a:solidFill>
                    <a:srgbClr val="000000"/>
                  </a:solidFill>
                </a:uFill>
              </a:rPr>
              <a:t>Platform Script : </a:t>
            </a:r>
            <a:r>
              <a:rPr kumimoji="0" lang="en-US" sz="1500" b="0" i="0" u="none" strike="noStrike" spc="0" normalizeH="0" baseline="0" noProof="0" err="1">
                <a:ln>
                  <a:noFill/>
                </a:ln>
                <a:uLnTx/>
                <a:uFill>
                  <a:solidFill>
                    <a:srgbClr val="000000"/>
                  </a:solidFill>
                </a:uFill>
              </a:rPr>
              <a:t>Platformun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oluşması</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platformda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yer</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alan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objelerin</a:t>
            </a:r>
            <a:r>
              <a:rPr kumimoji="0" lang="en-US" sz="1500" b="0" i="0" u="none" strike="noStrike" spc="0" normalizeH="0" baseline="0" noProof="0">
                <a:ln>
                  <a:noFill/>
                </a:ln>
                <a:uLnTx/>
                <a:uFill>
                  <a:solidFill>
                    <a:srgbClr val="000000"/>
                  </a:solidFill>
                </a:uFill>
              </a:rPr>
              <a:t>(YILDIZ,ELMAS) </a:t>
            </a:r>
            <a:r>
              <a:rPr kumimoji="0" lang="en-US" sz="1500" b="0" i="0" u="none" strike="noStrike" spc="0" normalizeH="0" baseline="0" noProof="0" err="1">
                <a:ln>
                  <a:noFill/>
                </a:ln>
                <a:uLnTx/>
                <a:uFill>
                  <a:solidFill>
                    <a:srgbClr val="000000"/>
                  </a:solidFill>
                </a:uFill>
              </a:rPr>
              <a:t>hangi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aralıklarla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rastgele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çıkmasını</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yerde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ya</a:t>
            </a:r>
            <a:r>
              <a:rPr kumimoji="0" lang="en-US" sz="1500" b="0" i="0" u="none" strike="noStrike" spc="0" normalizeH="0" baseline="0" noProof="0">
                <a:ln>
                  <a:noFill/>
                </a:ln>
                <a:uLnTx/>
                <a:uFill>
                  <a:solidFill>
                    <a:srgbClr val="000000"/>
                  </a:solidFill>
                </a:uFill>
              </a:rPr>
              <a:t> da </a:t>
            </a:r>
            <a:r>
              <a:rPr kumimoji="0" lang="en-US" sz="1500" b="0" i="0" u="none" strike="noStrike" spc="0" normalizeH="0" baseline="0" noProof="0" err="1">
                <a:ln>
                  <a:noFill/>
                </a:ln>
                <a:uLnTx/>
                <a:uFill>
                  <a:solidFill>
                    <a:srgbClr val="000000"/>
                  </a:solidFill>
                </a:uFill>
              </a:rPr>
              <a:t>havada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çıkmasını</a:t>
            </a:r>
            <a:r>
              <a:rPr kumimoji="0" lang="en-US" sz="1500" b="0" i="0" u="none" strike="noStrike" spc="0" normalizeH="0" baseline="0" noProof="0">
                <a:ln>
                  <a:noFill/>
                </a:ln>
                <a:uLnTx/>
                <a:uFill>
                  <a:solidFill>
                    <a:srgbClr val="000000"/>
                  </a:solidFill>
                </a:uFill>
              </a:rPr>
              <a:t>, Araba </a:t>
            </a:r>
            <a:r>
              <a:rPr kumimoji="0" lang="en-US" sz="1500" b="0" i="0" u="none" strike="noStrike" spc="0" normalizeH="0" baseline="0" noProof="0" err="1">
                <a:ln>
                  <a:noFill/>
                </a:ln>
                <a:uLnTx/>
                <a:uFill>
                  <a:solidFill>
                    <a:srgbClr val="000000"/>
                  </a:solidFill>
                </a:uFill>
              </a:rPr>
              <a:t>ile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geçtiğimiz</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platformun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sonradan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düşmesini</a:t>
            </a:r>
            <a:r>
              <a:rPr kumimoji="0" lang="en-US" sz="1500" b="0" i="0" u="none" strike="noStrike" spc="0" normalizeH="0" baseline="0" noProof="0">
                <a:ln>
                  <a:noFill/>
                </a:ln>
                <a:uLnTx/>
                <a:uFill>
                  <a:solidFill>
                    <a:srgbClr val="000000"/>
                  </a:solidFill>
                </a:uFill>
              </a:rPr>
              <a:t> vs. </a:t>
            </a:r>
            <a:r>
              <a:rPr kumimoji="0" lang="en-US" sz="1500" b="0" i="0" u="none" strike="noStrike" spc="0" normalizeH="0" baseline="0" noProof="0" err="1">
                <a:ln>
                  <a:noFill/>
                </a:ln>
                <a:uLnTx/>
                <a:uFill>
                  <a:solidFill>
                    <a:srgbClr val="000000"/>
                  </a:solidFill>
                </a:uFill>
              </a:rPr>
              <a:t>sağlamaktadır</a:t>
            </a:r>
            <a:r>
              <a:rPr kumimoji="0" lang="en-US" sz="1500" b="0" i="0" u="none" strike="noStrike" spc="0" normalizeH="0" baseline="0" noProof="0">
                <a:ln>
                  <a:noFill/>
                </a:ln>
                <a:uLnTx/>
                <a:uFill>
                  <a:solidFill>
                    <a:srgbClr val="000000"/>
                  </a:solidFill>
                </a:uFill>
              </a:rPr>
              <a:t>.</a:t>
            </a:r>
          </a:p>
          <a:p>
            <a:pPr marR="6985" lvl="0" fontAlgn="base">
              <a:lnSpc>
                <a:spcPct val="90000"/>
              </a:lnSpc>
              <a:spcAft>
                <a:spcPts val="1000"/>
              </a:spcAft>
              <a:buClr>
                <a:schemeClr val="tx1"/>
              </a:buClr>
              <a:buSzPct val="100000"/>
              <a:tabLst/>
              <a:defRPr/>
            </a:pPr>
            <a:endParaRPr kumimoji="0" lang="en-US" sz="1500" b="0" i="0" u="none" strike="noStrike" spc="0" normalizeH="0" baseline="0" noProof="0">
              <a:ln>
                <a:noFill/>
              </a:ln>
              <a:uLnTx/>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tabLst/>
              <a:defRPr/>
            </a:pPr>
            <a:r>
              <a:rPr kumimoji="0" lang="en-US" sz="1500" b="0" i="0" u="none" strike="noStrike" spc="0" normalizeH="0" baseline="0" noProof="0" err="1">
                <a:ln>
                  <a:noFill/>
                </a:ln>
                <a:uLnTx/>
                <a:uFill>
                  <a:solidFill>
                    <a:srgbClr val="000000"/>
                  </a:solidFill>
                </a:uFill>
              </a:rPr>
              <a:t>PlatformSpawner</a:t>
            </a:r>
            <a:r>
              <a:rPr kumimoji="0" lang="en-US" sz="1500" b="0" i="0" u="none" strike="noStrike" spc="0" normalizeH="0" baseline="0" noProof="0">
                <a:ln>
                  <a:noFill/>
                </a:ln>
                <a:uLnTx/>
                <a:uFill>
                  <a:solidFill>
                    <a:srgbClr val="000000"/>
                  </a:solidFill>
                </a:uFill>
              </a:rPr>
              <a:t> Script : </a:t>
            </a:r>
            <a:r>
              <a:rPr kumimoji="0" lang="en-US" sz="1500" b="0" i="0" u="none" strike="noStrike" spc="0" normalizeH="0" baseline="0" noProof="0" err="1">
                <a:ln>
                  <a:noFill/>
                </a:ln>
                <a:uLnTx/>
                <a:uFill>
                  <a:solidFill>
                    <a:srgbClr val="000000"/>
                  </a:solidFill>
                </a:uFill>
              </a:rPr>
              <a:t>Platformun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rastgele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çıkmasını</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boşluk</a:t>
            </a:r>
            <a:r>
              <a:rPr kumimoji="0" lang="en-US" sz="1500" b="0" i="0" u="none" strike="noStrike" spc="0" normalizeH="0" baseline="0" noProof="0">
                <a:ln>
                  <a:noFill/>
                </a:ln>
                <a:uLnTx/>
                <a:uFill>
                  <a:solidFill>
                    <a:srgbClr val="000000"/>
                  </a:solidFill>
                </a:uFill>
              </a:rPr>
              <a:t>(</a:t>
            </a:r>
            <a:r>
              <a:rPr kumimoji="0" lang="en-US" sz="1500" b="0" i="0" u="none" strike="noStrike" spc="0" normalizeH="0" baseline="0" noProof="0" err="1">
                <a:ln>
                  <a:noFill/>
                </a:ln>
                <a:uLnTx/>
                <a:uFill>
                  <a:solidFill>
                    <a:srgbClr val="000000"/>
                  </a:solidFill>
                </a:uFill>
              </a:rPr>
              <a:t>boş</a:t>
            </a:r>
            <a:r>
              <a:rPr kumimoji="0" lang="en-US" sz="1500" b="0" i="0" u="none" strike="noStrike" spc="0" normalizeH="0" baseline="0" noProof="0">
                <a:ln>
                  <a:noFill/>
                </a:ln>
                <a:uLnTx/>
                <a:uFill>
                  <a:solidFill>
                    <a:srgbClr val="000000"/>
                  </a:solidFill>
                </a:uFill>
              </a:rPr>
              <a:t> platform) </a:t>
            </a:r>
            <a:r>
              <a:rPr kumimoji="0" lang="en-US" sz="1500" b="0" i="0" u="none" strike="noStrike" spc="0" normalizeH="0" baseline="0" noProof="0" err="1">
                <a:ln>
                  <a:noFill/>
                </a:ln>
                <a:uLnTx/>
                <a:uFill>
                  <a:solidFill>
                    <a:srgbClr val="000000"/>
                  </a:solidFill>
                </a:uFill>
              </a:rPr>
              <a:t>rastgele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çıkmasını</a:t>
            </a:r>
            <a:r>
              <a:rPr kumimoji="0" lang="en-US" sz="1500" b="0" i="0" u="none" strike="noStrike" spc="0" normalizeH="0" baseline="0" noProof="0">
                <a:ln>
                  <a:noFill/>
                </a:ln>
                <a:uLnTx/>
                <a:uFill>
                  <a:solidFill>
                    <a:srgbClr val="000000"/>
                  </a:solidFill>
                </a:uFill>
              </a:rPr>
              <a:t> vs. </a:t>
            </a:r>
            <a:r>
              <a:rPr kumimoji="0" lang="en-US" sz="1500" b="0" i="0" u="none" strike="noStrike" spc="0" normalizeH="0" baseline="0" noProof="0" err="1">
                <a:ln>
                  <a:noFill/>
                </a:ln>
                <a:uLnTx/>
                <a:uFill>
                  <a:solidFill>
                    <a:srgbClr val="000000"/>
                  </a:solidFill>
                </a:uFill>
              </a:rPr>
              <a:t>sağlamaktadır</a:t>
            </a:r>
            <a:r>
              <a:rPr kumimoji="0" lang="en-US" sz="1500" b="0" i="0" u="none" strike="noStrike" spc="0" normalizeH="0" baseline="0" noProof="0">
                <a:ln>
                  <a:noFill/>
                </a:ln>
                <a:uLnTx/>
                <a:uFill>
                  <a:solidFill>
                    <a:srgbClr val="000000"/>
                  </a:solidFill>
                </a:uFill>
              </a:rPr>
              <a:t>.</a:t>
            </a:r>
          </a:p>
          <a:p>
            <a:pPr marR="6985" lvl="0" fontAlgn="base">
              <a:lnSpc>
                <a:spcPct val="90000"/>
              </a:lnSpc>
              <a:spcAft>
                <a:spcPts val="1000"/>
              </a:spcAft>
              <a:buClr>
                <a:schemeClr val="tx1"/>
              </a:buClr>
              <a:buSzPct val="100000"/>
              <a:tabLst/>
              <a:defRPr/>
            </a:pPr>
            <a:endParaRPr kumimoji="0" lang="en-US" sz="1500" b="0" i="0" u="none" strike="noStrike" spc="0" normalizeH="0" baseline="0" noProof="0">
              <a:ln>
                <a:noFill/>
              </a:ln>
              <a:uLnTx/>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tabLst/>
              <a:defRPr/>
            </a:pPr>
            <a:r>
              <a:rPr kumimoji="0" lang="en-US" sz="1500" b="0" i="0" u="none" strike="noStrike" spc="0" normalizeH="0" baseline="0" noProof="0">
                <a:ln>
                  <a:noFill/>
                </a:ln>
                <a:uLnTx/>
                <a:uFill>
                  <a:solidFill>
                    <a:srgbClr val="000000"/>
                  </a:solidFill>
                </a:uFill>
              </a:rPr>
              <a:t>Rotator Script : </a:t>
            </a:r>
            <a:r>
              <a:rPr kumimoji="0" lang="en-US" sz="1500" b="0" i="0" u="none" strike="noStrike" spc="0" normalizeH="0" baseline="0" noProof="0" err="1">
                <a:ln>
                  <a:noFill/>
                </a:ln>
                <a:uLnTx/>
                <a:uFill>
                  <a:solidFill>
                    <a:srgbClr val="000000"/>
                  </a:solidFill>
                </a:uFill>
              </a:rPr>
              <a:t>Arabanın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dönmesini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ve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dönme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hızını</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sağlamaktadır</a:t>
            </a:r>
            <a:r>
              <a:rPr kumimoji="0" lang="en-US" sz="1500" b="0" i="0" u="none" strike="noStrike" spc="0" normalizeH="0" baseline="0" noProof="0">
                <a:ln>
                  <a:noFill/>
                </a:ln>
                <a:uLnTx/>
                <a:uFill>
                  <a:solidFill>
                    <a:srgbClr val="000000"/>
                  </a:solidFill>
                </a:uFill>
              </a:rPr>
              <a:t>.</a:t>
            </a:r>
          </a:p>
          <a:p>
            <a:pPr marR="6985" lvl="0" fontAlgn="base">
              <a:lnSpc>
                <a:spcPct val="90000"/>
              </a:lnSpc>
              <a:spcAft>
                <a:spcPts val="1000"/>
              </a:spcAft>
              <a:buClr>
                <a:schemeClr val="tx1"/>
              </a:buClr>
              <a:buSzPct val="100000"/>
              <a:tabLst/>
              <a:defRPr/>
            </a:pPr>
            <a:endParaRPr kumimoji="0" lang="en-US" sz="1500" b="0" i="0" u="none" strike="noStrike" spc="0" normalizeH="0" baseline="0" noProof="0">
              <a:ln>
                <a:noFill/>
              </a:ln>
              <a:uLnTx/>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tabLst/>
              <a:defRPr/>
            </a:pPr>
            <a:r>
              <a:rPr kumimoji="0" lang="en-US" sz="1500" b="0" i="0" u="none" strike="noStrike" spc="0" normalizeH="0" baseline="0" noProof="0" err="1">
                <a:ln>
                  <a:noFill/>
                </a:ln>
                <a:uLnTx/>
                <a:uFill>
                  <a:solidFill>
                    <a:srgbClr val="000000"/>
                  </a:solidFill>
                </a:uFill>
              </a:rPr>
              <a:t>SceneLoader</a:t>
            </a:r>
            <a:r>
              <a:rPr kumimoji="0" lang="en-US" sz="1500" b="0" i="0" u="none" strike="noStrike" spc="0" normalizeH="0" baseline="0" noProof="0">
                <a:ln>
                  <a:noFill/>
                </a:ln>
                <a:uLnTx/>
                <a:uFill>
                  <a:solidFill>
                    <a:srgbClr val="000000"/>
                  </a:solidFill>
                </a:uFill>
              </a:rPr>
              <a:t> : Araba </a:t>
            </a:r>
            <a:r>
              <a:rPr kumimoji="0" lang="en-US" sz="1500" b="0" i="0" u="none" strike="noStrike" spc="0" normalizeH="0" baseline="0" noProof="0" err="1">
                <a:ln>
                  <a:noFill/>
                </a:ln>
                <a:uLnTx/>
                <a:uFill>
                  <a:solidFill>
                    <a:srgbClr val="000000"/>
                  </a:solidFill>
                </a:uFill>
              </a:rPr>
              <a:t>seçtikten</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sonra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seçili</a:t>
            </a:r>
            <a:r>
              <a:rPr kumimoji="0" lang="en-US" sz="1500" b="0" i="0" u="none" strike="noStrike" spc="0" normalizeH="0" baseline="0" noProof="0">
                <a:ln>
                  <a:noFill/>
                </a:ln>
                <a:uLnTx/>
                <a:uFill>
                  <a:solidFill>
                    <a:srgbClr val="000000"/>
                  </a:solidFill>
                </a:uFill>
              </a:rPr>
              <a:t> araba </a:t>
            </a:r>
            <a:r>
              <a:rPr kumimoji="0" lang="en-US" sz="1500" b="0" i="0" u="none" strike="noStrike" spc="0" normalizeH="0" baseline="0" noProof="0" err="1">
                <a:ln>
                  <a:noFill/>
                </a:ln>
                <a:uLnTx/>
                <a:uFill>
                  <a:solidFill>
                    <a:srgbClr val="000000"/>
                  </a:solidFill>
                </a:uFill>
              </a:rPr>
              <a:t>ile</a:t>
            </a:r>
            <a:r>
              <a:rPr kumimoji="0" lang="en-US" sz="1500" b="0" i="0" u="none" strike="noStrike" spc="0" normalizeH="0" baseline="0" noProof="0">
                <a:ln>
                  <a:noFill/>
                </a:ln>
                <a:uLnTx/>
                <a:uFill>
                  <a:solidFill>
                    <a:srgbClr val="000000"/>
                  </a:solidFill>
                </a:uFill>
              </a:rPr>
              <a:t> ana </a:t>
            </a:r>
            <a:r>
              <a:rPr kumimoji="0" lang="en-US" sz="1500" b="0" i="0" u="none" strike="noStrike" spc="0" normalizeH="0" baseline="0" noProof="0" err="1">
                <a:ln>
                  <a:noFill/>
                </a:ln>
                <a:uLnTx/>
                <a:uFill>
                  <a:solidFill>
                    <a:srgbClr val="000000"/>
                  </a:solidFill>
                </a:uFill>
              </a:rPr>
              <a:t>menüye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yönlendirmeyi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sağlamaktadır</a:t>
            </a:r>
            <a:r>
              <a:rPr kumimoji="0" lang="en-US" sz="1500" b="0" i="0" u="none" strike="noStrike" spc="0" normalizeH="0" baseline="0" noProof="0">
                <a:ln>
                  <a:noFill/>
                </a:ln>
                <a:uLnTx/>
                <a:uFill>
                  <a:solidFill>
                    <a:srgbClr val="000000"/>
                  </a:solidFill>
                </a:uFill>
              </a:rPr>
              <a:t>.</a:t>
            </a:r>
          </a:p>
          <a:p>
            <a:pPr marR="6985" lvl="0" fontAlgn="base">
              <a:lnSpc>
                <a:spcPct val="90000"/>
              </a:lnSpc>
              <a:spcAft>
                <a:spcPts val="1000"/>
              </a:spcAft>
              <a:buClr>
                <a:schemeClr val="tx1"/>
              </a:buClr>
              <a:buSzPct val="100000"/>
              <a:tabLst/>
              <a:defRPr/>
            </a:pPr>
            <a:endParaRPr kumimoji="0" lang="en-US" sz="1500" b="0" i="0" u="none" strike="noStrike" spc="0" normalizeH="0" baseline="0" noProof="0">
              <a:ln>
                <a:noFill/>
              </a:ln>
              <a:uLnTx/>
              <a:uFill>
                <a:solidFill>
                  <a:srgbClr val="000000"/>
                </a:solidFill>
              </a:uFill>
            </a:endParaRPr>
          </a:p>
          <a:p>
            <a:pPr marL="285750" marR="6985" lvl="0" indent="-285750" fontAlgn="base">
              <a:lnSpc>
                <a:spcPct val="90000"/>
              </a:lnSpc>
              <a:spcAft>
                <a:spcPts val="1000"/>
              </a:spcAft>
              <a:buClr>
                <a:schemeClr val="tx1"/>
              </a:buClr>
              <a:buSzPct val="100000"/>
              <a:buFont typeface="Arial"/>
              <a:buChar char="•"/>
              <a:tabLst/>
              <a:defRPr/>
            </a:pPr>
            <a:r>
              <a:rPr kumimoji="0" lang="en-US" sz="1500" b="0" i="0" u="none" strike="noStrike" spc="0" normalizeH="0" baseline="0" noProof="0" err="1">
                <a:ln>
                  <a:noFill/>
                </a:ln>
                <a:uLnTx/>
                <a:uFill>
                  <a:solidFill>
                    <a:srgbClr val="000000"/>
                  </a:solidFill>
                </a:uFill>
              </a:rPr>
              <a:t>SelectManager</a:t>
            </a:r>
            <a:r>
              <a:rPr kumimoji="0" lang="en-US" sz="1500" b="0" i="0" u="none" strike="noStrike" spc="0" normalizeH="0" baseline="0" noProof="0">
                <a:ln>
                  <a:noFill/>
                </a:ln>
                <a:uLnTx/>
                <a:uFill>
                  <a:solidFill>
                    <a:srgbClr val="000000"/>
                  </a:solidFill>
                </a:uFill>
              </a:rPr>
              <a:t> : Araba </a:t>
            </a:r>
            <a:r>
              <a:rPr kumimoji="0" lang="en-US" sz="1500" b="0" i="0" u="none" strike="noStrike" spc="0" normalizeH="0" baseline="0" noProof="0" err="1">
                <a:ln>
                  <a:noFill/>
                </a:ln>
                <a:uLnTx/>
                <a:uFill>
                  <a:solidFill>
                    <a:srgbClr val="000000"/>
                  </a:solidFill>
                </a:uFill>
              </a:rPr>
              <a:t>seçme</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ekranında</a:t>
            </a:r>
            <a:r>
              <a:rPr kumimoji="0" lang="en-US" sz="1500" b="0" i="0" u="none" strike="noStrike" spc="0" normalizeH="0" baseline="0" noProof="0">
                <a:ln>
                  <a:noFill/>
                </a:ln>
                <a:uLnTx/>
                <a:uFill>
                  <a:solidFill>
                    <a:srgbClr val="000000"/>
                  </a:solidFill>
                </a:uFill>
              </a:rPr>
              <a:t> sol ok </a:t>
            </a:r>
            <a:r>
              <a:rPr kumimoji="0" lang="en-US" sz="1500" b="0" i="0" u="none" strike="noStrike" spc="0" normalizeH="0" baseline="0" noProof="0" err="1">
                <a:ln>
                  <a:noFill/>
                </a:ln>
                <a:uLnTx/>
                <a:uFill>
                  <a:solidFill>
                    <a:srgbClr val="000000"/>
                  </a:solidFill>
                </a:uFill>
              </a:rPr>
              <a:t>tuşuna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basıldığında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başka</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bir</a:t>
            </a:r>
            <a:r>
              <a:rPr kumimoji="0" lang="en-US" sz="1500" b="0" i="0" u="none" strike="noStrike" spc="0" normalizeH="0" baseline="0" noProof="0">
                <a:ln>
                  <a:noFill/>
                </a:ln>
                <a:uLnTx/>
                <a:uFill>
                  <a:solidFill>
                    <a:srgbClr val="000000"/>
                  </a:solidFill>
                </a:uFill>
              </a:rPr>
              <a:t> araba </a:t>
            </a:r>
            <a:r>
              <a:rPr kumimoji="0" lang="en-US" sz="1500" b="0" i="0" u="none" strike="noStrike" spc="0" normalizeH="0" baseline="0" noProof="0" err="1">
                <a:ln>
                  <a:noFill/>
                </a:ln>
                <a:uLnTx/>
                <a:uFill>
                  <a:solidFill>
                    <a:srgbClr val="000000"/>
                  </a:solidFill>
                </a:uFill>
              </a:rPr>
              <a:t>göstermeyi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sağ</a:t>
            </a:r>
            <a:r>
              <a:rPr kumimoji="0" lang="en-US" sz="1500" b="0" i="0" u="none" strike="noStrike" spc="0" normalizeH="0" baseline="0" noProof="0">
                <a:ln>
                  <a:noFill/>
                </a:ln>
                <a:uLnTx/>
                <a:uFill>
                  <a:solidFill>
                    <a:srgbClr val="000000"/>
                  </a:solidFill>
                </a:uFill>
              </a:rPr>
              <a:t> ok </a:t>
            </a:r>
            <a:r>
              <a:rPr kumimoji="0" lang="en-US" sz="1500" b="0" i="0" u="none" strike="noStrike" spc="0" normalizeH="0" baseline="0" noProof="0" err="1">
                <a:ln>
                  <a:noFill/>
                </a:ln>
                <a:uLnTx/>
                <a:uFill>
                  <a:solidFill>
                    <a:srgbClr val="000000"/>
                  </a:solidFill>
                </a:uFill>
              </a:rPr>
              <a:t>basıldığında</a:t>
            </a:r>
            <a:r>
              <a:rPr kumimoji="0" lang="en-US" sz="1500" b="0" i="0" u="none" strike="noStrike" spc="0" normalizeH="0" baseline="0" noProof="0">
                <a:ln>
                  <a:noFill/>
                </a:ln>
                <a:uLnTx/>
                <a:uFill>
                  <a:solidFill>
                    <a:srgbClr val="000000"/>
                  </a:solidFill>
                </a:uFill>
              </a:rPr>
              <a:t> bi </a:t>
            </a:r>
            <a:r>
              <a:rPr kumimoji="0" lang="en-US" sz="1500" b="0" i="0" u="none" strike="noStrike" spc="0" normalizeH="0" baseline="0" noProof="0" err="1">
                <a:ln>
                  <a:noFill/>
                </a:ln>
                <a:uLnTx/>
                <a:uFill>
                  <a:solidFill>
                    <a:srgbClr val="000000"/>
                  </a:solidFill>
                </a:uFill>
              </a:rPr>
              <a:t>önceki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arabayı</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göstermeyi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arabayı</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seçmeyi</a:t>
            </a:r>
            <a:r>
              <a:rPr kumimoji="0" lang="en-US" sz="1500" b="0" i="0" u="none" strike="noStrike" spc="0" normalizeH="0" baseline="0" noProof="0">
                <a:ln>
                  <a:noFill/>
                </a:ln>
                <a:uLnTx/>
                <a:uFill>
                  <a:solidFill>
                    <a:srgbClr val="000000"/>
                  </a:solidFill>
                </a:uFill>
              </a:rPr>
              <a:t> </a:t>
            </a:r>
            <a:r>
              <a:rPr kumimoji="0" lang="en-US" sz="1500" b="0" i="0" u="none" strike="noStrike" spc="0" normalizeH="0" baseline="0" noProof="0" err="1">
                <a:ln>
                  <a:noFill/>
                </a:ln>
                <a:uLnTx/>
                <a:uFill>
                  <a:solidFill>
                    <a:srgbClr val="000000"/>
                  </a:solidFill>
                </a:uFill>
              </a:rPr>
              <a:t>sağlamaktadır</a:t>
            </a:r>
            <a:r>
              <a:rPr kumimoji="0" lang="en-US" sz="1500" b="0" i="0" u="none" strike="noStrike" spc="0" normalizeH="0" baseline="0" noProof="0">
                <a:ln>
                  <a:noFill/>
                </a:ln>
                <a:uLnTx/>
                <a:uFill>
                  <a:solidFill>
                    <a:srgbClr val="000000"/>
                  </a:solidFill>
                </a:uFill>
              </a:rPr>
              <a:t>.</a:t>
            </a:r>
          </a:p>
        </p:txBody>
      </p:sp>
    </p:spTree>
    <p:extLst>
      <p:ext uri="{BB962C8B-B14F-4D97-AF65-F5344CB8AC3E}">
        <p14:creationId xmlns:p14="http://schemas.microsoft.com/office/powerpoint/2010/main" val="365532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1228DD-8F2B-4CE2-CE23-D560F8CAD8EC}"/>
              </a:ext>
            </a:extLst>
          </p:cNvPr>
          <p:cNvSpPr>
            <a:spLocks noGrp="1"/>
          </p:cNvSpPr>
          <p:nvPr>
            <p:ph type="title"/>
          </p:nvPr>
        </p:nvSpPr>
        <p:spPr/>
        <p:txBody>
          <a:bodyPr/>
          <a:lstStyle/>
          <a:p>
            <a:r>
              <a:rPr lang="tr-TR"/>
              <a:t>Kullanılan assetler ve diğer materyaller.</a:t>
            </a:r>
          </a:p>
        </p:txBody>
      </p:sp>
      <p:sp>
        <p:nvSpPr>
          <p:cNvPr id="3" name="Metin kutusu 2">
            <a:extLst>
              <a:ext uri="{FF2B5EF4-FFF2-40B4-BE49-F238E27FC236}">
                <a16:creationId xmlns:a16="http://schemas.microsoft.com/office/drawing/2014/main" id="{8EB0DA8A-8752-DFA9-3032-3202210FF061}"/>
              </a:ext>
            </a:extLst>
          </p:cNvPr>
          <p:cNvSpPr txBox="1"/>
          <p:nvPr/>
        </p:nvSpPr>
        <p:spPr>
          <a:xfrm>
            <a:off x="685801" y="2491878"/>
            <a:ext cx="10703458" cy="3048912"/>
          </a:xfrm>
          <a:prstGeom prst="rect">
            <a:avLst/>
          </a:prstGeom>
          <a:noFill/>
        </p:spPr>
        <p:txBody>
          <a:bodyPr wrap="square" rtlCol="0">
            <a:spAutoFit/>
          </a:bodyPr>
          <a:lstStyle/>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Asphalt Materials : Platformun dokusu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Aurynsky </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 Y</a:t>
            </a:r>
            <a:r>
              <a:rPr lang="el-GR">
                <a:uFill>
                  <a:solidFill>
                    <a:srgbClr val="000000"/>
                  </a:solidFill>
                </a:uFill>
                <a:latin typeface="Arial" panose="020B0604020202020204" pitchFamily="34" charset="0"/>
                <a:ea typeface="Arial" panose="020B0604020202020204" pitchFamily="34" charset="0"/>
                <a:cs typeface="Arial" panose="020B0604020202020204" pitchFamily="34" charset="0"/>
              </a:rPr>
              <a:t>ι</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ldız ve Elmas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PROMETEO :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Mustang tipi araba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Simple Vehicle Pack : Taksi ve polis arabası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Traffic Essentials Assets Pack : Materyal olarak kullanılan trafik tabelaları</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l-GR">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koni</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trafik ışıkları vb.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TextMesh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Pro : Yazı fontu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YaziFo</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ntlari : Diğer yazı fontları için.</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Menü</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 o</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yun içi müziği</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yıldız ve elmas objesini alınca oluşan ses</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araba zıplama</a:t>
            </a: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 sesleri freesound ve mixkit sitelerinden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alınmıştır.</a:t>
            </a:r>
            <a:endPar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823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CFEE-EBDC-E6F9-E4D3-1E746E1180F3}"/>
              </a:ext>
            </a:extLst>
          </p:cNvPr>
          <p:cNvSpPr>
            <a:spLocks noGrp="1"/>
          </p:cNvSpPr>
          <p:nvPr>
            <p:ph type="title"/>
          </p:nvPr>
        </p:nvSpPr>
        <p:spPr>
          <a:xfrm>
            <a:off x="1030287" y="2700866"/>
            <a:ext cx="10131425" cy="1456267"/>
          </a:xfrm>
        </p:spPr>
        <p:txBody>
          <a:bodyPr>
            <a:normAutofit fontScale="90000"/>
          </a:bodyPr>
          <a:lstStyle/>
          <a:p>
            <a:r>
              <a:rPr lang="tr-TR" sz="5400" b="1"/>
              <a:t>BİZİ DİNLEDİĞİNİZ İÇİN </a:t>
            </a:r>
            <a:r>
              <a:rPr lang="en-US" sz="5400" b="1"/>
              <a:t>TE</a:t>
            </a:r>
            <a:r>
              <a:rPr lang="tr-TR" sz="5400" b="1"/>
              <a:t>ŞEKKÜRLER</a:t>
            </a:r>
            <a:endParaRPr lang="en-US" sz="5400" b="1"/>
          </a:p>
        </p:txBody>
      </p:sp>
    </p:spTree>
    <p:extLst>
      <p:ext uri="{BB962C8B-B14F-4D97-AF65-F5344CB8AC3E}">
        <p14:creationId xmlns:p14="http://schemas.microsoft.com/office/powerpoint/2010/main" val="403179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ECEE3A54-AAA0-313B-96A1-ACF770AA435B}"/>
              </a:ext>
            </a:extLst>
          </p:cNvPr>
          <p:cNvSpPr txBox="1">
            <a:spLocks/>
          </p:cNvSpPr>
          <p:nvPr/>
        </p:nvSpPr>
        <p:spPr>
          <a:xfrm>
            <a:off x="685802" y="432457"/>
            <a:ext cx="10131425" cy="1281344"/>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a:t>İçindekiler</a:t>
            </a:r>
          </a:p>
        </p:txBody>
      </p:sp>
      <p:sp>
        <p:nvSpPr>
          <p:cNvPr id="4" name="Metin kutusu 3">
            <a:extLst>
              <a:ext uri="{FF2B5EF4-FFF2-40B4-BE49-F238E27FC236}">
                <a16:creationId xmlns:a16="http://schemas.microsoft.com/office/drawing/2014/main" id="{5C107DD4-B31E-4850-EFC7-18B3DADA6FF3}"/>
              </a:ext>
            </a:extLst>
          </p:cNvPr>
          <p:cNvSpPr txBox="1"/>
          <p:nvPr/>
        </p:nvSpPr>
        <p:spPr>
          <a:xfrm>
            <a:off x="685802" y="1550318"/>
            <a:ext cx="10703458" cy="2758063"/>
          </a:xfrm>
          <a:prstGeom prst="rect">
            <a:avLst/>
          </a:prstGeom>
          <a:noFill/>
        </p:spPr>
        <p:txBody>
          <a:bodyPr wrap="square" rtlCol="0">
            <a:spAutoFit/>
          </a:bodyPr>
          <a:lstStyle/>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Çalışmamızın Amacı	</a:t>
            </a:r>
            <a:endPar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HyperCasual oyun nedir</a:t>
            </a:r>
            <a:r>
              <a:rPr lang="el-GR">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ve neden HyperCasual</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en-US"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Oyunumuzun D</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iğer oyunlara göre farkı.</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Oyunumuz Nasıl oynanılır</a:t>
            </a:r>
            <a:r>
              <a:rPr lang="en-US"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en-US">
                <a:uFill>
                  <a:solidFill>
                    <a:srgbClr val="000000"/>
                  </a:solidFill>
                </a:uFill>
                <a:latin typeface="Arial" panose="020B0604020202020204" pitchFamily="34" charset="0"/>
                <a:ea typeface="Arial" panose="020B0604020202020204" pitchFamily="34" charset="0"/>
                <a:cs typeface="Arial" panose="020B0604020202020204" pitchFamily="34" charset="0"/>
              </a:rPr>
              <a:t>Sonu</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çta ulaşılan çıktı</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Kullanılan Teknolojiler</a:t>
            </a:r>
            <a:endParaRPr lang="tr-TR">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Kod Parçaları (Scripts)</a:t>
            </a:r>
          </a:p>
          <a:p>
            <a:pPr marL="342900" marR="6985" lvl="0" indent="-342900" algn="just" fontAlgn="base">
              <a:lnSpc>
                <a:spcPct val="105000"/>
              </a:lnSpc>
              <a:spcAft>
                <a:spcPts val="395"/>
              </a:spcAft>
              <a:buClr>
                <a:schemeClr val="tx1"/>
              </a:buClr>
              <a:buSzPts val="1200"/>
              <a:buFont typeface="Arial" panose="020B0604020202020204" pitchFamily="34" charset="0"/>
              <a:buChar char="•"/>
            </a:pPr>
            <a:r>
              <a:rPr lang="tr-TR" sz="1800" u="none" strike="noStrike">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Kullanılan Asset</a:t>
            </a:r>
            <a:r>
              <a:rPr lang="tr-TR">
                <a:uFill>
                  <a:solidFill>
                    <a:srgbClr val="000000"/>
                  </a:solidFill>
                </a:uFill>
                <a:latin typeface="Arial" panose="020B0604020202020204" pitchFamily="34" charset="0"/>
                <a:ea typeface="Arial" panose="020B0604020202020204" pitchFamily="34" charset="0"/>
                <a:cs typeface="Arial" panose="020B0604020202020204" pitchFamily="34" charset="0"/>
              </a:rPr>
              <a:t>ler ve Diğer Materyaller</a:t>
            </a:r>
          </a:p>
        </p:txBody>
      </p:sp>
    </p:spTree>
    <p:extLst>
      <p:ext uri="{BB962C8B-B14F-4D97-AF65-F5344CB8AC3E}">
        <p14:creationId xmlns:p14="http://schemas.microsoft.com/office/powerpoint/2010/main" val="319172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AD91E8-AB5D-D322-F0DC-D6C7BE7F840A}"/>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a:t>Çalışmamızın Amacı</a:t>
            </a:r>
          </a:p>
        </p:txBody>
      </p:sp>
      <p:sp>
        <p:nvSpPr>
          <p:cNvPr id="4" name="Metin kutusu 3">
            <a:extLst>
              <a:ext uri="{FF2B5EF4-FFF2-40B4-BE49-F238E27FC236}">
                <a16:creationId xmlns:a16="http://schemas.microsoft.com/office/drawing/2014/main" id="{8C0BBC50-ACF5-AC1B-6FF6-441EC8CFADAA}"/>
              </a:ext>
            </a:extLst>
          </p:cNvPr>
          <p:cNvSpPr txBox="1"/>
          <p:nvPr/>
        </p:nvSpPr>
        <p:spPr>
          <a:xfrm>
            <a:off x="685801" y="2142067"/>
            <a:ext cx="5219699" cy="3649133"/>
          </a:xfrm>
          <a:prstGeom prst="rect">
            <a:avLst/>
          </a:prstGeom>
        </p:spPr>
        <p:txBody>
          <a:bodyPr vert="horz" lIns="91440" tIns="45720" rIns="91440" bIns="45720" rtlCol="0" anchor="ctr">
            <a:normAutofit/>
          </a:bodyPr>
          <a:lstStyle/>
          <a:p>
            <a:pPr>
              <a:lnSpc>
                <a:spcPct val="107000"/>
              </a:lnSpc>
              <a:spcAft>
                <a:spcPts val="800"/>
              </a:spcAft>
            </a:pPr>
            <a:r>
              <a:rPr lang="tr-TR" sz="1800">
                <a:effectLst/>
                <a:latin typeface="Calibri" panose="020F0502020204030204" pitchFamily="34" charset="0"/>
                <a:ea typeface="Calibri" panose="020F0502020204030204" pitchFamily="34" charset="0"/>
                <a:cs typeface="Times New Roman" panose="02020603050405020304" pitchFamily="18" charset="0"/>
              </a:rPr>
              <a:t>• Kendimizi bu alanda geliştirmek</a:t>
            </a:r>
            <a:r>
              <a:rPr lang="en-US" sz="1800">
                <a:effectLst/>
                <a:latin typeface="Calibri" panose="020F0502020204030204" pitchFamily="34" charset="0"/>
                <a:ea typeface="Calibri" panose="020F0502020204030204" pitchFamily="34" charset="0"/>
                <a:cs typeface="Times New Roman" panose="02020603050405020304" pitchFamily="18" charset="0"/>
              </a:rPr>
              <a: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a:effectLst/>
                <a:latin typeface="Calibri" panose="020F0502020204030204" pitchFamily="34" charset="0"/>
                <a:ea typeface="Calibri" panose="020F0502020204030204" pitchFamily="34" charset="0"/>
                <a:cs typeface="Times New Roman" panose="02020603050405020304" pitchFamily="18" charset="0"/>
              </a:rPr>
              <a:t>• Oyuncuların boş zamanlarında, yolculuk vb. sırasında keyifli vakit geçirmelerini sağlamak.</a:t>
            </a:r>
          </a:p>
          <a:p>
            <a:pPr>
              <a:lnSpc>
                <a:spcPct val="107000"/>
              </a:lnSpc>
              <a:spcAft>
                <a:spcPts val="800"/>
              </a:spcAft>
            </a:pPr>
            <a:r>
              <a:rPr lang="tr-TR" sz="1800">
                <a:effectLst/>
                <a:latin typeface="Calibri" panose="020F0502020204030204" pitchFamily="34" charset="0"/>
                <a:ea typeface="Calibri" panose="020F0502020204030204" pitchFamily="34" charset="0"/>
                <a:cs typeface="Times New Roman" panose="02020603050405020304" pitchFamily="18" charset="0"/>
              </a:rPr>
              <a:t>• Mekanikleri basit ve oynaması basit, bağımlılık yapan bir oyun geliştirmek.</a:t>
            </a:r>
          </a:p>
          <a:p>
            <a:pPr>
              <a:lnSpc>
                <a:spcPct val="107000"/>
              </a:lnSpc>
              <a:spcAft>
                <a:spcPts val="800"/>
              </a:spcAft>
            </a:pPr>
            <a:r>
              <a:rPr lang="tr-TR" sz="1800">
                <a:effectLst/>
                <a:latin typeface="Calibri" panose="020F0502020204030204" pitchFamily="34" charset="0"/>
                <a:ea typeface="Calibri" panose="020F0502020204030204" pitchFamily="34" charset="0"/>
                <a:cs typeface="Times New Roman" panose="02020603050405020304" pitchFamily="18" charset="0"/>
              </a:rPr>
              <a:t>• Yapıldığı türe farklı bir yaklaşım getirmek</a:t>
            </a:r>
            <a:r>
              <a:rPr lang="en-US">
                <a:latin typeface="Calibri" panose="020F0502020204030204" pitchFamily="34" charset="0"/>
                <a:ea typeface="Calibri" panose="020F0502020204030204" pitchFamily="34" charset="0"/>
                <a:cs typeface="Times New Roman" panose="02020603050405020304" pitchFamily="18" charset="0"/>
              </a:rPr>
              <a:t>.</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p>
            <a:pPr>
              <a:spcAft>
                <a:spcPts val="1000"/>
              </a:spcAft>
              <a:buClr>
                <a:schemeClr val="tx1"/>
              </a:buClr>
              <a:buSzPct val="100000"/>
            </a:pPr>
            <a:endParaRPr lang="en-US"/>
          </a:p>
        </p:txBody>
      </p:sp>
      <p:pic>
        <p:nvPicPr>
          <p:cNvPr id="3074" name="Picture 2" descr="What is Research? - Purpose of Research">
            <a:extLst>
              <a:ext uri="{FF2B5EF4-FFF2-40B4-BE49-F238E27FC236}">
                <a16:creationId xmlns:a16="http://schemas.microsoft.com/office/drawing/2014/main" id="{6C47B902-2970-0B8C-E36D-F97EC3F902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038" r="23089"/>
          <a:stretch/>
        </p:blipFill>
        <p:spPr bwMode="auto">
          <a:xfrm>
            <a:off x="6198830" y="639097"/>
            <a:ext cx="5447070" cy="52504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2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67" name="Picture 2066">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6B9921CB-851B-7F80-B4DC-2AFEE9FF15C9}"/>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a:t>Hypercasual oyun NEDİR?</a:t>
            </a:r>
          </a:p>
        </p:txBody>
      </p:sp>
      <p:sp>
        <p:nvSpPr>
          <p:cNvPr id="10" name="Metin kutusu 9">
            <a:extLst>
              <a:ext uri="{FF2B5EF4-FFF2-40B4-BE49-F238E27FC236}">
                <a16:creationId xmlns:a16="http://schemas.microsoft.com/office/drawing/2014/main" id="{88EC491D-FD11-B5DD-A361-88998783C816}"/>
              </a:ext>
            </a:extLst>
          </p:cNvPr>
          <p:cNvSpPr txBox="1"/>
          <p:nvPr/>
        </p:nvSpPr>
        <p:spPr>
          <a:xfrm>
            <a:off x="685801" y="1439742"/>
            <a:ext cx="5219699" cy="3649133"/>
          </a:xfrm>
          <a:prstGeom prst="rect">
            <a:avLst/>
          </a:prstGeom>
        </p:spPr>
        <p:txBody>
          <a:bodyPr vert="horz" lIns="91440" tIns="45720" rIns="91440" bIns="45720" rtlCol="0" anchor="ctr">
            <a:normAutofit/>
          </a:bodyPr>
          <a:lstStyle/>
          <a:p>
            <a:pPr>
              <a:spcAft>
                <a:spcPts val="1000"/>
              </a:spcAft>
              <a:buClr>
                <a:schemeClr val="tx1"/>
              </a:buClr>
              <a:buSzPct val="100000"/>
            </a:pPr>
            <a:r>
              <a:rPr lang="en-US"/>
              <a:t>•</a:t>
            </a:r>
            <a:r>
              <a:rPr lang="tr-TR"/>
              <a:t> </a:t>
            </a:r>
            <a:r>
              <a:rPr lang="en-US"/>
              <a:t>Oynaması Kolay,</a:t>
            </a:r>
            <a:endParaRPr lang="tr-TR"/>
          </a:p>
          <a:p>
            <a:pPr>
              <a:spcAft>
                <a:spcPts val="1000"/>
              </a:spcAft>
              <a:buClr>
                <a:schemeClr val="tx1"/>
              </a:buClr>
              <a:buSzPct val="100000"/>
            </a:pPr>
            <a:r>
              <a:rPr lang="en-US"/>
              <a:t>•</a:t>
            </a:r>
            <a:r>
              <a:rPr lang="tr-TR"/>
              <a:t> </a:t>
            </a:r>
            <a:r>
              <a:rPr lang="en-US"/>
              <a:t>Kendine bağlayan,</a:t>
            </a:r>
            <a:endParaRPr lang="tr-TR"/>
          </a:p>
          <a:p>
            <a:pPr>
              <a:spcAft>
                <a:spcPts val="1000"/>
              </a:spcAft>
              <a:buClr>
                <a:schemeClr val="tx1"/>
              </a:buClr>
              <a:buSzPct val="100000"/>
            </a:pPr>
            <a:r>
              <a:rPr lang="en-US"/>
              <a:t>•</a:t>
            </a:r>
            <a:r>
              <a:rPr lang="tr-TR"/>
              <a:t> </a:t>
            </a:r>
            <a:r>
              <a:rPr lang="en-US"/>
              <a:t>Bir veya iki mekanikten oluşan,</a:t>
            </a:r>
            <a:endParaRPr lang="tr-TR"/>
          </a:p>
          <a:p>
            <a:pPr>
              <a:spcAft>
                <a:spcPts val="1000"/>
              </a:spcAft>
              <a:buClr>
                <a:schemeClr val="tx1"/>
              </a:buClr>
              <a:buSzPct val="100000"/>
            </a:pPr>
            <a:r>
              <a:rPr lang="en-US"/>
              <a:t>•</a:t>
            </a:r>
            <a:r>
              <a:rPr lang="tr-TR"/>
              <a:t> </a:t>
            </a:r>
            <a:r>
              <a:rPr lang="en-US"/>
              <a:t>Genelde sonsuz Oyunlardır.</a:t>
            </a:r>
          </a:p>
        </p:txBody>
      </p:sp>
      <p:pic>
        <p:nvPicPr>
          <p:cNvPr id="2050" name="Picture 2" descr="4 ways hyper-casual games have benefited the gaming industry -  Elitegamedevelopers.com">
            <a:extLst>
              <a:ext uri="{FF2B5EF4-FFF2-40B4-BE49-F238E27FC236}">
                <a16:creationId xmlns:a16="http://schemas.microsoft.com/office/drawing/2014/main" id="{E84F156D-F3F7-98EE-2CFA-B87E31B1F9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86" r="2" b="1226"/>
          <a:stretch/>
        </p:blipFill>
        <p:spPr bwMode="auto">
          <a:xfrm>
            <a:off x="6198830" y="639097"/>
            <a:ext cx="5447070" cy="52504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93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72" name="Picture 2071">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6B9921CB-851B-7F80-B4DC-2AFEE9FF15C9}"/>
              </a:ext>
            </a:extLst>
          </p:cNvPr>
          <p:cNvSpPr>
            <a:spLocks noGrp="1"/>
          </p:cNvSpPr>
          <p:nvPr>
            <p:ph type="title"/>
          </p:nvPr>
        </p:nvSpPr>
        <p:spPr>
          <a:xfrm>
            <a:off x="825909" y="808055"/>
            <a:ext cx="3979205" cy="1453363"/>
          </a:xfrm>
        </p:spPr>
        <p:txBody>
          <a:bodyPr vert="horz" lIns="91440" tIns="45720" rIns="91440" bIns="45720" rtlCol="0" anchor="ctr">
            <a:normAutofit/>
          </a:bodyPr>
          <a:lstStyle/>
          <a:p>
            <a:r>
              <a:rPr lang="en-US"/>
              <a:t>Neden hypercasual?</a:t>
            </a:r>
          </a:p>
        </p:txBody>
      </p:sp>
      <p:sp>
        <p:nvSpPr>
          <p:cNvPr id="10" name="Metin kutusu 9">
            <a:extLst>
              <a:ext uri="{FF2B5EF4-FFF2-40B4-BE49-F238E27FC236}">
                <a16:creationId xmlns:a16="http://schemas.microsoft.com/office/drawing/2014/main" id="{88EC491D-FD11-B5DD-A361-88998783C816}"/>
              </a:ext>
            </a:extLst>
          </p:cNvPr>
          <p:cNvSpPr txBox="1"/>
          <p:nvPr/>
        </p:nvSpPr>
        <p:spPr>
          <a:xfrm>
            <a:off x="802178" y="1636439"/>
            <a:ext cx="4002936" cy="3637935"/>
          </a:xfrm>
          <a:prstGeom prst="rect">
            <a:avLst/>
          </a:prstGeom>
        </p:spPr>
        <p:txBody>
          <a:bodyPr vert="horz" lIns="91440" tIns="45720" rIns="91440" bIns="45720" rtlCol="0" anchor="ctr">
            <a:normAutofit/>
          </a:bodyPr>
          <a:lstStyle/>
          <a:p>
            <a:pPr marL="0" marR="0" lvl="0" indent="0" fontAlgn="auto">
              <a:spcAft>
                <a:spcPts val="1000"/>
              </a:spcAft>
              <a:buClr>
                <a:schemeClr val="tx1"/>
              </a:buClr>
              <a:buSzPct val="100000"/>
              <a:tabLst/>
              <a:defRPr/>
            </a:pPr>
            <a:r>
              <a:rPr kumimoji="0" lang="en-US" b="0" i="0" u="none" strike="noStrike" spc="0" normalizeH="0" baseline="0" noProof="0">
                <a:ln>
                  <a:noFill/>
                </a:ln>
                <a:uLnTx/>
                <a:uFillTx/>
              </a:rPr>
              <a:t>•</a:t>
            </a:r>
            <a:r>
              <a:rPr kumimoji="0" lang="tr-TR" b="0" i="0" u="none" strike="noStrike" spc="0" normalizeH="0" baseline="0" noProof="0">
                <a:ln>
                  <a:noFill/>
                </a:ln>
                <a:uLnTx/>
                <a:uFillTx/>
              </a:rPr>
              <a:t> </a:t>
            </a:r>
            <a:r>
              <a:rPr kumimoji="0" lang="en-US" b="0" i="0" u="none" strike="noStrike" spc="0" normalizeH="0" baseline="0" noProof="0">
                <a:ln>
                  <a:noFill/>
                </a:ln>
                <a:uLnTx/>
                <a:uFillTx/>
              </a:rPr>
              <a:t>Çok büyük kitlelere ulaşma potansiyeli</a:t>
            </a:r>
            <a:endParaRPr kumimoji="0" lang="tr-TR" b="0" i="0" u="none" strike="noStrike" spc="0" normalizeH="0" baseline="0" noProof="0">
              <a:ln>
                <a:noFill/>
              </a:ln>
              <a:uLnTx/>
              <a:uFillTx/>
            </a:endParaRPr>
          </a:p>
          <a:p>
            <a:pPr marL="0" marR="0" lvl="0" indent="0" fontAlgn="auto">
              <a:spcAft>
                <a:spcPts val="1000"/>
              </a:spcAft>
              <a:buClr>
                <a:schemeClr val="tx1"/>
              </a:buClr>
              <a:buSzPct val="100000"/>
              <a:tabLst/>
              <a:defRPr/>
            </a:pPr>
            <a:r>
              <a:rPr kumimoji="0" lang="en-US" b="0" i="0" u="none" strike="noStrike" spc="0" normalizeH="0" baseline="0" noProof="0">
                <a:ln>
                  <a:noFill/>
                </a:ln>
                <a:uLnTx/>
                <a:uFillTx/>
              </a:rPr>
              <a:t>•</a:t>
            </a:r>
            <a:r>
              <a:rPr kumimoji="0" lang="tr-TR" b="0" i="0" u="none" strike="noStrike" spc="0" normalizeH="0" baseline="0" noProof="0">
                <a:ln>
                  <a:noFill/>
                </a:ln>
                <a:uLnTx/>
                <a:uFillTx/>
              </a:rPr>
              <a:t> </a:t>
            </a:r>
            <a:r>
              <a:rPr kumimoji="0" lang="en-US" b="0" i="0" u="none" strike="noStrike" spc="0" normalizeH="0" baseline="0" noProof="0">
                <a:ln>
                  <a:noFill/>
                </a:ln>
                <a:uLnTx/>
                <a:uFillTx/>
              </a:rPr>
              <a:t>Kolay Monetizasyon</a:t>
            </a:r>
            <a:endParaRPr kumimoji="0" lang="tr-TR" b="0" i="0" u="none" strike="noStrike" spc="0" normalizeH="0" baseline="0" noProof="0">
              <a:ln>
                <a:noFill/>
              </a:ln>
              <a:uLnTx/>
              <a:uFillTx/>
            </a:endParaRPr>
          </a:p>
          <a:p>
            <a:pPr marL="0" marR="0" lvl="0" indent="0" fontAlgn="auto">
              <a:spcAft>
                <a:spcPts val="1000"/>
              </a:spcAft>
              <a:buClr>
                <a:schemeClr val="tx1"/>
              </a:buClr>
              <a:buSzPct val="100000"/>
              <a:tabLst/>
              <a:defRPr/>
            </a:pPr>
            <a:r>
              <a:rPr kumimoji="0" lang="en-US" b="0" i="0" u="none" strike="noStrike" spc="0" normalizeH="0" baseline="0" noProof="0">
                <a:ln>
                  <a:noFill/>
                </a:ln>
                <a:uLnTx/>
                <a:uFillTx/>
              </a:rPr>
              <a:t>•</a:t>
            </a:r>
            <a:r>
              <a:rPr kumimoji="0" lang="tr-TR" b="0" i="0" u="none" strike="noStrike" spc="0" normalizeH="0" baseline="0" noProof="0">
                <a:ln>
                  <a:noFill/>
                </a:ln>
                <a:uLnTx/>
                <a:uFillTx/>
              </a:rPr>
              <a:t> </a:t>
            </a:r>
            <a:r>
              <a:rPr kumimoji="0" lang="en-US" b="0" i="0" u="none" strike="noStrike" spc="0" normalizeH="0" baseline="0" noProof="0">
                <a:ln>
                  <a:noFill/>
                </a:ln>
                <a:uLnTx/>
                <a:uFillTx/>
              </a:rPr>
              <a:t>Kısa Geliştirme Döngüsü</a:t>
            </a:r>
            <a:endParaRPr kumimoji="0" lang="tr-TR" b="0" i="0" u="none" strike="noStrike" spc="0" normalizeH="0" baseline="0" noProof="0">
              <a:ln>
                <a:noFill/>
              </a:ln>
              <a:uLnTx/>
              <a:uFillTx/>
            </a:endParaRPr>
          </a:p>
          <a:p>
            <a:pPr marL="0" marR="0" lvl="0" indent="0" fontAlgn="auto">
              <a:spcAft>
                <a:spcPts val="1000"/>
              </a:spcAft>
              <a:buClr>
                <a:schemeClr val="tx1"/>
              </a:buClr>
              <a:buSzPct val="100000"/>
              <a:tabLst/>
              <a:defRPr/>
            </a:pPr>
            <a:r>
              <a:rPr kumimoji="0" lang="en-US" b="0" i="0" u="none" strike="noStrike" spc="0" normalizeH="0" baseline="0" noProof="0">
                <a:ln>
                  <a:noFill/>
                </a:ln>
                <a:uLnTx/>
                <a:uFillTx/>
              </a:rPr>
              <a:t>•</a:t>
            </a:r>
            <a:r>
              <a:rPr kumimoji="0" lang="tr-TR" b="0" i="0" u="none" strike="noStrike" spc="0" normalizeH="0" baseline="0" noProof="0">
                <a:ln>
                  <a:noFill/>
                </a:ln>
                <a:uLnTx/>
                <a:uFillTx/>
              </a:rPr>
              <a:t> </a:t>
            </a:r>
            <a:r>
              <a:rPr kumimoji="0" lang="en-US" b="0" i="0" u="none" strike="noStrike" spc="0" normalizeH="0" baseline="0" noProof="0">
                <a:ln>
                  <a:noFill/>
                </a:ln>
                <a:uLnTx/>
                <a:uFillTx/>
              </a:rPr>
              <a:t>Uygun Maliyetlilik</a:t>
            </a:r>
          </a:p>
        </p:txBody>
      </p:sp>
      <p:pic>
        <p:nvPicPr>
          <p:cNvPr id="5" name="Resim 4">
            <a:extLst>
              <a:ext uri="{FF2B5EF4-FFF2-40B4-BE49-F238E27FC236}">
                <a16:creationId xmlns:a16="http://schemas.microsoft.com/office/drawing/2014/main" id="{A3E8688E-EA02-6557-9946-4671CAA86E5B}"/>
              </a:ext>
            </a:extLst>
          </p:cNvPr>
          <p:cNvPicPr>
            <a:picLocks noChangeAspect="1"/>
          </p:cNvPicPr>
          <p:nvPr/>
        </p:nvPicPr>
        <p:blipFill>
          <a:blip r:embed="rId4"/>
          <a:stretch>
            <a:fillRect/>
          </a:stretch>
        </p:blipFill>
        <p:spPr>
          <a:xfrm>
            <a:off x="5289752" y="1465870"/>
            <a:ext cx="6095593" cy="37640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92659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151" name="Picture 6150">
            <a:extLst>
              <a:ext uri="{FF2B5EF4-FFF2-40B4-BE49-F238E27FC236}">
                <a16:creationId xmlns:a16="http://schemas.microsoft.com/office/drawing/2014/main" id="{DF6A9299-1D12-47E2-9DD4-03342553C4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Başlık 1">
            <a:extLst>
              <a:ext uri="{FF2B5EF4-FFF2-40B4-BE49-F238E27FC236}">
                <a16:creationId xmlns:a16="http://schemas.microsoft.com/office/drawing/2014/main" id="{9E9B9BD7-F080-4FBF-BE62-4233445E3199}"/>
              </a:ext>
            </a:extLst>
          </p:cNvPr>
          <p:cNvSpPr txBox="1">
            <a:spLocks/>
          </p:cNvSpPr>
          <p:nvPr/>
        </p:nvSpPr>
        <p:spPr>
          <a:xfrm>
            <a:off x="685801" y="609600"/>
            <a:ext cx="5219699" cy="14562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oyunumuzun d</a:t>
            </a:r>
            <a:r>
              <a:rPr lang="tr-TR"/>
              <a:t>i</a:t>
            </a:r>
            <a:r>
              <a:rPr lang="en-US"/>
              <a:t>ğer oyunlara göre farkı</a:t>
            </a:r>
          </a:p>
        </p:txBody>
      </p:sp>
      <p:sp>
        <p:nvSpPr>
          <p:cNvPr id="6" name="Metin kutusu 5">
            <a:extLst>
              <a:ext uri="{FF2B5EF4-FFF2-40B4-BE49-F238E27FC236}">
                <a16:creationId xmlns:a16="http://schemas.microsoft.com/office/drawing/2014/main" id="{C7349BEA-FF05-9336-553D-CB06154A06F6}"/>
              </a:ext>
            </a:extLst>
          </p:cNvPr>
          <p:cNvSpPr txBox="1"/>
          <p:nvPr/>
        </p:nvSpPr>
        <p:spPr>
          <a:xfrm>
            <a:off x="685801" y="2142067"/>
            <a:ext cx="5219699" cy="3649133"/>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pPr>
            <a:r>
              <a:rPr lang="en-US" sz="1300"/>
              <a:t>Artık sosyal medya uygulamalarını kullanırken, internette herhangi bir yerde gezinirken, youtube’da video izlerken karşımıza sürekli reklamlar çıkmaktadır. Eğer farkettiyseniz, çıkan reklamlar oyun hakkında ise, bu oyunun türü genellikle hyper-casual oluyor. Bu da ne kadar popüler olduğunu gösteriyor. Peki, herkes bu tür oyunları yapıyor, bizim oyunumuzu diğerlerinden ayıran özellikler ne? </a:t>
            </a:r>
          </a:p>
          <a:p>
            <a:pPr>
              <a:lnSpc>
                <a:spcPct val="90000"/>
              </a:lnSpc>
              <a:spcAft>
                <a:spcPts val="1000"/>
              </a:spcAft>
              <a:buClr>
                <a:schemeClr val="tx1"/>
              </a:buClr>
              <a:buSzPct val="100000"/>
            </a:pPr>
            <a:r>
              <a:rPr lang="en-US" sz="1300"/>
              <a:t>Appstore ya da Google Play’de yayınlanan Hypercasual oyunlara baktığımızda, çoğunun birbiriyle aynı, </a:t>
            </a:r>
            <a:r>
              <a:rPr lang="tr-TR" sz="1300"/>
              <a:t>hepsininin birbirinin kopyasının olması</a:t>
            </a:r>
            <a:r>
              <a:rPr lang="en-US" sz="1300"/>
              <a:t>, saniye başı reklam verip oyuncuyu oyundan bıktıran çeşitte olduğunu gözlemlemekteyiz. İşte tam da burada devreye bizim oyunumuz giriyor! Oyunumuzun oynanışı çok basit, tıklama ya da yukarı kaydırma ile oynanılabilmekte. Bu da oyuncuların oyunu hemen öğrenip sevmesine sebep olmakta. Oyunumuzda bir model değil, birden fazla araba modeli bulunmakta ve oyuncu istediğini seçebilmekte! Hypercasual araba oyunlarında neredeyse bulunmayan zıplama mekaniği de mevcut! Ek olarak oyunumuzun hızı sabit olmamakta, platformlar rastgele oluşmakta ve son olarak yıldız toplayıp puan kazanabilmekteyiz! İşte bunlar bizim oyunumuzu farklı ve tercih edilebilir kılacaktır!</a:t>
            </a:r>
          </a:p>
        </p:txBody>
      </p:sp>
      <p:pic>
        <p:nvPicPr>
          <p:cNvPr id="6146" name="Picture 2" descr="Boring - Stempel | Stock-Vektor | Colourbox">
            <a:extLst>
              <a:ext uri="{FF2B5EF4-FFF2-40B4-BE49-F238E27FC236}">
                <a16:creationId xmlns:a16="http://schemas.microsoft.com/office/drawing/2014/main" id="{FDDCF3DF-4CF5-A338-AD86-17472A6F4D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 b="3612"/>
          <a:stretch/>
        </p:blipFill>
        <p:spPr bwMode="auto">
          <a:xfrm>
            <a:off x="6198830" y="639097"/>
            <a:ext cx="5447070" cy="52504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398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A02281FE-5EE1-3AD6-25B6-6262A49F4451}"/>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Oyunumuz nasıl oynanılır?</a:t>
            </a:r>
          </a:p>
        </p:txBody>
      </p:sp>
      <p:sp>
        <p:nvSpPr>
          <p:cNvPr id="6" name="Metin kutusu 5">
            <a:extLst>
              <a:ext uri="{FF2B5EF4-FFF2-40B4-BE49-F238E27FC236}">
                <a16:creationId xmlns:a16="http://schemas.microsoft.com/office/drawing/2014/main" id="{57695686-C59F-CA04-3122-256421F52CF0}"/>
              </a:ext>
            </a:extLst>
          </p:cNvPr>
          <p:cNvSpPr txBox="1"/>
          <p:nvPr/>
        </p:nvSpPr>
        <p:spPr>
          <a:xfrm>
            <a:off x="685802" y="2142067"/>
            <a:ext cx="6282266" cy="3649133"/>
          </a:xfrm>
          <a:prstGeom prst="rect">
            <a:avLst/>
          </a:prstGeom>
        </p:spPr>
        <p:txBody>
          <a:bodyPr vert="horz" lIns="91440" tIns="45720" rIns="91440" bIns="45720" rtlCol="0" anchor="ctr">
            <a:normAutofit/>
          </a:bodyPr>
          <a:lstStyle/>
          <a:p>
            <a:pPr>
              <a:spcAft>
                <a:spcPts val="1000"/>
              </a:spcAft>
              <a:buClr>
                <a:schemeClr val="tx1"/>
              </a:buClr>
              <a:buSzPct val="100000"/>
            </a:pPr>
            <a:r>
              <a:rPr lang="en-US" b="1"/>
              <a:t>Oynanış</a:t>
            </a:r>
          </a:p>
          <a:p>
            <a:pPr>
              <a:spcAft>
                <a:spcPts val="1000"/>
              </a:spcAft>
              <a:buClr>
                <a:schemeClr val="tx1"/>
              </a:buClr>
              <a:buSzPct val="100000"/>
            </a:pPr>
            <a:r>
              <a:rPr lang="en-US"/>
              <a:t>Tap Racer’ın oynanışı oldukça basittir. Oyun başladığında arabamız rastgele oluşturulmuş bir yol boyunca hareket etmeye başlar. Oyuncu ekrana tıklayarak arabanın yönünü değiştirir. Boşlukla karşılaştığında ise zıplaması gerekir. Oyuncunun amacı arabayı sürekli yolda tutmaktır. Araba yoldan çıkıp düştüğünde oyun baştan başlar.</a:t>
            </a:r>
          </a:p>
        </p:txBody>
      </p:sp>
      <p:pic>
        <p:nvPicPr>
          <p:cNvPr id="7" name="Resim 6">
            <a:extLst>
              <a:ext uri="{FF2B5EF4-FFF2-40B4-BE49-F238E27FC236}">
                <a16:creationId xmlns:a16="http://schemas.microsoft.com/office/drawing/2014/main" id="{029812A0-3412-00D8-F5DA-AC892CAE7421}"/>
              </a:ext>
            </a:extLst>
          </p:cNvPr>
          <p:cNvPicPr>
            <a:picLocks noChangeAspect="1"/>
          </p:cNvPicPr>
          <p:nvPr/>
        </p:nvPicPr>
        <p:blipFill>
          <a:blip r:embed="rId4"/>
          <a:stretch>
            <a:fillRect/>
          </a:stretch>
        </p:blipFill>
        <p:spPr>
          <a:xfrm>
            <a:off x="7933621" y="990600"/>
            <a:ext cx="2760344"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953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A02281FE-5EE1-3AD6-25B6-6262A49F4451}"/>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Oyunumuz nasıl oynanılır?</a:t>
            </a:r>
          </a:p>
        </p:txBody>
      </p:sp>
      <p:sp>
        <p:nvSpPr>
          <p:cNvPr id="6" name="Metin kutusu 5">
            <a:extLst>
              <a:ext uri="{FF2B5EF4-FFF2-40B4-BE49-F238E27FC236}">
                <a16:creationId xmlns:a16="http://schemas.microsoft.com/office/drawing/2014/main" id="{57695686-C59F-CA04-3122-256421F52CF0}"/>
              </a:ext>
            </a:extLst>
          </p:cNvPr>
          <p:cNvSpPr txBox="1"/>
          <p:nvPr/>
        </p:nvSpPr>
        <p:spPr>
          <a:xfrm>
            <a:off x="685802" y="2142067"/>
            <a:ext cx="6282266" cy="3649133"/>
          </a:xfrm>
          <a:prstGeom prst="rect">
            <a:avLst/>
          </a:prstGeom>
        </p:spPr>
        <p:txBody>
          <a:bodyPr vert="horz" lIns="91440" tIns="45720" rIns="91440" bIns="45720" rtlCol="0" anchor="ctr">
            <a:normAutofit/>
          </a:bodyPr>
          <a:lstStyle/>
          <a:p>
            <a:pPr marL="0" marR="0" lvl="0" indent="0" fontAlgn="auto">
              <a:spcAft>
                <a:spcPts val="1000"/>
              </a:spcAft>
              <a:buClr>
                <a:schemeClr val="tx1"/>
              </a:buClr>
              <a:buSzPct val="100000"/>
              <a:tabLst/>
              <a:defRPr/>
            </a:pPr>
            <a:r>
              <a:rPr kumimoji="0" lang="en-US" b="1" i="0" u="none" strike="noStrike" spc="0" normalizeH="0" baseline="0" noProof="0">
                <a:ln>
                  <a:noFill/>
                </a:ln>
                <a:uLnTx/>
                <a:uFillTx/>
              </a:rPr>
              <a:t>Skor ve Rekor</a:t>
            </a:r>
          </a:p>
          <a:p>
            <a:pPr marL="0" marR="0" lvl="0" indent="0" fontAlgn="auto">
              <a:spcAft>
                <a:spcPts val="1000"/>
              </a:spcAft>
              <a:buClr>
                <a:schemeClr val="tx1"/>
              </a:buClr>
              <a:buSzPct val="100000"/>
              <a:tabLst/>
              <a:defRPr/>
            </a:pPr>
            <a:r>
              <a:rPr kumimoji="0" lang="en-US" i="0" u="none" strike="noStrike" spc="0" normalizeH="0" baseline="0" noProof="0">
                <a:ln>
                  <a:noFill/>
                </a:ln>
                <a:uLnTx/>
                <a:uFillTx/>
              </a:rPr>
              <a:t>Oyuncu kat ettiği yol kadar puan kazanır. Buna ek olarak yol üzerinde rastgele sıklıkta ve yükseklikte oluşturulan yıldızları alarak bonus puan kazanabilir. Yol üzerinde yine rastgele oluşturulan kırmızı elmaslar ise alındığında oyuncuya puan kaybettirir. Oyuncunun ulaştığı en yüksek skor kaydedilir.</a:t>
            </a:r>
          </a:p>
        </p:txBody>
      </p:sp>
      <p:pic>
        <p:nvPicPr>
          <p:cNvPr id="4" name="Resim 3">
            <a:extLst>
              <a:ext uri="{FF2B5EF4-FFF2-40B4-BE49-F238E27FC236}">
                <a16:creationId xmlns:a16="http://schemas.microsoft.com/office/drawing/2014/main" id="{AFAB9E01-7501-29ED-6B36-81A698DC7C24}"/>
              </a:ext>
            </a:extLst>
          </p:cNvPr>
          <p:cNvPicPr>
            <a:picLocks noChangeAspect="1"/>
          </p:cNvPicPr>
          <p:nvPr/>
        </p:nvPicPr>
        <p:blipFill>
          <a:blip r:embed="rId4"/>
          <a:stretch>
            <a:fillRect/>
          </a:stretch>
        </p:blipFill>
        <p:spPr>
          <a:xfrm>
            <a:off x="7963625" y="990600"/>
            <a:ext cx="2700336"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88855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A02281FE-5EE1-3AD6-25B6-6262A49F4451}"/>
              </a:ext>
            </a:extLst>
          </p:cNvPr>
          <p:cNvSpPr>
            <a:spLocks noGrp="1"/>
          </p:cNvSpPr>
          <p:nvPr>
            <p:ph type="title"/>
          </p:nvPr>
        </p:nvSpPr>
        <p:spPr>
          <a:xfrm>
            <a:off x="685802" y="609600"/>
            <a:ext cx="6282266" cy="1456267"/>
          </a:xfrm>
        </p:spPr>
        <p:txBody>
          <a:bodyPr vert="horz" lIns="91440" tIns="45720" rIns="91440" bIns="45720" rtlCol="0" anchor="ctr">
            <a:normAutofit/>
          </a:bodyPr>
          <a:lstStyle/>
          <a:p>
            <a:r>
              <a:rPr lang="en-US"/>
              <a:t>Oyunumuz nasıl oynanılır?</a:t>
            </a:r>
          </a:p>
        </p:txBody>
      </p:sp>
      <p:sp>
        <p:nvSpPr>
          <p:cNvPr id="6" name="Metin kutusu 5">
            <a:extLst>
              <a:ext uri="{FF2B5EF4-FFF2-40B4-BE49-F238E27FC236}">
                <a16:creationId xmlns:a16="http://schemas.microsoft.com/office/drawing/2014/main" id="{57695686-C59F-CA04-3122-256421F52CF0}"/>
              </a:ext>
            </a:extLst>
          </p:cNvPr>
          <p:cNvSpPr txBox="1"/>
          <p:nvPr/>
        </p:nvSpPr>
        <p:spPr>
          <a:xfrm>
            <a:off x="685802" y="2142067"/>
            <a:ext cx="6282266" cy="3649133"/>
          </a:xfrm>
          <a:prstGeom prst="rect">
            <a:avLst/>
          </a:prstGeom>
        </p:spPr>
        <p:txBody>
          <a:bodyPr vert="horz" lIns="91440" tIns="45720" rIns="91440" bIns="45720" rtlCol="0" anchor="ctr">
            <a:normAutofit/>
          </a:bodyPr>
          <a:lstStyle/>
          <a:p>
            <a:pPr marL="0" marR="0" lvl="0" indent="0" fontAlgn="auto">
              <a:spcAft>
                <a:spcPts val="1000"/>
              </a:spcAft>
              <a:buClr>
                <a:schemeClr val="tx1"/>
              </a:buClr>
              <a:buSzPct val="100000"/>
              <a:tabLst/>
              <a:defRPr/>
            </a:pPr>
            <a:r>
              <a:rPr kumimoji="0" lang="en-US" b="1" i="0" u="none" strike="noStrike" spc="0" normalizeH="0" baseline="0" noProof="0">
                <a:ln>
                  <a:noFill/>
                </a:ln>
                <a:uLnTx/>
                <a:uFillTx/>
              </a:rPr>
              <a:t>Araba </a:t>
            </a:r>
            <a:r>
              <a:rPr kumimoji="0" lang="en-US" b="1" i="0" u="none" strike="noStrike" spc="0" normalizeH="0" baseline="0" noProof="0" err="1">
                <a:ln>
                  <a:noFill/>
                </a:ln>
                <a:uLnTx/>
                <a:uFillTx/>
              </a:rPr>
              <a:t>Menüsü</a:t>
            </a:r>
            <a:endParaRPr kumimoji="0" lang="en-US" b="1" i="0" u="none" strike="noStrike" spc="0" normalizeH="0" baseline="0" noProof="0">
              <a:ln>
                <a:noFill/>
              </a:ln>
              <a:uLnTx/>
              <a:uFillTx/>
            </a:endParaRPr>
          </a:p>
          <a:p>
            <a:pPr marL="0" marR="0" lvl="0" indent="0" fontAlgn="auto">
              <a:spcAft>
                <a:spcPts val="1000"/>
              </a:spcAft>
              <a:buClr>
                <a:schemeClr val="tx1"/>
              </a:buClr>
              <a:buSzPct val="100000"/>
              <a:tabLst/>
              <a:defRPr/>
            </a:pPr>
            <a:r>
              <a:rPr kumimoji="0" lang="en-US" b="0" i="0" u="none" strike="noStrike" spc="0" normalizeH="0" baseline="0" noProof="0">
                <a:ln>
                  <a:noFill/>
                </a:ln>
                <a:uLnTx/>
                <a:uFillTx/>
              </a:rPr>
              <a:t>Bu </a:t>
            </a:r>
            <a:r>
              <a:rPr kumimoji="0" lang="en-US" b="0" i="0" u="none" strike="noStrike" spc="0" normalizeH="0" baseline="0" noProof="0" err="1">
                <a:ln>
                  <a:noFill/>
                </a:ln>
                <a:uLnTx/>
                <a:uFillTx/>
              </a:rPr>
              <a:t>menüden</a:t>
            </a:r>
            <a:r>
              <a:rPr kumimoji="0" lang="en-US" b="0" i="0" u="none" strike="noStrike" spc="0" normalizeH="0" baseline="0" noProof="0">
                <a:ln>
                  <a:noFill/>
                </a:ln>
                <a:uLnTx/>
                <a:uFillTx/>
              </a:rPr>
              <a:t> </a:t>
            </a:r>
            <a:r>
              <a:rPr kumimoji="0" lang="en-US" b="0" i="0" u="none" strike="noStrike" spc="0" normalizeH="0" baseline="0" noProof="0" err="1">
                <a:ln>
                  <a:noFill/>
                </a:ln>
                <a:uLnTx/>
                <a:uFillTx/>
              </a:rPr>
              <a:t>oyuncu</a:t>
            </a:r>
            <a:r>
              <a:rPr kumimoji="0" lang="en-US" b="0" i="0" u="none" strike="noStrike" spc="0" normalizeH="0" baseline="0" noProof="0">
                <a:ln>
                  <a:noFill/>
                </a:ln>
                <a:uLnTx/>
                <a:uFillTx/>
              </a:rPr>
              <a:t> </a:t>
            </a:r>
            <a:r>
              <a:rPr kumimoji="0" lang="en-US" b="0" i="0" u="none" strike="noStrike" spc="0" normalizeH="0" baseline="0" noProof="0" err="1">
                <a:ln>
                  <a:noFill/>
                </a:ln>
                <a:uLnTx/>
                <a:uFillTx/>
              </a:rPr>
              <a:t>dilediği</a:t>
            </a:r>
            <a:r>
              <a:rPr kumimoji="0" lang="en-US" b="0" i="0" u="none" strike="noStrike" spc="0" normalizeH="0" baseline="0" noProof="0">
                <a:ln>
                  <a:noFill/>
                </a:ln>
                <a:uLnTx/>
                <a:uFillTx/>
              </a:rPr>
              <a:t> </a:t>
            </a:r>
            <a:r>
              <a:rPr kumimoji="0" lang="en-US" b="0" i="0" u="none" strike="noStrike" spc="0" normalizeH="0" baseline="0" noProof="0" err="1">
                <a:ln>
                  <a:noFill/>
                </a:ln>
                <a:uLnTx/>
                <a:uFillTx/>
              </a:rPr>
              <a:t>arabayı</a:t>
            </a:r>
            <a:r>
              <a:rPr kumimoji="0" lang="en-US" b="0" i="0" u="none" strike="noStrike" spc="0" normalizeH="0" baseline="0" noProof="0">
                <a:ln>
                  <a:noFill/>
                </a:ln>
                <a:uLnTx/>
                <a:uFillTx/>
              </a:rPr>
              <a:t> </a:t>
            </a:r>
            <a:r>
              <a:rPr kumimoji="0" lang="en-US" b="0" i="0" u="none" strike="noStrike" spc="0" normalizeH="0" baseline="0" noProof="0" err="1">
                <a:ln>
                  <a:noFill/>
                </a:ln>
                <a:uLnTx/>
                <a:uFillTx/>
              </a:rPr>
              <a:t>seçip</a:t>
            </a:r>
            <a:r>
              <a:rPr kumimoji="0" lang="en-US" b="0" i="0" u="none" strike="noStrike" spc="0" normalizeH="0" baseline="0" noProof="0">
                <a:ln>
                  <a:noFill/>
                </a:ln>
                <a:uLnTx/>
                <a:uFillTx/>
              </a:rPr>
              <a:t> </a:t>
            </a:r>
            <a:r>
              <a:rPr kumimoji="0" lang="en-US" b="0" i="0" u="none" strike="noStrike" spc="0" normalizeH="0" baseline="0" noProof="0" err="1">
                <a:ln>
                  <a:noFill/>
                </a:ln>
                <a:uLnTx/>
                <a:uFillTx/>
              </a:rPr>
              <a:t>oynayabilir</a:t>
            </a:r>
            <a:r>
              <a:rPr kumimoji="0" lang="en-US" b="0" i="0" u="none" strike="noStrike" spc="0" normalizeH="0" baseline="0" noProof="0">
                <a:ln>
                  <a:noFill/>
                </a:ln>
                <a:uLnTx/>
                <a:uFillTx/>
              </a:rPr>
              <a:t>. Her </a:t>
            </a:r>
            <a:r>
              <a:rPr kumimoji="0" lang="en-US" b="0" i="0" u="none" strike="noStrike" spc="0" normalizeH="0" baseline="0" noProof="0" err="1">
                <a:ln>
                  <a:noFill/>
                </a:ln>
                <a:uLnTx/>
                <a:uFillTx/>
              </a:rPr>
              <a:t>arabanın</a:t>
            </a:r>
            <a:r>
              <a:rPr kumimoji="0" lang="en-US" b="0" i="0" u="none" strike="noStrike" spc="0" normalizeH="0" baseline="0" noProof="0">
                <a:ln>
                  <a:noFill/>
                </a:ln>
                <a:uLnTx/>
                <a:uFillTx/>
              </a:rPr>
              <a:t> </a:t>
            </a:r>
            <a:r>
              <a:rPr kumimoji="0" lang="en-US" b="0" i="0" u="none" strike="noStrike" spc="0" normalizeH="0" baseline="0" noProof="0" err="1">
                <a:ln>
                  <a:noFill/>
                </a:ln>
                <a:uLnTx/>
                <a:uFillTx/>
              </a:rPr>
              <a:t>farklı</a:t>
            </a:r>
            <a:r>
              <a:rPr kumimoji="0" lang="en-US" b="0" i="0" u="none" strike="noStrike" spc="0" normalizeH="0" baseline="0" noProof="0">
                <a:ln>
                  <a:noFill/>
                </a:ln>
                <a:uLnTx/>
                <a:uFillTx/>
              </a:rPr>
              <a:t> </a:t>
            </a:r>
            <a:r>
              <a:rPr kumimoji="0" lang="en-US" b="0" i="0" u="none" strike="noStrike" spc="0" normalizeH="0" baseline="0" noProof="0" err="1">
                <a:ln>
                  <a:noFill/>
                </a:ln>
                <a:uLnTx/>
                <a:uFillTx/>
              </a:rPr>
              <a:t>hız</a:t>
            </a:r>
            <a:r>
              <a:rPr kumimoji="0" lang="en-US" b="0" i="0" u="none" strike="noStrike" spc="0" normalizeH="0" baseline="0" noProof="0">
                <a:ln>
                  <a:noFill/>
                </a:ln>
                <a:uLnTx/>
                <a:uFillTx/>
              </a:rPr>
              <a:t> </a:t>
            </a:r>
            <a:r>
              <a:rPr kumimoji="0" lang="en-US" b="0" i="0" u="none" strike="noStrike" spc="0" normalizeH="0" baseline="0" noProof="0" err="1">
                <a:ln>
                  <a:noFill/>
                </a:ln>
                <a:uLnTx/>
                <a:uFillTx/>
              </a:rPr>
              <a:t>ve</a:t>
            </a:r>
            <a:r>
              <a:rPr kumimoji="0" lang="en-US" b="0" i="0" u="none" strike="noStrike" spc="0" normalizeH="0" baseline="0" noProof="0">
                <a:ln>
                  <a:noFill/>
                </a:ln>
                <a:uLnTx/>
                <a:uFillTx/>
              </a:rPr>
              <a:t> </a:t>
            </a:r>
            <a:r>
              <a:rPr kumimoji="0" lang="en-US" b="0" i="0" u="none" strike="noStrike" spc="0" normalizeH="0" baseline="0" noProof="0" err="1">
                <a:ln>
                  <a:noFill/>
                </a:ln>
                <a:uLnTx/>
                <a:uFillTx/>
              </a:rPr>
              <a:t>maksimum</a:t>
            </a:r>
            <a:r>
              <a:rPr kumimoji="0" lang="en-US" b="0" i="0" u="none" strike="noStrike" spc="0" normalizeH="0" baseline="0" noProof="0">
                <a:ln>
                  <a:noFill/>
                </a:ln>
                <a:uLnTx/>
                <a:uFillTx/>
              </a:rPr>
              <a:t> </a:t>
            </a:r>
            <a:r>
              <a:rPr kumimoji="0" lang="en-US" b="0" i="0" u="none" strike="noStrike" spc="0" normalizeH="0" baseline="0" noProof="0" err="1">
                <a:ln>
                  <a:noFill/>
                </a:ln>
                <a:uLnTx/>
                <a:uFillTx/>
              </a:rPr>
              <a:t>hızı</a:t>
            </a:r>
            <a:r>
              <a:rPr kumimoji="0" lang="en-US" b="0" i="0" u="none" strike="noStrike" spc="0" normalizeH="0" baseline="0" noProof="0">
                <a:ln>
                  <a:noFill/>
                </a:ln>
                <a:uLnTx/>
                <a:uFillTx/>
              </a:rPr>
              <a:t> </a:t>
            </a:r>
            <a:r>
              <a:rPr kumimoji="0" lang="en-US" b="0" i="0" u="none" strike="noStrike" spc="0" normalizeH="0" baseline="0" noProof="0" err="1">
                <a:ln>
                  <a:noFill/>
                </a:ln>
                <a:uLnTx/>
                <a:uFillTx/>
              </a:rPr>
              <a:t>vardır</a:t>
            </a:r>
            <a:r>
              <a:rPr kumimoji="0" lang="en-US" b="0" i="0" u="none" strike="noStrike" spc="0" normalizeH="0" baseline="0" noProof="0">
                <a:ln>
                  <a:noFill/>
                </a:ln>
                <a:uLnTx/>
                <a:uFillTx/>
              </a:rPr>
              <a:t>. </a:t>
            </a:r>
            <a:r>
              <a:rPr kumimoji="0" lang="en-US" b="0" i="0" u="none" strike="noStrike" spc="0" normalizeH="0" baseline="0" noProof="0" err="1">
                <a:ln>
                  <a:noFill/>
                </a:ln>
                <a:uLnTx/>
                <a:uFillTx/>
              </a:rPr>
              <a:t>Örneğin</a:t>
            </a:r>
            <a:r>
              <a:rPr kumimoji="0" lang="en-US" b="0" i="0" u="none" strike="noStrike" spc="0" normalizeH="0" baseline="0" noProof="0">
                <a:ln>
                  <a:noFill/>
                </a:ln>
                <a:uLnTx/>
                <a:uFillTx/>
              </a:rPr>
              <a:t> </a:t>
            </a:r>
            <a:r>
              <a:rPr kumimoji="0" lang="en-US" b="0" i="0" u="none" strike="noStrike" spc="0" normalizeH="0" baseline="0" noProof="0" err="1">
                <a:ln>
                  <a:noFill/>
                </a:ln>
                <a:uLnTx/>
                <a:uFillTx/>
              </a:rPr>
              <a:t>taksi</a:t>
            </a:r>
            <a:r>
              <a:rPr kumimoji="0" lang="en-US" b="0" i="0" u="none" strike="noStrike" spc="0" normalizeH="0" baseline="0" noProof="0">
                <a:ln>
                  <a:noFill/>
                </a:ln>
                <a:uLnTx/>
                <a:uFillTx/>
              </a:rPr>
              <a:t>, </a:t>
            </a:r>
            <a:r>
              <a:rPr kumimoji="0" lang="en-US" b="0" i="0" u="none" strike="noStrike" spc="0" normalizeH="0" baseline="0" noProof="0" err="1">
                <a:ln>
                  <a:noFill/>
                </a:ln>
                <a:uLnTx/>
                <a:uFillTx/>
              </a:rPr>
              <a:t>spor</a:t>
            </a:r>
            <a:r>
              <a:rPr kumimoji="0" lang="en-US" b="0" i="0" u="none" strike="noStrike" spc="0" normalizeH="0" baseline="0" noProof="0">
                <a:ln>
                  <a:noFill/>
                </a:ln>
                <a:uLnTx/>
                <a:uFillTx/>
              </a:rPr>
              <a:t> </a:t>
            </a:r>
            <a:r>
              <a:rPr kumimoji="0" lang="en-US" b="0" i="0" u="none" strike="noStrike" spc="0" normalizeH="0" baseline="0" noProof="0" err="1">
                <a:ln>
                  <a:noFill/>
                </a:ln>
                <a:uLnTx/>
                <a:uFillTx/>
              </a:rPr>
              <a:t>arabaya</a:t>
            </a:r>
            <a:r>
              <a:rPr kumimoji="0" lang="en-US" b="0" i="0" u="none" strike="noStrike" spc="0" normalizeH="0" baseline="0" noProof="0">
                <a:ln>
                  <a:noFill/>
                </a:ln>
                <a:uLnTx/>
                <a:uFillTx/>
              </a:rPr>
              <a:t> </a:t>
            </a:r>
            <a:r>
              <a:rPr kumimoji="0" lang="en-US" b="0" i="0" u="none" strike="noStrike" spc="0" normalizeH="0" baseline="0" noProof="0" err="1">
                <a:ln>
                  <a:noFill/>
                </a:ln>
                <a:uLnTx/>
                <a:uFillTx/>
              </a:rPr>
              <a:t>göre</a:t>
            </a:r>
            <a:r>
              <a:rPr kumimoji="0" lang="en-US" b="0" i="0" u="none" strike="noStrike" spc="0" normalizeH="0" baseline="0" noProof="0">
                <a:ln>
                  <a:noFill/>
                </a:ln>
                <a:uLnTx/>
                <a:uFillTx/>
              </a:rPr>
              <a:t> </a:t>
            </a:r>
            <a:r>
              <a:rPr kumimoji="0" lang="en-US" b="0" i="0" u="none" strike="noStrike" spc="0" normalizeH="0" baseline="0" noProof="0" err="1">
                <a:ln>
                  <a:noFill/>
                </a:ln>
                <a:uLnTx/>
                <a:uFillTx/>
              </a:rPr>
              <a:t>daha</a:t>
            </a:r>
            <a:r>
              <a:rPr kumimoji="0" lang="en-US" b="0" i="0" u="none" strike="noStrike" spc="0" normalizeH="0" baseline="0" noProof="0">
                <a:ln>
                  <a:noFill/>
                </a:ln>
                <a:uLnTx/>
                <a:uFillTx/>
              </a:rPr>
              <a:t> </a:t>
            </a:r>
            <a:r>
              <a:rPr kumimoji="0" lang="en-US" b="0" i="0" u="none" strike="noStrike" spc="0" normalizeH="0" baseline="0" noProof="0" err="1">
                <a:ln>
                  <a:noFill/>
                </a:ln>
                <a:uLnTx/>
                <a:uFillTx/>
              </a:rPr>
              <a:t>yavaştır</a:t>
            </a:r>
            <a:r>
              <a:rPr kumimoji="0" lang="en-US" b="0" i="0" u="none" strike="noStrike" spc="0" normalizeH="0" baseline="0" noProof="0">
                <a:ln>
                  <a:noFill/>
                </a:ln>
                <a:uLnTx/>
                <a:uFillTx/>
              </a:rPr>
              <a:t>. </a:t>
            </a:r>
            <a:r>
              <a:rPr kumimoji="0" lang="en-US" b="0" i="0" u="none" strike="noStrike" spc="0" normalizeH="0" baseline="0" noProof="0" err="1">
                <a:ln>
                  <a:noFill/>
                </a:ln>
                <a:uLnTx/>
                <a:uFillTx/>
              </a:rPr>
              <a:t>Oyuncunun</a:t>
            </a:r>
            <a:r>
              <a:rPr kumimoji="0" lang="en-US" b="0" i="0" u="none" strike="noStrike" spc="0" normalizeH="0" baseline="0" noProof="0">
                <a:ln>
                  <a:noFill/>
                </a:ln>
                <a:uLnTx/>
                <a:uFillTx/>
              </a:rPr>
              <a:t> </a:t>
            </a:r>
            <a:r>
              <a:rPr kumimoji="0" lang="en-US" b="0" i="0" u="none" strike="noStrike" spc="0" normalizeH="0" baseline="0" noProof="0" err="1">
                <a:ln>
                  <a:noFill/>
                </a:ln>
                <a:uLnTx/>
                <a:uFillTx/>
              </a:rPr>
              <a:t>yeteneğine</a:t>
            </a:r>
            <a:r>
              <a:rPr kumimoji="0" lang="en-US" b="0" i="0" u="none" strike="noStrike" spc="0" normalizeH="0" baseline="0" noProof="0">
                <a:ln>
                  <a:noFill/>
                </a:ln>
                <a:uLnTx/>
                <a:uFillTx/>
              </a:rPr>
              <a:t> </a:t>
            </a:r>
            <a:r>
              <a:rPr kumimoji="0" lang="en-US" b="0" i="0" u="none" strike="noStrike" spc="0" normalizeH="0" baseline="0" noProof="0" err="1">
                <a:ln>
                  <a:noFill/>
                </a:ln>
                <a:uLnTx/>
                <a:uFillTx/>
              </a:rPr>
              <a:t>göre</a:t>
            </a:r>
            <a:r>
              <a:rPr kumimoji="0" lang="en-US" b="0" i="0" u="none" strike="noStrike" spc="0" normalizeH="0" baseline="0" noProof="0">
                <a:ln>
                  <a:noFill/>
                </a:ln>
                <a:uLnTx/>
                <a:uFillTx/>
              </a:rPr>
              <a:t> </a:t>
            </a:r>
            <a:r>
              <a:rPr kumimoji="0" lang="en-US" b="0" i="0" u="none" strike="noStrike" spc="0" normalizeH="0" baseline="0" noProof="0" err="1">
                <a:ln>
                  <a:noFill/>
                </a:ln>
                <a:uLnTx/>
                <a:uFillTx/>
              </a:rPr>
              <a:t>farklı</a:t>
            </a:r>
            <a:r>
              <a:rPr kumimoji="0" lang="en-US" b="0" i="0" u="none" strike="noStrike" spc="0" normalizeH="0" baseline="0" noProof="0">
                <a:ln>
                  <a:noFill/>
                </a:ln>
                <a:uLnTx/>
                <a:uFillTx/>
              </a:rPr>
              <a:t> </a:t>
            </a:r>
            <a:r>
              <a:rPr kumimoji="0" lang="en-US" b="0" i="0" u="none" strike="noStrike" spc="0" normalizeH="0" baseline="0" noProof="0" err="1">
                <a:ln>
                  <a:noFill/>
                </a:ln>
                <a:uLnTx/>
                <a:uFillTx/>
              </a:rPr>
              <a:t>seçenekler</a:t>
            </a:r>
            <a:r>
              <a:rPr kumimoji="0" lang="en-US" b="0" i="0" u="none" strike="noStrike" spc="0" normalizeH="0" baseline="0" noProof="0">
                <a:ln>
                  <a:noFill/>
                </a:ln>
                <a:uLnTx/>
                <a:uFillTx/>
              </a:rPr>
              <a:t> </a:t>
            </a:r>
            <a:r>
              <a:rPr kumimoji="0" lang="en-US" b="0" i="0" u="none" strike="noStrike" spc="0" normalizeH="0" baseline="0" noProof="0" err="1">
                <a:ln>
                  <a:noFill/>
                </a:ln>
                <a:uLnTx/>
                <a:uFillTx/>
              </a:rPr>
              <a:t>mevcuttur</a:t>
            </a:r>
            <a:r>
              <a:rPr kumimoji="0" lang="en-US" b="0" i="0" u="none" strike="noStrike" spc="0" normalizeH="0" baseline="0" noProof="0">
                <a:ln>
                  <a:noFill/>
                </a:ln>
                <a:uLnTx/>
                <a:uFillTx/>
              </a:rPr>
              <a:t>.</a:t>
            </a:r>
          </a:p>
        </p:txBody>
      </p:sp>
      <p:pic>
        <p:nvPicPr>
          <p:cNvPr id="7" name="Resim 6">
            <a:extLst>
              <a:ext uri="{FF2B5EF4-FFF2-40B4-BE49-F238E27FC236}">
                <a16:creationId xmlns:a16="http://schemas.microsoft.com/office/drawing/2014/main" id="{40534B50-4D62-920D-F8AD-28CBB637181D}"/>
              </a:ext>
            </a:extLst>
          </p:cNvPr>
          <p:cNvPicPr>
            <a:picLocks noChangeAspect="1"/>
          </p:cNvPicPr>
          <p:nvPr/>
        </p:nvPicPr>
        <p:blipFill>
          <a:blip r:embed="rId5"/>
          <a:stretch>
            <a:fillRect/>
          </a:stretch>
        </p:blipFill>
        <p:spPr>
          <a:xfrm>
            <a:off x="7957624" y="990600"/>
            <a:ext cx="2712337"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30461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TM03457452[[fn=Gökyüzü]]</Template>
  <TotalTime>0</TotalTime>
  <Words>936</Words>
  <Application>Microsoft Office PowerPoint</Application>
  <PresentationFormat>Widescreen</PresentationFormat>
  <Paragraphs>81</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Gökyüzü</vt:lpstr>
      <vt:lpstr>YaZILIM MÜHENDİSLİĞİ BİTİRME PROJESİ SUNUMU</vt:lpstr>
      <vt:lpstr>PowerPoint Presentation</vt:lpstr>
      <vt:lpstr>Çalışmamızın Amacı</vt:lpstr>
      <vt:lpstr>Hypercasual oyun NEDİR?</vt:lpstr>
      <vt:lpstr>Neden hypercasual?</vt:lpstr>
      <vt:lpstr>PowerPoint Presentation</vt:lpstr>
      <vt:lpstr>Oyunumuz nasıl oynanılır?</vt:lpstr>
      <vt:lpstr>Oyunumuz nasıl oynanılır?</vt:lpstr>
      <vt:lpstr>Oyunumuz nasıl oynanılır?</vt:lpstr>
      <vt:lpstr>Sonuçta ulaşılan çıktı</vt:lpstr>
      <vt:lpstr>Kullanılan teknolojiler</vt:lpstr>
      <vt:lpstr>KOD PARÇALARI(SCRİPTS)</vt:lpstr>
      <vt:lpstr>KOD PARÇALARI(SCRİPTS)</vt:lpstr>
      <vt:lpstr>Kullanılan assetler ve diğer materyaller.</vt:lpstr>
      <vt:lpstr>BİZİ DİNLEDİĞİNİZ İÇİN 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Archıtecture fınal project</dc:title>
  <dc:creator>Berkay Karaca</dc:creator>
  <cp:lastModifiedBy>mehmet amucka</cp:lastModifiedBy>
  <cp:revision>16</cp:revision>
  <dcterms:created xsi:type="dcterms:W3CDTF">2022-06-03T21:45:54Z</dcterms:created>
  <dcterms:modified xsi:type="dcterms:W3CDTF">2022-06-20T07:09:34Z</dcterms:modified>
</cp:coreProperties>
</file>