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embeddedFontLst>
    <p:embeddedFont>
      <p:font typeface="Roboto"/>
      <p:regular r:id="rId10"/>
      <p:bold r:id="rId11"/>
      <p:italic r:id="rId12"/>
      <p:boldItalic r:id="rId13"/>
    </p:embeddedFont>
    <p:embeddedFont>
      <p:font typeface="Roboto Medium"/>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38040C-1AEF-457A-97FB-4CC284F802D1}">
  <a:tblStyle styleId="{F538040C-1AEF-457A-97FB-4CC284F802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Medium-bold.fntdata"/><Relationship Id="rId14" Type="http://schemas.openxmlformats.org/officeDocument/2006/relationships/font" Target="fonts/RobotoMedium-regular.fntdata"/><Relationship Id="rId17" Type="http://schemas.openxmlformats.org/officeDocument/2006/relationships/font" Target="fonts/RobotoMedium-boldItalic.fntdata"/><Relationship Id="rId16" Type="http://schemas.openxmlformats.org/officeDocument/2006/relationships/font" Target="fonts/Robo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fc728fe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fc728fe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fc728fe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fc728f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fc728fe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fc728fe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739263" y="2651865"/>
            <a:ext cx="1140900" cy="582900"/>
          </a:xfrm>
          <a:prstGeom prst="roundRect">
            <a:avLst>
              <a:gd fmla="val 16667" name="adj"/>
            </a:avLst>
          </a:prstGeom>
          <a:solidFill>
            <a:srgbClr val="4A86E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IoT Devices (MxChip DevKit AZ3166)</a:t>
            </a:r>
            <a:endParaRPr sz="1000">
              <a:solidFill>
                <a:srgbClr val="FFFFFF"/>
              </a:solidFill>
              <a:latin typeface="Roboto"/>
              <a:ea typeface="Roboto"/>
              <a:cs typeface="Roboto"/>
              <a:sym typeface="Roboto"/>
            </a:endParaRPr>
          </a:p>
        </p:txBody>
      </p:sp>
      <p:sp>
        <p:nvSpPr>
          <p:cNvPr id="55" name="Google Shape;55;p13"/>
          <p:cNvSpPr/>
          <p:nvPr/>
        </p:nvSpPr>
        <p:spPr>
          <a:xfrm>
            <a:off x="5175010" y="2862900"/>
            <a:ext cx="1140900" cy="5829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Azure Stream Analytics</a:t>
            </a:r>
            <a:endParaRPr sz="1000">
              <a:solidFill>
                <a:srgbClr val="FFFFFF"/>
              </a:solidFill>
              <a:latin typeface="Roboto"/>
              <a:ea typeface="Roboto"/>
              <a:cs typeface="Roboto"/>
              <a:sym typeface="Roboto"/>
            </a:endParaRPr>
          </a:p>
        </p:txBody>
      </p:sp>
      <p:sp>
        <p:nvSpPr>
          <p:cNvPr id="56" name="Google Shape;56;p13"/>
          <p:cNvSpPr/>
          <p:nvPr/>
        </p:nvSpPr>
        <p:spPr>
          <a:xfrm>
            <a:off x="7064267" y="1851191"/>
            <a:ext cx="1140900" cy="582900"/>
          </a:xfrm>
          <a:prstGeom prst="roundRect">
            <a:avLst>
              <a:gd fmla="val 16667" name="adj"/>
            </a:avLst>
          </a:prstGeom>
          <a:solidFill>
            <a:srgbClr val="FF23A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Function App</a:t>
            </a:r>
            <a:endParaRPr sz="1000">
              <a:solidFill>
                <a:srgbClr val="FFFFFF"/>
              </a:solidFill>
              <a:latin typeface="Roboto"/>
              <a:ea typeface="Roboto"/>
              <a:cs typeface="Roboto"/>
              <a:sym typeface="Roboto"/>
            </a:endParaRPr>
          </a:p>
        </p:txBody>
      </p:sp>
      <p:sp>
        <p:nvSpPr>
          <p:cNvPr id="57" name="Google Shape;57;p13"/>
          <p:cNvSpPr/>
          <p:nvPr/>
        </p:nvSpPr>
        <p:spPr>
          <a:xfrm>
            <a:off x="2895052" y="1753637"/>
            <a:ext cx="1140900" cy="582900"/>
          </a:xfrm>
          <a:prstGeom prst="roundRect">
            <a:avLst>
              <a:gd fmla="val 16667" name="adj"/>
            </a:avLst>
          </a:prstGeom>
          <a:solidFill>
            <a:srgbClr val="4A86E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IoT Hub</a:t>
            </a:r>
            <a:endParaRPr sz="1000">
              <a:solidFill>
                <a:srgbClr val="FFFFFF"/>
              </a:solidFill>
              <a:latin typeface="Roboto"/>
              <a:ea typeface="Roboto"/>
              <a:cs typeface="Roboto"/>
              <a:sym typeface="Roboto"/>
            </a:endParaRPr>
          </a:p>
        </p:txBody>
      </p:sp>
      <p:sp>
        <p:nvSpPr>
          <p:cNvPr id="58" name="Google Shape;58;p13"/>
          <p:cNvSpPr/>
          <p:nvPr/>
        </p:nvSpPr>
        <p:spPr>
          <a:xfrm>
            <a:off x="4621255" y="765725"/>
            <a:ext cx="1140900" cy="582900"/>
          </a:xfrm>
          <a:prstGeom prst="roundRect">
            <a:avLst>
              <a:gd fmla="val 16667" name="adj"/>
            </a:avLst>
          </a:prstGeom>
          <a:solidFill>
            <a:srgbClr val="FF23A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Device Twins</a:t>
            </a:r>
            <a:endParaRPr sz="1000">
              <a:solidFill>
                <a:srgbClr val="FFFFFF"/>
              </a:solidFill>
              <a:latin typeface="Roboto"/>
              <a:ea typeface="Roboto"/>
              <a:cs typeface="Roboto"/>
              <a:sym typeface="Roboto"/>
            </a:endParaRPr>
          </a:p>
        </p:txBody>
      </p:sp>
      <p:sp>
        <p:nvSpPr>
          <p:cNvPr id="59" name="Google Shape;59;p13"/>
          <p:cNvSpPr/>
          <p:nvPr/>
        </p:nvSpPr>
        <p:spPr>
          <a:xfrm>
            <a:off x="7064355" y="3566270"/>
            <a:ext cx="1140900" cy="5829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Azure Data Lake Storage Gen 1</a:t>
            </a:r>
            <a:endParaRPr sz="1000">
              <a:solidFill>
                <a:srgbClr val="FFFFFF"/>
              </a:solidFill>
              <a:latin typeface="Roboto"/>
              <a:ea typeface="Roboto"/>
              <a:cs typeface="Roboto"/>
              <a:sym typeface="Roboto"/>
            </a:endParaRPr>
          </a:p>
        </p:txBody>
      </p:sp>
      <p:cxnSp>
        <p:nvCxnSpPr>
          <p:cNvPr id="60" name="Google Shape;60;p13"/>
          <p:cNvCxnSpPr>
            <a:stCxn id="54" idx="3"/>
            <a:endCxn id="57" idx="2"/>
          </p:cNvCxnSpPr>
          <p:nvPr/>
        </p:nvCxnSpPr>
        <p:spPr>
          <a:xfrm flipH="1" rot="10800000">
            <a:off x="2880163" y="2336415"/>
            <a:ext cx="585300" cy="606900"/>
          </a:xfrm>
          <a:prstGeom prst="bentConnector2">
            <a:avLst/>
          </a:prstGeom>
          <a:noFill/>
          <a:ln cap="flat" cmpd="sng" w="9525">
            <a:solidFill>
              <a:srgbClr val="B7B7B7"/>
            </a:solidFill>
            <a:prstDash val="solid"/>
            <a:round/>
            <a:headEnd len="med" w="med" type="none"/>
            <a:tailEnd len="med" w="med" type="stealth"/>
          </a:ln>
        </p:spPr>
      </p:cxnSp>
      <p:cxnSp>
        <p:nvCxnSpPr>
          <p:cNvPr id="61" name="Google Shape;61;p13"/>
          <p:cNvCxnSpPr>
            <a:stCxn id="57" idx="3"/>
            <a:endCxn id="55" idx="1"/>
          </p:cNvCxnSpPr>
          <p:nvPr/>
        </p:nvCxnSpPr>
        <p:spPr>
          <a:xfrm>
            <a:off x="4035952" y="2045087"/>
            <a:ext cx="1139100" cy="1109400"/>
          </a:xfrm>
          <a:prstGeom prst="bentConnector3">
            <a:avLst>
              <a:gd fmla="val 49998" name="adj1"/>
            </a:avLst>
          </a:prstGeom>
          <a:noFill/>
          <a:ln cap="flat" cmpd="sng" w="9525">
            <a:solidFill>
              <a:srgbClr val="B7B7B7"/>
            </a:solidFill>
            <a:prstDash val="solid"/>
            <a:round/>
            <a:headEnd len="med" w="med" type="none"/>
            <a:tailEnd len="med" w="med" type="stealth"/>
          </a:ln>
        </p:spPr>
      </p:cxnSp>
      <p:cxnSp>
        <p:nvCxnSpPr>
          <p:cNvPr id="62" name="Google Shape;62;p13"/>
          <p:cNvCxnSpPr>
            <a:stCxn id="55" idx="2"/>
            <a:endCxn id="59" idx="1"/>
          </p:cNvCxnSpPr>
          <p:nvPr/>
        </p:nvCxnSpPr>
        <p:spPr>
          <a:xfrm flipH="1" rot="-5400000">
            <a:off x="6198910" y="2992350"/>
            <a:ext cx="411900" cy="1318800"/>
          </a:xfrm>
          <a:prstGeom prst="bentConnector2">
            <a:avLst/>
          </a:prstGeom>
          <a:noFill/>
          <a:ln cap="flat" cmpd="sng" w="9525">
            <a:solidFill>
              <a:srgbClr val="B7B7B7"/>
            </a:solidFill>
            <a:prstDash val="solid"/>
            <a:round/>
            <a:headEnd len="med" w="med" type="none"/>
            <a:tailEnd len="med" w="med" type="stealth"/>
          </a:ln>
        </p:spPr>
      </p:cxnSp>
      <p:cxnSp>
        <p:nvCxnSpPr>
          <p:cNvPr id="63" name="Google Shape;63;p13"/>
          <p:cNvCxnSpPr>
            <a:stCxn id="56" idx="0"/>
            <a:endCxn id="58" idx="3"/>
          </p:cNvCxnSpPr>
          <p:nvPr/>
        </p:nvCxnSpPr>
        <p:spPr>
          <a:xfrm flipH="1" rot="5400000">
            <a:off x="6301367" y="517841"/>
            <a:ext cx="794100" cy="1872600"/>
          </a:xfrm>
          <a:prstGeom prst="bentConnector2">
            <a:avLst/>
          </a:prstGeom>
          <a:noFill/>
          <a:ln cap="flat" cmpd="sng" w="9525">
            <a:solidFill>
              <a:srgbClr val="B7B7B7"/>
            </a:solidFill>
            <a:prstDash val="solid"/>
            <a:round/>
            <a:headEnd len="med" w="med" type="none"/>
            <a:tailEnd len="med" w="med" type="stealth"/>
          </a:ln>
        </p:spPr>
      </p:cxnSp>
      <p:cxnSp>
        <p:nvCxnSpPr>
          <p:cNvPr id="64" name="Google Shape;64;p13"/>
          <p:cNvCxnSpPr>
            <a:stCxn id="55" idx="0"/>
            <a:endCxn id="56" idx="1"/>
          </p:cNvCxnSpPr>
          <p:nvPr/>
        </p:nvCxnSpPr>
        <p:spPr>
          <a:xfrm rot="-5400000">
            <a:off x="6044710" y="1843350"/>
            <a:ext cx="720300" cy="1318800"/>
          </a:xfrm>
          <a:prstGeom prst="bentConnector2">
            <a:avLst/>
          </a:prstGeom>
          <a:noFill/>
          <a:ln cap="flat" cmpd="sng" w="9525">
            <a:solidFill>
              <a:srgbClr val="B7B7B7"/>
            </a:solidFill>
            <a:prstDash val="solid"/>
            <a:round/>
            <a:headEnd len="med" w="med" type="none"/>
            <a:tailEnd len="med" w="med" type="stealth"/>
          </a:ln>
        </p:spPr>
      </p:cxnSp>
      <p:cxnSp>
        <p:nvCxnSpPr>
          <p:cNvPr id="65" name="Google Shape;65;p13"/>
          <p:cNvCxnSpPr>
            <a:stCxn id="58" idx="1"/>
            <a:endCxn id="54" idx="0"/>
          </p:cNvCxnSpPr>
          <p:nvPr/>
        </p:nvCxnSpPr>
        <p:spPr>
          <a:xfrm flipH="1">
            <a:off x="2309755" y="1057175"/>
            <a:ext cx="2311500" cy="1594800"/>
          </a:xfrm>
          <a:prstGeom prst="bentConnector2">
            <a:avLst/>
          </a:prstGeom>
          <a:noFill/>
          <a:ln cap="flat" cmpd="sng" w="9525">
            <a:solidFill>
              <a:srgbClr val="B7B7B7"/>
            </a:solidFill>
            <a:prstDash val="solid"/>
            <a:round/>
            <a:headEnd len="med" w="med" type="none"/>
            <a:tailEnd len="med" w="med" type="stealth"/>
          </a:ln>
        </p:spPr>
      </p:cxnSp>
      <p:sp>
        <p:nvSpPr>
          <p:cNvPr id="66" name="Google Shape;66;p13"/>
          <p:cNvSpPr txBox="1"/>
          <p:nvPr/>
        </p:nvSpPr>
        <p:spPr>
          <a:xfrm>
            <a:off x="2932075" y="2966274"/>
            <a:ext cx="11409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JSON data flow over WiFi</a:t>
            </a:r>
            <a:endParaRPr sz="1200">
              <a:solidFill>
                <a:srgbClr val="666666"/>
              </a:solidFill>
            </a:endParaRPr>
          </a:p>
        </p:txBody>
      </p:sp>
      <p:sp>
        <p:nvSpPr>
          <p:cNvPr id="67" name="Google Shape;67;p13"/>
          <p:cNvSpPr txBox="1"/>
          <p:nvPr/>
        </p:nvSpPr>
        <p:spPr>
          <a:xfrm>
            <a:off x="3996775" y="1627100"/>
            <a:ext cx="13188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Data input stream via alias</a:t>
            </a:r>
            <a:endParaRPr sz="1200">
              <a:solidFill>
                <a:srgbClr val="666666"/>
              </a:solidFill>
            </a:endParaRPr>
          </a:p>
        </p:txBody>
      </p:sp>
      <p:sp>
        <p:nvSpPr>
          <p:cNvPr id="68" name="Google Shape;68;p13"/>
          <p:cNvSpPr txBox="1"/>
          <p:nvPr/>
        </p:nvSpPr>
        <p:spPr>
          <a:xfrm>
            <a:off x="6315900" y="2960300"/>
            <a:ext cx="14154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Data streaming to multiple output</a:t>
            </a:r>
            <a:endParaRPr sz="1200">
              <a:solidFill>
                <a:srgbClr val="666666"/>
              </a:solidFill>
            </a:endParaRPr>
          </a:p>
        </p:txBody>
      </p:sp>
      <p:sp>
        <p:nvSpPr>
          <p:cNvPr id="69" name="Google Shape;69;p13"/>
          <p:cNvSpPr txBox="1"/>
          <p:nvPr/>
        </p:nvSpPr>
        <p:spPr>
          <a:xfrm>
            <a:off x="5780150" y="4040700"/>
            <a:ext cx="11409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JSON array data streaming into cold storage</a:t>
            </a:r>
            <a:endParaRPr sz="1200">
              <a:solidFill>
                <a:srgbClr val="666666"/>
              </a:solidFill>
            </a:endParaRPr>
          </a:p>
        </p:txBody>
      </p:sp>
      <p:sp>
        <p:nvSpPr>
          <p:cNvPr id="70" name="Google Shape;70;p13"/>
          <p:cNvSpPr txBox="1"/>
          <p:nvPr/>
        </p:nvSpPr>
        <p:spPr>
          <a:xfrm>
            <a:off x="6127975" y="616275"/>
            <a:ext cx="15066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Action: Device twin update</a:t>
            </a:r>
            <a:endParaRPr sz="1200">
              <a:solidFill>
                <a:srgbClr val="666666"/>
              </a:solidFill>
            </a:endParaRPr>
          </a:p>
        </p:txBody>
      </p:sp>
      <p:sp>
        <p:nvSpPr>
          <p:cNvPr id="71" name="Google Shape;71;p13"/>
          <p:cNvSpPr txBox="1"/>
          <p:nvPr/>
        </p:nvSpPr>
        <p:spPr>
          <a:xfrm>
            <a:off x="938750" y="1584900"/>
            <a:ext cx="1318800" cy="79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666666"/>
                </a:solidFill>
              </a:rPr>
              <a:t>Action: LED color change in response to Device Twin Update</a:t>
            </a:r>
            <a:endParaRPr sz="1200">
              <a:solidFill>
                <a:srgbClr val="666666"/>
              </a:solidFill>
            </a:endParaRPr>
          </a:p>
        </p:txBody>
      </p:sp>
      <p:sp>
        <p:nvSpPr>
          <p:cNvPr id="72" name="Google Shape;72;p13"/>
          <p:cNvSpPr txBox="1"/>
          <p:nvPr/>
        </p:nvSpPr>
        <p:spPr>
          <a:xfrm>
            <a:off x="5544175" y="1690499"/>
            <a:ext cx="16050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Data transformation to required format</a:t>
            </a:r>
            <a:endParaRPr sz="1200">
              <a:solidFill>
                <a:srgbClr val="666666"/>
              </a:solidFill>
            </a:endParaRPr>
          </a:p>
        </p:txBody>
      </p:sp>
      <p:sp>
        <p:nvSpPr>
          <p:cNvPr id="73" name="Google Shape;73;p13"/>
          <p:cNvSpPr/>
          <p:nvPr/>
        </p:nvSpPr>
        <p:spPr>
          <a:xfrm>
            <a:off x="157776" y="106625"/>
            <a:ext cx="502800" cy="251400"/>
          </a:xfrm>
          <a:prstGeom prst="roundRect">
            <a:avLst>
              <a:gd fmla="val 16667" name="adj"/>
            </a:avLst>
          </a:pr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74" name="Google Shape;74;p13"/>
          <p:cNvSpPr/>
          <p:nvPr/>
        </p:nvSpPr>
        <p:spPr>
          <a:xfrm>
            <a:off x="157776" y="441075"/>
            <a:ext cx="502800" cy="2514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75" name="Google Shape;75;p13"/>
          <p:cNvSpPr/>
          <p:nvPr/>
        </p:nvSpPr>
        <p:spPr>
          <a:xfrm>
            <a:off x="157776" y="775525"/>
            <a:ext cx="502800" cy="251400"/>
          </a:xfrm>
          <a:prstGeom prst="roundRect">
            <a:avLst>
              <a:gd fmla="val 16667" name="adj"/>
            </a:avLst>
          </a:prstGeom>
          <a:solidFill>
            <a:srgbClr val="FF23A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76" name="Google Shape;76;p13"/>
          <p:cNvSpPr txBox="1"/>
          <p:nvPr/>
        </p:nvSpPr>
        <p:spPr>
          <a:xfrm>
            <a:off x="736775" y="106625"/>
            <a:ext cx="1415400" cy="2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Things</a:t>
            </a:r>
            <a:endParaRPr sz="1200">
              <a:solidFill>
                <a:srgbClr val="666666"/>
              </a:solidFill>
            </a:endParaRPr>
          </a:p>
        </p:txBody>
      </p:sp>
      <p:sp>
        <p:nvSpPr>
          <p:cNvPr id="77" name="Google Shape;77;p13"/>
          <p:cNvSpPr txBox="1"/>
          <p:nvPr/>
        </p:nvSpPr>
        <p:spPr>
          <a:xfrm>
            <a:off x="736775" y="441075"/>
            <a:ext cx="1415400" cy="2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Insights</a:t>
            </a:r>
            <a:endParaRPr sz="1200">
              <a:solidFill>
                <a:srgbClr val="666666"/>
              </a:solidFill>
            </a:endParaRPr>
          </a:p>
        </p:txBody>
      </p:sp>
      <p:sp>
        <p:nvSpPr>
          <p:cNvPr id="78" name="Google Shape;78;p13"/>
          <p:cNvSpPr txBox="1"/>
          <p:nvPr/>
        </p:nvSpPr>
        <p:spPr>
          <a:xfrm>
            <a:off x="736775" y="775525"/>
            <a:ext cx="1415400" cy="2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Actions</a:t>
            </a:r>
            <a:endParaRPr sz="1200">
              <a:solidFill>
                <a:srgbClr val="666666"/>
              </a:solidFill>
            </a:endParaRPr>
          </a:p>
        </p:txBody>
      </p:sp>
      <p:sp>
        <p:nvSpPr>
          <p:cNvPr id="79" name="Google Shape;79;p13"/>
          <p:cNvSpPr/>
          <p:nvPr/>
        </p:nvSpPr>
        <p:spPr>
          <a:xfrm>
            <a:off x="3171326" y="3566281"/>
            <a:ext cx="1140900" cy="5829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Cosmos DB</a:t>
            </a:r>
            <a:endParaRPr sz="1000">
              <a:solidFill>
                <a:srgbClr val="FFFFFF"/>
              </a:solidFill>
              <a:latin typeface="Roboto"/>
              <a:ea typeface="Roboto"/>
              <a:cs typeface="Roboto"/>
              <a:sym typeface="Roboto"/>
            </a:endParaRPr>
          </a:p>
        </p:txBody>
      </p:sp>
      <p:sp>
        <p:nvSpPr>
          <p:cNvPr id="80" name="Google Shape;80;p13"/>
          <p:cNvSpPr/>
          <p:nvPr/>
        </p:nvSpPr>
        <p:spPr>
          <a:xfrm>
            <a:off x="1168842" y="4086300"/>
            <a:ext cx="1140900" cy="5829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Power BI</a:t>
            </a:r>
            <a:endParaRPr sz="1000">
              <a:solidFill>
                <a:srgbClr val="FFFFFF"/>
              </a:solidFill>
              <a:latin typeface="Roboto"/>
              <a:ea typeface="Roboto"/>
              <a:cs typeface="Roboto"/>
              <a:sym typeface="Roboto"/>
            </a:endParaRPr>
          </a:p>
        </p:txBody>
      </p:sp>
      <p:sp>
        <p:nvSpPr>
          <p:cNvPr id="81" name="Google Shape;81;p13"/>
          <p:cNvSpPr/>
          <p:nvPr/>
        </p:nvSpPr>
        <p:spPr>
          <a:xfrm>
            <a:off x="2895042" y="187550"/>
            <a:ext cx="1140900" cy="582900"/>
          </a:xfrm>
          <a:prstGeom prst="roundRect">
            <a:avLst>
              <a:gd fmla="val 16667" name="adj"/>
            </a:avLst>
          </a:prstGeom>
          <a:solidFill>
            <a:srgbClr val="15D13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Time Series Insight</a:t>
            </a:r>
            <a:endParaRPr sz="1000">
              <a:solidFill>
                <a:srgbClr val="FFFFFF"/>
              </a:solidFill>
              <a:latin typeface="Roboto"/>
              <a:ea typeface="Roboto"/>
              <a:cs typeface="Roboto"/>
              <a:sym typeface="Roboto"/>
            </a:endParaRPr>
          </a:p>
        </p:txBody>
      </p:sp>
      <p:cxnSp>
        <p:nvCxnSpPr>
          <p:cNvPr id="82" name="Google Shape;82;p13"/>
          <p:cNvCxnSpPr>
            <a:stCxn id="55" idx="2"/>
            <a:endCxn id="79" idx="3"/>
          </p:cNvCxnSpPr>
          <p:nvPr/>
        </p:nvCxnSpPr>
        <p:spPr>
          <a:xfrm rot="5400000">
            <a:off x="4822960" y="2935200"/>
            <a:ext cx="411900" cy="1433100"/>
          </a:xfrm>
          <a:prstGeom prst="bentConnector2">
            <a:avLst/>
          </a:prstGeom>
          <a:noFill/>
          <a:ln cap="flat" cmpd="sng" w="9525">
            <a:solidFill>
              <a:srgbClr val="B7B7B7"/>
            </a:solidFill>
            <a:prstDash val="solid"/>
            <a:round/>
            <a:headEnd len="med" w="med" type="none"/>
            <a:tailEnd len="med" w="med" type="stealth"/>
          </a:ln>
        </p:spPr>
      </p:cxnSp>
      <p:sp>
        <p:nvSpPr>
          <p:cNvPr id="83" name="Google Shape;83;p13"/>
          <p:cNvSpPr txBox="1"/>
          <p:nvPr/>
        </p:nvSpPr>
        <p:spPr>
          <a:xfrm>
            <a:off x="4311189" y="4238700"/>
            <a:ext cx="1318800" cy="4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JSON data with transformation to include partitionKey streaming into warm storage</a:t>
            </a:r>
            <a:endParaRPr sz="1200">
              <a:solidFill>
                <a:srgbClr val="666666"/>
              </a:solidFill>
            </a:endParaRPr>
          </a:p>
        </p:txBody>
      </p:sp>
      <p:cxnSp>
        <p:nvCxnSpPr>
          <p:cNvPr id="84" name="Google Shape;84;p13"/>
          <p:cNvCxnSpPr>
            <a:stCxn id="79" idx="2"/>
            <a:endCxn id="80" idx="3"/>
          </p:cNvCxnSpPr>
          <p:nvPr/>
        </p:nvCxnSpPr>
        <p:spPr>
          <a:xfrm rot="5400000">
            <a:off x="2911526" y="3547531"/>
            <a:ext cx="228600" cy="1431900"/>
          </a:xfrm>
          <a:prstGeom prst="bentConnector2">
            <a:avLst/>
          </a:prstGeom>
          <a:noFill/>
          <a:ln cap="flat" cmpd="sng" w="9525">
            <a:solidFill>
              <a:srgbClr val="B7B7B7"/>
            </a:solidFill>
            <a:prstDash val="solid"/>
            <a:round/>
            <a:headEnd len="med" w="med" type="none"/>
            <a:tailEnd len="med" w="med" type="stealth"/>
          </a:ln>
        </p:spPr>
      </p:cxnSp>
      <p:sp>
        <p:nvSpPr>
          <p:cNvPr id="85" name="Google Shape;85;p13"/>
          <p:cNvSpPr txBox="1"/>
          <p:nvPr/>
        </p:nvSpPr>
        <p:spPr>
          <a:xfrm>
            <a:off x="2443100" y="4387599"/>
            <a:ext cx="1318800" cy="42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666666"/>
                </a:solidFill>
              </a:rPr>
              <a:t>UI &amp; Reporting dashboard</a:t>
            </a:r>
            <a:endParaRPr sz="1200">
              <a:solidFill>
                <a:srgbClr val="666666"/>
              </a:solidFill>
            </a:endParaRPr>
          </a:p>
        </p:txBody>
      </p:sp>
      <p:cxnSp>
        <p:nvCxnSpPr>
          <p:cNvPr id="86" name="Google Shape;86;p13"/>
          <p:cNvCxnSpPr>
            <a:stCxn id="57" idx="0"/>
            <a:endCxn id="81" idx="2"/>
          </p:cNvCxnSpPr>
          <p:nvPr/>
        </p:nvCxnSpPr>
        <p:spPr>
          <a:xfrm rot="-5400000">
            <a:off x="2974252" y="1261787"/>
            <a:ext cx="983100" cy="600"/>
          </a:xfrm>
          <a:prstGeom prst="bentConnector3">
            <a:avLst>
              <a:gd fmla="val 50004" name="adj1"/>
            </a:avLst>
          </a:prstGeom>
          <a:noFill/>
          <a:ln cap="flat" cmpd="sng" w="9525">
            <a:solidFill>
              <a:srgbClr val="B7B7B7"/>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graphicFrame>
        <p:nvGraphicFramePr>
          <p:cNvPr id="91" name="Google Shape;91;p14"/>
          <p:cNvGraphicFramePr/>
          <p:nvPr/>
        </p:nvGraphicFramePr>
        <p:xfrm>
          <a:off x="383350" y="616195"/>
          <a:ext cx="3000000" cy="3000000"/>
        </p:xfrm>
        <a:graphic>
          <a:graphicData uri="http://schemas.openxmlformats.org/drawingml/2006/table">
            <a:tbl>
              <a:tblPr>
                <a:noFill/>
                <a:tableStyleId>{F538040C-1AEF-457A-97FB-4CC284F802D1}</a:tableStyleId>
              </a:tblPr>
              <a:tblGrid>
                <a:gridCol w="551825"/>
                <a:gridCol w="2404375"/>
                <a:gridCol w="5424875"/>
              </a:tblGrid>
              <a:tr h="40175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Medium"/>
                          <a:ea typeface="Roboto Medium"/>
                          <a:cs typeface="Roboto Medium"/>
                          <a:sym typeface="Roboto Medium"/>
                        </a:rPr>
                        <a:t>Subsystems</a:t>
                      </a:r>
                      <a:endParaRPr>
                        <a:latin typeface="Roboto Medium"/>
                        <a:ea typeface="Roboto Medium"/>
                        <a:cs typeface="Roboto Medium"/>
                        <a:sym typeface="Roboto Medium"/>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EFEFEF"/>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Medium"/>
                          <a:ea typeface="Roboto Medium"/>
                          <a:cs typeface="Roboto Medium"/>
                          <a:sym typeface="Roboto Medium"/>
                        </a:rPr>
                        <a:t>Explanations</a:t>
                      </a:r>
                      <a:endParaRPr>
                        <a:latin typeface="Roboto Medium"/>
                        <a:ea typeface="Roboto Medium"/>
                        <a:cs typeface="Roboto Medium"/>
                        <a:sym typeface="Roboto Medium"/>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EFEFEF"/>
                      </a:solidFill>
                      <a:prstDash val="solid"/>
                      <a:round/>
                      <a:headEnd len="sm" w="sm" type="none"/>
                      <a:tailEnd len="sm" w="sm" type="none"/>
                    </a:lnT>
                    <a:lnB cap="flat" cmpd="sng" w="19050">
                      <a:solidFill>
                        <a:srgbClr val="B7B7B7"/>
                      </a:solidFill>
                      <a:prstDash val="solid"/>
                      <a:round/>
                      <a:headEnd len="sm" w="sm" type="none"/>
                      <a:tailEnd len="sm" w="sm" type="none"/>
                    </a:lnB>
                  </a:tcPr>
                </a:tc>
              </a:tr>
              <a:tr h="610325">
                <a:tc>
                  <a:txBody>
                    <a:bodyPr/>
                    <a:lstStyle/>
                    <a:p>
                      <a:pPr indent="0" lvl="0" marL="0" rtl="0" algn="ctr">
                        <a:spcBef>
                          <a:spcPts val="0"/>
                        </a:spcBef>
                        <a:spcAft>
                          <a:spcPts val="0"/>
                        </a:spcAft>
                        <a:buNone/>
                      </a:pPr>
                      <a:r>
                        <a:rPr lang="en"/>
                        <a:t>1</a:t>
                      </a:r>
                      <a:endParaRPr/>
                    </a:p>
                  </a:txBody>
                  <a:tcPr marT="91425" marB="91425" marR="91425" marL="91425" anchor="ctr">
                    <a:lnT cap="flat" cmpd="sng" w="190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a:t>IoT Devices (MxChip DevKit AZ3166)</a:t>
                      </a:r>
                      <a:endParaRPr/>
                    </a:p>
                  </a:txBody>
                  <a:tcPr marT="91425" marB="91425" marR="91425" marL="91425">
                    <a:lnT cap="flat" cmpd="sng" w="190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a:t>The MxChip comes prebuilt with a number of the sensors we need for generating our telemetry data as well as Azure capabilities. It is a simple cost effective way to test out the telemetry path in the proposed solution.</a:t>
                      </a:r>
                      <a:endParaRPr/>
                    </a:p>
                  </a:txBody>
                  <a:tcPr marT="91425" marB="91425" marR="91425" marL="91425">
                    <a:lnT cap="flat" cmpd="sng" w="19050">
                      <a:solidFill>
                        <a:srgbClr val="B7B7B7"/>
                      </a:solidFill>
                      <a:prstDash val="solid"/>
                      <a:round/>
                      <a:headEnd len="sm" w="sm" type="none"/>
                      <a:tailEnd len="sm" w="sm" type="none"/>
                    </a:lnT>
                  </a:tcPr>
                </a:tc>
              </a:tr>
              <a:tr h="397875">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l">
                        <a:spcBef>
                          <a:spcPts val="0"/>
                        </a:spcBef>
                        <a:spcAft>
                          <a:spcPts val="0"/>
                        </a:spcAft>
                        <a:buNone/>
                      </a:pPr>
                      <a:r>
                        <a:rPr lang="en"/>
                        <a:t>Cloud Gateway (IoT Hub)</a:t>
                      </a:r>
                      <a:endParaRPr/>
                    </a:p>
                  </a:txBody>
                  <a:tcPr marT="91425" marB="91425" marR="91425" marL="91425"/>
                </a:tc>
                <a:tc>
                  <a:txBody>
                    <a:bodyPr/>
                    <a:lstStyle/>
                    <a:p>
                      <a:pPr indent="0" lvl="0" marL="0" rtl="0" algn="l">
                        <a:spcBef>
                          <a:spcPts val="0"/>
                        </a:spcBef>
                        <a:spcAft>
                          <a:spcPts val="0"/>
                        </a:spcAft>
                        <a:buNone/>
                      </a:pPr>
                      <a:r>
                        <a:rPr lang="en"/>
                        <a:t>The Azure IoT Hub offers a </a:t>
                      </a:r>
                      <a:r>
                        <a:rPr lang="en"/>
                        <a:t>straightforward</a:t>
                      </a:r>
                      <a:r>
                        <a:rPr lang="en"/>
                        <a:t> way to manage devices at scale, this will come in handy when we are designing the full solution.</a:t>
                      </a:r>
                      <a:endParaRPr/>
                    </a:p>
                  </a:txBody>
                  <a:tcPr marT="91425" marB="91425" marR="91425" marL="91425"/>
                </a:tc>
              </a:tr>
              <a:tr h="610325">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l">
                        <a:spcBef>
                          <a:spcPts val="0"/>
                        </a:spcBef>
                        <a:spcAft>
                          <a:spcPts val="0"/>
                        </a:spcAft>
                        <a:buNone/>
                      </a:pPr>
                      <a:r>
                        <a:rPr lang="en"/>
                        <a:t>Data </a:t>
                      </a:r>
                      <a:r>
                        <a:rPr lang="en"/>
                        <a:t>Transformation</a:t>
                      </a:r>
                      <a:r>
                        <a:rPr lang="en"/>
                        <a:t> (Azure Streaming Analytics)</a:t>
                      </a:r>
                      <a:endParaRPr/>
                    </a:p>
                  </a:txBody>
                  <a:tcPr marT="91425" marB="91425" marR="91425" marL="91425"/>
                </a:tc>
                <a:tc>
                  <a:txBody>
                    <a:bodyPr/>
                    <a:lstStyle/>
                    <a:p>
                      <a:pPr indent="0" lvl="0" marL="0" rtl="0" algn="l">
                        <a:spcBef>
                          <a:spcPts val="0"/>
                        </a:spcBef>
                        <a:spcAft>
                          <a:spcPts val="0"/>
                        </a:spcAft>
                        <a:buNone/>
                      </a:pPr>
                      <a:r>
                        <a:rPr lang="en"/>
                        <a:t>Stream Analytics allow us do data transformation on the fly as well as orchestrating seamlessly with Azure functions as a trigger.</a:t>
                      </a:r>
                      <a:endParaRPr/>
                    </a:p>
                  </a:txBody>
                  <a:tcPr marT="91425" marB="91425" marR="91425" marL="91425"/>
                </a:tc>
              </a:tr>
              <a:tr h="610325">
                <a:tc>
                  <a:txBody>
                    <a:bodyPr/>
                    <a:lstStyle/>
                    <a:p>
                      <a:pPr indent="0" lvl="0" marL="0" rtl="0" algn="ctr">
                        <a:spcBef>
                          <a:spcPts val="0"/>
                        </a:spcBef>
                        <a:spcAft>
                          <a:spcPts val="0"/>
                        </a:spcAft>
                        <a:buNone/>
                      </a:pPr>
                      <a:r>
                        <a:rPr lang="en"/>
                        <a:t>4</a:t>
                      </a:r>
                      <a:endParaRPr/>
                    </a:p>
                  </a:txBody>
                  <a:tcPr marT="91425" marB="91425" marR="91425" marL="91425" anchor="ctr"/>
                </a:tc>
                <a:tc>
                  <a:txBody>
                    <a:bodyPr/>
                    <a:lstStyle/>
                    <a:p>
                      <a:pPr indent="0" lvl="0" marL="0" rtl="0" algn="l">
                        <a:spcBef>
                          <a:spcPts val="0"/>
                        </a:spcBef>
                        <a:spcAft>
                          <a:spcPts val="0"/>
                        </a:spcAft>
                        <a:buNone/>
                      </a:pPr>
                      <a:r>
                        <a:rPr lang="en"/>
                        <a:t>Storage (Data Lake Storage Gen 1)</a:t>
                      </a:r>
                      <a:endParaRPr/>
                    </a:p>
                  </a:txBody>
                  <a:tcPr marT="91425" marB="91425" marR="91425" marL="91425"/>
                </a:tc>
                <a:tc>
                  <a:txBody>
                    <a:bodyPr/>
                    <a:lstStyle/>
                    <a:p>
                      <a:pPr indent="0" lvl="0" marL="0" rtl="0" algn="l">
                        <a:spcBef>
                          <a:spcPts val="0"/>
                        </a:spcBef>
                        <a:spcAft>
                          <a:spcPts val="0"/>
                        </a:spcAft>
                        <a:buNone/>
                      </a:pPr>
                      <a:r>
                        <a:rPr lang="en"/>
                        <a:t>We want to be able to use data lake analytics which can enable us apply data mining principles such as machine learning models. </a:t>
                      </a:r>
                      <a:endParaRPr/>
                    </a:p>
                  </a:txBody>
                  <a:tcPr marT="91425" marB="91425" marR="91425" marL="91425"/>
                </a:tc>
              </a:tr>
              <a:tr h="610325">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l">
                        <a:spcBef>
                          <a:spcPts val="0"/>
                        </a:spcBef>
                        <a:spcAft>
                          <a:spcPts val="0"/>
                        </a:spcAft>
                        <a:buNone/>
                      </a:pPr>
                      <a:r>
                        <a:rPr lang="en"/>
                        <a:t>Business Integration (Function App, Device Twins)</a:t>
                      </a:r>
                      <a:endParaRPr/>
                    </a:p>
                  </a:txBody>
                  <a:tcPr marT="91425" marB="91425" marR="91425" marL="91425"/>
                </a:tc>
                <a:tc>
                  <a:txBody>
                    <a:bodyPr/>
                    <a:lstStyle/>
                    <a:p>
                      <a:pPr indent="0" lvl="0" marL="0" rtl="0" algn="l">
                        <a:spcBef>
                          <a:spcPts val="0"/>
                        </a:spcBef>
                        <a:spcAft>
                          <a:spcPts val="0"/>
                        </a:spcAft>
                        <a:buNone/>
                      </a:pPr>
                      <a:r>
                        <a:rPr lang="en"/>
                        <a:t>Using Azure functions favours the serverless approach to architecture design as is recommended by the documentation. Device twins offer a straightforward way to alter the configuration of  devices in production i.e. telemetry frequency.</a:t>
                      </a:r>
                      <a:endParaRPr/>
                    </a:p>
                  </a:txBody>
                  <a:tcPr marT="91425" marB="91425" marR="91425" marL="91425"/>
                </a:tc>
              </a:tr>
            </a:tbl>
          </a:graphicData>
        </a:graphic>
      </p:graphicFrame>
      <p:sp>
        <p:nvSpPr>
          <p:cNvPr id="92" name="Google Shape;92;p14"/>
          <p:cNvSpPr txBox="1"/>
          <p:nvPr/>
        </p:nvSpPr>
        <p:spPr>
          <a:xfrm>
            <a:off x="935175" y="74100"/>
            <a:ext cx="7829400" cy="542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Medium"/>
                <a:ea typeface="Roboto Medium"/>
                <a:cs typeface="Roboto Medium"/>
                <a:sym typeface="Roboto Medium"/>
              </a:rPr>
              <a:t>Architecture (PoV)</a:t>
            </a:r>
            <a:endParaRPr sz="2400">
              <a:latin typeface="Roboto Medium"/>
              <a:ea typeface="Roboto Medium"/>
              <a:cs typeface="Roboto Medium"/>
              <a:sym typeface="Roboto Medium"/>
            </a:endParaRPr>
          </a:p>
        </p:txBody>
      </p:sp>
      <p:sp>
        <p:nvSpPr>
          <p:cNvPr id="93" name="Google Shape;93;p14"/>
          <p:cNvSpPr/>
          <p:nvPr/>
        </p:nvSpPr>
        <p:spPr>
          <a:xfrm>
            <a:off x="533400" y="707750"/>
            <a:ext cx="228600" cy="232800"/>
          </a:xfrm>
          <a:prstGeom prst="flowChartConnector">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aphicFrame>
        <p:nvGraphicFramePr>
          <p:cNvPr id="98" name="Google Shape;98;p15"/>
          <p:cNvGraphicFramePr/>
          <p:nvPr/>
        </p:nvGraphicFramePr>
        <p:xfrm>
          <a:off x="533400" y="616195"/>
          <a:ext cx="3000000" cy="3000000"/>
        </p:xfrm>
        <a:graphic>
          <a:graphicData uri="http://schemas.openxmlformats.org/drawingml/2006/table">
            <a:tbl>
              <a:tblPr>
                <a:noFill/>
                <a:tableStyleId>{F538040C-1AEF-457A-97FB-4CC284F802D1}</a:tableStyleId>
              </a:tblPr>
              <a:tblGrid>
                <a:gridCol w="401775"/>
                <a:gridCol w="2404375"/>
                <a:gridCol w="5424875"/>
              </a:tblGrid>
              <a:tr h="401750">
                <a:tc>
                  <a:txBody>
                    <a:bodyPr/>
                    <a:lstStyle/>
                    <a:p>
                      <a:pPr indent="0" lvl="0" marL="0" rtl="0" algn="l">
                        <a:spcBef>
                          <a:spcPts val="0"/>
                        </a:spcBef>
                        <a:spcAft>
                          <a:spcPts val="0"/>
                        </a:spcAft>
                        <a:buNone/>
                      </a:pPr>
                      <a:r>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Medium"/>
                          <a:ea typeface="Roboto Medium"/>
                          <a:cs typeface="Roboto Medium"/>
                          <a:sym typeface="Roboto Medium"/>
                        </a:rPr>
                        <a:t>Subsystems</a:t>
                      </a:r>
                      <a:endParaRPr>
                        <a:latin typeface="Roboto Medium"/>
                        <a:ea typeface="Roboto Medium"/>
                        <a:cs typeface="Roboto Medium"/>
                        <a:sym typeface="Roboto Medium"/>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EFEFEF"/>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Medium"/>
                          <a:ea typeface="Roboto Medium"/>
                          <a:cs typeface="Roboto Medium"/>
                          <a:sym typeface="Roboto Medium"/>
                        </a:rPr>
                        <a:t>Explanations</a:t>
                      </a:r>
                      <a:endParaRPr>
                        <a:latin typeface="Roboto Medium"/>
                        <a:ea typeface="Roboto Medium"/>
                        <a:cs typeface="Roboto Medium"/>
                        <a:sym typeface="Roboto Medium"/>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EFEFEF"/>
                      </a:solidFill>
                      <a:prstDash val="solid"/>
                      <a:round/>
                      <a:headEnd len="sm" w="sm" type="none"/>
                      <a:tailEnd len="sm" w="sm" type="none"/>
                    </a:lnT>
                    <a:lnB cap="flat" cmpd="sng" w="19050">
                      <a:solidFill>
                        <a:srgbClr val="B7B7B7"/>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a:t>6</a:t>
                      </a:r>
                      <a:endParaRPr/>
                    </a:p>
                  </a:txBody>
                  <a:tcPr marT="91425" marB="91425" marR="91425" marL="91425" anchor="ctr">
                    <a:lnT cap="flat" cmpd="sng" w="190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a:t>Cosmos DB</a:t>
                      </a:r>
                      <a:endParaRPr/>
                    </a:p>
                  </a:txBody>
                  <a:tcPr marT="91425" marB="91425" marR="91425" marL="91425">
                    <a:lnT cap="flat" cmpd="sng" w="190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a:t>Cosmos DB has high regional </a:t>
                      </a:r>
                      <a:r>
                        <a:rPr lang="en"/>
                        <a:t>availability</a:t>
                      </a:r>
                      <a:r>
                        <a:rPr lang="en"/>
                        <a:t> making it perfect for world wide distribution of data for Contoso many weather stations</a:t>
                      </a:r>
                      <a:endParaRPr/>
                    </a:p>
                  </a:txBody>
                  <a:tcPr marT="91425" marB="91425" marR="91425" marL="91425">
                    <a:lnT cap="flat" cmpd="sng" w="19050">
                      <a:solidFill>
                        <a:srgbClr val="B7B7B7"/>
                      </a:solidFill>
                      <a:prstDash val="solid"/>
                      <a:round/>
                      <a:headEnd len="sm" w="sm" type="none"/>
                      <a:tailEnd len="sm" w="sm" type="none"/>
                    </a:lnT>
                  </a:tcPr>
                </a:tc>
              </a:tr>
              <a:tr h="397875">
                <a:tc>
                  <a:txBody>
                    <a:bodyPr/>
                    <a:lstStyle/>
                    <a:p>
                      <a:pPr indent="0" lvl="0" marL="0" rtl="0" algn="ctr">
                        <a:spcBef>
                          <a:spcPts val="0"/>
                        </a:spcBef>
                        <a:spcAft>
                          <a:spcPts val="0"/>
                        </a:spcAft>
                        <a:buNone/>
                      </a:pPr>
                      <a:r>
                        <a:rPr lang="en"/>
                        <a:t>7</a:t>
                      </a:r>
                      <a:endParaRPr/>
                    </a:p>
                  </a:txBody>
                  <a:tcPr marT="91425" marB="91425" marR="91425" marL="91425" anchor="ctr"/>
                </a:tc>
                <a:tc>
                  <a:txBody>
                    <a:bodyPr/>
                    <a:lstStyle/>
                    <a:p>
                      <a:pPr indent="0" lvl="0" marL="0" rtl="0" algn="l">
                        <a:spcBef>
                          <a:spcPts val="0"/>
                        </a:spcBef>
                        <a:spcAft>
                          <a:spcPts val="0"/>
                        </a:spcAft>
                        <a:buNone/>
                      </a:pPr>
                      <a:r>
                        <a:rPr lang="en"/>
                        <a:t>Power BI</a:t>
                      </a:r>
                      <a:endParaRPr/>
                    </a:p>
                  </a:txBody>
                  <a:tcPr marT="91425" marB="91425" marR="91425" marL="91425"/>
                </a:tc>
                <a:tc>
                  <a:txBody>
                    <a:bodyPr/>
                    <a:lstStyle/>
                    <a:p>
                      <a:pPr indent="0" lvl="0" marL="0" rtl="0" algn="l">
                        <a:spcBef>
                          <a:spcPts val="0"/>
                        </a:spcBef>
                        <a:spcAft>
                          <a:spcPts val="0"/>
                        </a:spcAft>
                        <a:buNone/>
                      </a:pPr>
                      <a:r>
                        <a:rPr lang="en"/>
                        <a:t>Power BI has a host of visualization tools and features that make it perfect for visualising our wind farm data. That combined with its ability to ingest data fro cosmos DB makes its an almost obvious choice for this scenario. It is important to all take into accounts business incorporation and collaboration tools which allow Contoso share reports and dashboards of real-time data visuals.</a:t>
                      </a:r>
                      <a:endParaRPr/>
                    </a:p>
                  </a:txBody>
                  <a:tcPr marT="91425" marB="91425" marR="91425" marL="91425"/>
                </a:tc>
              </a:tr>
              <a:tr h="100000">
                <a:tc>
                  <a:txBody>
                    <a:bodyPr/>
                    <a:lstStyle/>
                    <a:p>
                      <a:pPr indent="0" lvl="0" marL="0" rtl="0" algn="ctr">
                        <a:spcBef>
                          <a:spcPts val="0"/>
                        </a:spcBef>
                        <a:spcAft>
                          <a:spcPts val="0"/>
                        </a:spcAft>
                        <a:buNone/>
                      </a:pPr>
                      <a:r>
                        <a:rPr lang="en"/>
                        <a:t>8</a:t>
                      </a:r>
                      <a:endParaRPr/>
                    </a:p>
                  </a:txBody>
                  <a:tcPr marT="91425" marB="91425" marR="91425" marL="91425" anchor="ctr"/>
                </a:tc>
                <a:tc>
                  <a:txBody>
                    <a:bodyPr/>
                    <a:lstStyle/>
                    <a:p>
                      <a:pPr indent="0" lvl="0" marL="0" rtl="0" algn="l">
                        <a:spcBef>
                          <a:spcPts val="0"/>
                        </a:spcBef>
                        <a:spcAft>
                          <a:spcPts val="0"/>
                        </a:spcAft>
                        <a:buNone/>
                      </a:pPr>
                      <a:r>
                        <a:rPr lang="en"/>
                        <a:t>Time Series Insight</a:t>
                      </a:r>
                      <a:endParaRPr/>
                    </a:p>
                  </a:txBody>
                  <a:tcPr marT="91425" marB="91425" marR="91425" marL="91425"/>
                </a:tc>
                <a:tc>
                  <a:txBody>
                    <a:bodyPr/>
                    <a:lstStyle/>
                    <a:p>
                      <a:pPr indent="0" lvl="0" marL="0" rtl="0" algn="l">
                        <a:spcBef>
                          <a:spcPts val="0"/>
                        </a:spcBef>
                        <a:spcAft>
                          <a:spcPts val="0"/>
                        </a:spcAft>
                        <a:buNone/>
                      </a:pPr>
                      <a:r>
                        <a:rPr lang="en"/>
                        <a:t>Time series insight is very helpful here in visualizing time series data such as the one we are dealing with in this scenario. Although a cost heavy offering for this PoV stage, it is important to show the stakeholders not only the myriad of visualization options at their disposal but also give a tangible example of the possibilities that  any other custom visualization application may well offer given the data being produced. It is also very quick to setup.</a:t>
                      </a:r>
                      <a:endParaRPr/>
                    </a:p>
                  </a:txBody>
                  <a:tcPr marT="91425" marB="91425" marR="91425" marL="91425"/>
                </a:tc>
              </a:tr>
            </a:tbl>
          </a:graphicData>
        </a:graphic>
      </p:graphicFrame>
      <p:sp>
        <p:nvSpPr>
          <p:cNvPr id="99" name="Google Shape;99;p15"/>
          <p:cNvSpPr txBox="1"/>
          <p:nvPr/>
        </p:nvSpPr>
        <p:spPr>
          <a:xfrm>
            <a:off x="935175" y="74100"/>
            <a:ext cx="7829400" cy="542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Medium"/>
                <a:ea typeface="Roboto Medium"/>
                <a:cs typeface="Roboto Medium"/>
                <a:sym typeface="Roboto Medium"/>
              </a:rPr>
              <a:t>Architecture (PoV)</a:t>
            </a:r>
            <a:endParaRPr sz="2400">
              <a:latin typeface="Roboto Medium"/>
              <a:ea typeface="Roboto Medium"/>
              <a:cs typeface="Roboto Medium"/>
              <a:sym typeface="Roboto Medium"/>
            </a:endParaRPr>
          </a:p>
        </p:txBody>
      </p:sp>
      <p:sp>
        <p:nvSpPr>
          <p:cNvPr id="100" name="Google Shape;100;p15"/>
          <p:cNvSpPr/>
          <p:nvPr/>
        </p:nvSpPr>
        <p:spPr>
          <a:xfrm>
            <a:off x="609600" y="707750"/>
            <a:ext cx="228600" cy="232800"/>
          </a:xfrm>
          <a:prstGeom prst="flowChartConnector">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