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1710D8-AF49-4885-A927-2BA08A6244E3}">
  <a:tblStyle styleId="{F41710D8-AF49-4885-A927-2BA08A6244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Medium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regular.fntdata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fc728f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fc728f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88313" y="3794865"/>
            <a:ext cx="1140900" cy="582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IoT Devices (MxChip AZ3166)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4060" y="2862900"/>
            <a:ext cx="1140900" cy="582900"/>
          </a:xfrm>
          <a:prstGeom prst="roundRect">
            <a:avLst>
              <a:gd fmla="val 16667" name="adj"/>
            </a:avLst>
          </a:prstGeom>
          <a:solidFill>
            <a:srgbClr val="15D13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Azure Stream Analytics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313317" y="1851191"/>
            <a:ext cx="1140900" cy="582900"/>
          </a:xfrm>
          <a:prstGeom prst="roundRect">
            <a:avLst>
              <a:gd fmla="val 16667" name="adj"/>
            </a:avLst>
          </a:prstGeom>
          <a:solidFill>
            <a:srgbClr val="FF23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App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144102" y="2134637"/>
            <a:ext cx="1140900" cy="582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IoT Hub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870305" y="765725"/>
            <a:ext cx="1140900" cy="582900"/>
          </a:xfrm>
          <a:prstGeom prst="roundRect">
            <a:avLst>
              <a:gd fmla="val 16667" name="adj"/>
            </a:avLst>
          </a:prstGeom>
          <a:solidFill>
            <a:srgbClr val="FF23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Device Twins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313405" y="3794870"/>
            <a:ext cx="1140900" cy="582900"/>
          </a:xfrm>
          <a:prstGeom prst="roundRect">
            <a:avLst>
              <a:gd fmla="val 16667" name="adj"/>
            </a:avLst>
          </a:prstGeom>
          <a:solidFill>
            <a:srgbClr val="15D13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Azure Data Lake Gen 1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3"/>
          <p:cNvCxnSpPr>
            <a:stCxn id="54" idx="3"/>
            <a:endCxn id="57" idx="2"/>
          </p:cNvCxnSpPr>
          <p:nvPr/>
        </p:nvCxnSpPr>
        <p:spPr>
          <a:xfrm flipH="1" rot="10800000">
            <a:off x="2129213" y="2717415"/>
            <a:ext cx="585300" cy="13689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" name="Google Shape;61;p13"/>
          <p:cNvCxnSpPr>
            <a:stCxn id="57" idx="3"/>
            <a:endCxn id="55" idx="1"/>
          </p:cNvCxnSpPr>
          <p:nvPr/>
        </p:nvCxnSpPr>
        <p:spPr>
          <a:xfrm>
            <a:off x="3285002" y="2426087"/>
            <a:ext cx="1139100" cy="728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" name="Google Shape;62;p13"/>
          <p:cNvCxnSpPr>
            <a:stCxn id="55" idx="2"/>
            <a:endCxn id="59" idx="1"/>
          </p:cNvCxnSpPr>
          <p:nvPr/>
        </p:nvCxnSpPr>
        <p:spPr>
          <a:xfrm flipH="1" rot="-5400000">
            <a:off x="5333660" y="3106650"/>
            <a:ext cx="640500" cy="13188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" name="Google Shape;63;p13"/>
          <p:cNvCxnSpPr>
            <a:stCxn id="56" idx="0"/>
            <a:endCxn id="58" idx="3"/>
          </p:cNvCxnSpPr>
          <p:nvPr/>
        </p:nvCxnSpPr>
        <p:spPr>
          <a:xfrm flipH="1" rot="5400000">
            <a:off x="5550417" y="517841"/>
            <a:ext cx="794100" cy="18726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" name="Google Shape;64;p13"/>
          <p:cNvCxnSpPr>
            <a:stCxn id="55" idx="0"/>
            <a:endCxn id="56" idx="1"/>
          </p:cNvCxnSpPr>
          <p:nvPr/>
        </p:nvCxnSpPr>
        <p:spPr>
          <a:xfrm rot="-5400000">
            <a:off x="5293760" y="1843350"/>
            <a:ext cx="720300" cy="13188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13"/>
          <p:cNvCxnSpPr>
            <a:stCxn id="58" idx="1"/>
            <a:endCxn id="54" idx="0"/>
          </p:cNvCxnSpPr>
          <p:nvPr/>
        </p:nvCxnSpPr>
        <p:spPr>
          <a:xfrm flipH="1">
            <a:off x="1558805" y="1057175"/>
            <a:ext cx="2311500" cy="27378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3"/>
          <p:cNvSpPr txBox="1"/>
          <p:nvPr/>
        </p:nvSpPr>
        <p:spPr>
          <a:xfrm>
            <a:off x="2181125" y="4109274"/>
            <a:ext cx="1140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JSON data flow over WiFi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322025" y="1931900"/>
            <a:ext cx="1318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Data input stream via alias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564950" y="2960300"/>
            <a:ext cx="1415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Data streaming to multiple output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029200" y="4269300"/>
            <a:ext cx="1140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JSON array data streaming into cold storage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377025" y="616275"/>
            <a:ext cx="1506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Action: Device twin update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87800" y="2880300"/>
            <a:ext cx="1318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Action: LED color change in response to Device Twin Update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793225" y="1690499"/>
            <a:ext cx="1605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Data transformation to required format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57776" y="106625"/>
            <a:ext cx="502800" cy="251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57776" y="441075"/>
            <a:ext cx="502800" cy="251400"/>
          </a:xfrm>
          <a:prstGeom prst="roundRect">
            <a:avLst>
              <a:gd fmla="val 16667" name="adj"/>
            </a:avLst>
          </a:prstGeom>
          <a:solidFill>
            <a:srgbClr val="15D13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57776" y="775525"/>
            <a:ext cx="502800" cy="251400"/>
          </a:xfrm>
          <a:prstGeom prst="roundRect">
            <a:avLst>
              <a:gd fmla="val 16667" name="adj"/>
            </a:avLst>
          </a:prstGeom>
          <a:solidFill>
            <a:srgbClr val="FF23A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36775" y="106625"/>
            <a:ext cx="1415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Things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36775" y="441075"/>
            <a:ext cx="1415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Insights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36775" y="775525"/>
            <a:ext cx="1415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Actions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4"/>
          <p:cNvGraphicFramePr/>
          <p:nvPr/>
        </p:nvGraphicFramePr>
        <p:xfrm>
          <a:off x="383350" y="616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{F41710D8-AF49-4885-A927-2BA08A6244E3}</a:tableStyleId>
              </a:tblPr>
              <a:tblGrid>
                <a:gridCol w="551825"/>
                <a:gridCol w="2404375"/>
                <a:gridCol w="5424875"/>
              </a:tblGrid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Systems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Explanations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IoT Devices (MxChip DevKit AZ3166)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MxChip comes prebuilt with a number of the sensors we need for generating our telemetry data as well as Azure capabilities. It is a simple cost effective way to test out the telemetry path in the proposed solution.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Cloud Gateway (IoT Hub)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Azure IoT Hub offers a </a:t>
                      </a:r>
                      <a:r>
                        <a:rPr lang="en"/>
                        <a:t>straightforward</a:t>
                      </a:r>
                      <a:r>
                        <a:rPr lang="en"/>
                        <a:t> way to manage devices at scale, this will come in handy when we are designing the full solution.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</a:t>
                      </a:r>
                      <a:r>
                        <a:rPr lang="en"/>
                        <a:t>Transformation</a:t>
                      </a:r>
                      <a:r>
                        <a:rPr lang="en"/>
                        <a:t> (Azure Streaming Analytics)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Stream Analytics allow us do data transformation on the fly as well as orchestrating seamlessly with Azure functions as a trigger.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(Data Lake Storage Gen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want to be able to use data lake analytics which can enable us apply data mining principles such as machine learning models.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Integration (Function App, Device Twins)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Using Azure functions favours the serverless approach to architecture design as is recommended by the documentation. Device twins offer a straightforward way to alter the configuration of  devices in production i.e. telemetry frequency.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4"/>
          <p:cNvSpPr txBox="1"/>
          <p:nvPr/>
        </p:nvSpPr>
        <p:spPr>
          <a:xfrm>
            <a:off x="935175" y="74100"/>
            <a:ext cx="7829400" cy="54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edium"/>
                <a:ea typeface="Roboto Medium"/>
                <a:cs typeface="Roboto Medium"/>
                <a:sym typeface="Roboto Medium"/>
              </a:rPr>
              <a:t>Technical Architecture (PoV)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33400" y="707750"/>
            <a:ext cx="228600" cy="232800"/>
          </a:xfrm>
          <a:prstGeom prst="flowChartConnector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