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6" r:id="rId2"/>
    <p:sldId id="271" r:id="rId3"/>
    <p:sldId id="272" r:id="rId4"/>
    <p:sldId id="273" r:id="rId5"/>
    <p:sldId id="274"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70" r:id="rId19"/>
    <p:sldId id="269" r:id="rId20"/>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958F14-41E8-4298-9A6D-C0DC8FE75E74}" v="371" dt="2020-03-16T06:10:38.347"/>
    <p1510:client id="{CE0C96B2-8744-4C6E-8D35-A3DD32DE4B9C}" v="2981" dt="2020-03-15T19:22:07.997"/>
    <p1510:client id="{D71F9EB2-7115-4BAD-AAE3-B0D3078EC32B}" v="251" dt="2020-03-16T03:49:35.7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3/15/2020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8628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3/15/2020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15713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3/15/2020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06451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3/15/2020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47600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3/15/2020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86347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3/15/2020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02965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3/15/2020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19971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3/15/2020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36749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3/15/2020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63025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3/15/2020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02344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3/15/2020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05687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3/15/2020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04947945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7" r:id="rId5"/>
    <p:sldLayoutId id="2147483711" r:id="rId6"/>
    <p:sldLayoutId id="2147483712" r:id="rId7"/>
    <p:sldLayoutId id="2147483713" r:id="rId8"/>
    <p:sldLayoutId id="2147483716" r:id="rId9"/>
    <p:sldLayoutId id="2147483714" r:id="rId10"/>
    <p:sldLayoutId id="214748371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PacktPublishing/Mastering-CPP-Multithreading" TargetMode="External"/><Relationship Id="rId2" Type="http://schemas.openxmlformats.org/officeDocument/2006/relationships/hyperlink" Target="http://www.cplusplus.com/reference/multithreading/" TargetMode="External"/><Relationship Id="rId1" Type="http://schemas.openxmlformats.org/officeDocument/2006/relationships/slideLayout" Target="../slideLayouts/slideLayout7.xml"/><Relationship Id="rId4" Type="http://schemas.openxmlformats.org/officeDocument/2006/relationships/hyperlink" Target="https://www.geeksforgeeks.org/multithreading-in-cpp/"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1">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3889176-3605-43B9-8DAF-7AB590CD4BAD}"/>
              </a:ext>
            </a:extLst>
          </p:cNvPr>
          <p:cNvPicPr>
            <a:picLocks noChangeAspect="1"/>
          </p:cNvPicPr>
          <p:nvPr/>
        </p:nvPicPr>
        <p:blipFill rotWithShape="1">
          <a:blip r:embed="rId2"/>
          <a:srcRect t="25638" r="9091" b="6180"/>
          <a:stretch/>
        </p:blipFill>
        <p:spPr>
          <a:xfrm>
            <a:off x="20" y="10"/>
            <a:ext cx="12191981" cy="6857990"/>
          </a:xfrm>
          <a:prstGeom prst="rect">
            <a:avLst/>
          </a:prstGeom>
        </p:spPr>
      </p:pic>
      <p:sp>
        <p:nvSpPr>
          <p:cNvPr id="34" name="Rectangle 23">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04553" y="3091928"/>
            <a:ext cx="9078562" cy="2387600"/>
          </a:xfrm>
        </p:spPr>
        <p:txBody>
          <a:bodyPr>
            <a:normAutofit/>
          </a:bodyPr>
          <a:lstStyle/>
          <a:p>
            <a:r>
              <a:rPr lang="en-GB" sz="6600">
                <a:solidFill>
                  <a:schemeClr val="bg1"/>
                </a:solidFill>
                <a:ea typeface="+mj-lt"/>
                <a:cs typeface="+mj-lt"/>
              </a:rPr>
              <a:t>Multithreading in C++</a:t>
            </a:r>
            <a:endParaRPr lang="en-US" sz="6600">
              <a:solidFill>
                <a:schemeClr val="bg1"/>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cell phone&#10;&#10;Description generated with high confidence">
            <a:extLst>
              <a:ext uri="{FF2B5EF4-FFF2-40B4-BE49-F238E27FC236}">
                <a16:creationId xmlns:a16="http://schemas.microsoft.com/office/drawing/2014/main" id="{65566A5E-E2C6-467A-BD84-497CA206895C}"/>
              </a:ext>
            </a:extLst>
          </p:cNvPr>
          <p:cNvPicPr>
            <a:picLocks noChangeAspect="1"/>
          </p:cNvPicPr>
          <p:nvPr/>
        </p:nvPicPr>
        <p:blipFill>
          <a:blip r:embed="rId2"/>
          <a:stretch>
            <a:fillRect/>
          </a:stretch>
        </p:blipFill>
        <p:spPr>
          <a:xfrm>
            <a:off x="483268" y="75494"/>
            <a:ext cx="11135225" cy="5453722"/>
          </a:xfrm>
          <a:prstGeom prst="rect">
            <a:avLst/>
          </a:prstGeom>
        </p:spPr>
      </p:pic>
      <p:pic>
        <p:nvPicPr>
          <p:cNvPr id="4" name="Picture 4" descr="A picture containing keyboard&#10;&#10;Description generated with very high confidence">
            <a:extLst>
              <a:ext uri="{FF2B5EF4-FFF2-40B4-BE49-F238E27FC236}">
                <a16:creationId xmlns:a16="http://schemas.microsoft.com/office/drawing/2014/main" id="{431780CF-742B-4039-A526-14444085B90A}"/>
              </a:ext>
            </a:extLst>
          </p:cNvPr>
          <p:cNvPicPr>
            <a:picLocks noChangeAspect="1"/>
          </p:cNvPicPr>
          <p:nvPr/>
        </p:nvPicPr>
        <p:blipFill>
          <a:blip r:embed="rId3"/>
          <a:stretch>
            <a:fillRect/>
          </a:stretch>
        </p:blipFill>
        <p:spPr>
          <a:xfrm>
            <a:off x="3429302" y="5610437"/>
            <a:ext cx="5319963" cy="1096170"/>
          </a:xfrm>
          <a:prstGeom prst="rect">
            <a:avLst/>
          </a:prstGeom>
        </p:spPr>
      </p:pic>
    </p:spTree>
    <p:extLst>
      <p:ext uri="{BB962C8B-B14F-4D97-AF65-F5344CB8AC3E}">
        <p14:creationId xmlns:p14="http://schemas.microsoft.com/office/powerpoint/2010/main" val="3119405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6BB742-870B-4FBD-9CE0-9FE559B18131}"/>
              </a:ext>
            </a:extLst>
          </p:cNvPr>
          <p:cNvSpPr txBox="1"/>
          <p:nvPr/>
        </p:nvSpPr>
        <p:spPr>
          <a:xfrm>
            <a:off x="403059" y="82216"/>
            <a:ext cx="7736304" cy="523220"/>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b="1" dirty="0">
                <a:ea typeface="+mn-lt"/>
                <a:cs typeface="+mn-lt"/>
              </a:rPr>
              <a:t>Launching thread using function pointer</a:t>
            </a:r>
            <a:endParaRPr lang="en-US" sz="2800" dirty="0"/>
          </a:p>
        </p:txBody>
      </p:sp>
      <p:sp>
        <p:nvSpPr>
          <p:cNvPr id="3" name="TextBox 2">
            <a:extLst>
              <a:ext uri="{FF2B5EF4-FFF2-40B4-BE49-F238E27FC236}">
                <a16:creationId xmlns:a16="http://schemas.microsoft.com/office/drawing/2014/main" id="{6A5AB4D2-E4FB-4BEF-B80A-4AC023A278D7}"/>
              </a:ext>
            </a:extLst>
          </p:cNvPr>
          <p:cNvSpPr txBox="1"/>
          <p:nvPr/>
        </p:nvSpPr>
        <p:spPr>
          <a:xfrm>
            <a:off x="2979822" y="1365584"/>
            <a:ext cx="622233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p>
        </p:txBody>
      </p:sp>
      <p:pic>
        <p:nvPicPr>
          <p:cNvPr id="4" name="Picture 4" descr="A picture containing bird&#10;&#10;Description generated with very high confidence">
            <a:extLst>
              <a:ext uri="{FF2B5EF4-FFF2-40B4-BE49-F238E27FC236}">
                <a16:creationId xmlns:a16="http://schemas.microsoft.com/office/drawing/2014/main" id="{2A391C2D-7A88-4661-8E2A-ABCE25398084}"/>
              </a:ext>
            </a:extLst>
          </p:cNvPr>
          <p:cNvPicPr>
            <a:picLocks noChangeAspect="1"/>
          </p:cNvPicPr>
          <p:nvPr/>
        </p:nvPicPr>
        <p:blipFill>
          <a:blip r:embed="rId2"/>
          <a:stretch>
            <a:fillRect/>
          </a:stretch>
        </p:blipFill>
        <p:spPr>
          <a:xfrm>
            <a:off x="1465849" y="625540"/>
            <a:ext cx="7575883" cy="2207997"/>
          </a:xfrm>
          <a:prstGeom prst="rect">
            <a:avLst/>
          </a:prstGeom>
        </p:spPr>
      </p:pic>
      <p:pic>
        <p:nvPicPr>
          <p:cNvPr id="6" name="Picture 6" descr="A picture containing bird, flower&#10;&#10;Description generated with very high confidence">
            <a:extLst>
              <a:ext uri="{FF2B5EF4-FFF2-40B4-BE49-F238E27FC236}">
                <a16:creationId xmlns:a16="http://schemas.microsoft.com/office/drawing/2014/main" id="{5218DF95-9AE6-4A1E-BD6D-A5C6E851201E}"/>
              </a:ext>
            </a:extLst>
          </p:cNvPr>
          <p:cNvPicPr>
            <a:picLocks noChangeAspect="1"/>
          </p:cNvPicPr>
          <p:nvPr/>
        </p:nvPicPr>
        <p:blipFill>
          <a:blip r:embed="rId3"/>
          <a:stretch>
            <a:fillRect/>
          </a:stretch>
        </p:blipFill>
        <p:spPr>
          <a:xfrm>
            <a:off x="1536033" y="3874654"/>
            <a:ext cx="5831305" cy="2287035"/>
          </a:xfrm>
          <a:prstGeom prst="rect">
            <a:avLst/>
          </a:prstGeom>
        </p:spPr>
      </p:pic>
      <p:sp>
        <p:nvSpPr>
          <p:cNvPr id="10" name="TextBox 9">
            <a:extLst>
              <a:ext uri="{FF2B5EF4-FFF2-40B4-BE49-F238E27FC236}">
                <a16:creationId xmlns:a16="http://schemas.microsoft.com/office/drawing/2014/main" id="{538EB4ED-1053-4991-BDA4-6D6FDF3BC917}"/>
              </a:ext>
            </a:extLst>
          </p:cNvPr>
          <p:cNvSpPr txBox="1"/>
          <p:nvPr/>
        </p:nvSpPr>
        <p:spPr>
          <a:xfrm>
            <a:off x="365461" y="3162803"/>
            <a:ext cx="855846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b="1" dirty="0">
                <a:ea typeface="+mn-lt"/>
                <a:cs typeface="+mn-lt"/>
              </a:rPr>
              <a:t>Launching thread using lambda expression</a:t>
            </a:r>
            <a:endParaRPr lang="en-US" sz="2800" dirty="0"/>
          </a:p>
        </p:txBody>
      </p:sp>
    </p:spTree>
    <p:extLst>
      <p:ext uri="{BB962C8B-B14F-4D97-AF65-F5344CB8AC3E}">
        <p14:creationId xmlns:p14="http://schemas.microsoft.com/office/powerpoint/2010/main" val="1963897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C13449-D088-4327-90F9-65D6BDEBF548}"/>
              </a:ext>
            </a:extLst>
          </p:cNvPr>
          <p:cNvSpPr txBox="1"/>
          <p:nvPr/>
        </p:nvSpPr>
        <p:spPr>
          <a:xfrm>
            <a:off x="2819400" y="1276815"/>
            <a:ext cx="4648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p>
        </p:txBody>
      </p:sp>
      <p:sp>
        <p:nvSpPr>
          <p:cNvPr id="4" name="TextBox 3">
            <a:extLst>
              <a:ext uri="{FF2B5EF4-FFF2-40B4-BE49-F238E27FC236}">
                <a16:creationId xmlns:a16="http://schemas.microsoft.com/office/drawing/2014/main" id="{661C20DC-BEB6-4DF1-8054-2CC2848B0555}"/>
              </a:ext>
            </a:extLst>
          </p:cNvPr>
          <p:cNvSpPr txBox="1"/>
          <p:nvPr/>
        </p:nvSpPr>
        <p:spPr>
          <a:xfrm>
            <a:off x="168664" y="847027"/>
            <a:ext cx="11942953"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GB" sz="2800"/>
              <a:t>Once a thread has started we wait for the thread to finish by calling </a:t>
            </a:r>
            <a:r>
              <a:rPr lang="en-GB" sz="2800" b="1">
                <a:ea typeface="+mn-lt"/>
                <a:cs typeface="+mn-lt"/>
              </a:rPr>
              <a:t>std::thread::join().</a:t>
            </a:r>
            <a:endParaRPr lang="en-GB" sz="2800" b="1" dirty="0">
              <a:ea typeface="+mn-lt"/>
              <a:cs typeface="+mn-lt"/>
            </a:endParaRPr>
          </a:p>
          <a:p>
            <a:pPr marL="457200" indent="-457200">
              <a:buFont typeface="Arial"/>
              <a:buChar char="•"/>
            </a:pPr>
            <a:endParaRPr lang="en-GB" sz="2800" b="1" dirty="0">
              <a:ea typeface="+mn-lt"/>
              <a:cs typeface="+mn-lt"/>
            </a:endParaRPr>
          </a:p>
          <a:p>
            <a:pPr marL="457200" indent="-457200">
              <a:buFont typeface="Arial"/>
              <a:buChar char="•"/>
            </a:pPr>
            <a:r>
              <a:rPr lang="en-GB" sz="2800">
                <a:ea typeface="+mn-lt"/>
                <a:cs typeface="+mn-lt"/>
              </a:rPr>
              <a:t>Double join will result in run-time error.</a:t>
            </a:r>
          </a:p>
          <a:p>
            <a:pPr marL="457200" indent="-457200">
              <a:buFont typeface="Arial"/>
              <a:buChar char="•"/>
            </a:pPr>
            <a:endParaRPr lang="en-GB" sz="2800" dirty="0">
              <a:ea typeface="+mn-lt"/>
              <a:cs typeface="+mn-lt"/>
            </a:endParaRPr>
          </a:p>
          <a:p>
            <a:pPr marL="457200" indent="-457200">
              <a:buFont typeface="Arial"/>
              <a:buChar char="•"/>
            </a:pPr>
            <a:r>
              <a:rPr lang="en-GB" sz="2800">
                <a:ea typeface="+mn-lt"/>
                <a:cs typeface="+mn-lt"/>
              </a:rPr>
              <a:t>Always check whether a thread is joinable or not with </a:t>
            </a:r>
            <a:r>
              <a:rPr lang="en-GB" sz="2800" b="1">
                <a:ea typeface="+mn-lt"/>
                <a:cs typeface="+mn-lt"/>
              </a:rPr>
              <a:t>std::thread::joinable().</a:t>
            </a:r>
          </a:p>
          <a:p>
            <a:pPr marL="457200" indent="-457200">
              <a:buFont typeface="Arial"/>
              <a:buChar char="•"/>
            </a:pPr>
            <a:endParaRPr lang="en-GB" sz="2800" b="1" dirty="0">
              <a:ea typeface="+mn-lt"/>
              <a:cs typeface="+mn-lt"/>
            </a:endParaRPr>
          </a:p>
          <a:p>
            <a:pPr marL="457200" indent="-457200">
              <a:buFont typeface="Arial"/>
              <a:buChar char="•"/>
            </a:pPr>
            <a:r>
              <a:rPr lang="en-GB" sz="2800" b="1">
                <a:ea typeface="+mn-lt"/>
                <a:cs typeface="+mn-lt"/>
              </a:rPr>
              <a:t>std::thread::joinable() </a:t>
            </a:r>
            <a:r>
              <a:rPr lang="en-GB" sz="2800">
                <a:ea typeface="+mn-lt"/>
                <a:cs typeface="+mn-lt"/>
              </a:rPr>
              <a:t>returns </a:t>
            </a:r>
            <a:r>
              <a:rPr lang="en-GB" sz="2800" b="1">
                <a:ea typeface="+mn-lt"/>
                <a:cs typeface="+mn-lt"/>
              </a:rPr>
              <a:t>True</a:t>
            </a:r>
            <a:r>
              <a:rPr lang="en-GB" sz="2800">
                <a:ea typeface="+mn-lt"/>
                <a:cs typeface="+mn-lt"/>
              </a:rPr>
              <a:t> if a thread already been joined or </a:t>
            </a:r>
            <a:r>
              <a:rPr lang="en-GB" sz="2800" b="1" i="1">
                <a:ea typeface="+mn-lt"/>
                <a:cs typeface="+mn-lt"/>
              </a:rPr>
              <a:t>detached</a:t>
            </a:r>
            <a:r>
              <a:rPr lang="en-GB" sz="2800">
                <a:ea typeface="+mn-lt"/>
                <a:cs typeface="+mn-lt"/>
              </a:rPr>
              <a:t>.</a:t>
            </a:r>
          </a:p>
          <a:p>
            <a:pPr marL="457200" indent="-457200">
              <a:buFont typeface="Arial"/>
              <a:buChar char="•"/>
            </a:pPr>
            <a:endParaRPr lang="en-GB" sz="2800" dirty="0">
              <a:ea typeface="+mn-lt"/>
              <a:cs typeface="+mn-lt"/>
            </a:endParaRPr>
          </a:p>
          <a:p>
            <a:pPr marL="457200" indent="-457200">
              <a:buFont typeface="Arial"/>
              <a:buChar char="•"/>
            </a:pPr>
            <a:r>
              <a:rPr lang="en-GB" sz="2800" b="1">
                <a:ea typeface="+mn-lt"/>
                <a:cs typeface="+mn-lt"/>
              </a:rPr>
              <a:t>False</a:t>
            </a:r>
            <a:r>
              <a:rPr lang="en-GB" sz="2800">
                <a:ea typeface="+mn-lt"/>
                <a:cs typeface="+mn-lt"/>
              </a:rPr>
              <a:t> vice-versa.</a:t>
            </a:r>
            <a:endParaRPr lang="en-GB" sz="2800" dirty="0">
              <a:ea typeface="+mn-lt"/>
              <a:cs typeface="+mn-lt"/>
            </a:endParaRPr>
          </a:p>
        </p:txBody>
      </p:sp>
    </p:spTree>
    <p:extLst>
      <p:ext uri="{BB962C8B-B14F-4D97-AF65-F5344CB8AC3E}">
        <p14:creationId xmlns:p14="http://schemas.microsoft.com/office/powerpoint/2010/main" val="1540950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7">
            <a:extLst>
              <a:ext uri="{FF2B5EF4-FFF2-40B4-BE49-F238E27FC236}">
                <a16:creationId xmlns:a16="http://schemas.microsoft.com/office/drawing/2014/main" id="{12E8CD4E-6381-4807-AA5B-CE0024A8B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9">
            <a:extLst>
              <a:ext uri="{FF2B5EF4-FFF2-40B4-BE49-F238E27FC236}">
                <a16:creationId xmlns:a16="http://schemas.microsoft.com/office/drawing/2014/main" id="{D28445F8-F032-43C9-8D0F-A5155F525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59"/>
            <a:ext cx="5538555" cy="28870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 close up of a screen&#10;&#10;Description generated with very high confidence">
            <a:extLst>
              <a:ext uri="{FF2B5EF4-FFF2-40B4-BE49-F238E27FC236}">
                <a16:creationId xmlns:a16="http://schemas.microsoft.com/office/drawing/2014/main" id="{64EDDE4E-1877-4222-AC89-AF3E18CCDDCE}"/>
              </a:ext>
            </a:extLst>
          </p:cNvPr>
          <p:cNvPicPr>
            <a:picLocks noChangeAspect="1"/>
          </p:cNvPicPr>
          <p:nvPr/>
        </p:nvPicPr>
        <p:blipFill>
          <a:blip r:embed="rId2"/>
          <a:stretch>
            <a:fillRect/>
          </a:stretch>
        </p:blipFill>
        <p:spPr>
          <a:xfrm>
            <a:off x="766135" y="533940"/>
            <a:ext cx="4571139" cy="2780898"/>
          </a:xfrm>
          <a:prstGeom prst="rect">
            <a:avLst/>
          </a:prstGeom>
        </p:spPr>
      </p:pic>
      <p:sp>
        <p:nvSpPr>
          <p:cNvPr id="17" name="Rectangle 21">
            <a:extLst>
              <a:ext uri="{FF2B5EF4-FFF2-40B4-BE49-F238E27FC236}">
                <a16:creationId xmlns:a16="http://schemas.microsoft.com/office/drawing/2014/main" id="{36A325B5-56A3-425A-B9A3-0CEB7CA1B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2" y="480060"/>
            <a:ext cx="5538555" cy="2887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 picture containing black&#10;&#10;Description generated with very high confidence">
            <a:extLst>
              <a:ext uri="{FF2B5EF4-FFF2-40B4-BE49-F238E27FC236}">
                <a16:creationId xmlns:a16="http://schemas.microsoft.com/office/drawing/2014/main" id="{C0B49376-F3C3-46B1-A2EC-6A0C73811294}"/>
              </a:ext>
            </a:extLst>
          </p:cNvPr>
          <p:cNvPicPr>
            <a:picLocks noChangeAspect="1"/>
          </p:cNvPicPr>
          <p:nvPr/>
        </p:nvPicPr>
        <p:blipFill>
          <a:blip r:embed="rId3"/>
          <a:stretch>
            <a:fillRect/>
          </a:stretch>
        </p:blipFill>
        <p:spPr>
          <a:xfrm>
            <a:off x="6541653" y="644229"/>
            <a:ext cx="4808111" cy="2560320"/>
          </a:xfrm>
          <a:prstGeom prst="rect">
            <a:avLst/>
          </a:prstGeom>
        </p:spPr>
      </p:pic>
      <p:sp>
        <p:nvSpPr>
          <p:cNvPr id="24" name="Rectangle 23">
            <a:extLst>
              <a:ext uri="{FF2B5EF4-FFF2-40B4-BE49-F238E27FC236}">
                <a16:creationId xmlns:a16="http://schemas.microsoft.com/office/drawing/2014/main" id="{B80DE958-9D45-4CAD-BF1F-FA2ED970B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3" y="3527956"/>
            <a:ext cx="5538554" cy="28499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A close up of a logo&#10;&#10;Description generated with high confidence">
            <a:extLst>
              <a:ext uri="{FF2B5EF4-FFF2-40B4-BE49-F238E27FC236}">
                <a16:creationId xmlns:a16="http://schemas.microsoft.com/office/drawing/2014/main" id="{1D092945-1429-4166-A1CA-89DCE613B97C}"/>
              </a:ext>
            </a:extLst>
          </p:cNvPr>
          <p:cNvPicPr>
            <a:picLocks noChangeAspect="1"/>
          </p:cNvPicPr>
          <p:nvPr/>
        </p:nvPicPr>
        <p:blipFill>
          <a:blip r:embed="rId4"/>
          <a:stretch>
            <a:fillRect/>
          </a:stretch>
        </p:blipFill>
        <p:spPr>
          <a:xfrm>
            <a:off x="641179" y="3871649"/>
            <a:ext cx="5212080" cy="2123923"/>
          </a:xfrm>
          <a:prstGeom prst="rect">
            <a:avLst/>
          </a:prstGeom>
        </p:spPr>
      </p:pic>
      <p:sp>
        <p:nvSpPr>
          <p:cNvPr id="26" name="Rectangle 25">
            <a:extLst>
              <a:ext uri="{FF2B5EF4-FFF2-40B4-BE49-F238E27FC236}">
                <a16:creationId xmlns:a16="http://schemas.microsoft.com/office/drawing/2014/main" id="{BB93B4BF-AD35-4E52-8131-161C5FB9CD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2" y="3527956"/>
            <a:ext cx="5538555" cy="28499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bird&#10;&#10;Description generated with very high confidence">
            <a:extLst>
              <a:ext uri="{FF2B5EF4-FFF2-40B4-BE49-F238E27FC236}">
                <a16:creationId xmlns:a16="http://schemas.microsoft.com/office/drawing/2014/main" id="{4E056269-DA70-4D20-B578-BE1DEF18F44A}"/>
              </a:ext>
            </a:extLst>
          </p:cNvPr>
          <p:cNvPicPr>
            <a:picLocks noChangeAspect="1"/>
          </p:cNvPicPr>
          <p:nvPr/>
        </p:nvPicPr>
        <p:blipFill>
          <a:blip r:embed="rId5"/>
          <a:stretch>
            <a:fillRect/>
          </a:stretch>
        </p:blipFill>
        <p:spPr>
          <a:xfrm>
            <a:off x="6339669" y="3988713"/>
            <a:ext cx="5212080" cy="1928470"/>
          </a:xfrm>
          <a:prstGeom prst="rect">
            <a:avLst/>
          </a:prstGeom>
        </p:spPr>
      </p:pic>
    </p:spTree>
    <p:extLst>
      <p:ext uri="{BB962C8B-B14F-4D97-AF65-F5344CB8AC3E}">
        <p14:creationId xmlns:p14="http://schemas.microsoft.com/office/powerpoint/2010/main" val="277100058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101E0D-CD63-46C8-80D1-86DB8D1E511E}"/>
              </a:ext>
            </a:extLst>
          </p:cNvPr>
          <p:cNvSpPr txBox="1"/>
          <p:nvPr/>
        </p:nvSpPr>
        <p:spPr>
          <a:xfrm>
            <a:off x="2358190" y="623637"/>
            <a:ext cx="51094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p>
        </p:txBody>
      </p:sp>
      <p:sp>
        <p:nvSpPr>
          <p:cNvPr id="3" name="TextBox 2">
            <a:extLst>
              <a:ext uri="{FF2B5EF4-FFF2-40B4-BE49-F238E27FC236}">
                <a16:creationId xmlns:a16="http://schemas.microsoft.com/office/drawing/2014/main" id="{29998B12-8D92-4E30-A130-2A9F69A92266}"/>
              </a:ext>
            </a:extLst>
          </p:cNvPr>
          <p:cNvSpPr txBox="1"/>
          <p:nvPr/>
        </p:nvSpPr>
        <p:spPr>
          <a:xfrm>
            <a:off x="292770" y="583533"/>
            <a:ext cx="11596436"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GB" sz="2800" b="1" dirty="0">
                <a:ea typeface="+mn-lt"/>
                <a:cs typeface="+mn-lt"/>
              </a:rPr>
              <a:t>std::thread::detach() </a:t>
            </a:r>
            <a:r>
              <a:rPr lang="en-GB" sz="2800" dirty="0">
                <a:ea typeface="+mn-lt"/>
                <a:cs typeface="+mn-lt"/>
              </a:rPr>
              <a:t>is used to detach newly created thread from </a:t>
            </a:r>
            <a:r>
              <a:rPr lang="en-GB" sz="2800">
                <a:ea typeface="+mn-lt"/>
                <a:cs typeface="+mn-lt"/>
              </a:rPr>
              <a:t>the parent thread.</a:t>
            </a:r>
            <a:endParaRPr lang="en-GB" sz="2800" dirty="0">
              <a:ea typeface="+mn-lt"/>
              <a:cs typeface="+mn-lt"/>
            </a:endParaRPr>
          </a:p>
          <a:p>
            <a:pPr marL="457200" indent="-457200">
              <a:buFont typeface="Arial"/>
              <a:buChar char="•"/>
            </a:pPr>
            <a:endParaRPr lang="en-GB" sz="2800" dirty="0"/>
          </a:p>
          <a:p>
            <a:pPr marL="457200" indent="-457200">
              <a:buFont typeface="Arial"/>
              <a:buChar char="•"/>
            </a:pPr>
            <a:r>
              <a:rPr lang="en-GB" sz="2800"/>
              <a:t>main() is itself a single thread and is the parent thread.</a:t>
            </a:r>
            <a:endParaRPr lang="en-GB" sz="2800" dirty="0"/>
          </a:p>
          <a:p>
            <a:pPr marL="457200" indent="-457200">
              <a:buFont typeface="Arial"/>
              <a:buChar char="•"/>
            </a:pPr>
            <a:endParaRPr lang="en-GB" sz="2800" dirty="0"/>
          </a:p>
          <a:p>
            <a:pPr marL="457200" indent="-457200">
              <a:buFont typeface="Arial"/>
              <a:buChar char="•"/>
            </a:pPr>
            <a:r>
              <a:rPr lang="en-GB" sz="2800"/>
              <a:t>Always check whether a thread is detached or not using </a:t>
            </a:r>
            <a:r>
              <a:rPr lang="en-GB" sz="2800" b="1">
                <a:ea typeface="+mn-lt"/>
                <a:cs typeface="+mn-lt"/>
              </a:rPr>
              <a:t>std::thread::joinable().</a:t>
            </a:r>
            <a:endParaRPr lang="en-GB" sz="2800">
              <a:ea typeface="+mn-lt"/>
              <a:cs typeface="+mn-lt"/>
            </a:endParaRPr>
          </a:p>
          <a:p>
            <a:pPr marL="457200" indent="-457200">
              <a:buFont typeface="Arial"/>
              <a:buChar char="•"/>
            </a:pPr>
            <a:endParaRPr lang="en-GB" sz="2800" b="1" dirty="0"/>
          </a:p>
          <a:p>
            <a:pPr marL="457200" indent="-457200">
              <a:buFont typeface="Arial"/>
              <a:buChar char="•"/>
            </a:pPr>
            <a:r>
              <a:rPr lang="en-GB" sz="2800"/>
              <a:t>Otherwise we may end up double detaching which leads to run-time error.</a:t>
            </a:r>
            <a:endParaRPr lang="en-GB" sz="2800" dirty="0"/>
          </a:p>
          <a:p>
            <a:pPr marL="457200" indent="-457200">
              <a:buFont typeface="Arial"/>
              <a:buChar char="•"/>
            </a:pPr>
            <a:endParaRPr lang="en-GB" sz="2800" dirty="0"/>
          </a:p>
          <a:p>
            <a:pPr marL="457200" indent="-457200">
              <a:buFont typeface="Arial"/>
              <a:buChar char="•"/>
            </a:pPr>
            <a:r>
              <a:rPr lang="en-GB" sz="2800"/>
              <a:t>If a thread is detached and if the main function is returning, the thread gets </a:t>
            </a:r>
            <a:r>
              <a:rPr lang="en-GB" sz="2800" dirty="0"/>
              <a:t>suspended.</a:t>
            </a:r>
          </a:p>
        </p:txBody>
      </p:sp>
    </p:spTree>
    <p:extLst>
      <p:ext uri="{BB962C8B-B14F-4D97-AF65-F5344CB8AC3E}">
        <p14:creationId xmlns:p14="http://schemas.microsoft.com/office/powerpoint/2010/main" val="456161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cell phone&#10;&#10;Description generated with very high confidence">
            <a:extLst>
              <a:ext uri="{FF2B5EF4-FFF2-40B4-BE49-F238E27FC236}">
                <a16:creationId xmlns:a16="http://schemas.microsoft.com/office/drawing/2014/main" id="{53AB66F0-46EA-41F5-846A-3DA104724054}"/>
              </a:ext>
            </a:extLst>
          </p:cNvPr>
          <p:cNvPicPr>
            <a:picLocks noChangeAspect="1"/>
          </p:cNvPicPr>
          <p:nvPr/>
        </p:nvPicPr>
        <p:blipFill>
          <a:blip r:embed="rId2"/>
          <a:stretch>
            <a:fillRect/>
          </a:stretch>
        </p:blipFill>
        <p:spPr>
          <a:xfrm>
            <a:off x="1686427" y="46791"/>
            <a:ext cx="8488278" cy="5340680"/>
          </a:xfrm>
          <a:prstGeom prst="rect">
            <a:avLst/>
          </a:prstGeom>
        </p:spPr>
      </p:pic>
      <p:pic>
        <p:nvPicPr>
          <p:cNvPr id="4" name="Picture 4">
            <a:extLst>
              <a:ext uri="{FF2B5EF4-FFF2-40B4-BE49-F238E27FC236}">
                <a16:creationId xmlns:a16="http://schemas.microsoft.com/office/drawing/2014/main" id="{BA7BA62E-C341-48BB-AFD2-76101F9792B8}"/>
              </a:ext>
            </a:extLst>
          </p:cNvPr>
          <p:cNvPicPr>
            <a:picLocks noChangeAspect="1"/>
          </p:cNvPicPr>
          <p:nvPr/>
        </p:nvPicPr>
        <p:blipFill>
          <a:blip r:embed="rId3"/>
          <a:stretch>
            <a:fillRect/>
          </a:stretch>
        </p:blipFill>
        <p:spPr>
          <a:xfrm>
            <a:off x="3936834" y="5710238"/>
            <a:ext cx="2934702" cy="821657"/>
          </a:xfrm>
          <a:prstGeom prst="rect">
            <a:avLst/>
          </a:prstGeom>
        </p:spPr>
      </p:pic>
      <p:pic>
        <p:nvPicPr>
          <p:cNvPr id="6" name="Picture 6" descr="A screenshot of a cell phone&#10;&#10;Description generated with high confidence">
            <a:extLst>
              <a:ext uri="{FF2B5EF4-FFF2-40B4-BE49-F238E27FC236}">
                <a16:creationId xmlns:a16="http://schemas.microsoft.com/office/drawing/2014/main" id="{C37554A1-4D9F-4A58-BB4A-D1F5D431750A}"/>
              </a:ext>
            </a:extLst>
          </p:cNvPr>
          <p:cNvPicPr>
            <a:picLocks noChangeAspect="1"/>
          </p:cNvPicPr>
          <p:nvPr/>
        </p:nvPicPr>
        <p:blipFill>
          <a:blip r:embed="rId4"/>
          <a:stretch>
            <a:fillRect/>
          </a:stretch>
        </p:blipFill>
        <p:spPr>
          <a:xfrm>
            <a:off x="13338519" y="2038854"/>
            <a:ext cx="4106778" cy="2876960"/>
          </a:xfrm>
          <a:prstGeom prst="rect">
            <a:avLst/>
          </a:prstGeom>
        </p:spPr>
      </p:pic>
    </p:spTree>
    <p:extLst>
      <p:ext uri="{BB962C8B-B14F-4D97-AF65-F5344CB8AC3E}">
        <p14:creationId xmlns:p14="http://schemas.microsoft.com/office/powerpoint/2010/main" val="1916423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cell phone&#10;&#10;Description generated with high confidence">
            <a:extLst>
              <a:ext uri="{FF2B5EF4-FFF2-40B4-BE49-F238E27FC236}">
                <a16:creationId xmlns:a16="http://schemas.microsoft.com/office/drawing/2014/main" id="{7B633AE5-318C-46A1-A8A4-4AB87CE2B9B9}"/>
              </a:ext>
            </a:extLst>
          </p:cNvPr>
          <p:cNvPicPr>
            <a:picLocks noChangeAspect="1"/>
          </p:cNvPicPr>
          <p:nvPr/>
        </p:nvPicPr>
        <p:blipFill>
          <a:blip r:embed="rId2"/>
          <a:stretch>
            <a:fillRect/>
          </a:stretch>
        </p:blipFill>
        <p:spPr>
          <a:xfrm>
            <a:off x="2740325" y="80129"/>
            <a:ext cx="6093124" cy="4267969"/>
          </a:xfrm>
          <a:prstGeom prst="rect">
            <a:avLst/>
          </a:prstGeom>
        </p:spPr>
      </p:pic>
      <p:sp>
        <p:nvSpPr>
          <p:cNvPr id="4" name="TextBox 3">
            <a:extLst>
              <a:ext uri="{FF2B5EF4-FFF2-40B4-BE49-F238E27FC236}">
                <a16:creationId xmlns:a16="http://schemas.microsoft.com/office/drawing/2014/main" id="{999892DB-9C83-425E-A8F2-87CCCAF0F9AE}"/>
              </a:ext>
            </a:extLst>
          </p:cNvPr>
          <p:cNvSpPr txBox="1"/>
          <p:nvPr/>
        </p:nvSpPr>
        <p:spPr>
          <a:xfrm>
            <a:off x="209910" y="4393721"/>
            <a:ext cx="11671537"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dirty="0"/>
              <a:t>One point is to remember that there are also several outputs for the </a:t>
            </a:r>
            <a:r>
              <a:rPr lang="en-GB" sz="2800"/>
              <a:t>same program, This is normal.</a:t>
            </a:r>
            <a:endParaRPr lang="en-GB" sz="2800" dirty="0"/>
          </a:p>
          <a:p>
            <a:r>
              <a:rPr lang="en-GB" sz="2800" dirty="0"/>
              <a:t>It depends on how the </a:t>
            </a:r>
            <a:r>
              <a:rPr lang="en-GB" sz="2800" b="1" dirty="0"/>
              <a:t>Operating system </a:t>
            </a:r>
            <a:r>
              <a:rPr lang="en-GB" sz="2800" dirty="0"/>
              <a:t>deals with the thread, the </a:t>
            </a:r>
            <a:r>
              <a:rPr lang="en-GB" sz="2800"/>
              <a:t>thread can get finished before the main() or after the main().</a:t>
            </a:r>
            <a:endParaRPr lang="en-GB" sz="2800" dirty="0"/>
          </a:p>
          <a:p>
            <a:r>
              <a:rPr lang="en-GB" sz="2800"/>
              <a:t>This can be avoided by using </a:t>
            </a:r>
            <a:r>
              <a:rPr lang="en-GB" sz="2800" b="1">
                <a:ea typeface="+mn-lt"/>
                <a:cs typeface="+mn-lt"/>
              </a:rPr>
              <a:t>std::thread::join().</a:t>
            </a:r>
            <a:endParaRPr lang="en-GB" sz="2800" dirty="0">
              <a:ea typeface="+mn-lt"/>
              <a:cs typeface="+mn-lt"/>
            </a:endParaRPr>
          </a:p>
        </p:txBody>
      </p:sp>
    </p:spTree>
    <p:extLst>
      <p:ext uri="{BB962C8B-B14F-4D97-AF65-F5344CB8AC3E}">
        <p14:creationId xmlns:p14="http://schemas.microsoft.com/office/powerpoint/2010/main" val="1880683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B54581-D748-4A3C-88CC-63F16D1E4113}"/>
              </a:ext>
            </a:extLst>
          </p:cNvPr>
          <p:cNvSpPr txBox="1"/>
          <p:nvPr/>
        </p:nvSpPr>
        <p:spPr>
          <a:xfrm>
            <a:off x="554966" y="1101308"/>
            <a:ext cx="1093829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b="1"/>
              <a:t>NOTE</a:t>
            </a:r>
            <a:endParaRPr lang="en-GB" sz="2800" b="1" dirty="0"/>
          </a:p>
          <a:p>
            <a:endParaRPr lang="en-GB" sz="2800" dirty="0"/>
          </a:p>
          <a:p>
            <a:r>
              <a:rPr lang="en-GB" sz="2800"/>
              <a:t>Either </a:t>
            </a:r>
            <a:r>
              <a:rPr lang="en-GB" sz="2800" b="1">
                <a:ea typeface="+mn-lt"/>
                <a:cs typeface="+mn-lt"/>
              </a:rPr>
              <a:t>std::thread::join()</a:t>
            </a:r>
            <a:r>
              <a:rPr lang="en-GB" sz="2800" b="1" dirty="0"/>
              <a:t> </a:t>
            </a:r>
            <a:r>
              <a:rPr lang="en-GB" sz="2800"/>
              <a:t>or </a:t>
            </a:r>
            <a:r>
              <a:rPr lang="en-GB" sz="2800" b="1">
                <a:ea typeface="+mn-lt"/>
                <a:cs typeface="+mn-lt"/>
              </a:rPr>
              <a:t>std::thread::detach()</a:t>
            </a:r>
            <a:r>
              <a:rPr lang="en-GB" sz="2800"/>
              <a:t> is to used by the thread object.</a:t>
            </a:r>
            <a:endParaRPr lang="en-GB" sz="2800" dirty="0"/>
          </a:p>
          <a:p>
            <a:endParaRPr lang="en-GB" sz="2800" dirty="0"/>
          </a:p>
          <a:p>
            <a:r>
              <a:rPr lang="en-GB" sz="2800"/>
              <a:t>Otherwise thread's destructor will terminate the program.</a:t>
            </a:r>
            <a:endParaRPr lang="en-GB" sz="2800" dirty="0"/>
          </a:p>
          <a:p>
            <a:endParaRPr lang="en-GB" sz="2800" dirty="0"/>
          </a:p>
          <a:p>
            <a:r>
              <a:rPr lang="en-GB" sz="2800" dirty="0"/>
              <a:t>It is because the destructor checks whether the thread is joinable </a:t>
            </a:r>
            <a:r>
              <a:rPr lang="en-GB" sz="2800"/>
              <a:t>or not, if not it terminates.</a:t>
            </a:r>
            <a:endParaRPr lang="en-GB" sz="2800" dirty="0"/>
          </a:p>
        </p:txBody>
      </p:sp>
    </p:spTree>
    <p:extLst>
      <p:ext uri="{BB962C8B-B14F-4D97-AF65-F5344CB8AC3E}">
        <p14:creationId xmlns:p14="http://schemas.microsoft.com/office/powerpoint/2010/main" val="523795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1B13DD-4A06-4A4B-97B3-671FD560EC27}"/>
              </a:ext>
            </a:extLst>
          </p:cNvPr>
          <p:cNvSpPr txBox="1"/>
          <p:nvPr/>
        </p:nvSpPr>
        <p:spPr>
          <a:xfrm>
            <a:off x="596097" y="489994"/>
            <a:ext cx="4903806"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3500" b="1" dirty="0"/>
              <a:t>Reference</a:t>
            </a:r>
          </a:p>
        </p:txBody>
      </p:sp>
      <p:sp>
        <p:nvSpPr>
          <p:cNvPr id="3" name="TextBox 2">
            <a:extLst>
              <a:ext uri="{FF2B5EF4-FFF2-40B4-BE49-F238E27FC236}">
                <a16:creationId xmlns:a16="http://schemas.microsoft.com/office/drawing/2014/main" id="{8BACEA72-5607-46F7-AE75-DD8529789CFD}"/>
              </a:ext>
            </a:extLst>
          </p:cNvPr>
          <p:cNvSpPr txBox="1"/>
          <p:nvPr/>
        </p:nvSpPr>
        <p:spPr>
          <a:xfrm>
            <a:off x="438950" y="1538768"/>
            <a:ext cx="12044778"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dirty="0"/>
              <a:t>The C++ Programming Language- Fourth Edition– </a:t>
            </a:r>
            <a:r>
              <a:rPr lang="en-GB" sz="2800" b="1" i="1" dirty="0"/>
              <a:t>Bjarne </a:t>
            </a:r>
            <a:r>
              <a:rPr lang="en-GB" sz="2800" b="1" i="1" dirty="0" err="1">
                <a:ea typeface="+mn-lt"/>
                <a:cs typeface="+mn-lt"/>
              </a:rPr>
              <a:t>Stroustrup</a:t>
            </a:r>
            <a:r>
              <a:rPr lang="en-GB" sz="2800" dirty="0">
                <a:ea typeface="+mn-lt"/>
                <a:cs typeface="+mn-lt"/>
              </a:rPr>
              <a:t> - May 19 2013</a:t>
            </a:r>
          </a:p>
          <a:p>
            <a:endParaRPr lang="en-GB" sz="2800" dirty="0">
              <a:ea typeface="+mn-lt"/>
              <a:cs typeface="+mn-lt"/>
            </a:endParaRPr>
          </a:p>
          <a:p>
            <a:r>
              <a:rPr lang="en-GB" sz="2800" dirty="0">
                <a:solidFill>
                  <a:srgbClr val="FFC000"/>
                </a:solidFill>
                <a:highlight>
                  <a:srgbClr val="FFFF00"/>
                </a:highlight>
                <a:ea typeface="+mn-lt"/>
                <a:cs typeface="+mn-lt"/>
                <a:hlinkClick r:id="rId2"/>
              </a:rPr>
              <a:t>http://www.cplusplus.com/reference/multithreading/</a:t>
            </a:r>
            <a:endParaRPr lang="en-GB" sz="2800">
              <a:solidFill>
                <a:srgbClr val="FFC000"/>
              </a:solidFill>
              <a:highlight>
                <a:srgbClr val="FFFF00"/>
              </a:highlight>
              <a:ea typeface="+mn-lt"/>
              <a:cs typeface="+mn-lt"/>
            </a:endParaRPr>
          </a:p>
          <a:p>
            <a:endParaRPr lang="en-GB" sz="2800" dirty="0">
              <a:solidFill>
                <a:srgbClr val="FFC000"/>
              </a:solidFill>
            </a:endParaRPr>
          </a:p>
          <a:p>
            <a:r>
              <a:rPr lang="en-GB" sz="2800" dirty="0">
                <a:highlight>
                  <a:srgbClr val="FFFF00"/>
                </a:highlight>
                <a:ea typeface="+mn-lt"/>
                <a:cs typeface="+mn-lt"/>
                <a:hlinkClick r:id="rId3"/>
              </a:rPr>
              <a:t>https://github.com/PacktPublishing/Mastering-CPP-Multithreading</a:t>
            </a:r>
            <a:endParaRPr lang="en-GB">
              <a:highlight>
                <a:srgbClr val="FFFF00"/>
              </a:highlight>
              <a:ea typeface="+mn-lt"/>
              <a:cs typeface="+mn-lt"/>
            </a:endParaRPr>
          </a:p>
          <a:p>
            <a:endParaRPr lang="en-GB" sz="2800" dirty="0">
              <a:ea typeface="+mn-lt"/>
              <a:cs typeface="+mn-lt"/>
            </a:endParaRPr>
          </a:p>
          <a:p>
            <a:r>
              <a:rPr lang="en-GB" sz="2800" dirty="0">
                <a:highlight>
                  <a:srgbClr val="FFFF00"/>
                </a:highlight>
                <a:ea typeface="+mn-lt"/>
                <a:cs typeface="+mn-lt"/>
                <a:hlinkClick r:id="rId4"/>
              </a:rPr>
              <a:t>https://www.geeksforgeeks.org/multithreading-in-cpp/</a:t>
            </a:r>
            <a:endParaRPr lang="en-GB">
              <a:highlight>
                <a:srgbClr val="FFFF00"/>
              </a:highlight>
            </a:endParaRPr>
          </a:p>
        </p:txBody>
      </p:sp>
    </p:spTree>
    <p:extLst>
      <p:ext uri="{BB962C8B-B14F-4D97-AF65-F5344CB8AC3E}">
        <p14:creationId xmlns:p14="http://schemas.microsoft.com/office/powerpoint/2010/main" val="305850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E7C078B1-32E5-4C33-80EC-1238D4D631E8}"/>
              </a:ext>
            </a:extLst>
          </p:cNvPr>
          <p:cNvSpPr txBox="1"/>
          <p:nvPr/>
        </p:nvSpPr>
        <p:spPr>
          <a:xfrm>
            <a:off x="1804988" y="1442172"/>
            <a:ext cx="8582025" cy="217732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7200" b="1" dirty="0">
                <a:solidFill>
                  <a:srgbClr val="FFC000"/>
                </a:solidFill>
                <a:latin typeface="+mj-lt"/>
                <a:ea typeface="+mj-ea"/>
                <a:cs typeface="+mj-cs"/>
              </a:rPr>
              <a:t>THANKS</a:t>
            </a:r>
          </a:p>
        </p:txBody>
      </p:sp>
      <p:sp>
        <p:nvSpPr>
          <p:cNvPr id="15" name="Rectangle: Rounded Corners 14">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8878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BF59C-1B99-4267-8FE4-F1C9235A55EC}"/>
              </a:ext>
            </a:extLst>
          </p:cNvPr>
          <p:cNvSpPr>
            <a:spLocks noGrp="1"/>
          </p:cNvSpPr>
          <p:nvPr>
            <p:ph type="title"/>
          </p:nvPr>
        </p:nvSpPr>
        <p:spPr/>
        <p:txBody>
          <a:bodyPr/>
          <a:lstStyle/>
          <a:p>
            <a:r>
              <a:rPr lang="en-GB" b="1" dirty="0">
                <a:ea typeface="+mj-lt"/>
                <a:cs typeface="+mj-lt"/>
              </a:rPr>
              <a:t>CONCURRENCY AND MULTITHREADING</a:t>
            </a:r>
            <a:endParaRPr lang="en-US" dirty="0"/>
          </a:p>
        </p:txBody>
      </p:sp>
      <p:sp>
        <p:nvSpPr>
          <p:cNvPr id="3" name="Content Placeholder 2">
            <a:extLst>
              <a:ext uri="{FF2B5EF4-FFF2-40B4-BE49-F238E27FC236}">
                <a16:creationId xmlns:a16="http://schemas.microsoft.com/office/drawing/2014/main" id="{2E49F8EB-EE82-4CCD-9222-E6427848E59D}"/>
              </a:ext>
            </a:extLst>
          </p:cNvPr>
          <p:cNvSpPr>
            <a:spLocks noGrp="1"/>
          </p:cNvSpPr>
          <p:nvPr>
            <p:ph idx="1"/>
          </p:nvPr>
        </p:nvSpPr>
        <p:spPr>
          <a:xfrm>
            <a:off x="1018103" y="2610931"/>
            <a:ext cx="10168128" cy="3694176"/>
          </a:xfrm>
        </p:spPr>
        <p:txBody>
          <a:bodyPr vert="horz" lIns="91440" tIns="45720" rIns="91440" bIns="45720" rtlCol="0" anchor="t">
            <a:normAutofit fontScale="92500"/>
          </a:bodyPr>
          <a:lstStyle/>
          <a:p>
            <a:r>
              <a:rPr lang="en-GB" b="1" i="1" dirty="0">
                <a:ea typeface="+mn-lt"/>
                <a:cs typeface="+mn-lt"/>
              </a:rPr>
              <a:t>Concurrency</a:t>
            </a:r>
            <a:r>
              <a:rPr lang="en-GB" dirty="0">
                <a:ea typeface="+mn-lt"/>
                <a:cs typeface="+mn-lt"/>
              </a:rPr>
              <a:t> – the execution of several tasks simultaneously.</a:t>
            </a:r>
            <a:endParaRPr lang="en-GB">
              <a:ea typeface="+mn-lt"/>
              <a:cs typeface="+mn-lt"/>
            </a:endParaRPr>
          </a:p>
          <a:p>
            <a:r>
              <a:rPr lang="en-GB" dirty="0">
                <a:ea typeface="+mn-lt"/>
                <a:cs typeface="+mn-lt"/>
              </a:rPr>
              <a:t>Allowing one part of a program to progress while another is waiting for a response.</a:t>
            </a:r>
            <a:endParaRPr lang="en-GB">
              <a:ea typeface="+mn-lt"/>
              <a:cs typeface="+mn-lt"/>
            </a:endParaRPr>
          </a:p>
          <a:p>
            <a:r>
              <a:rPr lang="en-GB" dirty="0">
                <a:ea typeface="+mn-lt"/>
                <a:cs typeface="+mn-lt"/>
              </a:rPr>
              <a:t>We call an activity potentially executed concurrently with other activities a </a:t>
            </a:r>
            <a:r>
              <a:rPr lang="en-GB" b="1" i="1" dirty="0">
                <a:ea typeface="+mn-lt"/>
                <a:cs typeface="+mn-lt"/>
              </a:rPr>
              <a:t>task.</a:t>
            </a:r>
            <a:endParaRPr lang="en-GB" b="1" i="1">
              <a:ea typeface="+mn-lt"/>
              <a:cs typeface="+mn-lt"/>
            </a:endParaRPr>
          </a:p>
          <a:p>
            <a:r>
              <a:rPr lang="en-GB" dirty="0">
                <a:ea typeface="+mn-lt"/>
                <a:cs typeface="+mn-lt"/>
              </a:rPr>
              <a:t>It done by using several processors for a single computation.</a:t>
            </a:r>
            <a:endParaRPr lang="en-GB" b="1" i="1" dirty="0">
              <a:ea typeface="+mn-lt"/>
              <a:cs typeface="+mn-lt"/>
            </a:endParaRPr>
          </a:p>
        </p:txBody>
      </p:sp>
    </p:spTree>
    <p:extLst>
      <p:ext uri="{BB962C8B-B14F-4D97-AF65-F5344CB8AC3E}">
        <p14:creationId xmlns:p14="http://schemas.microsoft.com/office/powerpoint/2010/main" val="1502741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912EF3-6871-43C9-8CDE-CCA2B1164E2F}"/>
              </a:ext>
            </a:extLst>
          </p:cNvPr>
          <p:cNvSpPr txBox="1"/>
          <p:nvPr/>
        </p:nvSpPr>
        <p:spPr>
          <a:xfrm>
            <a:off x="249866" y="497958"/>
            <a:ext cx="11692269" cy="65556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2800" dirty="0">
                <a:ea typeface="+mn-lt"/>
                <a:cs typeface="+mn-lt"/>
              </a:rPr>
              <a:t>A </a:t>
            </a:r>
            <a:r>
              <a:rPr lang="en-GB" sz="2800" b="1" i="1" dirty="0">
                <a:ea typeface="+mn-lt"/>
                <a:cs typeface="+mn-lt"/>
              </a:rPr>
              <a:t>thread</a:t>
            </a:r>
            <a:r>
              <a:rPr lang="en-GB" sz="2800" dirty="0">
                <a:ea typeface="+mn-lt"/>
                <a:cs typeface="+mn-lt"/>
              </a:rPr>
              <a:t> is an abstraction of the computer hardware’s notion of a computation.</a:t>
            </a:r>
            <a:endParaRPr lang="en-US" sz="2800" dirty="0">
              <a:ea typeface="+mn-lt"/>
              <a:cs typeface="+mn-lt"/>
            </a:endParaRPr>
          </a:p>
          <a:p>
            <a:pPr marL="285750" indent="-285750">
              <a:buFont typeface="Arial"/>
              <a:buChar char="•"/>
            </a:pPr>
            <a:endParaRPr lang="en-GB" sz="2800" dirty="0"/>
          </a:p>
          <a:p>
            <a:pPr marL="285750" indent="-285750">
              <a:buFont typeface="Arial"/>
              <a:buChar char="•"/>
            </a:pPr>
            <a:r>
              <a:rPr lang="en-GB" sz="2800" dirty="0">
                <a:ea typeface="+mn-lt"/>
                <a:cs typeface="+mn-lt"/>
              </a:rPr>
              <a:t>We use threads when several tasks in a program need to progress concurrently.</a:t>
            </a:r>
          </a:p>
          <a:p>
            <a:pPr marL="285750" indent="-285750">
              <a:buFont typeface="Arial"/>
              <a:buChar char="•"/>
            </a:pPr>
            <a:endParaRPr lang="en-GB" sz="2800" dirty="0"/>
          </a:p>
          <a:p>
            <a:pPr marL="285750" indent="-285750">
              <a:buFont typeface="Arial"/>
              <a:buChar char="•"/>
            </a:pPr>
            <a:r>
              <a:rPr lang="en-GB" sz="2800" dirty="0">
                <a:ea typeface="+mn-lt"/>
                <a:cs typeface="+mn-lt"/>
              </a:rPr>
              <a:t>On a system with several processing units (cores), threads allows us to use those units</a:t>
            </a:r>
          </a:p>
          <a:p>
            <a:pPr marL="285750" indent="-285750">
              <a:buFont typeface="Arial"/>
              <a:buChar char="•"/>
            </a:pPr>
            <a:endParaRPr lang="en-GB" sz="2800" dirty="0"/>
          </a:p>
          <a:p>
            <a:pPr marL="285750" indent="-285750">
              <a:buFont typeface="Arial"/>
              <a:buChar char="•"/>
            </a:pPr>
            <a:r>
              <a:rPr lang="en-GB" sz="2800" dirty="0">
                <a:ea typeface="+mn-lt"/>
                <a:cs typeface="+mn-lt"/>
              </a:rPr>
              <a:t>All threads work in the</a:t>
            </a:r>
            <a:r>
              <a:rPr lang="en-GB" sz="2800" b="1" dirty="0">
                <a:ea typeface="+mn-lt"/>
                <a:cs typeface="+mn-lt"/>
              </a:rPr>
              <a:t> same address space.</a:t>
            </a:r>
          </a:p>
          <a:p>
            <a:pPr marL="285750" indent="-285750">
              <a:buFont typeface="Arial"/>
              <a:buChar char="•"/>
            </a:pPr>
            <a:endParaRPr lang="en-GB" sz="2800" b="1" dirty="0"/>
          </a:p>
          <a:p>
            <a:pPr marL="285750" indent="-285750">
              <a:buFont typeface="Arial"/>
              <a:buChar char="•"/>
            </a:pPr>
            <a:r>
              <a:rPr lang="en-GB" sz="2800" b="1" dirty="0"/>
              <a:t>Data Races </a:t>
            </a:r>
            <a:r>
              <a:rPr lang="en-GB" sz="2800" dirty="0"/>
              <a:t>should be taken care by the programmer by using mutex.</a:t>
            </a:r>
            <a:endParaRPr lang="en-GB" sz="2800"/>
          </a:p>
          <a:p>
            <a:pPr marL="285750" indent="-285750">
              <a:buFont typeface="Arial"/>
              <a:buChar char="•"/>
            </a:pPr>
            <a:endParaRPr lang="en-GB" sz="2800" dirty="0"/>
          </a:p>
          <a:p>
            <a:endParaRPr lang="en-GB" sz="2800" dirty="0"/>
          </a:p>
        </p:txBody>
      </p:sp>
    </p:spTree>
    <p:extLst>
      <p:ext uri="{BB962C8B-B14F-4D97-AF65-F5344CB8AC3E}">
        <p14:creationId xmlns:p14="http://schemas.microsoft.com/office/powerpoint/2010/main" val="3691755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D4806E-F328-4853-8489-756826B00C05}"/>
              </a:ext>
            </a:extLst>
          </p:cNvPr>
          <p:cNvSpPr txBox="1"/>
          <p:nvPr/>
        </p:nvSpPr>
        <p:spPr>
          <a:xfrm>
            <a:off x="639726" y="320749"/>
            <a:ext cx="10380920"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GB" sz="2800" dirty="0">
                <a:ea typeface="+mn-lt"/>
                <a:cs typeface="+mn-lt"/>
              </a:rPr>
              <a:t>If a thread cannot proceed (e.g., because it has encountered a </a:t>
            </a:r>
            <a:r>
              <a:rPr lang="en-GB" sz="2800" b="1" dirty="0">
                <a:ea typeface="+mn-lt"/>
                <a:cs typeface="+mn-lt"/>
              </a:rPr>
              <a:t>mutex</a:t>
            </a:r>
            <a:r>
              <a:rPr lang="en-GB" sz="2800" dirty="0">
                <a:ea typeface="+mn-lt"/>
                <a:cs typeface="+mn-lt"/>
              </a:rPr>
              <a:t> owned by another thread), it is said to be blocked or asleep.</a:t>
            </a:r>
          </a:p>
          <a:p>
            <a:pPr marL="457200" indent="-457200">
              <a:buFont typeface="Arial"/>
              <a:buChar char="•"/>
            </a:pPr>
            <a:endParaRPr lang="en-GB" sz="2800" dirty="0">
              <a:ea typeface="+mn-lt"/>
              <a:cs typeface="+mn-lt"/>
            </a:endParaRPr>
          </a:p>
          <a:p>
            <a:pPr marL="457200" indent="-457200">
              <a:buFont typeface="Arial"/>
              <a:buChar char="•"/>
            </a:pPr>
            <a:r>
              <a:rPr lang="en-GB" sz="2800" dirty="0">
                <a:ea typeface="+mn-lt"/>
                <a:cs typeface="+mn-lt"/>
              </a:rPr>
              <a:t>The </a:t>
            </a:r>
            <a:r>
              <a:rPr lang="en-GB" sz="2800" b="1" dirty="0">
                <a:ea typeface="+mn-lt"/>
                <a:cs typeface="+mn-lt"/>
              </a:rPr>
              <a:t>thread::</a:t>
            </a:r>
            <a:r>
              <a:rPr lang="en-GB" sz="2800" b="1" dirty="0" err="1">
                <a:ea typeface="+mn-lt"/>
                <a:cs typeface="+mn-lt"/>
              </a:rPr>
              <a:t>hardware_concurrency</a:t>
            </a:r>
            <a:r>
              <a:rPr lang="en-GB" sz="2800" b="1" dirty="0">
                <a:ea typeface="+mn-lt"/>
                <a:cs typeface="+mn-lt"/>
              </a:rPr>
              <a:t>()</a:t>
            </a:r>
            <a:r>
              <a:rPr lang="en-GB" sz="2800" dirty="0">
                <a:ea typeface="+mn-lt"/>
                <a:cs typeface="+mn-lt"/>
              </a:rPr>
              <a:t> operation reports the number of tasks that can simultaneously proceed with hardware support.</a:t>
            </a:r>
            <a:endParaRPr lang="en-US" sz="2800">
              <a:ea typeface="+mn-lt"/>
              <a:cs typeface="+mn-lt"/>
            </a:endParaRPr>
          </a:p>
          <a:p>
            <a:pPr marL="457200" indent="-457200">
              <a:buFont typeface="Arial"/>
              <a:buChar char="•"/>
            </a:pPr>
            <a:endParaRPr lang="en-GB" sz="2800" dirty="0">
              <a:ea typeface="+mn-lt"/>
              <a:cs typeface="+mn-lt"/>
            </a:endParaRPr>
          </a:p>
          <a:p>
            <a:pPr marL="457200" indent="-457200">
              <a:buFont typeface="Arial"/>
              <a:buChar char="•"/>
            </a:pPr>
            <a:r>
              <a:rPr lang="en-GB" sz="2800" dirty="0">
                <a:ea typeface="+mn-lt"/>
                <a:cs typeface="+mn-lt"/>
              </a:rPr>
              <a:t> The exact meaning of that is </a:t>
            </a:r>
            <a:r>
              <a:rPr lang="en-GB" sz="2800" b="1" dirty="0">
                <a:ea typeface="+mn-lt"/>
                <a:cs typeface="+mn-lt"/>
              </a:rPr>
              <a:t>architecture-dependent</a:t>
            </a:r>
            <a:r>
              <a:rPr lang="en-GB" sz="2800" dirty="0">
                <a:ea typeface="+mn-lt"/>
                <a:cs typeface="+mn-lt"/>
              </a:rPr>
              <a:t>, but it is usually less than the number of threads offered by the operating system (e.g., through time multiplexing or time slicing) and sometimes higher than the number of processors or ‘‘cores.’’</a:t>
            </a:r>
            <a:endParaRPr lang="en-US" sz="2800"/>
          </a:p>
        </p:txBody>
      </p:sp>
    </p:spTree>
    <p:extLst>
      <p:ext uri="{BB962C8B-B14F-4D97-AF65-F5344CB8AC3E}">
        <p14:creationId xmlns:p14="http://schemas.microsoft.com/office/powerpoint/2010/main" val="1323661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710452-6290-4A28-95F5-21E0D00E8B2A}"/>
              </a:ext>
            </a:extLst>
          </p:cNvPr>
          <p:cNvSpPr txBox="1"/>
          <p:nvPr/>
        </p:nvSpPr>
        <p:spPr>
          <a:xfrm>
            <a:off x="453656" y="320749"/>
            <a:ext cx="11098618" cy="61247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GB" sz="2800" dirty="0">
                <a:ea typeface="+mn-lt"/>
                <a:cs typeface="+mn-lt"/>
              </a:rPr>
              <a:t>Each thread of execution has a unique identifier represented as a value of type </a:t>
            </a:r>
            <a:r>
              <a:rPr lang="en-GB" sz="2800" b="1" dirty="0">
                <a:ea typeface="+mn-lt"/>
                <a:cs typeface="+mn-lt"/>
              </a:rPr>
              <a:t>thread::id</a:t>
            </a:r>
            <a:r>
              <a:rPr lang="en-GB" sz="2800" dirty="0">
                <a:ea typeface="+mn-lt"/>
                <a:cs typeface="+mn-lt"/>
              </a:rPr>
              <a:t>.</a:t>
            </a:r>
            <a:endParaRPr lang="en-US" sz="2800" dirty="0">
              <a:ea typeface="+mn-lt"/>
              <a:cs typeface="+mn-lt"/>
            </a:endParaRPr>
          </a:p>
          <a:p>
            <a:pPr marL="457200" indent="-457200">
              <a:buFont typeface="Arial"/>
              <a:buChar char="•"/>
            </a:pPr>
            <a:endParaRPr lang="en-GB" sz="2800" dirty="0">
              <a:ea typeface="+mn-lt"/>
              <a:cs typeface="+mn-lt"/>
            </a:endParaRPr>
          </a:p>
          <a:p>
            <a:pPr marL="457200" indent="-457200">
              <a:buFont typeface="Arial"/>
              <a:buChar char="•"/>
            </a:pPr>
            <a:r>
              <a:rPr lang="en-GB" sz="2800">
                <a:ea typeface="+mn-lt"/>
                <a:cs typeface="+mn-lt"/>
              </a:rPr>
              <a:t>If</a:t>
            </a:r>
            <a:r>
              <a:rPr lang="en-GB" sz="2800" dirty="0">
                <a:ea typeface="+mn-lt"/>
                <a:cs typeface="+mn-lt"/>
              </a:rPr>
              <a:t> a thread does not represent a thread of execution, its id is the default id{}. </a:t>
            </a:r>
            <a:endParaRPr lang="en-US" sz="2800">
              <a:ea typeface="+mn-lt"/>
              <a:cs typeface="+mn-lt"/>
            </a:endParaRPr>
          </a:p>
          <a:p>
            <a:pPr marL="457200" indent="-457200">
              <a:buFont typeface="Arial"/>
              <a:buChar char="•"/>
            </a:pPr>
            <a:endParaRPr lang="en-GB" sz="2800" dirty="0">
              <a:ea typeface="+mn-lt"/>
              <a:cs typeface="+mn-lt"/>
            </a:endParaRPr>
          </a:p>
          <a:p>
            <a:pPr marL="457200" indent="-457200">
              <a:buFont typeface="Arial"/>
              <a:buChar char="•"/>
            </a:pPr>
            <a:r>
              <a:rPr lang="en-GB" sz="2800" dirty="0">
                <a:ea typeface="+mn-lt"/>
                <a:cs typeface="+mn-lt"/>
              </a:rPr>
              <a:t>The id of a thread t can be obtained by a call of </a:t>
            </a:r>
            <a:r>
              <a:rPr lang="en-GB" sz="2800" b="1" err="1">
                <a:ea typeface="+mn-lt"/>
                <a:cs typeface="+mn-lt"/>
              </a:rPr>
              <a:t>t.get_id</a:t>
            </a:r>
            <a:r>
              <a:rPr lang="en-GB" sz="2800" b="1" dirty="0">
                <a:ea typeface="+mn-lt"/>
                <a:cs typeface="+mn-lt"/>
              </a:rPr>
              <a:t>()</a:t>
            </a:r>
            <a:r>
              <a:rPr lang="en-GB" sz="2800" dirty="0">
                <a:ea typeface="+mn-lt"/>
                <a:cs typeface="+mn-lt"/>
              </a:rPr>
              <a:t>.</a:t>
            </a:r>
            <a:endParaRPr lang="en-US" sz="2800">
              <a:ea typeface="+mn-lt"/>
              <a:cs typeface="+mn-lt"/>
            </a:endParaRPr>
          </a:p>
          <a:p>
            <a:pPr marL="457200" indent="-457200">
              <a:buFont typeface="Arial"/>
              <a:buChar char="•"/>
            </a:pPr>
            <a:endParaRPr lang="en-GB" sz="2800" dirty="0"/>
          </a:p>
          <a:p>
            <a:r>
              <a:rPr lang="en-GB" sz="2800" b="1">
                <a:ea typeface="+mn-lt"/>
                <a:cs typeface="+mn-lt"/>
              </a:rPr>
              <a:t>A thread can have its id be id{} if</a:t>
            </a:r>
          </a:p>
          <a:p>
            <a:pPr marL="457200" indent="-457200">
              <a:buFont typeface="Arial"/>
              <a:buChar char="•"/>
            </a:pPr>
            <a:endParaRPr lang="en-GB" sz="2800" dirty="0">
              <a:ea typeface="+mn-lt"/>
              <a:cs typeface="+mn-lt"/>
            </a:endParaRPr>
          </a:p>
          <a:p>
            <a:pPr marL="457200" indent="-457200">
              <a:buFont typeface="Arial"/>
              <a:buChar char="•"/>
            </a:pPr>
            <a:r>
              <a:rPr lang="en-GB" sz="2800">
                <a:ea typeface="+mn-lt"/>
                <a:cs typeface="+mn-lt"/>
              </a:rPr>
              <a:t>It has not had a task assigned,</a:t>
            </a:r>
            <a:r>
              <a:rPr lang="en-GB" sz="2800" dirty="0">
                <a:ea typeface="+mn-lt"/>
                <a:cs typeface="+mn-lt"/>
              </a:rPr>
              <a:t> </a:t>
            </a:r>
          </a:p>
          <a:p>
            <a:pPr marL="457200" indent="-457200">
              <a:buFont typeface="Arial"/>
              <a:buChar char="•"/>
            </a:pPr>
            <a:r>
              <a:rPr lang="en-GB" sz="2800">
                <a:ea typeface="+mn-lt"/>
                <a:cs typeface="+mn-lt"/>
              </a:rPr>
              <a:t>It has terminated, </a:t>
            </a:r>
            <a:endParaRPr lang="en-GB" sz="2800" dirty="0">
              <a:ea typeface="+mn-lt"/>
              <a:cs typeface="+mn-lt"/>
            </a:endParaRPr>
          </a:p>
          <a:p>
            <a:pPr marL="457200" indent="-457200">
              <a:buFont typeface="Arial"/>
              <a:buChar char="•"/>
            </a:pPr>
            <a:r>
              <a:rPr lang="en-GB" sz="2800">
                <a:ea typeface="+mn-lt"/>
                <a:cs typeface="+mn-lt"/>
              </a:rPr>
              <a:t>It has been moved from,</a:t>
            </a:r>
            <a:endParaRPr lang="en-GB" sz="2800" dirty="0">
              <a:ea typeface="+mn-lt"/>
              <a:cs typeface="+mn-lt"/>
            </a:endParaRPr>
          </a:p>
          <a:p>
            <a:pPr marL="457200" indent="-457200">
              <a:buFont typeface="Arial"/>
              <a:buChar char="•"/>
            </a:pPr>
            <a:r>
              <a:rPr lang="en-GB" sz="2800">
                <a:ea typeface="+mn-lt"/>
                <a:cs typeface="+mn-lt"/>
              </a:rPr>
              <a:t>It has been detached.</a:t>
            </a:r>
            <a:endParaRPr lang="en-GB" sz="2800"/>
          </a:p>
        </p:txBody>
      </p:sp>
    </p:spTree>
    <p:extLst>
      <p:ext uri="{BB962C8B-B14F-4D97-AF65-F5344CB8AC3E}">
        <p14:creationId xmlns:p14="http://schemas.microsoft.com/office/powerpoint/2010/main" val="2830708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40C46D-D0D4-4EDD-81B0-E6EA0CAD21F9}"/>
              </a:ext>
            </a:extLst>
          </p:cNvPr>
          <p:cNvSpPr>
            <a:spLocks noGrp="1"/>
          </p:cNvSpPr>
          <p:nvPr>
            <p:ph type="title"/>
          </p:nvPr>
        </p:nvSpPr>
        <p:spPr/>
        <p:txBody>
          <a:bodyPr/>
          <a:lstStyle/>
          <a:p>
            <a:r>
              <a:rPr lang="en-GB" b="1" dirty="0"/>
              <a:t>MULTITHREADING</a:t>
            </a:r>
          </a:p>
        </p:txBody>
      </p:sp>
      <p:sp>
        <p:nvSpPr>
          <p:cNvPr id="5" name="Content Placeholder 4">
            <a:extLst>
              <a:ext uri="{FF2B5EF4-FFF2-40B4-BE49-F238E27FC236}">
                <a16:creationId xmlns:a16="http://schemas.microsoft.com/office/drawing/2014/main" id="{186B55FB-2CF5-4FD0-84D1-3CD2DCCFD092}"/>
              </a:ext>
            </a:extLst>
          </p:cNvPr>
          <p:cNvSpPr>
            <a:spLocks noGrp="1"/>
          </p:cNvSpPr>
          <p:nvPr>
            <p:ph idx="1"/>
          </p:nvPr>
        </p:nvSpPr>
        <p:spPr>
          <a:xfrm>
            <a:off x="1115568" y="2478024"/>
            <a:ext cx="10168128" cy="4175439"/>
          </a:xfrm>
        </p:spPr>
        <p:txBody>
          <a:bodyPr vert="horz" lIns="91440" tIns="45720" rIns="91440" bIns="45720" rtlCol="0" anchor="t">
            <a:normAutofit lnSpcReduction="10000"/>
          </a:bodyPr>
          <a:lstStyle/>
          <a:p>
            <a:r>
              <a:rPr lang="en-GB" dirty="0">
                <a:ea typeface="+mn-lt"/>
                <a:cs typeface="+mn-lt"/>
              </a:rPr>
              <a:t>Multithreading support was introduced in C+11.</a:t>
            </a:r>
            <a:endParaRPr lang="en-GB" dirty="0"/>
          </a:p>
          <a:p>
            <a:r>
              <a:rPr lang="en-GB" dirty="0">
                <a:ea typeface="+mn-lt"/>
                <a:cs typeface="+mn-lt"/>
              </a:rPr>
              <a:t>The thread classes and related functions are defined in the </a:t>
            </a:r>
            <a:r>
              <a:rPr lang="en-GB" b="1" dirty="0">
                <a:ea typeface="+mn-lt"/>
                <a:cs typeface="+mn-lt"/>
              </a:rPr>
              <a:t>thread</a:t>
            </a:r>
            <a:r>
              <a:rPr lang="en-GB" dirty="0">
                <a:ea typeface="+mn-lt"/>
                <a:cs typeface="+mn-lt"/>
              </a:rPr>
              <a:t> header file.</a:t>
            </a:r>
          </a:p>
          <a:p>
            <a:r>
              <a:rPr lang="en-GB" dirty="0">
                <a:ea typeface="+mn-lt"/>
                <a:cs typeface="+mn-lt"/>
              </a:rPr>
              <a:t>A thread is also known as a light-weight process.</a:t>
            </a:r>
          </a:p>
          <a:p>
            <a:r>
              <a:rPr lang="en-GB" dirty="0">
                <a:ea typeface="+mn-lt"/>
                <a:cs typeface="+mn-lt"/>
              </a:rPr>
              <a:t>The idea is to achieve parallelism by dividing a process into multiple threads.</a:t>
            </a:r>
          </a:p>
          <a:p>
            <a:r>
              <a:rPr lang="en-GB" dirty="0">
                <a:ea typeface="+mn-lt"/>
                <a:cs typeface="+mn-lt"/>
              </a:rPr>
              <a:t>In every application there is a default thread which is </a:t>
            </a:r>
            <a:r>
              <a:rPr lang="en-GB" b="1" i="1" dirty="0">
                <a:ea typeface="+mn-lt"/>
                <a:cs typeface="+mn-lt"/>
              </a:rPr>
              <a:t>main() </a:t>
            </a:r>
            <a:r>
              <a:rPr lang="en-GB" dirty="0">
                <a:ea typeface="+mn-lt"/>
                <a:cs typeface="+mn-lt"/>
              </a:rPr>
              <a:t>, inside we create other threads.</a:t>
            </a:r>
            <a:endParaRPr lang="en-GB" dirty="0"/>
          </a:p>
        </p:txBody>
      </p:sp>
    </p:spTree>
    <p:extLst>
      <p:ext uri="{BB962C8B-B14F-4D97-AF65-F5344CB8AC3E}">
        <p14:creationId xmlns:p14="http://schemas.microsoft.com/office/powerpoint/2010/main" val="1883911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5404C7-234F-45E1-AE09-A774498F551B}"/>
              </a:ext>
            </a:extLst>
          </p:cNvPr>
          <p:cNvSpPr txBox="1"/>
          <p:nvPr/>
        </p:nvSpPr>
        <p:spPr>
          <a:xfrm>
            <a:off x="784058" y="523374"/>
            <a:ext cx="10583778" cy="53860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2800" b="1" dirty="0">
                <a:ea typeface="+mn-lt"/>
                <a:cs typeface="+mn-lt"/>
              </a:rPr>
              <a:t>std::thread</a:t>
            </a:r>
            <a:r>
              <a:rPr lang="en-GB" sz="2800" dirty="0">
                <a:ea typeface="+mn-lt"/>
                <a:cs typeface="+mn-lt"/>
              </a:rPr>
              <a:t> is the thread class that represents a single thread in C++.</a:t>
            </a:r>
            <a:endParaRPr lang="en-US" dirty="0"/>
          </a:p>
          <a:p>
            <a:pPr marL="285750" indent="-285750">
              <a:buFont typeface="Arial"/>
              <a:buChar char="•"/>
            </a:pPr>
            <a:endParaRPr lang="en-GB" sz="2800" dirty="0">
              <a:ea typeface="+mn-lt"/>
              <a:cs typeface="+mn-lt"/>
            </a:endParaRPr>
          </a:p>
          <a:p>
            <a:pPr marL="285750" indent="-285750">
              <a:buFont typeface="Arial"/>
              <a:buChar char="•"/>
            </a:pPr>
            <a:r>
              <a:rPr lang="en-GB" sz="2800" dirty="0">
                <a:ea typeface="+mn-lt"/>
                <a:cs typeface="+mn-lt"/>
              </a:rPr>
              <a:t>To start a thread we simply need to create a new thread object and pass the executing code to be called (i.e, a callable object) into the constructor of the object.</a:t>
            </a:r>
            <a:endParaRPr lang="en-US" sz="2800" dirty="0">
              <a:ea typeface="+mn-lt"/>
              <a:cs typeface="+mn-lt"/>
            </a:endParaRPr>
          </a:p>
          <a:p>
            <a:pPr marL="285750" indent="-285750">
              <a:buFont typeface="Arial"/>
              <a:buChar char="•"/>
            </a:pPr>
            <a:endParaRPr lang="en-GB" sz="2800" dirty="0">
              <a:ea typeface="+mn-lt"/>
              <a:cs typeface="+mn-lt"/>
            </a:endParaRPr>
          </a:p>
          <a:p>
            <a:pPr marL="285750" indent="-285750">
              <a:buFont typeface="Arial"/>
              <a:buChar char="•"/>
            </a:pPr>
            <a:r>
              <a:rPr lang="en-GB" sz="2800" dirty="0">
                <a:ea typeface="+mn-lt"/>
                <a:cs typeface="+mn-lt"/>
              </a:rPr>
              <a:t>Once the object is created a new thread is launched which will execute the code specified in callable.</a:t>
            </a:r>
          </a:p>
          <a:p>
            <a:pPr marL="285750" indent="-285750">
              <a:buFont typeface="Arial"/>
              <a:buChar char="•"/>
            </a:pPr>
            <a:endParaRPr lang="en-US" dirty="0"/>
          </a:p>
          <a:p>
            <a:pPr marL="285750" indent="-285750">
              <a:buFont typeface="Arial"/>
              <a:buChar char="•"/>
            </a:pPr>
            <a:r>
              <a:rPr lang="en-US" sz="2800" dirty="0">
                <a:ea typeface="+mn-lt"/>
                <a:cs typeface="+mn-lt"/>
              </a:rPr>
              <a:t>After defining callable, pass it to the constructor</a:t>
            </a:r>
            <a:r>
              <a:rPr lang="en-US" sz="2800" dirty="0"/>
              <a:t>. </a:t>
            </a:r>
            <a:br>
              <a:rPr lang="en-US" dirty="0"/>
            </a:br>
            <a:endParaRPr lang="en-GB" sz="2800">
              <a:ea typeface="+mn-lt"/>
              <a:cs typeface="+mn-lt"/>
            </a:endParaRPr>
          </a:p>
          <a:p>
            <a:endParaRPr lang="en-GB" dirty="0"/>
          </a:p>
        </p:txBody>
      </p:sp>
      <p:pic>
        <p:nvPicPr>
          <p:cNvPr id="5" name="Picture 5" descr="A close up of a logo&#10;&#10;Description generated with very high confidence">
            <a:extLst>
              <a:ext uri="{FF2B5EF4-FFF2-40B4-BE49-F238E27FC236}">
                <a16:creationId xmlns:a16="http://schemas.microsoft.com/office/drawing/2014/main" id="{A428E4C5-35EE-4B83-903F-DD3CC9722045}"/>
              </a:ext>
            </a:extLst>
          </p:cNvPr>
          <p:cNvPicPr>
            <a:picLocks noChangeAspect="1"/>
          </p:cNvPicPr>
          <p:nvPr/>
        </p:nvPicPr>
        <p:blipFill>
          <a:blip r:embed="rId2"/>
          <a:stretch>
            <a:fillRect/>
          </a:stretch>
        </p:blipFill>
        <p:spPr>
          <a:xfrm>
            <a:off x="2899611" y="5356763"/>
            <a:ext cx="5319963" cy="1087448"/>
          </a:xfrm>
          <a:prstGeom prst="rect">
            <a:avLst/>
          </a:prstGeom>
        </p:spPr>
      </p:pic>
    </p:spTree>
    <p:extLst>
      <p:ext uri="{BB962C8B-B14F-4D97-AF65-F5344CB8AC3E}">
        <p14:creationId xmlns:p14="http://schemas.microsoft.com/office/powerpoint/2010/main" val="378421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E9022B-B029-4C50-AB4D-36DEC6683EB5}"/>
              </a:ext>
            </a:extLst>
          </p:cNvPr>
          <p:cNvSpPr txBox="1"/>
          <p:nvPr/>
        </p:nvSpPr>
        <p:spPr>
          <a:xfrm>
            <a:off x="483270" y="1014663"/>
            <a:ext cx="11516223"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dirty="0">
                <a:ea typeface="+mn-lt"/>
                <a:cs typeface="+mn-lt"/>
              </a:rPr>
              <a:t>Once a thread has started we may need to wait for the thread to finish before we can take some action. For instance, if we allocate the task of initializing the GUI of an application to a thread, we need to wait for the thread to finish to ensure that the GUI has loaded properly.</a:t>
            </a:r>
          </a:p>
          <a:p>
            <a:endParaRPr lang="en-GB" sz="2800" dirty="0"/>
          </a:p>
          <a:p>
            <a:r>
              <a:rPr lang="en-GB" sz="2800" dirty="0">
                <a:ea typeface="+mn-lt"/>
                <a:cs typeface="+mn-lt"/>
              </a:rPr>
              <a:t>To wait for a thread use the </a:t>
            </a:r>
            <a:r>
              <a:rPr lang="en-GB" sz="2800" b="1" dirty="0">
                <a:ea typeface="+mn-lt"/>
                <a:cs typeface="+mn-lt"/>
              </a:rPr>
              <a:t>std::thread::join()</a:t>
            </a:r>
            <a:r>
              <a:rPr lang="en-GB" sz="2800" dirty="0">
                <a:ea typeface="+mn-lt"/>
                <a:cs typeface="+mn-lt"/>
              </a:rPr>
              <a:t> function. This function makes the current thread wait until the thread identified by </a:t>
            </a:r>
            <a:r>
              <a:rPr lang="en-GB" sz="2800" b="1" dirty="0">
                <a:ea typeface="+mn-lt"/>
                <a:cs typeface="+mn-lt"/>
              </a:rPr>
              <a:t>*this</a:t>
            </a:r>
            <a:r>
              <a:rPr lang="en-GB" sz="2800" dirty="0">
                <a:ea typeface="+mn-lt"/>
                <a:cs typeface="+mn-lt"/>
              </a:rPr>
              <a:t> has finished executing.</a:t>
            </a:r>
          </a:p>
          <a:p>
            <a:endParaRPr lang="en-GB" sz="2800" dirty="0">
              <a:ea typeface="+mn-lt"/>
              <a:cs typeface="+mn-lt"/>
            </a:endParaRPr>
          </a:p>
          <a:p>
            <a:r>
              <a:rPr lang="en-GB" sz="2800">
                <a:ea typeface="+mn-lt"/>
                <a:cs typeface="+mn-lt"/>
              </a:rPr>
              <a:t>Let's see how multithreading works.</a:t>
            </a:r>
            <a:endParaRPr lang="en-GB" sz="2800" dirty="0">
              <a:ea typeface="+mn-lt"/>
              <a:cs typeface="+mn-lt"/>
            </a:endParaRPr>
          </a:p>
        </p:txBody>
      </p:sp>
    </p:spTree>
    <p:extLst>
      <p:ext uri="{BB962C8B-B14F-4D97-AF65-F5344CB8AC3E}">
        <p14:creationId xmlns:p14="http://schemas.microsoft.com/office/powerpoint/2010/main" val="2497920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generated with high confidence">
            <a:extLst>
              <a:ext uri="{FF2B5EF4-FFF2-40B4-BE49-F238E27FC236}">
                <a16:creationId xmlns:a16="http://schemas.microsoft.com/office/drawing/2014/main" id="{00A63DBA-C7D1-4EB8-9493-2970EF857808}"/>
              </a:ext>
            </a:extLst>
          </p:cNvPr>
          <p:cNvPicPr>
            <a:picLocks noChangeAspect="1"/>
          </p:cNvPicPr>
          <p:nvPr/>
        </p:nvPicPr>
        <p:blipFill>
          <a:blip r:embed="rId2"/>
          <a:stretch>
            <a:fillRect/>
          </a:stretch>
        </p:blipFill>
        <p:spPr>
          <a:xfrm>
            <a:off x="-1708" y="141625"/>
            <a:ext cx="12117804" cy="5294724"/>
          </a:xfrm>
          <a:prstGeom prst="rect">
            <a:avLst/>
          </a:prstGeom>
        </p:spPr>
      </p:pic>
      <p:pic>
        <p:nvPicPr>
          <p:cNvPr id="6" name="Picture 6" descr="A picture containing bottle, close, sign, white&#10;&#10;Description generated with very high confidence">
            <a:extLst>
              <a:ext uri="{FF2B5EF4-FFF2-40B4-BE49-F238E27FC236}">
                <a16:creationId xmlns:a16="http://schemas.microsoft.com/office/drawing/2014/main" id="{BC0E3837-596E-4924-82F6-A7461EC64BC4}"/>
              </a:ext>
            </a:extLst>
          </p:cNvPr>
          <p:cNvPicPr>
            <a:picLocks noChangeAspect="1"/>
          </p:cNvPicPr>
          <p:nvPr/>
        </p:nvPicPr>
        <p:blipFill>
          <a:blip r:embed="rId3"/>
          <a:stretch>
            <a:fillRect/>
          </a:stretch>
        </p:blipFill>
        <p:spPr>
          <a:xfrm>
            <a:off x="3106001" y="5625078"/>
            <a:ext cx="4868778" cy="1010324"/>
          </a:xfrm>
          <a:prstGeom prst="rect">
            <a:avLst/>
          </a:prstGeom>
        </p:spPr>
      </p:pic>
    </p:spTree>
    <p:extLst>
      <p:ext uri="{BB962C8B-B14F-4D97-AF65-F5344CB8AC3E}">
        <p14:creationId xmlns:p14="http://schemas.microsoft.com/office/powerpoint/2010/main" val="4292221190"/>
      </p:ext>
    </p:extLst>
  </p:cSld>
  <p:clrMapOvr>
    <a:masterClrMapping/>
  </p:clrMapOvr>
</p:sld>
</file>

<file path=ppt/theme/theme1.xml><?xml version="1.0" encoding="utf-8"?>
<a:theme xmlns:a="http://schemas.openxmlformats.org/drawingml/2006/main" name="AccentBoxVTI">
  <a:themeElements>
    <a:clrScheme name="AnalogousFromRegularSeedRightStep">
      <a:dk1>
        <a:srgbClr val="000000"/>
      </a:dk1>
      <a:lt1>
        <a:srgbClr val="FFFFFF"/>
      </a:lt1>
      <a:dk2>
        <a:srgbClr val="412824"/>
      </a:dk2>
      <a:lt2>
        <a:srgbClr val="E2E8E4"/>
      </a:lt2>
      <a:accent1>
        <a:srgbClr val="C74996"/>
      </a:accent1>
      <a:accent2>
        <a:srgbClr val="B53750"/>
      </a:accent2>
      <a:accent3>
        <a:srgbClr val="C76549"/>
      </a:accent3>
      <a:accent4>
        <a:srgbClr val="B58837"/>
      </a:accent4>
      <a:accent5>
        <a:srgbClr val="A3A93E"/>
      </a:accent5>
      <a:accent6>
        <a:srgbClr val="78B336"/>
      </a:accent6>
      <a:hlink>
        <a:srgbClr val="319357"/>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AccentBoxVTI</vt:lpstr>
      <vt:lpstr>Multithreading in C++</vt:lpstr>
      <vt:lpstr>CONCURRENCY AND MULTITHREADING</vt:lpstr>
      <vt:lpstr>PowerPoint Presentation</vt:lpstr>
      <vt:lpstr>PowerPoint Presentation</vt:lpstr>
      <vt:lpstr>PowerPoint Presentation</vt:lpstr>
      <vt:lpstr>MULTITHREADING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607</cp:revision>
  <dcterms:created xsi:type="dcterms:W3CDTF">2020-03-15T16:45:14Z</dcterms:created>
  <dcterms:modified xsi:type="dcterms:W3CDTF">2020-03-16T06:18:54Z</dcterms:modified>
</cp:coreProperties>
</file>