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FF0E9B-41BD-4B5C-8F64-0278862C9930}">
  <a:tblStyle styleId="{E5FF0E9B-41BD-4B5C-8F64-0278862C99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22" Type="http://schemas.openxmlformats.org/officeDocument/2006/relationships/font" Target="fonts/Nunito-bold.fntdata"/><Relationship Id="rId10" Type="http://schemas.openxmlformats.org/officeDocument/2006/relationships/slide" Target="slides/slide4.xml"/><Relationship Id="rId21" Type="http://schemas.openxmlformats.org/officeDocument/2006/relationships/font" Target="fonts/Nunito-regular.fntdata"/><Relationship Id="rId13" Type="http://schemas.openxmlformats.org/officeDocument/2006/relationships/slide" Target="slides/slide7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6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a3ec76358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a3ec76358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150"/>
              <a:buFont typeface="Arial"/>
              <a:buAutoNum type="arabicPeriod"/>
            </a:pPr>
            <a:r>
              <a:rPr b="1" lang="en" sz="1150">
                <a:solidFill>
                  <a:srgbClr val="373737"/>
                </a:solidFill>
                <a:highlight>
                  <a:schemeClr val="lt1"/>
                </a:highlight>
              </a:rPr>
              <a:t>Problem definition</a:t>
            </a:r>
            <a:r>
              <a:rPr lang="en" sz="1150">
                <a:solidFill>
                  <a:srgbClr val="373737"/>
                </a:solidFill>
                <a:highlight>
                  <a:schemeClr val="lt1"/>
                </a:highlight>
              </a:rPr>
              <a:t>: What problem are you solving? Why is it hard and interesting?</a:t>
            </a:r>
            <a:endParaRPr sz="1150">
              <a:solidFill>
                <a:srgbClr val="373737"/>
              </a:solidFill>
              <a:highlight>
                <a:schemeClr val="lt1"/>
              </a:highlight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150"/>
              <a:buFont typeface="Arial"/>
              <a:buAutoNum type="alphaLcPeriod"/>
            </a:pPr>
            <a:r>
              <a:rPr lang="en" sz="1150">
                <a:solidFill>
                  <a:srgbClr val="373737"/>
                </a:solidFill>
                <a:highlight>
                  <a:schemeClr val="lt1"/>
                </a:highlight>
              </a:rPr>
              <a:t>Is the problem formulation detailed enough? </a:t>
            </a:r>
            <a:endParaRPr sz="1150">
              <a:solidFill>
                <a:srgbClr val="373737"/>
              </a:solidFill>
              <a:highlight>
                <a:schemeClr val="lt1"/>
              </a:highlight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150"/>
              <a:buFont typeface="Arial"/>
              <a:buAutoNum type="alphaLcPeriod"/>
            </a:pPr>
            <a:r>
              <a:rPr lang="en" sz="1150">
                <a:solidFill>
                  <a:srgbClr val="373737"/>
                </a:solidFill>
                <a:highlight>
                  <a:schemeClr val="lt1"/>
                </a:highlight>
              </a:rPr>
              <a:t>Does the problem formulation show adequate understanding of the problem space? </a:t>
            </a:r>
            <a:endParaRPr sz="1150">
              <a:solidFill>
                <a:srgbClr val="373737"/>
              </a:solidFill>
              <a:highlight>
                <a:schemeClr val="lt1"/>
              </a:highlight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150"/>
              <a:buFont typeface="Arial"/>
              <a:buAutoNum type="alphaLcPeriod"/>
            </a:pPr>
            <a:r>
              <a:rPr lang="en" sz="1150">
                <a:solidFill>
                  <a:srgbClr val="373737"/>
                </a:solidFill>
                <a:highlight>
                  <a:schemeClr val="lt1"/>
                </a:highlight>
              </a:rPr>
              <a:t>Appropriately ambitious?   </a:t>
            </a:r>
            <a:endParaRPr sz="1150">
              <a:solidFill>
                <a:srgbClr val="373737"/>
              </a:solidFill>
              <a:highlight>
                <a:schemeClr val="lt1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150"/>
              <a:buFont typeface="Arial"/>
              <a:buAutoNum type="arabicPeriod"/>
            </a:pPr>
            <a:r>
              <a:rPr b="1" lang="en" sz="1150">
                <a:solidFill>
                  <a:srgbClr val="373737"/>
                </a:solidFill>
                <a:highlight>
                  <a:schemeClr val="lt1"/>
                </a:highlight>
              </a:rPr>
              <a:t>Approach</a:t>
            </a:r>
            <a:r>
              <a:rPr lang="en" sz="1150">
                <a:solidFill>
                  <a:srgbClr val="373737"/>
                </a:solidFill>
                <a:highlight>
                  <a:schemeClr val="lt1"/>
                </a:highlight>
              </a:rPr>
              <a:t>: How you plan to solve the problem? </a:t>
            </a:r>
            <a:endParaRPr sz="1150">
              <a:solidFill>
                <a:srgbClr val="373737"/>
              </a:solidFill>
              <a:highlight>
                <a:schemeClr val="lt1"/>
              </a:highlight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150"/>
              <a:buFont typeface="Arial"/>
              <a:buAutoNum type="alphaLcPeriod"/>
            </a:pPr>
            <a:r>
              <a:rPr lang="en" sz="1150">
                <a:solidFill>
                  <a:srgbClr val="373737"/>
                </a:solidFill>
                <a:highlight>
                  <a:schemeClr val="lt1"/>
                </a:highlight>
              </a:rPr>
              <a:t>Do you understand the overall system and its various components? </a:t>
            </a:r>
            <a:endParaRPr sz="1150">
              <a:solidFill>
                <a:srgbClr val="373737"/>
              </a:solidFill>
              <a:highlight>
                <a:schemeClr val="lt1"/>
              </a:highlight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150"/>
              <a:buFont typeface="Arial"/>
              <a:buAutoNum type="alphaLcPeriod"/>
            </a:pPr>
            <a:r>
              <a:rPr lang="en" sz="1150">
                <a:solidFill>
                  <a:srgbClr val="373737"/>
                </a:solidFill>
                <a:highlight>
                  <a:schemeClr val="lt1"/>
                </a:highlight>
              </a:rPr>
              <a:t>Which pieces are you going to modify and how? </a:t>
            </a:r>
            <a:endParaRPr sz="1150">
              <a:solidFill>
                <a:srgbClr val="373737"/>
              </a:solidFill>
              <a:highlight>
                <a:schemeClr val="lt1"/>
              </a:highlight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150"/>
              <a:buFont typeface="Arial"/>
              <a:buAutoNum type="alphaLcPeriod"/>
            </a:pPr>
            <a:r>
              <a:rPr lang="en" sz="1150">
                <a:solidFill>
                  <a:srgbClr val="373737"/>
                </a:solidFill>
                <a:highlight>
                  <a:schemeClr val="lt1"/>
                </a:highlight>
              </a:rPr>
              <a:t>Preliminary work and progress so far</a:t>
            </a:r>
            <a:endParaRPr sz="1150">
              <a:solidFill>
                <a:srgbClr val="373737"/>
              </a:solidFill>
              <a:highlight>
                <a:schemeClr val="lt1"/>
              </a:highlight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150"/>
              <a:buFont typeface="Arial"/>
              <a:buAutoNum type="alphaLcPeriod"/>
            </a:pPr>
            <a:r>
              <a:rPr lang="en" sz="1150">
                <a:solidFill>
                  <a:srgbClr val="373737"/>
                </a:solidFill>
                <a:highlight>
                  <a:schemeClr val="lt1"/>
                </a:highlight>
              </a:rPr>
              <a:t>What are the aspects of the approach that are most novel? Which aspects are easy </a:t>
            </a:r>
            <a:endParaRPr sz="1150">
              <a:solidFill>
                <a:srgbClr val="373737"/>
              </a:solidFill>
              <a:highlight>
                <a:schemeClr val="lt1"/>
              </a:highlight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150"/>
              <a:buFont typeface="Arial"/>
              <a:buAutoNum type="alphaLcPeriod"/>
            </a:pPr>
            <a:r>
              <a:rPr lang="en" sz="1150">
                <a:solidFill>
                  <a:srgbClr val="373737"/>
                </a:solidFill>
                <a:highlight>
                  <a:schemeClr val="lt1"/>
                </a:highlight>
              </a:rPr>
              <a:t>Task allocation in group and plan for execution of the plan</a:t>
            </a:r>
            <a:endParaRPr sz="1150">
              <a:solidFill>
                <a:srgbClr val="373737"/>
              </a:solidFill>
              <a:highlight>
                <a:schemeClr val="lt1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150"/>
              <a:buFont typeface="Arial"/>
              <a:buAutoNum type="arabicPeriod"/>
            </a:pPr>
            <a:r>
              <a:rPr b="1" lang="en" sz="1150">
                <a:solidFill>
                  <a:srgbClr val="373737"/>
                </a:solidFill>
                <a:highlight>
                  <a:schemeClr val="lt1"/>
                </a:highlight>
              </a:rPr>
              <a:t>Test and evaluation</a:t>
            </a:r>
            <a:r>
              <a:rPr lang="en" sz="1150">
                <a:solidFill>
                  <a:srgbClr val="373737"/>
                </a:solidFill>
                <a:highlight>
                  <a:schemeClr val="lt1"/>
                </a:highlight>
              </a:rPr>
              <a:t>: What are the key metrics for evaluating the solution to your problem. E.g., time-to-collision is a metric for safety; </a:t>
            </a:r>
            <a:endParaRPr sz="1150">
              <a:solidFill>
                <a:srgbClr val="373737"/>
              </a:solidFill>
              <a:highlight>
                <a:schemeClr val="lt1"/>
              </a:highlight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150"/>
              <a:buFont typeface="Arial"/>
              <a:buAutoNum type="alphaLcPeriod"/>
            </a:pPr>
            <a:r>
              <a:rPr lang="en" sz="1150">
                <a:solidFill>
                  <a:srgbClr val="373737"/>
                </a:solidFill>
                <a:highlight>
                  <a:schemeClr val="lt1"/>
                </a:highlight>
              </a:rPr>
              <a:t>How are you evaluating your solution with respect to your metrics? </a:t>
            </a:r>
            <a:endParaRPr sz="1150">
              <a:solidFill>
                <a:srgbClr val="373737"/>
              </a:solidFill>
              <a:highlight>
                <a:schemeClr val="lt1"/>
              </a:highlight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150"/>
              <a:buFont typeface="Arial"/>
              <a:buAutoNum type="alphaLcPeriod"/>
            </a:pPr>
            <a:r>
              <a:rPr lang="en" sz="1150">
                <a:solidFill>
                  <a:srgbClr val="373737"/>
                </a:solidFill>
                <a:highlight>
                  <a:schemeClr val="lt1"/>
                </a:highlight>
              </a:rPr>
              <a:t>Are you simulating as well as performing field tests? Simulations? </a:t>
            </a:r>
            <a:endParaRPr sz="1150">
              <a:solidFill>
                <a:srgbClr val="373737"/>
              </a:solidFill>
              <a:highlight>
                <a:schemeClr val="lt1"/>
              </a:highlight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150"/>
              <a:buFont typeface="Arial"/>
              <a:buAutoNum type="alphaLcPeriod"/>
            </a:pPr>
            <a:r>
              <a:rPr lang="en" sz="1150">
                <a:solidFill>
                  <a:srgbClr val="373737"/>
                </a:solidFill>
                <a:highlight>
                  <a:schemeClr val="lt1"/>
                </a:highlight>
              </a:rPr>
              <a:t>What are the different scenarios under which you are performing evaluation? </a:t>
            </a:r>
            <a:endParaRPr sz="1150">
              <a:solidFill>
                <a:srgbClr val="373737"/>
              </a:solidFill>
              <a:highlight>
                <a:schemeClr val="lt1"/>
              </a:highlight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150"/>
              <a:buFont typeface="Arial"/>
              <a:buAutoNum type="arabicPeriod"/>
            </a:pPr>
            <a:r>
              <a:rPr b="1" lang="en" sz="1150">
                <a:solidFill>
                  <a:srgbClr val="373737"/>
                </a:solidFill>
                <a:highlight>
                  <a:schemeClr val="lt1"/>
                </a:highlight>
              </a:rPr>
              <a:t>Presentation</a:t>
            </a:r>
            <a:endParaRPr b="1" sz="1150">
              <a:solidFill>
                <a:srgbClr val="373737"/>
              </a:solidFill>
              <a:highlight>
                <a:schemeClr val="lt1"/>
              </a:highlight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150"/>
              <a:buFont typeface="Arial"/>
              <a:buAutoNum type="alphaLcPeriod"/>
            </a:pPr>
            <a:r>
              <a:rPr lang="en" sz="1150">
                <a:solidFill>
                  <a:srgbClr val="373737"/>
                </a:solidFill>
                <a:highlight>
                  <a:schemeClr val="lt1"/>
                </a:highlight>
              </a:rPr>
              <a:t>Design and organization of information</a:t>
            </a:r>
            <a:endParaRPr sz="1150">
              <a:solidFill>
                <a:srgbClr val="373737"/>
              </a:solidFill>
              <a:highlight>
                <a:schemeClr val="lt1"/>
              </a:highlight>
            </a:endParaRPr>
          </a:p>
          <a:p>
            <a:pPr indent="-3016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1150"/>
              <a:buFont typeface="Arial"/>
              <a:buAutoNum type="alphaLcPeriod"/>
            </a:pPr>
            <a:r>
              <a:rPr lang="en" sz="1150">
                <a:solidFill>
                  <a:srgbClr val="373737"/>
                </a:solidFill>
                <a:highlight>
                  <a:schemeClr val="lt1"/>
                </a:highlight>
              </a:rPr>
              <a:t>Professionalism of presentation, delivery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08ae5167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08ae5167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a3ec76358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8a3ec76358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a3ec76358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a3ec76358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08ae5167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08ae516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08ae5167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08ae5167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08ae516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08ae516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08ae5167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08ae5167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09a0214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09a0214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09a021441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09a021441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3" name="Google Shape;113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7" name="Google Shape;11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3213" y="4530925"/>
            <a:ext cx="6000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2" name="Google Shape;82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7" name="Google Shape;8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" name="Google Shape;90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1" name="Google Shape;9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9" name="Google Shape;109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gNmA5hBUrC5EWNLzcXAh9R4jkWi1rD5S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GEM Final Presentation Title / GEM_03</a:t>
            </a:r>
            <a:endParaRPr/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58700" y="3413141"/>
            <a:ext cx="53613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Names: Chun-Mao Lai, Kaylan Wang, Vishvesh Padmakumar</a:t>
            </a:r>
            <a:br>
              <a:rPr lang="en"/>
            </a:br>
            <a:r>
              <a:rPr lang="en"/>
              <a:t>NetIDs: cmlai2, kaylanw4, vp16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of presentation: Dec. 5th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357400"/>
            <a:ext cx="7505700" cy="13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 are we solving?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2397900"/>
            <a:ext cx="5448900" cy="22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What difficulties did we encounter?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i="1" lang="en">
                <a:solidFill>
                  <a:srgbClr val="000000"/>
                </a:solidFill>
              </a:rPr>
              <a:t>Since the vehicle’s vision is too narrow, the lane could actually disappear from sight during the turn.</a:t>
            </a:r>
            <a:endParaRPr i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i="1" lang="en">
                <a:solidFill>
                  <a:srgbClr val="000000"/>
                </a:solidFill>
              </a:rPr>
              <a:t>Decision at the T-crossroad.</a:t>
            </a:r>
            <a:endParaRPr i="1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i="1" lang="en">
                <a:solidFill>
                  <a:srgbClr val="000000"/>
                </a:solidFill>
              </a:rPr>
              <a:t>The GEM car is significantly different from the simulated environment. (speed control, steering latency)</a:t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320600"/>
            <a:ext cx="5448900" cy="10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Constructing a </a:t>
            </a:r>
            <a:r>
              <a:rPr b="1" i="1" lang="en"/>
              <a:t>decision-maker</a:t>
            </a:r>
            <a:r>
              <a:rPr i="1" lang="en"/>
              <a:t> for vision-only lane detection and lane following to enable the GEM car to successfully navigate the route in both the Highbay and simulated environments.</a:t>
            </a:r>
            <a:endParaRPr i="1"/>
          </a:p>
        </p:txBody>
      </p:sp>
      <p:sp>
        <p:nvSpPr>
          <p:cNvPr id="138" name="Google Shape;138;p14"/>
          <p:cNvSpPr txBox="1"/>
          <p:nvPr/>
        </p:nvSpPr>
        <p:spPr>
          <a:xfrm>
            <a:off x="6268062" y="1758460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9055" y="3128757"/>
            <a:ext cx="2010335" cy="174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6750" y="273075"/>
            <a:ext cx="1544700" cy="26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4"/>
          <p:cNvSpPr txBox="1"/>
          <p:nvPr/>
        </p:nvSpPr>
        <p:spPr>
          <a:xfrm>
            <a:off x="6866750" y="2805650"/>
            <a:ext cx="154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Lecture 7 Slide 3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902850" y="293925"/>
            <a:ext cx="75057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Block Diagram</a:t>
            </a:r>
            <a:endParaRPr/>
          </a:p>
        </p:txBody>
      </p:sp>
      <p:grpSp>
        <p:nvGrpSpPr>
          <p:cNvPr id="147" name="Google Shape;147;p15"/>
          <p:cNvGrpSpPr/>
          <p:nvPr/>
        </p:nvGrpSpPr>
        <p:grpSpPr>
          <a:xfrm>
            <a:off x="6329151" y="679702"/>
            <a:ext cx="1191932" cy="1321264"/>
            <a:chOff x="4716457" y="2852173"/>
            <a:chExt cx="11583406" cy="8475077"/>
          </a:xfrm>
        </p:grpSpPr>
        <p:sp>
          <p:nvSpPr>
            <p:cNvPr id="148" name="Google Shape;148;p15"/>
            <p:cNvSpPr/>
            <p:nvPr/>
          </p:nvSpPr>
          <p:spPr>
            <a:xfrm>
              <a:off x="5032163" y="7445250"/>
              <a:ext cx="11267700" cy="3882000"/>
            </a:xfrm>
            <a:prstGeom prst="roundRect">
              <a:avLst>
                <a:gd fmla="val 6236" name="adj"/>
              </a:avLst>
            </a:prstGeom>
            <a:solidFill>
              <a:srgbClr val="FFFFFF"/>
            </a:solidFill>
            <a:ln cap="flat" cmpd="sng" w="381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Controller</a:t>
              </a:r>
              <a:endParaRPr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716457" y="2852173"/>
              <a:ext cx="7555800" cy="160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5"/>
          <p:cNvSpPr/>
          <p:nvPr/>
        </p:nvSpPr>
        <p:spPr>
          <a:xfrm>
            <a:off x="717838" y="1395852"/>
            <a:ext cx="1034100" cy="605100"/>
          </a:xfrm>
          <a:prstGeom prst="roundRect">
            <a:avLst>
              <a:gd fmla="val 5250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Lane Detect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3707864" y="1395850"/>
            <a:ext cx="1034100" cy="605100"/>
          </a:xfrm>
          <a:prstGeom prst="roundRect">
            <a:avLst>
              <a:gd fmla="val 5250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Decision Maker</a:t>
            </a:r>
            <a:endParaRPr/>
          </a:p>
        </p:txBody>
      </p:sp>
      <p:cxnSp>
        <p:nvCxnSpPr>
          <p:cNvPr id="152" name="Google Shape;152;p15"/>
          <p:cNvCxnSpPr>
            <a:stCxn id="151" idx="3"/>
            <a:endCxn id="148" idx="1"/>
          </p:cNvCxnSpPr>
          <p:nvPr/>
        </p:nvCxnSpPr>
        <p:spPr>
          <a:xfrm>
            <a:off x="4741964" y="1698400"/>
            <a:ext cx="1619700" cy="6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" name="Google Shape;153;p15"/>
          <p:cNvCxnSpPr>
            <a:stCxn id="150" idx="3"/>
            <a:endCxn id="151" idx="1"/>
          </p:cNvCxnSpPr>
          <p:nvPr/>
        </p:nvCxnSpPr>
        <p:spPr>
          <a:xfrm>
            <a:off x="1751938" y="1698402"/>
            <a:ext cx="1956000" cy="6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4" name="Google Shape;154;p15"/>
          <p:cNvSpPr txBox="1"/>
          <p:nvPr/>
        </p:nvSpPr>
        <p:spPr>
          <a:xfrm>
            <a:off x="4945163" y="1726838"/>
            <a:ext cx="1113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Speed Command</a:t>
            </a:r>
            <a:endParaRPr sz="1000"/>
          </a:p>
        </p:txBody>
      </p:sp>
      <p:sp>
        <p:nvSpPr>
          <p:cNvPr id="155" name="Google Shape;155;p15"/>
          <p:cNvSpPr txBox="1"/>
          <p:nvPr/>
        </p:nvSpPr>
        <p:spPr>
          <a:xfrm>
            <a:off x="1884962" y="1498613"/>
            <a:ext cx="1619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Lane Information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# lane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Lane polynomial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AutoNum type="arabicPeriod"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Lane validation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5"/>
          <p:cNvCxnSpPr>
            <a:stCxn id="157" idx="0"/>
            <a:endCxn id="158" idx="2"/>
          </p:cNvCxnSpPr>
          <p:nvPr/>
        </p:nvCxnSpPr>
        <p:spPr>
          <a:xfrm rot="-5400000">
            <a:off x="973143" y="4172350"/>
            <a:ext cx="523500" cy="600"/>
          </a:xfrm>
          <a:prstGeom prst="bentConnector3">
            <a:avLst>
              <a:gd fmla="val 50004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" name="Google Shape;157;p15"/>
          <p:cNvSpPr txBox="1"/>
          <p:nvPr/>
        </p:nvSpPr>
        <p:spPr>
          <a:xfrm>
            <a:off x="988143" y="4434400"/>
            <a:ext cx="492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Noise</a:t>
            </a:r>
            <a:endParaRPr sz="1000"/>
          </a:p>
        </p:txBody>
      </p:sp>
      <p:cxnSp>
        <p:nvCxnSpPr>
          <p:cNvPr id="159" name="Google Shape;159;p15"/>
          <p:cNvCxnSpPr>
            <a:stCxn id="160" idx="1"/>
            <a:endCxn id="158" idx="3"/>
          </p:cNvCxnSpPr>
          <p:nvPr/>
        </p:nvCxnSpPr>
        <p:spPr>
          <a:xfrm rot="10800000">
            <a:off x="1885066" y="3608300"/>
            <a:ext cx="1627200" cy="600"/>
          </a:xfrm>
          <a:prstGeom prst="bentConnector3">
            <a:avLst>
              <a:gd fmla="val 50002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8" name="Google Shape;158;p15"/>
          <p:cNvSpPr/>
          <p:nvPr/>
        </p:nvSpPr>
        <p:spPr>
          <a:xfrm>
            <a:off x="584188" y="3305763"/>
            <a:ext cx="1300800" cy="605100"/>
          </a:xfrm>
          <a:prstGeom prst="roundRect">
            <a:avLst>
              <a:gd fmla="val 5250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Camera</a:t>
            </a:r>
            <a:endParaRPr/>
          </a:p>
        </p:txBody>
      </p:sp>
      <p:cxnSp>
        <p:nvCxnSpPr>
          <p:cNvPr id="161" name="Google Shape;161;p15"/>
          <p:cNvCxnSpPr>
            <a:stCxn id="158" idx="0"/>
            <a:endCxn id="150" idx="2"/>
          </p:cNvCxnSpPr>
          <p:nvPr/>
        </p:nvCxnSpPr>
        <p:spPr>
          <a:xfrm rot="-5400000">
            <a:off x="582538" y="2653113"/>
            <a:ext cx="1304700" cy="600"/>
          </a:xfrm>
          <a:prstGeom prst="bentConnector3">
            <a:avLst>
              <a:gd fmla="val 50004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" name="Google Shape;160;p15"/>
          <p:cNvSpPr/>
          <p:nvPr/>
        </p:nvSpPr>
        <p:spPr>
          <a:xfrm>
            <a:off x="3512266" y="3306350"/>
            <a:ext cx="1425300" cy="605100"/>
          </a:xfrm>
          <a:prstGeom prst="roundRect">
            <a:avLst>
              <a:gd fmla="val 6236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5"/>
          <p:cNvCxnSpPr>
            <a:stCxn id="148" idx="3"/>
            <a:endCxn id="163" idx="3"/>
          </p:cNvCxnSpPr>
          <p:nvPr/>
        </p:nvCxnSpPr>
        <p:spPr>
          <a:xfrm>
            <a:off x="7521084" y="1698364"/>
            <a:ext cx="16500" cy="1909800"/>
          </a:xfrm>
          <a:prstGeom prst="bentConnector3">
            <a:avLst>
              <a:gd fmla="val 1543316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4" name="Google Shape;164;p15"/>
          <p:cNvSpPr txBox="1"/>
          <p:nvPr/>
        </p:nvSpPr>
        <p:spPr>
          <a:xfrm>
            <a:off x="4885162" y="1452713"/>
            <a:ext cx="1300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Steering Command</a:t>
            </a:r>
            <a:endParaRPr sz="1000"/>
          </a:p>
        </p:txBody>
      </p:sp>
      <p:sp>
        <p:nvSpPr>
          <p:cNvPr id="165" name="Google Shape;165;p15"/>
          <p:cNvSpPr txBox="1"/>
          <p:nvPr/>
        </p:nvSpPr>
        <p:spPr>
          <a:xfrm>
            <a:off x="7775713" y="2376213"/>
            <a:ext cx="103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Steering angle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Acceleration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Brake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6345706" y="3305763"/>
            <a:ext cx="1191900" cy="605100"/>
          </a:xfrm>
          <a:prstGeom prst="roundRect">
            <a:avLst>
              <a:gd fmla="val 6236" name="adj"/>
            </a:avLst>
          </a:prstGeom>
          <a:solidFill>
            <a:srgbClr val="FFFFFF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Moter</a:t>
            </a:r>
            <a:endParaRPr sz="20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15"/>
          <p:cNvCxnSpPr>
            <a:stCxn id="163" idx="1"/>
            <a:endCxn id="160" idx="3"/>
          </p:cNvCxnSpPr>
          <p:nvPr/>
        </p:nvCxnSpPr>
        <p:spPr>
          <a:xfrm flipH="1">
            <a:off x="4937506" y="3608313"/>
            <a:ext cx="1408200" cy="6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" name="Google Shape;167;p15"/>
          <p:cNvCxnSpPr>
            <a:stCxn id="160" idx="0"/>
            <a:endCxn id="148" idx="2"/>
          </p:cNvCxnSpPr>
          <p:nvPr/>
        </p:nvCxnSpPr>
        <p:spPr>
          <a:xfrm rot="-5400000">
            <a:off x="4930516" y="1295450"/>
            <a:ext cx="1305300" cy="2716500"/>
          </a:xfrm>
          <a:prstGeom prst="bentConnector3">
            <a:avLst>
              <a:gd fmla="val 50003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" name="Google Shape;168;p15"/>
          <p:cNvSpPr txBox="1"/>
          <p:nvPr/>
        </p:nvSpPr>
        <p:spPr>
          <a:xfrm>
            <a:off x="4945163" y="2455319"/>
            <a:ext cx="111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Current velocity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Current heading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819150" y="357400"/>
            <a:ext cx="75057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Lane Detection</a:t>
            </a:r>
            <a:endParaRPr/>
          </a:p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819150" y="1119800"/>
            <a:ext cx="7505700" cy="21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Our decision-maker depends on the accuracy of our lane detection results. The preliminary codebase (MP1) has several issues.</a:t>
            </a:r>
            <a:endParaRPr i="1"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en"/>
              <a:t>Once it predicts the wrong lanes, it does not correct them.</a:t>
            </a:r>
            <a:endParaRPr i="1"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en"/>
              <a:t>It may detect an overlap of two lanes.</a:t>
            </a:r>
            <a:endParaRPr i="1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100"/>
              <a:t>To address these problems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en"/>
              <a:t>Split the lane detector into left-lane and right-lane detectors.</a:t>
            </a:r>
            <a:endParaRPr i="1"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en"/>
              <a:t>If the predicted lanes overlap, decide one of them to be invalid.</a:t>
            </a:r>
            <a:endParaRPr i="1"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i="1" lang="en"/>
              <a:t>If an anomaly is detected, drop the historical data, then re-fit the lane.</a:t>
            </a:r>
            <a:endParaRPr i="1"/>
          </a:p>
        </p:txBody>
      </p:sp>
      <p:sp>
        <p:nvSpPr>
          <p:cNvPr id="175" name="Google Shape;175;p16"/>
          <p:cNvSpPr txBox="1"/>
          <p:nvPr/>
        </p:nvSpPr>
        <p:spPr>
          <a:xfrm>
            <a:off x="6268062" y="1758460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1031875" y="3887225"/>
            <a:ext cx="854700" cy="30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Bird’s Eye View Image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2427525" y="3393900"/>
            <a:ext cx="1427025" cy="556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Left-lane detector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4136800" y="3518350"/>
            <a:ext cx="1050600" cy="30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Left-lane fit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4136800" y="4288100"/>
            <a:ext cx="1050600" cy="30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-lane fit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2427525" y="4163650"/>
            <a:ext cx="1427025" cy="556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-lane detector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16"/>
          <p:cNvCxnSpPr>
            <a:stCxn id="176" idx="3"/>
            <a:endCxn id="177" idx="1"/>
          </p:cNvCxnSpPr>
          <p:nvPr/>
        </p:nvCxnSpPr>
        <p:spPr>
          <a:xfrm flipH="1" rot="10800000">
            <a:off x="1886575" y="3672125"/>
            <a:ext cx="540900" cy="3690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6"/>
          <p:cNvCxnSpPr>
            <a:stCxn id="176" idx="3"/>
            <a:endCxn id="180" idx="1"/>
          </p:cNvCxnSpPr>
          <p:nvPr/>
        </p:nvCxnSpPr>
        <p:spPr>
          <a:xfrm>
            <a:off x="1886575" y="4041125"/>
            <a:ext cx="540900" cy="4008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6"/>
          <p:cNvSpPr/>
          <p:nvPr/>
        </p:nvSpPr>
        <p:spPr>
          <a:xfrm>
            <a:off x="5187325" y="3825000"/>
            <a:ext cx="1427025" cy="4322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Validation Module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16"/>
          <p:cNvCxnSpPr>
            <a:stCxn id="177" idx="3"/>
            <a:endCxn id="178" idx="1"/>
          </p:cNvCxnSpPr>
          <p:nvPr/>
        </p:nvCxnSpPr>
        <p:spPr>
          <a:xfrm>
            <a:off x="3854550" y="3672250"/>
            <a:ext cx="2823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6"/>
          <p:cNvCxnSpPr>
            <a:stCxn id="180" idx="3"/>
            <a:endCxn id="179" idx="1"/>
          </p:cNvCxnSpPr>
          <p:nvPr/>
        </p:nvCxnSpPr>
        <p:spPr>
          <a:xfrm>
            <a:off x="3854550" y="4442000"/>
            <a:ext cx="282300" cy="6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16"/>
          <p:cNvSpPr/>
          <p:nvPr/>
        </p:nvSpPr>
        <p:spPr>
          <a:xfrm>
            <a:off x="6955025" y="3887225"/>
            <a:ext cx="1157100" cy="307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State / Lanes data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16"/>
          <p:cNvCxnSpPr>
            <a:stCxn id="178" idx="3"/>
            <a:endCxn id="183" idx="0"/>
          </p:cNvCxnSpPr>
          <p:nvPr/>
        </p:nvCxnSpPr>
        <p:spPr>
          <a:xfrm>
            <a:off x="5187400" y="3672250"/>
            <a:ext cx="713400" cy="152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6"/>
          <p:cNvCxnSpPr>
            <a:stCxn id="179" idx="3"/>
            <a:endCxn id="183" idx="2"/>
          </p:cNvCxnSpPr>
          <p:nvPr/>
        </p:nvCxnSpPr>
        <p:spPr>
          <a:xfrm flipH="1" rot="10800000">
            <a:off x="5187400" y="4257200"/>
            <a:ext cx="713400" cy="184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6"/>
          <p:cNvCxnSpPr>
            <a:stCxn id="183" idx="3"/>
            <a:endCxn id="186" idx="1"/>
          </p:cNvCxnSpPr>
          <p:nvPr/>
        </p:nvCxnSpPr>
        <p:spPr>
          <a:xfrm>
            <a:off x="6614350" y="4041125"/>
            <a:ext cx="340800" cy="600"/>
          </a:xfrm>
          <a:prstGeom prst="bentConnector3">
            <a:avLst>
              <a:gd fmla="val 4998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819150" y="357400"/>
            <a:ext cx="75057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Module</a:t>
            </a:r>
            <a:endParaRPr/>
          </a:p>
        </p:txBody>
      </p:sp>
      <p:sp>
        <p:nvSpPr>
          <p:cNvPr id="195" name="Google Shape;195;p17"/>
          <p:cNvSpPr txBox="1"/>
          <p:nvPr>
            <p:ph idx="1" type="body"/>
          </p:nvPr>
        </p:nvSpPr>
        <p:spPr>
          <a:xfrm>
            <a:off x="819150" y="1119800"/>
            <a:ext cx="75423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We validate our lanes based on the starting points of the lanes.</a:t>
            </a:r>
            <a:endParaRPr i="1"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The start point of the left lane should be on the left half of the image.</a:t>
            </a:r>
            <a:endParaRPr i="1"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/>
              <a:t>The start point of the right lane should be on the right half of the image.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Additionally, we maintain a state to remember whether the vehicle entered a turn, allowing for a looser threshold during the turn.</a:t>
            </a:r>
            <a:endParaRPr i="1"/>
          </a:p>
        </p:txBody>
      </p:sp>
      <p:sp>
        <p:nvSpPr>
          <p:cNvPr id="196" name="Google Shape;196;p17"/>
          <p:cNvSpPr txBox="1"/>
          <p:nvPr/>
        </p:nvSpPr>
        <p:spPr>
          <a:xfrm>
            <a:off x="6268062" y="1758460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569" y="2389900"/>
            <a:ext cx="3420976" cy="20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/>
          <p:nvPr/>
        </p:nvSpPr>
        <p:spPr>
          <a:xfrm>
            <a:off x="1434213" y="4166075"/>
            <a:ext cx="1082100" cy="537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2665213" y="4228800"/>
            <a:ext cx="1082100" cy="537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7"/>
          <p:cNvPicPr preferRelativeResize="0"/>
          <p:nvPr/>
        </p:nvPicPr>
        <p:blipFill rotWithShape="1">
          <a:blip r:embed="rId4">
            <a:alphaModFix/>
          </a:blip>
          <a:srcRect b="0" l="0" r="18666" t="0"/>
          <a:stretch/>
        </p:blipFill>
        <p:spPr>
          <a:xfrm>
            <a:off x="4576325" y="2389900"/>
            <a:ext cx="3575088" cy="20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/>
          <p:nvPr/>
        </p:nvSpPr>
        <p:spPr>
          <a:xfrm>
            <a:off x="6063663" y="4166075"/>
            <a:ext cx="1082100" cy="537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type="title"/>
          </p:nvPr>
        </p:nvSpPr>
        <p:spPr>
          <a:xfrm>
            <a:off x="819150" y="357400"/>
            <a:ext cx="75057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Maker</a:t>
            </a:r>
            <a:endParaRPr/>
          </a:p>
        </p:txBody>
      </p:sp>
      <p:sp>
        <p:nvSpPr>
          <p:cNvPr id="207" name="Google Shape;207;p18"/>
          <p:cNvSpPr txBox="1"/>
          <p:nvPr>
            <p:ph idx="1" type="body"/>
          </p:nvPr>
        </p:nvSpPr>
        <p:spPr>
          <a:xfrm>
            <a:off x="819150" y="1119800"/>
            <a:ext cx="7505700" cy="11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Our decision maker also base on the starting point of the lanes.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Input: 		1. State (“LEFT”, “RIGHT”, “BOTH”): which lanes are detected. 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		2. Lanes fit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Output: 	1. Steering Commands (</a:t>
            </a:r>
            <a:r>
              <a:rPr i="1" lang="en"/>
              <a:t>“HARDLEFT”, </a:t>
            </a:r>
            <a:r>
              <a:rPr i="1" lang="en"/>
              <a:t>“LEFT”, “STRAIGHT”, “RIGHT”, “HARDRIGHT”)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		2. Speed Commands (“ACCEL”, “BRAKE”)</a:t>
            </a:r>
            <a:endParaRPr i="1"/>
          </a:p>
        </p:txBody>
      </p:sp>
      <p:sp>
        <p:nvSpPr>
          <p:cNvPr id="208" name="Google Shape;208;p18"/>
          <p:cNvSpPr txBox="1"/>
          <p:nvPr/>
        </p:nvSpPr>
        <p:spPr>
          <a:xfrm>
            <a:off x="6268062" y="1758460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9" name="Google Shape;209;p18"/>
          <p:cNvGraphicFramePr/>
          <p:nvPr/>
        </p:nvGraphicFramePr>
        <p:xfrm>
          <a:off x="819150" y="278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{E5FF0E9B-41BD-4B5C-8F64-0278862C9930}</a:tableStyleId>
              </a:tblPr>
              <a:tblGrid>
                <a:gridCol w="1357325"/>
                <a:gridCol w="1357325"/>
                <a:gridCol w="1357325"/>
                <a:gridCol w="1357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State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Right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Safe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Left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LEFT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STRAIGHT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RIGHT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HARD</a:t>
                      </a:r>
                      <a:r>
                        <a:rPr lang="en">
                          <a:solidFill>
                            <a:srgbClr val="E69138"/>
                          </a:solidFill>
                        </a:rPr>
                        <a:t>RIGHT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BOTH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LEFT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STRAIGHT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RIGHT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69138"/>
                          </a:solidFill>
                        </a:rPr>
                        <a:t>RIGHT</a:t>
                      </a:r>
                      <a:endParaRPr>
                        <a:solidFill>
                          <a:srgbClr val="E69138"/>
                        </a:solidFill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STRAIGHT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LEFT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HARD</a:t>
                      </a:r>
                      <a:r>
                        <a:rPr lang="en">
                          <a:solidFill>
                            <a:srgbClr val="0000FF"/>
                          </a:solidFill>
                        </a:rPr>
                        <a:t>LEFT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210" name="Google Shape;210;p18"/>
          <p:cNvPicPr preferRelativeResize="0"/>
          <p:nvPr/>
        </p:nvPicPr>
        <p:blipFill rotWithShape="1">
          <a:blip r:embed="rId3">
            <a:alphaModFix/>
          </a:blip>
          <a:srcRect b="0" l="0" r="18666" t="0"/>
          <a:stretch/>
        </p:blipFill>
        <p:spPr>
          <a:xfrm>
            <a:off x="6483676" y="2178776"/>
            <a:ext cx="2242682" cy="12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3673" y="3525983"/>
            <a:ext cx="2242675" cy="1341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type="title"/>
          </p:nvPr>
        </p:nvSpPr>
        <p:spPr>
          <a:xfrm>
            <a:off x="819150" y="357400"/>
            <a:ext cx="75057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217" name="Google Shape;217;p19"/>
          <p:cNvSpPr txBox="1"/>
          <p:nvPr>
            <p:ph idx="1" type="body"/>
          </p:nvPr>
        </p:nvSpPr>
        <p:spPr>
          <a:xfrm>
            <a:off x="819150" y="1119800"/>
            <a:ext cx="75057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Translate the commands into the low-level control value (steering angle, acceleration)</a:t>
            </a:r>
            <a:endParaRPr i="1"/>
          </a:p>
        </p:txBody>
      </p:sp>
      <p:sp>
        <p:nvSpPr>
          <p:cNvPr id="218" name="Google Shape;218;p19"/>
          <p:cNvSpPr txBox="1"/>
          <p:nvPr/>
        </p:nvSpPr>
        <p:spPr>
          <a:xfrm>
            <a:off x="6268062" y="1758460"/>
            <a:ext cx="263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9" name="Google Shape;219;p19"/>
          <p:cNvGraphicFramePr/>
          <p:nvPr/>
        </p:nvGraphicFramePr>
        <p:xfrm>
          <a:off x="897625" y="153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{E5FF0E9B-41BD-4B5C-8F64-0278862C9930}</a:tableStyleId>
              </a:tblPr>
              <a:tblGrid>
                <a:gridCol w="1355475"/>
                <a:gridCol w="1176675"/>
                <a:gridCol w="1176675"/>
                <a:gridCol w="1176675"/>
                <a:gridCol w="1176675"/>
                <a:gridCol w="1294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HARDLEFT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LEFT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STRAIGHT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RIGHT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HARDRIGHT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Steering Angle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220" name="Google Shape;220;p19"/>
          <p:cNvGraphicFramePr/>
          <p:nvPr/>
        </p:nvGraphicFramePr>
        <p:xfrm>
          <a:off x="897613" y="242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{E5FF0E9B-41BD-4B5C-8F64-0278862C9930}</a:tableStyleId>
              </a:tblPr>
              <a:tblGrid>
                <a:gridCol w="1355475"/>
                <a:gridCol w="1176675"/>
                <a:gridCol w="1176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ACCEL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BRAKE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Desired speed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221" name="Google Shape;221;p19"/>
          <p:cNvSpPr txBox="1"/>
          <p:nvPr>
            <p:ph idx="1" type="body"/>
          </p:nvPr>
        </p:nvSpPr>
        <p:spPr>
          <a:xfrm>
            <a:off x="897550" y="3464100"/>
            <a:ext cx="7356600" cy="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We use </a:t>
            </a:r>
            <a:r>
              <a:rPr b="1" i="1" lang="en"/>
              <a:t>PID controller</a:t>
            </a:r>
            <a:r>
              <a:rPr i="1" lang="en"/>
              <a:t> to translate the current and desired speed into the </a:t>
            </a:r>
            <a:r>
              <a:rPr i="1" lang="en"/>
              <a:t>acceleration</a:t>
            </a:r>
            <a:r>
              <a:rPr i="1" lang="en"/>
              <a:t> and </a:t>
            </a:r>
            <a:r>
              <a:rPr i="1" lang="en"/>
              <a:t>deceleration</a:t>
            </a:r>
            <a:r>
              <a:rPr i="1" lang="en"/>
              <a:t> of the car.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Furthermore, to mitigate the </a:t>
            </a:r>
            <a:r>
              <a:rPr b="1" i="1" lang="en"/>
              <a:t>long steering delay</a:t>
            </a:r>
            <a:r>
              <a:rPr i="1" lang="en"/>
              <a:t> in the real GEM car, we reduce our desired speed if the actual steering angle significantly differs from the desired one, employing interpolation.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type="title"/>
          </p:nvPr>
        </p:nvSpPr>
        <p:spPr>
          <a:xfrm>
            <a:off x="819150" y="511375"/>
            <a:ext cx="75057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Simulation (4x)</a:t>
            </a:r>
            <a:endParaRPr/>
          </a:p>
        </p:txBody>
      </p:sp>
      <p:pic>
        <p:nvPicPr>
          <p:cNvPr id="227" name="Google Shape;227;p20" title="Gem_car_fina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743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Next Two Weeks</a:t>
            </a:r>
            <a:r>
              <a:rPr lang="en"/>
              <a:t>…</a:t>
            </a:r>
            <a:endParaRPr/>
          </a:p>
        </p:txBody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819150" y="1920150"/>
            <a:ext cx="7505700" cy="17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 and tune the code on the real GEM car.</a:t>
            </a:r>
            <a:endParaRPr sz="15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Tune the Longitudinal PID controller to enhance the smooth operation of the GEM car.</a:t>
            </a:r>
            <a:endParaRPr sz="14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4" name="Google Shape;2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099" y="2926150"/>
            <a:ext cx="2387749" cy="178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