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 Mecozzi" userId="540626a103d5d416" providerId="LiveId" clId="{FF7FAAE7-3623-44E4-B514-89D2B1BC9DB6}"/>
    <pc:docChg chg="modSld">
      <pc:chgData name="Tam Mecozzi" userId="540626a103d5d416" providerId="LiveId" clId="{FF7FAAE7-3623-44E4-B514-89D2B1BC9DB6}" dt="2024-11-04T20:36:26.536" v="12" actId="120"/>
      <pc:docMkLst>
        <pc:docMk/>
      </pc:docMkLst>
      <pc:sldChg chg="modSp mod">
        <pc:chgData name="Tam Mecozzi" userId="540626a103d5d416" providerId="LiveId" clId="{FF7FAAE7-3623-44E4-B514-89D2B1BC9DB6}" dt="2024-11-04T20:28:22.438" v="11" actId="20577"/>
        <pc:sldMkLst>
          <pc:docMk/>
          <pc:sldMk cId="0" sldId="256"/>
        </pc:sldMkLst>
        <pc:spChg chg="mod">
          <ac:chgData name="Tam Mecozzi" userId="540626a103d5d416" providerId="LiveId" clId="{FF7FAAE7-3623-44E4-B514-89D2B1BC9DB6}" dt="2024-11-04T20:28:22.438" v="11" actId="20577"/>
          <ac:spMkLst>
            <pc:docMk/>
            <pc:sldMk cId="0" sldId="256"/>
            <ac:spMk id="108" creationId="{00000000-0000-0000-0000-000000000000}"/>
          </ac:spMkLst>
        </pc:spChg>
      </pc:sldChg>
      <pc:sldChg chg="modSp mod">
        <pc:chgData name="Tam Mecozzi" userId="540626a103d5d416" providerId="LiveId" clId="{FF7FAAE7-3623-44E4-B514-89D2B1BC9DB6}" dt="2024-11-04T20:36:26.536" v="12" actId="120"/>
        <pc:sldMkLst>
          <pc:docMk/>
          <pc:sldMk cId="0" sldId="260"/>
        </pc:sldMkLst>
        <pc:spChg chg="mod">
          <ac:chgData name="Tam Mecozzi" userId="540626a103d5d416" providerId="LiveId" clId="{FF7FAAE7-3623-44E4-B514-89D2B1BC9DB6}" dt="2024-11-04T20:36:26.536" v="12" actId="120"/>
          <ac:spMkLst>
            <pc:docMk/>
            <pc:sldMk cId="0" sldId="260"/>
            <ac:spMk id="14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Caro</a:t>
            </a: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Caro</a:t>
            </a:r>
            <a:endParaRPr/>
          </a:p>
        </p:txBody>
      </p:sp>
      <p:sp>
        <p:nvSpPr>
          <p:cNvPr id="205" name="Google Shape;2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51ed1143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Lucas</a:t>
            </a:r>
            <a:endParaRPr/>
          </a:p>
        </p:txBody>
      </p:sp>
      <p:sp>
        <p:nvSpPr>
          <p:cNvPr id="212" name="Google Shape;212;g2d51ed1143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Lucas</a:t>
            </a:r>
            <a:endParaRPr/>
          </a:p>
        </p:txBody>
      </p:sp>
      <p:sp>
        <p:nvSpPr>
          <p:cNvPr id="218" name="Google Shape;2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11e79f807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Tami</a:t>
            </a:r>
            <a:endParaRPr/>
          </a:p>
        </p:txBody>
      </p:sp>
      <p:sp>
        <p:nvSpPr>
          <p:cNvPr id="225" name="Google Shape;225;g3111e79f807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Caro</a:t>
            </a:r>
            <a:endParaRPr/>
          </a:p>
        </p:txBody>
      </p:sp>
      <p:sp>
        <p:nvSpPr>
          <p:cNvPr id="241" name="Google Shape;2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11e79f80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Lucas</a:t>
            </a:r>
            <a:endParaRPr/>
          </a:p>
        </p:txBody>
      </p:sp>
      <p:sp>
        <p:nvSpPr>
          <p:cNvPr id="247" name="Google Shape;247;g3111e79f80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Tami</a:t>
            </a: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Tami</a:t>
            </a: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https://commons.wikimedia.org/wiki/File:Sorting_quicksort_anim.gif</a:t>
            </a: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11e79f8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Caro</a:t>
            </a:r>
            <a:endParaRPr/>
          </a:p>
        </p:txBody>
      </p:sp>
      <p:sp>
        <p:nvSpPr>
          <p:cNvPr id="139" name="Google Shape;139;g3111e79f8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Lucas</a:t>
            </a: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Lucas</a:t>
            </a: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Tami</a:t>
            </a:r>
            <a:endParaRPr/>
          </a:p>
        </p:txBody>
      </p:sp>
      <p:sp>
        <p:nvSpPr>
          <p:cNvPr id="167" name="Google Shape;16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51ed114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Tami</a:t>
            </a:r>
            <a:endParaRPr/>
          </a:p>
        </p:txBody>
      </p:sp>
      <p:sp>
        <p:nvSpPr>
          <p:cNvPr id="183" name="Google Shape;183;g2d51ed114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4" name="Google Shape;84;p11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cxnSp>
        <p:nvCxnSpPr>
          <p:cNvPr id="67" name="Google Shape;67;p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s.wikipedia.org/wiki/Reino_Unido" TargetMode="External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Algoritmo" TargetMode="External"/><Relationship Id="rId5" Type="http://schemas.openxmlformats.org/officeDocument/2006/relationships/hyperlink" Target="https://es.wikipedia.org/wiki/Quicksort" TargetMode="External"/><Relationship Id="rId4" Type="http://schemas.openxmlformats.org/officeDocument/2006/relationships/hyperlink" Target="https://es.wikipedia.org/wiki/Ciencias_de_la_computaci%C3%B3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ctrTitle"/>
          </p:nvPr>
        </p:nvSpPr>
        <p:spPr>
          <a:xfrm>
            <a:off x="1111275" y="2775072"/>
            <a:ext cx="9231300" cy="9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200"/>
              <a:buFont typeface="Calibri"/>
              <a:buNone/>
            </a:pPr>
            <a:r>
              <a:rPr lang="es-AR" sz="5500" b="1"/>
              <a:t>Canales y Análisis Comparativo</a:t>
            </a:r>
            <a:endParaRPr sz="6300"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AR" sz="2200" u="sng" dirty="0">
                <a:solidFill>
                  <a:schemeClr val="dk1"/>
                </a:solidFill>
              </a:rPr>
              <a:t>ALUMNOS</a:t>
            </a:r>
            <a:r>
              <a:rPr lang="es-AR" sz="2200" dirty="0">
                <a:solidFill>
                  <a:schemeClr val="dk1"/>
                </a:solidFill>
              </a:rPr>
              <a:t>:     CORONEL, CAROLINA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s-AR" sz="2200" dirty="0">
                <a:solidFill>
                  <a:schemeClr val="dk1"/>
                </a:solidFill>
              </a:rPr>
              <a:t>                         MECOZZI, TAMARA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s-AR" sz="2200" dirty="0">
                <a:solidFill>
                  <a:schemeClr val="dk1"/>
                </a:solidFill>
              </a:rPr>
              <a:t>                         RODRÍGUEZ, LUCAS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p23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23"/>
          <p:cNvSpPr/>
          <p:nvPr/>
        </p:nvSpPr>
        <p:spPr>
          <a:xfrm>
            <a:off x="0" y="0"/>
            <a:ext cx="12192000" cy="633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/>
          </p:nvPr>
        </p:nvSpPr>
        <p:spPr>
          <a:xfrm>
            <a:off x="642256" y="642257"/>
            <a:ext cx="3671119" cy="5226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s-AR" sz="3400" b="1">
                <a:solidFill>
                  <a:schemeClr val="dk1"/>
                </a:solidFill>
              </a:rPr>
            </a:br>
            <a:r>
              <a:rPr lang="es-AR" sz="2900" b="1">
                <a:solidFill>
                  <a:schemeClr val="dk1"/>
                </a:solidFill>
              </a:rPr>
              <a:t>Ejemplo 1:</a:t>
            </a:r>
            <a:endParaRPr sz="34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 sz="2900" b="1">
                <a:solidFill>
                  <a:schemeClr val="dk1"/>
                </a:solidFill>
              </a:rPr>
              <a:t>Rendezvous en Python</a:t>
            </a:r>
            <a:br>
              <a:rPr lang="es-AR" sz="3600" b="1">
                <a:solidFill>
                  <a:schemeClr val="dk1"/>
                </a:solidFill>
              </a:rPr>
            </a:br>
            <a:br>
              <a:rPr lang="es-AR" sz="3600">
                <a:solidFill>
                  <a:schemeClr val="dk1"/>
                </a:solidFill>
              </a:rPr>
            </a:br>
            <a:br>
              <a:rPr lang="es-AR" sz="3600">
                <a:solidFill>
                  <a:schemeClr val="dk1"/>
                </a:solidFill>
              </a:rPr>
            </a:br>
            <a:r>
              <a:rPr lang="es-AR" sz="2200" b="1" u="sng">
                <a:solidFill>
                  <a:schemeClr val="dk1"/>
                </a:solidFill>
              </a:rPr>
              <a:t>Ventaja</a:t>
            </a:r>
            <a:r>
              <a:rPr lang="es-AR" sz="2200">
                <a:solidFill>
                  <a:schemeClr val="dk1"/>
                </a:solidFill>
              </a:rPr>
              <a:t>: </a:t>
            </a:r>
            <a:endParaRPr sz="2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AR" sz="2200">
                <a:solidFill>
                  <a:schemeClr val="dk1"/>
                </a:solidFill>
              </a:rPr>
              <a:t>Control detallado en cada paso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1"/>
          </p:nvPr>
        </p:nvSpPr>
        <p:spPr>
          <a:xfrm>
            <a:off x="4713512" y="990233"/>
            <a:ext cx="6847200" cy="30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s-AR" u="sng">
                <a:solidFill>
                  <a:schemeClr val="dk1"/>
                </a:solidFill>
              </a:rPr>
              <a:t>Implementación</a:t>
            </a:r>
            <a:r>
              <a:rPr lang="es-AR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9144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 "/>
            </a:pPr>
            <a:endParaRPr>
              <a:solidFill>
                <a:schemeClr val="dk1"/>
              </a:solidFill>
            </a:endParaRPr>
          </a:p>
          <a:p>
            <a:pPr marL="9144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s-AR">
                <a:solidFill>
                  <a:schemeClr val="dk1"/>
                </a:solidFill>
              </a:rPr>
              <a:t>Utiliza threading: Thread para crear hilos concurrentes</a:t>
            </a:r>
            <a:endParaRPr/>
          </a:p>
          <a:p>
            <a:pPr marL="9144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s-AR">
                <a:solidFill>
                  <a:schemeClr val="dk1"/>
                </a:solidFill>
              </a:rPr>
              <a:t>Los semáforos dan aviso de los procesos que llegan a la marca</a:t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3"/>
          <p:cNvPicPr preferRelativeResize="0"/>
          <p:nvPr/>
        </p:nvPicPr>
        <p:blipFill rotWithShape="1">
          <a:blip r:embed="rId3">
            <a:alphaModFix/>
          </a:blip>
          <a:srcRect b="25239"/>
          <a:stretch/>
        </p:blipFill>
        <p:spPr>
          <a:xfrm>
            <a:off x="6301537" y="3211975"/>
            <a:ext cx="3671125" cy="229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AR" sz="4500" b="1">
                <a:solidFill>
                  <a:schemeClr val="dk1"/>
                </a:solidFill>
              </a:rPr>
              <a:t>Ejemplo 1 : Rendezvous en Go</a:t>
            </a:r>
            <a:endParaRPr sz="4500" b="1">
              <a:solidFill>
                <a:schemeClr val="dk1"/>
              </a:solidFill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33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 "/>
            </a:pPr>
            <a:r>
              <a:rPr lang="es-AR" sz="2100" u="sng">
                <a:solidFill>
                  <a:schemeClr val="dk1"/>
                </a:solidFill>
              </a:rPr>
              <a:t>Implementación</a:t>
            </a:r>
            <a:r>
              <a:rPr lang="es-AR" sz="2100">
                <a:solidFill>
                  <a:schemeClr val="dk1"/>
                </a:solidFill>
              </a:rPr>
              <a:t>: </a:t>
            </a:r>
            <a:endParaRPr sz="2100"/>
          </a:p>
          <a:p>
            <a:pPr marL="91440" lvl="0" indent="-13335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Char char=" "/>
            </a:pPr>
            <a:r>
              <a:rPr lang="es-AR" sz="2100">
                <a:solidFill>
                  <a:schemeClr val="dk1"/>
                </a:solidFill>
              </a:rPr>
              <a:t>Uso de canales para enviar datos.</a:t>
            </a:r>
            <a:endParaRPr sz="2100">
              <a:solidFill>
                <a:schemeClr val="dk1"/>
              </a:solidFill>
            </a:endParaRPr>
          </a:p>
          <a:p>
            <a:pPr marL="91440" lvl="0" indent="-254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00"/>
              <a:buChar char=" "/>
            </a:pPr>
            <a:endParaRPr sz="400">
              <a:solidFill>
                <a:schemeClr val="dk1"/>
              </a:solidFill>
            </a:endParaRPr>
          </a:p>
          <a:p>
            <a:pPr marL="91440" lvl="0" indent="-13335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Char char=" "/>
            </a:pPr>
            <a:r>
              <a:rPr lang="es-AR" sz="2100" u="sng">
                <a:solidFill>
                  <a:schemeClr val="dk1"/>
                </a:solidFill>
              </a:rPr>
              <a:t>Ventaja</a:t>
            </a:r>
            <a:r>
              <a:rPr lang="es-AR" sz="2100">
                <a:solidFill>
                  <a:schemeClr val="dk1"/>
                </a:solidFill>
              </a:rPr>
              <a:t>: Los canales eliminan la necesidad de semáforos, reduciendo la complejidad del código.</a:t>
            </a:r>
            <a:endParaRPr sz="2100"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5644" y="4278725"/>
            <a:ext cx="6801675" cy="15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AR" sz="4100" b="1">
                <a:solidFill>
                  <a:schemeClr val="dk1"/>
                </a:solidFill>
              </a:rPr>
              <a:t>Ejemplo 2 : Contador Concurrente</a:t>
            </a:r>
            <a:endParaRPr sz="4100"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1066800" y="2164694"/>
            <a:ext cx="10058400" cy="27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33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 "/>
            </a:pPr>
            <a:r>
              <a:rPr lang="es-AR" sz="2100" u="sng">
                <a:solidFill>
                  <a:schemeClr val="dk1"/>
                </a:solidFill>
              </a:rPr>
              <a:t>Descripción</a:t>
            </a:r>
            <a:r>
              <a:rPr lang="es-AR" sz="2100">
                <a:solidFill>
                  <a:schemeClr val="dk1"/>
                </a:solidFill>
              </a:rPr>
              <a:t>: Se requiere implementar un programa que simule un contador que incrementa su valor de manera concurrente utilizando múltiples hilos (en Python) o goroutines (en Go). El contador debe ser compartido entre todas las unidades de ejecución, y se debe asegurar que la operación de incremento sea segura frente a condiciones de carrera.</a:t>
            </a:r>
            <a:endParaRPr sz="2100">
              <a:solidFill>
                <a:schemeClr val="dk1"/>
              </a:solidFill>
            </a:endParaRPr>
          </a:p>
          <a:p>
            <a:pPr marL="91440" lvl="0" indent="-133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 "/>
            </a:pPr>
            <a:endParaRPr sz="2100">
              <a:solidFill>
                <a:schemeClr val="dk1"/>
              </a:solidFill>
            </a:endParaRPr>
          </a:p>
          <a:p>
            <a:pPr marL="91440" lvl="0" indent="-13335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Char char=" "/>
            </a:pPr>
            <a:r>
              <a:rPr lang="es-AR" sz="2100" u="sng">
                <a:solidFill>
                  <a:schemeClr val="dk1"/>
                </a:solidFill>
              </a:rPr>
              <a:t>Implementación en Python</a:t>
            </a:r>
            <a:r>
              <a:rPr lang="es-AR" sz="2100">
                <a:solidFill>
                  <a:schemeClr val="dk1"/>
                </a:solidFill>
              </a:rPr>
              <a:t>: Hilos y bloqueos </a:t>
            </a:r>
            <a:endParaRPr sz="2100">
              <a:solidFill>
                <a:schemeClr val="dk1"/>
              </a:solidFill>
            </a:endParaRPr>
          </a:p>
          <a:p>
            <a:pPr marL="91440" lvl="0" indent="-133350" algn="just" rtl="0">
              <a:spcBef>
                <a:spcPts val="1400"/>
              </a:spcBef>
              <a:spcAft>
                <a:spcPts val="0"/>
              </a:spcAft>
              <a:buSzPts val="2100"/>
              <a:buChar char=" "/>
            </a:pPr>
            <a:r>
              <a:rPr lang="es-AR" sz="2100" u="sng">
                <a:solidFill>
                  <a:schemeClr val="dk1"/>
                </a:solidFill>
              </a:rPr>
              <a:t>Implementación en Go</a:t>
            </a:r>
            <a:r>
              <a:rPr lang="es-AR" sz="2100">
                <a:solidFill>
                  <a:schemeClr val="dk1"/>
                </a:solidFill>
              </a:rPr>
              <a:t>: Goroutines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AR" sz="3800" b="1">
                <a:solidFill>
                  <a:schemeClr val="dk1"/>
                </a:solidFill>
              </a:rPr>
              <a:t>Ejemplo 2 : Contador Concurrente (Python vs Go)</a:t>
            </a:r>
            <a:endParaRPr sz="38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00" y="2527725"/>
            <a:ext cx="5275400" cy="23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7775" y="2020300"/>
            <a:ext cx="5383701" cy="35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AR" sz="4500" b="1">
                <a:solidFill>
                  <a:schemeClr val="dk1"/>
                </a:solidFill>
              </a:rPr>
              <a:t>Análisis de Ejemplos</a:t>
            </a:r>
            <a:endParaRPr sz="4500"/>
          </a:p>
        </p:txBody>
      </p:sp>
      <p:grpSp>
        <p:nvGrpSpPr>
          <p:cNvPr id="228" name="Google Shape;228;p27"/>
          <p:cNvGrpSpPr/>
          <p:nvPr/>
        </p:nvGrpSpPr>
        <p:grpSpPr>
          <a:xfrm>
            <a:off x="1097280" y="1845734"/>
            <a:ext cx="10058459" cy="4023252"/>
            <a:chOff x="0" y="0"/>
            <a:chExt cx="10058459" cy="4023252"/>
          </a:xfrm>
        </p:grpSpPr>
        <p:sp>
          <p:nvSpPr>
            <p:cNvPr id="229" name="Google Shape;229;p27"/>
            <p:cNvSpPr/>
            <p:nvPr/>
          </p:nvSpPr>
          <p:spPr>
            <a:xfrm>
              <a:off x="0" y="0"/>
              <a:ext cx="8549700" cy="12069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 txBox="1"/>
            <p:nvPr/>
          </p:nvSpPr>
          <p:spPr>
            <a:xfrm>
              <a:off x="159495" y="81716"/>
              <a:ext cx="80190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endParaRPr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AR" sz="19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Python:</a:t>
              </a:r>
              <a:r>
                <a:rPr lang="es-AR" sz="1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A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rendimiento puede verse afectado por el Global Interpreter Lock (GIL), lo que complica el manejo de aplicaciones que requieren un alto uso de CPU.</a:t>
              </a:r>
              <a:endParaRPr sz="800" b="1">
                <a:solidFill>
                  <a:schemeClr val="dk1"/>
                </a:solidFill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endParaRPr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754379" y="1408176"/>
              <a:ext cx="8549700" cy="12069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688245" y="1505704"/>
              <a:ext cx="82506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AR" sz="20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</a:t>
              </a:r>
              <a:r>
                <a:rPr lang="es-AR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Las goroutines y canales permiten una comunicación segura y eficiente entre tareas, lo que facilita la construcción de aplicaciones altamente concurrentes sin limitaciones.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508759" y="2816352"/>
              <a:ext cx="8549700" cy="1206900"/>
            </a:xfrm>
            <a:prstGeom prst="roundRect">
              <a:avLst>
                <a:gd name="adj" fmla="val 10000"/>
              </a:avLst>
            </a:prstGeom>
            <a:solidFill>
              <a:srgbClr val="E38310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 txBox="1"/>
            <p:nvPr/>
          </p:nvSpPr>
          <p:spPr>
            <a:xfrm>
              <a:off x="1544122" y="2851716"/>
              <a:ext cx="8366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AR" sz="19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Go es superior debido a su modelo de concurrencia simple, eficiente y escalable: las goroutines y los canales permiten una sincronización más intuitiva, segura y ligera en términos de recursos.</a:t>
              </a:r>
              <a:endParaRPr sz="1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7765084" y="915314"/>
              <a:ext cx="784500" cy="7845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5D7C9">
                <a:alpha val="89800"/>
              </a:srgbClr>
            </a:solidFill>
            <a:ln w="15875" cap="flat" cmpd="sng">
              <a:solidFill>
                <a:srgbClr val="F5D7C9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 txBox="1"/>
            <p:nvPr/>
          </p:nvSpPr>
          <p:spPr>
            <a:xfrm>
              <a:off x="7941609" y="915314"/>
              <a:ext cx="431400" cy="5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450" tIns="44450" rIns="44450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Calibri"/>
                <a:buNone/>
              </a:pPr>
              <a:endParaRPr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8519464" y="2315443"/>
              <a:ext cx="784500" cy="784500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5D7C9">
                <a:alpha val="89800"/>
              </a:srgbClr>
            </a:solidFill>
            <a:ln w="15875" cap="flat" cmpd="sng">
              <a:solidFill>
                <a:srgbClr val="F5D7C9">
                  <a:alpha val="898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 txBox="1"/>
            <p:nvPr/>
          </p:nvSpPr>
          <p:spPr>
            <a:xfrm>
              <a:off x="8695989" y="2315443"/>
              <a:ext cx="431400" cy="59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4450" tIns="44450" rIns="44450" bIns="44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Calibri"/>
                <a:buNone/>
              </a:pPr>
              <a:endParaRPr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1066805" y="28660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AR" b="1">
                <a:solidFill>
                  <a:schemeClr val="dk1"/>
                </a:solidFill>
              </a:rPr>
              <a:t>Conclusión: Canales</a:t>
            </a:r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403805" y="2179209"/>
            <a:ext cx="11384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460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s-AR" sz="2300" b="1">
                <a:solidFill>
                  <a:schemeClr val="dk1"/>
                </a:solidFill>
              </a:rPr>
              <a:t>Comunicación Segura y Sin Memoria Compartida</a:t>
            </a:r>
            <a:r>
              <a:rPr lang="es-AR" sz="2300">
                <a:solidFill>
                  <a:schemeClr val="dk1"/>
                </a:solidFill>
              </a:rPr>
              <a:t> 🔒</a:t>
            </a:r>
            <a:br>
              <a:rPr lang="es-AR" sz="2300">
                <a:solidFill>
                  <a:schemeClr val="dk1"/>
                </a:solidFill>
              </a:rPr>
            </a:br>
            <a:r>
              <a:rPr lang="es-AR" sz="2300">
                <a:solidFill>
                  <a:schemeClr val="dk1"/>
                </a:solidFill>
              </a:rPr>
              <a:t>Los canales permiten a los procesos intercambiar información sin la necesidad de acceder a memoria compartida, lo cual reduce significativamente los riesgos de sincronización y errores de concurrencia.</a:t>
            </a:r>
            <a:endParaRPr sz="2300">
              <a:solidFill>
                <a:schemeClr val="dk1"/>
              </a:solidFill>
            </a:endParaRPr>
          </a:p>
          <a:p>
            <a:pPr marL="9144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>
              <a:solidFill>
                <a:schemeClr val="dk1"/>
              </a:solidFill>
            </a:endParaRPr>
          </a:p>
          <a:p>
            <a:pPr marL="91440" lvl="0" indent="-1397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AR" sz="2300" b="1">
                <a:solidFill>
                  <a:schemeClr val="dk1"/>
                </a:solidFill>
              </a:rPr>
              <a:t>Eliminación de Condiciones de Carrera</a:t>
            </a:r>
            <a:r>
              <a:rPr lang="es-AR" sz="2300">
                <a:solidFill>
                  <a:schemeClr val="dk1"/>
                </a:solidFill>
              </a:rPr>
              <a:t> 🚀</a:t>
            </a:r>
            <a:br>
              <a:rPr lang="es-AR" sz="2300">
                <a:solidFill>
                  <a:schemeClr val="dk1"/>
                </a:solidFill>
              </a:rPr>
            </a:br>
            <a:r>
              <a:rPr lang="es-AR" sz="2300">
                <a:solidFill>
                  <a:schemeClr val="dk1"/>
                </a:solidFill>
              </a:rPr>
              <a:t>Al sincronizar automáticamente el envío y recepción de mensajes, los canales minimizan la posibilidad de condiciones de carrera, proporcionando un entorno de comunicación más confiable</a:t>
            </a:r>
            <a:r>
              <a:rPr lang="es-AR" sz="2200">
                <a:solidFill>
                  <a:schemeClr val="dk1"/>
                </a:solidFill>
              </a:rPr>
              <a:t>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3400675" y="774250"/>
            <a:ext cx="55584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Calibri"/>
              <a:buNone/>
            </a:pPr>
            <a:r>
              <a:rPr lang="es-AR" sz="3920" b="1">
                <a:solidFill>
                  <a:schemeClr val="dk1"/>
                </a:solidFill>
              </a:rPr>
              <a:t>Comparación Occam - Go</a:t>
            </a:r>
            <a:endParaRPr sz="3920"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487680" y="1592359"/>
            <a:ext cx="11384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00"/>
          </a:p>
          <a:p>
            <a:pPr marL="91440" lvl="0" indent="-14605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s-AR" sz="2300" b="1">
                <a:solidFill>
                  <a:schemeClr val="dk1"/>
                </a:solidFill>
              </a:rPr>
              <a:t>Menor Complejidad y Mayor Mantenibilidad en Go</a:t>
            </a:r>
            <a:r>
              <a:rPr lang="es-AR" sz="2300">
                <a:solidFill>
                  <a:schemeClr val="dk1"/>
                </a:solidFill>
              </a:rPr>
              <a:t> 💡</a:t>
            </a:r>
            <a:br>
              <a:rPr lang="es-AR" sz="2300">
                <a:solidFill>
                  <a:schemeClr val="dk1"/>
                </a:solidFill>
              </a:rPr>
            </a:br>
            <a:r>
              <a:rPr lang="es-AR" sz="2200">
                <a:solidFill>
                  <a:schemeClr val="dk1"/>
                </a:solidFill>
              </a:rPr>
              <a:t>A diferencia de semáforos y locks, los canales simplifican el manejo de la concurrencia, lo que hace que el código en Go sea más fácil de leer, mantener y escalar en aplicaciones distribuidas y de alto rendimiento</a:t>
            </a:r>
            <a:r>
              <a:rPr lang="es-AR" sz="2200"/>
              <a:t>.</a:t>
            </a:r>
            <a:endParaRPr sz="2200"/>
          </a:p>
          <a:p>
            <a:pPr marL="91440" lvl="0" indent="-14605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Char char="•"/>
            </a:pPr>
            <a:r>
              <a:rPr lang="es-AR" sz="2300" b="1">
                <a:solidFill>
                  <a:schemeClr val="dk1"/>
                </a:solidFill>
              </a:rPr>
              <a:t>Utilidad en Go</a:t>
            </a:r>
            <a:endParaRPr sz="2300" b="1">
              <a:solidFill>
                <a:schemeClr val="dk1"/>
              </a:solidFill>
            </a:endParaRPr>
          </a:p>
          <a:p>
            <a:pPr marL="9144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 sz="2200">
                <a:solidFill>
                  <a:schemeClr val="dk1"/>
                </a:solidFill>
              </a:rPr>
              <a:t>El uso de Occam es principalmente académico mientras que Go tiene amplio uso en la industria</a:t>
            </a:r>
            <a:r>
              <a:rPr lang="es-AR" sz="2300" b="1">
                <a:solidFill>
                  <a:schemeClr val="dk1"/>
                </a:solidFill>
              </a:rPr>
              <a:t> </a:t>
            </a:r>
            <a:endParaRPr sz="2300" b="1">
              <a:solidFill>
                <a:schemeClr val="dk1"/>
              </a:solidFill>
            </a:endParaRPr>
          </a:p>
          <a:p>
            <a:pPr marL="91440" lvl="0" indent="-14605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300"/>
              <a:buChar char="•"/>
            </a:pPr>
            <a:r>
              <a:rPr lang="es-AR" sz="2300" b="1">
                <a:solidFill>
                  <a:schemeClr val="dk1"/>
                </a:solidFill>
              </a:rPr>
              <a:t>Mayor Soporte en Go</a:t>
            </a:r>
            <a:endParaRPr sz="2300" b="1">
              <a:solidFill>
                <a:schemeClr val="dk1"/>
              </a:solidFill>
            </a:endParaRPr>
          </a:p>
          <a:p>
            <a:pPr marL="91440" lvl="0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AR" sz="2200">
                <a:solidFill>
                  <a:schemeClr val="dk1"/>
                </a:solidFill>
              </a:rPr>
              <a:t>La comunidad de soporte de Occam es muy reducida en comparación a Go, que cuenta con soporte de diferentes empresas</a:t>
            </a:r>
            <a:endParaRPr sz="2200"/>
          </a:p>
        </p:txBody>
      </p:sp>
      <p:pic>
        <p:nvPicPr>
          <p:cNvPr id="251" name="Google Shape;2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1900" y="3410522"/>
            <a:ext cx="386950" cy="38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6750" y="4397553"/>
            <a:ext cx="386950" cy="38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3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" name="Google Shape;260;p30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30"/>
          <p:cNvCxnSpPr/>
          <p:nvPr/>
        </p:nvCxnSpPr>
        <p:spPr>
          <a:xfrm>
            <a:off x="3944603" y="4325112"/>
            <a:ext cx="71323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2" name="Google Shape;262;p30"/>
          <p:cNvSpPr txBox="1">
            <a:spLocks noGrp="1"/>
          </p:cNvSpPr>
          <p:nvPr>
            <p:ph type="ctrTitle" idx="4294967295"/>
          </p:nvPr>
        </p:nvSpPr>
        <p:spPr>
          <a:xfrm>
            <a:off x="3836504" y="758952"/>
            <a:ext cx="7319175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lang="es-AR" sz="8000">
                <a:solidFill>
                  <a:schemeClr val="dk1"/>
                </a:solidFill>
              </a:rPr>
              <a:t>¡</a:t>
            </a:r>
            <a:r>
              <a:rPr lang="es-AR"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r>
              <a:rPr lang="es-AR" sz="80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/>
          </a:p>
        </p:txBody>
      </p:sp>
      <p:pic>
        <p:nvPicPr>
          <p:cNvPr id="263" name="Google Shape;263;p30" descr="Apretón de man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818" y="1944907"/>
            <a:ext cx="2449486" cy="244948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15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5"/>
          <p:cNvSpPr/>
          <p:nvPr/>
        </p:nvSpPr>
        <p:spPr>
          <a:xfrm>
            <a:off x="0" y="0"/>
            <a:ext cx="121863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AR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Programación Concurrente </a:t>
            </a:r>
            <a:br>
              <a:rPr lang="es-AR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3600" b="1">
              <a:solidFill>
                <a:schemeClr val="lt1"/>
              </a:solidFill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4566936" y="400696"/>
            <a:ext cx="6992400" cy="12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/>
          <a:p>
            <a:pPr marL="91440" lvl="0" indent="-1460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 "/>
            </a:pPr>
            <a:r>
              <a:rPr lang="es-AR" sz="2300">
                <a:solidFill>
                  <a:schemeClr val="dk1"/>
                </a:solidFill>
              </a:rPr>
              <a:t>En programación concurrente, existen varios mecanismos que facilitan la comunicación segura y sincronización entre procesos concurrentes: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4566925" y="2369051"/>
            <a:ext cx="6932700" cy="39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s-AR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Semáforos</a:t>
            </a:r>
            <a:r>
              <a:rPr lang="es-A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Regulan el acceso a recursos mediante contadores.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s-AR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Locks y Mutexes</a:t>
            </a:r>
            <a:r>
              <a:rPr lang="es-A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Aseguran exclusividad en el acceso a variables compartidas</a:t>
            </a:r>
            <a:r>
              <a:rPr lang="es-A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s-AR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Colas de Mensajes</a:t>
            </a:r>
            <a:r>
              <a:rPr lang="es-A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Facilitan la comunicación mediante gestión secuencial de mensajes.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33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</a:pPr>
            <a:r>
              <a:rPr lang="es-AR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Actor</a:t>
            </a:r>
            <a:r>
              <a:rPr lang="es-AR"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Procesos aislados que intercambian mensajes sin compartir estado. </a:t>
            </a: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Char char="•"/>
            </a:pPr>
            <a:r>
              <a:rPr lang="es-AR" sz="2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Canales…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841247" y="552091"/>
            <a:ext cx="6629400" cy="108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AR" sz="5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un Canal?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5126425" y="1165725"/>
            <a:ext cx="6224400" cy="4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91440" lvl="0" indent="-1524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s-AR" sz="2400" b="1" u="sng">
                <a:solidFill>
                  <a:schemeClr val="dk1"/>
                </a:solidFill>
              </a:rPr>
              <a:t>Ventajas</a:t>
            </a:r>
            <a:r>
              <a:rPr lang="es-AR" sz="2400" b="1">
                <a:solidFill>
                  <a:schemeClr val="dk1"/>
                </a:solidFill>
              </a:rPr>
              <a:t>:</a:t>
            </a:r>
            <a:endParaRPr sz="2400" b="1">
              <a:solidFill>
                <a:schemeClr val="dk1"/>
              </a:solidFill>
            </a:endParaRPr>
          </a:p>
          <a:p>
            <a:pPr marL="91440" lvl="0" indent="-1397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AR" sz="2200">
                <a:solidFill>
                  <a:schemeClr val="dk1"/>
                </a:solidFill>
              </a:rPr>
              <a:t>🔄 </a:t>
            </a:r>
            <a:r>
              <a:rPr lang="es-AR" sz="2200" b="1">
                <a:solidFill>
                  <a:schemeClr val="dk1"/>
                </a:solidFill>
              </a:rPr>
              <a:t>Sincronización Automática</a:t>
            </a:r>
            <a:r>
              <a:rPr lang="es-AR" sz="2200">
                <a:solidFill>
                  <a:schemeClr val="dk1"/>
                </a:solidFill>
              </a:rPr>
              <a:t>: Sin necesidad de semáforos o locks adicionales.</a:t>
            </a:r>
            <a:endParaRPr sz="2200"/>
          </a:p>
          <a:p>
            <a:pPr marL="91440" lvl="0" indent="-1397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AR" sz="2200">
                <a:solidFill>
                  <a:schemeClr val="dk1"/>
                </a:solidFill>
              </a:rPr>
              <a:t>📤 </a:t>
            </a:r>
            <a:r>
              <a:rPr lang="es-AR" sz="2200" b="1">
                <a:solidFill>
                  <a:schemeClr val="dk1"/>
                </a:solidFill>
              </a:rPr>
              <a:t>Comunicación con y sin Búfer</a:t>
            </a:r>
            <a:r>
              <a:rPr lang="es-AR" sz="2200">
                <a:solidFill>
                  <a:schemeClr val="dk1"/>
                </a:solidFill>
              </a:rPr>
              <a:t>: Flexibilidad para enviar mensajes cuando ambos procesos están listos o con almacenamiento intermedio.</a:t>
            </a:r>
            <a:endParaRPr sz="2200"/>
          </a:p>
          <a:p>
            <a:pPr marL="91440" lvl="0" indent="-1397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AR" sz="2200">
                <a:solidFill>
                  <a:schemeClr val="dk1"/>
                </a:solidFill>
              </a:rPr>
              <a:t>🛡️ </a:t>
            </a:r>
            <a:r>
              <a:rPr lang="es-AR" sz="2200" b="1">
                <a:solidFill>
                  <a:schemeClr val="dk1"/>
                </a:solidFill>
              </a:rPr>
              <a:t>Reducción de Errores de Concurrencia</a:t>
            </a:r>
            <a:r>
              <a:rPr lang="es-AR" sz="2200">
                <a:solidFill>
                  <a:schemeClr val="dk1"/>
                </a:solidFill>
              </a:rPr>
              <a:t>: Minimiza el riesgo de condiciones de carrera al evitar el acceso a memoria compartida.</a:t>
            </a:r>
            <a:endParaRPr sz="2200"/>
          </a:p>
        </p:txBody>
      </p:sp>
      <p:sp>
        <p:nvSpPr>
          <p:cNvPr id="128" name="Google Shape;128;p16"/>
          <p:cNvSpPr txBox="1"/>
          <p:nvPr/>
        </p:nvSpPr>
        <p:spPr>
          <a:xfrm>
            <a:off x="531180" y="2390523"/>
            <a:ext cx="43890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"Un canal es un conducto seguro para enviar y recibir mensajes sin compartir memoria"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-258075" y="672750"/>
            <a:ext cx="124500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s-AR" b="1">
                <a:solidFill>
                  <a:schemeClr val="dk1"/>
                </a:solidFill>
              </a:rPr>
              <a:t>Modelo CSP 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Calibri"/>
              <a:buNone/>
            </a:pPr>
            <a:r>
              <a:rPr lang="es-AR" b="1">
                <a:solidFill>
                  <a:schemeClr val="dk1"/>
                </a:solidFill>
              </a:rPr>
              <a:t>(Communicating Sequential Processes)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314700" y="1758730"/>
            <a:ext cx="11562600" cy="19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 sz="2200">
                <a:solidFill>
                  <a:schemeClr val="dk1"/>
                </a:solidFill>
              </a:rPr>
              <a:t>Fue propuesto por  Tony Hoare entre 1975 y 1985 como un marco teórico-práctico que permite estudiar el problema de la concurrencia: establece la comunicación entre procesos mediante mensajes en canales, eliminando la necesidad de memoria compartida.</a:t>
            </a:r>
            <a:endParaRPr sz="2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s-AR" sz="2200">
                <a:solidFill>
                  <a:schemeClr val="dk1"/>
                </a:solidFill>
              </a:rPr>
              <a:t>Tony Hoare es un científico </a:t>
            </a:r>
            <a:r>
              <a:rPr lang="es-AR" sz="22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británico</a:t>
            </a:r>
            <a:r>
              <a:rPr lang="es-AR" sz="2200">
                <a:solidFill>
                  <a:schemeClr val="dk1"/>
                </a:solidFill>
              </a:rPr>
              <a:t> en </a:t>
            </a:r>
            <a:r>
              <a:rPr lang="es-AR" sz="22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computación</a:t>
            </a:r>
            <a:r>
              <a:rPr lang="es-AR" sz="2200">
                <a:solidFill>
                  <a:schemeClr val="dk1"/>
                </a:solidFill>
              </a:rPr>
              <a:t> conocido mundialmente por la invención, en 1960 de </a:t>
            </a:r>
            <a:r>
              <a:rPr lang="es-AR" sz="2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Quicksort</a:t>
            </a:r>
            <a:r>
              <a:rPr lang="es-AR" sz="2200">
                <a:solidFill>
                  <a:schemeClr val="dk1"/>
                </a:solidFill>
              </a:rPr>
              <a:t>: el </a:t>
            </a:r>
            <a:r>
              <a:rPr lang="es-AR" sz="22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algoritmo</a:t>
            </a:r>
            <a:r>
              <a:rPr lang="es-AR" sz="2200">
                <a:solidFill>
                  <a:schemeClr val="dk1"/>
                </a:solidFill>
              </a:rPr>
              <a:t> de ordenamiento más ampliamente utilizado en el mundo.</a:t>
            </a:r>
            <a:endParaRPr sz="2200"/>
          </a:p>
        </p:txBody>
      </p:sp>
      <p:pic>
        <p:nvPicPr>
          <p:cNvPr id="135" name="Google Shape;13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43450" y="3898300"/>
            <a:ext cx="2892798" cy="221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46601" y="3898300"/>
            <a:ext cx="2416321" cy="221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2648652" y="672754"/>
            <a:ext cx="70395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AR" b="1">
                <a:solidFill>
                  <a:schemeClr val="dk1"/>
                </a:solidFill>
              </a:rPr>
              <a:t>Principios del Modelo CSP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314700" y="1976234"/>
            <a:ext cx="115626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3335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AR" sz="2100" b="1" dirty="0">
                <a:solidFill>
                  <a:schemeClr val="dk1"/>
                </a:solidFill>
              </a:rPr>
              <a:t>Aislamiento de Procesos</a:t>
            </a:r>
            <a:r>
              <a:rPr lang="es-AR" sz="2100" dirty="0">
                <a:solidFill>
                  <a:schemeClr val="dk1"/>
                </a:solidFill>
              </a:rPr>
              <a:t> 🔒</a:t>
            </a:r>
            <a:br>
              <a:rPr lang="es-AR" sz="2100" dirty="0">
                <a:solidFill>
                  <a:schemeClr val="dk1"/>
                </a:solidFill>
              </a:rPr>
            </a:br>
            <a:r>
              <a:rPr lang="es-AR" sz="2100" dirty="0">
                <a:solidFill>
                  <a:schemeClr val="dk1"/>
                </a:solidFill>
              </a:rPr>
              <a:t>Cada proceso opera de forma independiente, sin compartir memoria, lo cual reduce riesgos de interferencias y errores de concurrencia.</a:t>
            </a:r>
            <a:endParaRPr sz="2100" dirty="0">
              <a:solidFill>
                <a:schemeClr val="dk1"/>
              </a:solidFill>
            </a:endParaRPr>
          </a:p>
          <a:p>
            <a:pPr marL="91440" lvl="0" indent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</a:endParaRPr>
          </a:p>
          <a:p>
            <a:pPr marL="91440" lvl="0" indent="-13335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AR" sz="2100" b="1" dirty="0">
                <a:solidFill>
                  <a:schemeClr val="dk1"/>
                </a:solidFill>
              </a:rPr>
              <a:t>Comunicación mediante Canales</a:t>
            </a:r>
            <a:r>
              <a:rPr lang="es-AR" sz="2100" dirty="0">
                <a:solidFill>
                  <a:schemeClr val="dk1"/>
                </a:solidFill>
              </a:rPr>
              <a:t> 🔄</a:t>
            </a:r>
            <a:br>
              <a:rPr lang="es-AR" sz="2100" dirty="0">
                <a:solidFill>
                  <a:schemeClr val="dk1"/>
                </a:solidFill>
              </a:rPr>
            </a:br>
            <a:r>
              <a:rPr lang="es-AR" sz="2100" dirty="0">
                <a:solidFill>
                  <a:schemeClr val="dk1"/>
                </a:solidFill>
              </a:rPr>
              <a:t>Los procesos se comunican exclusivamente a través de canales, proporcionando un "conducto" seguro y sincronizado para el intercambio de datos.</a:t>
            </a:r>
            <a:endParaRPr sz="2100" dirty="0">
              <a:solidFill>
                <a:schemeClr val="dk1"/>
              </a:solidFill>
            </a:endParaRPr>
          </a:p>
          <a:p>
            <a:pPr marL="91440" lvl="0" indent="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</a:endParaRPr>
          </a:p>
          <a:p>
            <a:pPr marL="91440" lvl="0" indent="-127000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s-AR" sz="2100" b="1" dirty="0">
                <a:solidFill>
                  <a:schemeClr val="dk1"/>
                </a:solidFill>
              </a:rPr>
              <a:t>Sincronización Implícita</a:t>
            </a:r>
            <a:r>
              <a:rPr lang="es-AR" sz="2100" dirty="0">
                <a:solidFill>
                  <a:schemeClr val="dk1"/>
                </a:solidFill>
              </a:rPr>
              <a:t> ⏳</a:t>
            </a:r>
            <a:br>
              <a:rPr lang="es-AR" sz="2100" dirty="0">
                <a:solidFill>
                  <a:schemeClr val="dk1"/>
                </a:solidFill>
              </a:rPr>
            </a:br>
            <a:r>
              <a:rPr lang="es-AR" sz="2100" dirty="0">
                <a:solidFill>
                  <a:schemeClr val="dk1"/>
                </a:solidFill>
              </a:rPr>
              <a:t>La sincronización ocurre automáticamente cuando los procesos envían y reciben mensajes a través de los canales, eliminando la necesidad de mecanismos adicionales de control de concurrencia</a:t>
            </a:r>
            <a:r>
              <a:rPr lang="es-AR" sz="1900" dirty="0">
                <a:solidFill>
                  <a:schemeClr val="dk1"/>
                </a:solidFill>
              </a:rPr>
              <a:t>.</a:t>
            </a:r>
            <a:endParaRPr sz="2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AR" b="1">
                <a:solidFill>
                  <a:schemeClr val="dk1"/>
                </a:solidFill>
              </a:rPr>
              <a:t>Evolución y Aplicación en Lenguajes de Programación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1097280" y="182584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AR" sz="2200">
                <a:solidFill>
                  <a:schemeClr val="dk1"/>
                </a:solidFill>
              </a:rPr>
              <a:t>La programación concurrente ha sido implementada en varios lenguajes diseñados para manejar múltiples tareas de forma eficiente. </a:t>
            </a:r>
            <a:endParaRPr sz="2200">
              <a:solidFill>
                <a:schemeClr val="dk1"/>
              </a:solidFill>
            </a:endParaRPr>
          </a:p>
          <a:p>
            <a:pPr marL="9144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</a:pPr>
            <a:endParaRPr sz="2200">
              <a:solidFill>
                <a:schemeClr val="dk1"/>
              </a:solidFill>
            </a:endParaRPr>
          </a:p>
          <a:p>
            <a:pPr marL="9144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AR" sz="2200">
                <a:solidFill>
                  <a:schemeClr val="dk1"/>
                </a:solidFill>
              </a:rPr>
              <a:t>Lenguajes más antiguos, como Occam , jugaron un papel fundamental en la evolución de la concurrencia, pero han sido reemplazados por lenguajes más modernos que ofrecen mayor flexibilidad, escalabilidad y un enfoque en concurrencia segura y eficiente.</a:t>
            </a:r>
            <a:endParaRPr sz="2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304800" y="391668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19" descr="Introducing the Go programming language - DED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0442" y="4306655"/>
            <a:ext cx="2712719" cy="1525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1139" y="4425917"/>
            <a:ext cx="1896252" cy="1423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9" descr="Icono Erlang, logo en Vector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27372" y="4171922"/>
            <a:ext cx="3590726" cy="1795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 descr="occam (programming language)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8466" y="4710206"/>
            <a:ext cx="2305050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1097275" y="977225"/>
            <a:ext cx="22548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AR" sz="4600" b="1">
                <a:solidFill>
                  <a:schemeClr val="dk1"/>
                </a:solidFill>
              </a:rPr>
              <a:t>Occam</a:t>
            </a:r>
            <a:endParaRPr sz="4600" b="1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2"/>
          </p:nvPr>
        </p:nvSpPr>
        <p:spPr>
          <a:xfrm>
            <a:off x="1097275" y="3786276"/>
            <a:ext cx="46938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AR" sz="2200" b="1" i="0">
                <a:solidFill>
                  <a:schemeClr val="dk1"/>
                </a:solidFill>
              </a:rPr>
              <a:t>Procesos paralelos y comunicación estricta</a:t>
            </a:r>
            <a:endParaRPr sz="2200"/>
          </a:p>
          <a:p>
            <a:pPr marL="91440" lvl="0" indent="-1397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AR" sz="2200" b="0" i="0">
                <a:solidFill>
                  <a:schemeClr val="dk1"/>
                </a:solidFill>
              </a:rPr>
              <a:t>Los procesos se ejecutan en paralelo utilizando la palabra clave PAR, y se comunican </a:t>
            </a:r>
            <a:r>
              <a:rPr lang="es-AR" sz="2200">
                <a:solidFill>
                  <a:schemeClr val="dk1"/>
                </a:solidFill>
              </a:rPr>
              <a:t>sólo</a:t>
            </a:r>
            <a:r>
              <a:rPr lang="es-AR" sz="2200" b="0" i="0">
                <a:solidFill>
                  <a:schemeClr val="dk1"/>
                </a:solidFill>
              </a:rPr>
              <a:t> mediante canales</a:t>
            </a:r>
            <a:r>
              <a:rPr lang="es-AR" sz="2200">
                <a:solidFill>
                  <a:schemeClr val="dk1"/>
                </a:solidFill>
              </a:rPr>
              <a:t>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4"/>
          </p:nvPr>
        </p:nvSpPr>
        <p:spPr>
          <a:xfrm>
            <a:off x="6081500" y="3786275"/>
            <a:ext cx="50598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AR" sz="2200" b="1" i="0">
                <a:solidFill>
                  <a:schemeClr val="dk1"/>
                </a:solidFill>
              </a:rPr>
              <a:t>Comunicación bloqueadora</a:t>
            </a:r>
            <a:endParaRPr sz="2200"/>
          </a:p>
          <a:p>
            <a:pPr marL="91440" lvl="0" indent="-1397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AR" sz="2200" b="0" i="0">
                <a:solidFill>
                  <a:schemeClr val="dk1"/>
                </a:solidFill>
              </a:rPr>
              <a:t>El emisor y el receptor se bloquean hasta que ambos están listos para intercambiar datos, </a:t>
            </a:r>
            <a:r>
              <a:rPr lang="es-AR" sz="2200">
                <a:solidFill>
                  <a:schemeClr val="dk1"/>
                </a:solidFill>
              </a:rPr>
              <a:t>a</a:t>
            </a:r>
            <a:r>
              <a:rPr lang="es-AR" sz="2200" b="0" i="0">
                <a:solidFill>
                  <a:schemeClr val="dk1"/>
                </a:solidFill>
              </a:rPr>
              <a:t>segurando una sincronización perfecta.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640850" y="1838850"/>
            <a:ext cx="111207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</a:t>
            </a:r>
            <a:r>
              <a:rPr lang="es-AR" sz="2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señado en los años 80 para el procesamiento paralelo en los </a:t>
            </a:r>
            <a: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s-AR" sz="2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ransputers</a:t>
            </a:r>
            <a: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siguiendo </a:t>
            </a:r>
            <a:r>
              <a:rPr lang="es-AR" sz="2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modelo CS</a:t>
            </a:r>
            <a: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</a:t>
            </a:r>
            <a: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lenguaje</a:t>
            </a:r>
            <a:r>
              <a:rPr lang="es-AR" sz="2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los procesos se comunican estrictamente a través de </a:t>
            </a:r>
            <a:r>
              <a:rPr lang="es-AR" sz="2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canales unidireccionales</a:t>
            </a:r>
            <a:r>
              <a:rPr lang="es-AR" sz="2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lo que garantiza una sincronización perfecta pero limita su flexibilidad.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>
            <a:spLocks noGrp="1"/>
          </p:cNvSpPr>
          <p:nvPr>
            <p:ph type="body" idx="2"/>
          </p:nvPr>
        </p:nvSpPr>
        <p:spPr>
          <a:xfrm>
            <a:off x="4099560" y="1005840"/>
            <a:ext cx="4419600" cy="60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PROC productor(CHAN OF INT out!)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SEQ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  out ! 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  out ! 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  out ! 3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  out ! 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  out !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  out ! 0   -- 0 para señalar que no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hay más datos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PROC consumidor(CHAN OF INT in?)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INT valor: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WHILE TRUE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  SEQ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s-AR" sz="1800" b="1">
                <a:solidFill>
                  <a:schemeClr val="dk1"/>
                </a:solidFill>
              </a:rPr>
              <a:t>      in ? valor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chemeClr val="dk1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031480" y="1005840"/>
            <a:ext cx="4419600" cy="601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valor = 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EXIT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SKIP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-- Aquí procesamos el valor recibido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printf("Valor recibido: %d\n", valor):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 OF INT canal: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productor(canal!)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s-A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consumidor(canal?)</a:t>
            </a:r>
            <a:endParaRPr/>
          </a:p>
        </p:txBody>
      </p:sp>
      <p:cxnSp>
        <p:nvCxnSpPr>
          <p:cNvPr id="171" name="Google Shape;171;p21"/>
          <p:cNvCxnSpPr/>
          <p:nvPr/>
        </p:nvCxnSpPr>
        <p:spPr>
          <a:xfrm rot="10800000" flipH="1">
            <a:off x="6446520" y="5181600"/>
            <a:ext cx="1173480" cy="112776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" name="Google Shape;172;p21"/>
          <p:cNvCxnSpPr/>
          <p:nvPr/>
        </p:nvCxnSpPr>
        <p:spPr>
          <a:xfrm>
            <a:off x="7894320" y="1005840"/>
            <a:ext cx="0" cy="569976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3" name="Google Shape;173;p21"/>
          <p:cNvSpPr txBox="1"/>
          <p:nvPr/>
        </p:nvSpPr>
        <p:spPr>
          <a:xfrm>
            <a:off x="91500" y="720898"/>
            <a:ext cx="3931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proceso productor envía varios valores (del 1 al 5) a través de un canal, y luego envía un 0 para indicar que no hay más datos</a:t>
            </a:r>
            <a:endParaRPr b="1"/>
          </a:p>
        </p:txBody>
      </p:sp>
      <p:sp>
        <p:nvSpPr>
          <p:cNvPr id="174" name="Google Shape;174;p21"/>
          <p:cNvSpPr txBox="1"/>
          <p:nvPr/>
        </p:nvSpPr>
        <p:spPr>
          <a:xfrm>
            <a:off x="167639" y="2378392"/>
            <a:ext cx="3794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proceso consumidor recibe los valores del canal y los procesos. Cuando recibe un 0, termina la ejecución ( EXIT).</a:t>
            </a:r>
            <a:endParaRPr b="1"/>
          </a:p>
        </p:txBody>
      </p:sp>
      <p:sp>
        <p:nvSpPr>
          <p:cNvPr id="175" name="Google Shape;175;p21"/>
          <p:cNvSpPr txBox="1"/>
          <p:nvPr/>
        </p:nvSpPr>
        <p:spPr>
          <a:xfrm>
            <a:off x="91490" y="4868135"/>
            <a:ext cx="39318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hay muchas plataformas en línea que soporten Occam de manera directa, ya que es un lenguaje más antiguo.</a:t>
            </a:r>
            <a:endParaRPr b="1"/>
          </a:p>
        </p:txBody>
      </p:sp>
      <p:sp>
        <p:nvSpPr>
          <p:cNvPr id="176" name="Google Shape;176;p21"/>
          <p:cNvSpPr txBox="1"/>
          <p:nvPr/>
        </p:nvSpPr>
        <p:spPr>
          <a:xfrm>
            <a:off x="141030" y="4154384"/>
            <a:ext cx="3943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canal es unidireccional, y conecta el proceso productor con el consumidor, ambos se ejecutan en paralelo y se comunican  mediante el canal.</a:t>
            </a:r>
            <a:endParaRPr b="1"/>
          </a:p>
        </p:txBody>
      </p:sp>
      <p:sp>
        <p:nvSpPr>
          <p:cNvPr id="177" name="Google Shape;177;p21"/>
          <p:cNvSpPr/>
          <p:nvPr/>
        </p:nvSpPr>
        <p:spPr>
          <a:xfrm>
            <a:off x="1548779" y="299565"/>
            <a:ext cx="1127700" cy="365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Productor</a:t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1375372" y="1977117"/>
            <a:ext cx="1474500" cy="365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Consumidor</a:t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1501144" y="3683849"/>
            <a:ext cx="1127700" cy="36570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Canales</a:t>
            </a: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4411200" y="180825"/>
            <a:ext cx="7524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Productor-Consumidor en Occam </a:t>
            </a:r>
            <a:endParaRPr sz="25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1097275" y="977225"/>
            <a:ext cx="22548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s-AR" sz="4600" b="1">
                <a:solidFill>
                  <a:schemeClr val="dk1"/>
                </a:solidFill>
              </a:rPr>
              <a:t>Go</a:t>
            </a:r>
            <a:endParaRPr sz="4600" b="1"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2"/>
          </p:nvPr>
        </p:nvSpPr>
        <p:spPr>
          <a:xfrm>
            <a:off x="487525" y="3358825"/>
            <a:ext cx="3474300" cy="21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AR" sz="2200" b="1">
                <a:solidFill>
                  <a:schemeClr val="dk1"/>
                </a:solidFill>
              </a:rPr>
              <a:t>GoRoutines</a:t>
            </a:r>
            <a:endParaRPr sz="2200"/>
          </a:p>
          <a:p>
            <a:pPr marL="91440" lvl="0" indent="-1397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AR" sz="2200">
                <a:solidFill>
                  <a:schemeClr val="dk1"/>
                </a:solidFill>
              </a:rPr>
              <a:t>Son funciones concurrentes que permiten crear hilos ligeros sin la sobrecarga de los hilos tradicionales.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4"/>
          </p:nvPr>
        </p:nvSpPr>
        <p:spPr>
          <a:xfrm>
            <a:off x="4415850" y="3325675"/>
            <a:ext cx="3360300" cy="18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AR" sz="2200" b="1">
                <a:solidFill>
                  <a:schemeClr val="dk1"/>
                </a:solidFill>
              </a:rPr>
              <a:t>Canales como mecanismo principal</a:t>
            </a:r>
            <a:endParaRPr sz="2200"/>
          </a:p>
          <a:p>
            <a:pPr marL="91440" lvl="0" indent="-1397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AR" sz="2200">
                <a:solidFill>
                  <a:schemeClr val="dk1"/>
                </a:solidFill>
              </a:rPr>
              <a:t>Los canales en Go pueden ser con o sin búfer, permitiendo una comunicación tanto sincrónica como asincrónica.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535650" y="1838850"/>
            <a:ext cx="111207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AR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Go, desarrollado por Google en 2009, ofrece un enfoque moderno para la programación concurrente. Utiliza GoRoutines, funciones concurrentes ligeras, y canales como su principal medio de comunicación.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4"/>
          </p:nvPr>
        </p:nvSpPr>
        <p:spPr>
          <a:xfrm>
            <a:off x="7892125" y="3358825"/>
            <a:ext cx="3845700" cy="21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397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AR" sz="2200" b="1">
                <a:solidFill>
                  <a:schemeClr val="dk1"/>
                </a:solidFill>
              </a:rPr>
              <a:t>Flexibilidad</a:t>
            </a:r>
            <a:endParaRPr sz="2200"/>
          </a:p>
          <a:p>
            <a:pPr marL="91440" lvl="0" indent="-13970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AR" sz="2200">
                <a:solidFill>
                  <a:schemeClr val="dk1"/>
                </a:solidFill>
              </a:rPr>
              <a:t>Go permite elegir entre sincronización estricta (canales sin búfer) o asincronía (canales con búfer).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1268</Words>
  <Application>Microsoft Office PowerPoint</Application>
  <PresentationFormat>Panorámica</PresentationFormat>
  <Paragraphs>140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Calibri</vt:lpstr>
      <vt:lpstr>Retrospección</vt:lpstr>
      <vt:lpstr>Canales y Análisis Comparativo</vt:lpstr>
      <vt:lpstr>Programación Concurrente  </vt:lpstr>
      <vt:lpstr>¿Qué es un Canal?</vt:lpstr>
      <vt:lpstr>Modelo CSP  (Communicating Sequential Processes)</vt:lpstr>
      <vt:lpstr>Principios del Modelo CSP</vt:lpstr>
      <vt:lpstr>Evolución y Aplicación en Lenguajes de Programación</vt:lpstr>
      <vt:lpstr>Occam</vt:lpstr>
      <vt:lpstr>Presentación de PowerPoint</vt:lpstr>
      <vt:lpstr>Go</vt:lpstr>
      <vt:lpstr> Ejemplo 1: Rendezvous en Python   Ventaja:   Control detallado en cada paso</vt:lpstr>
      <vt:lpstr>Ejemplo 1 : Rendezvous en Go</vt:lpstr>
      <vt:lpstr>Ejemplo 2 : Contador Concurrente</vt:lpstr>
      <vt:lpstr>Ejemplo 2 : Contador Concurrente (Python vs Go)</vt:lpstr>
      <vt:lpstr>Análisis de Ejemplos</vt:lpstr>
      <vt:lpstr>Conclusión: Canales</vt:lpstr>
      <vt:lpstr>Comparación Occam - Go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Tam Mecozzi</cp:lastModifiedBy>
  <cp:revision>1</cp:revision>
  <dcterms:modified xsi:type="dcterms:W3CDTF">2024-11-04T20:36:35Z</dcterms:modified>
</cp:coreProperties>
</file>