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  <p:sldMasterId id="2147483708" r:id="rId5"/>
  </p:sldMasterIdLst>
  <p:notesMasterIdLst>
    <p:notesMasterId r:id="rId23"/>
  </p:notesMasterIdLst>
  <p:sldIdLst>
    <p:sldId id="273" r:id="rId6"/>
    <p:sldId id="29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8" r:id="rId16"/>
    <p:sldId id="289" r:id="rId17"/>
    <p:sldId id="290" r:id="rId18"/>
    <p:sldId id="291" r:id="rId19"/>
    <p:sldId id="285" r:id="rId20"/>
    <p:sldId id="287" r:id="rId21"/>
    <p:sldId id="28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29E8E-D4A7-9E7A-FB35-E35F1FDC26B0}" v="3" dt="2021-06-09T14:54:07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6006"/>
  </p:normalViewPr>
  <p:slideViewPr>
    <p:cSldViewPr snapToGrid="0" snapToObjects="1">
      <p:cViewPr varScale="1">
        <p:scale>
          <a:sx n="87" d="100"/>
          <a:sy n="87" d="100"/>
        </p:scale>
        <p:origin x="13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1EE89B-8CD9-46A6-A499-ED5B2E296B6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DB77AA-8F98-4126-9004-C5C1B383A27F}">
      <dgm:prSet custT="1"/>
      <dgm:spPr/>
      <dgm:t>
        <a:bodyPr/>
        <a:lstStyle/>
        <a:p>
          <a:r>
            <a:rPr lang="ru-RU" sz="3600" dirty="0">
              <a:solidFill>
                <a:schemeClr val="accent1">
                  <a:lumMod val="50000"/>
                </a:schemeClr>
              </a:solidFill>
            </a:rPr>
            <a:t>Дизайн-макет: </a:t>
          </a:r>
          <a:r>
            <a:rPr lang="en-US" sz="3600" dirty="0">
              <a:solidFill>
                <a:schemeClr val="accent1">
                  <a:lumMod val="50000"/>
                </a:schemeClr>
              </a:solidFill>
            </a:rPr>
            <a:t>Figma</a:t>
          </a:r>
        </a:p>
      </dgm:t>
    </dgm:pt>
    <dgm:pt modelId="{79A50AF3-8746-43DE-8A46-C8BD3254E20F}" type="parTrans" cxnId="{274F7781-27B2-41E3-97F8-07F9B2C8EE50}">
      <dgm:prSet/>
      <dgm:spPr/>
      <dgm:t>
        <a:bodyPr/>
        <a:lstStyle/>
        <a:p>
          <a:endParaRPr lang="en-US"/>
        </a:p>
      </dgm:t>
    </dgm:pt>
    <dgm:pt modelId="{9355E000-1EB2-497F-9493-81F637E69CB1}" type="sibTrans" cxnId="{274F7781-27B2-41E3-97F8-07F9B2C8EE50}">
      <dgm:prSet/>
      <dgm:spPr/>
      <dgm:t>
        <a:bodyPr/>
        <a:lstStyle/>
        <a:p>
          <a:endParaRPr lang="en-US"/>
        </a:p>
      </dgm:t>
    </dgm:pt>
    <dgm:pt modelId="{FF658E61-8D98-46BB-A9C3-9B0002C1D85F}">
      <dgm:prSet custT="1"/>
      <dgm:spPr/>
      <dgm:t>
        <a:bodyPr/>
        <a:lstStyle/>
        <a:p>
          <a:r>
            <a:rPr lang="en-US" sz="3600" dirty="0">
              <a:solidFill>
                <a:schemeClr val="accent1">
                  <a:lumMod val="50000"/>
                </a:schemeClr>
              </a:solidFill>
            </a:rPr>
            <a:t>Front-end</a:t>
          </a:r>
          <a:r>
            <a:rPr lang="ru-RU" sz="3600" dirty="0">
              <a:solidFill>
                <a:schemeClr val="accent1">
                  <a:lumMod val="50000"/>
                </a:schemeClr>
              </a:solidFill>
            </a:rPr>
            <a:t>: </a:t>
          </a:r>
          <a:br>
            <a:rPr lang="en-US" sz="3600" dirty="0">
              <a:solidFill>
                <a:schemeClr val="accent1">
                  <a:lumMod val="50000"/>
                </a:schemeClr>
              </a:solidFill>
            </a:rPr>
          </a:br>
          <a:r>
            <a:rPr lang="en-US" sz="3600" dirty="0">
              <a:solidFill>
                <a:schemeClr val="accent1">
                  <a:lumMod val="50000"/>
                </a:schemeClr>
              </a:solidFill>
            </a:rPr>
            <a:t>HTML + CSS + JavaScript</a:t>
          </a:r>
        </a:p>
      </dgm:t>
    </dgm:pt>
    <dgm:pt modelId="{2C48E0F9-C260-4D4A-B34C-1F1548F0BC50}" type="parTrans" cxnId="{E36C168E-070A-4CA6-AD2D-24A6A3F93BF7}">
      <dgm:prSet/>
      <dgm:spPr/>
      <dgm:t>
        <a:bodyPr/>
        <a:lstStyle/>
        <a:p>
          <a:endParaRPr lang="en-US"/>
        </a:p>
      </dgm:t>
    </dgm:pt>
    <dgm:pt modelId="{14EB882C-F802-447C-A581-90FE6B59723F}" type="sibTrans" cxnId="{E36C168E-070A-4CA6-AD2D-24A6A3F93BF7}">
      <dgm:prSet/>
      <dgm:spPr/>
      <dgm:t>
        <a:bodyPr/>
        <a:lstStyle/>
        <a:p>
          <a:endParaRPr lang="en-US"/>
        </a:p>
      </dgm:t>
    </dgm:pt>
    <dgm:pt modelId="{B66C9D11-8EAD-498F-B9DF-E2B1C52262EC}">
      <dgm:prSet custT="1"/>
      <dgm:spPr/>
      <dgm:t>
        <a:bodyPr/>
        <a:lstStyle/>
        <a:p>
          <a:r>
            <a:rPr lang="en-US" sz="3600" dirty="0">
              <a:solidFill>
                <a:schemeClr val="accent1">
                  <a:lumMod val="50000"/>
                </a:schemeClr>
              </a:solidFill>
            </a:rPr>
            <a:t>Back-end</a:t>
          </a:r>
          <a:r>
            <a:rPr lang="ru-RU" sz="3600" dirty="0">
              <a:solidFill>
                <a:schemeClr val="accent1">
                  <a:lumMod val="50000"/>
                </a:schemeClr>
              </a:solidFill>
            </a:rPr>
            <a:t>: </a:t>
          </a:r>
          <a:br>
            <a:rPr lang="en-US" sz="3600" dirty="0">
              <a:solidFill>
                <a:schemeClr val="accent1">
                  <a:lumMod val="50000"/>
                </a:schemeClr>
              </a:solidFill>
            </a:rPr>
          </a:br>
          <a:r>
            <a:rPr lang="en-US" sz="3600" dirty="0">
              <a:solidFill>
                <a:schemeClr val="accent1">
                  <a:lumMod val="50000"/>
                </a:schemeClr>
              </a:solidFill>
            </a:rPr>
            <a:t>Node.js, MongoDB Atlas</a:t>
          </a:r>
        </a:p>
      </dgm:t>
    </dgm:pt>
    <dgm:pt modelId="{10FAC0A5-FBD6-4590-921F-490C5A7231C8}" type="parTrans" cxnId="{6A68EFE6-54B5-4344-8DAB-0B79CFA40561}">
      <dgm:prSet/>
      <dgm:spPr/>
      <dgm:t>
        <a:bodyPr/>
        <a:lstStyle/>
        <a:p>
          <a:endParaRPr lang="en-US"/>
        </a:p>
      </dgm:t>
    </dgm:pt>
    <dgm:pt modelId="{C59CE4D3-D83B-4FB5-BFAC-FD8E5D85A155}" type="sibTrans" cxnId="{6A68EFE6-54B5-4344-8DAB-0B79CFA40561}">
      <dgm:prSet/>
      <dgm:spPr/>
      <dgm:t>
        <a:bodyPr/>
        <a:lstStyle/>
        <a:p>
          <a:endParaRPr lang="en-US"/>
        </a:p>
      </dgm:t>
    </dgm:pt>
    <dgm:pt modelId="{3F0D8D32-06BD-487F-9D60-7EFEB23BE830}" type="pres">
      <dgm:prSet presAssocID="{DF1EE89B-8CD9-46A6-A499-ED5B2E296B6C}" presName="vert0" presStyleCnt="0">
        <dgm:presLayoutVars>
          <dgm:dir/>
          <dgm:animOne val="branch"/>
          <dgm:animLvl val="lvl"/>
        </dgm:presLayoutVars>
      </dgm:prSet>
      <dgm:spPr/>
    </dgm:pt>
    <dgm:pt modelId="{9C0A59FD-CEFB-49E1-96B2-F92EABCED06E}" type="pres">
      <dgm:prSet presAssocID="{E4DB77AA-8F98-4126-9004-C5C1B383A27F}" presName="thickLine" presStyleLbl="alignNode1" presStyleIdx="0" presStyleCnt="3"/>
      <dgm:spPr/>
    </dgm:pt>
    <dgm:pt modelId="{84FDACE4-E618-4AE5-990A-9D8BDCA1F045}" type="pres">
      <dgm:prSet presAssocID="{E4DB77AA-8F98-4126-9004-C5C1B383A27F}" presName="horz1" presStyleCnt="0"/>
      <dgm:spPr/>
    </dgm:pt>
    <dgm:pt modelId="{9AA4AD22-A997-4302-A7D9-A3828A60EBE0}" type="pres">
      <dgm:prSet presAssocID="{E4DB77AA-8F98-4126-9004-C5C1B383A27F}" presName="tx1" presStyleLbl="revTx" presStyleIdx="0" presStyleCnt="3" custScaleX="79775"/>
      <dgm:spPr/>
    </dgm:pt>
    <dgm:pt modelId="{4832FF2F-1E8E-4390-87D6-D2D0E76A2C77}" type="pres">
      <dgm:prSet presAssocID="{E4DB77AA-8F98-4126-9004-C5C1B383A27F}" presName="vert1" presStyleCnt="0"/>
      <dgm:spPr/>
    </dgm:pt>
    <dgm:pt modelId="{A2B390CE-127C-4A0D-B335-009A7DF1C98B}" type="pres">
      <dgm:prSet presAssocID="{FF658E61-8D98-46BB-A9C3-9B0002C1D85F}" presName="thickLine" presStyleLbl="alignNode1" presStyleIdx="1" presStyleCnt="3"/>
      <dgm:spPr/>
    </dgm:pt>
    <dgm:pt modelId="{F6D65A58-A7FC-47BA-BECE-325FEDD76DE3}" type="pres">
      <dgm:prSet presAssocID="{FF658E61-8D98-46BB-A9C3-9B0002C1D85F}" presName="horz1" presStyleCnt="0"/>
      <dgm:spPr/>
    </dgm:pt>
    <dgm:pt modelId="{4467B45D-A79B-4871-A6FC-911C2107CD53}" type="pres">
      <dgm:prSet presAssocID="{FF658E61-8D98-46BB-A9C3-9B0002C1D85F}" presName="tx1" presStyleLbl="revTx" presStyleIdx="1" presStyleCnt="3"/>
      <dgm:spPr/>
    </dgm:pt>
    <dgm:pt modelId="{C64389DD-3DCD-48F3-BA5F-C0BA7ED98E8C}" type="pres">
      <dgm:prSet presAssocID="{FF658E61-8D98-46BB-A9C3-9B0002C1D85F}" presName="vert1" presStyleCnt="0"/>
      <dgm:spPr/>
    </dgm:pt>
    <dgm:pt modelId="{CCE6809A-0D8F-4264-BDBE-47A91E209116}" type="pres">
      <dgm:prSet presAssocID="{B66C9D11-8EAD-498F-B9DF-E2B1C52262EC}" presName="thickLine" presStyleLbl="alignNode1" presStyleIdx="2" presStyleCnt="3"/>
      <dgm:spPr/>
    </dgm:pt>
    <dgm:pt modelId="{C446FABF-E5A2-4952-B958-33CFBB3F451C}" type="pres">
      <dgm:prSet presAssocID="{B66C9D11-8EAD-498F-B9DF-E2B1C52262EC}" presName="horz1" presStyleCnt="0"/>
      <dgm:spPr/>
    </dgm:pt>
    <dgm:pt modelId="{236E9350-DE13-4D51-8D41-76354787D63A}" type="pres">
      <dgm:prSet presAssocID="{B66C9D11-8EAD-498F-B9DF-E2B1C52262EC}" presName="tx1" presStyleLbl="revTx" presStyleIdx="2" presStyleCnt="3"/>
      <dgm:spPr/>
    </dgm:pt>
    <dgm:pt modelId="{BD7DA164-F1E1-4D46-B20E-32C530FF2CC8}" type="pres">
      <dgm:prSet presAssocID="{B66C9D11-8EAD-498F-B9DF-E2B1C52262EC}" presName="vert1" presStyleCnt="0"/>
      <dgm:spPr/>
    </dgm:pt>
  </dgm:ptLst>
  <dgm:cxnLst>
    <dgm:cxn modelId="{C74C333C-85BF-4761-8F58-8D6F674FA0D5}" type="presOf" srcId="{FF658E61-8D98-46BB-A9C3-9B0002C1D85F}" destId="{4467B45D-A79B-4871-A6FC-911C2107CD53}" srcOrd="0" destOrd="0" presId="urn:microsoft.com/office/officeart/2008/layout/LinedList"/>
    <dgm:cxn modelId="{AE5C6871-BABA-44DB-ABC1-17C54D076AC8}" type="presOf" srcId="{E4DB77AA-8F98-4126-9004-C5C1B383A27F}" destId="{9AA4AD22-A997-4302-A7D9-A3828A60EBE0}" srcOrd="0" destOrd="0" presId="urn:microsoft.com/office/officeart/2008/layout/LinedList"/>
    <dgm:cxn modelId="{3B0BCE76-F1CA-4825-985A-1C98146ECEEA}" type="presOf" srcId="{DF1EE89B-8CD9-46A6-A499-ED5B2E296B6C}" destId="{3F0D8D32-06BD-487F-9D60-7EFEB23BE830}" srcOrd="0" destOrd="0" presId="urn:microsoft.com/office/officeart/2008/layout/LinedList"/>
    <dgm:cxn modelId="{274F7781-27B2-41E3-97F8-07F9B2C8EE50}" srcId="{DF1EE89B-8CD9-46A6-A499-ED5B2E296B6C}" destId="{E4DB77AA-8F98-4126-9004-C5C1B383A27F}" srcOrd="0" destOrd="0" parTransId="{79A50AF3-8746-43DE-8A46-C8BD3254E20F}" sibTransId="{9355E000-1EB2-497F-9493-81F637E69CB1}"/>
    <dgm:cxn modelId="{E36C168E-070A-4CA6-AD2D-24A6A3F93BF7}" srcId="{DF1EE89B-8CD9-46A6-A499-ED5B2E296B6C}" destId="{FF658E61-8D98-46BB-A9C3-9B0002C1D85F}" srcOrd="1" destOrd="0" parTransId="{2C48E0F9-C260-4D4A-B34C-1F1548F0BC50}" sibTransId="{14EB882C-F802-447C-A581-90FE6B59723F}"/>
    <dgm:cxn modelId="{6A68EFE6-54B5-4344-8DAB-0B79CFA40561}" srcId="{DF1EE89B-8CD9-46A6-A499-ED5B2E296B6C}" destId="{B66C9D11-8EAD-498F-B9DF-E2B1C52262EC}" srcOrd="2" destOrd="0" parTransId="{10FAC0A5-FBD6-4590-921F-490C5A7231C8}" sibTransId="{C59CE4D3-D83B-4FB5-BFAC-FD8E5D85A155}"/>
    <dgm:cxn modelId="{32B44DEB-A656-48EC-958E-141B695654CE}" type="presOf" srcId="{B66C9D11-8EAD-498F-B9DF-E2B1C52262EC}" destId="{236E9350-DE13-4D51-8D41-76354787D63A}" srcOrd="0" destOrd="0" presId="urn:microsoft.com/office/officeart/2008/layout/LinedList"/>
    <dgm:cxn modelId="{84A819DB-83F6-401A-B2CA-DC7EDB73097E}" type="presParOf" srcId="{3F0D8D32-06BD-487F-9D60-7EFEB23BE830}" destId="{9C0A59FD-CEFB-49E1-96B2-F92EABCED06E}" srcOrd="0" destOrd="0" presId="urn:microsoft.com/office/officeart/2008/layout/LinedList"/>
    <dgm:cxn modelId="{0D55F61E-9982-4041-9384-22CF78B8C03C}" type="presParOf" srcId="{3F0D8D32-06BD-487F-9D60-7EFEB23BE830}" destId="{84FDACE4-E618-4AE5-990A-9D8BDCA1F045}" srcOrd="1" destOrd="0" presId="urn:microsoft.com/office/officeart/2008/layout/LinedList"/>
    <dgm:cxn modelId="{17AF11B6-A9B4-47E4-A495-F3A0D5BEE325}" type="presParOf" srcId="{84FDACE4-E618-4AE5-990A-9D8BDCA1F045}" destId="{9AA4AD22-A997-4302-A7D9-A3828A60EBE0}" srcOrd="0" destOrd="0" presId="urn:microsoft.com/office/officeart/2008/layout/LinedList"/>
    <dgm:cxn modelId="{1AC4EA27-BB98-4A67-B36C-9F27467C3EF0}" type="presParOf" srcId="{84FDACE4-E618-4AE5-990A-9D8BDCA1F045}" destId="{4832FF2F-1E8E-4390-87D6-D2D0E76A2C77}" srcOrd="1" destOrd="0" presId="urn:microsoft.com/office/officeart/2008/layout/LinedList"/>
    <dgm:cxn modelId="{52C4C18F-8D7A-4B9A-A0C8-A6B509A152AB}" type="presParOf" srcId="{3F0D8D32-06BD-487F-9D60-7EFEB23BE830}" destId="{A2B390CE-127C-4A0D-B335-009A7DF1C98B}" srcOrd="2" destOrd="0" presId="urn:microsoft.com/office/officeart/2008/layout/LinedList"/>
    <dgm:cxn modelId="{19C85649-B8C3-4D66-8BE3-3B5A4DEF3BFD}" type="presParOf" srcId="{3F0D8D32-06BD-487F-9D60-7EFEB23BE830}" destId="{F6D65A58-A7FC-47BA-BECE-325FEDD76DE3}" srcOrd="3" destOrd="0" presId="urn:microsoft.com/office/officeart/2008/layout/LinedList"/>
    <dgm:cxn modelId="{02002A1C-1829-47D9-A2A6-B2D6EDDCB2FF}" type="presParOf" srcId="{F6D65A58-A7FC-47BA-BECE-325FEDD76DE3}" destId="{4467B45D-A79B-4871-A6FC-911C2107CD53}" srcOrd="0" destOrd="0" presId="urn:microsoft.com/office/officeart/2008/layout/LinedList"/>
    <dgm:cxn modelId="{10886A9D-3956-4166-9CFC-0DF70D748C2D}" type="presParOf" srcId="{F6D65A58-A7FC-47BA-BECE-325FEDD76DE3}" destId="{C64389DD-3DCD-48F3-BA5F-C0BA7ED98E8C}" srcOrd="1" destOrd="0" presId="urn:microsoft.com/office/officeart/2008/layout/LinedList"/>
    <dgm:cxn modelId="{24BB1AE6-F223-4976-BC1D-C2F0B2F4B18E}" type="presParOf" srcId="{3F0D8D32-06BD-487F-9D60-7EFEB23BE830}" destId="{CCE6809A-0D8F-4264-BDBE-47A91E209116}" srcOrd="4" destOrd="0" presId="urn:microsoft.com/office/officeart/2008/layout/LinedList"/>
    <dgm:cxn modelId="{3D9632DC-63E2-48E2-95F1-873AE72C4262}" type="presParOf" srcId="{3F0D8D32-06BD-487F-9D60-7EFEB23BE830}" destId="{C446FABF-E5A2-4952-B958-33CFBB3F451C}" srcOrd="5" destOrd="0" presId="urn:microsoft.com/office/officeart/2008/layout/LinedList"/>
    <dgm:cxn modelId="{A5B7BA4C-B541-4C9A-B4C9-636E52FE49CA}" type="presParOf" srcId="{C446FABF-E5A2-4952-B958-33CFBB3F451C}" destId="{236E9350-DE13-4D51-8D41-76354787D63A}" srcOrd="0" destOrd="0" presId="urn:microsoft.com/office/officeart/2008/layout/LinedList"/>
    <dgm:cxn modelId="{C8E49273-94BA-4364-80BC-D6AC0CB95B6B}" type="presParOf" srcId="{C446FABF-E5A2-4952-B958-33CFBB3F451C}" destId="{BD7DA164-F1E1-4D46-B20E-32C530FF2C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A59FD-CEFB-49E1-96B2-F92EABCED06E}">
      <dsp:nvSpPr>
        <dsp:cNvPr id="0" name=""/>
        <dsp:cNvSpPr/>
      </dsp:nvSpPr>
      <dsp:spPr>
        <a:xfrm>
          <a:off x="0" y="2489"/>
          <a:ext cx="5185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4AD22-A997-4302-A7D9-A3828A60EBE0}">
      <dsp:nvSpPr>
        <dsp:cNvPr id="0" name=""/>
        <dsp:cNvSpPr/>
      </dsp:nvSpPr>
      <dsp:spPr>
        <a:xfrm>
          <a:off x="0" y="2489"/>
          <a:ext cx="4136689" cy="1697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solidFill>
                <a:schemeClr val="accent1">
                  <a:lumMod val="50000"/>
                </a:schemeClr>
              </a:solidFill>
            </a:rPr>
            <a:t>Дизайн-макет: </a:t>
          </a:r>
          <a:r>
            <a:rPr lang="en-US" sz="3600" kern="1200" dirty="0">
              <a:solidFill>
                <a:schemeClr val="accent1">
                  <a:lumMod val="50000"/>
                </a:schemeClr>
              </a:solidFill>
            </a:rPr>
            <a:t>Figma</a:t>
          </a:r>
        </a:p>
      </dsp:txBody>
      <dsp:txXfrm>
        <a:off x="0" y="2489"/>
        <a:ext cx="4136689" cy="1697927"/>
      </dsp:txXfrm>
    </dsp:sp>
    <dsp:sp modelId="{A2B390CE-127C-4A0D-B335-009A7DF1C98B}">
      <dsp:nvSpPr>
        <dsp:cNvPr id="0" name=""/>
        <dsp:cNvSpPr/>
      </dsp:nvSpPr>
      <dsp:spPr>
        <a:xfrm>
          <a:off x="0" y="1700417"/>
          <a:ext cx="5185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7B45D-A79B-4871-A6FC-911C2107CD53}">
      <dsp:nvSpPr>
        <dsp:cNvPr id="0" name=""/>
        <dsp:cNvSpPr/>
      </dsp:nvSpPr>
      <dsp:spPr>
        <a:xfrm>
          <a:off x="0" y="1700417"/>
          <a:ext cx="5185446" cy="1697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1">
                  <a:lumMod val="50000"/>
                </a:schemeClr>
              </a:solidFill>
            </a:rPr>
            <a:t>Front-end</a:t>
          </a:r>
          <a:r>
            <a:rPr lang="ru-RU" sz="3600" kern="1200" dirty="0">
              <a:solidFill>
                <a:schemeClr val="accent1">
                  <a:lumMod val="50000"/>
                </a:schemeClr>
              </a:solidFill>
            </a:rPr>
            <a:t>: </a:t>
          </a:r>
          <a:br>
            <a:rPr lang="en-US" sz="3600" kern="1200" dirty="0">
              <a:solidFill>
                <a:schemeClr val="accent1">
                  <a:lumMod val="50000"/>
                </a:schemeClr>
              </a:solidFill>
            </a:rPr>
          </a:br>
          <a:r>
            <a:rPr lang="en-US" sz="3600" kern="1200" dirty="0">
              <a:solidFill>
                <a:schemeClr val="accent1">
                  <a:lumMod val="50000"/>
                </a:schemeClr>
              </a:solidFill>
            </a:rPr>
            <a:t>HTML + CSS + JavaScript</a:t>
          </a:r>
        </a:p>
      </dsp:txBody>
      <dsp:txXfrm>
        <a:off x="0" y="1700417"/>
        <a:ext cx="5185446" cy="1697927"/>
      </dsp:txXfrm>
    </dsp:sp>
    <dsp:sp modelId="{CCE6809A-0D8F-4264-BDBE-47A91E209116}">
      <dsp:nvSpPr>
        <dsp:cNvPr id="0" name=""/>
        <dsp:cNvSpPr/>
      </dsp:nvSpPr>
      <dsp:spPr>
        <a:xfrm>
          <a:off x="0" y="3398344"/>
          <a:ext cx="5185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E9350-DE13-4D51-8D41-76354787D63A}">
      <dsp:nvSpPr>
        <dsp:cNvPr id="0" name=""/>
        <dsp:cNvSpPr/>
      </dsp:nvSpPr>
      <dsp:spPr>
        <a:xfrm>
          <a:off x="0" y="3398344"/>
          <a:ext cx="5185446" cy="1697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1">
                  <a:lumMod val="50000"/>
                </a:schemeClr>
              </a:solidFill>
            </a:rPr>
            <a:t>Back-end</a:t>
          </a:r>
          <a:r>
            <a:rPr lang="ru-RU" sz="3600" kern="1200" dirty="0">
              <a:solidFill>
                <a:schemeClr val="accent1">
                  <a:lumMod val="50000"/>
                </a:schemeClr>
              </a:solidFill>
            </a:rPr>
            <a:t>: </a:t>
          </a:r>
          <a:br>
            <a:rPr lang="en-US" sz="3600" kern="1200" dirty="0">
              <a:solidFill>
                <a:schemeClr val="accent1">
                  <a:lumMod val="50000"/>
                </a:schemeClr>
              </a:solidFill>
            </a:rPr>
          </a:br>
          <a:r>
            <a:rPr lang="en-US" sz="3600" kern="1200" dirty="0">
              <a:solidFill>
                <a:schemeClr val="accent1">
                  <a:lumMod val="50000"/>
                </a:schemeClr>
              </a:solidFill>
            </a:rPr>
            <a:t>Node.js, MongoDB Atlas</a:t>
          </a:r>
        </a:p>
      </dsp:txBody>
      <dsp:txXfrm>
        <a:off x="0" y="3398344"/>
        <a:ext cx="5185446" cy="1697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4T10:47:2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14 3276,'-7'13'32,"-2"-4"-16,-2-2-8,1-1-8,1-6-60,-1 0-16,2 0 4,2 0-16,3 0 24,3-9-456,0 0 268,12 1-88,-4-1-92,1 0-88,0 4 76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57470-FD3F-994C-BD46-2D13F23739AC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58BC8-2F1F-BE4B-83FA-71165AF1B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5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211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40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01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84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960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466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867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96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526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01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69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835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646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458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114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78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6D7-1995-4B72-BABC-5EB4AFEF015A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88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B22-69CF-490E-BFF9-2AF8A13FA889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8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BE34-63EC-4F5C-942A-6B12EC93CA4E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AE8-75C2-2242-AFED-78495F10DB34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236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1FDC-EED4-304B-8B4D-FDCE45D49F11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61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4F3F-EC80-324E-B3D9-82639530254F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81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A93F-2939-E041-8C11-907132C4B220}" type="datetime1">
              <a:rPr lang="ru-RU" smtClean="0"/>
              <a:t>17.06.2021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748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2144-A576-3D4D-8985-ED50B8D19BE8}" type="datetime1">
              <a:rPr lang="ru-RU" smtClean="0"/>
              <a:t>17.06.2021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16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1227-739B-A645-8F39-ACE61F92B391}" type="datetime1">
              <a:rPr lang="ru-RU" smtClean="0"/>
              <a:t>17.06.2021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995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1E7F-B016-7743-8091-B03580650992}" type="datetime1">
              <a:rPr lang="ru-RU" smtClean="0"/>
              <a:t>17.06.2021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573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8024-C918-F948-8048-FE2CDDE192F5}" type="datetime1">
              <a:rPr lang="ru-RU" smtClean="0"/>
              <a:t>17.06.2021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44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97CB-7C82-4172-B262-A8855E025BBE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593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23ED-DA8C-D14C-8478-6795D9463B19}" type="datetime1">
              <a:rPr lang="ru-RU" smtClean="0"/>
              <a:t>17.06.2021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950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5EC0-2547-3641-AE6F-7DF230143C08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963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84B-29CF-264A-B068-992488826BD2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03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C5DE-E59F-46C9-A61B-F860832A7B2F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D871-AFA8-484E-A951-418D08EB6699}" type="datetime1">
              <a:rPr lang="ru-RU" smtClean="0"/>
              <a:t>17.06.2021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534B-FC02-440F-908C-C33359126DC9}" type="datetime1">
              <a:rPr lang="ru-RU" smtClean="0"/>
              <a:t>17.06.2021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6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CBDA-072C-4B00-B09C-9CADB3326181}" type="datetime1">
              <a:rPr lang="ru-RU" smtClean="0"/>
              <a:t>17.06.2021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50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5ED7-1EF6-4D03-8308-3DD7B5FC03EB}" type="datetime1">
              <a:rPr lang="ru-RU" smtClean="0"/>
              <a:t>17.06.2021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3FB4-4F93-480D-983F-747517C2B4F1}" type="datetime1">
              <a:rPr lang="ru-RU" smtClean="0"/>
              <a:t>17.06.2021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CEA-ED9A-46CB-8E68-EDAF3D6EA3FB}" type="datetime1">
              <a:rPr lang="ru-RU" smtClean="0"/>
              <a:t>17.06.2021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1000" t="2000" r="-32000" b="8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766BA-2B9F-480C-AE69-6218B3E15BCB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A4562-BB08-2142-8017-9EEBEF468BE3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96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5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56862" y="2289909"/>
            <a:ext cx="5783383" cy="125046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44485"/>
                </a:solidFill>
              </a:rPr>
              <a:t>Математическая Арена. Турниры по математическим задачам.</a:t>
            </a:r>
            <a:r>
              <a:rPr lang="en-US" sz="2800" dirty="0">
                <a:solidFill>
                  <a:srgbClr val="044485"/>
                </a:solidFill>
              </a:rPr>
              <a:t> 1C21S.I.18</a:t>
            </a:r>
            <a:endParaRPr lang="ru-RU" sz="2400" dirty="0">
              <a:solidFill>
                <a:srgbClr val="044485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8031" y="3866606"/>
            <a:ext cx="6562969" cy="664307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44485"/>
                </a:solidFill>
              </a:rPr>
              <a:t>Команда «</a:t>
            </a:r>
            <a:r>
              <a:rPr lang="en-GB" sz="2400" dirty="0">
                <a:solidFill>
                  <a:srgbClr val="044485"/>
                </a:solidFill>
              </a:rPr>
              <a:t>ExpTeam</a:t>
            </a:r>
            <a:r>
              <a:rPr lang="ru-RU" sz="2400" dirty="0">
                <a:solidFill>
                  <a:srgbClr val="044485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49C5E-6693-40EF-8391-7C1D336B49F1}"/>
              </a:ext>
            </a:extLst>
          </p:cNvPr>
          <p:cNvSpPr txBox="1"/>
          <p:nvPr/>
        </p:nvSpPr>
        <p:spPr>
          <a:xfrm>
            <a:off x="4661877" y="578025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44485"/>
                </a:solidFill>
              </a:rPr>
              <a:t>Куратор: </a:t>
            </a:r>
            <a:r>
              <a:rPr lang="ru-RU" dirty="0" err="1"/>
              <a:t>Потылицина</a:t>
            </a:r>
            <a:r>
              <a:rPr lang="ru-RU" dirty="0"/>
              <a:t> Елена Михайловна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0733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Реализация проекта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D245611-7D30-4293-922A-E63C01DEB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4" y="1012873"/>
            <a:ext cx="9161342" cy="486742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7EDC827-8694-40E1-83CD-676F2C41B622}"/>
              </a:ext>
            </a:extLst>
          </p:cNvPr>
          <p:cNvSpPr txBox="1">
            <a:spLocks/>
          </p:cNvSpPr>
          <p:nvPr/>
        </p:nvSpPr>
        <p:spPr>
          <a:xfrm>
            <a:off x="1800808" y="273448"/>
            <a:ext cx="2544855" cy="530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1500" dirty="0">
                <a:solidFill>
                  <a:schemeClr val="bg1">
                    <a:lumMod val="50000"/>
                  </a:schemeClr>
                </a:solidFill>
              </a:rPr>
              <a:t>Тема проекта</a:t>
            </a:r>
            <a:br>
              <a:rPr lang="ru-RU" sz="15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1500" dirty="0">
                <a:solidFill>
                  <a:schemeClr val="bg1">
                    <a:lumMod val="50000"/>
                  </a:schemeClr>
                </a:solidFill>
              </a:rPr>
              <a:t>Название команды</a:t>
            </a:r>
          </a:p>
          <a:p>
            <a:pPr marL="0" indent="0">
              <a:buFont typeface="Arial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75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Реализация проекта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7EDC827-8694-40E1-83CD-676F2C41B622}"/>
              </a:ext>
            </a:extLst>
          </p:cNvPr>
          <p:cNvSpPr txBox="1">
            <a:spLocks/>
          </p:cNvSpPr>
          <p:nvPr/>
        </p:nvSpPr>
        <p:spPr>
          <a:xfrm>
            <a:off x="1800808" y="273448"/>
            <a:ext cx="2544855" cy="530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1500" dirty="0">
                <a:solidFill>
                  <a:schemeClr val="bg1">
                    <a:lumMod val="50000"/>
                  </a:schemeClr>
                </a:solidFill>
              </a:rPr>
              <a:t>Тема проекта</a:t>
            </a:r>
            <a:br>
              <a:rPr lang="ru-RU" sz="15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1500" dirty="0">
                <a:solidFill>
                  <a:schemeClr val="bg1">
                    <a:lumMod val="50000"/>
                  </a:schemeClr>
                </a:solidFill>
              </a:rPr>
              <a:t>Название команды</a:t>
            </a:r>
          </a:p>
          <a:p>
            <a:pPr marL="0" indent="0">
              <a:buFont typeface="Arial"/>
              <a:buNone/>
            </a:pP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B25D3B1D-600D-475D-90EF-6E183311D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684" y="1012873"/>
            <a:ext cx="9148683" cy="4853354"/>
          </a:xfrm>
        </p:spPr>
      </p:pic>
    </p:spTree>
    <p:extLst>
      <p:ext uri="{BB962C8B-B14F-4D97-AF65-F5344CB8AC3E}">
        <p14:creationId xmlns:p14="http://schemas.microsoft.com/office/powerpoint/2010/main" val="29320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Реализация проекта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D245611-7D30-4293-922A-E63C01DEB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099" y="1280160"/>
            <a:ext cx="8395776" cy="446067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7EDC827-8694-40E1-83CD-676F2C41B622}"/>
              </a:ext>
            </a:extLst>
          </p:cNvPr>
          <p:cNvSpPr txBox="1">
            <a:spLocks/>
          </p:cNvSpPr>
          <p:nvPr/>
        </p:nvSpPr>
        <p:spPr>
          <a:xfrm>
            <a:off x="1800808" y="273448"/>
            <a:ext cx="2544855" cy="530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1500" dirty="0">
                <a:solidFill>
                  <a:schemeClr val="bg1">
                    <a:lumMod val="50000"/>
                  </a:schemeClr>
                </a:solidFill>
              </a:rPr>
              <a:t>Тема проекта</a:t>
            </a:r>
            <a:br>
              <a:rPr lang="ru-RU" sz="15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1500" dirty="0">
                <a:solidFill>
                  <a:schemeClr val="bg1">
                    <a:lumMod val="50000"/>
                  </a:schemeClr>
                </a:solidFill>
              </a:rPr>
              <a:t>Название команды</a:t>
            </a:r>
          </a:p>
          <a:p>
            <a:pPr marL="0" indent="0">
              <a:buFont typeface="Arial"/>
              <a:buNone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E65AC0-B44D-4C82-80B5-C00485608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05510"/>
            <a:ext cx="9144000" cy="48469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9ABC41-8BE5-4C37-9AE2-928540975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01617"/>
            <a:ext cx="9144000" cy="485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3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Реализация проекта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D245611-7D30-4293-922A-E63C01DEB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099" y="1280160"/>
            <a:ext cx="8395776" cy="446067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7EDC827-8694-40E1-83CD-676F2C41B622}"/>
              </a:ext>
            </a:extLst>
          </p:cNvPr>
          <p:cNvSpPr txBox="1">
            <a:spLocks/>
          </p:cNvSpPr>
          <p:nvPr/>
        </p:nvSpPr>
        <p:spPr>
          <a:xfrm>
            <a:off x="1800808" y="273448"/>
            <a:ext cx="2544855" cy="530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1500" dirty="0">
                <a:solidFill>
                  <a:schemeClr val="bg1">
                    <a:lumMod val="50000"/>
                  </a:schemeClr>
                </a:solidFill>
              </a:rPr>
              <a:t>Тема проекта</a:t>
            </a:r>
            <a:br>
              <a:rPr lang="ru-RU" sz="15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1500" dirty="0">
                <a:solidFill>
                  <a:schemeClr val="bg1">
                    <a:lumMod val="50000"/>
                  </a:schemeClr>
                </a:solidFill>
              </a:rPr>
              <a:t>Название команды</a:t>
            </a:r>
          </a:p>
          <a:p>
            <a:pPr marL="0" indent="0">
              <a:buFont typeface="Arial"/>
              <a:buNone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E65AC0-B44D-4C82-80B5-C00485608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05510"/>
            <a:ext cx="9144000" cy="48469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9ABC41-8BE5-4C37-9AE2-928540975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01617"/>
            <a:ext cx="9144000" cy="48547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C3722F-06AA-4B14-8398-FD7BEF814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07234"/>
            <a:ext cx="9144000" cy="484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3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Реализация проекта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7EDC827-8694-40E1-83CD-676F2C41B622}"/>
              </a:ext>
            </a:extLst>
          </p:cNvPr>
          <p:cNvSpPr txBox="1">
            <a:spLocks/>
          </p:cNvSpPr>
          <p:nvPr/>
        </p:nvSpPr>
        <p:spPr>
          <a:xfrm>
            <a:off x="1800808" y="273448"/>
            <a:ext cx="2544855" cy="530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1500" dirty="0">
                <a:solidFill>
                  <a:schemeClr val="bg1">
                    <a:lumMod val="50000"/>
                  </a:schemeClr>
                </a:solidFill>
              </a:rPr>
              <a:t>Тема проекта</a:t>
            </a:r>
            <a:br>
              <a:rPr lang="ru-RU" sz="15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1500" dirty="0">
                <a:solidFill>
                  <a:schemeClr val="bg1">
                    <a:lumMod val="50000"/>
                  </a:schemeClr>
                </a:solidFill>
              </a:rPr>
              <a:t>Название команды</a:t>
            </a:r>
          </a:p>
          <a:p>
            <a:pPr marL="0" indent="0">
              <a:buFont typeface="Arial"/>
              <a:buNone/>
            </a:pPr>
            <a:endParaRPr lang="ru-RU" dirty="0"/>
          </a:p>
        </p:txBody>
      </p:sp>
      <p:pic>
        <p:nvPicPr>
          <p:cNvPr id="13" name="Объект 12" descr="Изображение выглядит как текст, электроника, проектор&#10;&#10;Автоматически созданное описание">
            <a:extLst>
              <a:ext uri="{FF2B5EF4-FFF2-40B4-BE49-F238E27FC236}">
                <a16:creationId xmlns:a16="http://schemas.microsoft.com/office/drawing/2014/main" id="{C01CF394-7B87-4B4F-A6F3-7D83D7AB3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007553"/>
            <a:ext cx="9144000" cy="4854765"/>
          </a:xfrm>
        </p:spPr>
      </p:pic>
    </p:spTree>
    <p:extLst>
      <p:ext uri="{BB962C8B-B14F-4D97-AF65-F5344CB8AC3E}">
        <p14:creationId xmlns:p14="http://schemas.microsoft.com/office/powerpoint/2010/main" val="4130763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47" y="1411804"/>
            <a:ext cx="7886700" cy="4937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rgbClr val="044485"/>
                </a:solidFill>
              </a:rPr>
              <a:t>Результат:</a:t>
            </a:r>
          </a:p>
          <a:p>
            <a:pPr marL="457200" indent="-457200">
              <a:buAutoNum type="arabicPeriod"/>
            </a:pPr>
            <a:r>
              <a:rPr lang="ru-RU" sz="2800" dirty="0">
                <a:solidFill>
                  <a:srgbClr val="044485"/>
                </a:solidFill>
              </a:rPr>
              <a:t>Проведен анализ конкурентов</a:t>
            </a:r>
          </a:p>
          <a:p>
            <a:pPr marL="457200" indent="-457200">
              <a:buAutoNum type="arabicPeriod"/>
            </a:pPr>
            <a:r>
              <a:rPr lang="ru-RU" sz="2800" dirty="0">
                <a:solidFill>
                  <a:srgbClr val="044485"/>
                </a:solidFill>
              </a:rPr>
              <a:t>Разработан дизайн-макет сайта</a:t>
            </a:r>
          </a:p>
          <a:p>
            <a:pPr marL="457200" indent="-457200">
              <a:buAutoNum type="arabicPeriod"/>
            </a:pPr>
            <a:r>
              <a:rPr lang="ru-RU" sz="2800" dirty="0">
                <a:solidFill>
                  <a:srgbClr val="044485"/>
                </a:solidFill>
              </a:rPr>
              <a:t>Разработан функционирующий сайт</a:t>
            </a:r>
          </a:p>
          <a:p>
            <a:pPr marL="457200" indent="-457200">
              <a:buAutoNum type="arabicPeriod"/>
            </a:pPr>
            <a:r>
              <a:rPr lang="ru-RU" sz="2800" dirty="0">
                <a:solidFill>
                  <a:srgbClr val="044485"/>
                </a:solidFill>
              </a:rPr>
              <a:t>Реализована рейтинговая система и одиночный режим решения задач</a:t>
            </a:r>
          </a:p>
          <a:p>
            <a:pPr marL="0" indent="0">
              <a:buNone/>
            </a:pPr>
            <a:endParaRPr lang="ru-RU" dirty="0">
              <a:solidFill>
                <a:srgbClr val="044485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03D22DF-7896-404C-834A-5C4ADF5528C4}"/>
              </a:ext>
            </a:extLst>
          </p:cNvPr>
          <p:cNvSpPr txBox="1">
            <a:spLocks/>
          </p:cNvSpPr>
          <p:nvPr/>
        </p:nvSpPr>
        <p:spPr>
          <a:xfrm>
            <a:off x="1800808" y="273448"/>
            <a:ext cx="2544855" cy="530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1500" dirty="0">
                <a:solidFill>
                  <a:schemeClr val="bg1">
                    <a:lumMod val="50000"/>
                  </a:schemeClr>
                </a:solidFill>
              </a:rPr>
              <a:t>Тема проекта</a:t>
            </a:r>
            <a:br>
              <a:rPr lang="ru-RU" sz="15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1500" dirty="0">
                <a:solidFill>
                  <a:schemeClr val="bg1">
                    <a:lumMod val="50000"/>
                  </a:schemeClr>
                </a:solidFill>
              </a:rPr>
              <a:t>Название команды</a:t>
            </a:r>
          </a:p>
          <a:p>
            <a:pPr marL="0" indent="0">
              <a:buFont typeface="Arial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33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Видео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47" y="1411804"/>
            <a:ext cx="7886700" cy="103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44485"/>
                </a:solidFill>
              </a:rPr>
              <a:t>Демонстрационное видео работы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F5F2ABE-97D3-4477-B624-251830A45440}"/>
              </a:ext>
            </a:extLst>
          </p:cNvPr>
          <p:cNvSpPr txBox="1">
            <a:spLocks/>
          </p:cNvSpPr>
          <p:nvPr/>
        </p:nvSpPr>
        <p:spPr>
          <a:xfrm>
            <a:off x="1800808" y="273448"/>
            <a:ext cx="2544855" cy="530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1500" dirty="0">
                <a:solidFill>
                  <a:schemeClr val="bg1">
                    <a:lumMod val="50000"/>
                  </a:schemeClr>
                </a:solidFill>
              </a:rPr>
              <a:t>Тема проекта</a:t>
            </a:r>
            <a:br>
              <a:rPr lang="ru-RU" sz="15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1500" dirty="0">
                <a:solidFill>
                  <a:schemeClr val="bg1">
                    <a:lumMod val="50000"/>
                  </a:schemeClr>
                </a:solidFill>
              </a:rPr>
              <a:t>Название команды</a:t>
            </a:r>
          </a:p>
          <a:p>
            <a:pPr marL="0" indent="0">
              <a:buFont typeface="Arial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150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746" y="1357864"/>
            <a:ext cx="8636650" cy="530195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rgbClr val="044485"/>
                </a:solidFill>
              </a:rPr>
              <a:t>Спасибо за внимание!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999" y="2702652"/>
            <a:ext cx="7886700" cy="16427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44485"/>
                </a:solidFill>
              </a:rPr>
              <a:t>Тема проекта: </a:t>
            </a:r>
            <a:r>
              <a:rPr lang="ru-RU" dirty="0"/>
              <a:t>1С21S.I.1</a:t>
            </a:r>
            <a:r>
              <a:rPr lang="en-US" dirty="0"/>
              <a:t>8</a:t>
            </a:r>
            <a:r>
              <a:rPr lang="ru-RU" dirty="0"/>
              <a:t>. Математическая Арена. Турниры по математическим задачам</a:t>
            </a:r>
          </a:p>
          <a:p>
            <a:pPr marL="0" indent="0">
              <a:buNone/>
            </a:pPr>
            <a:r>
              <a:rPr lang="ru-RU" dirty="0">
                <a:solidFill>
                  <a:srgbClr val="044485"/>
                </a:solidFill>
              </a:rPr>
              <a:t>Название команды: </a:t>
            </a:r>
            <a:r>
              <a:rPr lang="en-GB" dirty="0"/>
              <a:t>ExpTeam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44485"/>
                </a:solidFill>
              </a:rPr>
              <a:t>Как с нами можно связаться: </a:t>
            </a:r>
            <a:r>
              <a:rPr lang="en-GB" dirty="0">
                <a:solidFill>
                  <a:srgbClr val="044485"/>
                </a:solidFill>
              </a:rPr>
              <a:t>Logvinov.Maksim@urfu.me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Ссылка и QR-код на репозиторий: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https://github.com/Med-d/mathTrainee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1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Команда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35F064AF-D7BA-44D0-BC67-6FD48929B747}"/>
                  </a:ext>
                </a:extLst>
              </p14:cNvPr>
              <p14:cNvContentPartPr/>
              <p14:nvPr/>
            </p14:nvContentPartPr>
            <p14:xfrm>
              <a:off x="-748509" y="3682108"/>
              <a:ext cx="26640" cy="1800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35F064AF-D7BA-44D0-BC67-6FD48929B7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57509" y="3673108"/>
                <a:ext cx="44280" cy="3564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Объект 20" descr="Изображение выглядит как человек, в позе, белый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D539C327-19B7-404A-AB98-16BBE9F88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956537" y="1664073"/>
            <a:ext cx="1484805" cy="20787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Рисунок 24" descr="Изображение выглядит как человек, галстук, костюм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51A1E708-FB7D-467E-A493-C25B0BAA0F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6033" y="1664765"/>
            <a:ext cx="1699583" cy="20787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3" name="Рисунок 32" descr="Изображение выглядит как человек, молодой, шляпа, пиджак&#10;&#10;Автоматически созданное описание">
            <a:extLst>
              <a:ext uri="{FF2B5EF4-FFF2-40B4-BE49-F238E27FC236}">
                <a16:creationId xmlns:a16="http://schemas.microsoft.com/office/drawing/2014/main" id="{5FC6FE32-E165-492F-BC79-0EB76CEFC1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3402" y="1664073"/>
            <a:ext cx="1414006" cy="20794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BECE4B-A884-4CD5-BB58-99A28D0359BF}"/>
              </a:ext>
            </a:extLst>
          </p:cNvPr>
          <p:cNvSpPr txBox="1"/>
          <p:nvPr/>
        </p:nvSpPr>
        <p:spPr>
          <a:xfrm>
            <a:off x="1325436" y="4171264"/>
            <a:ext cx="2037417" cy="83099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ru-RU" sz="1600" dirty="0" err="1">
                <a:solidFill>
                  <a:srgbClr val="044485"/>
                </a:solidFill>
              </a:rPr>
              <a:t>Логвинов</a:t>
            </a:r>
            <a:r>
              <a:rPr lang="ru-RU" sz="1600" dirty="0">
                <a:solidFill>
                  <a:srgbClr val="044485"/>
                </a:solidFill>
              </a:rPr>
              <a:t> Максим</a:t>
            </a:r>
            <a:endParaRPr lang="ru-RU" sz="1600" dirty="0">
              <a:solidFill>
                <a:srgbClr val="000000"/>
              </a:solidFill>
            </a:endParaRP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Backend development</a:t>
            </a:r>
          </a:p>
          <a:p>
            <a:pPr algn="ctr"/>
            <a:r>
              <a:rPr lang="ru-RU" sz="1600" dirty="0">
                <a:solidFill>
                  <a:srgbClr val="000000"/>
                </a:solidFill>
              </a:rPr>
              <a:t>Серверная часть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84F8ED-6318-489D-896B-2BF1B93F4B67}"/>
              </a:ext>
            </a:extLst>
          </p:cNvPr>
          <p:cNvSpPr txBox="1"/>
          <p:nvPr/>
        </p:nvSpPr>
        <p:spPr>
          <a:xfrm>
            <a:off x="6035025" y="4171265"/>
            <a:ext cx="2099100" cy="58477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ru-RU" sz="1600" dirty="0" err="1">
                <a:solidFill>
                  <a:srgbClr val="044485"/>
                </a:solidFill>
              </a:rPr>
              <a:t>Гайдабура</a:t>
            </a:r>
            <a:r>
              <a:rPr lang="ru-RU" sz="1600" dirty="0">
                <a:solidFill>
                  <a:srgbClr val="044485"/>
                </a:solidFill>
              </a:rPr>
              <a:t> Олег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Frontend development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CEE6F6-2BDF-4FAC-9DDC-B8A912B427AC}"/>
              </a:ext>
            </a:extLst>
          </p:cNvPr>
          <p:cNvSpPr txBox="1"/>
          <p:nvPr/>
        </p:nvSpPr>
        <p:spPr>
          <a:xfrm>
            <a:off x="3774552" y="4171555"/>
            <a:ext cx="1848776" cy="58477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ru-RU" sz="1600" dirty="0">
                <a:solidFill>
                  <a:srgbClr val="044485"/>
                </a:solidFill>
              </a:rPr>
              <a:t>Крюков Данил</a:t>
            </a:r>
            <a:br>
              <a:rPr lang="ru-RU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Дизайн, Аналитика</a:t>
            </a:r>
          </a:p>
        </p:txBody>
      </p:sp>
    </p:spTree>
    <p:extLst>
      <p:ext uri="{BB962C8B-B14F-4D97-AF65-F5344CB8AC3E}">
        <p14:creationId xmlns:p14="http://schemas.microsoft.com/office/powerpoint/2010/main" val="363695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Идея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3291" y="1172308"/>
            <a:ext cx="8229601" cy="3164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Проблема 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–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 отсутствие 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интересной и удобной платформы для развития прикладных математических навыков.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Цель – создать функциональный веб-сайт.</a:t>
            </a:r>
            <a:endParaRPr lang="ru-RU" sz="2400" dirty="0">
              <a:solidFill>
                <a:srgbClr val="044485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44485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44485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44485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44485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44485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44485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44485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44485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20B05E3-353F-4A1B-B616-26ADF8BB3E61}"/>
              </a:ext>
            </a:extLst>
          </p:cNvPr>
          <p:cNvSpPr txBox="1">
            <a:spLocks/>
          </p:cNvSpPr>
          <p:nvPr/>
        </p:nvSpPr>
        <p:spPr>
          <a:xfrm>
            <a:off x="1800808" y="273448"/>
            <a:ext cx="2544855" cy="530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ru-RU" sz="15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ru-RU" dirty="0"/>
          </a:p>
        </p:txBody>
      </p:sp>
      <p:pic>
        <p:nvPicPr>
          <p:cNvPr id="1026" name="Picture 2" descr="Как сделать свой web-сайт? Пошаговая инструкция для «чайников» | Обучение |  ШколаЖизни.ру">
            <a:extLst>
              <a:ext uri="{FF2B5EF4-FFF2-40B4-BE49-F238E27FC236}">
                <a16:creationId xmlns:a16="http://schemas.microsoft.com/office/drawing/2014/main" id="{5D585F81-5E04-4EE1-AEB1-39B80F234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090" y="2627140"/>
            <a:ext cx="4879145" cy="365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59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Целевая аудитория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4214" y="1514231"/>
            <a:ext cx="8190523" cy="1763541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>
                <a:ln w="0"/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Целевая аудитория:</a:t>
            </a:r>
          </a:p>
          <a:p>
            <a:pPr marL="62865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ru-RU" dirty="0">
                <a:ln w="0"/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Школьники (от 15 лет)</a:t>
            </a:r>
          </a:p>
          <a:p>
            <a:pPr marL="62865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ru-RU" dirty="0">
                <a:ln w="0"/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Студенты технических ВУЗов</a:t>
            </a:r>
            <a:endParaRPr lang="ru-RU" dirty="0">
              <a:solidFill>
                <a:srgbClr val="044485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B3F2A20-F253-4EB5-A617-77BABBC25371}"/>
              </a:ext>
            </a:extLst>
          </p:cNvPr>
          <p:cNvSpPr txBox="1">
            <a:spLocks/>
          </p:cNvSpPr>
          <p:nvPr/>
        </p:nvSpPr>
        <p:spPr>
          <a:xfrm>
            <a:off x="1800808" y="273448"/>
            <a:ext cx="2544855" cy="530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ru-RU" dirty="0"/>
          </a:p>
        </p:txBody>
      </p:sp>
      <p:pic>
        <p:nvPicPr>
          <p:cNvPr id="2050" name="Picture 2" descr="Мобильное приложение Минцифры РТ «Я — школьник">
            <a:extLst>
              <a:ext uri="{FF2B5EF4-FFF2-40B4-BE49-F238E27FC236}">
                <a16:creationId xmlns:a16="http://schemas.microsoft.com/office/drawing/2014/main" id="{C3913BF5-C3DB-4083-B033-E225698EA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55" y="3292197"/>
            <a:ext cx="4875129" cy="325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20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Анализ конкурентов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7076" y="1411803"/>
            <a:ext cx="7932615" cy="4137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Единственным прямым концептуальным конкурентом является сайт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Kahoot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!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B155A32-EABD-4A1E-831F-EA18B36B72BF}"/>
              </a:ext>
            </a:extLst>
          </p:cNvPr>
          <p:cNvSpPr txBox="1">
            <a:spLocks/>
          </p:cNvSpPr>
          <p:nvPr/>
        </p:nvSpPr>
        <p:spPr>
          <a:xfrm>
            <a:off x="1800808" y="273448"/>
            <a:ext cx="2544855" cy="530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1500" dirty="0">
                <a:solidFill>
                  <a:schemeClr val="bg1">
                    <a:lumMod val="50000"/>
                  </a:schemeClr>
                </a:solidFill>
              </a:rPr>
              <a:t>Симулятор студенческой жизни</a:t>
            </a:r>
            <a:br>
              <a:rPr lang="ru-RU" sz="15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500" dirty="0">
                <a:solidFill>
                  <a:schemeClr val="bg1">
                    <a:lumMod val="50000"/>
                  </a:schemeClr>
                </a:solidFill>
              </a:rPr>
              <a:t>Friday Burger</a:t>
            </a:r>
            <a:endParaRPr lang="ru-RU" dirty="0"/>
          </a:p>
        </p:txBody>
      </p:sp>
      <p:pic>
        <p:nvPicPr>
          <p:cNvPr id="3076" name="Picture 4" descr="What is Kahoot! and How Does it Work for Teachers? | Tech &amp;amp; Learning">
            <a:extLst>
              <a:ext uri="{FF2B5EF4-FFF2-40B4-BE49-F238E27FC236}">
                <a16:creationId xmlns:a16="http://schemas.microsoft.com/office/drawing/2014/main" id="{0067525A-9697-4189-8BC8-844193A89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55" y="2357928"/>
            <a:ext cx="6754055" cy="379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72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658510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9678" y="1378634"/>
            <a:ext cx="7886700" cy="497058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dirty="0">
                <a:solidFill>
                  <a:srgbClr val="044485"/>
                </a:solidFill>
              </a:rPr>
              <a:t>Собрать исходные данные(задачи)</a:t>
            </a:r>
          </a:p>
          <a:p>
            <a:pPr marL="457200" indent="-457200">
              <a:buAutoNum type="arabicPeriod"/>
            </a:pPr>
            <a:endParaRPr lang="ru-RU" dirty="0">
              <a:solidFill>
                <a:srgbClr val="044485"/>
              </a:solidFill>
            </a:endParaRPr>
          </a:p>
          <a:p>
            <a:pPr marL="457200" indent="-457200">
              <a:buAutoNum type="arabicPeriod" startAt="2"/>
            </a:pPr>
            <a:r>
              <a:rPr lang="ru-RU" dirty="0">
                <a:solidFill>
                  <a:srgbClr val="044485"/>
                </a:solidFill>
              </a:rPr>
              <a:t>Произвести классификацию задач на группы по разным дисциплинам(алгебра, геометрия)</a:t>
            </a:r>
          </a:p>
          <a:p>
            <a:pPr marL="0" indent="0">
              <a:buNone/>
            </a:pPr>
            <a:endParaRPr lang="ru-RU" dirty="0">
              <a:solidFill>
                <a:srgbClr val="044485"/>
              </a:solidFill>
            </a:endParaRPr>
          </a:p>
          <a:p>
            <a:pPr marL="457200" indent="-457200">
              <a:buAutoNum type="arabicPeriod" startAt="3"/>
            </a:pPr>
            <a:r>
              <a:rPr lang="ru-RU" dirty="0">
                <a:solidFill>
                  <a:srgbClr val="044485"/>
                </a:solidFill>
              </a:rPr>
              <a:t>Изучить </a:t>
            </a:r>
            <a:r>
              <a:rPr lang="en-US" dirty="0">
                <a:solidFill>
                  <a:srgbClr val="044485"/>
                </a:solidFill>
              </a:rPr>
              <a:t>Front-end, Back-end </a:t>
            </a:r>
            <a:r>
              <a:rPr lang="ru-RU" dirty="0">
                <a:solidFill>
                  <a:srgbClr val="044485"/>
                </a:solidFill>
              </a:rPr>
              <a:t>разработку</a:t>
            </a:r>
            <a:br>
              <a:rPr lang="ru-RU" dirty="0">
                <a:solidFill>
                  <a:srgbClr val="044485"/>
                </a:solidFill>
              </a:rPr>
            </a:br>
            <a:endParaRPr lang="ru-RU" dirty="0">
              <a:solidFill>
                <a:srgbClr val="044485"/>
              </a:solidFill>
            </a:endParaRPr>
          </a:p>
          <a:p>
            <a:pPr marL="457200" indent="-457200">
              <a:buAutoNum type="arabicPeriod" startAt="3"/>
            </a:pPr>
            <a:r>
              <a:rPr lang="ru-RU" dirty="0">
                <a:solidFill>
                  <a:srgbClr val="044485"/>
                </a:solidFill>
              </a:rPr>
              <a:t>Ознакомиться с    проблемами, с которыми сталкиваются разработчики веб-сайтов</a:t>
            </a:r>
          </a:p>
          <a:p>
            <a:pPr marL="457200" indent="-457200">
              <a:buAutoNum type="arabicPeriod" startAt="4"/>
            </a:pPr>
            <a:endParaRPr lang="ru-RU" dirty="0">
              <a:solidFill>
                <a:srgbClr val="044485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44485"/>
                </a:solidFill>
              </a:rPr>
              <a:t>5.    Разработать минимально работоспособный продукт</a:t>
            </a:r>
            <a:endParaRPr lang="en-GB" dirty="0">
              <a:solidFill>
                <a:srgbClr val="044485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44485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51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Разработка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46" y="1411803"/>
            <a:ext cx="8530513" cy="40745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solidFill>
                <a:srgbClr val="04448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44485"/>
                </a:solidFill>
              </a:rPr>
              <a:t>Разработка макета будущего сайта</a:t>
            </a:r>
            <a:br>
              <a:rPr lang="ru-RU" sz="2400" dirty="0">
                <a:solidFill>
                  <a:srgbClr val="044485"/>
                </a:solidFill>
              </a:rPr>
            </a:br>
            <a:endParaRPr lang="ru-RU" sz="2400" dirty="0">
              <a:solidFill>
                <a:srgbClr val="04448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44485"/>
                </a:solidFill>
              </a:rPr>
              <a:t>Верстка сайта</a:t>
            </a:r>
            <a:br>
              <a:rPr lang="ru-RU" sz="2400" dirty="0">
                <a:solidFill>
                  <a:srgbClr val="044485"/>
                </a:solidFill>
              </a:rPr>
            </a:br>
            <a:endParaRPr lang="ru-RU" sz="2400" dirty="0">
              <a:solidFill>
                <a:srgbClr val="04448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44485"/>
                </a:solidFill>
              </a:rPr>
              <a:t>Разработка скриптов взаимодействия с пользователем</a:t>
            </a:r>
            <a:br>
              <a:rPr lang="ru-RU" sz="2400" dirty="0">
                <a:solidFill>
                  <a:srgbClr val="044485"/>
                </a:solidFill>
              </a:rPr>
            </a:br>
            <a:endParaRPr lang="ru-RU" sz="2400" dirty="0">
              <a:solidFill>
                <a:srgbClr val="04448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44485"/>
                </a:solidFill>
              </a:rPr>
              <a:t>Разработка </a:t>
            </a:r>
            <a:r>
              <a:rPr lang="en-US" sz="2400" dirty="0">
                <a:solidFill>
                  <a:srgbClr val="044485"/>
                </a:solidFill>
              </a:rPr>
              <a:t>Back-end </a:t>
            </a:r>
            <a:r>
              <a:rPr lang="ru-RU" sz="2400" dirty="0">
                <a:solidFill>
                  <a:srgbClr val="044485"/>
                </a:solidFill>
              </a:rPr>
              <a:t>функционала</a:t>
            </a:r>
            <a:br>
              <a:rPr lang="ru-RU" sz="2400" dirty="0">
                <a:solidFill>
                  <a:srgbClr val="044485"/>
                </a:solidFill>
              </a:rPr>
            </a:br>
            <a:endParaRPr lang="ru-RU" sz="2400" dirty="0">
              <a:solidFill>
                <a:srgbClr val="04448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44485"/>
                </a:solidFill>
              </a:rPr>
              <a:t>Подготовка продукта к презентации</a:t>
            </a:r>
          </a:p>
          <a:p>
            <a:pPr marL="0" indent="0">
              <a:buNone/>
            </a:pPr>
            <a:endParaRPr lang="ru-RU" dirty="0">
              <a:solidFill>
                <a:srgbClr val="044485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44485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44485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44485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2199A77-05D7-4DFD-B127-4EDFAABE9E41}"/>
              </a:ext>
            </a:extLst>
          </p:cNvPr>
          <p:cNvSpPr txBox="1">
            <a:spLocks/>
          </p:cNvSpPr>
          <p:nvPr/>
        </p:nvSpPr>
        <p:spPr>
          <a:xfrm>
            <a:off x="1800808" y="273448"/>
            <a:ext cx="2544855" cy="530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1500" dirty="0">
                <a:solidFill>
                  <a:schemeClr val="bg1">
                    <a:lumMod val="50000"/>
                  </a:schemeClr>
                </a:solidFill>
              </a:rPr>
              <a:t>Симулятор студенческой жизни</a:t>
            </a:r>
            <a:br>
              <a:rPr lang="ru-RU" sz="15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500" dirty="0">
                <a:solidFill>
                  <a:schemeClr val="bg1">
                    <a:lumMod val="50000"/>
                  </a:schemeClr>
                </a:solidFill>
              </a:rPr>
              <a:t>Friday Burger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21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Требования к продукту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946657E-B7B5-425E-AD89-2D444B005740}"/>
              </a:ext>
            </a:extLst>
          </p:cNvPr>
          <p:cNvSpPr txBox="1">
            <a:spLocks/>
          </p:cNvSpPr>
          <p:nvPr/>
        </p:nvSpPr>
        <p:spPr>
          <a:xfrm>
            <a:off x="1800808" y="273448"/>
            <a:ext cx="2544855" cy="530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1500" dirty="0">
                <a:solidFill>
                  <a:schemeClr val="bg1">
                    <a:lumMod val="50000"/>
                  </a:schemeClr>
                </a:solidFill>
              </a:rPr>
              <a:t>Тема проекта</a:t>
            </a:r>
            <a:br>
              <a:rPr lang="ru-RU" sz="15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1500" dirty="0">
                <a:solidFill>
                  <a:schemeClr val="bg1">
                    <a:lumMod val="50000"/>
                  </a:schemeClr>
                </a:solidFill>
              </a:rPr>
              <a:t>Название команды</a:t>
            </a:r>
          </a:p>
          <a:p>
            <a:pPr marL="0" indent="0">
              <a:buFont typeface="Arial"/>
              <a:buNone/>
            </a:pP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534BC-258E-4DA2-81CD-339C4468A860}"/>
              </a:ext>
            </a:extLst>
          </p:cNvPr>
          <p:cNvSpPr txBox="1"/>
          <p:nvPr/>
        </p:nvSpPr>
        <p:spPr>
          <a:xfrm>
            <a:off x="787234" y="1500777"/>
            <a:ext cx="80360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1. Создание функционирующего веб-сайта с возможностью авторизации</a:t>
            </a:r>
            <a:br>
              <a:rPr lang="ru-RU" sz="2400" dirty="0">
                <a:solidFill>
                  <a:schemeClr val="accent1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</a:br>
            <a:br>
              <a:rPr lang="ru-RU" sz="2400" dirty="0">
                <a:solidFill>
                  <a:schemeClr val="accent1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</a:br>
            <a:r>
              <a:rPr lang="ru-RU" sz="2400" dirty="0">
                <a:solidFill>
                  <a:schemeClr val="accent1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2. Загрузка минимально необходимого пакета задач</a:t>
            </a:r>
            <a:br>
              <a:rPr lang="ru-RU" sz="2400" dirty="0">
                <a:solidFill>
                  <a:schemeClr val="accent1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</a:br>
            <a:br>
              <a:rPr lang="ru-RU" sz="2400" dirty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</a:br>
            <a:r>
              <a:rPr lang="ru-RU" sz="2400" dirty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3. Реализация серверной части сервиса</a:t>
            </a:r>
          </a:p>
        </p:txBody>
      </p:sp>
      <p:pic>
        <p:nvPicPr>
          <p:cNvPr id="4098" name="Picture 2" descr="Техническая документация: с чего начать? • Прикладные технологии">
            <a:extLst>
              <a:ext uri="{FF2B5EF4-FFF2-40B4-BE49-F238E27FC236}">
                <a16:creationId xmlns:a16="http://schemas.microsoft.com/office/drawing/2014/main" id="{365FD407-D77E-4EE6-9DD1-E5BE3263A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4" y="4165485"/>
            <a:ext cx="7794058" cy="201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31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Технологический стек</a:t>
            </a:r>
          </a:p>
        </p:txBody>
      </p:sp>
      <p:graphicFrame>
        <p:nvGraphicFramePr>
          <p:cNvPr id="5132" name="Объект 2">
            <a:extLst>
              <a:ext uri="{FF2B5EF4-FFF2-40B4-BE49-F238E27FC236}">
                <a16:creationId xmlns:a16="http://schemas.microsoft.com/office/drawing/2014/main" id="{513BF2D8-D131-4B16-AB51-CDA316A60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85672"/>
              </p:ext>
            </p:extLst>
          </p:nvPr>
        </p:nvGraphicFramePr>
        <p:xfrm>
          <a:off x="292748" y="1250462"/>
          <a:ext cx="5185446" cy="509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FF135BC-7669-4795-B7F2-6FD1B333C054}"/>
              </a:ext>
            </a:extLst>
          </p:cNvPr>
          <p:cNvSpPr txBox="1">
            <a:spLocks/>
          </p:cNvSpPr>
          <p:nvPr/>
        </p:nvSpPr>
        <p:spPr>
          <a:xfrm>
            <a:off x="1800808" y="273448"/>
            <a:ext cx="2544855" cy="530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1500" dirty="0">
                <a:solidFill>
                  <a:schemeClr val="bg1">
                    <a:lumMod val="50000"/>
                  </a:schemeClr>
                </a:solidFill>
              </a:rPr>
              <a:t>Тема проекта</a:t>
            </a:r>
            <a:br>
              <a:rPr lang="ru-RU" sz="15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1500" dirty="0">
                <a:solidFill>
                  <a:schemeClr val="bg1">
                    <a:lumMod val="50000"/>
                  </a:schemeClr>
                </a:solidFill>
              </a:rPr>
              <a:t>Название команды</a:t>
            </a:r>
          </a:p>
          <a:p>
            <a:pPr marL="0" indent="0">
              <a:buFont typeface="Arial"/>
              <a:buNone/>
            </a:pPr>
            <a:endParaRPr lang="ru-RU" dirty="0"/>
          </a:p>
        </p:txBody>
      </p:sp>
      <p:pic>
        <p:nvPicPr>
          <p:cNvPr id="5122" name="Picture 2" descr="Figma не работает. Текущие проблемы и статус. | Downdetector">
            <a:extLst>
              <a:ext uri="{FF2B5EF4-FFF2-40B4-BE49-F238E27FC236}">
                <a16:creationId xmlns:a16="http://schemas.microsoft.com/office/drawing/2014/main" id="{569A8658-6276-400F-B3D1-3809D01BA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670" y="1339508"/>
            <a:ext cx="1055398" cy="105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ml Стоковых иллюстраций и клипартов – (25,203 Стоковых иллюстраций)">
            <a:extLst>
              <a:ext uri="{FF2B5EF4-FFF2-40B4-BE49-F238E27FC236}">
                <a16:creationId xmlns:a16="http://schemas.microsoft.com/office/drawing/2014/main" id="{F543E555-CB40-4CF7-9D87-3E3EF90CA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852" y="2591616"/>
            <a:ext cx="3457034" cy="193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Nodejs Vector Logo Backend Programming In Javascript Server Development —  стоковая векторная графика и другие изображения на тему Javascript - iStock">
            <a:extLst>
              <a:ext uri="{FF2B5EF4-FFF2-40B4-BE49-F238E27FC236}">
                <a16:creationId xmlns:a16="http://schemas.microsoft.com/office/drawing/2014/main" id="{66BE3B8E-0829-40B0-A173-F857414C0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128" y="4799482"/>
            <a:ext cx="1277815" cy="127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strongDM ❤️ MongoDB Atlas">
            <a:extLst>
              <a:ext uri="{FF2B5EF4-FFF2-40B4-BE49-F238E27FC236}">
                <a16:creationId xmlns:a16="http://schemas.microsoft.com/office/drawing/2014/main" id="{CCD7C101-DB82-4A7A-9219-44CB86D9D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943" y="4724263"/>
            <a:ext cx="1428251" cy="14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97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182B232E3EEF4E92DFF109933EBB0B" ma:contentTypeVersion="4" ma:contentTypeDescription="Create a new document." ma:contentTypeScope="" ma:versionID="f88788559d8ee76ed8ef98c1dabcb1f7">
  <xsd:schema xmlns:xsd="http://www.w3.org/2001/XMLSchema" xmlns:xs="http://www.w3.org/2001/XMLSchema" xmlns:p="http://schemas.microsoft.com/office/2006/metadata/properties" xmlns:ns2="52486c07-1c95-4865-9632-69c8126a4ecb" targetNamespace="http://schemas.microsoft.com/office/2006/metadata/properties" ma:root="true" ma:fieldsID="6c22bb206aa68f338917fcbbe128c2bc" ns2:_="">
    <xsd:import namespace="52486c07-1c95-4865-9632-69c8126a4e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86c07-1c95-4865-9632-69c8126a4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3760B8-2059-4494-8381-3A24F18DFBFE}">
  <ds:schemaRefs>
    <ds:schemaRef ds:uri="52486c07-1c95-4865-9632-69c8126a4ecb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93879F4-26A2-4DA0-B944-BFFA77FFAA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DD4BF6-1446-41B5-97EE-DDA748AED3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486c07-1c95-4865-9632-69c8126a4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</TotalTime>
  <Words>376</Words>
  <Application>Microsoft Office PowerPoint</Application>
  <PresentationFormat>Экран (4:3)</PresentationFormat>
  <Paragraphs>110</Paragraphs>
  <Slides>17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Тема Office</vt:lpstr>
      <vt:lpstr>1_Тема Office</vt:lpstr>
      <vt:lpstr>Математическая Арена. Турниры по математическим задачам. 1C21S.I.18</vt:lpstr>
      <vt:lpstr>Команда</vt:lpstr>
      <vt:lpstr>Идея проекта</vt:lpstr>
      <vt:lpstr>Целевая аудитория</vt:lpstr>
      <vt:lpstr>Анализ конкурентов</vt:lpstr>
      <vt:lpstr>Задачи</vt:lpstr>
      <vt:lpstr>Разработка системы</vt:lpstr>
      <vt:lpstr>Требования к продукту</vt:lpstr>
      <vt:lpstr>Технологический стек</vt:lpstr>
      <vt:lpstr>Реализация проекта</vt:lpstr>
      <vt:lpstr>Реализация проекта</vt:lpstr>
      <vt:lpstr>Реализация проекта</vt:lpstr>
      <vt:lpstr>Реализация проекта</vt:lpstr>
      <vt:lpstr>Реализация проекта</vt:lpstr>
      <vt:lpstr>Заключение</vt:lpstr>
      <vt:lpstr>Видео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Рецензент</dc:creator>
  <cp:lastModifiedBy>Логвинов Максим Олегович</cp:lastModifiedBy>
  <cp:revision>61</cp:revision>
  <dcterms:created xsi:type="dcterms:W3CDTF">2017-10-21T13:35:42Z</dcterms:created>
  <dcterms:modified xsi:type="dcterms:W3CDTF">2021-06-17T06:43:57Z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0x0101000D182B232E3EEF4E92DFF109933EBB0B</vt:lpwstr>
  </property>
</Properties>
</file>