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"/>
  </p:notesMasterIdLst>
  <p:sldIdLst>
    <p:sldId id="335" r:id="rId2"/>
    <p:sldId id="328" r:id="rId3"/>
    <p:sldId id="330" r:id="rId4"/>
    <p:sldId id="556" r:id="rId5"/>
    <p:sldId id="554" r:id="rId6"/>
    <p:sldId id="557" r:id="rId7"/>
    <p:sldId id="558" r:id="rId8"/>
    <p:sldId id="559" r:id="rId9"/>
    <p:sldId id="560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003865"/>
    <a:srgbClr val="C0C0C0"/>
    <a:srgbClr val="F2F2F2"/>
    <a:srgbClr val="EAEAEA"/>
    <a:srgbClr val="787878"/>
    <a:srgbClr val="961B81"/>
    <a:srgbClr val="FBFBFB"/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3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-132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180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575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08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479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811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6887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2880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195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4543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254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5033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0657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894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549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8859CC-B640-4DB3-BB6F-301CDED75AAD}" type="datetimeFigureOut">
              <a:rPr lang="sv-SE" smtClean="0"/>
              <a:pPr/>
              <a:t>2022-01-26</a:t>
            </a:fld>
            <a:endParaRPr lang="sv-S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0AA12D1-4D5F-4C8C-82B1-BE6DCCEF57B9}" type="slidenum">
              <a:rPr lang="sv-SE" smtClean="0"/>
              <a:pPr/>
              <a:t>‹N°›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688" r:id="rId12"/>
    <p:sldLayoutId id="2147483674" r:id="rId13"/>
    <p:sldLayoutId id="2147483681" r:id="rId14"/>
    <p:sldLayoutId id="2147483673" r:id="rId15"/>
    <p:sldLayoutId id="2147483672" r:id="rId16"/>
    <p:sldLayoutId id="2147483689" r:id="rId17"/>
    <p:sldLayoutId id="2147483690" r:id="rId18"/>
    <p:sldLayoutId id="2147483675" r:id="rId19"/>
    <p:sldLayoutId id="2147483676" r:id="rId20"/>
    <p:sldLayoutId id="2147483686" r:id="rId21"/>
    <p:sldLayoutId id="2147483687" r:id="rId22"/>
    <p:sldLayoutId id="2147483677" r:id="rId23"/>
    <p:sldLayoutId id="2147483678" r:id="rId24"/>
    <p:sldLayoutId id="2147483680" r:id="rId25"/>
    <p:sldLayoutId id="2147483679" r:id="rId26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uthentification" TargetMode="External"/><Relationship Id="rId2" Type="http://schemas.openxmlformats.org/officeDocument/2006/relationships/hyperlink" Target="https://fr.wikipedia.org/wiki/JSON_Web_Tok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Chiffrement_RSA" TargetMode="External"/><Relationship Id="rId4" Type="http://schemas.openxmlformats.org/officeDocument/2006/relationships/hyperlink" Target="https://fr.wikipedia.org/wiki/Keyed-Hash_Message_Authentication_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144" y="2374709"/>
            <a:ext cx="10363200" cy="173285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JSON Web Tokens</a:t>
            </a:r>
          </a:p>
        </p:txBody>
      </p:sp>
    </p:spTree>
    <p:extLst>
      <p:ext uri="{BB962C8B-B14F-4D97-AF65-F5344CB8AC3E}">
        <p14:creationId xmlns="" xmlns:p14="http://schemas.microsoft.com/office/powerpoint/2010/main" val="11382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05" y="0"/>
            <a:ext cx="10363200" cy="914400"/>
          </a:xfrm>
        </p:spPr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7" y="858174"/>
            <a:ext cx="10515600" cy="4985980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 (JWT) est une norme ouverte définie dans la RFC 7519</a:t>
            </a:r>
            <a:r>
              <a:rPr lang="fr-FR" baseline="30000" dirty="0" smtClean="0">
                <a:hlinkClick r:id="rId2"/>
              </a:rPr>
              <a:t>1</a:t>
            </a:r>
            <a:r>
              <a:rPr lang="fr-FR" dirty="0" smtClean="0"/>
              <a:t>. Il permet l'échange sécurisé de jetons (tokens) entre plusieurs parties. Cette sécurité de l’échange se traduit par la vérification de l'intégrité et de </a:t>
            </a:r>
            <a:r>
              <a:rPr lang="fr-FR" i="1" dirty="0" smtClean="0">
                <a:hlinkClick r:id="rId3" tooltip="Authentification"/>
              </a:rPr>
              <a:t>l'authenticité</a:t>
            </a:r>
            <a:r>
              <a:rPr lang="fr-FR" dirty="0" smtClean="0"/>
              <a:t> des données. Elle s’effectue par l'algorithme </a:t>
            </a:r>
            <a:r>
              <a:rPr lang="fr-FR" dirty="0" smtClean="0">
                <a:hlinkClick r:id="rId4" tooltip="Keyed-Hash Message Authentication Code"/>
              </a:rPr>
              <a:t>HMAC</a:t>
            </a:r>
            <a:r>
              <a:rPr lang="fr-FR" dirty="0" smtClean="0"/>
              <a:t> ou </a:t>
            </a:r>
            <a:r>
              <a:rPr lang="fr-FR" dirty="0" smtClean="0">
                <a:hlinkClick r:id="rId5" tooltip="Chiffrement RSA"/>
              </a:rPr>
              <a:t>RSA</a:t>
            </a:r>
            <a:r>
              <a:rPr lang="fr-FR" dirty="0" smtClean="0"/>
              <a:t>. </a:t>
            </a:r>
            <a:endParaRPr lang="en-US" dirty="0"/>
          </a:p>
          <a:p>
            <a:pPr lvl="1">
              <a:buNone/>
            </a:pPr>
            <a:r>
              <a:rPr lang="fr-FR" sz="3000" dirty="0" smtClean="0"/>
              <a:t>Les données sont stockées dans le jeton (rien n'est stocké sur le serveur).</a:t>
            </a:r>
          </a:p>
          <a:p>
            <a:pPr lvl="1">
              <a:buNone/>
            </a:pPr>
            <a:r>
              <a:rPr lang="en-US" sz="3000" dirty="0" smtClean="0"/>
              <a:t>Le client peut lire les données mais il ne peut pas les changer.</a:t>
            </a:r>
          </a:p>
          <a:p>
            <a:pPr lvl="1">
              <a:buNone/>
            </a:pPr>
            <a:r>
              <a:rPr lang="fr-FR" sz="3000" dirty="0" smtClean="0"/>
              <a:t>Le serveur "signe" les données en les hachant avec un secret (le hachage fait partie du jeton</a:t>
            </a:r>
            <a:r>
              <a:rPr lang="fr-FR" sz="3000" dirty="0" smtClean="0"/>
              <a:t>).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8757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 JSON </a:t>
            </a:r>
            <a:r>
              <a:rPr lang="en-US" dirty="0"/>
              <a:t>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046034" cy="55399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Contient trois parties: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70819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Header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4600" y="2170818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Payload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3979" y="2170818"/>
            <a:ext cx="4473084" cy="26550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Signature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HMACSHA256(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base64UrlEncode(header)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+"."+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base64UrlEncode(payload),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"server-secret"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85505" y="2712248"/>
            <a:ext cx="2811790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"HS256",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324693" y="2712248"/>
            <a:ext cx="3542613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1472840818,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"Betty",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"admin":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30135" y="5238833"/>
            <a:ext cx="293978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2156454" y="3426086"/>
            <a:ext cx="869898" cy="2811786"/>
          </a:xfrm>
          <a:prstGeom prst="leftBrace">
            <a:avLst>
              <a:gd name="adj1" fmla="val 44573"/>
              <a:gd name="adj2" fmla="val 908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59307" y="5986993"/>
            <a:ext cx="10294493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aaaaaaaaaaaaaa.bbbbbbbbbbbbbbbb.ccccccccccccccc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27869" y="5232527"/>
            <a:ext cx="355376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342717" y="4332415"/>
            <a:ext cx="471591" cy="2837565"/>
          </a:xfrm>
          <a:prstGeom prst="leftBrace">
            <a:avLst>
              <a:gd name="adj1" fmla="val 44573"/>
              <a:gd name="adj2" fmla="val 5058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5867043" y="3255512"/>
            <a:ext cx="463072" cy="3559758"/>
          </a:xfrm>
          <a:prstGeom prst="leftBrace">
            <a:avLst>
              <a:gd name="adj1" fmla="val 44573"/>
              <a:gd name="adj2" fmla="val 846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9503567" y="3287858"/>
            <a:ext cx="1169131" cy="4088787"/>
          </a:xfrm>
          <a:prstGeom prst="leftBrace">
            <a:avLst>
              <a:gd name="adj1" fmla="val 44573"/>
              <a:gd name="adj2" fmla="val 4251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5965583" y="4288421"/>
            <a:ext cx="398305" cy="2858488"/>
          </a:xfrm>
          <a:prstGeom prst="leftBrace">
            <a:avLst>
              <a:gd name="adj1" fmla="val 44573"/>
              <a:gd name="adj2" fmla="val 502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7214839" y="893291"/>
            <a:ext cx="2475572" cy="1260088"/>
          </a:xfrm>
          <a:prstGeom prst="wedgeEllipseCallout">
            <a:avLst>
              <a:gd name="adj1" fmla="val 9106"/>
              <a:gd name="adj2" fmla="val 8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Same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 in the header!</a:t>
            </a:r>
          </a:p>
        </p:txBody>
      </p:sp>
    </p:spTree>
    <p:extLst>
      <p:ext uri="{BB962C8B-B14F-4D97-AF65-F5344CB8AC3E}">
        <p14:creationId xmlns="" xmlns:p14="http://schemas.microsoft.com/office/powerpoint/2010/main" val="39186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3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798121"/>
          </a:xfrm>
        </p:spPr>
        <p:txBody>
          <a:bodyPr/>
          <a:lstStyle/>
          <a:p>
            <a:r>
              <a:rPr lang="fr-FR" dirty="0" smtClean="0"/>
              <a:t>ENTETE: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1442366"/>
            <a:ext cx="10363200" cy="4572000"/>
          </a:xfrm>
        </p:spPr>
        <p:txBody>
          <a:bodyPr>
            <a:normAutofit/>
          </a:bodyPr>
          <a:lstStyle/>
          <a:p>
            <a:r>
              <a:rPr lang="fr-FR" dirty="0" smtClean="0"/>
              <a:t>L'en-tête se compose </a:t>
            </a:r>
            <a:r>
              <a:rPr lang="fr-FR" i="1" dirty="0" smtClean="0"/>
              <a:t>généralement</a:t>
            </a:r>
            <a:r>
              <a:rPr lang="fr-FR" dirty="0" smtClean="0"/>
              <a:t> de deux parties : le type de jeton, qui est JWT, et l'algorithme de signature utilisé, tel que HMAC SHA256 ou RSA.</a:t>
            </a:r>
          </a:p>
          <a:p>
            <a:r>
              <a:rPr lang="fr-FR" dirty="0" smtClean="0"/>
              <a:t>Par exemple:</a:t>
            </a:r>
          </a:p>
          <a:p>
            <a:pPr lvl="3"/>
            <a:r>
              <a:rPr lang="fr-FR" sz="3200" dirty="0" smtClean="0"/>
              <a:t>{ "</a:t>
            </a:r>
            <a:r>
              <a:rPr lang="fr-FR" sz="3200" dirty="0" err="1" smtClean="0"/>
              <a:t>alg</a:t>
            </a:r>
            <a:r>
              <a:rPr lang="fr-FR" sz="3200" dirty="0" smtClean="0"/>
              <a:t>": "HS256", </a:t>
            </a:r>
          </a:p>
          <a:p>
            <a:pPr lvl="3"/>
            <a:r>
              <a:rPr lang="fr-FR" sz="3200" dirty="0" smtClean="0"/>
              <a:t>"</a:t>
            </a:r>
            <a:r>
              <a:rPr lang="fr-FR" sz="3200" dirty="0" err="1" smtClean="0"/>
              <a:t>typ</a:t>
            </a:r>
            <a:r>
              <a:rPr lang="fr-FR" sz="3200" dirty="0" smtClean="0"/>
              <a:t>": "JWT" }</a:t>
            </a:r>
          </a:p>
          <a:p>
            <a:pPr lvl="3">
              <a:buNone/>
            </a:pPr>
            <a:r>
              <a:rPr lang="fr-FR" sz="3000" dirty="0" smtClean="0"/>
              <a:t>Ensuite, ce JSON est encodé en Base64Url pour former la première partie du JWT.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"/>
            <a:ext cx="10730948" cy="791569"/>
          </a:xfrm>
        </p:spPr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8" y="680753"/>
            <a:ext cx="10730949" cy="589238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La spécification de JWT propose différents champs (ou paramètres) standards, appelés </a:t>
            </a:r>
            <a:r>
              <a:rPr lang="fr-FR" i="1" dirty="0" smtClean="0"/>
              <a:t>Claims. Il existe 3 types:</a:t>
            </a:r>
            <a:endParaRPr lang="fr-FR" i="1" baseline="30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i="1" dirty="0" smtClean="0"/>
              <a:t>Registered Claims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dirty="0" smtClean="0"/>
              <a:t> - Issuer, </a:t>
            </a:r>
            <a:r>
              <a:rPr lang="fr-FR" dirty="0" smtClean="0"/>
              <a:t>identifie celui qui crée le jeton.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 smtClean="0"/>
              <a:t> - Subject, </a:t>
            </a:r>
            <a:r>
              <a:rPr lang="fr-FR" dirty="0" smtClean="0"/>
              <a:t>identifie l'utilisateur acceptant le jeton à créer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</a:t>
            </a:r>
            <a:r>
              <a:rPr lang="en-US" dirty="0" smtClean="0"/>
              <a:t> - </a:t>
            </a:r>
            <a:r>
              <a:rPr lang="en-US" sz="2600" dirty="0" smtClean="0"/>
              <a:t>Audience, </a:t>
            </a:r>
            <a:r>
              <a:rPr lang="fr-FR" sz="2600" dirty="0" smtClean="0"/>
              <a:t>identifie le client auquel le jeton est destiné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 - Expired, temps de</a:t>
            </a:r>
            <a:r>
              <a:rPr lang="fr-FR" dirty="0" smtClean="0"/>
              <a:t> l'expiration du jeton.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i="1" dirty="0" smtClean="0"/>
              <a:t>Public Claim </a:t>
            </a:r>
            <a:r>
              <a:rPr lang="en-US" dirty="0" smtClean="0"/>
              <a:t>:</a:t>
            </a:r>
          </a:p>
          <a:p>
            <a:pPr lvl="1"/>
            <a:r>
              <a:rPr lang="fr-FR" dirty="0" smtClean="0"/>
              <a:t>Ajouter au registre de jetons Web IANA JSON.</a:t>
            </a:r>
          </a:p>
          <a:p>
            <a:pPr lvl="1"/>
            <a:r>
              <a:rPr lang="fr-FR" dirty="0" smtClean="0"/>
              <a:t>Utilise un URI comme nom (votre propre domaine).</a:t>
            </a:r>
          </a:p>
          <a:p>
            <a:pPr lvl="1">
              <a:buNone/>
            </a:pPr>
            <a:r>
              <a:rPr lang="en-US" sz="3000" i="1" dirty="0" smtClean="0"/>
              <a:t>Private Claim :</a:t>
            </a:r>
          </a:p>
          <a:p>
            <a:pPr lvl="1"/>
            <a:r>
              <a:rPr lang="fr-FR" dirty="0" smtClean="0"/>
              <a:t>personnalisées créées pour partager des informations entre les parties.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8735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Un exemple de claim  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{ "sub": "1234567890",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 "name": "John Doe",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 "admin": true }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3200" dirty="0" smtClean="0"/>
              <a:t>La charge utile est ensuite encodée en </a:t>
            </a:r>
            <a:r>
              <a:rPr lang="fr-FR" sz="3200" b="1" dirty="0" smtClean="0"/>
              <a:t>Base64Url</a:t>
            </a:r>
            <a:r>
              <a:rPr lang="fr-FR" sz="3200" dirty="0" smtClean="0"/>
              <a:t> pour former la deuxième partie du jeton Web JSON.</a:t>
            </a:r>
            <a:endParaRPr lang="en-US" sz="32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Signature: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la signature, on va prendre  l'en-tête encodé, la charge utile encodée, un secret, l'algorithme spécifié dans l'en-tête et le signe.</a:t>
            </a:r>
          </a:p>
          <a:p>
            <a:r>
              <a:rPr lang="fr-FR" dirty="0" smtClean="0"/>
              <a:t>Si on veut utiliser l'algorithme HMAC SHA256 la signature sera créée de la manière suivante :</a:t>
            </a:r>
          </a:p>
          <a:p>
            <a:pPr algn="ctr">
              <a:buNone/>
            </a:pPr>
            <a:r>
              <a:rPr lang="fr-FR" dirty="0" smtClean="0">
                <a:solidFill>
                  <a:srgbClr val="FF0000"/>
                </a:solidFill>
              </a:rPr>
              <a:t>   </a:t>
            </a:r>
            <a:r>
              <a:rPr lang="fr-FR" dirty="0" smtClean="0">
                <a:solidFill>
                  <a:srgbClr val="FFB500"/>
                </a:solidFill>
              </a:rPr>
              <a:t>HMACSHA256( base64UrlEncode(header) + "." + base64UrlEncode(</a:t>
            </a:r>
            <a:r>
              <a:rPr lang="fr-FR" dirty="0" err="1" smtClean="0">
                <a:solidFill>
                  <a:srgbClr val="FFB500"/>
                </a:solidFill>
              </a:rPr>
              <a:t>payload</a:t>
            </a:r>
            <a:r>
              <a:rPr lang="fr-FR" dirty="0" smtClean="0">
                <a:solidFill>
                  <a:srgbClr val="FFB500"/>
                </a:solidFill>
              </a:rPr>
              <a:t>), </a:t>
            </a:r>
          </a:p>
          <a:p>
            <a:pPr algn="ctr">
              <a:buNone/>
            </a:pPr>
            <a:r>
              <a:rPr lang="fr-FR" dirty="0" smtClean="0">
                <a:solidFill>
                  <a:srgbClr val="FFB500"/>
                </a:solidFill>
              </a:rPr>
              <a:t>     secret)</a:t>
            </a:r>
            <a:endParaRPr lang="fr-FR" dirty="0">
              <a:solidFill>
                <a:srgbClr val="FFB5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12063"/>
            <a:ext cx="10363200" cy="1262145"/>
          </a:xfrm>
        </p:spPr>
        <p:txBody>
          <a:bodyPr/>
          <a:lstStyle/>
          <a:p>
            <a:r>
              <a:rPr lang="fr-FR" b="1" dirty="0" smtClean="0"/>
              <a:t>Comment fonctionnent les jetons Web JSON ?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Lors de l'authentification, lorsque l'utilisateur se connecte avec succès à l'aide de ses informations d'identification, un jeton Web JSON est renvoyé.</a:t>
            </a:r>
          </a:p>
          <a:p>
            <a:r>
              <a:rPr lang="fr-FR" dirty="0" smtClean="0"/>
              <a:t> En général, vous ne devez pas conserver les jetons plus longtemps que nécessaire.</a:t>
            </a:r>
          </a:p>
          <a:p>
            <a:r>
              <a:rPr lang="fr-FR" dirty="0" smtClean="0"/>
              <a:t>Chaque fois que l'utilisateur souhaite accéder à une route ou à une ressource protégée, l'agent utilisateur doit envoyer le JWT, généralement dans l'en- tête d' </a:t>
            </a:r>
            <a:r>
              <a:rPr lang="fr-FR" b="1" dirty="0" smtClean="0"/>
              <a:t>autorisation</a:t>
            </a:r>
            <a:r>
              <a:rPr lang="fr-FR" dirty="0" smtClean="0"/>
              <a:t> à l'aide du schéma </a:t>
            </a:r>
            <a:r>
              <a:rPr lang="fr-FR" b="1" dirty="0" err="1" smtClean="0"/>
              <a:t>Bearer</a:t>
            </a:r>
            <a:r>
              <a:rPr lang="fr-FR" b="1" dirty="0" smtClean="0"/>
              <a:t> . </a:t>
            </a:r>
            <a:r>
              <a:rPr lang="fr-FR" dirty="0" smtClean="0"/>
              <a:t>Le contenu de l'en-tête doit ressembler à ceci :        </a:t>
            </a:r>
            <a:r>
              <a:rPr lang="fr-FR" dirty="0" err="1" smtClean="0">
                <a:solidFill>
                  <a:srgbClr val="FFB500"/>
                </a:solidFill>
              </a:rPr>
              <a:t>Authorization</a:t>
            </a:r>
            <a:r>
              <a:rPr lang="fr-FR" dirty="0" smtClean="0">
                <a:solidFill>
                  <a:srgbClr val="FFB500"/>
                </a:solidFill>
              </a:rPr>
              <a:t>: </a:t>
            </a:r>
            <a:r>
              <a:rPr lang="fr-FR" dirty="0" err="1" smtClean="0">
                <a:solidFill>
                  <a:srgbClr val="FFB500"/>
                </a:solidFill>
              </a:rPr>
              <a:t>Bearer</a:t>
            </a:r>
            <a:r>
              <a:rPr lang="fr-FR" dirty="0" smtClean="0">
                <a:solidFill>
                  <a:srgbClr val="FFB500"/>
                </a:solidFill>
              </a:rPr>
              <a:t> &lt;</a:t>
            </a:r>
            <a:r>
              <a:rPr lang="fr-FR" dirty="0" err="1" smtClean="0">
                <a:solidFill>
                  <a:srgbClr val="FFB500"/>
                </a:solidFill>
              </a:rPr>
              <a:t>token</a:t>
            </a:r>
            <a:r>
              <a:rPr lang="fr-FR" dirty="0" smtClean="0">
                <a:solidFill>
                  <a:srgbClr val="FFB500"/>
                </a:solidFill>
              </a:rPr>
              <a:t>&gt;</a:t>
            </a:r>
            <a:endParaRPr lang="fr-FR" dirty="0">
              <a:solidFill>
                <a:srgbClr val="FFB5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6337" y="1026322"/>
            <a:ext cx="10363200" cy="1173953"/>
          </a:xfrm>
        </p:spPr>
        <p:txBody>
          <a:bodyPr/>
          <a:lstStyle/>
          <a:p>
            <a:r>
              <a:rPr lang="fr-FR" dirty="0" smtClean="0"/>
              <a:t>Le diagramme suivant montre comment un jeton JWT est obtenu et utilisé pour accéder aux API ou aux ressources :</a:t>
            </a:r>
          </a:p>
          <a:p>
            <a:endParaRPr lang="fr-FR" dirty="0"/>
          </a:p>
        </p:txBody>
      </p:sp>
      <p:pic>
        <p:nvPicPr>
          <p:cNvPr id="4" name="Image 3" descr="client-credentials-gr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39" y="2463634"/>
            <a:ext cx="7718315" cy="293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24806</TotalTime>
  <Words>209</Words>
  <Application>Microsoft Office PowerPoint</Application>
  <PresentationFormat>Personnalisé</PresentationFormat>
  <Paragraphs>63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Métro</vt:lpstr>
      <vt:lpstr>JSON Web Tokens</vt:lpstr>
      <vt:lpstr>JSON Web Tokens</vt:lpstr>
      <vt:lpstr>STRUCTURE DE JSON Web Tokens</vt:lpstr>
      <vt:lpstr>ENTETE:</vt:lpstr>
      <vt:lpstr>Exemple:</vt:lpstr>
      <vt:lpstr>Exemple:</vt:lpstr>
      <vt:lpstr>Signature:  </vt:lpstr>
      <vt:lpstr>Comment fonctionnent les jetons Web JSON ? </vt:lpstr>
      <vt:lpstr>Diapositive 9</vt:lpstr>
    </vt:vector>
  </TitlesOfParts>
  <Company>Jönköping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med skib</cp:lastModifiedBy>
  <cp:revision>493</cp:revision>
  <dcterms:created xsi:type="dcterms:W3CDTF">2015-07-17T09:22:03Z</dcterms:created>
  <dcterms:modified xsi:type="dcterms:W3CDTF">2022-01-26T19:54:15Z</dcterms:modified>
</cp:coreProperties>
</file>