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40" r:id="rId2"/>
    <p:sldId id="3694" r:id="rId3"/>
    <p:sldId id="3697" r:id="rId4"/>
    <p:sldId id="3708" r:id="rId5"/>
    <p:sldId id="3709" r:id="rId6"/>
    <p:sldId id="3710" r:id="rId7"/>
    <p:sldId id="3700" r:id="rId8"/>
    <p:sldId id="3707" r:id="rId9"/>
    <p:sldId id="3701" r:id="rId10"/>
    <p:sldId id="3702" r:id="rId11"/>
    <p:sldId id="3712" r:id="rId12"/>
    <p:sldId id="3711" r:id="rId13"/>
    <p:sldId id="3706" r:id="rId14"/>
    <p:sldId id="36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7" autoAdjust="0"/>
    <p:restoredTop sz="96327"/>
  </p:normalViewPr>
  <p:slideViewPr>
    <p:cSldViewPr snapToGrid="0" snapToObjects="1">
      <p:cViewPr varScale="1">
        <p:scale>
          <a:sx n="86" d="100"/>
          <a:sy n="86" d="100"/>
        </p:scale>
        <p:origin x="403"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2/8/2023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2/8/2023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955921" y="1532487"/>
            <a:ext cx="4280158"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Title: </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Land Documentation and Registry system using Blockchain technology </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29" y="5003074"/>
            <a:ext cx="3174275"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R2142201370 - </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Kumar</a:t>
            </a:r>
          </a:p>
          <a:p>
            <a:r>
              <a:rPr lang="en-IN" dirty="0">
                <a:latin typeface="Times New Roman" panose="02020603050405020304" pitchFamily="18" charset="0"/>
                <a:cs typeface="Times New Roman" panose="02020603050405020304" pitchFamily="18" charset="0"/>
              </a:rPr>
              <a:t>R2142201541 - </a:t>
            </a:r>
            <a:r>
              <a:rPr lang="en-IN" dirty="0" err="1">
                <a:latin typeface="Times New Roman" panose="02020603050405020304" pitchFamily="18" charset="0"/>
                <a:cs typeface="Times New Roman" panose="02020603050405020304" pitchFamily="18" charset="0"/>
              </a:rPr>
              <a:t>Medhavi</a:t>
            </a:r>
            <a:r>
              <a:rPr lang="en-IN" dirty="0">
                <a:latin typeface="Times New Roman" panose="02020603050405020304" pitchFamily="18" charset="0"/>
                <a:cs typeface="Times New Roman" panose="02020603050405020304" pitchFamily="18" charset="0"/>
              </a:rPr>
              <a:t> Singh</a:t>
            </a:r>
          </a:p>
          <a:p>
            <a:r>
              <a:rPr lang="en-IN" dirty="0">
                <a:latin typeface="Times New Roman" panose="02020603050405020304" pitchFamily="18" charset="0"/>
                <a:cs typeface="Times New Roman" panose="02020603050405020304" pitchFamily="18" charset="0"/>
              </a:rPr>
              <a:t>R2142201488 - Rohan Chauhan</a:t>
            </a:r>
          </a:p>
          <a:p>
            <a:r>
              <a:rPr lang="en-IN" dirty="0">
                <a:latin typeface="Times New Roman" panose="02020603050405020304" pitchFamily="18" charset="0"/>
                <a:cs typeface="Times New Roman" panose="02020603050405020304" pitchFamily="18" charset="0"/>
              </a:rPr>
              <a:t>R2142201937 - Rohit Sharma</a:t>
            </a:r>
          </a:p>
          <a:p>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882743" y="5003074"/>
            <a:ext cx="271707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Ambika Aggarwal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182231"/>
            <a:ext cx="9901002" cy="4585871"/>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Reference Software model</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Times New Roman" panose="02020603050405020304" pitchFamily="18" charset="0"/>
                <a:cs typeface="Times New Roman" panose="02020603050405020304" pitchFamily="18" charset="0"/>
              </a:rPr>
              <a:t>This project is based on Incremental process Model or successive version model. In the start a Minimal viable product will be developed with few basic functionality and will be considered as the backbone of the further advancements in the project.</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Times New Roman" panose="02020603050405020304" pitchFamily="18" charset="0"/>
                <a:cs typeface="Times New Roman" panose="02020603050405020304" pitchFamily="18" charset="0"/>
              </a:rPr>
              <a:t>Steps</a:t>
            </a:r>
            <a:r>
              <a:rPr lang="en-US" sz="2000" dirty="0">
                <a:solidFill>
                  <a:srgbClr val="FF0000"/>
                </a:solidFill>
                <a:latin typeface="Arial" panose="020B0604020202020204" pitchFamily="34" charset="0"/>
                <a:cs typeface="Arial" panose="020B0604020202020204" pitchFamily="34" charset="0"/>
              </a:rPr>
              <a:t> </a:t>
            </a:r>
          </a:p>
          <a:p>
            <a:endParaRPr lang="en-US" sz="2000" dirty="0">
              <a:solidFill>
                <a:srgbClr val="FF0000"/>
              </a:solidFill>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Ethereum as the blockchain platform.</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As a programming language, we will be using solidity for writing smart contracts.</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Use of  React, JavaScript, and Node.js for the backend and frontend development.</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We will be using PostgreSQL for the database. </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Git version control system and GitHub for collaboration.</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EC170D-EDBA-62A2-EC83-DCAF198D70D8}"/>
              </a:ext>
            </a:extLst>
          </p:cNvPr>
          <p:cNvSpPr txBox="1"/>
          <p:nvPr/>
        </p:nvSpPr>
        <p:spPr>
          <a:xfrm>
            <a:off x="490491" y="396821"/>
            <a:ext cx="6094520" cy="400110"/>
          </a:xfrm>
          <a:prstGeom prst="rect">
            <a:avLst/>
          </a:prstGeom>
          <a:noFill/>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Flowchart</a:t>
            </a:r>
            <a:endParaRPr lang="en-IN" sz="2000" dirty="0">
              <a:solidFill>
                <a:srgbClr val="FF0000"/>
              </a:solidFill>
            </a:endParaRPr>
          </a:p>
        </p:txBody>
      </p:sp>
      <p:pic>
        <p:nvPicPr>
          <p:cNvPr id="5" name="Picture 4">
            <a:extLst>
              <a:ext uri="{FF2B5EF4-FFF2-40B4-BE49-F238E27FC236}">
                <a16:creationId xmlns:a16="http://schemas.microsoft.com/office/drawing/2014/main" id="{F19D80AA-9CE6-E1AE-EEFD-B95FCB81E059}"/>
              </a:ext>
            </a:extLst>
          </p:cNvPr>
          <p:cNvPicPr>
            <a:picLocks noChangeAspect="1"/>
          </p:cNvPicPr>
          <p:nvPr/>
        </p:nvPicPr>
        <p:blipFill>
          <a:blip r:embed="rId2"/>
          <a:stretch>
            <a:fillRect/>
          </a:stretch>
        </p:blipFill>
        <p:spPr>
          <a:xfrm>
            <a:off x="1757779" y="596876"/>
            <a:ext cx="8022454" cy="6016841"/>
          </a:xfrm>
          <a:prstGeom prst="rect">
            <a:avLst/>
          </a:prstGeom>
        </p:spPr>
      </p:pic>
    </p:spTree>
    <p:extLst>
      <p:ext uri="{BB962C8B-B14F-4D97-AF65-F5344CB8AC3E}">
        <p14:creationId xmlns:p14="http://schemas.microsoft.com/office/powerpoint/2010/main" val="39724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182231"/>
            <a:ext cx="9901002" cy="1292662"/>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Timeline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57D2882A-0654-908D-F990-EF58AA887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828562"/>
            <a:ext cx="7747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1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833401"/>
            <a:ext cx="9901002" cy="6093976"/>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a:solidFill>
                  <a:srgbClr val="FF0000"/>
                </a:solidFill>
                <a:latin typeface="Times New Roman" panose="02020603050405020304" pitchFamily="18" charset="0"/>
                <a:cs typeface="Times New Roman" panose="02020603050405020304" pitchFamily="18" charset="0"/>
              </a:rPr>
              <a:t>List of cited papers</a:t>
            </a:r>
          </a:p>
          <a:p>
            <a:endParaRPr lang="en-US" sz="2000" dirty="0">
              <a:solidFill>
                <a:srgbClr val="FF0000"/>
              </a:solidFill>
              <a:latin typeface="Arial" panose="020B0604020202020204" pitchFamily="34" charset="0"/>
              <a:cs typeface="Arial" panose="020B0604020202020204" pitchFamily="34"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[1] J. Vos, "Blockchain-based land registry: panacea illusion or something in between?," IPRA/CINDER congress, Dubai, 2016.</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[2] R.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Benbunan-Fich</a:t>
            </a:r>
            <a:r>
              <a:rPr lang="en-IN" b="0" i="0" u="none" strike="noStrike" dirty="0">
                <a:solidFill>
                  <a:srgbClr val="000000"/>
                </a:solidFill>
                <a:effectLst/>
                <a:latin typeface="Times New Roman" panose="02020603050405020304" pitchFamily="18" charset="0"/>
                <a:cs typeface="Times New Roman" panose="02020603050405020304" pitchFamily="18" charset="0"/>
              </a:rPr>
              <a:t>, A. Castellanos, "Digitization of Land Records: From Paper to Blockchain," Thirty Ninth International Conference on Information Systems, 2018</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[3]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Kshetri</a:t>
            </a:r>
            <a:r>
              <a:rPr lang="en-IN" b="0" i="0" u="none" strike="noStrike" dirty="0">
                <a:solidFill>
                  <a:srgbClr val="000000"/>
                </a:solidFill>
                <a:effectLst/>
                <a:latin typeface="Times New Roman" panose="02020603050405020304" pitchFamily="18" charset="0"/>
                <a:cs typeface="Times New Roman" panose="02020603050405020304" pitchFamily="18" charset="0"/>
              </a:rPr>
              <a:t>, N. (2017). Blockchain-based secure and transparent land registry. Government Information Quarterly, 34(4), 669-676.</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[4] S,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Krishnapriya</a:t>
            </a:r>
            <a:r>
              <a:rPr lang="en-IN" b="0" i="0" u="none" strike="noStrike" dirty="0">
                <a:solidFill>
                  <a:srgbClr val="000000"/>
                </a:solidFill>
                <a:effectLst/>
                <a:latin typeface="Times New Roman" panose="02020603050405020304" pitchFamily="18" charset="0"/>
                <a:cs typeface="Times New Roman" panose="02020603050405020304" pitchFamily="18" charset="0"/>
              </a:rPr>
              <a:t> &amp;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Sarath</a:t>
            </a:r>
            <a:r>
              <a:rPr lang="en-IN" b="0" i="0" u="none" strike="noStrike" dirty="0">
                <a:solidFill>
                  <a:srgbClr val="000000"/>
                </a:solidFill>
                <a:effectLst/>
                <a:latin typeface="Times New Roman" panose="02020603050405020304" pitchFamily="18" charset="0"/>
                <a:cs typeface="Times New Roman" panose="02020603050405020304" pitchFamily="18" charset="0"/>
              </a:rPr>
              <a:t>,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Greeshma</a:t>
            </a:r>
            <a:r>
              <a:rPr lang="en-IN" b="0" i="0" u="none" strike="noStrike" dirty="0">
                <a:solidFill>
                  <a:srgbClr val="000000"/>
                </a:solidFill>
                <a:effectLst/>
                <a:latin typeface="Times New Roman" panose="02020603050405020304" pitchFamily="18" charset="0"/>
                <a:cs typeface="Times New Roman" panose="02020603050405020304" pitchFamily="18" charset="0"/>
              </a:rPr>
              <a:t>. (2020). Securing Land Registration using Blockchain. Procedia Computer Science. 171. 1708-1715. 10.1016/j.procs.2020.04.183.</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[5] M. Nandi, R. K. Bhattacharjee, A. Jha and F. A.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Barbhuiya</a:t>
            </a:r>
            <a:r>
              <a:rPr lang="en-IN" b="0" i="0" u="none" strike="noStrike" dirty="0">
                <a:solidFill>
                  <a:srgbClr val="000000"/>
                </a:solidFill>
                <a:effectLst/>
                <a:latin typeface="Times New Roman" panose="02020603050405020304" pitchFamily="18" charset="0"/>
                <a:cs typeface="Times New Roman" panose="02020603050405020304" pitchFamily="18" charset="0"/>
              </a:rPr>
              <a:t>, "A secured land registration framework on Blockchain," 2020 Third ISEA Conference on Security and Privacy (ISEA-ISAP), Guwahati, India, 2020, pp. 130-138,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doi</a:t>
            </a:r>
            <a:r>
              <a:rPr lang="en-IN" b="0" i="0" u="none" strike="noStrike" dirty="0">
                <a:solidFill>
                  <a:srgbClr val="000000"/>
                </a:solidFill>
                <a:effectLst/>
                <a:latin typeface="Times New Roman" panose="02020603050405020304" pitchFamily="18" charset="0"/>
                <a:cs typeface="Times New Roman" panose="02020603050405020304" pitchFamily="18" charset="0"/>
              </a:rPr>
              <a:t>: 10.1109/ISEAISAP49340.2020.235011</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[6] Blockchain-based framework for secure and reliable land registry system Article in TELKOMNIKA (Telecommunication Computing Electronics and Control) · October 2020</a:t>
            </a:r>
            <a:endParaRPr lang="en-IN" b="0" dirty="0">
              <a:effectLst/>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04247" y="1704550"/>
            <a:ext cx="4650377" cy="313932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Introduction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Methodology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0472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15732" y="807275"/>
            <a:ext cx="9805427" cy="6032421"/>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Technical Concepts used</a:t>
            </a:r>
          </a:p>
          <a:p>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Decentralized Ledger: </a:t>
            </a:r>
            <a:r>
              <a:rPr lang="en-US" dirty="0">
                <a:latin typeface="Times New Roman" panose="02020603050405020304" pitchFamily="18" charset="0"/>
                <a:cs typeface="Times New Roman" panose="02020603050405020304" pitchFamily="18" charset="0"/>
              </a:rPr>
              <a:t>A decentralized ledger is a type of digital ledger that is distributed across a network of computers, rather than being maintained by a central authority. This means that no single entity controls the information recorded on the ledger, making it more secure and transparent.</a:t>
            </a:r>
          </a:p>
          <a:p>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Smart Contracts: </a:t>
            </a:r>
            <a:r>
              <a:rPr lang="en-US" dirty="0">
                <a:latin typeface="Times New Roman" panose="02020603050405020304" pitchFamily="18" charset="0"/>
                <a:cs typeface="Times New Roman" panose="02020603050405020304" pitchFamily="18" charset="0"/>
              </a:rPr>
              <a:t>A smart contract is a program that runs on the blockchain network and is stored on every node. They automate the process of verifying and executing the terms of the contract, making it possible to enforce, validate, and negotiate digital agreements without the need for intermediaries. </a:t>
            </a:r>
          </a:p>
          <a:p>
            <a:endParaRPr lang="en-US" b="1"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Blockchain is a decentralized, digital ledger that records transactions across a network of computers. Each block in the chain contains a record of multiple transactions, and once added to the chain, the data in the block is considered tamper-proof and permanent. </a:t>
            </a:r>
            <a:endParaRPr lang="en-IN" b="0"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Cryptography: </a:t>
            </a:r>
            <a:r>
              <a:rPr lang="en-US" dirty="0">
                <a:latin typeface="Times New Roman" panose="02020603050405020304" pitchFamily="18" charset="0"/>
                <a:cs typeface="Times New Roman" panose="02020603050405020304" pitchFamily="18" charset="0"/>
              </a:rPr>
              <a:t>Cryptography is the practice of secure communication in the presence of third parties, called adversaries. It involves transforming information into an unreadable format, called ciphertext, to prevent unauthorized parties from accessing the original data, called plaintext. </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19586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397674"/>
            <a:ext cx="9901002" cy="39087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endParaRPr lang="en-US" sz="2000" dirty="0">
              <a:solidFill>
                <a:srgbClr val="FF0000"/>
              </a:solidFill>
              <a:latin typeface="Arial" panose="020B0604020202020204" pitchFamily="34" charset="0"/>
              <a:cs typeface="Arial" panose="020B0604020202020204" pitchFamily="34" charset="0"/>
            </a:endParaRPr>
          </a:p>
          <a:p>
            <a:pPr marL="342900" indent="-342900">
              <a:buFont typeface="Wingdings" pitchFamily="2" charset="2"/>
              <a:buChar char="§"/>
            </a:pPr>
            <a:r>
              <a:rPr lang="en-IN" b="0" i="0" dirty="0">
                <a:effectLst/>
                <a:latin typeface="Times New Roman" panose="02020603050405020304" pitchFamily="18" charset="0"/>
                <a:cs typeface="Times New Roman" panose="02020603050405020304" pitchFamily="18" charset="0"/>
              </a:rPr>
              <a:t>Improved security </a:t>
            </a:r>
          </a:p>
          <a:p>
            <a:pPr marL="342900" indent="-342900">
              <a:buFont typeface="Wingdings" pitchFamily="2" charset="2"/>
              <a:buChar char="§"/>
            </a:pPr>
            <a:r>
              <a:rPr lang="en-IN" dirty="0">
                <a:latin typeface="Times New Roman" panose="02020603050405020304" pitchFamily="18" charset="0"/>
                <a:cs typeface="Times New Roman" panose="02020603050405020304" pitchFamily="18" charset="0"/>
              </a:rPr>
              <a:t>T</a:t>
            </a:r>
            <a:r>
              <a:rPr lang="en-IN" b="0" i="0" dirty="0">
                <a:effectLst/>
                <a:latin typeface="Times New Roman" panose="02020603050405020304" pitchFamily="18" charset="0"/>
                <a:cs typeface="Times New Roman" panose="02020603050405020304" pitchFamily="18" charset="0"/>
              </a:rPr>
              <a:t>ransparency</a:t>
            </a:r>
            <a:endParaRPr lang="en-US" b="0" i="0" dirty="0">
              <a:effectLst/>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IN" b="0" i="0" dirty="0">
                <a:effectLst/>
                <a:latin typeface="Times New Roman" panose="02020603050405020304" pitchFamily="18" charset="0"/>
                <a:cs typeface="Times New Roman" panose="02020603050405020304" pitchFamily="18" charset="0"/>
              </a:rPr>
              <a:t>Better accessibility </a:t>
            </a:r>
          </a:p>
          <a:p>
            <a:pPr marL="342900" indent="-342900">
              <a:buFont typeface="Wingdings" pitchFamily="2" charset="2"/>
              <a:buChar char="§"/>
            </a:pPr>
            <a:r>
              <a:rPr lang="en-IN" dirty="0">
                <a:latin typeface="Times New Roman" panose="02020603050405020304" pitchFamily="18" charset="0"/>
                <a:cs typeface="Times New Roman" panose="02020603050405020304" pitchFamily="18" charset="0"/>
              </a:rPr>
              <a:t>D</a:t>
            </a:r>
            <a:r>
              <a:rPr lang="en-IN" b="0" i="0" dirty="0">
                <a:effectLst/>
                <a:latin typeface="Times New Roman" panose="02020603050405020304" pitchFamily="18" charset="0"/>
                <a:cs typeface="Times New Roman" panose="02020603050405020304" pitchFamily="18" charset="0"/>
              </a:rPr>
              <a:t>ecentralization</a:t>
            </a:r>
          </a:p>
          <a:p>
            <a:pPr marL="342900" indent="-342900">
              <a:buFont typeface="Wingdings" pitchFamily="2" charset="2"/>
              <a:buChar char="§"/>
            </a:pPr>
            <a:r>
              <a:rPr lang="en-IN" dirty="0">
                <a:latin typeface="Times New Roman" panose="02020603050405020304" pitchFamily="18" charset="0"/>
                <a:cs typeface="Times New Roman" panose="02020603050405020304" pitchFamily="18" charset="0"/>
              </a:rPr>
              <a:t>Reduce the chances of frauds in the processes</a:t>
            </a:r>
          </a:p>
          <a:p>
            <a:pPr marL="342900" indent="-342900">
              <a:buFont typeface="Wingdings" pitchFamily="2" charset="2"/>
              <a:buChar char="§"/>
            </a:pPr>
            <a:r>
              <a:rPr lang="en-IN" dirty="0">
                <a:latin typeface="Times New Roman" panose="02020603050405020304" pitchFamily="18" charset="0"/>
                <a:cs typeface="Times New Roman" panose="02020603050405020304" pitchFamily="18" charset="0"/>
              </a:rPr>
              <a:t>Reducing mutation time</a:t>
            </a:r>
          </a:p>
          <a:p>
            <a:pPr marL="342900" indent="-342900">
              <a:buFont typeface="Wingdings" pitchFamily="2" charset="2"/>
              <a:buChar char="§"/>
            </a:pPr>
            <a:r>
              <a:rPr lang="en-IN" dirty="0">
                <a:latin typeface="Times New Roman" panose="02020603050405020304" pitchFamily="18" charset="0"/>
                <a:cs typeface="Times New Roman" panose="02020603050405020304" pitchFamily="18" charset="0"/>
              </a:rPr>
              <a:t>Cost Saving</a:t>
            </a:r>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2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2044821"/>
            <a:ext cx="9901002" cy="4024179"/>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Problem Statement</a:t>
            </a:r>
          </a:p>
          <a:p>
            <a:endParaRPr lang="en-US" sz="2000" dirty="0">
              <a:solidFill>
                <a:srgbClr val="FF0000"/>
              </a:solidFill>
              <a:latin typeface="Times New Roman" panose="02020603050405020304" pitchFamily="18" charset="0"/>
              <a:cs typeface="Times New Roman" panose="02020603050405020304" pitchFamily="18" charset="0"/>
            </a:endParaRPr>
          </a:p>
          <a:p>
            <a:pPr algn="just" rtl="0">
              <a:spcBef>
                <a:spcPts val="0"/>
              </a:spcBef>
              <a:spcAft>
                <a:spcPts val="885"/>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Although the  traditional registry systems are self-sufficient to an extent for accurate and secure Land Documentation and Registry,  we often see certain inefficiencies, errors, and fraud in these methods which leads to delays and higher costs in the land transaction process. Hence a solution for this is the use of blockchain technology that can improve the accuracy, transparency as well as security of Land Documentation and Registry systems.</a:t>
            </a:r>
            <a:endParaRPr lang="en-IN" b="0" dirty="0">
              <a:effectLst/>
              <a:latin typeface="Times New Roman" panose="02020603050405020304" pitchFamily="18" charset="0"/>
              <a:cs typeface="Times New Roman" panose="02020603050405020304" pitchFamily="18" charset="0"/>
            </a:endParaRPr>
          </a:p>
          <a:p>
            <a:br>
              <a:rPr lang="en-IN" sz="2000" dirty="0">
                <a:latin typeface="Times New Roman" panose="02020603050405020304" pitchFamily="18" charset="0"/>
                <a:cs typeface="Times New Roman" panose="02020603050405020304" pitchFamily="18" charset="0"/>
              </a:rPr>
            </a:br>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3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089898"/>
            <a:ext cx="9901002" cy="4093428"/>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Area of Application</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Property Registration: </a:t>
            </a:r>
            <a:r>
              <a:rPr lang="en-IN" dirty="0">
                <a:latin typeface="Times New Roman" panose="02020603050405020304" pitchFamily="18" charset="0"/>
                <a:cs typeface="Times New Roman" panose="02020603050405020304" pitchFamily="18" charset="0"/>
              </a:rPr>
              <a:t>C</a:t>
            </a:r>
            <a:r>
              <a:rPr lang="en-IN" b="0" i="0" dirty="0">
                <a:effectLst/>
                <a:latin typeface="Times New Roman" panose="02020603050405020304" pitchFamily="18" charset="0"/>
                <a:cs typeface="Times New Roman" panose="02020603050405020304" pitchFamily="18" charset="0"/>
              </a:rPr>
              <a:t>reate a secure and transparent database of property ownership and transactions.</a:t>
            </a:r>
          </a:p>
          <a:p>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Real-estate related transactions: </a:t>
            </a:r>
            <a:r>
              <a:rPr lang="en-IN" dirty="0">
                <a:latin typeface="Times New Roman" panose="02020603050405020304" pitchFamily="18" charset="0"/>
                <a:cs typeface="Times New Roman" panose="02020603050405020304" pitchFamily="18" charset="0"/>
              </a:rPr>
              <a:t>T</a:t>
            </a:r>
            <a:r>
              <a:rPr lang="en-IN" b="0" i="0" dirty="0">
                <a:effectLst/>
                <a:latin typeface="Times New Roman" panose="02020603050405020304" pitchFamily="18" charset="0"/>
                <a:cs typeface="Times New Roman" panose="02020603050405020304" pitchFamily="18" charset="0"/>
              </a:rPr>
              <a:t>o record and manage real estate transactions</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Property/Land Management: </a:t>
            </a:r>
            <a:r>
              <a:rPr lang="en-IN" dirty="0">
                <a:latin typeface="Times New Roman" panose="02020603050405020304" pitchFamily="18" charset="0"/>
                <a:cs typeface="Times New Roman" panose="02020603050405020304" pitchFamily="18" charset="0"/>
              </a:rPr>
              <a:t>U</a:t>
            </a:r>
            <a:r>
              <a:rPr lang="en-IN" b="0" i="0" dirty="0">
                <a:effectLst/>
                <a:latin typeface="Times New Roman" panose="02020603050405020304" pitchFamily="18" charset="0"/>
                <a:cs typeface="Times New Roman" panose="02020603050405020304" pitchFamily="18" charset="0"/>
              </a:rPr>
              <a:t>sed to record and manage information related to a particular land.  </a:t>
            </a:r>
            <a:endParaRPr lang="en-US" b="1"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b="1" dirty="0">
                <a:latin typeface="Times New Roman" panose="02020603050405020304" pitchFamily="18" charset="0"/>
                <a:cs typeface="Times New Roman" panose="02020603050405020304" pitchFamily="18" charset="0"/>
              </a:rPr>
              <a:t>Property title Management: </a:t>
            </a:r>
            <a:r>
              <a:rPr lang="en-IN" dirty="0">
                <a:latin typeface="Times New Roman" panose="02020603050405020304" pitchFamily="18" charset="0"/>
                <a:cs typeface="Times New Roman" panose="02020603050405020304" pitchFamily="18" charset="0"/>
              </a:rPr>
              <a:t>U</a:t>
            </a:r>
            <a:r>
              <a:rPr lang="en-IN" b="0" i="0" dirty="0">
                <a:effectLst/>
                <a:latin typeface="Times New Roman" panose="02020603050405020304" pitchFamily="18" charset="0"/>
                <a:cs typeface="Times New Roman" panose="02020603050405020304" pitchFamily="18" charset="0"/>
              </a:rPr>
              <a:t>sed to securely store and manage land titles and ownership. </a:t>
            </a:r>
            <a:endParaRPr lang="en-US" b="1" dirty="0">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30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57543"/>
            <a:ext cx="9901002"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Inference from Literature 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Times New Roman" panose="02020603050405020304" pitchFamily="18" charset="0"/>
                <a:cs typeface="Times New Roman" panose="02020603050405020304" pitchFamily="18" charset="0"/>
              </a:rPr>
              <a:t>The traditional land registration systems frequently face some problems such as fraud, inaccuracies, and lack of transparency which causes inefficiencies and delays in the transaction process of the property.[5] Blockchain technology offers a clear solution to these problems by providing a decentralized, secure, and transparent ledger for recording and managing all the information related to land.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Times New Roman" panose="02020603050405020304" pitchFamily="18" charset="0"/>
                <a:cs typeface="Times New Roman" panose="02020603050405020304" pitchFamily="18" charset="0"/>
              </a:rPr>
              <a:t>There are many benefits of using blockchain for land registration system. One benefit is definitely increased security and better accuracy because of the decentralized nature of blockchain. Another benefit is the transparency in the process.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kern="1200" cap="none" spc="0" normalizeH="0" baseline="0" noProof="0" dirty="0">
              <a:ln>
                <a:noFill/>
              </a:ln>
              <a:solidFill>
                <a:srgbClr val="000000"/>
              </a:solidFill>
              <a:uLnTx/>
              <a:uFillTx/>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However, there might be several challenges in the implementation of this technology. One challenge is the need for legal  frameworks that support the use of blockchain technology for land registry purposes.[4]  Another challenge might be the resistance from users who are used to traditional land registry systems as they may be doubtful of new technology.</a:t>
            </a:r>
          </a:p>
          <a:p>
            <a:pPr algn="just" rtl="0">
              <a:spcBef>
                <a:spcPts val="1200"/>
              </a:spcBef>
              <a:spcAft>
                <a:spcPts val="120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In conclusion, blockchain technology has the potential to transform Land Documentation and Registry systems by providing various benefits such as increased security, accuracy and transparency.</a:t>
            </a:r>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978439" y="1039496"/>
            <a:ext cx="990100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SWOT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07873B3E-DD75-F908-2CA1-5D6882F5FF2C}"/>
              </a:ext>
            </a:extLst>
          </p:cNvPr>
          <p:cNvPicPr>
            <a:picLocks noChangeAspect="1"/>
          </p:cNvPicPr>
          <p:nvPr/>
        </p:nvPicPr>
        <p:blipFill>
          <a:blip r:embed="rId2"/>
          <a:stretch>
            <a:fillRect/>
          </a:stretch>
        </p:blipFill>
        <p:spPr>
          <a:xfrm>
            <a:off x="3493328" y="1393439"/>
            <a:ext cx="4871224" cy="4871224"/>
          </a:xfrm>
          <a:prstGeom prst="rect">
            <a:avLst/>
          </a:prstGeom>
        </p:spPr>
      </p:pic>
    </p:spTree>
    <p:extLst>
      <p:ext uri="{BB962C8B-B14F-4D97-AF65-F5344CB8AC3E}">
        <p14:creationId xmlns:p14="http://schemas.microsoft.com/office/powerpoint/2010/main" val="253836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509243"/>
            <a:ext cx="9901002" cy="3839513"/>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Main Objective</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To explore the benefits of using blockchain technology for Land Documentation and Registry systems.</a:t>
            </a:r>
          </a:p>
          <a:p>
            <a:pPr marL="285750" indent="-285750" algn="just" rtl="0" fontAlgn="base">
              <a:spcBef>
                <a:spcPts val="0"/>
              </a:spcBef>
              <a:spcAft>
                <a:spcPts val="885"/>
              </a:spcAft>
              <a:buFont typeface="Arial" panose="020B0604020202020204" pitchFamily="34" charset="0"/>
              <a:buChar char="•"/>
            </a:pP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To create more efficient, secure, and transparent Land Documentation and Registry systems.</a:t>
            </a:r>
          </a:p>
          <a:p>
            <a:pPr marL="285750" indent="-285750" algn="just" rtl="0" fontAlgn="base">
              <a:spcBef>
                <a:spcPts val="0"/>
              </a:spcBef>
              <a:spcAft>
                <a:spcPts val="885"/>
              </a:spcAft>
              <a:buFont typeface="Arial" panose="020B0604020202020204" pitchFamily="34" charset="0"/>
              <a:buChar char="•"/>
            </a:pP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To overcome the inefficiencies, and errors and reduce the chances of fraud in the traditional registry systems.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12518</TotalTime>
  <Words>979</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Medhavi Singh</cp:lastModifiedBy>
  <cp:revision>575</cp:revision>
  <dcterms:created xsi:type="dcterms:W3CDTF">2021-05-06T09:42:21Z</dcterms:created>
  <dcterms:modified xsi:type="dcterms:W3CDTF">2023-02-08T06:34:41Z</dcterms:modified>
</cp:coreProperties>
</file>