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69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>
      <p:cViewPr varScale="1">
        <p:scale>
          <a:sx n="107" d="100"/>
          <a:sy n="107" d="100"/>
        </p:scale>
        <p:origin x="-102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13/03/2018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13/03/2018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13/03/2018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13/03/2018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13/03/2018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13/03/2018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13/03/2018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600" y="1268760"/>
            <a:ext cx="144000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=0</m:t>
                    </m:r>
                  </m:oMath>
                </a14:m>
                <a:endParaRPr lang="fr-FR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=2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3D :</a:t>
                </a:r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=5+5+3+3=16</m:t>
                    </m:r>
                  </m:oMath>
                </a14:m>
                <a:endParaRPr lang="fr-FR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=3⋅6=18</m:t>
                    </m:r>
                  </m:oMath>
                </a14:m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h</m:t>
                    </m:r>
                    <m:r>
                      <a:rPr lang="fr-FR" b="0" i="1" smtClean="0">
                        <a:latin typeface="Cambria Math"/>
                      </a:rPr>
                      <m:t>=2−18+16=0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2D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3+2+2+2=9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3⋅3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 smtClean="0">
                        <a:solidFill>
                          <a:schemeClr val="tx1"/>
                        </a:solidFill>
                        <a:latin typeface="Cambria Math"/>
                      </a:rPr>
                      <m:t>h</m:t>
                    </m:r>
                    <m:r>
                      <a:rPr lang="fr-FR" i="1" smtClean="0">
                        <a:solidFill>
                          <a:schemeClr val="tx1"/>
                        </a:solidFill>
                        <a:latin typeface="Cambria Math"/>
                      </a:rPr>
                      <m:t>=0−9+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/>
                      </a:rPr>
                      <m:t>9=0</m:t>
                    </m:r>
                  </m:oMath>
                </a14:m>
                <a:endParaRPr lang="fr-FR" dirty="0">
                  <a:solidFill>
                    <a:schemeClr val="tx1"/>
                  </a:solidFill>
                </a:endParaRPr>
              </a:p>
              <a:p>
                <a:endParaRPr lang="fr-FR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  <a:blipFill rotWithShape="1">
                <a:blip r:embed="rId2"/>
                <a:stretch>
                  <a:fillRect l="-31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/>
          <p:cNvCxnSpPr/>
          <p:nvPr/>
        </p:nvCxnSpPr>
        <p:spPr>
          <a:xfrm>
            <a:off x="971600" y="1124744"/>
            <a:ext cx="0" cy="72008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 flipH="1" flipV="1">
            <a:off x="977985" y="1916833"/>
            <a:ext cx="251019" cy="533445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977985" y="2450278"/>
            <a:ext cx="251019" cy="242201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899584" y="1844824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>
            <a:stCxn id="10" idx="4"/>
          </p:cNvCxnSpPr>
          <p:nvPr/>
        </p:nvCxnSpPr>
        <p:spPr>
          <a:xfrm>
            <a:off x="977984" y="2764486"/>
            <a:ext cx="0" cy="15240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7" name="Groupe 36"/>
          <p:cNvGrpSpPr/>
          <p:nvPr/>
        </p:nvGrpSpPr>
        <p:grpSpPr>
          <a:xfrm>
            <a:off x="827576" y="2916886"/>
            <a:ext cx="288032" cy="144002"/>
            <a:chOff x="959462" y="3564487"/>
            <a:chExt cx="288032" cy="144002"/>
          </a:xfrm>
        </p:grpSpPr>
        <p:sp>
          <p:nvSpPr>
            <p:cNvPr id="36" name="Rectangle 35"/>
            <p:cNvSpPr/>
            <p:nvPr/>
          </p:nvSpPr>
          <p:spPr>
            <a:xfrm rot="5400000">
              <a:off x="1031478" y="3492473"/>
              <a:ext cx="144000" cy="2880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4" name="Connecteur droit 33"/>
            <p:cNvCxnSpPr/>
            <p:nvPr/>
          </p:nvCxnSpPr>
          <p:spPr>
            <a:xfrm rot="5400000">
              <a:off x="1103493" y="3420488"/>
              <a:ext cx="1" cy="288000"/>
            </a:xfrm>
            <a:prstGeom prst="lin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Connecteur droit 37"/>
          <p:cNvCxnSpPr/>
          <p:nvPr/>
        </p:nvCxnSpPr>
        <p:spPr>
          <a:xfrm flipH="1">
            <a:off x="717980" y="2840686"/>
            <a:ext cx="260006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stCxn id="4" idx="1"/>
          </p:cNvCxnSpPr>
          <p:nvPr/>
        </p:nvCxnSpPr>
        <p:spPr>
          <a:xfrm flipH="1">
            <a:off x="717980" y="1412776"/>
            <a:ext cx="181620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717980" y="1412776"/>
            <a:ext cx="0" cy="142791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899584" y="1590126"/>
            <a:ext cx="144000" cy="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901230" y="1235426"/>
            <a:ext cx="144000" cy="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Arc 4"/>
          <p:cNvSpPr/>
          <p:nvPr/>
        </p:nvSpPr>
        <p:spPr>
          <a:xfrm>
            <a:off x="1126368" y="2347642"/>
            <a:ext cx="205272" cy="205272"/>
          </a:xfrm>
          <a:prstGeom prst="arc">
            <a:avLst>
              <a:gd name="adj1" fmla="val 20342386"/>
              <a:gd name="adj2" fmla="val 13481147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1156996" y="23782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c 21"/>
          <p:cNvSpPr/>
          <p:nvPr/>
        </p:nvSpPr>
        <p:spPr>
          <a:xfrm rot="11700000">
            <a:off x="875350" y="2589844"/>
            <a:ext cx="205272" cy="205272"/>
          </a:xfrm>
          <a:prstGeom prst="arc">
            <a:avLst>
              <a:gd name="adj1" fmla="val 20342386"/>
              <a:gd name="adj2" fmla="val 13481147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905976" y="26204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564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 flipV="1">
            <a:off x="977985" y="1916833"/>
            <a:ext cx="251019" cy="533445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Arc 4"/>
          <p:cNvSpPr/>
          <p:nvPr/>
        </p:nvSpPr>
        <p:spPr>
          <a:xfrm>
            <a:off x="868971" y="1814197"/>
            <a:ext cx="205272" cy="205272"/>
          </a:xfrm>
          <a:prstGeom prst="arc">
            <a:avLst>
              <a:gd name="adj1" fmla="val 20342386"/>
              <a:gd name="adj2" fmla="val 13481147"/>
            </a:avLst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899600" y="1268760"/>
            <a:ext cx="144000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=1</m:t>
                    </m:r>
                  </m:oMath>
                </a14:m>
                <a:endParaRPr lang="fr-FR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2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3D :</a:t>
                </a:r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=4+</m:t>
                    </m:r>
                    <m:r>
                      <a:rPr lang="fr-FR" b="0" i="1" smtClean="0">
                        <a:latin typeface="Cambria Math"/>
                      </a:rPr>
                      <m:t>3</m:t>
                    </m:r>
                    <m:r>
                      <a:rPr lang="fr-FR" b="0" i="1" smtClean="0">
                        <a:latin typeface="Cambria Math"/>
                      </a:rPr>
                      <m:t>+</m:t>
                    </m:r>
                    <m:r>
                      <a:rPr lang="fr-FR" b="0" i="1" smtClean="0">
                        <a:latin typeface="Cambria Math"/>
                      </a:rPr>
                      <m:t>5</m:t>
                    </m:r>
                    <m:r>
                      <a:rPr lang="fr-FR" b="0" i="1" smtClean="0">
                        <a:latin typeface="Cambria Math"/>
                      </a:rPr>
                      <m:t>+3</m:t>
                    </m:r>
                    <m:r>
                      <a:rPr lang="fr-FR" b="0" i="1" smtClean="0">
                        <a:latin typeface="Cambria Math"/>
                      </a:rPr>
                      <m:t>=15</m:t>
                    </m:r>
                  </m:oMath>
                </a14:m>
                <a:endParaRPr lang="fr-FR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=6⋅3=18</m:t>
                    </m:r>
                  </m:oMath>
                </a14:m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h</m:t>
                    </m:r>
                    <m:r>
                      <a:rPr lang="fr-FR" b="0" i="1" smtClean="0">
                        <a:latin typeface="Cambria Math"/>
                      </a:rPr>
                      <m:t>=3−</m:t>
                    </m:r>
                    <m:r>
                      <a:rPr lang="fr-FR" b="0" i="1" smtClean="0">
                        <a:latin typeface="Cambria Math"/>
                      </a:rPr>
                      <m:t>18+15=</m:t>
                    </m:r>
                    <m:r>
                      <a:rPr lang="fr-FR" b="0" i="0" smtClean="0">
                        <a:latin typeface="Cambria Math"/>
                      </a:rPr>
                      <m:t>0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2D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2+2+2+2=8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3⋅3=9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 smtClean="0">
                        <a:solidFill>
                          <a:schemeClr val="tx1"/>
                        </a:solidFill>
                        <a:latin typeface="Cambria Math"/>
                      </a:rPr>
                      <m:t>h</m:t>
                    </m:r>
                    <m:r>
                      <a:rPr lang="fr-FR" i="1" smtClean="0">
                        <a:solidFill>
                          <a:schemeClr val="tx1"/>
                        </a:solidFill>
                        <a:latin typeface="Cambria Math"/>
                      </a:rPr>
                      <m:t>=1−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/>
                      </a:rPr>
                      <m:t>9+8=</m:t>
                    </m:r>
                    <m:r>
                      <a:rPr lang="fr-FR" b="0" i="0" smtClean="0">
                        <a:solidFill>
                          <a:schemeClr val="tx1"/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fr-FR" dirty="0">
                  <a:solidFill>
                    <a:schemeClr val="tx1"/>
                  </a:solidFill>
                </a:endParaRPr>
              </a:p>
              <a:p>
                <a:endParaRPr lang="fr-FR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  <a:blipFill rotWithShape="1">
                <a:blip r:embed="rId2"/>
                <a:stretch>
                  <a:fillRect l="-31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/>
          <p:cNvCxnSpPr/>
          <p:nvPr/>
        </p:nvCxnSpPr>
        <p:spPr>
          <a:xfrm>
            <a:off x="971600" y="1124744"/>
            <a:ext cx="0" cy="72008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977985" y="2450278"/>
            <a:ext cx="251019" cy="242201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899584" y="1844824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>
            <a:stCxn id="10" idx="4"/>
          </p:cNvCxnSpPr>
          <p:nvPr/>
        </p:nvCxnSpPr>
        <p:spPr>
          <a:xfrm>
            <a:off x="977984" y="2764486"/>
            <a:ext cx="0" cy="15240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7" name="Groupe 36"/>
          <p:cNvGrpSpPr/>
          <p:nvPr/>
        </p:nvGrpSpPr>
        <p:grpSpPr>
          <a:xfrm>
            <a:off x="827576" y="2916886"/>
            <a:ext cx="288032" cy="144002"/>
            <a:chOff x="959462" y="3564487"/>
            <a:chExt cx="288032" cy="144002"/>
          </a:xfrm>
        </p:grpSpPr>
        <p:sp>
          <p:nvSpPr>
            <p:cNvPr id="36" name="Rectangle 35"/>
            <p:cNvSpPr/>
            <p:nvPr/>
          </p:nvSpPr>
          <p:spPr>
            <a:xfrm rot="5400000">
              <a:off x="1031478" y="3492473"/>
              <a:ext cx="144000" cy="2880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4" name="Connecteur droit 33"/>
            <p:cNvCxnSpPr/>
            <p:nvPr/>
          </p:nvCxnSpPr>
          <p:spPr>
            <a:xfrm rot="5400000">
              <a:off x="1103493" y="3420488"/>
              <a:ext cx="1" cy="288000"/>
            </a:xfrm>
            <a:prstGeom prst="lin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Connecteur droit 37"/>
          <p:cNvCxnSpPr/>
          <p:nvPr/>
        </p:nvCxnSpPr>
        <p:spPr>
          <a:xfrm flipH="1">
            <a:off x="717980" y="2840686"/>
            <a:ext cx="260006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stCxn id="4" idx="1"/>
          </p:cNvCxnSpPr>
          <p:nvPr/>
        </p:nvCxnSpPr>
        <p:spPr>
          <a:xfrm flipH="1">
            <a:off x="717980" y="1412776"/>
            <a:ext cx="181620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717980" y="1412776"/>
            <a:ext cx="0" cy="142791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Ellipse 10"/>
          <p:cNvSpPr/>
          <p:nvPr/>
        </p:nvSpPr>
        <p:spPr>
          <a:xfrm>
            <a:off x="1156996" y="23782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c 21"/>
          <p:cNvSpPr/>
          <p:nvPr/>
        </p:nvSpPr>
        <p:spPr>
          <a:xfrm rot="11700000">
            <a:off x="875350" y="2589844"/>
            <a:ext cx="205272" cy="205272"/>
          </a:xfrm>
          <a:prstGeom prst="arc">
            <a:avLst>
              <a:gd name="adj1" fmla="val 20342386"/>
              <a:gd name="adj2" fmla="val 13481147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905976" y="26204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123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 flipV="1">
            <a:off x="977985" y="1916833"/>
            <a:ext cx="251019" cy="533445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Arc 4"/>
          <p:cNvSpPr/>
          <p:nvPr/>
        </p:nvSpPr>
        <p:spPr>
          <a:xfrm>
            <a:off x="868971" y="1814197"/>
            <a:ext cx="205272" cy="205272"/>
          </a:xfrm>
          <a:prstGeom prst="arc">
            <a:avLst>
              <a:gd name="adj1" fmla="val 20342386"/>
              <a:gd name="adj2" fmla="val 13481147"/>
            </a:avLst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899600" y="1268760"/>
            <a:ext cx="144000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0</m:t>
                    </m:r>
                  </m:oMath>
                </a14:m>
                <a:endParaRPr lang="fr-FR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1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3D :</a:t>
                </a:r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5</m:t>
                    </m:r>
                    <m:r>
                      <a:rPr lang="fr-FR" b="0" i="1" smtClean="0">
                        <a:latin typeface="Cambria Math"/>
                      </a:rPr>
                      <m:t>+</m:t>
                    </m:r>
                    <m:r>
                      <a:rPr lang="fr-FR" b="0" i="1" smtClean="0">
                        <a:latin typeface="Cambria Math"/>
                      </a:rPr>
                      <m:t>3</m:t>
                    </m:r>
                    <m:r>
                      <a:rPr lang="fr-FR" b="0" i="1" smtClean="0">
                        <a:latin typeface="Cambria Math"/>
                      </a:rPr>
                      <m:t>+</m:t>
                    </m:r>
                    <m:r>
                      <a:rPr lang="fr-FR" b="0" i="1" smtClean="0">
                        <a:latin typeface="Cambria Math"/>
                      </a:rPr>
                      <m:t>5</m:t>
                    </m:r>
                    <m:r>
                      <a:rPr lang="fr-FR" b="0" i="1" smtClean="0">
                        <a:latin typeface="Cambria Math"/>
                      </a:rPr>
                      <m:t>+3</m:t>
                    </m:r>
                    <m:r>
                      <a:rPr lang="fr-FR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fr-FR" b="0" dirty="0" smtClean="0"/>
                  <a:t>6</a:t>
                </a:r>
                <a:endParaRPr lang="fr-FR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=6⋅3=18</m:t>
                    </m:r>
                  </m:oMath>
                </a14:m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h</m:t>
                    </m:r>
                    <m:r>
                      <a:rPr lang="fr-FR" b="0" i="1" smtClean="0">
                        <a:latin typeface="Cambria Math"/>
                      </a:rPr>
                      <m:t>=3−</m:t>
                    </m:r>
                    <m:r>
                      <a:rPr lang="fr-FR" b="0" i="1" smtClean="0">
                        <a:latin typeface="Cambria Math"/>
                      </a:rPr>
                      <m:t>18+16=</m:t>
                    </m:r>
                    <m:r>
                      <a:rPr lang="fr-FR" b="0" i="0" smtClean="0">
                        <a:latin typeface="Cambria Math"/>
                      </a:rPr>
                      <m:t>1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2D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3</m:t>
                    </m:r>
                    <m:r>
                      <a:rPr lang="fr-FR" b="0" i="1" smtClean="0">
                        <a:latin typeface="Cambria Math"/>
                      </a:rPr>
                      <m:t>+2+2+2=</m:t>
                    </m:r>
                    <m:r>
                      <a:rPr lang="fr-FR" b="0" i="0" smtClean="0">
                        <a:latin typeface="Cambria Math"/>
                      </a:rPr>
                      <m:t>9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3⋅3=9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 smtClean="0">
                        <a:solidFill>
                          <a:schemeClr val="tx1"/>
                        </a:solidFill>
                        <a:latin typeface="Cambria Math"/>
                      </a:rPr>
                      <m:t>h</m:t>
                    </m:r>
                    <m:r>
                      <a:rPr lang="fr-FR" i="1" smtClean="0">
                        <a:solidFill>
                          <a:schemeClr val="tx1"/>
                        </a:solidFill>
                        <a:latin typeface="Cambria Math"/>
                      </a:rPr>
                      <m:t>=0−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/>
                      </a:rPr>
                      <m:t>9+9=</m:t>
                    </m:r>
                    <m:r>
                      <a:rPr lang="fr-FR" b="0" i="0" smtClean="0">
                        <a:solidFill>
                          <a:schemeClr val="tx1"/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fr-FR" dirty="0">
                  <a:solidFill>
                    <a:schemeClr val="tx1"/>
                  </a:solidFill>
                </a:endParaRPr>
              </a:p>
              <a:p>
                <a:endParaRPr lang="fr-FR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  <a:blipFill rotWithShape="1">
                <a:blip r:embed="rId2"/>
                <a:stretch>
                  <a:fillRect l="-35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/>
          <p:cNvCxnSpPr/>
          <p:nvPr/>
        </p:nvCxnSpPr>
        <p:spPr>
          <a:xfrm>
            <a:off x="971600" y="1124744"/>
            <a:ext cx="0" cy="72008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977985" y="2450278"/>
            <a:ext cx="251019" cy="242201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899584" y="1844824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>
            <a:stCxn id="10" idx="4"/>
          </p:cNvCxnSpPr>
          <p:nvPr/>
        </p:nvCxnSpPr>
        <p:spPr>
          <a:xfrm>
            <a:off x="977984" y="2764486"/>
            <a:ext cx="0" cy="15240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7" name="Groupe 36"/>
          <p:cNvGrpSpPr/>
          <p:nvPr/>
        </p:nvGrpSpPr>
        <p:grpSpPr>
          <a:xfrm>
            <a:off x="827576" y="2916886"/>
            <a:ext cx="288032" cy="144002"/>
            <a:chOff x="959462" y="3564487"/>
            <a:chExt cx="288032" cy="144002"/>
          </a:xfrm>
        </p:grpSpPr>
        <p:sp>
          <p:nvSpPr>
            <p:cNvPr id="36" name="Rectangle 35"/>
            <p:cNvSpPr/>
            <p:nvPr/>
          </p:nvSpPr>
          <p:spPr>
            <a:xfrm rot="5400000">
              <a:off x="1031478" y="3492473"/>
              <a:ext cx="144000" cy="2880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4" name="Connecteur droit 33"/>
            <p:cNvCxnSpPr/>
            <p:nvPr/>
          </p:nvCxnSpPr>
          <p:spPr>
            <a:xfrm rot="5400000">
              <a:off x="1103493" y="3420488"/>
              <a:ext cx="1" cy="288000"/>
            </a:xfrm>
            <a:prstGeom prst="lin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Connecteur droit 37"/>
          <p:cNvCxnSpPr/>
          <p:nvPr/>
        </p:nvCxnSpPr>
        <p:spPr>
          <a:xfrm flipH="1">
            <a:off x="717980" y="2840686"/>
            <a:ext cx="260006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stCxn id="4" idx="1"/>
          </p:cNvCxnSpPr>
          <p:nvPr/>
        </p:nvCxnSpPr>
        <p:spPr>
          <a:xfrm flipH="1">
            <a:off x="717980" y="1412776"/>
            <a:ext cx="181620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717980" y="1412776"/>
            <a:ext cx="0" cy="142791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Ellipse 10"/>
          <p:cNvSpPr/>
          <p:nvPr/>
        </p:nvSpPr>
        <p:spPr>
          <a:xfrm>
            <a:off x="1156996" y="23782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c 21"/>
          <p:cNvSpPr/>
          <p:nvPr/>
        </p:nvSpPr>
        <p:spPr>
          <a:xfrm rot="11700000">
            <a:off x="875350" y="2589844"/>
            <a:ext cx="205272" cy="205272"/>
          </a:xfrm>
          <a:prstGeom prst="arc">
            <a:avLst>
              <a:gd name="adj1" fmla="val 20342386"/>
              <a:gd name="adj2" fmla="val 13481147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905976" y="26204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901213" y="1238496"/>
            <a:ext cx="144000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/>
          <p:cNvCxnSpPr/>
          <p:nvPr/>
        </p:nvCxnSpPr>
        <p:spPr>
          <a:xfrm flipH="1">
            <a:off x="901213" y="1587745"/>
            <a:ext cx="144000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189918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 flipV="1">
            <a:off x="977985" y="1916833"/>
            <a:ext cx="251019" cy="533445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Arc 4"/>
          <p:cNvSpPr/>
          <p:nvPr/>
        </p:nvSpPr>
        <p:spPr>
          <a:xfrm>
            <a:off x="868971" y="1814197"/>
            <a:ext cx="205272" cy="205272"/>
          </a:xfrm>
          <a:prstGeom prst="arc">
            <a:avLst>
              <a:gd name="adj1" fmla="val 20342386"/>
              <a:gd name="adj2" fmla="val 13481147"/>
            </a:avLst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=1</m:t>
                    </m:r>
                  </m:oMath>
                </a14:m>
                <a:endParaRPr lang="fr-FR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1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3D :</a:t>
                </a:r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5</m:t>
                    </m:r>
                    <m:r>
                      <a:rPr lang="fr-FR" b="0" i="1" smtClean="0">
                        <a:latin typeface="Cambria Math"/>
                      </a:rPr>
                      <m:t>+</m:t>
                    </m:r>
                    <m:r>
                      <a:rPr lang="fr-FR" b="0" i="1" smtClean="0">
                        <a:latin typeface="Cambria Math"/>
                      </a:rPr>
                      <m:t>3</m:t>
                    </m:r>
                    <m:r>
                      <a:rPr lang="fr-FR" b="0" i="1" smtClean="0">
                        <a:latin typeface="Cambria Math"/>
                      </a:rPr>
                      <m:t>+</m:t>
                    </m:r>
                    <m:r>
                      <a:rPr lang="fr-FR" b="0" i="1" smtClean="0">
                        <a:latin typeface="Cambria Math"/>
                      </a:rPr>
                      <m:t>5</m:t>
                    </m:r>
                    <m:r>
                      <a:rPr lang="fr-FR" b="0" i="1" smtClean="0">
                        <a:latin typeface="Cambria Math"/>
                      </a:rPr>
                      <m:t>+3</m:t>
                    </m:r>
                    <m:r>
                      <a:rPr lang="fr-FR" b="0" i="1" smtClean="0">
                        <a:latin typeface="Cambria Math"/>
                      </a:rPr>
                      <m:t>=16</m:t>
                    </m:r>
                  </m:oMath>
                </a14:m>
                <a:endParaRPr lang="fr-FR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=6⋅3=18</m:t>
                    </m:r>
                  </m:oMath>
                </a14:m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h</m:t>
                    </m:r>
                    <m:r>
                      <a:rPr lang="fr-FR" b="0" i="1" smtClean="0">
                        <a:latin typeface="Cambria Math"/>
                      </a:rPr>
                      <m:t>=2−</m:t>
                    </m:r>
                    <m:r>
                      <a:rPr lang="fr-FR" b="0" i="1" smtClean="0">
                        <a:latin typeface="Cambria Math"/>
                      </a:rPr>
                      <m:t>18+16=</m:t>
                    </m:r>
                    <m:r>
                      <a:rPr lang="fr-FR" b="0" i="0" smtClean="0">
                        <a:latin typeface="Cambria Math"/>
                      </a:rPr>
                      <m:t>0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2D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2+2+2+2=8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3⋅3=9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 smtClean="0">
                        <a:solidFill>
                          <a:schemeClr val="tx1"/>
                        </a:solidFill>
                        <a:latin typeface="Cambria Math"/>
                      </a:rPr>
                      <m:t>h</m:t>
                    </m:r>
                    <m:r>
                      <a:rPr lang="fr-FR" i="1" smtClean="0">
                        <a:solidFill>
                          <a:schemeClr val="tx1"/>
                        </a:solidFill>
                        <a:latin typeface="Cambria Math"/>
                      </a:rPr>
                      <m:t>=1−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/>
                      </a:rPr>
                      <m:t>9+8=</m:t>
                    </m:r>
                    <m:r>
                      <a:rPr lang="fr-FR" b="0" i="0" smtClean="0">
                        <a:solidFill>
                          <a:schemeClr val="tx1"/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fr-FR" dirty="0">
                  <a:solidFill>
                    <a:schemeClr val="tx1"/>
                  </a:solidFill>
                </a:endParaRPr>
              </a:p>
              <a:p>
                <a:endParaRPr lang="fr-FR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  <a:blipFill rotWithShape="1">
                <a:blip r:embed="rId2"/>
                <a:stretch>
                  <a:fillRect l="-31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/>
          <p:cNvCxnSpPr/>
          <p:nvPr/>
        </p:nvCxnSpPr>
        <p:spPr>
          <a:xfrm>
            <a:off x="971600" y="1124744"/>
            <a:ext cx="0" cy="72008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977985" y="2450278"/>
            <a:ext cx="251019" cy="242201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899584" y="1844824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>
            <a:stCxn id="10" idx="4"/>
          </p:cNvCxnSpPr>
          <p:nvPr/>
        </p:nvCxnSpPr>
        <p:spPr>
          <a:xfrm>
            <a:off x="977984" y="2764486"/>
            <a:ext cx="0" cy="15240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7" name="Groupe 36"/>
          <p:cNvGrpSpPr/>
          <p:nvPr/>
        </p:nvGrpSpPr>
        <p:grpSpPr>
          <a:xfrm>
            <a:off x="827576" y="2916886"/>
            <a:ext cx="288032" cy="144002"/>
            <a:chOff x="959462" y="3564487"/>
            <a:chExt cx="288032" cy="144002"/>
          </a:xfrm>
        </p:grpSpPr>
        <p:sp>
          <p:nvSpPr>
            <p:cNvPr id="36" name="Rectangle 35"/>
            <p:cNvSpPr/>
            <p:nvPr/>
          </p:nvSpPr>
          <p:spPr>
            <a:xfrm rot="5400000">
              <a:off x="1031478" y="3492473"/>
              <a:ext cx="144000" cy="2880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4" name="Connecteur droit 33"/>
            <p:cNvCxnSpPr/>
            <p:nvPr/>
          </p:nvCxnSpPr>
          <p:spPr>
            <a:xfrm rot="5400000">
              <a:off x="1103493" y="3420488"/>
              <a:ext cx="1" cy="288000"/>
            </a:xfrm>
            <a:prstGeom prst="lin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Connecteur droit 37"/>
          <p:cNvCxnSpPr/>
          <p:nvPr/>
        </p:nvCxnSpPr>
        <p:spPr>
          <a:xfrm flipH="1">
            <a:off x="717980" y="2840686"/>
            <a:ext cx="260006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stCxn id="4" idx="1"/>
          </p:cNvCxnSpPr>
          <p:nvPr/>
        </p:nvCxnSpPr>
        <p:spPr>
          <a:xfrm flipH="1">
            <a:off x="717980" y="1412776"/>
            <a:ext cx="181620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717980" y="1412776"/>
            <a:ext cx="0" cy="142791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Ellipse 10"/>
          <p:cNvSpPr/>
          <p:nvPr/>
        </p:nvSpPr>
        <p:spPr>
          <a:xfrm>
            <a:off x="1156996" y="23782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c 21"/>
          <p:cNvSpPr/>
          <p:nvPr/>
        </p:nvSpPr>
        <p:spPr>
          <a:xfrm rot="11700000">
            <a:off x="875350" y="2589844"/>
            <a:ext cx="205272" cy="205272"/>
          </a:xfrm>
          <a:prstGeom prst="arc">
            <a:avLst>
              <a:gd name="adj1" fmla="val 20342386"/>
              <a:gd name="adj2" fmla="val 13481147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905976" y="26204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899600" y="1268760"/>
            <a:ext cx="144000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54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600" y="1268760"/>
            <a:ext cx="144000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=0</m:t>
                    </m:r>
                  </m:oMath>
                </a14:m>
                <a:endParaRPr lang="fr-FR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=1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3D :</a:t>
                </a:r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0" smtClean="0">
                        <a:latin typeface="Cambria Math"/>
                      </a:rPr>
                      <m:t>5+5+5+5=20</m:t>
                    </m:r>
                  </m:oMath>
                </a14:m>
                <a:endParaRPr lang="fr-FR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=6⋅3</m:t>
                    </m:r>
                    <m:r>
                      <a:rPr lang="fr-FR" b="0" i="1" smtClean="0">
                        <a:latin typeface="Cambria Math"/>
                      </a:rPr>
                      <m:t>=18</m:t>
                    </m:r>
                  </m:oMath>
                </a14:m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h</m:t>
                    </m:r>
                    <m:r>
                      <a:rPr lang="fr-FR" b="0" i="1" smtClean="0">
                        <a:latin typeface="Cambria Math"/>
                      </a:rPr>
                      <m:t>=1−18+20=3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2D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3+2+2+2=9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3⋅3=9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 smtClean="0">
                        <a:solidFill>
                          <a:schemeClr val="tx1"/>
                        </a:solidFill>
                        <a:latin typeface="Cambria Math"/>
                      </a:rPr>
                      <m:t>h</m:t>
                    </m:r>
                    <m:r>
                      <a:rPr lang="fr-FR" i="1" smtClean="0">
                        <a:solidFill>
                          <a:schemeClr val="tx1"/>
                        </a:solidFill>
                        <a:latin typeface="Cambria Math"/>
                      </a:rPr>
                      <m:t>=0−9+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/>
                      </a:rPr>
                      <m:t>9=</m:t>
                    </m:r>
                    <m:r>
                      <a:rPr lang="fr-FR" b="0" i="0" smtClean="0">
                        <a:solidFill>
                          <a:schemeClr val="tx1"/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fr-FR" dirty="0">
                  <a:solidFill>
                    <a:schemeClr val="tx1"/>
                  </a:solidFill>
                </a:endParaRPr>
              </a:p>
              <a:p>
                <a:endParaRPr lang="fr-FR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  <a:blipFill rotWithShape="1">
                <a:blip r:embed="rId2"/>
                <a:stretch>
                  <a:fillRect l="-31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/>
          <p:cNvCxnSpPr/>
          <p:nvPr/>
        </p:nvCxnSpPr>
        <p:spPr>
          <a:xfrm>
            <a:off x="971600" y="1124744"/>
            <a:ext cx="0" cy="72008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 flipH="1" flipV="1">
            <a:off x="977985" y="1916833"/>
            <a:ext cx="251019" cy="533445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977985" y="2450278"/>
            <a:ext cx="251019" cy="242201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899584" y="1844824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>
            <a:stCxn id="10" idx="4"/>
          </p:cNvCxnSpPr>
          <p:nvPr/>
        </p:nvCxnSpPr>
        <p:spPr>
          <a:xfrm>
            <a:off x="977984" y="2764486"/>
            <a:ext cx="0" cy="15240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7" name="Groupe 36"/>
          <p:cNvGrpSpPr/>
          <p:nvPr/>
        </p:nvGrpSpPr>
        <p:grpSpPr>
          <a:xfrm>
            <a:off x="827576" y="2916886"/>
            <a:ext cx="288032" cy="144002"/>
            <a:chOff x="959462" y="3564487"/>
            <a:chExt cx="288032" cy="144002"/>
          </a:xfrm>
        </p:grpSpPr>
        <p:sp>
          <p:nvSpPr>
            <p:cNvPr id="36" name="Rectangle 35"/>
            <p:cNvSpPr/>
            <p:nvPr/>
          </p:nvSpPr>
          <p:spPr>
            <a:xfrm rot="5400000">
              <a:off x="1031478" y="3492473"/>
              <a:ext cx="144000" cy="2880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4" name="Connecteur droit 33"/>
            <p:cNvCxnSpPr/>
            <p:nvPr/>
          </p:nvCxnSpPr>
          <p:spPr>
            <a:xfrm rot="5400000">
              <a:off x="1103493" y="3420488"/>
              <a:ext cx="1" cy="288000"/>
            </a:xfrm>
            <a:prstGeom prst="lin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Connecteur droit 37"/>
          <p:cNvCxnSpPr/>
          <p:nvPr/>
        </p:nvCxnSpPr>
        <p:spPr>
          <a:xfrm flipH="1">
            <a:off x="717980" y="2840686"/>
            <a:ext cx="260006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stCxn id="4" idx="1"/>
          </p:cNvCxnSpPr>
          <p:nvPr/>
        </p:nvCxnSpPr>
        <p:spPr>
          <a:xfrm flipH="1">
            <a:off x="717980" y="1412776"/>
            <a:ext cx="181620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717980" y="1412776"/>
            <a:ext cx="0" cy="142791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899584" y="1590126"/>
            <a:ext cx="144000" cy="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901230" y="1235426"/>
            <a:ext cx="144000" cy="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Ellipse 10"/>
          <p:cNvSpPr/>
          <p:nvPr/>
        </p:nvSpPr>
        <p:spPr>
          <a:xfrm>
            <a:off x="1156996" y="23782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905976" y="26204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0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600" y="1268760"/>
            <a:ext cx="144000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fr-FR" b="0" i="0" smtClean="0">
                        <a:latin typeface="Cambria Math"/>
                      </a:rPr>
                      <m:t>=0</m:t>
                    </m:r>
                  </m:oMath>
                </a14:m>
                <a:endParaRPr lang="fr-FR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=0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3D :</a:t>
                </a:r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=5+5+5+3=18</m:t>
                    </m:r>
                  </m:oMath>
                </a14:m>
                <a:endParaRPr lang="fr-FR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=6⋅3=18</m:t>
                    </m:r>
                  </m:oMath>
                </a14:m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h</m:t>
                    </m:r>
                    <m:r>
                      <a:rPr lang="fr-FR" b="0" i="1" smtClean="0">
                        <a:latin typeface="Cambria Math"/>
                      </a:rPr>
                      <m:t>=0−18+18=0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2D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3+2+2+2=9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3⋅3=9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h</m:t>
                    </m:r>
                    <m:r>
                      <a:rPr lang="fr-FR" i="1">
                        <a:latin typeface="Cambria Math"/>
                      </a:rPr>
                      <m:t>=0−9+</m:t>
                    </m:r>
                    <m:r>
                      <a:rPr lang="fr-FR" b="0" i="1" smtClean="0">
                        <a:latin typeface="Cambria Math"/>
                      </a:rPr>
                      <m:t>9=</m:t>
                    </m:r>
                    <m:r>
                      <a:rPr lang="fr-FR" b="0" i="0" smtClean="0">
                        <a:latin typeface="Cambria Math"/>
                      </a:rPr>
                      <m:t>0</m:t>
                    </m:r>
                  </m:oMath>
                </a14:m>
                <a:endParaRPr lang="fr-FR" dirty="0"/>
              </a:p>
              <a:p>
                <a:endParaRPr lang="fr-FR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  <a:blipFill rotWithShape="1">
                <a:blip r:embed="rId2"/>
                <a:stretch>
                  <a:fillRect l="-31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/>
          <p:cNvCxnSpPr/>
          <p:nvPr/>
        </p:nvCxnSpPr>
        <p:spPr>
          <a:xfrm>
            <a:off x="971600" y="1124744"/>
            <a:ext cx="0" cy="72008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 flipH="1" flipV="1">
            <a:off x="977985" y="1916833"/>
            <a:ext cx="251019" cy="533445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977985" y="2450278"/>
            <a:ext cx="251019" cy="242201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899584" y="1844824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>
            <a:stCxn id="10" idx="4"/>
          </p:cNvCxnSpPr>
          <p:nvPr/>
        </p:nvCxnSpPr>
        <p:spPr>
          <a:xfrm>
            <a:off x="977984" y="2764486"/>
            <a:ext cx="0" cy="15240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7" name="Groupe 36"/>
          <p:cNvGrpSpPr/>
          <p:nvPr/>
        </p:nvGrpSpPr>
        <p:grpSpPr>
          <a:xfrm>
            <a:off x="827576" y="2916886"/>
            <a:ext cx="288032" cy="144002"/>
            <a:chOff x="959462" y="3564487"/>
            <a:chExt cx="288032" cy="144002"/>
          </a:xfrm>
        </p:grpSpPr>
        <p:sp>
          <p:nvSpPr>
            <p:cNvPr id="36" name="Rectangle 35"/>
            <p:cNvSpPr/>
            <p:nvPr/>
          </p:nvSpPr>
          <p:spPr>
            <a:xfrm rot="5400000">
              <a:off x="1031478" y="3492473"/>
              <a:ext cx="144000" cy="2880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4" name="Connecteur droit 33"/>
            <p:cNvCxnSpPr/>
            <p:nvPr/>
          </p:nvCxnSpPr>
          <p:spPr>
            <a:xfrm rot="5400000">
              <a:off x="1103493" y="3420488"/>
              <a:ext cx="1" cy="288000"/>
            </a:xfrm>
            <a:prstGeom prst="lin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Connecteur droit 37"/>
          <p:cNvCxnSpPr/>
          <p:nvPr/>
        </p:nvCxnSpPr>
        <p:spPr>
          <a:xfrm flipH="1">
            <a:off x="717980" y="2840686"/>
            <a:ext cx="260006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stCxn id="4" idx="1"/>
          </p:cNvCxnSpPr>
          <p:nvPr/>
        </p:nvCxnSpPr>
        <p:spPr>
          <a:xfrm flipH="1">
            <a:off x="717980" y="1412776"/>
            <a:ext cx="181620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717980" y="1412776"/>
            <a:ext cx="0" cy="142791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899584" y="1590126"/>
            <a:ext cx="144000" cy="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901230" y="1235426"/>
            <a:ext cx="144000" cy="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Ellipse 10"/>
          <p:cNvSpPr/>
          <p:nvPr/>
        </p:nvSpPr>
        <p:spPr>
          <a:xfrm>
            <a:off x="1156996" y="23782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c 21"/>
          <p:cNvSpPr/>
          <p:nvPr/>
        </p:nvSpPr>
        <p:spPr>
          <a:xfrm rot="11700000">
            <a:off x="875350" y="2589844"/>
            <a:ext cx="205272" cy="205272"/>
          </a:xfrm>
          <a:prstGeom prst="arc">
            <a:avLst>
              <a:gd name="adj1" fmla="val 20342386"/>
              <a:gd name="adj2" fmla="val 13481147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905976" y="26204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0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600" y="1268760"/>
            <a:ext cx="144000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=1</m:t>
                    </m:r>
                  </m:oMath>
                </a14:m>
                <a:endParaRPr lang="fr-FR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=1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3D :</a:t>
                </a:r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=4+5+3+3</m:t>
                    </m:r>
                  </m:oMath>
                </a14:m>
                <a:endParaRPr lang="fr-FR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=6⋅3=18</m:t>
                    </m:r>
                  </m:oMath>
                </a14:m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h</m:t>
                    </m:r>
                    <m:r>
                      <a:rPr lang="fr-FR" b="0" i="1" smtClean="0">
                        <a:latin typeface="Cambria Math"/>
                      </a:rPr>
                      <m:t>=2−18+15=1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2D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2+2+2+2=8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3⋅3=9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 smtClean="0">
                        <a:solidFill>
                          <a:schemeClr val="tx1"/>
                        </a:solidFill>
                        <a:latin typeface="Cambria Math"/>
                      </a:rPr>
                      <m:t>h</m:t>
                    </m:r>
                    <m:r>
                      <a:rPr lang="fr-FR" i="1" smtClean="0">
                        <a:solidFill>
                          <a:schemeClr val="tx1"/>
                        </a:solidFill>
                        <a:latin typeface="Cambria Math"/>
                      </a:rPr>
                      <m:t>=1−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/>
                      </a:rPr>
                      <m:t>9+8=</m:t>
                    </m:r>
                    <m:r>
                      <a:rPr lang="fr-FR" b="0" i="0" smtClean="0">
                        <a:solidFill>
                          <a:schemeClr val="tx1"/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fr-FR" dirty="0">
                  <a:solidFill>
                    <a:schemeClr val="tx1"/>
                  </a:solidFill>
                </a:endParaRPr>
              </a:p>
              <a:p>
                <a:endParaRPr lang="fr-FR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  <a:blipFill rotWithShape="1">
                <a:blip r:embed="rId2"/>
                <a:stretch>
                  <a:fillRect l="-35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/>
          <p:cNvCxnSpPr/>
          <p:nvPr/>
        </p:nvCxnSpPr>
        <p:spPr>
          <a:xfrm>
            <a:off x="971600" y="1124744"/>
            <a:ext cx="0" cy="72008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 flipH="1" flipV="1">
            <a:off x="977985" y="1916833"/>
            <a:ext cx="251019" cy="533445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977985" y="2450278"/>
            <a:ext cx="251019" cy="242201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899584" y="1844824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>
            <a:stCxn id="10" idx="4"/>
          </p:cNvCxnSpPr>
          <p:nvPr/>
        </p:nvCxnSpPr>
        <p:spPr>
          <a:xfrm>
            <a:off x="977984" y="2764486"/>
            <a:ext cx="0" cy="15240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7" name="Groupe 36"/>
          <p:cNvGrpSpPr/>
          <p:nvPr/>
        </p:nvGrpSpPr>
        <p:grpSpPr>
          <a:xfrm>
            <a:off x="827576" y="2916886"/>
            <a:ext cx="288032" cy="144002"/>
            <a:chOff x="959462" y="3564487"/>
            <a:chExt cx="288032" cy="144002"/>
          </a:xfrm>
        </p:grpSpPr>
        <p:sp>
          <p:nvSpPr>
            <p:cNvPr id="36" name="Rectangle 35"/>
            <p:cNvSpPr/>
            <p:nvPr/>
          </p:nvSpPr>
          <p:spPr>
            <a:xfrm rot="5400000">
              <a:off x="1031478" y="3492473"/>
              <a:ext cx="144000" cy="2880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4" name="Connecteur droit 33"/>
            <p:cNvCxnSpPr/>
            <p:nvPr/>
          </p:nvCxnSpPr>
          <p:spPr>
            <a:xfrm rot="5400000">
              <a:off x="1103493" y="3420488"/>
              <a:ext cx="1" cy="288000"/>
            </a:xfrm>
            <a:prstGeom prst="lin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Connecteur droit 37"/>
          <p:cNvCxnSpPr/>
          <p:nvPr/>
        </p:nvCxnSpPr>
        <p:spPr>
          <a:xfrm flipH="1">
            <a:off x="717980" y="2840686"/>
            <a:ext cx="260006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stCxn id="4" idx="1"/>
          </p:cNvCxnSpPr>
          <p:nvPr/>
        </p:nvCxnSpPr>
        <p:spPr>
          <a:xfrm flipH="1">
            <a:off x="717980" y="1412776"/>
            <a:ext cx="181620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717980" y="1412776"/>
            <a:ext cx="0" cy="142791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Arc 4"/>
          <p:cNvSpPr/>
          <p:nvPr/>
        </p:nvSpPr>
        <p:spPr>
          <a:xfrm>
            <a:off x="1126368" y="2347642"/>
            <a:ext cx="205272" cy="205272"/>
          </a:xfrm>
          <a:prstGeom prst="arc">
            <a:avLst>
              <a:gd name="adj1" fmla="val 20342386"/>
              <a:gd name="adj2" fmla="val 13481147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1156996" y="23782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c 21"/>
          <p:cNvSpPr/>
          <p:nvPr/>
        </p:nvSpPr>
        <p:spPr>
          <a:xfrm rot="11700000">
            <a:off x="875350" y="2589844"/>
            <a:ext cx="205272" cy="205272"/>
          </a:xfrm>
          <a:prstGeom prst="arc">
            <a:avLst>
              <a:gd name="adj1" fmla="val 20342386"/>
              <a:gd name="adj2" fmla="val 13481147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905976" y="26204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99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600" y="1268760"/>
            <a:ext cx="144000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fr-FR" b="0" i="0" smtClean="0">
                        <a:latin typeface="Cambria Math"/>
                      </a:rPr>
                      <m:t>=1</m:t>
                    </m:r>
                  </m:oMath>
                </a14:m>
                <a:endParaRPr lang="fr-FR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=0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3D :</a:t>
                </a:r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=4+5+3+5=17</m:t>
                    </m:r>
                  </m:oMath>
                </a14:m>
                <a:endParaRPr lang="fr-FR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=6⋅3</m:t>
                    </m:r>
                    <m:r>
                      <a:rPr lang="fr-FR" b="0" i="1" smtClean="0">
                        <a:latin typeface="Cambria Math"/>
                      </a:rPr>
                      <m:t>=18</m:t>
                    </m:r>
                  </m:oMath>
                </a14:m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h</m:t>
                    </m:r>
                    <m:r>
                      <a:rPr lang="fr-FR" b="0" i="1" smtClean="0">
                        <a:latin typeface="Cambria Math"/>
                      </a:rPr>
                      <m:t>=1−18+17=0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2D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2+2+2+2=8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3⋅3</m:t>
                    </m:r>
                    <m:r>
                      <a:rPr lang="fr-FR" b="0" i="1" smtClean="0">
                        <a:latin typeface="Cambria Math"/>
                      </a:rPr>
                      <m:t>=9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 smtClean="0">
                        <a:solidFill>
                          <a:schemeClr val="tx1"/>
                        </a:solidFill>
                        <a:latin typeface="Cambria Math"/>
                      </a:rPr>
                      <m:t>h</m:t>
                    </m:r>
                    <m:r>
                      <a:rPr lang="fr-FR" i="1" smtClean="0">
                        <a:solidFill>
                          <a:schemeClr val="tx1"/>
                        </a:solidFill>
                        <a:latin typeface="Cambria Math"/>
                      </a:rPr>
                      <m:t>=1−9+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/>
                      </a:rPr>
                      <m:t>8=</m:t>
                    </m:r>
                    <m:r>
                      <a:rPr lang="fr-FR" b="0" i="0" smtClean="0">
                        <a:solidFill>
                          <a:schemeClr val="tx1"/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fr-FR" dirty="0">
                  <a:solidFill>
                    <a:schemeClr val="tx1"/>
                  </a:solidFill>
                </a:endParaRPr>
              </a:p>
              <a:p>
                <a:endParaRPr lang="fr-FR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  <a:blipFill rotWithShape="1">
                <a:blip r:embed="rId2"/>
                <a:stretch>
                  <a:fillRect l="-31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/>
          <p:cNvCxnSpPr/>
          <p:nvPr/>
        </p:nvCxnSpPr>
        <p:spPr>
          <a:xfrm>
            <a:off x="971600" y="1124744"/>
            <a:ext cx="0" cy="72008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 flipH="1" flipV="1">
            <a:off x="977985" y="1916833"/>
            <a:ext cx="251019" cy="533445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977985" y="2450278"/>
            <a:ext cx="251019" cy="242201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899584" y="1844824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>
            <a:stCxn id="10" idx="4"/>
          </p:cNvCxnSpPr>
          <p:nvPr/>
        </p:nvCxnSpPr>
        <p:spPr>
          <a:xfrm>
            <a:off x="977984" y="2764486"/>
            <a:ext cx="0" cy="15240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7" name="Groupe 36"/>
          <p:cNvGrpSpPr/>
          <p:nvPr/>
        </p:nvGrpSpPr>
        <p:grpSpPr>
          <a:xfrm>
            <a:off x="827576" y="2916886"/>
            <a:ext cx="288032" cy="144002"/>
            <a:chOff x="959462" y="3564487"/>
            <a:chExt cx="288032" cy="144002"/>
          </a:xfrm>
        </p:grpSpPr>
        <p:sp>
          <p:nvSpPr>
            <p:cNvPr id="36" name="Rectangle 35"/>
            <p:cNvSpPr/>
            <p:nvPr/>
          </p:nvSpPr>
          <p:spPr>
            <a:xfrm rot="5400000">
              <a:off x="1031478" y="3492473"/>
              <a:ext cx="144000" cy="2880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4" name="Connecteur droit 33"/>
            <p:cNvCxnSpPr/>
            <p:nvPr/>
          </p:nvCxnSpPr>
          <p:spPr>
            <a:xfrm rot="5400000">
              <a:off x="1103493" y="3420488"/>
              <a:ext cx="1" cy="288000"/>
            </a:xfrm>
            <a:prstGeom prst="lin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Connecteur droit 37"/>
          <p:cNvCxnSpPr/>
          <p:nvPr/>
        </p:nvCxnSpPr>
        <p:spPr>
          <a:xfrm flipH="1">
            <a:off x="717980" y="2840686"/>
            <a:ext cx="260006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stCxn id="4" idx="1"/>
          </p:cNvCxnSpPr>
          <p:nvPr/>
        </p:nvCxnSpPr>
        <p:spPr>
          <a:xfrm flipH="1">
            <a:off x="717980" y="1412776"/>
            <a:ext cx="181620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717980" y="1412776"/>
            <a:ext cx="0" cy="142791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Arc 4"/>
          <p:cNvSpPr/>
          <p:nvPr/>
        </p:nvSpPr>
        <p:spPr>
          <a:xfrm>
            <a:off x="1126368" y="2347642"/>
            <a:ext cx="205272" cy="205272"/>
          </a:xfrm>
          <a:prstGeom prst="arc">
            <a:avLst>
              <a:gd name="adj1" fmla="val 20342386"/>
              <a:gd name="adj2" fmla="val 13481147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1156996" y="23782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905976" y="26204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534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600" y="1268760"/>
            <a:ext cx="144000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=1</m:t>
                    </m:r>
                  </m:oMath>
                </a14:m>
                <a:endParaRPr lang="fr-FR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0" smtClean="0">
                        <a:latin typeface="Cambria Math"/>
                      </a:rPr>
                      <m:t>=0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3D :</a:t>
                </a:r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=4+5+5+5=19</m:t>
                    </m:r>
                  </m:oMath>
                </a14:m>
                <a:endParaRPr lang="fr-FR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=6⋅3=18</m:t>
                    </m:r>
                  </m:oMath>
                </a14:m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h</m:t>
                    </m:r>
                    <m:r>
                      <a:rPr lang="fr-FR" b="0" i="1" smtClean="0">
                        <a:latin typeface="Cambria Math"/>
                      </a:rPr>
                      <m:t>=1−18+19=</m:t>
                    </m:r>
                    <m:r>
                      <a:rPr lang="fr-FR" b="0" i="0" smtClean="0">
                        <a:latin typeface="Cambria Math"/>
                      </a:rPr>
                      <m:t>2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2D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2+2+2+2=8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3⋅3=9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h</m:t>
                    </m:r>
                    <m:r>
                      <a:rPr lang="fr-FR" i="1">
                        <a:latin typeface="Cambria Math"/>
                      </a:rPr>
                      <m:t>=1−9+</m:t>
                    </m:r>
                    <m:r>
                      <a:rPr lang="fr-FR" b="0" i="1" smtClean="0">
                        <a:latin typeface="Cambria Math"/>
                      </a:rPr>
                      <m:t>8=0</m:t>
                    </m:r>
                  </m:oMath>
                </a14:m>
                <a:endParaRPr lang="fr-FR" dirty="0"/>
              </a:p>
              <a:p>
                <a:endParaRPr lang="fr-FR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  <a:blipFill rotWithShape="1">
                <a:blip r:embed="rId2"/>
                <a:stretch>
                  <a:fillRect l="-31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/>
          <p:cNvCxnSpPr/>
          <p:nvPr/>
        </p:nvCxnSpPr>
        <p:spPr>
          <a:xfrm>
            <a:off x="971600" y="1124744"/>
            <a:ext cx="0" cy="72008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 flipH="1" flipV="1">
            <a:off x="977985" y="1916833"/>
            <a:ext cx="251019" cy="533445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977985" y="2450278"/>
            <a:ext cx="251019" cy="242201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899584" y="1844824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>
            <a:stCxn id="10" idx="4"/>
          </p:cNvCxnSpPr>
          <p:nvPr/>
        </p:nvCxnSpPr>
        <p:spPr>
          <a:xfrm>
            <a:off x="977984" y="2764486"/>
            <a:ext cx="0" cy="15240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7" name="Groupe 36"/>
          <p:cNvGrpSpPr/>
          <p:nvPr/>
        </p:nvGrpSpPr>
        <p:grpSpPr>
          <a:xfrm>
            <a:off x="827576" y="2916886"/>
            <a:ext cx="288032" cy="144002"/>
            <a:chOff x="959462" y="3564487"/>
            <a:chExt cx="288032" cy="144002"/>
          </a:xfrm>
        </p:grpSpPr>
        <p:sp>
          <p:nvSpPr>
            <p:cNvPr id="36" name="Rectangle 35"/>
            <p:cNvSpPr/>
            <p:nvPr/>
          </p:nvSpPr>
          <p:spPr>
            <a:xfrm rot="5400000">
              <a:off x="1031478" y="3492473"/>
              <a:ext cx="144000" cy="2880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4" name="Connecteur droit 33"/>
            <p:cNvCxnSpPr/>
            <p:nvPr/>
          </p:nvCxnSpPr>
          <p:spPr>
            <a:xfrm rot="5400000">
              <a:off x="1103493" y="3420488"/>
              <a:ext cx="1" cy="288000"/>
            </a:xfrm>
            <a:prstGeom prst="lin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Connecteur droit 37"/>
          <p:cNvCxnSpPr/>
          <p:nvPr/>
        </p:nvCxnSpPr>
        <p:spPr>
          <a:xfrm flipH="1">
            <a:off x="717980" y="2840686"/>
            <a:ext cx="260006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stCxn id="4" idx="1"/>
          </p:cNvCxnSpPr>
          <p:nvPr/>
        </p:nvCxnSpPr>
        <p:spPr>
          <a:xfrm flipH="1">
            <a:off x="717980" y="1412776"/>
            <a:ext cx="181620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717980" y="1412776"/>
            <a:ext cx="0" cy="142791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Ellipse 10"/>
          <p:cNvSpPr/>
          <p:nvPr/>
        </p:nvSpPr>
        <p:spPr>
          <a:xfrm>
            <a:off x="1156996" y="23782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905976" y="26204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534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=1</m:t>
                    </m:r>
                  </m:oMath>
                </a14:m>
                <a:endParaRPr lang="fr-FR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=1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3D :</a:t>
                </a:r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=5+5+3+3=16</m:t>
                    </m:r>
                  </m:oMath>
                </a14:m>
                <a:endParaRPr lang="fr-FR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=6⋅3</m:t>
                    </m:r>
                    <m:r>
                      <a:rPr lang="fr-FR" i="1">
                        <a:latin typeface="Cambria Math"/>
                      </a:rPr>
                      <m:t>=18</m:t>
                    </m:r>
                  </m:oMath>
                </a14:m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h</m:t>
                    </m:r>
                    <m:r>
                      <a:rPr lang="fr-FR" b="0" i="1" smtClean="0">
                        <a:latin typeface="Cambria Math"/>
                      </a:rPr>
                      <m:t>=2−18+16=0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2D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2+2+2+2=8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3⋅3=9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h</m:t>
                    </m:r>
                    <m:r>
                      <a:rPr lang="fr-FR" i="1">
                        <a:latin typeface="Cambria Math"/>
                      </a:rPr>
                      <m:t>=1−</m:t>
                    </m:r>
                    <m:r>
                      <a:rPr lang="fr-FR" b="0" i="1" smtClean="0">
                        <a:latin typeface="Cambria Math"/>
                      </a:rPr>
                      <m:t>9+8=0</m:t>
                    </m:r>
                  </m:oMath>
                </a14:m>
                <a:endParaRPr lang="fr-FR" dirty="0"/>
              </a:p>
              <a:p>
                <a:endParaRPr lang="fr-FR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  <a:blipFill rotWithShape="1">
                <a:blip r:embed="rId2"/>
                <a:stretch>
                  <a:fillRect l="-31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/>
          <p:cNvCxnSpPr/>
          <p:nvPr/>
        </p:nvCxnSpPr>
        <p:spPr>
          <a:xfrm>
            <a:off x="971600" y="1124744"/>
            <a:ext cx="0" cy="72008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 flipH="1" flipV="1">
            <a:off x="977985" y="1916833"/>
            <a:ext cx="251019" cy="533445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977985" y="2450278"/>
            <a:ext cx="251019" cy="242201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899584" y="1844824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>
            <a:stCxn id="10" idx="4"/>
          </p:cNvCxnSpPr>
          <p:nvPr/>
        </p:nvCxnSpPr>
        <p:spPr>
          <a:xfrm>
            <a:off x="977984" y="2764486"/>
            <a:ext cx="0" cy="15240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7" name="Groupe 36"/>
          <p:cNvGrpSpPr/>
          <p:nvPr/>
        </p:nvGrpSpPr>
        <p:grpSpPr>
          <a:xfrm>
            <a:off x="827576" y="2916886"/>
            <a:ext cx="288032" cy="144002"/>
            <a:chOff x="959462" y="3564487"/>
            <a:chExt cx="288032" cy="144002"/>
          </a:xfrm>
        </p:grpSpPr>
        <p:sp>
          <p:nvSpPr>
            <p:cNvPr id="36" name="Rectangle 35"/>
            <p:cNvSpPr/>
            <p:nvPr/>
          </p:nvSpPr>
          <p:spPr>
            <a:xfrm rot="5400000">
              <a:off x="1031478" y="3492473"/>
              <a:ext cx="144000" cy="2880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4" name="Connecteur droit 33"/>
            <p:cNvCxnSpPr/>
            <p:nvPr/>
          </p:nvCxnSpPr>
          <p:spPr>
            <a:xfrm rot="5400000">
              <a:off x="1103493" y="3420488"/>
              <a:ext cx="1" cy="288000"/>
            </a:xfrm>
            <a:prstGeom prst="lin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Connecteur droit 37"/>
          <p:cNvCxnSpPr/>
          <p:nvPr/>
        </p:nvCxnSpPr>
        <p:spPr>
          <a:xfrm flipH="1">
            <a:off x="717980" y="2840686"/>
            <a:ext cx="260006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stCxn id="4" idx="1"/>
          </p:cNvCxnSpPr>
          <p:nvPr/>
        </p:nvCxnSpPr>
        <p:spPr>
          <a:xfrm flipH="1">
            <a:off x="717980" y="1412776"/>
            <a:ext cx="181620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717980" y="1412776"/>
            <a:ext cx="0" cy="142791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Arc 4"/>
          <p:cNvSpPr/>
          <p:nvPr/>
        </p:nvSpPr>
        <p:spPr>
          <a:xfrm>
            <a:off x="1126368" y="2347642"/>
            <a:ext cx="205272" cy="205272"/>
          </a:xfrm>
          <a:prstGeom prst="arc">
            <a:avLst>
              <a:gd name="adj1" fmla="val 20342386"/>
              <a:gd name="adj2" fmla="val 13481147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1156996" y="23782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c 21"/>
          <p:cNvSpPr/>
          <p:nvPr/>
        </p:nvSpPr>
        <p:spPr>
          <a:xfrm rot="11700000">
            <a:off x="875350" y="2589844"/>
            <a:ext cx="205272" cy="205272"/>
          </a:xfrm>
          <a:prstGeom prst="arc">
            <a:avLst>
              <a:gd name="adj1" fmla="val 20342386"/>
              <a:gd name="adj2" fmla="val 13481147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905976" y="26204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899600" y="1268760"/>
            <a:ext cx="144000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534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=1</m:t>
                    </m:r>
                  </m:oMath>
                </a14:m>
                <a:endParaRPr lang="fr-FR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=0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3D :</a:t>
                </a:r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=5+5+5+3=18</m:t>
                    </m:r>
                  </m:oMath>
                </a14:m>
                <a:endParaRPr lang="fr-FR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=6</m:t>
                    </m:r>
                    <m:r>
                      <a:rPr lang="fr-FR" i="1">
                        <a:latin typeface="Cambria Math"/>
                      </a:rPr>
                      <m:t>⋅</m:t>
                    </m:r>
                    <m:r>
                      <a:rPr lang="fr-FR" b="0" i="1" smtClean="0">
                        <a:latin typeface="Cambria Math"/>
                      </a:rPr>
                      <m:t>3</m:t>
                    </m:r>
                    <m:r>
                      <a:rPr lang="fr-FR" i="1">
                        <a:latin typeface="Cambria Math"/>
                      </a:rPr>
                      <m:t>=18</m:t>
                    </m:r>
                  </m:oMath>
                </a14:m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h</m:t>
                    </m:r>
                    <m:r>
                      <a:rPr lang="fr-FR" b="0" i="1" smtClean="0">
                        <a:latin typeface="Cambria Math"/>
                      </a:rPr>
                      <m:t>=1−18</m:t>
                    </m:r>
                    <m:r>
                      <a:rPr lang="fr-FR" b="0" i="1" smtClean="0">
                        <a:latin typeface="Cambria Math"/>
                      </a:rPr>
                      <m:t>+18=1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2D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2+2+2+2=8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9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h</m:t>
                    </m:r>
                    <m:r>
                      <a:rPr lang="fr-FR" i="1">
                        <a:latin typeface="Cambria Math"/>
                      </a:rPr>
                      <m:t>=1−</m:t>
                    </m:r>
                    <m:r>
                      <a:rPr lang="fr-FR" b="0" i="1" smtClean="0">
                        <a:latin typeface="Cambria Math"/>
                      </a:rPr>
                      <m:t>9+8=0</m:t>
                    </m:r>
                  </m:oMath>
                </a14:m>
                <a:endParaRPr lang="fr-FR" dirty="0"/>
              </a:p>
              <a:p>
                <a:endParaRPr lang="fr-FR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  <a:blipFill rotWithShape="1">
                <a:blip r:embed="rId2"/>
                <a:stretch>
                  <a:fillRect l="-31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/>
          <p:cNvCxnSpPr/>
          <p:nvPr/>
        </p:nvCxnSpPr>
        <p:spPr>
          <a:xfrm>
            <a:off x="971600" y="1124744"/>
            <a:ext cx="0" cy="72008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 flipH="1" flipV="1">
            <a:off x="977985" y="1916833"/>
            <a:ext cx="251019" cy="533445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977985" y="2450278"/>
            <a:ext cx="251019" cy="242201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899584" y="1844824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>
            <a:stCxn id="10" idx="4"/>
          </p:cNvCxnSpPr>
          <p:nvPr/>
        </p:nvCxnSpPr>
        <p:spPr>
          <a:xfrm>
            <a:off x="977984" y="2764486"/>
            <a:ext cx="0" cy="15240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7" name="Groupe 36"/>
          <p:cNvGrpSpPr/>
          <p:nvPr/>
        </p:nvGrpSpPr>
        <p:grpSpPr>
          <a:xfrm>
            <a:off x="827576" y="2916886"/>
            <a:ext cx="288032" cy="144002"/>
            <a:chOff x="959462" y="3564487"/>
            <a:chExt cx="288032" cy="144002"/>
          </a:xfrm>
        </p:grpSpPr>
        <p:sp>
          <p:nvSpPr>
            <p:cNvPr id="36" name="Rectangle 35"/>
            <p:cNvSpPr/>
            <p:nvPr/>
          </p:nvSpPr>
          <p:spPr>
            <a:xfrm rot="5400000">
              <a:off x="1031478" y="3492473"/>
              <a:ext cx="144000" cy="2880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4" name="Connecteur droit 33"/>
            <p:cNvCxnSpPr/>
            <p:nvPr/>
          </p:nvCxnSpPr>
          <p:spPr>
            <a:xfrm rot="5400000">
              <a:off x="1103493" y="3420488"/>
              <a:ext cx="1" cy="288000"/>
            </a:xfrm>
            <a:prstGeom prst="lin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Connecteur droit 37"/>
          <p:cNvCxnSpPr/>
          <p:nvPr/>
        </p:nvCxnSpPr>
        <p:spPr>
          <a:xfrm flipH="1">
            <a:off x="717980" y="2840686"/>
            <a:ext cx="260006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stCxn id="4" idx="1"/>
          </p:cNvCxnSpPr>
          <p:nvPr/>
        </p:nvCxnSpPr>
        <p:spPr>
          <a:xfrm flipH="1">
            <a:off x="717980" y="1412776"/>
            <a:ext cx="181620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717980" y="1412776"/>
            <a:ext cx="0" cy="142791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Ellipse 10"/>
          <p:cNvSpPr/>
          <p:nvPr/>
        </p:nvSpPr>
        <p:spPr>
          <a:xfrm>
            <a:off x="1156996" y="23782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c 21"/>
          <p:cNvSpPr/>
          <p:nvPr/>
        </p:nvSpPr>
        <p:spPr>
          <a:xfrm rot="11700000">
            <a:off x="875350" y="2589844"/>
            <a:ext cx="205272" cy="205272"/>
          </a:xfrm>
          <a:prstGeom prst="arc">
            <a:avLst>
              <a:gd name="adj1" fmla="val 20342386"/>
              <a:gd name="adj2" fmla="val 13481147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905976" y="26204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899600" y="1268760"/>
            <a:ext cx="144000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996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=1</m:t>
                    </m:r>
                  </m:oMath>
                </a14:m>
                <a:endParaRPr lang="fr-FR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=0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3D :</a:t>
                </a:r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5+5+5+5=20</m:t>
                    </m:r>
                  </m:oMath>
                </a14:m>
                <a:endParaRPr lang="fr-FR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18</m:t>
                    </m:r>
                  </m:oMath>
                </a14:m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h</m:t>
                    </m:r>
                    <m:r>
                      <a:rPr lang="fr-FR" b="0" i="1" smtClean="0">
                        <a:latin typeface="Cambria Math"/>
                      </a:rPr>
                      <m:t>=1−</m:t>
                    </m:r>
                    <m:r>
                      <a:rPr lang="fr-FR" b="0" i="1" smtClean="0">
                        <a:latin typeface="Cambria Math"/>
                      </a:rPr>
                      <m:t>18+20=3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En 2D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2+2+2+2=8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9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h</m:t>
                    </m:r>
                    <m:r>
                      <a:rPr lang="fr-FR" i="1">
                        <a:latin typeface="Cambria Math"/>
                      </a:rPr>
                      <m:t>=1−</m:t>
                    </m:r>
                    <m:r>
                      <a:rPr lang="fr-FR" b="0" i="1" smtClean="0">
                        <a:latin typeface="Cambria Math"/>
                      </a:rPr>
                      <m:t>9+8=0</m:t>
                    </m:r>
                  </m:oMath>
                </a14:m>
                <a:endParaRPr lang="fr-FR" dirty="0"/>
              </a:p>
              <a:p>
                <a:endParaRPr lang="fr-FR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  <a:blipFill rotWithShape="1">
                <a:blip r:embed="rId2"/>
                <a:stretch>
                  <a:fillRect l="-31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/>
          <p:cNvCxnSpPr/>
          <p:nvPr/>
        </p:nvCxnSpPr>
        <p:spPr>
          <a:xfrm>
            <a:off x="971600" y="1124744"/>
            <a:ext cx="0" cy="72008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 flipH="1" flipV="1">
            <a:off x="977985" y="1916833"/>
            <a:ext cx="251019" cy="533445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977985" y="2450278"/>
            <a:ext cx="251019" cy="242201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899584" y="1844824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>
            <a:stCxn id="10" idx="4"/>
          </p:cNvCxnSpPr>
          <p:nvPr/>
        </p:nvCxnSpPr>
        <p:spPr>
          <a:xfrm>
            <a:off x="977984" y="2764486"/>
            <a:ext cx="0" cy="15240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7" name="Groupe 36"/>
          <p:cNvGrpSpPr/>
          <p:nvPr/>
        </p:nvGrpSpPr>
        <p:grpSpPr>
          <a:xfrm>
            <a:off x="827576" y="2916886"/>
            <a:ext cx="288032" cy="144002"/>
            <a:chOff x="959462" y="3564487"/>
            <a:chExt cx="288032" cy="144002"/>
          </a:xfrm>
        </p:grpSpPr>
        <p:sp>
          <p:nvSpPr>
            <p:cNvPr id="36" name="Rectangle 35"/>
            <p:cNvSpPr/>
            <p:nvPr/>
          </p:nvSpPr>
          <p:spPr>
            <a:xfrm rot="5400000">
              <a:off x="1031478" y="3492473"/>
              <a:ext cx="144000" cy="2880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4" name="Connecteur droit 33"/>
            <p:cNvCxnSpPr/>
            <p:nvPr/>
          </p:nvCxnSpPr>
          <p:spPr>
            <a:xfrm rot="5400000">
              <a:off x="1103493" y="3420488"/>
              <a:ext cx="1" cy="288000"/>
            </a:xfrm>
            <a:prstGeom prst="lin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Connecteur droit 37"/>
          <p:cNvCxnSpPr/>
          <p:nvPr/>
        </p:nvCxnSpPr>
        <p:spPr>
          <a:xfrm flipH="1">
            <a:off x="717980" y="2840686"/>
            <a:ext cx="260006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stCxn id="4" idx="1"/>
          </p:cNvCxnSpPr>
          <p:nvPr/>
        </p:nvCxnSpPr>
        <p:spPr>
          <a:xfrm flipH="1">
            <a:off x="717980" y="1412776"/>
            <a:ext cx="181620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717980" y="1412776"/>
            <a:ext cx="0" cy="142791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Ellipse 10"/>
          <p:cNvSpPr/>
          <p:nvPr/>
        </p:nvSpPr>
        <p:spPr>
          <a:xfrm>
            <a:off x="1156996" y="23782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905976" y="26204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899600" y="1268760"/>
            <a:ext cx="144000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9962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618</Words>
  <Application>Microsoft Office PowerPoint</Application>
  <PresentationFormat>Affichage à l'écran (4:3)</PresentationFormat>
  <Paragraphs>120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pt_ptsi</dc:creator>
  <cp:lastModifiedBy>pt_ptsi</cp:lastModifiedBy>
  <cp:revision>15</cp:revision>
  <dcterms:created xsi:type="dcterms:W3CDTF">2018-03-13T08:18:39Z</dcterms:created>
  <dcterms:modified xsi:type="dcterms:W3CDTF">2018-03-13T09:45:10Z</dcterms:modified>
</cp:coreProperties>
</file>