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59" r:id="rId6"/>
    <p:sldId id="258" r:id="rId7"/>
    <p:sldId id="265" r:id="rId8"/>
    <p:sldId id="266" r:id="rId9"/>
    <p:sldId id="263" r:id="rId1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8" autoAdjust="0"/>
    <p:restoredTop sz="94660"/>
  </p:normalViewPr>
  <p:slideViewPr>
    <p:cSldViewPr>
      <p:cViewPr>
        <p:scale>
          <a:sx n="140" d="100"/>
          <a:sy n="140" d="100"/>
        </p:scale>
        <p:origin x="-72" y="3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14/04/2018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14/04/2018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14/04/2018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14/04/2018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14/04/2018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14/04/2018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14/04/2018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14/04/2018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14/04/2018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14/04/2018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14/04/2018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14/04/2018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1.png"/><Relationship Id="rId4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0.png"/><Relationship Id="rId7" Type="http://schemas.openxmlformats.org/officeDocument/2006/relationships/image" Target="../media/image30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0.png"/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0.png"/><Relationship Id="rId4" Type="http://schemas.openxmlformats.org/officeDocument/2006/relationships/image" Target="../media/image36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e 54"/>
          <p:cNvGrpSpPr/>
          <p:nvPr/>
        </p:nvGrpSpPr>
        <p:grpSpPr>
          <a:xfrm rot="19800000">
            <a:off x="2903584" y="1137340"/>
            <a:ext cx="720080" cy="720080"/>
            <a:chOff x="971600" y="1268760"/>
            <a:chExt cx="720080" cy="720080"/>
          </a:xfrm>
        </p:grpSpPr>
        <p:cxnSp>
          <p:nvCxnSpPr>
            <p:cNvPr id="56" name="Connecteur droit avec flèche 55"/>
            <p:cNvCxnSpPr/>
            <p:nvPr/>
          </p:nvCxnSpPr>
          <p:spPr>
            <a:xfrm flipV="1">
              <a:off x="971600" y="1268760"/>
              <a:ext cx="0" cy="72008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cteur droit avec flèche 56"/>
            <p:cNvCxnSpPr/>
            <p:nvPr/>
          </p:nvCxnSpPr>
          <p:spPr>
            <a:xfrm rot="5400000" flipV="1">
              <a:off x="1331640" y="1628800"/>
              <a:ext cx="0" cy="72008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e 20"/>
          <p:cNvGrpSpPr/>
          <p:nvPr/>
        </p:nvGrpSpPr>
        <p:grpSpPr>
          <a:xfrm>
            <a:off x="395536" y="1187843"/>
            <a:ext cx="1296144" cy="1377062"/>
            <a:chOff x="395536" y="1187843"/>
            <a:chExt cx="1296144" cy="1377062"/>
          </a:xfrm>
        </p:grpSpPr>
        <p:grpSp>
          <p:nvGrpSpPr>
            <p:cNvPr id="7" name="Groupe 6"/>
            <p:cNvGrpSpPr/>
            <p:nvPr/>
          </p:nvGrpSpPr>
          <p:grpSpPr>
            <a:xfrm>
              <a:off x="971600" y="1268760"/>
              <a:ext cx="720080" cy="720080"/>
              <a:chOff x="971600" y="1268760"/>
              <a:chExt cx="720080" cy="720080"/>
            </a:xfrm>
          </p:grpSpPr>
          <p:cxnSp>
            <p:nvCxnSpPr>
              <p:cNvPr id="5" name="Connecteur droit avec flèche 4"/>
              <p:cNvCxnSpPr/>
              <p:nvPr/>
            </p:nvCxnSpPr>
            <p:spPr>
              <a:xfrm flipV="1">
                <a:off x="971600" y="1268760"/>
                <a:ext cx="0" cy="72008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Connecteur droit avec flèche 5"/>
              <p:cNvCxnSpPr/>
              <p:nvPr/>
            </p:nvCxnSpPr>
            <p:spPr>
              <a:xfrm rot="5400000" flipV="1">
                <a:off x="1331640" y="1628800"/>
                <a:ext cx="0" cy="72008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e 7"/>
            <p:cNvGrpSpPr/>
            <p:nvPr/>
          </p:nvGrpSpPr>
          <p:grpSpPr>
            <a:xfrm rot="20700000">
              <a:off x="860772" y="1187843"/>
              <a:ext cx="720080" cy="720080"/>
              <a:chOff x="971600" y="1268760"/>
              <a:chExt cx="720080" cy="720080"/>
            </a:xfrm>
          </p:grpSpPr>
          <p:cxnSp>
            <p:nvCxnSpPr>
              <p:cNvPr id="9" name="Connecteur droit avec flèche 8"/>
              <p:cNvCxnSpPr/>
              <p:nvPr/>
            </p:nvCxnSpPr>
            <p:spPr>
              <a:xfrm flipV="1">
                <a:off x="971600" y="1268760"/>
                <a:ext cx="0" cy="72008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necteur droit avec flèche 9"/>
              <p:cNvCxnSpPr/>
              <p:nvPr/>
            </p:nvCxnSpPr>
            <p:spPr>
              <a:xfrm rot="5400000" flipV="1">
                <a:off x="1331640" y="1628800"/>
                <a:ext cx="0" cy="72008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Arc 16"/>
            <p:cNvSpPr/>
            <p:nvPr/>
          </p:nvSpPr>
          <p:spPr>
            <a:xfrm>
              <a:off x="395536" y="1412777"/>
              <a:ext cx="1152128" cy="1152128"/>
            </a:xfrm>
            <a:prstGeom prst="arc">
              <a:avLst>
                <a:gd name="adj1" fmla="val 20787483"/>
                <a:gd name="adj2" fmla="val 21510070"/>
              </a:avLst>
            </a:prstGeom>
            <a:ln>
              <a:solidFill>
                <a:srgbClr val="002060"/>
              </a:solidFill>
              <a:headEnd type="stealth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20" name="Groupe 19"/>
            <p:cNvGrpSpPr/>
            <p:nvPr/>
          </p:nvGrpSpPr>
          <p:grpSpPr>
            <a:xfrm>
              <a:off x="917600" y="1934841"/>
              <a:ext cx="108000" cy="108000"/>
              <a:chOff x="899592" y="1916833"/>
              <a:chExt cx="108000" cy="108000"/>
            </a:xfrm>
          </p:grpSpPr>
          <p:sp>
            <p:nvSpPr>
              <p:cNvPr id="18" name="Ellipse 17"/>
              <p:cNvSpPr/>
              <p:nvPr/>
            </p:nvSpPr>
            <p:spPr>
              <a:xfrm>
                <a:off x="899592" y="1916833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9" name="Ellipse 18"/>
              <p:cNvSpPr/>
              <p:nvPr/>
            </p:nvSpPr>
            <p:spPr>
              <a:xfrm flipV="1">
                <a:off x="935592" y="1952833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grpSp>
        <p:nvGrpSpPr>
          <p:cNvPr id="22" name="Groupe 21"/>
          <p:cNvGrpSpPr/>
          <p:nvPr/>
        </p:nvGrpSpPr>
        <p:grpSpPr>
          <a:xfrm>
            <a:off x="1475656" y="1187843"/>
            <a:ext cx="1296144" cy="1377062"/>
            <a:chOff x="395536" y="1187843"/>
            <a:chExt cx="1296144" cy="1377062"/>
          </a:xfrm>
        </p:grpSpPr>
        <p:grpSp>
          <p:nvGrpSpPr>
            <p:cNvPr id="23" name="Groupe 22"/>
            <p:cNvGrpSpPr/>
            <p:nvPr/>
          </p:nvGrpSpPr>
          <p:grpSpPr>
            <a:xfrm>
              <a:off x="971600" y="1268760"/>
              <a:ext cx="720080" cy="720080"/>
              <a:chOff x="971600" y="1268760"/>
              <a:chExt cx="720080" cy="720080"/>
            </a:xfrm>
          </p:grpSpPr>
          <p:cxnSp>
            <p:nvCxnSpPr>
              <p:cNvPr id="31" name="Connecteur droit avec flèche 30"/>
              <p:cNvCxnSpPr/>
              <p:nvPr/>
            </p:nvCxnSpPr>
            <p:spPr>
              <a:xfrm flipV="1">
                <a:off x="971600" y="1268760"/>
                <a:ext cx="0" cy="72008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necteur droit avec flèche 31"/>
              <p:cNvCxnSpPr/>
              <p:nvPr/>
            </p:nvCxnSpPr>
            <p:spPr>
              <a:xfrm rot="5400000" flipV="1">
                <a:off x="1331640" y="1628800"/>
                <a:ext cx="0" cy="72008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e 23"/>
            <p:cNvGrpSpPr/>
            <p:nvPr/>
          </p:nvGrpSpPr>
          <p:grpSpPr>
            <a:xfrm rot="20700000">
              <a:off x="860772" y="1187843"/>
              <a:ext cx="720080" cy="720080"/>
              <a:chOff x="971600" y="1268760"/>
              <a:chExt cx="720080" cy="720080"/>
            </a:xfrm>
          </p:grpSpPr>
          <p:cxnSp>
            <p:nvCxnSpPr>
              <p:cNvPr id="29" name="Connecteur droit avec flèche 28"/>
              <p:cNvCxnSpPr/>
              <p:nvPr/>
            </p:nvCxnSpPr>
            <p:spPr>
              <a:xfrm flipV="1">
                <a:off x="971600" y="1268760"/>
                <a:ext cx="0" cy="72008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necteur droit avec flèche 29"/>
              <p:cNvCxnSpPr/>
              <p:nvPr/>
            </p:nvCxnSpPr>
            <p:spPr>
              <a:xfrm rot="5400000" flipV="1">
                <a:off x="1331640" y="1628800"/>
                <a:ext cx="0" cy="72008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Arc 24"/>
            <p:cNvSpPr/>
            <p:nvPr/>
          </p:nvSpPr>
          <p:spPr>
            <a:xfrm>
              <a:off x="395536" y="1412777"/>
              <a:ext cx="1152128" cy="1152128"/>
            </a:xfrm>
            <a:prstGeom prst="arc">
              <a:avLst>
                <a:gd name="adj1" fmla="val 20787483"/>
                <a:gd name="adj2" fmla="val 21510070"/>
              </a:avLst>
            </a:prstGeom>
            <a:ln>
              <a:solidFill>
                <a:srgbClr val="002060"/>
              </a:solidFill>
              <a:headEnd type="stealth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26" name="Groupe 25"/>
            <p:cNvGrpSpPr/>
            <p:nvPr/>
          </p:nvGrpSpPr>
          <p:grpSpPr>
            <a:xfrm>
              <a:off x="917600" y="1934841"/>
              <a:ext cx="108000" cy="108000"/>
              <a:chOff x="899592" y="1916833"/>
              <a:chExt cx="108000" cy="108000"/>
            </a:xfrm>
          </p:grpSpPr>
          <p:sp>
            <p:nvSpPr>
              <p:cNvPr id="27" name="Ellipse 26"/>
              <p:cNvSpPr/>
              <p:nvPr/>
            </p:nvSpPr>
            <p:spPr>
              <a:xfrm>
                <a:off x="899592" y="1916833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8" name="Ellipse 27"/>
              <p:cNvSpPr/>
              <p:nvPr/>
            </p:nvSpPr>
            <p:spPr>
              <a:xfrm flipV="1">
                <a:off x="935592" y="1952833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grpSp>
        <p:nvGrpSpPr>
          <p:cNvPr id="34" name="Groupe 33"/>
          <p:cNvGrpSpPr/>
          <p:nvPr/>
        </p:nvGrpSpPr>
        <p:grpSpPr>
          <a:xfrm>
            <a:off x="3131840" y="1268760"/>
            <a:ext cx="720080" cy="720080"/>
            <a:chOff x="971600" y="1268760"/>
            <a:chExt cx="720080" cy="720080"/>
          </a:xfrm>
        </p:grpSpPr>
        <p:cxnSp>
          <p:nvCxnSpPr>
            <p:cNvPr id="42" name="Connecteur droit avec flèche 41"/>
            <p:cNvCxnSpPr/>
            <p:nvPr/>
          </p:nvCxnSpPr>
          <p:spPr>
            <a:xfrm flipV="1">
              <a:off x="971600" y="1268760"/>
              <a:ext cx="0" cy="72008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cteur droit avec flèche 42"/>
            <p:cNvCxnSpPr/>
            <p:nvPr/>
          </p:nvCxnSpPr>
          <p:spPr>
            <a:xfrm rot="5400000" flipV="1">
              <a:off x="1331640" y="1628800"/>
              <a:ext cx="0" cy="72008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e 34"/>
          <p:cNvGrpSpPr/>
          <p:nvPr/>
        </p:nvGrpSpPr>
        <p:grpSpPr>
          <a:xfrm rot="20700000">
            <a:off x="3021012" y="1187843"/>
            <a:ext cx="720080" cy="720080"/>
            <a:chOff x="971600" y="1268760"/>
            <a:chExt cx="720080" cy="720080"/>
          </a:xfrm>
        </p:grpSpPr>
        <p:cxnSp>
          <p:nvCxnSpPr>
            <p:cNvPr id="40" name="Connecteur droit avec flèche 39"/>
            <p:cNvCxnSpPr/>
            <p:nvPr/>
          </p:nvCxnSpPr>
          <p:spPr>
            <a:xfrm flipV="1">
              <a:off x="971600" y="1268760"/>
              <a:ext cx="0" cy="72008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cteur droit avec flèche 40"/>
            <p:cNvCxnSpPr/>
            <p:nvPr/>
          </p:nvCxnSpPr>
          <p:spPr>
            <a:xfrm rot="5400000" flipV="1">
              <a:off x="1331640" y="1628800"/>
              <a:ext cx="0" cy="72008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Arc 35"/>
          <p:cNvSpPr/>
          <p:nvPr/>
        </p:nvSpPr>
        <p:spPr>
          <a:xfrm>
            <a:off x="2555776" y="1412777"/>
            <a:ext cx="1152128" cy="1152128"/>
          </a:xfrm>
          <a:prstGeom prst="arc">
            <a:avLst>
              <a:gd name="adj1" fmla="val 20787483"/>
              <a:gd name="adj2" fmla="val 21510070"/>
            </a:avLst>
          </a:prstGeom>
          <a:ln>
            <a:solidFill>
              <a:srgbClr val="002060"/>
            </a:solidFill>
            <a:head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7" name="Groupe 36"/>
          <p:cNvGrpSpPr/>
          <p:nvPr/>
        </p:nvGrpSpPr>
        <p:grpSpPr>
          <a:xfrm>
            <a:off x="3077840" y="1934841"/>
            <a:ext cx="108000" cy="108000"/>
            <a:chOff x="899592" y="1916833"/>
            <a:chExt cx="108000" cy="108000"/>
          </a:xfrm>
        </p:grpSpPr>
        <p:sp>
          <p:nvSpPr>
            <p:cNvPr id="38" name="Ellipse 37"/>
            <p:cNvSpPr/>
            <p:nvPr/>
          </p:nvSpPr>
          <p:spPr>
            <a:xfrm>
              <a:off x="899592" y="1916833"/>
              <a:ext cx="108000" cy="108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" name="Ellipse 38"/>
            <p:cNvSpPr/>
            <p:nvPr/>
          </p:nvSpPr>
          <p:spPr>
            <a:xfrm flipV="1">
              <a:off x="935592" y="1952833"/>
              <a:ext cx="36000" cy="360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ZoneTexte 57"/>
              <p:cNvSpPr txBox="1"/>
              <p:nvPr/>
            </p:nvSpPr>
            <p:spPr>
              <a:xfrm>
                <a:off x="795730" y="1988839"/>
                <a:ext cx="34099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58" name="ZoneTexte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730" y="1988839"/>
                <a:ext cx="340991" cy="24622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115" y="2671650"/>
            <a:ext cx="4498917" cy="112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/>
              <p:cNvSpPr txBox="1"/>
              <p:nvPr/>
            </p:nvSpPr>
            <p:spPr>
              <a:xfrm>
                <a:off x="1376085" y="1988838"/>
                <a:ext cx="34156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60" name="ZoneTexte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6085" y="1988838"/>
                <a:ext cx="341567" cy="24622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/>
              <p:cNvSpPr txBox="1"/>
              <p:nvPr/>
            </p:nvSpPr>
            <p:spPr>
              <a:xfrm>
                <a:off x="1726663" y="2042841"/>
                <a:ext cx="65011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fr-FR" sz="1000" b="0" i="1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fr-FR" sz="1000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fr-FR" sz="1000" b="0" i="1" smtClean="0"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61" name="ZoneTexte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6663" y="2042841"/>
                <a:ext cx="650114" cy="24622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ZoneTexte 61"/>
              <p:cNvSpPr txBox="1"/>
              <p:nvPr/>
            </p:nvSpPr>
            <p:spPr>
              <a:xfrm>
                <a:off x="1359253" y="1548316"/>
                <a:ext cx="37523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fr-FR" sz="1000" b="0" i="1" smtClean="0"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62" name="ZoneTexte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9253" y="1548316"/>
                <a:ext cx="375231" cy="246221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ZoneTexte 62"/>
              <p:cNvSpPr txBox="1"/>
              <p:nvPr/>
            </p:nvSpPr>
            <p:spPr>
              <a:xfrm>
                <a:off x="972430" y="1014606"/>
                <a:ext cx="33272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63" name="ZoneTexte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430" y="1014606"/>
                <a:ext cx="332720" cy="246221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/>
              <p:cNvSpPr txBox="1"/>
              <p:nvPr/>
            </p:nvSpPr>
            <p:spPr>
              <a:xfrm>
                <a:off x="594830" y="1014605"/>
                <a:ext cx="32976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64" name="ZoneTexte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830" y="1014605"/>
                <a:ext cx="329769" cy="246221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ZoneTexte 64"/>
              <p:cNvSpPr txBox="1"/>
              <p:nvPr/>
            </p:nvSpPr>
            <p:spPr>
              <a:xfrm>
                <a:off x="2051720" y="1022539"/>
                <a:ext cx="37523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fr-FR" sz="1000" b="0" i="1" smtClean="0"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65" name="ZoneTexte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720" y="1022539"/>
                <a:ext cx="375231" cy="246221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ZoneTexte 65"/>
              <p:cNvSpPr txBox="1"/>
              <p:nvPr/>
            </p:nvSpPr>
            <p:spPr>
              <a:xfrm>
                <a:off x="1674120" y="1022538"/>
                <a:ext cx="33861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66" name="ZoneTexte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4120" y="1022538"/>
                <a:ext cx="338618" cy="246221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ZoneTexte 68"/>
              <p:cNvSpPr txBox="1"/>
              <p:nvPr/>
            </p:nvSpPr>
            <p:spPr>
              <a:xfrm>
                <a:off x="2403103" y="1991704"/>
                <a:ext cx="34099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69" name="ZoneTexte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3103" y="1991704"/>
                <a:ext cx="340991" cy="246221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ZoneTexte 69"/>
              <p:cNvSpPr txBox="1"/>
              <p:nvPr/>
            </p:nvSpPr>
            <p:spPr>
              <a:xfrm>
                <a:off x="2386271" y="1551182"/>
                <a:ext cx="33804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0" name="ZoneTexte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6271" y="1551182"/>
                <a:ext cx="338041" cy="246221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ZoneTexte 70"/>
              <p:cNvSpPr txBox="1"/>
              <p:nvPr/>
            </p:nvSpPr>
            <p:spPr>
              <a:xfrm>
                <a:off x="1514749" y="1772544"/>
                <a:ext cx="34733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000" b="0" i="1" smtClean="0">
                              <a:latin typeface="Cambria Math"/>
                            </a:rPr>
                            <m:t>𝛼</m:t>
                          </m:r>
                        </m:e>
                        <m:sub>
                          <m:r>
                            <a:rPr lang="fr-FR" sz="10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1" name="ZoneTexte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4749" y="1772544"/>
                <a:ext cx="347339" cy="246221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ZoneTexte 71"/>
              <p:cNvSpPr txBox="1"/>
              <p:nvPr/>
            </p:nvSpPr>
            <p:spPr>
              <a:xfrm>
                <a:off x="2571809" y="1783160"/>
                <a:ext cx="33804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000" b="0" i="1" smtClean="0"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lang="fr-FR" sz="10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2" name="ZoneTexte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1809" y="1783160"/>
                <a:ext cx="338041" cy="246221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/>
              <p:cNvSpPr txBox="1"/>
              <p:nvPr/>
            </p:nvSpPr>
            <p:spPr>
              <a:xfrm>
                <a:off x="3755448" y="1783159"/>
                <a:ext cx="35028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000" b="0" i="1" smtClean="0">
                              <a:latin typeface="Cambria Math"/>
                            </a:rPr>
                            <m:t>𝛼</m:t>
                          </m:r>
                        </m:e>
                        <m:sub>
                          <m:r>
                            <a:rPr lang="fr-FR" sz="10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3" name="ZoneTexte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5448" y="1783159"/>
                <a:ext cx="350289" cy="246221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Arc 73"/>
          <p:cNvSpPr/>
          <p:nvPr/>
        </p:nvSpPr>
        <p:spPr>
          <a:xfrm>
            <a:off x="2555776" y="1412776"/>
            <a:ext cx="1152128" cy="1152128"/>
          </a:xfrm>
          <a:prstGeom prst="arc">
            <a:avLst>
              <a:gd name="adj1" fmla="val 19832481"/>
              <a:gd name="adj2" fmla="val 20531628"/>
            </a:avLst>
          </a:prstGeom>
          <a:ln>
            <a:solidFill>
              <a:srgbClr val="002060"/>
            </a:solidFill>
            <a:head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ZoneTexte 74"/>
              <p:cNvSpPr txBox="1"/>
              <p:nvPr/>
            </p:nvSpPr>
            <p:spPr>
              <a:xfrm>
                <a:off x="3635896" y="1585965"/>
                <a:ext cx="35028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000" b="0" i="1" smtClean="0">
                              <a:latin typeface="Cambria Math"/>
                            </a:rPr>
                            <m:t>𝛼</m:t>
                          </m:r>
                        </m:e>
                        <m:sub>
                          <m:r>
                            <a:rPr lang="fr-FR" sz="10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5" name="ZoneTexte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896" y="1585965"/>
                <a:ext cx="350289" cy="246221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ZoneTexte 75"/>
              <p:cNvSpPr txBox="1"/>
              <p:nvPr/>
            </p:nvSpPr>
            <p:spPr>
              <a:xfrm>
                <a:off x="3513302" y="1991887"/>
                <a:ext cx="33861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6" name="ZoneTexte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3302" y="1991887"/>
                <a:ext cx="338618" cy="246221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/>
              <p:cNvSpPr txBox="1"/>
              <p:nvPr/>
            </p:nvSpPr>
            <p:spPr>
              <a:xfrm>
                <a:off x="2750096" y="2058229"/>
                <a:ext cx="775469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8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8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fr-FR" sz="800" i="1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fr-FR" sz="800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8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8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fr-FR" sz="800" i="1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fr-FR" sz="800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8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8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77" name="ZoneTexte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0096" y="2058229"/>
                <a:ext cx="775469" cy="215444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ZoneTexte 77"/>
              <p:cNvSpPr txBox="1"/>
              <p:nvPr/>
            </p:nvSpPr>
            <p:spPr>
              <a:xfrm>
                <a:off x="3831389" y="1679084"/>
                <a:ext cx="673133" cy="2601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fr-FR" sz="10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e>
                        <m:sup>
                          <m:r>
                            <a:rPr lang="fr-FR" sz="10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fr-FR" sz="1000" b="0" i="1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fr-FR" sz="1000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8" name="ZoneTexte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1389" y="1679084"/>
                <a:ext cx="673133" cy="260199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ZoneTexte 78"/>
              <p:cNvSpPr txBox="1"/>
              <p:nvPr/>
            </p:nvSpPr>
            <p:spPr>
              <a:xfrm>
                <a:off x="3493347" y="1392785"/>
                <a:ext cx="676083" cy="2601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fr-FR" sz="10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e>
                        <m:sup>
                          <m:r>
                            <a:rPr lang="fr-FR" sz="10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fr-FR" sz="1000" b="0" i="1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fr-FR" sz="1000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9" name="ZoneTexte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3347" y="1392785"/>
                <a:ext cx="676083" cy="260199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ZoneTexte 79"/>
              <p:cNvSpPr txBox="1"/>
              <p:nvPr/>
            </p:nvSpPr>
            <p:spPr>
              <a:xfrm>
                <a:off x="2966955" y="1051311"/>
                <a:ext cx="32977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80" name="ZoneTexte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6955" y="1051311"/>
                <a:ext cx="329770" cy="246221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ZoneTexte 80"/>
              <p:cNvSpPr txBox="1"/>
              <p:nvPr/>
            </p:nvSpPr>
            <p:spPr>
              <a:xfrm>
                <a:off x="2785460" y="1051310"/>
                <a:ext cx="33272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81" name="ZoneTexte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5460" y="1051310"/>
                <a:ext cx="332720" cy="246221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ZoneTexte 81"/>
              <p:cNvSpPr txBox="1"/>
              <p:nvPr/>
            </p:nvSpPr>
            <p:spPr>
              <a:xfrm>
                <a:off x="2571809" y="1148430"/>
                <a:ext cx="33272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82" name="ZoneTexte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1809" y="1148430"/>
                <a:ext cx="332720" cy="246221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1486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71600" y="1628800"/>
            <a:ext cx="1440160" cy="2880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Domaine du client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71600" y="1988840"/>
            <a:ext cx="1440160" cy="15121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876" y="2003998"/>
            <a:ext cx="1335608" cy="870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3779912" y="1628800"/>
            <a:ext cx="1440160" cy="2880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Domaine de la modélisation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779912" y="1981302"/>
            <a:ext cx="1440160" cy="15197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995936" y="2039568"/>
            <a:ext cx="1008112" cy="13894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000" b="1" dirty="0" smtClean="0">
                <a:solidFill>
                  <a:sysClr val="windowText" lastClr="000000"/>
                </a:solidFill>
              </a:rPr>
              <a:t>Couple moteur calculé</a:t>
            </a:r>
            <a:endParaRPr lang="fr-FR" sz="1000" b="1" dirty="0">
              <a:solidFill>
                <a:sysClr val="windowText" lastClr="000000"/>
              </a:solidFill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121" r="6833"/>
          <a:stretch/>
        </p:blipFill>
        <p:spPr bwMode="auto">
          <a:xfrm>
            <a:off x="1023876" y="3044031"/>
            <a:ext cx="1309687" cy="401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" name="Connecteur droit avec flèche 10"/>
          <p:cNvCxnSpPr>
            <a:stCxn id="1026" idx="3"/>
          </p:cNvCxnSpPr>
          <p:nvPr/>
        </p:nvCxnSpPr>
        <p:spPr>
          <a:xfrm>
            <a:off x="2359484" y="2439379"/>
            <a:ext cx="1636452" cy="0"/>
          </a:xfrm>
          <a:prstGeom prst="straightConnector1">
            <a:avLst/>
          </a:prstGeom>
          <a:ln w="19050">
            <a:solidFill>
              <a:schemeClr val="accent2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517176" y="2143874"/>
            <a:ext cx="124906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100" b="1" dirty="0" smtClean="0">
                <a:solidFill>
                  <a:sysClr val="windowText" lastClr="000000"/>
                </a:solidFill>
              </a:rPr>
              <a:t>Exigence validée ?</a:t>
            </a:r>
            <a:endParaRPr lang="fr-FR" sz="11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18" name="Connecteur droit avec flèche 17"/>
          <p:cNvCxnSpPr>
            <a:stCxn id="1029" idx="3"/>
          </p:cNvCxnSpPr>
          <p:nvPr/>
        </p:nvCxnSpPr>
        <p:spPr>
          <a:xfrm>
            <a:off x="2333563" y="3244850"/>
            <a:ext cx="1662373" cy="0"/>
          </a:xfrm>
          <a:prstGeom prst="straightConnector1">
            <a:avLst/>
          </a:prstGeom>
          <a:ln w="19050">
            <a:solidFill>
              <a:schemeClr val="accent2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2494486" y="2971117"/>
            <a:ext cx="130035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100" b="1" dirty="0" smtClean="0">
                <a:solidFill>
                  <a:sysClr val="windowText" lastClr="000000"/>
                </a:solidFill>
              </a:rPr>
              <a:t>Marge d’utilisation</a:t>
            </a:r>
            <a:endParaRPr lang="fr-FR" sz="1100" b="1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3312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71600" y="1628800"/>
            <a:ext cx="1440160" cy="2880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Domaine du client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71600" y="1985071"/>
            <a:ext cx="1440160" cy="15121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54201" y="1628800"/>
            <a:ext cx="1440160" cy="2880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Domaine de la modélisation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754201" y="1985071"/>
            <a:ext cx="1440160" cy="15197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910953" y="2051721"/>
            <a:ext cx="1126656" cy="13894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000" b="1" dirty="0" smtClean="0">
                <a:solidFill>
                  <a:sysClr val="windowText" lastClr="000000"/>
                </a:solidFill>
              </a:rPr>
              <a:t>Détermination des lois en effort en utilisant le PFS</a:t>
            </a:r>
          </a:p>
        </p:txBody>
      </p:sp>
      <p:pic>
        <p:nvPicPr>
          <p:cNvPr id="2" name="Picture 2" descr="C:\Enseignement\GitHub\Cy_04_PSI_ModelisationDynamique\Revisions_Statique\Fiche_01_Statique_3D_TD_01_MC2E\images\fig_03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17" t="54395" r="26802" b="-68"/>
          <a:stretch/>
        </p:blipFill>
        <p:spPr bwMode="auto">
          <a:xfrm>
            <a:off x="1088030" y="2088420"/>
            <a:ext cx="1207299" cy="963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6660232" y="1628800"/>
            <a:ext cx="1440160" cy="2880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Domaine de l’expérimentation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660232" y="1985071"/>
            <a:ext cx="1440160" cy="151970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767439" y="2051721"/>
            <a:ext cx="1225746" cy="13894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000" b="1" dirty="0" smtClean="0">
                <a:solidFill>
                  <a:sysClr val="windowText" lastClr="000000"/>
                </a:solidFill>
              </a:rPr>
              <a:t>Calibration du poids de E.</a:t>
            </a:r>
            <a:endParaRPr lang="fr-FR" sz="1000" b="1" dirty="0">
              <a:solidFill>
                <a:sysClr val="windowText" lastClr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Double flèche horizontale 3"/>
              <p:cNvSpPr/>
              <p:nvPr/>
            </p:nvSpPr>
            <p:spPr>
              <a:xfrm>
                <a:off x="3923928" y="1472978"/>
                <a:ext cx="3096343" cy="2194730"/>
              </a:xfrm>
              <a:prstGeom prst="leftRightArrow">
                <a:avLst>
                  <a:gd name="adj1" fmla="val 75253"/>
                  <a:gd name="adj2" fmla="val 22762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900" dirty="0" smtClean="0">
                    <a:solidFill>
                      <a:sysClr val="windowText" lastClr="000000"/>
                    </a:solidFill>
                  </a:rPr>
                  <a:t>Détermination de la compensation en effort</a:t>
                </a:r>
              </a:p>
              <a:p>
                <a:pPr algn="ctr"/>
                <a:r>
                  <a:rPr lang="fr-FR" sz="1050" b="1" dirty="0" smtClean="0">
                    <a:solidFill>
                      <a:sysClr val="windowText" lastClr="000000"/>
                    </a:solidFill>
                  </a:rPr>
                  <a:t>Erreur due à la mesure du  poids lors de la compensation  : 0,4%</a:t>
                </a:r>
              </a:p>
              <a:p>
                <a:pPr algn="ctr"/>
                <a:endParaRPr lang="fr-FR" sz="1050" b="1" dirty="0" smtClean="0">
                  <a:solidFill>
                    <a:sysClr val="windowText" lastClr="000000"/>
                  </a:solidFill>
                </a:endParaRPr>
              </a:p>
              <a:p>
                <a:pPr algn="ctr"/>
                <a:r>
                  <a:rPr lang="fr-FR" sz="1050" b="1" dirty="0" smtClean="0">
                    <a:solidFill>
                      <a:sysClr val="windowText" lastClr="000000"/>
                    </a:solidFill>
                  </a:rPr>
                  <a:t>Méthode de compensation du poids : </a:t>
                </a:r>
              </a:p>
              <a:p>
                <a:pPr algn="ctr"/>
                <a:r>
                  <a:rPr lang="fr-FR" sz="1000" dirty="0">
                    <a:solidFill>
                      <a:schemeClr val="tx1"/>
                    </a:solidFill>
                  </a:rPr>
                  <a:t>Pour compenser le pesanteur, il faudra donc retrancher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00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fr-FR" sz="100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fr-FR" sz="1000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𝑧</m:t>
                        </m:r>
                        <m:r>
                          <a:rPr lang="fr-FR" sz="1000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20</m:t>
                        </m:r>
                      </m:sub>
                    </m:sSub>
                  </m:oMath>
                </a14:m>
                <a:r>
                  <a:rPr lang="fr-FR" sz="1000" dirty="0" smtClean="0">
                    <a:solidFill>
                      <a:schemeClr val="tx1"/>
                    </a:solidFill>
                  </a:rPr>
                  <a:t> </a:t>
                </a:r>
                <a:r>
                  <a:rPr lang="fr-FR" sz="1000" dirty="0">
                    <a:solidFill>
                      <a:schemeClr val="tx1"/>
                    </a:solidFill>
                  </a:rPr>
                  <a:t>à la valeur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000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fr-FR" sz="1000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fr-FR" sz="1000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𝑧</m:t>
                        </m:r>
                      </m:sub>
                    </m:sSub>
                    <m:r>
                      <a:rPr lang="fr-FR" sz="1000" i="1" dirty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fr-FR" sz="1000" dirty="0" smtClean="0">
                    <a:solidFill>
                      <a:schemeClr val="tx1"/>
                    </a:solidFill>
                  </a:rPr>
                  <a:t>mesurée </a:t>
                </a:r>
                <a:r>
                  <a:rPr lang="fr-FR" sz="1000" dirty="0">
                    <a:solidFill>
                      <a:schemeClr val="tx1"/>
                    </a:solidFill>
                  </a:rPr>
                  <a:t>sous  </a:t>
                </a:r>
                <a:r>
                  <a:rPr lang="fr-FR" sz="1000" dirty="0" smtClean="0">
                    <a:solidFill>
                      <a:schemeClr val="tx1"/>
                    </a:solidFill>
                  </a:rPr>
                  <a:t>« charge ». </a:t>
                </a:r>
                <a:endParaRPr lang="fr-FR" sz="10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4" name="Double flèche horizonta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3928" y="1472978"/>
                <a:ext cx="3096343" cy="2194730"/>
              </a:xfrm>
              <a:prstGeom prst="leftRightArrow">
                <a:avLst>
                  <a:gd name="adj1" fmla="val 75253"/>
                  <a:gd name="adj2" fmla="val 22762"/>
                </a:avLst>
              </a:prstGeom>
              <a:blipFill rotWithShape="1">
                <a:blip r:embed="rId3"/>
                <a:stretch>
                  <a:fillRect/>
                </a:stretch>
              </a:blipFill>
              <a:ln w="9525">
                <a:solidFill>
                  <a:schemeClr val="accent6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5283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71600" y="1628800"/>
            <a:ext cx="1440160" cy="2880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Domaine du client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71600" y="1985071"/>
            <a:ext cx="1440160" cy="15121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54201" y="1628800"/>
            <a:ext cx="1440160" cy="2880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Domaine de la modélisation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754201" y="1985071"/>
            <a:ext cx="1440160" cy="15197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910953" y="2051721"/>
            <a:ext cx="1126656" cy="13894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000" b="1" dirty="0" smtClean="0">
                <a:solidFill>
                  <a:sysClr val="windowText" lastClr="000000"/>
                </a:solidFill>
              </a:rPr>
              <a:t>Détermination des lois en effort en utilisant le PFS</a:t>
            </a:r>
          </a:p>
        </p:txBody>
      </p:sp>
      <p:pic>
        <p:nvPicPr>
          <p:cNvPr id="2" name="Picture 2" descr="C:\Enseignement\GitHub\Cy_04_PSI_ModelisationDynamique\Revisions_Statique\Fiche_01_Statique_3D_TD_01_MC2E\images\fig_03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17" t="54395" r="26802" b="-68"/>
          <a:stretch/>
        </p:blipFill>
        <p:spPr bwMode="auto">
          <a:xfrm>
            <a:off x="1088030" y="2088420"/>
            <a:ext cx="1207299" cy="963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6660232" y="1628800"/>
            <a:ext cx="1440160" cy="2880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Domaine de l’expérimentation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660232" y="1985071"/>
            <a:ext cx="1440160" cy="151970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767439" y="2051721"/>
            <a:ext cx="1225746" cy="13894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000" b="1" dirty="0" smtClean="0">
                <a:solidFill>
                  <a:sysClr val="windowText" lastClr="000000"/>
                </a:solidFill>
              </a:rPr>
              <a:t>Calibration du poids de E.</a:t>
            </a:r>
            <a:endParaRPr lang="fr-FR" sz="1000" b="1" dirty="0">
              <a:solidFill>
                <a:sysClr val="windowText" lastClr="000000"/>
              </a:solidFill>
            </a:endParaRPr>
          </a:p>
        </p:txBody>
      </p:sp>
      <p:sp>
        <p:nvSpPr>
          <p:cNvPr id="4" name="Double flèche horizontale 3"/>
          <p:cNvSpPr/>
          <p:nvPr/>
        </p:nvSpPr>
        <p:spPr>
          <a:xfrm>
            <a:off x="3923928" y="1472978"/>
            <a:ext cx="3096343" cy="2194730"/>
          </a:xfrm>
          <a:prstGeom prst="leftRightArrow">
            <a:avLst>
              <a:gd name="adj1" fmla="val 75253"/>
              <a:gd name="adj2" fmla="val 22762"/>
            </a:avLst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smtClean="0">
                <a:solidFill>
                  <a:sysClr val="windowText" lastClr="000000"/>
                </a:solidFill>
              </a:rPr>
              <a:t>Détermination de la compensation en effort</a:t>
            </a:r>
          </a:p>
          <a:p>
            <a:pPr algn="ctr"/>
            <a:r>
              <a:rPr lang="fr-FR" sz="1050" b="1" dirty="0" smtClean="0">
                <a:solidFill>
                  <a:sysClr val="windowText" lastClr="000000"/>
                </a:solidFill>
              </a:rPr>
              <a:t>Erreur due à la mesure du  poids lors de la compensation  : </a:t>
            </a:r>
          </a:p>
          <a:p>
            <a:pPr algn="ctr"/>
            <a:endParaRPr lang="fr-FR" sz="1050" b="1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fr-FR" sz="1050" b="1" dirty="0" smtClean="0">
                <a:solidFill>
                  <a:sysClr val="windowText" lastClr="000000"/>
                </a:solidFill>
              </a:rPr>
              <a:t>Méthode de compensation du poids : </a:t>
            </a:r>
          </a:p>
          <a:p>
            <a:pPr algn="ctr"/>
            <a:r>
              <a:rPr lang="fr-FR" sz="1000" smtClean="0">
                <a:solidFill>
                  <a:schemeClr val="tx1"/>
                </a:solidFill>
              </a:rPr>
              <a:t> </a:t>
            </a:r>
            <a:endParaRPr lang="fr-FR" sz="1000" b="1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9089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71600" y="1628800"/>
            <a:ext cx="1440160" cy="2880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Domaine du client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71600" y="1988840"/>
            <a:ext cx="1440160" cy="15121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876" y="2003998"/>
            <a:ext cx="1335608" cy="870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3779912" y="1628800"/>
            <a:ext cx="1440160" cy="2880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Domaine de la modélisation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779912" y="1981302"/>
            <a:ext cx="1440160" cy="15197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3995936" y="2039568"/>
                <a:ext cx="1008112" cy="13894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fr-FR" sz="1000" b="1" dirty="0" smtClean="0">
                    <a:solidFill>
                      <a:sysClr val="windowText" lastClr="000000"/>
                    </a:solidFill>
                  </a:rPr>
                  <a:t>Couple moteur calculé</a:t>
                </a:r>
              </a:p>
              <a:p>
                <a:pPr algn="ctr"/>
                <a:endParaRPr lang="fr-FR" sz="1000" b="1" dirty="0" smtClean="0">
                  <a:solidFill>
                    <a:sysClr val="windowText" lastClr="000000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000" b="1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sz="1000" b="1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𝟎</m:t>
                          </m:r>
                          <m:r>
                            <a:rPr lang="fr-FR" sz="1000" b="1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fr-FR" sz="1000" b="1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𝟒</m:t>
                          </m:r>
                        </m:num>
                        <m:den>
                          <m:r>
                            <a:rPr lang="fr-FR" sz="1000" b="1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𝟔𝟔</m:t>
                          </m:r>
                        </m:den>
                      </m:f>
                      <m:r>
                        <a:rPr lang="fr-FR" sz="1000" b="1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=</m:t>
                      </m:r>
                      <m:r>
                        <a:rPr lang="fr-FR" sz="1000" b="1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𝟔</m:t>
                      </m:r>
                      <m:r>
                        <a:rPr lang="fr-FR" sz="1000" b="1" i="0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𝐦𝐍𝐦</m:t>
                      </m:r>
                    </m:oMath>
                  </m:oMathPara>
                </a14:m>
                <a:endParaRPr lang="fr-FR" sz="10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5936" y="2039568"/>
                <a:ext cx="1008112" cy="13894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 w="9525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121" r="6833"/>
          <a:stretch/>
        </p:blipFill>
        <p:spPr bwMode="auto">
          <a:xfrm>
            <a:off x="1023876" y="3044031"/>
            <a:ext cx="1309687" cy="401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" name="Connecteur droit avec flèche 10"/>
          <p:cNvCxnSpPr>
            <a:stCxn id="1026" idx="3"/>
          </p:cNvCxnSpPr>
          <p:nvPr/>
        </p:nvCxnSpPr>
        <p:spPr>
          <a:xfrm>
            <a:off x="2359484" y="2439379"/>
            <a:ext cx="1636452" cy="0"/>
          </a:xfrm>
          <a:prstGeom prst="straightConnector1">
            <a:avLst/>
          </a:prstGeom>
          <a:ln w="19050">
            <a:solidFill>
              <a:schemeClr val="accent2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550037" y="2143874"/>
            <a:ext cx="1183336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100" b="1" dirty="0" smtClean="0">
                <a:solidFill>
                  <a:sysClr val="windowText" lastClr="000000"/>
                </a:solidFill>
              </a:rPr>
              <a:t>Exigence validée </a:t>
            </a:r>
          </a:p>
          <a:p>
            <a:pPr algn="ctr"/>
            <a:endParaRPr lang="fr-FR" sz="1100" b="1" dirty="0">
              <a:solidFill>
                <a:sysClr val="windowText" lastClr="000000"/>
              </a:solidFill>
            </a:endParaRPr>
          </a:p>
          <a:p>
            <a:pPr algn="ctr"/>
            <a:r>
              <a:rPr lang="fr-FR" sz="1100" b="1" dirty="0" smtClean="0">
                <a:solidFill>
                  <a:sysClr val="windowText" lastClr="000000"/>
                </a:solidFill>
              </a:rPr>
              <a:t>OUI</a:t>
            </a:r>
            <a:endParaRPr lang="fr-FR" sz="11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18" name="Connecteur droit avec flèche 17"/>
          <p:cNvCxnSpPr>
            <a:stCxn id="1029" idx="3"/>
          </p:cNvCxnSpPr>
          <p:nvPr/>
        </p:nvCxnSpPr>
        <p:spPr>
          <a:xfrm>
            <a:off x="2333563" y="3244850"/>
            <a:ext cx="1662373" cy="0"/>
          </a:xfrm>
          <a:prstGeom prst="straightConnector1">
            <a:avLst/>
          </a:prstGeom>
          <a:ln w="19050">
            <a:solidFill>
              <a:schemeClr val="accent2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2494486" y="2971117"/>
            <a:ext cx="130035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100" b="1" dirty="0" smtClean="0">
                <a:solidFill>
                  <a:sysClr val="windowText" lastClr="000000"/>
                </a:solidFill>
              </a:rPr>
              <a:t>Marge d’utilisation</a:t>
            </a:r>
            <a:endParaRPr lang="fr-FR" sz="1100" b="1" dirty="0">
              <a:solidFill>
                <a:sysClr val="windowText" lastClr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2011933" y="3284984"/>
                <a:ext cx="2259544" cy="10156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0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𝟏𝟎</m:t>
                      </m:r>
                      <m:r>
                        <a:rPr lang="fr-FR" sz="1200" b="1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𝐦𝐍𝐦</m:t>
                      </m:r>
                    </m:oMath>
                  </m:oMathPara>
                </a14:m>
                <a:endParaRPr lang="fr-FR" sz="1200" b="1" dirty="0" smtClean="0">
                  <a:solidFill>
                    <a:sysClr val="windowText" lastClr="000000"/>
                  </a:solidFill>
                </a:endParaRPr>
              </a:p>
              <a:p>
                <a:pPr algn="ctr"/>
                <a:r>
                  <a:rPr lang="fr-FR" sz="1200" b="1" dirty="0" smtClean="0">
                    <a:solidFill>
                      <a:sysClr val="windowText" lastClr="000000"/>
                    </a:solidFill>
                  </a:rPr>
                  <a:t>Le couple étant calculé dans une configuration particulière, un couple supérieur peut être nécessaire.</a:t>
                </a:r>
                <a:endParaRPr lang="fr-FR" sz="12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1933" y="3284984"/>
                <a:ext cx="2259544" cy="1015663"/>
              </a:xfrm>
              <a:prstGeom prst="rect">
                <a:avLst/>
              </a:prstGeom>
              <a:blipFill rotWithShape="1">
                <a:blip r:embed="rId5"/>
                <a:stretch>
                  <a:fillRect r="-1078" b="-421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4664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1061610" y="1813199"/>
            <a:ext cx="288032" cy="2880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solidFill>
                  <a:schemeClr val="accent4"/>
                </a:solidFill>
              </a:rPr>
              <a:t>1</a:t>
            </a:r>
            <a:endParaRPr lang="fr-FR" sz="1400" b="1" dirty="0">
              <a:solidFill>
                <a:schemeClr val="accent4"/>
              </a:solidFill>
            </a:endParaRPr>
          </a:p>
        </p:txBody>
      </p:sp>
      <p:sp>
        <p:nvSpPr>
          <p:cNvPr id="5" name="Ellipse 4"/>
          <p:cNvSpPr/>
          <p:nvPr/>
        </p:nvSpPr>
        <p:spPr>
          <a:xfrm>
            <a:off x="1799692" y="1813199"/>
            <a:ext cx="288032" cy="28803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6" name="Ellipse 5"/>
          <p:cNvSpPr/>
          <p:nvPr/>
        </p:nvSpPr>
        <p:spPr>
          <a:xfrm>
            <a:off x="2537774" y="1813199"/>
            <a:ext cx="288032" cy="28803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solidFill>
                  <a:schemeClr val="accent3"/>
                </a:solidFill>
              </a:rPr>
              <a:t>3</a:t>
            </a:r>
            <a:endParaRPr lang="fr-FR" sz="1400" b="1" dirty="0">
              <a:solidFill>
                <a:schemeClr val="accent3"/>
              </a:solidFill>
            </a:endParaRPr>
          </a:p>
        </p:txBody>
      </p:sp>
      <p:sp>
        <p:nvSpPr>
          <p:cNvPr id="7" name="Ellipse 6"/>
          <p:cNvSpPr/>
          <p:nvPr/>
        </p:nvSpPr>
        <p:spPr>
          <a:xfrm>
            <a:off x="3275856" y="1813199"/>
            <a:ext cx="288032" cy="288032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solidFill>
                  <a:schemeClr val="tx1"/>
                </a:solidFill>
              </a:rPr>
              <a:t>4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8" name="Ellipse 7"/>
          <p:cNvSpPr/>
          <p:nvPr/>
        </p:nvSpPr>
        <p:spPr>
          <a:xfrm>
            <a:off x="323528" y="1813199"/>
            <a:ext cx="288032" cy="28803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solidFill>
                  <a:schemeClr val="accent6">
                    <a:lumMod val="50000"/>
                  </a:schemeClr>
                </a:solidFill>
              </a:rPr>
              <a:t>0</a:t>
            </a:r>
            <a:endParaRPr lang="fr-FR" sz="1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10" name="Connecteur droit 9"/>
          <p:cNvCxnSpPr>
            <a:stCxn id="8" idx="6"/>
            <a:endCxn id="4" idx="2"/>
          </p:cNvCxnSpPr>
          <p:nvPr/>
        </p:nvCxnSpPr>
        <p:spPr>
          <a:xfrm>
            <a:off x="611560" y="1957215"/>
            <a:ext cx="4500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>
            <a:stCxn id="5" idx="2"/>
            <a:endCxn id="4" idx="6"/>
          </p:cNvCxnSpPr>
          <p:nvPr/>
        </p:nvCxnSpPr>
        <p:spPr>
          <a:xfrm flipH="1">
            <a:off x="1349642" y="1957215"/>
            <a:ext cx="4500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>
            <a:stCxn id="6" idx="2"/>
            <a:endCxn id="5" idx="6"/>
          </p:cNvCxnSpPr>
          <p:nvPr/>
        </p:nvCxnSpPr>
        <p:spPr>
          <a:xfrm flipH="1">
            <a:off x="2087724" y="1957215"/>
            <a:ext cx="4500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>
            <a:stCxn id="7" idx="2"/>
            <a:endCxn id="6" idx="6"/>
          </p:cNvCxnSpPr>
          <p:nvPr/>
        </p:nvCxnSpPr>
        <p:spPr>
          <a:xfrm flipH="1">
            <a:off x="2825806" y="1957215"/>
            <a:ext cx="4500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orme libre 23"/>
          <p:cNvSpPr/>
          <p:nvPr/>
        </p:nvSpPr>
        <p:spPr>
          <a:xfrm>
            <a:off x="539552" y="1746854"/>
            <a:ext cx="576064" cy="99996"/>
          </a:xfrm>
          <a:custGeom>
            <a:avLst/>
            <a:gdLst>
              <a:gd name="connsiteX0" fmla="*/ 0 w 596900"/>
              <a:gd name="connsiteY0" fmla="*/ 209768 h 209768"/>
              <a:gd name="connsiteX1" fmla="*/ 317500 w 596900"/>
              <a:gd name="connsiteY1" fmla="*/ 218 h 209768"/>
              <a:gd name="connsiteX2" fmla="*/ 596900 w 596900"/>
              <a:gd name="connsiteY2" fmla="*/ 178018 h 209768"/>
              <a:gd name="connsiteX0" fmla="*/ 0 w 660400"/>
              <a:gd name="connsiteY0" fmla="*/ 210341 h 280191"/>
              <a:gd name="connsiteX1" fmla="*/ 317500 w 660400"/>
              <a:gd name="connsiteY1" fmla="*/ 791 h 280191"/>
              <a:gd name="connsiteX2" fmla="*/ 660400 w 660400"/>
              <a:gd name="connsiteY2" fmla="*/ 280191 h 280191"/>
              <a:gd name="connsiteX0" fmla="*/ 0 w 736600"/>
              <a:gd name="connsiteY0" fmla="*/ 273055 h 279405"/>
              <a:gd name="connsiteX1" fmla="*/ 393700 w 736600"/>
              <a:gd name="connsiteY1" fmla="*/ 5 h 279405"/>
              <a:gd name="connsiteX2" fmla="*/ 736600 w 736600"/>
              <a:gd name="connsiteY2" fmla="*/ 279405 h 279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600" h="279405">
                <a:moveTo>
                  <a:pt x="0" y="273055"/>
                </a:moveTo>
                <a:cubicBezTo>
                  <a:pt x="109008" y="170926"/>
                  <a:pt x="270933" y="-1053"/>
                  <a:pt x="393700" y="5"/>
                </a:cubicBezTo>
                <a:cubicBezTo>
                  <a:pt x="516467" y="1063"/>
                  <a:pt x="646641" y="187859"/>
                  <a:pt x="736600" y="279405"/>
                </a:cubicBezTo>
              </a:path>
            </a:pathLst>
          </a:custGeom>
          <a:noFill/>
          <a:ln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Forme libre 24"/>
          <p:cNvSpPr/>
          <p:nvPr/>
        </p:nvSpPr>
        <p:spPr>
          <a:xfrm>
            <a:off x="1286635" y="1746854"/>
            <a:ext cx="576064" cy="99996"/>
          </a:xfrm>
          <a:custGeom>
            <a:avLst/>
            <a:gdLst>
              <a:gd name="connsiteX0" fmla="*/ 0 w 596900"/>
              <a:gd name="connsiteY0" fmla="*/ 209768 h 209768"/>
              <a:gd name="connsiteX1" fmla="*/ 317500 w 596900"/>
              <a:gd name="connsiteY1" fmla="*/ 218 h 209768"/>
              <a:gd name="connsiteX2" fmla="*/ 596900 w 596900"/>
              <a:gd name="connsiteY2" fmla="*/ 178018 h 209768"/>
              <a:gd name="connsiteX0" fmla="*/ 0 w 660400"/>
              <a:gd name="connsiteY0" fmla="*/ 210341 h 280191"/>
              <a:gd name="connsiteX1" fmla="*/ 317500 w 660400"/>
              <a:gd name="connsiteY1" fmla="*/ 791 h 280191"/>
              <a:gd name="connsiteX2" fmla="*/ 660400 w 660400"/>
              <a:gd name="connsiteY2" fmla="*/ 280191 h 280191"/>
              <a:gd name="connsiteX0" fmla="*/ 0 w 736600"/>
              <a:gd name="connsiteY0" fmla="*/ 273055 h 279405"/>
              <a:gd name="connsiteX1" fmla="*/ 393700 w 736600"/>
              <a:gd name="connsiteY1" fmla="*/ 5 h 279405"/>
              <a:gd name="connsiteX2" fmla="*/ 736600 w 736600"/>
              <a:gd name="connsiteY2" fmla="*/ 279405 h 279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600" h="279405">
                <a:moveTo>
                  <a:pt x="0" y="273055"/>
                </a:moveTo>
                <a:cubicBezTo>
                  <a:pt x="109008" y="170926"/>
                  <a:pt x="270933" y="-1053"/>
                  <a:pt x="393700" y="5"/>
                </a:cubicBezTo>
                <a:cubicBezTo>
                  <a:pt x="516467" y="1063"/>
                  <a:pt x="646641" y="187859"/>
                  <a:pt x="736600" y="279405"/>
                </a:cubicBezTo>
              </a:path>
            </a:pathLst>
          </a:custGeom>
          <a:noFill/>
          <a:ln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Forme libre 25"/>
          <p:cNvSpPr/>
          <p:nvPr/>
        </p:nvSpPr>
        <p:spPr>
          <a:xfrm>
            <a:off x="2033718" y="1746854"/>
            <a:ext cx="576064" cy="99996"/>
          </a:xfrm>
          <a:custGeom>
            <a:avLst/>
            <a:gdLst>
              <a:gd name="connsiteX0" fmla="*/ 0 w 596900"/>
              <a:gd name="connsiteY0" fmla="*/ 209768 h 209768"/>
              <a:gd name="connsiteX1" fmla="*/ 317500 w 596900"/>
              <a:gd name="connsiteY1" fmla="*/ 218 h 209768"/>
              <a:gd name="connsiteX2" fmla="*/ 596900 w 596900"/>
              <a:gd name="connsiteY2" fmla="*/ 178018 h 209768"/>
              <a:gd name="connsiteX0" fmla="*/ 0 w 660400"/>
              <a:gd name="connsiteY0" fmla="*/ 210341 h 280191"/>
              <a:gd name="connsiteX1" fmla="*/ 317500 w 660400"/>
              <a:gd name="connsiteY1" fmla="*/ 791 h 280191"/>
              <a:gd name="connsiteX2" fmla="*/ 660400 w 660400"/>
              <a:gd name="connsiteY2" fmla="*/ 280191 h 280191"/>
              <a:gd name="connsiteX0" fmla="*/ 0 w 736600"/>
              <a:gd name="connsiteY0" fmla="*/ 273055 h 279405"/>
              <a:gd name="connsiteX1" fmla="*/ 393700 w 736600"/>
              <a:gd name="connsiteY1" fmla="*/ 5 h 279405"/>
              <a:gd name="connsiteX2" fmla="*/ 736600 w 736600"/>
              <a:gd name="connsiteY2" fmla="*/ 279405 h 279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600" h="279405">
                <a:moveTo>
                  <a:pt x="0" y="273055"/>
                </a:moveTo>
                <a:cubicBezTo>
                  <a:pt x="109008" y="170926"/>
                  <a:pt x="270933" y="-1053"/>
                  <a:pt x="393700" y="5"/>
                </a:cubicBezTo>
                <a:cubicBezTo>
                  <a:pt x="516467" y="1063"/>
                  <a:pt x="646641" y="187859"/>
                  <a:pt x="736600" y="279405"/>
                </a:cubicBezTo>
              </a:path>
            </a:pathLst>
          </a:custGeom>
          <a:noFill/>
          <a:ln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Forme libre 26"/>
          <p:cNvSpPr/>
          <p:nvPr/>
        </p:nvSpPr>
        <p:spPr>
          <a:xfrm>
            <a:off x="2780801" y="1746854"/>
            <a:ext cx="576064" cy="99996"/>
          </a:xfrm>
          <a:custGeom>
            <a:avLst/>
            <a:gdLst>
              <a:gd name="connsiteX0" fmla="*/ 0 w 596900"/>
              <a:gd name="connsiteY0" fmla="*/ 209768 h 209768"/>
              <a:gd name="connsiteX1" fmla="*/ 317500 w 596900"/>
              <a:gd name="connsiteY1" fmla="*/ 218 h 209768"/>
              <a:gd name="connsiteX2" fmla="*/ 596900 w 596900"/>
              <a:gd name="connsiteY2" fmla="*/ 178018 h 209768"/>
              <a:gd name="connsiteX0" fmla="*/ 0 w 660400"/>
              <a:gd name="connsiteY0" fmla="*/ 210341 h 280191"/>
              <a:gd name="connsiteX1" fmla="*/ 317500 w 660400"/>
              <a:gd name="connsiteY1" fmla="*/ 791 h 280191"/>
              <a:gd name="connsiteX2" fmla="*/ 660400 w 660400"/>
              <a:gd name="connsiteY2" fmla="*/ 280191 h 280191"/>
              <a:gd name="connsiteX0" fmla="*/ 0 w 736600"/>
              <a:gd name="connsiteY0" fmla="*/ 273055 h 279405"/>
              <a:gd name="connsiteX1" fmla="*/ 393700 w 736600"/>
              <a:gd name="connsiteY1" fmla="*/ 5 h 279405"/>
              <a:gd name="connsiteX2" fmla="*/ 736600 w 736600"/>
              <a:gd name="connsiteY2" fmla="*/ 279405 h 279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600" h="279405">
                <a:moveTo>
                  <a:pt x="0" y="273055"/>
                </a:moveTo>
                <a:cubicBezTo>
                  <a:pt x="109008" y="170926"/>
                  <a:pt x="270933" y="-1053"/>
                  <a:pt x="393700" y="5"/>
                </a:cubicBezTo>
                <a:cubicBezTo>
                  <a:pt x="516467" y="1063"/>
                  <a:pt x="646641" y="187859"/>
                  <a:pt x="736600" y="279405"/>
                </a:cubicBezTo>
              </a:path>
            </a:pathLst>
          </a:custGeom>
          <a:noFill/>
          <a:ln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Forme libre 27"/>
          <p:cNvSpPr/>
          <p:nvPr/>
        </p:nvSpPr>
        <p:spPr>
          <a:xfrm>
            <a:off x="3548906" y="1796852"/>
            <a:ext cx="576064" cy="99996"/>
          </a:xfrm>
          <a:custGeom>
            <a:avLst/>
            <a:gdLst>
              <a:gd name="connsiteX0" fmla="*/ 0 w 596900"/>
              <a:gd name="connsiteY0" fmla="*/ 209768 h 209768"/>
              <a:gd name="connsiteX1" fmla="*/ 317500 w 596900"/>
              <a:gd name="connsiteY1" fmla="*/ 218 h 209768"/>
              <a:gd name="connsiteX2" fmla="*/ 596900 w 596900"/>
              <a:gd name="connsiteY2" fmla="*/ 178018 h 209768"/>
              <a:gd name="connsiteX0" fmla="*/ 0 w 660400"/>
              <a:gd name="connsiteY0" fmla="*/ 210341 h 280191"/>
              <a:gd name="connsiteX1" fmla="*/ 317500 w 660400"/>
              <a:gd name="connsiteY1" fmla="*/ 791 h 280191"/>
              <a:gd name="connsiteX2" fmla="*/ 660400 w 660400"/>
              <a:gd name="connsiteY2" fmla="*/ 280191 h 280191"/>
              <a:gd name="connsiteX0" fmla="*/ 0 w 736600"/>
              <a:gd name="connsiteY0" fmla="*/ 273055 h 279405"/>
              <a:gd name="connsiteX1" fmla="*/ 393700 w 736600"/>
              <a:gd name="connsiteY1" fmla="*/ 5 h 279405"/>
              <a:gd name="connsiteX2" fmla="*/ 736600 w 736600"/>
              <a:gd name="connsiteY2" fmla="*/ 279405 h 279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600" h="279405">
                <a:moveTo>
                  <a:pt x="0" y="273055"/>
                </a:moveTo>
                <a:cubicBezTo>
                  <a:pt x="109008" y="170926"/>
                  <a:pt x="270933" y="-1053"/>
                  <a:pt x="393700" y="5"/>
                </a:cubicBezTo>
                <a:cubicBezTo>
                  <a:pt x="516467" y="1063"/>
                  <a:pt x="646641" y="187859"/>
                  <a:pt x="736600" y="279405"/>
                </a:cubicBezTo>
              </a:path>
            </a:pathLst>
          </a:custGeom>
          <a:noFill/>
          <a:ln>
            <a:solidFill>
              <a:srgbClr val="C00000"/>
            </a:solidFill>
            <a:headEnd type="stealth" w="med" len="lg"/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à coins arrondis 28"/>
          <p:cNvSpPr/>
          <p:nvPr/>
        </p:nvSpPr>
        <p:spPr>
          <a:xfrm>
            <a:off x="971600" y="1348285"/>
            <a:ext cx="2736304" cy="1000595"/>
          </a:xfrm>
          <a:prstGeom prst="round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Forme libre 29"/>
          <p:cNvSpPr/>
          <p:nvPr/>
        </p:nvSpPr>
        <p:spPr>
          <a:xfrm rot="18900000">
            <a:off x="2189750" y="1038546"/>
            <a:ext cx="576064" cy="99996"/>
          </a:xfrm>
          <a:custGeom>
            <a:avLst/>
            <a:gdLst>
              <a:gd name="connsiteX0" fmla="*/ 0 w 596900"/>
              <a:gd name="connsiteY0" fmla="*/ 209768 h 209768"/>
              <a:gd name="connsiteX1" fmla="*/ 317500 w 596900"/>
              <a:gd name="connsiteY1" fmla="*/ 218 h 209768"/>
              <a:gd name="connsiteX2" fmla="*/ 596900 w 596900"/>
              <a:gd name="connsiteY2" fmla="*/ 178018 h 209768"/>
              <a:gd name="connsiteX0" fmla="*/ 0 w 660400"/>
              <a:gd name="connsiteY0" fmla="*/ 210341 h 280191"/>
              <a:gd name="connsiteX1" fmla="*/ 317500 w 660400"/>
              <a:gd name="connsiteY1" fmla="*/ 791 h 280191"/>
              <a:gd name="connsiteX2" fmla="*/ 660400 w 660400"/>
              <a:gd name="connsiteY2" fmla="*/ 280191 h 280191"/>
              <a:gd name="connsiteX0" fmla="*/ 0 w 736600"/>
              <a:gd name="connsiteY0" fmla="*/ 273055 h 279405"/>
              <a:gd name="connsiteX1" fmla="*/ 393700 w 736600"/>
              <a:gd name="connsiteY1" fmla="*/ 5 h 279405"/>
              <a:gd name="connsiteX2" fmla="*/ 736600 w 736600"/>
              <a:gd name="connsiteY2" fmla="*/ 279405 h 279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600" h="279405">
                <a:moveTo>
                  <a:pt x="0" y="273055"/>
                </a:moveTo>
                <a:cubicBezTo>
                  <a:pt x="109008" y="170926"/>
                  <a:pt x="270933" y="-1053"/>
                  <a:pt x="393700" y="5"/>
                </a:cubicBezTo>
                <a:cubicBezTo>
                  <a:pt x="516467" y="1063"/>
                  <a:pt x="646641" y="187859"/>
                  <a:pt x="736600" y="279405"/>
                </a:cubicBezTo>
              </a:path>
            </a:pathLst>
          </a:custGeom>
          <a:noFill/>
          <a:ln>
            <a:solidFill>
              <a:srgbClr val="C00000"/>
            </a:solidFill>
            <a:headEnd type="stealth" w="med" len="lg"/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/>
              <p:cNvSpPr txBox="1"/>
              <p:nvPr/>
            </p:nvSpPr>
            <p:spPr>
              <a:xfrm rot="5400000">
                <a:off x="376723" y="2421287"/>
                <a:ext cx="90172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 smtClean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sz="1100" b="0" i="1" smtClean="0">
                            <a:latin typeface="Cambria Math"/>
                          </a:rPr>
                          <m:t>𝑂</m:t>
                        </m:r>
                        <m:r>
                          <a:rPr lang="fr-FR" sz="11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31" name="ZoneTexte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376723" y="2421287"/>
                <a:ext cx="901722" cy="261610"/>
              </a:xfrm>
              <a:prstGeom prst="rect">
                <a:avLst/>
              </a:prstGeom>
              <a:blipFill rotWithShape="1">
                <a:blip r:embed="rId2"/>
                <a:stretch>
                  <a:fillRect l="-1627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ZoneTexte 31"/>
              <p:cNvSpPr txBox="1"/>
              <p:nvPr/>
            </p:nvSpPr>
            <p:spPr>
              <a:xfrm rot="5400000">
                <a:off x="1122171" y="2421287"/>
                <a:ext cx="90499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 smtClean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sz="1100" b="0" i="1" smtClean="0">
                            <a:latin typeface="Cambria Math"/>
                          </a:rPr>
                          <m:t>𝑂</m:t>
                        </m:r>
                        <m:r>
                          <a:rPr lang="fr-FR" sz="11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32" name="ZoneTexte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1122171" y="2421287"/>
                <a:ext cx="904991" cy="261610"/>
              </a:xfrm>
              <a:prstGeom prst="rect">
                <a:avLst/>
              </a:prstGeom>
              <a:blipFill rotWithShape="1">
                <a:blip r:embed="rId3"/>
                <a:stretch>
                  <a:fillRect l="-1627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/>
              <p:cNvSpPr txBox="1"/>
              <p:nvPr/>
            </p:nvSpPr>
            <p:spPr>
              <a:xfrm rot="5400000">
                <a:off x="1869254" y="2421287"/>
                <a:ext cx="90499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 smtClean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sz="1100" b="0" i="1" smtClean="0">
                            <a:latin typeface="Cambria Math"/>
                          </a:rPr>
                          <m:t>𝑂</m:t>
                        </m:r>
                        <m:r>
                          <a:rPr lang="fr-FR" sz="11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3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33" name="ZoneTexte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1869254" y="2421287"/>
                <a:ext cx="904991" cy="261610"/>
              </a:xfrm>
              <a:prstGeom prst="rect">
                <a:avLst/>
              </a:prstGeom>
              <a:blipFill rotWithShape="1">
                <a:blip r:embed="rId4"/>
                <a:stretch>
                  <a:fillRect l="-1627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ZoneTexte 33"/>
              <p:cNvSpPr txBox="1"/>
              <p:nvPr/>
            </p:nvSpPr>
            <p:spPr>
              <a:xfrm rot="5400000">
                <a:off x="2498389" y="2421287"/>
                <a:ext cx="114089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 smtClean="0"/>
                  <a:t>Glissière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sz="1100" b="0" i="1" smtClean="0">
                            <a:latin typeface="Cambria Math"/>
                          </a:rPr>
                          <m:t>𝑂</m:t>
                        </m:r>
                        <m:r>
                          <a:rPr lang="fr-FR" sz="11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3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34" name="ZoneTexte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2498389" y="2421287"/>
                <a:ext cx="1140890" cy="261610"/>
              </a:xfrm>
              <a:prstGeom prst="rect">
                <a:avLst/>
              </a:prstGeom>
              <a:blipFill rotWithShape="1">
                <a:blip r:embed="rId5"/>
                <a:stretch>
                  <a:fillRect l="-1627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ZoneTexte 34"/>
              <p:cNvSpPr txBox="1"/>
              <p:nvPr/>
            </p:nvSpPr>
            <p:spPr>
              <a:xfrm>
                <a:off x="4067944" y="1639000"/>
                <a:ext cx="2465419" cy="6276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0" i="1" smtClean="0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sz="14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fr-FR" sz="1400" b="0" i="1" smtClean="0">
                                  <a:latin typeface="Cambria Math"/>
                                  <a:ea typeface="Cambria Math"/>
                                </a:rPr>
                                <m:t>𝒯</m:t>
                              </m:r>
                              <m:d>
                                <m:dPr>
                                  <m:ctrlPr>
                                    <a:rPr lang="fr-FR" sz="1400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fr-FR" sz="1400">
                                      <a:latin typeface="Cambria Math"/>
                                    </a:rPr>
                                    <m:t>ext</m:t>
                                  </m:r>
                                  <m:r>
                                    <a:rPr lang="fr-FR" sz="1400" i="1">
                                      <a:latin typeface="Cambria Math"/>
                                    </a:rPr>
                                    <m:t>→4</m:t>
                                  </m:r>
                                </m:e>
                              </m:d>
                            </m:e>
                          </m:d>
                          <m:r>
                            <a:rPr lang="fr-FR" sz="1400" b="0" i="1" smtClean="0">
                              <a:latin typeface="Cambria Math"/>
                            </a:rPr>
                            <m:t>=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fr-FR" sz="14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fr-FR" sz="1400" b="0" i="1" smtClean="0">
                                      <a:latin typeface="Cambria Math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fr-FR" sz="14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1400" i="1">
                                          <a:latin typeface="Cambria Math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fr-FR" sz="1400">
                                          <a:latin typeface="Cambria Math"/>
                                        </a:rPr>
                                        <m:t>ext</m:t>
                                      </m:r>
                                      <m:r>
                                        <a:rPr lang="fr-FR" sz="1400" i="1">
                                          <a:latin typeface="Cambria Math"/>
                                        </a:rPr>
                                        <m:t>→4</m:t>
                                      </m:r>
                                    </m:sub>
                                  </m:sSub>
                                  <m:acc>
                                    <m:accPr>
                                      <m:chr m:val="⃗"/>
                                      <m:ctrlPr>
                                        <a:rPr lang="fr-FR" sz="1400" i="1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fr-FR" sz="14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sz="1400" i="1">
                                              <a:latin typeface="Cambria Math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fr-FR" sz="1400" i="1">
                                              <a:latin typeface="Cambria Math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fr-FR" sz="1400" i="1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fr-FR" sz="1400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</m:acc>
                                </m:e>
                              </m:eqArr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lang="fr-FR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latin typeface="Cambria Math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35" name="ZoneTexte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7944" y="1639000"/>
                <a:ext cx="2465419" cy="62767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ZoneTexte 35"/>
          <p:cNvSpPr txBox="1"/>
          <p:nvPr/>
        </p:nvSpPr>
        <p:spPr>
          <a:xfrm>
            <a:off x="2780801" y="794844"/>
            <a:ext cx="7633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0" dirty="0" smtClean="0"/>
              <a:t>Pesanteur</a:t>
            </a:r>
            <a:endParaRPr lang="fr-FR" sz="1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 rot="19800000">
                <a:off x="397779" y="1408765"/>
                <a:ext cx="641393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fr-FR" sz="1100" b="0" i="0" smtClean="0">
                              <a:latin typeface="Cambria Math"/>
                            </a:rPr>
                            <m:t>m</m:t>
                          </m:r>
                          <m:r>
                            <a:rPr lang="fr-FR" sz="1100" b="0" i="0" smtClean="0">
                              <a:latin typeface="Cambria Math"/>
                            </a:rPr>
                            <m:t>0</m:t>
                          </m:r>
                          <m:r>
                            <a:rPr lang="fr-FR" sz="11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100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1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100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1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800000">
                <a:off x="397779" y="1408765"/>
                <a:ext cx="641393" cy="26161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/>
              <p:cNvSpPr/>
              <p:nvPr/>
            </p:nvSpPr>
            <p:spPr>
              <a:xfrm rot="19800000">
                <a:off x="1393370" y="1468192"/>
                <a:ext cx="545214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fr-FR" sz="1100" b="0" i="1" smtClean="0">
                              <a:latin typeface="Cambria Math"/>
                            </a:rPr>
                            <m:t>12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100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1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100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1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39" name="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800000">
                <a:off x="1393370" y="1468192"/>
                <a:ext cx="545214" cy="26161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/>
              <p:cNvSpPr/>
              <p:nvPr/>
            </p:nvSpPr>
            <p:spPr>
              <a:xfrm rot="19800000">
                <a:off x="2129684" y="1467064"/>
                <a:ext cx="548483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fr-FR" sz="1100" b="0" i="1" smtClean="0">
                              <a:latin typeface="Cambria Math"/>
                            </a:rPr>
                            <m:t>23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100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1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100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1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40" name="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800000">
                <a:off x="2129684" y="1467064"/>
                <a:ext cx="548483" cy="26161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/>
              <p:cNvSpPr/>
              <p:nvPr/>
            </p:nvSpPr>
            <p:spPr>
              <a:xfrm rot="19800000">
                <a:off x="2848439" y="1467064"/>
                <a:ext cx="639086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fr-FR" sz="1100" b="0" i="0" smtClean="0">
                              <a:latin typeface="Cambria Math"/>
                            </a:rPr>
                            <m:t>m</m:t>
                          </m:r>
                          <m:r>
                            <a:rPr lang="fr-FR" sz="1100" b="0" i="1" smtClean="0">
                              <a:latin typeface="Cambria Math"/>
                            </a:rPr>
                            <m:t>34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100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1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100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100" b="0" i="1" smtClean="0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800000">
                <a:off x="2848439" y="1467064"/>
                <a:ext cx="639086" cy="26161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783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Forme libre 37"/>
          <p:cNvSpPr/>
          <p:nvPr/>
        </p:nvSpPr>
        <p:spPr>
          <a:xfrm flipV="1">
            <a:off x="539552" y="2028210"/>
            <a:ext cx="1224136" cy="146042"/>
          </a:xfrm>
          <a:custGeom>
            <a:avLst/>
            <a:gdLst>
              <a:gd name="connsiteX0" fmla="*/ 0 w 596900"/>
              <a:gd name="connsiteY0" fmla="*/ 209768 h 209768"/>
              <a:gd name="connsiteX1" fmla="*/ 317500 w 596900"/>
              <a:gd name="connsiteY1" fmla="*/ 218 h 209768"/>
              <a:gd name="connsiteX2" fmla="*/ 596900 w 596900"/>
              <a:gd name="connsiteY2" fmla="*/ 178018 h 209768"/>
              <a:gd name="connsiteX0" fmla="*/ 0 w 660400"/>
              <a:gd name="connsiteY0" fmla="*/ 210341 h 280191"/>
              <a:gd name="connsiteX1" fmla="*/ 317500 w 660400"/>
              <a:gd name="connsiteY1" fmla="*/ 791 h 280191"/>
              <a:gd name="connsiteX2" fmla="*/ 660400 w 660400"/>
              <a:gd name="connsiteY2" fmla="*/ 280191 h 280191"/>
              <a:gd name="connsiteX0" fmla="*/ 0 w 736600"/>
              <a:gd name="connsiteY0" fmla="*/ 273055 h 279405"/>
              <a:gd name="connsiteX1" fmla="*/ 393700 w 736600"/>
              <a:gd name="connsiteY1" fmla="*/ 5 h 279405"/>
              <a:gd name="connsiteX2" fmla="*/ 736600 w 736600"/>
              <a:gd name="connsiteY2" fmla="*/ 279405 h 279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600" h="279405">
                <a:moveTo>
                  <a:pt x="0" y="273055"/>
                </a:moveTo>
                <a:cubicBezTo>
                  <a:pt x="109008" y="170926"/>
                  <a:pt x="270933" y="-1053"/>
                  <a:pt x="393700" y="5"/>
                </a:cubicBezTo>
                <a:cubicBezTo>
                  <a:pt x="516467" y="1063"/>
                  <a:pt x="646641" y="187859"/>
                  <a:pt x="736600" y="279405"/>
                </a:cubicBezTo>
              </a:path>
            </a:pathLst>
          </a:custGeom>
          <a:noFill/>
          <a:ln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Forme libre 23"/>
          <p:cNvSpPr/>
          <p:nvPr/>
        </p:nvSpPr>
        <p:spPr>
          <a:xfrm>
            <a:off x="539552" y="1700808"/>
            <a:ext cx="1224136" cy="146042"/>
          </a:xfrm>
          <a:custGeom>
            <a:avLst/>
            <a:gdLst>
              <a:gd name="connsiteX0" fmla="*/ 0 w 596900"/>
              <a:gd name="connsiteY0" fmla="*/ 209768 h 209768"/>
              <a:gd name="connsiteX1" fmla="*/ 317500 w 596900"/>
              <a:gd name="connsiteY1" fmla="*/ 218 h 209768"/>
              <a:gd name="connsiteX2" fmla="*/ 596900 w 596900"/>
              <a:gd name="connsiteY2" fmla="*/ 178018 h 209768"/>
              <a:gd name="connsiteX0" fmla="*/ 0 w 660400"/>
              <a:gd name="connsiteY0" fmla="*/ 210341 h 280191"/>
              <a:gd name="connsiteX1" fmla="*/ 317500 w 660400"/>
              <a:gd name="connsiteY1" fmla="*/ 791 h 280191"/>
              <a:gd name="connsiteX2" fmla="*/ 660400 w 660400"/>
              <a:gd name="connsiteY2" fmla="*/ 280191 h 280191"/>
              <a:gd name="connsiteX0" fmla="*/ 0 w 736600"/>
              <a:gd name="connsiteY0" fmla="*/ 273055 h 279405"/>
              <a:gd name="connsiteX1" fmla="*/ 393700 w 736600"/>
              <a:gd name="connsiteY1" fmla="*/ 5 h 279405"/>
              <a:gd name="connsiteX2" fmla="*/ 736600 w 736600"/>
              <a:gd name="connsiteY2" fmla="*/ 279405 h 279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600" h="279405">
                <a:moveTo>
                  <a:pt x="0" y="273055"/>
                </a:moveTo>
                <a:cubicBezTo>
                  <a:pt x="109008" y="170926"/>
                  <a:pt x="270933" y="-1053"/>
                  <a:pt x="393700" y="5"/>
                </a:cubicBezTo>
                <a:cubicBezTo>
                  <a:pt x="516467" y="1063"/>
                  <a:pt x="646641" y="187859"/>
                  <a:pt x="736600" y="279405"/>
                </a:cubicBezTo>
              </a:path>
            </a:pathLst>
          </a:custGeom>
          <a:noFill/>
          <a:ln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Ellipse 3"/>
          <p:cNvSpPr/>
          <p:nvPr/>
        </p:nvSpPr>
        <p:spPr>
          <a:xfrm>
            <a:off x="1691680" y="1813199"/>
            <a:ext cx="288032" cy="2880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solidFill>
                  <a:schemeClr val="accent4"/>
                </a:solidFill>
              </a:rPr>
              <a:t>1</a:t>
            </a:r>
            <a:endParaRPr lang="fr-FR" sz="1400" b="1" dirty="0">
              <a:solidFill>
                <a:schemeClr val="accent4"/>
              </a:solidFill>
            </a:endParaRPr>
          </a:p>
        </p:txBody>
      </p:sp>
      <p:sp>
        <p:nvSpPr>
          <p:cNvPr id="8" name="Ellipse 7"/>
          <p:cNvSpPr/>
          <p:nvPr/>
        </p:nvSpPr>
        <p:spPr>
          <a:xfrm>
            <a:off x="323528" y="1813199"/>
            <a:ext cx="288032" cy="28803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solidFill>
                  <a:schemeClr val="accent6">
                    <a:lumMod val="50000"/>
                  </a:schemeClr>
                </a:solidFill>
              </a:rPr>
              <a:t>0</a:t>
            </a:r>
            <a:endParaRPr lang="fr-FR" sz="1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10" name="Connecteur droit 9"/>
          <p:cNvCxnSpPr>
            <a:stCxn id="8" idx="6"/>
            <a:endCxn id="4" idx="2"/>
          </p:cNvCxnSpPr>
          <p:nvPr/>
        </p:nvCxnSpPr>
        <p:spPr>
          <a:xfrm>
            <a:off x="611560" y="1957215"/>
            <a:ext cx="10801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ZoneTexte 30"/>
              <p:cNvSpPr txBox="1"/>
              <p:nvPr/>
            </p:nvSpPr>
            <p:spPr>
              <a:xfrm>
                <a:off x="759493" y="1471793"/>
                <a:ext cx="77784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000" b="0" dirty="0" smtClean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sz="1000" b="0" i="1" smtClean="0">
                            <a:latin typeface="Cambria Math"/>
                          </a:rPr>
                          <m:t>𝑃</m:t>
                        </m:r>
                        <m:r>
                          <a:rPr lang="fr-FR" sz="10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000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fr-FR" sz="1000" b="0" i="1" smtClean="0">
                                <a:latin typeface="Cambria Math"/>
                              </a:rPr>
                              <m:t>𝑧</m:t>
                            </m:r>
                          </m:e>
                        </m:acc>
                      </m:e>
                    </m:d>
                  </m:oMath>
                </a14:m>
                <a:endParaRPr lang="fr-FR" sz="1000" dirty="0"/>
              </a:p>
            </p:txBody>
          </p:sp>
        </mc:Choice>
        <mc:Fallback>
          <p:sp>
            <p:nvSpPr>
              <p:cNvPr id="31" name="ZoneTexte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493" y="1471793"/>
                <a:ext cx="777842" cy="246221"/>
              </a:xfrm>
              <a:prstGeom prst="rect">
                <a:avLst/>
              </a:prstGeom>
              <a:blipFill rotWithShape="1">
                <a:blip r:embed="rId2"/>
                <a:stretch>
                  <a:fillRect t="-4878" r="-8661" b="-1219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Rectangle 36"/>
              <p:cNvSpPr/>
              <p:nvPr/>
            </p:nvSpPr>
            <p:spPr>
              <a:xfrm>
                <a:off x="877346" y="1718014"/>
                <a:ext cx="548548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000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fr-FR" sz="1000" b="0" i="0" smtClean="0">
                              <a:latin typeface="Cambria Math"/>
                            </a:rPr>
                            <m:t>m</m:t>
                          </m:r>
                          <m:r>
                            <a:rPr lang="fr-FR" sz="1000" b="0" i="0" smtClean="0">
                              <a:latin typeface="Cambria Math"/>
                            </a:rPr>
                            <m:t>0</m:t>
                          </m:r>
                          <m:r>
                            <a:rPr lang="fr-FR" sz="10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000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000" i="1" smtClean="0">
                              <a:latin typeface="Cambria Math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346" y="1718014"/>
                <a:ext cx="548548" cy="246221"/>
              </a:xfrm>
              <a:prstGeom prst="rect">
                <a:avLst/>
              </a:prstGeom>
              <a:blipFill rotWithShape="1">
                <a:blip r:embed="rId3"/>
                <a:stretch>
                  <a:fillRect t="-5000" r="-2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ZoneTexte 40"/>
              <p:cNvSpPr txBox="1"/>
              <p:nvPr/>
            </p:nvSpPr>
            <p:spPr>
              <a:xfrm>
                <a:off x="760796" y="2163024"/>
                <a:ext cx="77784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000" b="0" dirty="0" smtClean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sz="1000" b="0" i="1" smtClean="0">
                            <a:latin typeface="Cambria Math"/>
                          </a:rPr>
                          <m:t>𝑃</m:t>
                        </m:r>
                        <m:r>
                          <a:rPr lang="fr-FR" sz="10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000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fr-FR" sz="1000" b="0" i="1" smtClean="0">
                                <a:latin typeface="Cambria Math"/>
                              </a:rPr>
                              <m:t>𝑧</m:t>
                            </m:r>
                          </m:e>
                        </m:acc>
                      </m:e>
                    </m:d>
                  </m:oMath>
                </a14:m>
                <a:endParaRPr lang="fr-FR" sz="1000" dirty="0"/>
              </a:p>
            </p:txBody>
          </p:sp>
        </mc:Choice>
        <mc:Fallback>
          <p:sp>
            <p:nvSpPr>
              <p:cNvPr id="41" name="ZoneTexte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796" y="2163024"/>
                <a:ext cx="777842" cy="246221"/>
              </a:xfrm>
              <a:prstGeom prst="rect">
                <a:avLst/>
              </a:prstGeom>
              <a:blipFill rotWithShape="1">
                <a:blip r:embed="rId4"/>
                <a:stretch>
                  <a:fillRect t="-5000" r="-8661" b="-1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Rectangle 42"/>
          <p:cNvSpPr/>
          <p:nvPr/>
        </p:nvSpPr>
        <p:spPr>
          <a:xfrm>
            <a:off x="0" y="1813200"/>
            <a:ext cx="152400" cy="28639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b="1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44" name="Connecteur droit 43"/>
          <p:cNvCxnSpPr/>
          <p:nvPr/>
        </p:nvCxnSpPr>
        <p:spPr>
          <a:xfrm>
            <a:off x="152400" y="1957215"/>
            <a:ext cx="171128" cy="0"/>
          </a:xfrm>
          <a:prstGeom prst="lin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Connecteur droit 44"/>
          <p:cNvCxnSpPr/>
          <p:nvPr/>
        </p:nvCxnSpPr>
        <p:spPr>
          <a:xfrm flipV="1">
            <a:off x="152400" y="1813200"/>
            <a:ext cx="0" cy="288031"/>
          </a:xfrm>
          <a:prstGeom prst="lin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4197868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1691680" y="2409245"/>
            <a:ext cx="288032" cy="2880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b="1" dirty="0" smtClean="0">
                <a:solidFill>
                  <a:schemeClr val="accent4"/>
                </a:solidFill>
              </a:rPr>
              <a:t>1</a:t>
            </a:r>
            <a:r>
              <a:rPr lang="fr-FR" sz="1400" b="1" baseline="-25000" dirty="0" smtClean="0">
                <a:solidFill>
                  <a:schemeClr val="accent4"/>
                </a:solidFill>
              </a:rPr>
              <a:t>c</a:t>
            </a:r>
            <a:endParaRPr lang="fr-FR" sz="1400" b="1" baseline="-25000" dirty="0">
              <a:solidFill>
                <a:schemeClr val="accent4"/>
              </a:solidFill>
            </a:endParaRPr>
          </a:p>
        </p:txBody>
      </p:sp>
      <p:sp>
        <p:nvSpPr>
          <p:cNvPr id="8" name="Ellipse 7"/>
          <p:cNvSpPr/>
          <p:nvPr/>
        </p:nvSpPr>
        <p:spPr>
          <a:xfrm>
            <a:off x="323528" y="1813199"/>
            <a:ext cx="288032" cy="28803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solidFill>
                  <a:schemeClr val="accent6">
                    <a:lumMod val="50000"/>
                  </a:schemeClr>
                </a:solidFill>
              </a:rPr>
              <a:t>0</a:t>
            </a:r>
            <a:endParaRPr lang="fr-FR" sz="1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10" name="Connecteur droit 9"/>
          <p:cNvCxnSpPr>
            <a:stCxn id="8" idx="5"/>
            <a:endCxn id="4" idx="2"/>
          </p:cNvCxnSpPr>
          <p:nvPr/>
        </p:nvCxnSpPr>
        <p:spPr>
          <a:xfrm>
            <a:off x="569379" y="2059050"/>
            <a:ext cx="1122301" cy="4942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ZoneTexte 30"/>
              <p:cNvSpPr txBox="1"/>
              <p:nvPr/>
            </p:nvSpPr>
            <p:spPr>
              <a:xfrm rot="20294915">
                <a:off x="701499" y="1429981"/>
                <a:ext cx="77784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000" b="0" dirty="0" smtClean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sz="1000" b="0" i="1" smtClean="0">
                            <a:latin typeface="Cambria Math"/>
                          </a:rPr>
                          <m:t>𝑃</m:t>
                        </m:r>
                        <m:r>
                          <a:rPr lang="fr-FR" sz="10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000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fr-FR" sz="1000" b="0" i="1" smtClean="0">
                                <a:latin typeface="Cambria Math"/>
                              </a:rPr>
                              <m:t>𝑧</m:t>
                            </m:r>
                          </m:e>
                        </m:acc>
                      </m:e>
                    </m:d>
                  </m:oMath>
                </a14:m>
                <a:endParaRPr lang="fr-FR" sz="1000" dirty="0"/>
              </a:p>
            </p:txBody>
          </p:sp>
        </mc:Choice>
        <mc:Fallback>
          <p:sp>
            <p:nvSpPr>
              <p:cNvPr id="31" name="ZoneTexte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294915">
                <a:off x="701499" y="1429981"/>
                <a:ext cx="777842" cy="246221"/>
              </a:xfrm>
              <a:prstGeom prst="rect">
                <a:avLst/>
              </a:prstGeom>
              <a:blipFill rotWithShape="1">
                <a:blip r:embed="rId2"/>
                <a:stretch>
                  <a:fillRect t="-5814" r="-5224" b="-348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Rectangle 36"/>
              <p:cNvSpPr/>
              <p:nvPr/>
            </p:nvSpPr>
            <p:spPr>
              <a:xfrm rot="20302500">
                <a:off x="884171" y="1583938"/>
                <a:ext cx="548548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000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fr-FR" sz="1000" b="0" i="0" smtClean="0">
                              <a:latin typeface="Cambria Math"/>
                            </a:rPr>
                            <m:t>m</m:t>
                          </m:r>
                          <m:r>
                            <a:rPr lang="fr-FR" sz="1000" b="0" i="0" smtClean="0">
                              <a:latin typeface="Cambria Math"/>
                            </a:rPr>
                            <m:t>0</m:t>
                          </m:r>
                          <m:r>
                            <a:rPr lang="fr-FR" sz="10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000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000" i="1" smtClean="0">
                              <a:latin typeface="Cambria Math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302500">
                <a:off x="884171" y="1583938"/>
                <a:ext cx="548548" cy="246221"/>
              </a:xfrm>
              <a:prstGeom prst="rect">
                <a:avLst/>
              </a:prstGeom>
              <a:blipFill rotWithShape="1">
                <a:blip r:embed="rId3"/>
                <a:stretch>
                  <a:fillRect t="-11111" r="-14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ZoneTexte 40"/>
              <p:cNvSpPr txBox="1"/>
              <p:nvPr/>
            </p:nvSpPr>
            <p:spPr>
              <a:xfrm rot="1457902">
                <a:off x="692947" y="2254771"/>
                <a:ext cx="77784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000" b="0" dirty="0" smtClean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sz="1000" b="0" i="1" smtClean="0">
                            <a:latin typeface="Cambria Math"/>
                          </a:rPr>
                          <m:t>𝑃</m:t>
                        </m:r>
                        <m:r>
                          <a:rPr lang="fr-FR" sz="10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000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fr-FR" sz="1000" b="0" i="1" smtClean="0">
                                <a:latin typeface="Cambria Math"/>
                              </a:rPr>
                              <m:t>𝑧</m:t>
                            </m:r>
                          </m:e>
                        </m:acc>
                      </m:e>
                    </m:d>
                  </m:oMath>
                </a14:m>
                <a:endParaRPr lang="fr-FR" sz="1000" dirty="0"/>
              </a:p>
            </p:txBody>
          </p:sp>
        </mc:Choice>
        <mc:Fallback>
          <p:sp>
            <p:nvSpPr>
              <p:cNvPr id="41" name="ZoneTexte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457902">
                <a:off x="692947" y="2254771"/>
                <a:ext cx="777842" cy="246221"/>
              </a:xfrm>
              <a:prstGeom prst="rect">
                <a:avLst/>
              </a:prstGeom>
              <a:blipFill rotWithShape="1">
                <a:blip r:embed="rId4"/>
                <a:stretch>
                  <a:fillRect r="-827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Rectangle 42"/>
          <p:cNvSpPr/>
          <p:nvPr/>
        </p:nvSpPr>
        <p:spPr>
          <a:xfrm>
            <a:off x="0" y="1813200"/>
            <a:ext cx="152400" cy="28639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b="1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44" name="Connecteur droit 43"/>
          <p:cNvCxnSpPr/>
          <p:nvPr/>
        </p:nvCxnSpPr>
        <p:spPr>
          <a:xfrm>
            <a:off x="152400" y="1957215"/>
            <a:ext cx="171128" cy="0"/>
          </a:xfrm>
          <a:prstGeom prst="lin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Connecteur droit 44"/>
          <p:cNvCxnSpPr/>
          <p:nvPr/>
        </p:nvCxnSpPr>
        <p:spPr>
          <a:xfrm flipV="1">
            <a:off x="152400" y="1813200"/>
            <a:ext cx="0" cy="288031"/>
          </a:xfrm>
          <a:prstGeom prst="lin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Ellipse 12"/>
          <p:cNvSpPr/>
          <p:nvPr/>
        </p:nvSpPr>
        <p:spPr>
          <a:xfrm>
            <a:off x="1691680" y="1268760"/>
            <a:ext cx="288032" cy="2880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b="1" dirty="0" smtClean="0">
                <a:solidFill>
                  <a:schemeClr val="accent4"/>
                </a:solidFill>
              </a:rPr>
              <a:t>1</a:t>
            </a:r>
            <a:r>
              <a:rPr lang="fr-FR" sz="1400" b="1" baseline="-25000" dirty="0" smtClean="0">
                <a:solidFill>
                  <a:schemeClr val="accent4"/>
                </a:solidFill>
              </a:rPr>
              <a:t>a</a:t>
            </a:r>
            <a:endParaRPr lang="fr-FR" sz="1400" b="1" baseline="-25000" dirty="0">
              <a:solidFill>
                <a:schemeClr val="accent4"/>
              </a:solidFill>
            </a:endParaRPr>
          </a:p>
        </p:txBody>
      </p:sp>
      <p:cxnSp>
        <p:nvCxnSpPr>
          <p:cNvPr id="15" name="Connecteur droit 14"/>
          <p:cNvCxnSpPr>
            <a:stCxn id="8" idx="7"/>
            <a:endCxn id="13" idx="2"/>
          </p:cNvCxnSpPr>
          <p:nvPr/>
        </p:nvCxnSpPr>
        <p:spPr>
          <a:xfrm flipV="1">
            <a:off x="569379" y="1412776"/>
            <a:ext cx="1122301" cy="4426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>
            <a:stCxn id="13" idx="4"/>
            <a:endCxn id="4" idx="0"/>
          </p:cNvCxnSpPr>
          <p:nvPr/>
        </p:nvCxnSpPr>
        <p:spPr>
          <a:xfrm>
            <a:off x="1835696" y="1556792"/>
            <a:ext cx="0" cy="8524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llipse 21"/>
          <p:cNvSpPr/>
          <p:nvPr/>
        </p:nvSpPr>
        <p:spPr>
          <a:xfrm>
            <a:off x="1691680" y="1811564"/>
            <a:ext cx="288032" cy="2880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b="1" dirty="0" smtClean="0">
                <a:solidFill>
                  <a:schemeClr val="accent4"/>
                </a:solidFill>
              </a:rPr>
              <a:t>1</a:t>
            </a:r>
            <a:r>
              <a:rPr lang="fr-FR" sz="1400" b="1" baseline="-25000" dirty="0" smtClean="0">
                <a:solidFill>
                  <a:schemeClr val="accent4"/>
                </a:solidFill>
              </a:rPr>
              <a:t>b</a:t>
            </a:r>
            <a:endParaRPr lang="fr-FR" sz="1400" b="1" baseline="-25000" dirty="0">
              <a:solidFill>
                <a:schemeClr val="accent4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ZoneTexte 15"/>
              <p:cNvSpPr txBox="1"/>
              <p:nvPr/>
            </p:nvSpPr>
            <p:spPr>
              <a:xfrm>
                <a:off x="1979712" y="1407804"/>
                <a:ext cx="1186094" cy="5855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50" b="0" i="1" smtClean="0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sz="1050" i="1" smtClean="0">
                                  <a:latin typeface="Cambria Math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sz="1050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fr-FR" sz="105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fr-FR" sz="105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fr-FR" sz="105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fr-FR" sz="105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fr-FR" sz="105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sz="105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1050" b="0" i="1" smtClean="0">
                                            <a:latin typeface="Cambria Math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lang="fr-FR" sz="1050" i="1">
                                            <a:latin typeface="Cambria Math"/>
                                          </a:rPr>
                                          <m:t>𝑎𝑏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sz="1050" b="0" i="1" smtClean="0"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fr-FR" sz="105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fr-FR" sz="1050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fr-FR" sz="1050" i="1">
                                      <a:latin typeface="Cambria Math"/>
                                    </a:rPr>
                                    <m:t>𝑢</m:t>
                                  </m:r>
                                </m:e>
                              </m:acc>
                              <m:r>
                                <a:rPr lang="fr-FR" sz="1050" b="0" i="1" smtClean="0">
                                  <a:latin typeface="Cambria Math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sz="1050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fr-FR" sz="1050" b="0" i="1" smtClean="0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</m:acc>
                              <m:r>
                                <a:rPr lang="fr-FR" sz="1050" i="1">
                                  <a:latin typeface="Cambria Math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sz="1050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fr-FR" sz="1050" b="0" i="1" smtClean="0"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</m:acc>
                            </m:e>
                          </m:d>
                        </m:sub>
                      </m:sSub>
                    </m:oMath>
                  </m:oMathPara>
                </a14:m>
                <a:endParaRPr lang="fr-FR" sz="1050" dirty="0"/>
              </a:p>
            </p:txBody>
          </p:sp>
        </mc:Choice>
        <mc:Fallback>
          <p:sp>
            <p:nvSpPr>
              <p:cNvPr id="16" name="ZoneTexte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712" y="1407804"/>
                <a:ext cx="1186094" cy="58554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ZoneTexte 26"/>
              <p:cNvSpPr txBox="1"/>
              <p:nvPr/>
            </p:nvSpPr>
            <p:spPr>
              <a:xfrm>
                <a:off x="1979712" y="2013735"/>
                <a:ext cx="1150891" cy="5898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50" b="0" i="1" smtClean="0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sz="1050" i="1" smtClean="0">
                                  <a:latin typeface="Cambria Math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sz="1050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fr-FR" sz="105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fr-FR" sz="105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fr-FR" sz="105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fr-FR" sz="105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fr-FR" sz="105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sz="105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1050" i="1">
                                            <a:latin typeface="Cambria Math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lang="fr-FR" sz="1050" i="1">
                                            <a:latin typeface="Cambria Math"/>
                                          </a:rPr>
                                          <m:t>𝑏</m:t>
                                        </m:r>
                                        <m:r>
                                          <a:rPr lang="fr-FR" sz="1050" b="0" i="1" smtClean="0">
                                            <a:latin typeface="Cambria Math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sz="1050" b="0" i="1" smtClean="0"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fr-FR" sz="105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fr-FR" sz="1050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fr-FR" sz="1050" i="1">
                                      <a:latin typeface="Cambria Math"/>
                                    </a:rPr>
                                    <m:t>𝑢</m:t>
                                  </m:r>
                                </m:e>
                              </m:acc>
                              <m:r>
                                <a:rPr lang="fr-FR" sz="1050" b="0" i="1" smtClean="0">
                                  <a:latin typeface="Cambria Math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sz="1050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fr-FR" sz="1050" b="0" i="1" smtClean="0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</m:acc>
                              <m:r>
                                <a:rPr lang="fr-FR" sz="1050" i="1">
                                  <a:latin typeface="Cambria Math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sz="1050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fr-FR" sz="1050" b="0" i="1" smtClean="0"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</m:acc>
                            </m:e>
                          </m:d>
                        </m:sub>
                      </m:sSub>
                    </m:oMath>
                  </m:oMathPara>
                </a14:m>
                <a:endParaRPr lang="fr-FR" sz="1050" dirty="0"/>
              </a:p>
            </p:txBody>
          </p:sp>
        </mc:Choice>
        <mc:Fallback>
          <p:sp>
            <p:nvSpPr>
              <p:cNvPr id="27" name="ZoneTexte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712" y="2013735"/>
                <a:ext cx="1150891" cy="589841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15238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1813200"/>
            <a:ext cx="152400" cy="28639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b="1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Ellipse 3"/>
          <p:cNvSpPr/>
          <p:nvPr/>
        </p:nvSpPr>
        <p:spPr>
          <a:xfrm>
            <a:off x="1061610" y="1813199"/>
            <a:ext cx="288032" cy="2880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solidFill>
                  <a:schemeClr val="accent4"/>
                </a:solidFill>
              </a:rPr>
              <a:t>1</a:t>
            </a:r>
            <a:endParaRPr lang="fr-FR" sz="1400" b="1" dirty="0">
              <a:solidFill>
                <a:schemeClr val="accent4"/>
              </a:solidFill>
            </a:endParaRPr>
          </a:p>
        </p:txBody>
      </p:sp>
      <p:sp>
        <p:nvSpPr>
          <p:cNvPr id="5" name="Ellipse 4"/>
          <p:cNvSpPr/>
          <p:nvPr/>
        </p:nvSpPr>
        <p:spPr>
          <a:xfrm>
            <a:off x="1799692" y="1813199"/>
            <a:ext cx="288032" cy="28803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6" name="Ellipse 5"/>
          <p:cNvSpPr/>
          <p:nvPr/>
        </p:nvSpPr>
        <p:spPr>
          <a:xfrm>
            <a:off x="2537774" y="1813199"/>
            <a:ext cx="288032" cy="28803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solidFill>
                  <a:schemeClr val="accent3"/>
                </a:solidFill>
              </a:rPr>
              <a:t>3</a:t>
            </a:r>
            <a:endParaRPr lang="fr-FR" sz="1400" b="1" dirty="0">
              <a:solidFill>
                <a:schemeClr val="accent3"/>
              </a:solidFill>
            </a:endParaRPr>
          </a:p>
        </p:txBody>
      </p:sp>
      <p:sp>
        <p:nvSpPr>
          <p:cNvPr id="7" name="Ellipse 6"/>
          <p:cNvSpPr/>
          <p:nvPr/>
        </p:nvSpPr>
        <p:spPr>
          <a:xfrm>
            <a:off x="3275856" y="1813199"/>
            <a:ext cx="288032" cy="288032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solidFill>
                  <a:schemeClr val="tx1"/>
                </a:solidFill>
              </a:rPr>
              <a:t>4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8" name="Ellipse 7"/>
          <p:cNvSpPr/>
          <p:nvPr/>
        </p:nvSpPr>
        <p:spPr>
          <a:xfrm>
            <a:off x="323528" y="1813199"/>
            <a:ext cx="288032" cy="28803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solidFill>
                  <a:schemeClr val="accent6">
                    <a:lumMod val="50000"/>
                  </a:schemeClr>
                </a:solidFill>
              </a:rPr>
              <a:t>0</a:t>
            </a:r>
            <a:endParaRPr lang="fr-FR" sz="1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10" name="Connecteur droit 9"/>
          <p:cNvCxnSpPr>
            <a:stCxn id="8" idx="6"/>
            <a:endCxn id="4" idx="2"/>
          </p:cNvCxnSpPr>
          <p:nvPr/>
        </p:nvCxnSpPr>
        <p:spPr>
          <a:xfrm>
            <a:off x="611560" y="1957215"/>
            <a:ext cx="4500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>
            <a:stCxn id="5" idx="2"/>
            <a:endCxn id="4" idx="6"/>
          </p:cNvCxnSpPr>
          <p:nvPr/>
        </p:nvCxnSpPr>
        <p:spPr>
          <a:xfrm flipH="1">
            <a:off x="1349642" y="1957215"/>
            <a:ext cx="4500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>
            <a:stCxn id="6" idx="2"/>
            <a:endCxn id="5" idx="6"/>
          </p:cNvCxnSpPr>
          <p:nvPr/>
        </p:nvCxnSpPr>
        <p:spPr>
          <a:xfrm flipH="1">
            <a:off x="2087724" y="1957215"/>
            <a:ext cx="4500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>
            <a:stCxn id="7" idx="2"/>
            <a:endCxn id="6" idx="6"/>
          </p:cNvCxnSpPr>
          <p:nvPr/>
        </p:nvCxnSpPr>
        <p:spPr>
          <a:xfrm flipH="1">
            <a:off x="2825806" y="1957215"/>
            <a:ext cx="4500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/>
              <p:cNvSpPr txBox="1"/>
              <p:nvPr/>
            </p:nvSpPr>
            <p:spPr>
              <a:xfrm rot="2700000">
                <a:off x="583745" y="2358459"/>
                <a:ext cx="90172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 smtClean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sz="1100" b="0" i="1" smtClean="0">
                            <a:latin typeface="Cambria Math"/>
                          </a:rPr>
                          <m:t>𝑂</m:t>
                        </m:r>
                        <m:r>
                          <a:rPr lang="fr-FR" sz="11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31" name="ZoneTexte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700000">
                <a:off x="583745" y="2358459"/>
                <a:ext cx="901722" cy="261610"/>
              </a:xfrm>
              <a:prstGeom prst="rect">
                <a:avLst/>
              </a:prstGeom>
              <a:blipFill rotWithShape="1">
                <a:blip r:embed="rId2"/>
                <a:stretch>
                  <a:fillRect l="-294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ZoneTexte 31"/>
              <p:cNvSpPr txBox="1"/>
              <p:nvPr/>
            </p:nvSpPr>
            <p:spPr>
              <a:xfrm rot="2700000">
                <a:off x="1329193" y="2358459"/>
                <a:ext cx="90499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 smtClean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sz="1100" b="0" i="1" smtClean="0">
                            <a:latin typeface="Cambria Math"/>
                          </a:rPr>
                          <m:t>𝑂</m:t>
                        </m:r>
                        <m:r>
                          <a:rPr lang="fr-FR" sz="11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32" name="ZoneTexte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700000">
                <a:off x="1329193" y="2358459"/>
                <a:ext cx="904991" cy="261610"/>
              </a:xfrm>
              <a:prstGeom prst="rect">
                <a:avLst/>
              </a:prstGeom>
              <a:blipFill rotWithShape="1">
                <a:blip r:embed="rId3"/>
                <a:stretch>
                  <a:fillRect l="-294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/>
              <p:cNvSpPr txBox="1"/>
              <p:nvPr/>
            </p:nvSpPr>
            <p:spPr>
              <a:xfrm rot="2700000">
                <a:off x="2076276" y="2358459"/>
                <a:ext cx="90499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 smtClean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sz="1100" b="0" i="1" smtClean="0">
                            <a:latin typeface="Cambria Math"/>
                          </a:rPr>
                          <m:t>𝑂</m:t>
                        </m:r>
                        <m:r>
                          <a:rPr lang="fr-FR" sz="11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3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33" name="ZoneTexte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700000">
                <a:off x="2076276" y="2358459"/>
                <a:ext cx="904991" cy="261610"/>
              </a:xfrm>
              <a:prstGeom prst="rect">
                <a:avLst/>
              </a:prstGeom>
              <a:blipFill rotWithShape="1">
                <a:blip r:embed="rId4"/>
                <a:stretch>
                  <a:fillRect l="-294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ZoneTexte 33"/>
              <p:cNvSpPr txBox="1"/>
              <p:nvPr/>
            </p:nvSpPr>
            <p:spPr>
              <a:xfrm rot="2700000">
                <a:off x="2800789" y="2358459"/>
                <a:ext cx="95013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 smtClean="0"/>
                  <a:t>Glissière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3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34" name="ZoneTexte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700000">
                <a:off x="2800789" y="2358459"/>
                <a:ext cx="950132" cy="261610"/>
              </a:xfrm>
              <a:prstGeom prst="rect">
                <a:avLst/>
              </a:prstGeom>
              <a:blipFill rotWithShape="1">
                <a:blip r:embed="rId5"/>
                <a:stretch>
                  <a:fillRect l="-283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Connecteur droit 40"/>
          <p:cNvCxnSpPr/>
          <p:nvPr/>
        </p:nvCxnSpPr>
        <p:spPr>
          <a:xfrm>
            <a:off x="152400" y="1957215"/>
            <a:ext cx="171128" cy="0"/>
          </a:xfrm>
          <a:prstGeom prst="lin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3" name="Connecteur droit 42"/>
          <p:cNvCxnSpPr/>
          <p:nvPr/>
        </p:nvCxnSpPr>
        <p:spPr>
          <a:xfrm flipV="1">
            <a:off x="152400" y="1813200"/>
            <a:ext cx="0" cy="288031"/>
          </a:xfrm>
          <a:prstGeom prst="lin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4" name="Connecteur droit 43"/>
          <p:cNvCxnSpPr>
            <a:stCxn id="7" idx="1"/>
            <a:endCxn id="8" idx="7"/>
          </p:cNvCxnSpPr>
          <p:nvPr/>
        </p:nvCxnSpPr>
        <p:spPr>
          <a:xfrm rot="16200000" flipV="1">
            <a:off x="1943708" y="481051"/>
            <a:ext cx="12700" cy="2748658"/>
          </a:xfrm>
          <a:prstGeom prst="curvedConnector3">
            <a:avLst>
              <a:gd name="adj1" fmla="val 2132134"/>
            </a:avLst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ZoneTexte 44"/>
          <p:cNvSpPr txBox="1"/>
          <p:nvPr/>
        </p:nvSpPr>
        <p:spPr>
          <a:xfrm>
            <a:off x="1401732" y="1340768"/>
            <a:ext cx="10839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0" dirty="0" smtClean="0"/>
              <a:t>Liaison à définir</a:t>
            </a:r>
            <a:endParaRPr lang="fr-FR" sz="1100" dirty="0"/>
          </a:p>
        </p:txBody>
      </p:sp>
    </p:spTree>
    <p:extLst>
      <p:ext uri="{BB962C8B-B14F-4D97-AF65-F5344CB8AC3E}">
        <p14:creationId xmlns:p14="http://schemas.microsoft.com/office/powerpoint/2010/main" val="156768755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580</TotalTime>
  <Words>533</Words>
  <Application>Microsoft Office PowerPoint</Application>
  <PresentationFormat>Affichage à l'écran (4:3)</PresentationFormat>
  <Paragraphs>96</Paragraphs>
  <Slides>9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0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33</cp:revision>
  <dcterms:created xsi:type="dcterms:W3CDTF">2018-03-22T21:06:39Z</dcterms:created>
  <dcterms:modified xsi:type="dcterms:W3CDTF">2018-04-14T08:56:18Z</dcterms:modified>
</cp:coreProperties>
</file>