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906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7 - </a:t>
            </a:r>
            <a:r>
              <a:rPr lang="fr-FR" sz="1050" b="1" cap="small" dirty="0">
                <a:latin typeface="Tw Cen MT" pitchFamily="34" charset="0"/>
              </a:rPr>
              <a:t>MODELISATION DES CHAINES DE SOLIDES DANS LE BUT DE DETERMINER LES CONTRAINTES GEOMETRIQUES DANS LES MECANISMES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860236" y="146537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Analyse du système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3220" y="548679"/>
            <a:ext cx="3517532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308810"/>
            <a:ext cx="362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Chaine fonctionnelle </a:t>
            </a:r>
            <a:r>
              <a:rPr lang="fr-FR" sz="1000" i="1" dirty="0" smtClean="0"/>
              <a:t>de l’EVOLAP</a:t>
            </a:r>
            <a:endParaRPr lang="fr-FR" sz="1000" i="1" dirty="0"/>
          </a:p>
          <a:p>
            <a:pPr algn="ctr"/>
            <a:r>
              <a:rPr lang="fr-FR" sz="1000" i="1" dirty="0"/>
              <a:t>Nombre de mobilités du </a:t>
            </a:r>
            <a:r>
              <a:rPr lang="fr-FR" sz="1000" i="1" dirty="0" smtClean="0"/>
              <a:t>système : </a:t>
            </a:r>
            <a:endParaRPr lang="fr-FR" sz="1000" i="1" dirty="0"/>
          </a:p>
        </p:txBody>
      </p:sp>
      <p:sp>
        <p:nvSpPr>
          <p:cNvPr id="13" name="Rectangle 12"/>
          <p:cNvSpPr/>
          <p:nvPr/>
        </p:nvSpPr>
        <p:spPr>
          <a:xfrm>
            <a:off x="4232920" y="548679"/>
            <a:ext cx="540060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232920" y="2462699"/>
            <a:ext cx="54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Graphe de structure</a:t>
            </a:r>
            <a:endParaRPr lang="fr-FR" sz="1000" i="1" dirty="0"/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-706305" y="3567629"/>
            <a:ext cx="193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du système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3220" y="2861323"/>
            <a:ext cx="6590020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329264" y="2861322"/>
            <a:ext cx="2304256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540898" y="5579656"/>
            <a:ext cx="165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Influence du réglage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523220" y="5013174"/>
            <a:ext cx="4429780" cy="1656186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523220" y="4509120"/>
            <a:ext cx="262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Commenter les écarts éventuels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89BECA1-2E63-4709-9E6C-E57668493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28946"/>
              </p:ext>
            </p:extLst>
          </p:nvPr>
        </p:nvGraphicFramePr>
        <p:xfrm>
          <a:off x="632518" y="2961694"/>
          <a:ext cx="25202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>
                  <a:extLst>
                    <a:ext uri="{9D8B030D-6E8A-4147-A177-3AD203B41FA5}">
                      <a16:colId xmlns:a16="http://schemas.microsoft.com/office/drawing/2014/main" val="3688196020"/>
                    </a:ext>
                  </a:extLst>
                </a:gridCol>
                <a:gridCol w="840094">
                  <a:extLst>
                    <a:ext uri="{9D8B030D-6E8A-4147-A177-3AD203B41FA5}">
                      <a16:colId xmlns:a16="http://schemas.microsoft.com/office/drawing/2014/main" val="3877248837"/>
                    </a:ext>
                  </a:extLst>
                </a:gridCol>
                <a:gridCol w="840094">
                  <a:extLst>
                    <a:ext uri="{9D8B030D-6E8A-4147-A177-3AD203B41FA5}">
                      <a16:colId xmlns:a16="http://schemas.microsoft.com/office/drawing/2014/main" val="1557070970"/>
                    </a:ext>
                  </a:extLst>
                </a:gridCol>
              </a:tblGrid>
              <a:tr h="266084">
                <a:tc>
                  <a:txBody>
                    <a:bodyPr/>
                    <a:lstStyle/>
                    <a:p>
                      <a:pPr algn="ctr"/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Modélisation du système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Modélisation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</a:rPr>
                        <a:t>méca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 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495299"/>
                  </a:ext>
                </a:extLst>
              </a:tr>
              <a:tr h="166303"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Mobilités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504306"/>
                  </a:ext>
                </a:extLst>
              </a:tr>
              <a:tr h="166303"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Cycles  et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</a:rPr>
                        <a:t>Ec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37274"/>
                  </a:ext>
                </a:extLst>
              </a:tr>
              <a:tr h="166303">
                <a:tc>
                  <a:txBody>
                    <a:bodyPr/>
                    <a:lstStyle/>
                    <a:p>
                      <a:r>
                        <a:rPr lang="fr-FR" sz="900" dirty="0" err="1">
                          <a:solidFill>
                            <a:schemeClr val="tx1"/>
                          </a:solidFill>
                        </a:rPr>
                        <a:t>Ic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387899"/>
                  </a:ext>
                </a:extLst>
              </a:tr>
              <a:tr h="166303">
                <a:tc>
                  <a:txBody>
                    <a:bodyPr/>
                    <a:lstStyle/>
                    <a:p>
                      <a:r>
                        <a:rPr lang="fr-FR" sz="900" dirty="0" err="1">
                          <a:solidFill>
                            <a:schemeClr val="tx1"/>
                          </a:solidFill>
                        </a:rPr>
                        <a:t>hs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473849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99E5EFE0-DF28-4B03-9706-8C5A13CB54C1}"/>
              </a:ext>
            </a:extLst>
          </p:cNvPr>
          <p:cNvSpPr/>
          <p:nvPr/>
        </p:nvSpPr>
        <p:spPr>
          <a:xfrm>
            <a:off x="5169024" y="5013173"/>
            <a:ext cx="4464496" cy="1656186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B20F237-F901-4F6A-9D3D-4F54988F9D3C}"/>
              </a:ext>
            </a:extLst>
          </p:cNvPr>
          <p:cNvSpPr txBox="1"/>
          <p:nvPr/>
        </p:nvSpPr>
        <p:spPr>
          <a:xfrm>
            <a:off x="5169024" y="5017519"/>
            <a:ext cx="4454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Conditions sur les longueurs</a:t>
            </a:r>
            <a:endParaRPr lang="fr-FR" sz="1000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98" y="2885621"/>
            <a:ext cx="2065712" cy="165422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3177298" y="2914932"/>
            <a:ext cx="1415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Schéma cinématique</a:t>
            </a:r>
            <a:endParaRPr lang="fr-FR" sz="1000" i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5169024" y="2889018"/>
            <a:ext cx="1944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Schéma cinématique isostatique</a:t>
            </a:r>
            <a:endParaRPr lang="fr-FR" sz="1000" i="1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7329263" y="2861320"/>
            <a:ext cx="1889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Intérêt de l’hyperstatisme</a:t>
            </a:r>
            <a:endParaRPr lang="fr-FR" sz="1000" i="1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7317904" y="3769878"/>
            <a:ext cx="2305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Intérêt du second parallélogramme </a:t>
            </a:r>
            <a:endParaRPr lang="fr-FR" sz="1000" i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513878" y="5017235"/>
            <a:ext cx="3719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Conséquences d’un mauvais réglage (expérimentateurs)</a:t>
            </a:r>
            <a:endParaRPr lang="fr-FR" sz="1000" i="1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499001" y="5805261"/>
            <a:ext cx="3719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Conséquences d’un mauvais réglage (modélisateurs)</a:t>
            </a:r>
            <a:endParaRPr lang="fr-FR" sz="1000" i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B20F237-F901-4F6A-9D3D-4F54988F9D3C}"/>
              </a:ext>
            </a:extLst>
          </p:cNvPr>
          <p:cNvSpPr txBox="1"/>
          <p:nvPr/>
        </p:nvSpPr>
        <p:spPr>
          <a:xfrm>
            <a:off x="5169024" y="5404891"/>
            <a:ext cx="4454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Relations angulaires</a:t>
            </a:r>
            <a:endParaRPr lang="fr-FR" sz="1000" i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B20F237-F901-4F6A-9D3D-4F54988F9D3C}"/>
              </a:ext>
            </a:extLst>
          </p:cNvPr>
          <p:cNvSpPr txBox="1"/>
          <p:nvPr/>
        </p:nvSpPr>
        <p:spPr>
          <a:xfrm>
            <a:off x="5169024" y="5806003"/>
            <a:ext cx="4454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Relation géométrique</a:t>
            </a:r>
            <a:endParaRPr lang="fr-FR" sz="1000" i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B20F237-F901-4F6A-9D3D-4F54988F9D3C}"/>
              </a:ext>
            </a:extLst>
          </p:cNvPr>
          <p:cNvSpPr txBox="1"/>
          <p:nvPr/>
        </p:nvSpPr>
        <p:spPr>
          <a:xfrm>
            <a:off x="5169024" y="6207115"/>
            <a:ext cx="4454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Conclusion</a:t>
            </a:r>
            <a:endParaRPr lang="fr-FR" sz="1000" i="1" dirty="0"/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6 -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Modélisation associée à l’expérimentation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l’expérimentation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0797" y="23576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Tp</a:t>
            </a:r>
            <a:r>
              <a:rPr lang="fr-FR" sz="900" i="1" dirty="0"/>
              <a:t> = 0,2 (2s pour 10 oscillations) k = 0,43.10</a:t>
            </a:r>
            <a:r>
              <a:rPr lang="fr-FR" sz="900" i="1" baseline="30000" dirty="0"/>
              <a:t>3</a:t>
            </a:r>
            <a:r>
              <a:rPr lang="fr-FR" sz="900" i="1" dirty="0"/>
              <a:t>N/m </a:t>
            </a:r>
          </a:p>
          <a:p>
            <a:pPr algn="ctr"/>
            <a:r>
              <a:rPr lang="fr-FR" sz="900" i="1" dirty="0"/>
              <a:t>J = 9,4 10</a:t>
            </a:r>
            <a:r>
              <a:rPr lang="fr-FR" sz="900" i="1" baseline="30000" dirty="0"/>
              <a:t>-3</a:t>
            </a:r>
            <a:r>
              <a:rPr lang="fr-FR" sz="900" i="1" dirty="0"/>
              <a:t> kg.m²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74913"/>
              <a:ext cx="2160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err="1"/>
                <a:t>J</a:t>
              </a:r>
              <a:r>
                <a:rPr lang="fr-FR" sz="1400" i="1" baseline="-25000" dirty="0" err="1"/>
                <a:t>exp</a:t>
              </a:r>
              <a:r>
                <a:rPr lang="fr-FR" sz="1400" i="1" dirty="0"/>
                <a:t> = 9,4 10</a:t>
              </a:r>
              <a:r>
                <a:rPr lang="fr-FR" sz="1400" i="1" baseline="30000" dirty="0"/>
                <a:t>-3</a:t>
              </a:r>
              <a:r>
                <a:rPr lang="fr-FR" sz="1400" i="1" dirty="0"/>
                <a:t> kg.m²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acausale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baseline="-25000" dirty="0" err="1"/>
              <a:t>sim</a:t>
            </a:r>
            <a:r>
              <a:rPr lang="fr-FR" i="1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1" y="2976943"/>
            <a:ext cx="3054354" cy="16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la modélisation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Méthode pour identifier J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SW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79851" y="5119604"/>
            <a:ext cx="193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Huygens</a:t>
            </a:r>
            <a:r>
              <a:rPr lang="fr-FR" sz="2000" i="1" dirty="0"/>
              <a:t> = 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79851" y="6093296"/>
            <a:ext cx="201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SolidWorks</a:t>
            </a:r>
            <a:r>
              <a:rPr lang="fr-FR" sz="2000" i="1" dirty="0"/>
              <a:t> =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Origines des écarts entre les deux inerties calculées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Inertie retenue :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44137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/>
                <a:t>J</a:t>
              </a:r>
              <a:r>
                <a:rPr lang="fr-FR" i="1" baseline="-25000" dirty="0"/>
                <a:t>SW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J</a:t>
            </a:r>
            <a:r>
              <a:rPr lang="fr-FR" sz="1000" i="1" baseline="-25000" dirty="0"/>
              <a:t>SW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J</a:t>
            </a:r>
            <a:r>
              <a:rPr lang="fr-FR" sz="1000" i="1" baseline="-25000" dirty="0"/>
              <a:t>SW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Bilan</a:t>
            </a:r>
            <a:endParaRPr lang="fr-FR" sz="1000" i="1" baseline="-25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91" y="781799"/>
            <a:ext cx="1608854" cy="14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843858"/>
            <a:ext cx="1140929" cy="12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4"/>
          <a:stretch/>
        </p:blipFill>
        <p:spPr bwMode="auto">
          <a:xfrm>
            <a:off x="1784648" y="577423"/>
            <a:ext cx="1628924" cy="188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28" y="3141593"/>
            <a:ext cx="986208" cy="84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91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193</Words>
  <Application>Microsoft Office PowerPoint</Application>
  <PresentationFormat>Format A4 (210 x 297 mm)</PresentationFormat>
  <Paragraphs>45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Cinétique</dc:title>
  <dc:creator>Xavier Pessoles</dc:creator>
  <cp:lastModifiedBy>pt_ptsi</cp:lastModifiedBy>
  <cp:revision>21</cp:revision>
  <dcterms:created xsi:type="dcterms:W3CDTF">2017-11-16T09:18:53Z</dcterms:created>
  <dcterms:modified xsi:type="dcterms:W3CDTF">2019-02-13T13:19:51Z</dcterms:modified>
</cp:coreProperties>
</file>