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bca7b14df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ebca7b14d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bca7b14df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ebca7b14df_0_5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bca7b14df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ebca7b14df_0_6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ca7b14df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ebca7b14df_0_6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bca7b14df_0_6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bca7b14df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bca7b14d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ebca7b14df_0_6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bca7b14d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ebca7b14df_0_6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bca7b14df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ebca7b14df_0_6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bca7b14df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ebca7b14df_0_6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bca7b14df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ebca7b14df_0_6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bca7b14df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ebca7b14df_0_7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bca7b14df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ebca7b14d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4ca792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ef4ca792e9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f4ca792e9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ef4ca792e9_3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bca7b14df_0_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ebca7b14df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bca7b14df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ebca7b14df_0_6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bca7b14df_0_3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ebca7b14d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bca7b14d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ebca7b14df_0_4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bca7b14df_0_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ebca7b14df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bca7b14df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ebca7b14df_0_5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bca7b14df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ebca7b14df_0_5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bca7b14df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bca7b14df_0_5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bca7b14df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ebca7b14df_0_5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7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06" name="Google Shape;106;p21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fr" sz="9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9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8" name="Google Shape;128;p23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b="0" i="0" sz="32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7200">
              <a:solidFill>
                <a:schemeClr val="accen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fr"/>
              <a:t>Présentation</a:t>
            </a:r>
            <a:r>
              <a:rPr lang="fr"/>
              <a:t> finale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"/>
              <a:t>Biométrique</a:t>
            </a:r>
            <a:r>
              <a:rPr lang="fr"/>
              <a:t> de visage 2D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640175" y="4830275"/>
            <a:ext cx="503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4" name="Google Shape;144;p25"/>
          <p:cNvSpPr txBox="1"/>
          <p:nvPr>
            <p:ph idx="4294967295" type="body"/>
          </p:nvPr>
        </p:nvSpPr>
        <p:spPr>
          <a:xfrm>
            <a:off x="136375" y="3995250"/>
            <a:ext cx="2779500" cy="1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fr" sz="1700"/>
              <a:t>Présenté par :</a:t>
            </a:r>
            <a:endParaRPr b="1" sz="17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fr" sz="1200"/>
              <a:t>DRISS Mohamed Ahmed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fr" sz="1200"/>
              <a:t>Barhoumi Mohamed Aymen</a:t>
            </a:r>
            <a:endParaRPr sz="1200"/>
          </a:p>
        </p:txBody>
      </p:sp>
      <p:sp>
        <p:nvSpPr>
          <p:cNvPr id="145" name="Google Shape;145;p25"/>
          <p:cNvSpPr txBox="1"/>
          <p:nvPr>
            <p:ph idx="4294967295" type="body"/>
          </p:nvPr>
        </p:nvSpPr>
        <p:spPr>
          <a:xfrm>
            <a:off x="6049350" y="3995250"/>
            <a:ext cx="27795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1" lang="fr" sz="1700"/>
              <a:t>Sous la supervision de :</a:t>
            </a:r>
            <a:endParaRPr b="1" sz="17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❖"/>
            </a:pPr>
            <a:r>
              <a:rPr lang="fr" sz="1200"/>
              <a:t>Nefissa Khiari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200"/>
          </a:p>
        </p:txBody>
      </p:sp>
      <p:pic>
        <p:nvPicPr>
          <p:cNvPr id="146" name="Google Shape;1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300" y="89300"/>
            <a:ext cx="1441000" cy="6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744450" y="884050"/>
            <a:ext cx="76551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Nous aurons besoin de deux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librairies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supplémentaires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-scikit-image (</a:t>
            </a:r>
            <a:r>
              <a:rPr b="1" lang="fr"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skimage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qui possède une méthode HOG déjà programmée.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-pillow (</a:t>
            </a:r>
            <a:r>
              <a:rPr b="1" lang="fr"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PIL</a:t>
            </a:r>
            <a:r>
              <a:rPr lang="fr" sz="16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qui est la librairie de base pour manipuler des images 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849575" y="190875"/>
            <a:ext cx="7563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Histogram of oriented gradients (HOG)</a:t>
            </a:r>
            <a:endParaRPr sz="29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875" y="2571750"/>
            <a:ext cx="3845883" cy="25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849575" y="190875"/>
            <a:ext cx="7563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Analyse des algorithmes </a:t>
            </a:r>
            <a:endParaRPr sz="29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0" y="951525"/>
            <a:ext cx="8193399" cy="37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849575" y="190875"/>
            <a:ext cx="7563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Analyse des algorithmes </a:t>
            </a:r>
            <a:endParaRPr sz="29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" y="1175375"/>
            <a:ext cx="4770100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475" y="1285900"/>
            <a:ext cx="4548801" cy="25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48900" y="2762725"/>
            <a:ext cx="84462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</a:t>
            </a:r>
            <a:r>
              <a:rPr lang="fr"/>
              <a:t>Reconnaissance</a:t>
            </a:r>
            <a:r>
              <a:rPr lang="fr"/>
              <a:t> des visages</a:t>
            </a:r>
            <a:endParaRPr/>
          </a:p>
        </p:txBody>
      </p:sp>
      <p:sp>
        <p:nvSpPr>
          <p:cNvPr id="237" name="Google Shape;237;p37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3" name="Google Shape;243;p38"/>
          <p:cNvSpPr txBox="1"/>
          <p:nvPr/>
        </p:nvSpPr>
        <p:spPr>
          <a:xfrm>
            <a:off x="331525" y="954375"/>
            <a:ext cx="76551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Le modèle VGGface basé sur Resnet-50 développé par des chercheurs du Visual Geometry Group à Oxford.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L’architecture de VGG face 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VGG face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50" y="2502100"/>
            <a:ext cx="7876127" cy="21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1" name="Google Shape;251;p39"/>
          <p:cNvSpPr txBox="1"/>
          <p:nvPr/>
        </p:nvSpPr>
        <p:spPr>
          <a:xfrm>
            <a:off x="331525" y="954375"/>
            <a:ext cx="76551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Après l</a:t>
            </a: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'implémentation</a:t>
            </a: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de l’algorithme sur notre dataset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VGG face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00" y="2801163"/>
            <a:ext cx="4280875" cy="7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700" y="1965900"/>
            <a:ext cx="3782910" cy="24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0" name="Google Shape;260;p40"/>
          <p:cNvSpPr txBox="1"/>
          <p:nvPr/>
        </p:nvSpPr>
        <p:spPr>
          <a:xfrm>
            <a:off x="331525" y="954375"/>
            <a:ext cx="7655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C’est une structure classique de CNN qui existait il est principalement utilisé dans la classification des images </a:t>
            </a:r>
            <a:r>
              <a:rPr lang="fr" sz="13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●"/>
            </a:pPr>
            <a:r>
              <a:rPr lang="fr" sz="13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L’architecture se compose de 5 couches Convolutionnelles, dont la 1ère, la 2ème et la 5ème ont des couches Max-Pooling pour une extraction correcte des caractéristiques.</a:t>
            </a:r>
            <a:endParaRPr sz="17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Alex Net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0" y="2855725"/>
            <a:ext cx="7579751" cy="1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8" name="Google Shape;268;p41"/>
          <p:cNvSpPr txBox="1"/>
          <p:nvPr/>
        </p:nvSpPr>
        <p:spPr>
          <a:xfrm>
            <a:off x="331525" y="954375"/>
            <a:ext cx="76551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fr" sz="13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Après l'implémentation de l’algorithme sur notre dataset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Alex Net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5" y="2722225"/>
            <a:ext cx="44100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825" y="1958725"/>
            <a:ext cx="3565525" cy="22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7" name="Google Shape;277;p42"/>
          <p:cNvSpPr txBox="1"/>
          <p:nvPr/>
        </p:nvSpPr>
        <p:spPr>
          <a:xfrm>
            <a:off x="331525" y="954375"/>
            <a:ext cx="7655100" cy="21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nous passons à la comparaison de nos modèles pré-trainé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VGG face vs </a:t>
            </a: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Alex Net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75" y="2019000"/>
            <a:ext cx="73056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5" name="Google Shape;285;p43"/>
          <p:cNvSpPr txBox="1"/>
          <p:nvPr/>
        </p:nvSpPr>
        <p:spPr>
          <a:xfrm>
            <a:off x="325175" y="1030575"/>
            <a:ext cx="7655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43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Listes de comparaison 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27" y="952500"/>
            <a:ext cx="6525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4294967295" type="ctrTitle"/>
          </p:nvPr>
        </p:nvSpPr>
        <p:spPr>
          <a:xfrm>
            <a:off x="916025" y="440344"/>
            <a:ext cx="556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</a:pPr>
            <a:r>
              <a:rPr b="0" i="0" lang="fr" sz="6000" u="sng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Plan</a:t>
            </a:r>
            <a:endParaRPr b="0" i="0" sz="6000" u="sng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6"/>
          <p:cNvSpPr txBox="1"/>
          <p:nvPr>
            <p:ph idx="4294967295" type="body"/>
          </p:nvPr>
        </p:nvSpPr>
        <p:spPr>
          <a:xfrm>
            <a:off x="680300" y="1600150"/>
            <a:ext cx="5561100" cy="25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"/>
              <a:t>I.   Introduction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"/>
              <a:t>II.  </a:t>
            </a:r>
            <a:r>
              <a:rPr lang="fr"/>
              <a:t>Détection</a:t>
            </a:r>
            <a:r>
              <a:rPr lang="fr"/>
              <a:t> des visages 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"/>
              <a:t>III. </a:t>
            </a:r>
            <a:r>
              <a:rPr lang="fr"/>
              <a:t>Reconnaissance</a:t>
            </a:r>
            <a:r>
              <a:rPr lang="fr"/>
              <a:t> des visages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"/>
              <a:t>IV. Conclusion</a:t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76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1400" y="1787561"/>
            <a:ext cx="2761500" cy="15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3" name="Google Shape;293;p44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Evaluation 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00" y="1255263"/>
            <a:ext cx="30765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975" y="1703350"/>
            <a:ext cx="5612025" cy="13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1" name="Google Shape;301;p45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Evaluation 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1438"/>
            <a:ext cx="31718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225" y="1703350"/>
            <a:ext cx="5716425" cy="12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ctrTitle"/>
          </p:nvPr>
        </p:nvSpPr>
        <p:spPr>
          <a:xfrm>
            <a:off x="645225" y="2773357"/>
            <a:ext cx="753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fr"/>
              <a:t>I</a:t>
            </a:r>
            <a:r>
              <a:rPr lang="fr"/>
              <a:t>V. Conclusion &amp; Perspective</a:t>
            </a:r>
            <a:endParaRPr/>
          </a:p>
        </p:txBody>
      </p:sp>
      <p:sp>
        <p:nvSpPr>
          <p:cNvPr id="309" name="Google Shape;309;p46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5" name="Google Shape;315;p47"/>
          <p:cNvSpPr txBox="1"/>
          <p:nvPr/>
        </p:nvSpPr>
        <p:spPr>
          <a:xfrm>
            <a:off x="-50200" y="1000575"/>
            <a:ext cx="4279500" cy="4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Pratiquer des nouvelle techniques “deep learning” que nous avons appris .</a:t>
            </a:r>
            <a:endParaRPr sz="15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Résoudre un problème commun au domaine de sécurité .</a:t>
            </a:r>
            <a:endParaRPr sz="15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Poursuivre le projet  par le </a:t>
            </a: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déploiement</a:t>
            </a:r>
            <a:r>
              <a:rPr lang="fr" sz="15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 de l’application , en utilisant l’une des framework ( Django / Flask).</a:t>
            </a:r>
            <a:endParaRPr sz="15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47"/>
          <p:cNvSpPr txBox="1"/>
          <p:nvPr/>
        </p:nvSpPr>
        <p:spPr>
          <a:xfrm>
            <a:off x="1574275" y="96963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Conclusion &amp; Perspectives</a:t>
            </a:r>
            <a:endParaRPr sz="3200">
              <a:solidFill>
                <a:srgbClr val="97ABB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8525"/>
            <a:ext cx="4457275" cy="256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645225" y="2762725"/>
            <a:ext cx="74118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AutoNum type="romanUcPeriod"/>
            </a:pPr>
            <a:r>
              <a:rPr lang="fr"/>
              <a:t>Introduction</a:t>
            </a:r>
            <a:endParaRPr/>
          </a:p>
        </p:txBody>
      </p:sp>
      <p:sp>
        <p:nvSpPr>
          <p:cNvPr id="160" name="Google Shape;160;p27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28"/>
          <p:cNvSpPr txBox="1"/>
          <p:nvPr/>
        </p:nvSpPr>
        <p:spPr>
          <a:xfrm>
            <a:off x="-80375" y="170800"/>
            <a:ext cx="51735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La sécurité  est fondamentale  dans divers secteurs(informatique , bancaire ..)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L’identification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traditionnelle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de l’individu :   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           - code PIN  /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mot de passe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                      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-badge / clef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biométrie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est  une solution alternative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d'identification:   - universelle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                                                  -permanente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L'intérêt de l’utilisation du biométrie  :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      faciliter  le mode de vie et éviter la fraude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325" y="1116400"/>
            <a:ext cx="3995675" cy="25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645225" y="2762725"/>
            <a:ext cx="74118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Détection des visages</a:t>
            </a:r>
            <a:endParaRPr/>
          </a:p>
        </p:txBody>
      </p:sp>
      <p:sp>
        <p:nvSpPr>
          <p:cNvPr id="173" name="Google Shape;173;p29"/>
          <p:cNvSpPr txBox="1"/>
          <p:nvPr>
            <p:ph idx="4294967295" type="sldNum"/>
          </p:nvPr>
        </p:nvSpPr>
        <p:spPr>
          <a:xfrm>
            <a:off x="8595300" y="475258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Framework et Dataset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775" y="1582900"/>
            <a:ext cx="209550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550" y="1582900"/>
            <a:ext cx="3969975" cy="222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4711625" y="3857625"/>
            <a:ext cx="418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Lato"/>
                <a:ea typeface="Lato"/>
                <a:cs typeface="Lato"/>
                <a:sym typeface="Lato"/>
              </a:rPr>
              <a:t>TUFTS - Face dataset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371700" y="1245700"/>
            <a:ext cx="76551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C’est un classificateur utilisé pour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détecter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 l’objet pour lequel il a été formé 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Un classificateur qui juge s’il s’agit d’un visage ou non à  cause d’une composition de plusieurs classificateurs combiné 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Cascade classifier 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00" y="2812850"/>
            <a:ext cx="1953660" cy="16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9935" y="2812850"/>
            <a:ext cx="1721140" cy="16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975" y="2812850"/>
            <a:ext cx="3409196" cy="19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371700" y="1245700"/>
            <a:ext cx="76551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L’importation du fichier “haarcascade_frontalface_default.xml”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Modification des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hyperparamètres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comme “ minsize”.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216650" y="190875"/>
            <a:ext cx="671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Cascade classifier </a:t>
            </a:r>
            <a:endParaRPr sz="32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375" y="2300375"/>
            <a:ext cx="3876000" cy="2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6" name="Google Shape;206;p33"/>
          <p:cNvSpPr txBox="1"/>
          <p:nvPr/>
        </p:nvSpPr>
        <p:spPr>
          <a:xfrm>
            <a:off x="371700" y="1245700"/>
            <a:ext cx="76551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Une caractéristique utilisée en “ computer vision” pour la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détection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d’objet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fr" sz="1600">
                <a:latin typeface="Lato"/>
                <a:ea typeface="Lato"/>
                <a:cs typeface="Lato"/>
                <a:sym typeface="Lato"/>
              </a:rPr>
              <a:t>Calcule des histogrammes locaux de l’orientation du gradient sur des zones régulièrement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répartis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sur 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l'images</a:t>
            </a:r>
            <a:r>
              <a:rPr lang="fr" sz="1600">
                <a:latin typeface="Lato"/>
                <a:ea typeface="Lato"/>
                <a:cs typeface="Lato"/>
                <a:sym typeface="Lato"/>
              </a:rPr>
              <a:t> 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849575" y="190875"/>
            <a:ext cx="7563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Histogram of oriented gradients (HOG)</a:t>
            </a:r>
            <a:endParaRPr sz="29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25" y="2277350"/>
            <a:ext cx="2037600" cy="26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