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ial Rounded MT Bold" panose="020F0704030504030204" pitchFamily="34" charset="0"/>
      <p:regular r:id="rId10"/>
    </p:embeddedFont>
    <p:embeddedFont>
      <p:font typeface="Barlow Medium" panose="00000600000000000000" pitchFamily="2" charset="0"/>
      <p:regular r:id="rId11"/>
      <p:italic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B6EEF"/>
        </a:solidFill>
        <a:effectLst/>
      </p:bgPr>
    </p:bg>
    <p:spTree>
      <p:nvGrpSpPr>
        <p:cNvPr id="1" name=""/>
        <p:cNvGrpSpPr/>
        <p:nvPr/>
      </p:nvGrpSpPr>
      <p:grpSpPr>
        <a:xfrm>
          <a:off x="0" y="0"/>
          <a:ext cx="0" cy="0"/>
          <a:chOff x="0" y="0"/>
          <a:chExt cx="0" cy="0"/>
        </a:xfrm>
      </p:grpSpPr>
      <p:grpSp>
        <p:nvGrpSpPr>
          <p:cNvPr id="2" name="Group 2"/>
          <p:cNvGrpSpPr/>
          <p:nvPr/>
        </p:nvGrpSpPr>
        <p:grpSpPr>
          <a:xfrm>
            <a:off x="651750" y="651750"/>
            <a:ext cx="12050217" cy="8983499"/>
            <a:chOff x="0" y="0"/>
            <a:chExt cx="16066956" cy="11977999"/>
          </a:xfrm>
        </p:grpSpPr>
        <p:grpSp>
          <p:nvGrpSpPr>
            <p:cNvPr id="3" name="Group 3"/>
            <p:cNvGrpSpPr/>
            <p:nvPr/>
          </p:nvGrpSpPr>
          <p:grpSpPr>
            <a:xfrm>
              <a:off x="0" y="0"/>
              <a:ext cx="16066956" cy="11977999"/>
              <a:chOff x="0" y="0"/>
              <a:chExt cx="4076246" cy="3038863"/>
            </a:xfrm>
          </p:grpSpPr>
          <p:sp>
            <p:nvSpPr>
              <p:cNvPr id="4" name="Freeform 4"/>
              <p:cNvSpPr/>
              <p:nvPr/>
            </p:nvSpPr>
            <p:spPr>
              <a:xfrm>
                <a:off x="0" y="0"/>
                <a:ext cx="4076247" cy="3038863"/>
              </a:xfrm>
              <a:custGeom>
                <a:avLst/>
                <a:gdLst/>
                <a:ahLst/>
                <a:cxnLst/>
                <a:rect l="l" t="t" r="r" b="b"/>
                <a:pathLst>
                  <a:path w="4076247" h="3038863">
                    <a:moveTo>
                      <a:pt x="3951786" y="3038863"/>
                    </a:moveTo>
                    <a:lnTo>
                      <a:pt x="124460" y="3038863"/>
                    </a:lnTo>
                    <a:cubicBezTo>
                      <a:pt x="55880" y="3038863"/>
                      <a:pt x="0" y="2982983"/>
                      <a:pt x="0" y="2914403"/>
                    </a:cubicBezTo>
                    <a:lnTo>
                      <a:pt x="0" y="124460"/>
                    </a:lnTo>
                    <a:cubicBezTo>
                      <a:pt x="0" y="55880"/>
                      <a:pt x="55880" y="0"/>
                      <a:pt x="124460" y="0"/>
                    </a:cubicBezTo>
                    <a:lnTo>
                      <a:pt x="3951786" y="0"/>
                    </a:lnTo>
                    <a:cubicBezTo>
                      <a:pt x="4020366" y="0"/>
                      <a:pt x="4076247" y="55880"/>
                      <a:pt x="4076247" y="124460"/>
                    </a:cubicBezTo>
                    <a:lnTo>
                      <a:pt x="4076247" y="2914403"/>
                    </a:lnTo>
                    <a:cubicBezTo>
                      <a:pt x="4076247" y="2982983"/>
                      <a:pt x="4020366" y="3038863"/>
                      <a:pt x="3951786" y="3038863"/>
                    </a:cubicBezTo>
                    <a:close/>
                  </a:path>
                </a:pathLst>
              </a:custGeom>
              <a:solidFill>
                <a:srgbClr val="FFFFFF"/>
              </a:solidFill>
            </p:spPr>
          </p:sp>
        </p:grpSp>
        <p:grpSp>
          <p:nvGrpSpPr>
            <p:cNvPr id="5" name="Group 5"/>
            <p:cNvGrpSpPr/>
            <p:nvPr/>
          </p:nvGrpSpPr>
          <p:grpSpPr>
            <a:xfrm rot="-10800000">
              <a:off x="1386781" y="502600"/>
              <a:ext cx="289704" cy="28970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ECED"/>
              </a:solidFill>
            </p:spPr>
          </p:sp>
        </p:grpSp>
        <p:grpSp>
          <p:nvGrpSpPr>
            <p:cNvPr id="7" name="Group 7"/>
            <p:cNvGrpSpPr/>
            <p:nvPr/>
          </p:nvGrpSpPr>
          <p:grpSpPr>
            <a:xfrm rot="-10800000">
              <a:off x="1039940" y="502600"/>
              <a:ext cx="289704" cy="28970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5B6EEF"/>
              </a:solidFill>
            </p:spPr>
          </p:sp>
        </p:grpSp>
        <p:grpSp>
          <p:nvGrpSpPr>
            <p:cNvPr id="9" name="Group 9"/>
            <p:cNvGrpSpPr/>
            <p:nvPr/>
          </p:nvGrpSpPr>
          <p:grpSpPr>
            <a:xfrm rot="-10800000">
              <a:off x="693100" y="502600"/>
              <a:ext cx="289704" cy="28970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71717"/>
              </a:solidFill>
            </p:spPr>
          </p:sp>
        </p:grpSp>
        <p:sp>
          <p:nvSpPr>
            <p:cNvPr id="11" name="AutoShape 11"/>
            <p:cNvSpPr/>
            <p:nvPr/>
          </p:nvSpPr>
          <p:spPr>
            <a:xfrm>
              <a:off x="0" y="1266422"/>
              <a:ext cx="16066956" cy="0"/>
            </a:xfrm>
            <a:prstGeom prst="line">
              <a:avLst/>
            </a:prstGeom>
            <a:ln w="12700" cap="rnd">
              <a:solidFill>
                <a:srgbClr val="000000"/>
              </a:solidFill>
              <a:prstDash val="solid"/>
              <a:headEnd type="none" w="sm" len="sm"/>
              <a:tailEnd type="none" w="sm" len="sm"/>
            </a:ln>
          </p:spPr>
        </p:sp>
      </p:grpSp>
      <p:sp>
        <p:nvSpPr>
          <p:cNvPr id="12" name="TextBox 12"/>
          <p:cNvSpPr txBox="1"/>
          <p:nvPr/>
        </p:nvSpPr>
        <p:spPr>
          <a:xfrm>
            <a:off x="2169697" y="4346575"/>
            <a:ext cx="9014325" cy="1860550"/>
          </a:xfrm>
          <a:prstGeom prst="rect">
            <a:avLst/>
          </a:prstGeom>
        </p:spPr>
        <p:txBody>
          <a:bodyPr lIns="0" tIns="0" rIns="0" bIns="0" rtlCol="0" anchor="t">
            <a:spAutoFit/>
          </a:bodyPr>
          <a:lstStyle/>
          <a:p>
            <a:pPr>
              <a:lnSpc>
                <a:spcPts val="14000"/>
              </a:lnSpc>
            </a:pPr>
            <a:r>
              <a:rPr lang="en-US" sz="14000" dirty="0">
                <a:solidFill>
                  <a:srgbClr val="171717"/>
                </a:solidFill>
                <a:latin typeface="Arial Rounded MT Bold" panose="020F0704030504030204" pitchFamily="34" charset="0"/>
              </a:rPr>
              <a:t>Welcome!</a:t>
            </a: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363333" y="1137339"/>
            <a:ext cx="7791934" cy="159314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grpSp>
        <p:nvGrpSpPr>
          <p:cNvPr id="2" name="Group 2"/>
          <p:cNvGrpSpPr/>
          <p:nvPr/>
        </p:nvGrpSpPr>
        <p:grpSpPr>
          <a:xfrm>
            <a:off x="1000125" y="1319530"/>
            <a:ext cx="12717138" cy="7647940"/>
            <a:chOff x="0" y="0"/>
            <a:chExt cx="16956184" cy="10197253"/>
          </a:xfrm>
        </p:grpSpPr>
        <p:grpSp>
          <p:nvGrpSpPr>
            <p:cNvPr id="3" name="Group 3"/>
            <p:cNvGrpSpPr/>
            <p:nvPr/>
          </p:nvGrpSpPr>
          <p:grpSpPr>
            <a:xfrm>
              <a:off x="0" y="0"/>
              <a:ext cx="16956184" cy="10197253"/>
              <a:chOff x="0" y="0"/>
              <a:chExt cx="4301847" cy="2587081"/>
            </a:xfrm>
          </p:grpSpPr>
          <p:sp>
            <p:nvSpPr>
              <p:cNvPr id="4" name="Freeform 4"/>
              <p:cNvSpPr/>
              <p:nvPr/>
            </p:nvSpPr>
            <p:spPr>
              <a:xfrm>
                <a:off x="0" y="0"/>
                <a:ext cx="4301847" cy="2587081"/>
              </a:xfrm>
              <a:custGeom>
                <a:avLst/>
                <a:gdLst/>
                <a:ahLst/>
                <a:cxnLst/>
                <a:rect l="l" t="t" r="r" b="b"/>
                <a:pathLst>
                  <a:path w="4301847" h="2587081">
                    <a:moveTo>
                      <a:pt x="4177387" y="2587081"/>
                    </a:moveTo>
                    <a:lnTo>
                      <a:pt x="124460" y="2587081"/>
                    </a:lnTo>
                    <a:cubicBezTo>
                      <a:pt x="55880" y="2587081"/>
                      <a:pt x="0" y="2531201"/>
                      <a:pt x="0" y="2462621"/>
                    </a:cubicBezTo>
                    <a:lnTo>
                      <a:pt x="0" y="124460"/>
                    </a:lnTo>
                    <a:cubicBezTo>
                      <a:pt x="0" y="55880"/>
                      <a:pt x="55880" y="0"/>
                      <a:pt x="124460" y="0"/>
                    </a:cubicBezTo>
                    <a:lnTo>
                      <a:pt x="4177387" y="0"/>
                    </a:lnTo>
                    <a:cubicBezTo>
                      <a:pt x="4245967" y="0"/>
                      <a:pt x="4301847" y="55880"/>
                      <a:pt x="4301847" y="124460"/>
                    </a:cubicBezTo>
                    <a:lnTo>
                      <a:pt x="4301847" y="2462621"/>
                    </a:lnTo>
                    <a:cubicBezTo>
                      <a:pt x="4301847" y="2531201"/>
                      <a:pt x="4245967" y="2587081"/>
                      <a:pt x="4177387" y="2587081"/>
                    </a:cubicBezTo>
                    <a:close/>
                  </a:path>
                </a:pathLst>
              </a:custGeom>
              <a:solidFill>
                <a:srgbClr val="FFFFFF"/>
              </a:solidFill>
            </p:spPr>
          </p:sp>
        </p:grpSp>
        <p:sp>
          <p:nvSpPr>
            <p:cNvPr id="5" name="AutoShape 5"/>
            <p:cNvSpPr/>
            <p:nvPr/>
          </p:nvSpPr>
          <p:spPr>
            <a:xfrm>
              <a:off x="0" y="1266422"/>
              <a:ext cx="16736288" cy="0"/>
            </a:xfrm>
            <a:prstGeom prst="line">
              <a:avLst/>
            </a:prstGeom>
            <a:ln w="12700" cap="rnd">
              <a:solidFill>
                <a:srgbClr val="000000"/>
              </a:solidFill>
              <a:prstDash val="solid"/>
              <a:headEnd type="none" w="sm" len="sm"/>
              <a:tailEnd type="none" w="sm" len="sm"/>
            </a:ln>
          </p:spPr>
        </p:sp>
        <p:grpSp>
          <p:nvGrpSpPr>
            <p:cNvPr id="6" name="Group 6"/>
            <p:cNvGrpSpPr/>
            <p:nvPr/>
          </p:nvGrpSpPr>
          <p:grpSpPr>
            <a:xfrm rot="-10800000">
              <a:off x="1386781" y="502600"/>
              <a:ext cx="289704" cy="28970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ECED"/>
              </a:solidFill>
            </p:spPr>
          </p:sp>
        </p:grpSp>
        <p:grpSp>
          <p:nvGrpSpPr>
            <p:cNvPr id="8" name="Group 8"/>
            <p:cNvGrpSpPr/>
            <p:nvPr/>
          </p:nvGrpSpPr>
          <p:grpSpPr>
            <a:xfrm rot="-10800000">
              <a:off x="1039940" y="502600"/>
              <a:ext cx="289704" cy="28970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558"/>
              </a:solidFill>
            </p:spPr>
          </p:sp>
        </p:grpSp>
        <p:grpSp>
          <p:nvGrpSpPr>
            <p:cNvPr id="10" name="Group 10"/>
            <p:cNvGrpSpPr/>
            <p:nvPr/>
          </p:nvGrpSpPr>
          <p:grpSpPr>
            <a:xfrm rot="-10800000">
              <a:off x="693100" y="502600"/>
              <a:ext cx="289704" cy="28970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71717"/>
              </a:solidFill>
            </p:spPr>
          </p:sp>
        </p:grpSp>
      </p:grpSp>
      <p:sp>
        <p:nvSpPr>
          <p:cNvPr id="12" name="TextBox 12"/>
          <p:cNvSpPr txBox="1"/>
          <p:nvPr/>
        </p:nvSpPr>
        <p:spPr>
          <a:xfrm>
            <a:off x="237508" y="3467456"/>
            <a:ext cx="13674479" cy="3590727"/>
          </a:xfrm>
          <a:prstGeom prst="rect">
            <a:avLst/>
          </a:prstGeom>
        </p:spPr>
        <p:txBody>
          <a:bodyPr wrap="square" lIns="0" tIns="0" rIns="0" bIns="0" rtlCol="0" anchor="t">
            <a:spAutoFit/>
          </a:bodyPr>
          <a:lstStyle/>
          <a:p>
            <a:pPr algn="ctr">
              <a:lnSpc>
                <a:spcPts val="14000"/>
              </a:lnSpc>
            </a:pPr>
            <a:r>
              <a:rPr lang="en-US" sz="11700" dirty="0">
                <a:solidFill>
                  <a:srgbClr val="171717"/>
                </a:solidFill>
                <a:latin typeface="Arial Rounded MT Bold" panose="020F0704030504030204" pitchFamily="34" charset="0"/>
              </a:rPr>
              <a:t>We will tell you about Database</a:t>
            </a: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823219" y="737588"/>
            <a:ext cx="8093387" cy="15618817"/>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814B"/>
        </a:solidFill>
        <a:effectLst/>
      </p:bgPr>
    </p:bg>
    <p:spTree>
      <p:nvGrpSpPr>
        <p:cNvPr id="1" name=""/>
        <p:cNvGrpSpPr/>
        <p:nvPr/>
      </p:nvGrpSpPr>
      <p:grpSpPr>
        <a:xfrm>
          <a:off x="0" y="0"/>
          <a:ext cx="0" cy="0"/>
          <a:chOff x="0" y="0"/>
          <a:chExt cx="0" cy="0"/>
        </a:xfrm>
      </p:grpSpPr>
      <p:grpSp>
        <p:nvGrpSpPr>
          <p:cNvPr id="2" name="Group 2"/>
          <p:cNvGrpSpPr/>
          <p:nvPr/>
        </p:nvGrpSpPr>
        <p:grpSpPr>
          <a:xfrm>
            <a:off x="651750" y="651750"/>
            <a:ext cx="16984499" cy="8983499"/>
            <a:chOff x="0" y="0"/>
            <a:chExt cx="5745374" cy="3038863"/>
          </a:xfrm>
        </p:grpSpPr>
        <p:sp>
          <p:nvSpPr>
            <p:cNvPr id="3" name="Freeform 3"/>
            <p:cNvSpPr/>
            <p:nvPr/>
          </p:nvSpPr>
          <p:spPr>
            <a:xfrm>
              <a:off x="0" y="0"/>
              <a:ext cx="5745374" cy="3038863"/>
            </a:xfrm>
            <a:custGeom>
              <a:avLst/>
              <a:gdLst/>
              <a:ahLst/>
              <a:cxnLst/>
              <a:rect l="l" t="t" r="r" b="b"/>
              <a:pathLst>
                <a:path w="5745374" h="3038863">
                  <a:moveTo>
                    <a:pt x="5620914" y="3038863"/>
                  </a:moveTo>
                  <a:lnTo>
                    <a:pt x="124460" y="3038863"/>
                  </a:lnTo>
                  <a:cubicBezTo>
                    <a:pt x="55880" y="3038863"/>
                    <a:pt x="0" y="2982983"/>
                    <a:pt x="0" y="2914403"/>
                  </a:cubicBezTo>
                  <a:lnTo>
                    <a:pt x="0" y="124460"/>
                  </a:lnTo>
                  <a:cubicBezTo>
                    <a:pt x="0" y="55880"/>
                    <a:pt x="55880" y="0"/>
                    <a:pt x="124460" y="0"/>
                  </a:cubicBezTo>
                  <a:lnTo>
                    <a:pt x="5620914" y="0"/>
                  </a:lnTo>
                  <a:cubicBezTo>
                    <a:pt x="5689494" y="0"/>
                    <a:pt x="5745374" y="55880"/>
                    <a:pt x="5745374" y="124460"/>
                  </a:cubicBezTo>
                  <a:lnTo>
                    <a:pt x="5745374" y="2914403"/>
                  </a:lnTo>
                  <a:cubicBezTo>
                    <a:pt x="5745374" y="2982983"/>
                    <a:pt x="5689494" y="3038863"/>
                    <a:pt x="5620914" y="3038863"/>
                  </a:cubicBezTo>
                  <a:close/>
                </a:path>
              </a:pathLst>
            </a:custGeom>
            <a:solidFill>
              <a:srgbClr val="FFFFFF"/>
            </a:solidFill>
          </p:spPr>
        </p:sp>
      </p:grpSp>
      <p:grpSp>
        <p:nvGrpSpPr>
          <p:cNvPr id="4" name="Group 4"/>
          <p:cNvGrpSpPr/>
          <p:nvPr/>
        </p:nvGrpSpPr>
        <p:grpSpPr>
          <a:xfrm rot="-10800000">
            <a:off x="1691836" y="1028700"/>
            <a:ext cx="217278" cy="21727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ECED"/>
            </a:solidFill>
          </p:spPr>
        </p:sp>
      </p:grpSp>
      <p:grpSp>
        <p:nvGrpSpPr>
          <p:cNvPr id="6" name="Group 6"/>
          <p:cNvGrpSpPr/>
          <p:nvPr/>
        </p:nvGrpSpPr>
        <p:grpSpPr>
          <a:xfrm rot="-10800000">
            <a:off x="1431705" y="1028700"/>
            <a:ext cx="217278" cy="21727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814B"/>
            </a:solidFill>
          </p:spPr>
        </p:sp>
      </p:grpSp>
      <p:grpSp>
        <p:nvGrpSpPr>
          <p:cNvPr id="8" name="Group 8"/>
          <p:cNvGrpSpPr/>
          <p:nvPr/>
        </p:nvGrpSpPr>
        <p:grpSpPr>
          <a:xfrm rot="-10800000">
            <a:off x="1171575" y="1028700"/>
            <a:ext cx="217278" cy="21727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71717"/>
            </a:solidFill>
          </p:spPr>
        </p:sp>
      </p:grpSp>
      <p:grpSp>
        <p:nvGrpSpPr>
          <p:cNvPr id="10" name="Group 10"/>
          <p:cNvGrpSpPr/>
          <p:nvPr/>
        </p:nvGrpSpPr>
        <p:grpSpPr>
          <a:xfrm>
            <a:off x="651750" y="1191963"/>
            <a:ext cx="16984499" cy="1494415"/>
            <a:chOff x="0" y="133349"/>
            <a:chExt cx="22645999" cy="1992554"/>
          </a:xfrm>
        </p:grpSpPr>
        <p:sp>
          <p:nvSpPr>
            <p:cNvPr id="11" name="AutoShape 11"/>
            <p:cNvSpPr/>
            <p:nvPr/>
          </p:nvSpPr>
          <p:spPr>
            <a:xfrm>
              <a:off x="0" y="2125903"/>
              <a:ext cx="22645999" cy="0"/>
            </a:xfrm>
            <a:prstGeom prst="line">
              <a:avLst/>
            </a:prstGeom>
            <a:ln w="12700" cap="rnd">
              <a:solidFill>
                <a:srgbClr val="000000"/>
              </a:solidFill>
              <a:prstDash val="solid"/>
              <a:headEnd type="none" w="sm" len="sm"/>
              <a:tailEnd type="none" w="sm" len="sm"/>
            </a:ln>
          </p:spPr>
        </p:sp>
        <p:sp>
          <p:nvSpPr>
            <p:cNvPr id="12" name="TextBox 12"/>
            <p:cNvSpPr txBox="1"/>
            <p:nvPr/>
          </p:nvSpPr>
          <p:spPr>
            <a:xfrm>
              <a:off x="1719759" y="133349"/>
              <a:ext cx="18844514" cy="1367896"/>
            </a:xfrm>
            <a:prstGeom prst="rect">
              <a:avLst/>
            </a:prstGeom>
          </p:spPr>
          <p:txBody>
            <a:bodyPr lIns="0" tIns="0" rIns="0" bIns="0" rtlCol="0" anchor="t">
              <a:spAutoFit/>
            </a:bodyPr>
            <a:lstStyle/>
            <a:p>
              <a:pPr algn="ctr">
                <a:lnSpc>
                  <a:spcPts val="8000"/>
                </a:lnSpc>
              </a:pPr>
              <a:r>
                <a:rPr lang="en-US" sz="8000" dirty="0">
                  <a:solidFill>
                    <a:srgbClr val="171717"/>
                  </a:solidFill>
                  <a:latin typeface="Arial Rounded MT Bold" panose="020F0704030504030204" pitchFamily="34" charset="0"/>
                </a:rPr>
                <a:t>What is Database?</a:t>
              </a:r>
            </a:p>
          </p:txBody>
        </p:sp>
      </p:gr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29519" y="2233190"/>
            <a:ext cx="4253556" cy="15191272"/>
          </a:xfrm>
          <a:prstGeom prst="rect">
            <a:avLst/>
          </a:prstGeom>
        </p:spPr>
      </p:pic>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904925" y="2324812"/>
            <a:ext cx="3846890" cy="12745720"/>
          </a:xfrm>
          <a:prstGeom prst="rect">
            <a:avLst/>
          </a:prstGeom>
        </p:spPr>
      </p:pic>
      <p:sp>
        <p:nvSpPr>
          <p:cNvPr id="15" name="TextBox 15"/>
          <p:cNvSpPr txBox="1"/>
          <p:nvPr/>
        </p:nvSpPr>
        <p:spPr>
          <a:xfrm>
            <a:off x="3887230" y="2638753"/>
            <a:ext cx="9242289" cy="6220870"/>
          </a:xfrm>
          <a:prstGeom prst="rect">
            <a:avLst/>
          </a:prstGeom>
        </p:spPr>
        <p:txBody>
          <a:bodyPr lIns="0" tIns="0" rIns="0" bIns="0" rtlCol="0" anchor="t">
            <a:spAutoFit/>
          </a:bodyPr>
          <a:lstStyle/>
          <a:p>
            <a:pPr marL="582930" lvl="1" indent="-291465" algn="just">
              <a:lnSpc>
                <a:spcPts val="3779"/>
              </a:lnSpc>
              <a:buFont typeface="Arial"/>
              <a:buChar char="•"/>
            </a:pPr>
            <a:r>
              <a:rPr lang="en-US" sz="2700" dirty="0">
                <a:solidFill>
                  <a:srgbClr val="171717"/>
                </a:solidFill>
                <a:latin typeface="Times New Roman" panose="02020603050405020304" pitchFamily="18" charset="0"/>
                <a:cs typeface="Times New Roman" panose="02020603050405020304" pitchFamily="18" charset="0"/>
              </a:rPr>
              <a:t>A database allows multiple users to maintain, update, and edit stored information quickly, securely, and efficiently. That makes a database useful for a host of real-life cases such as keeping track of corporate accounting records, storing huge amounts of data from a network of IoT devices, tracking your company's inventory systems, or building a web application. </a:t>
            </a:r>
          </a:p>
          <a:p>
            <a:pPr marL="582930" lvl="1" indent="-291465" algn="just">
              <a:lnSpc>
                <a:spcPts val="3779"/>
              </a:lnSpc>
              <a:buFont typeface="Arial"/>
              <a:buChar char="•"/>
            </a:pPr>
            <a:r>
              <a:rPr lang="en-US" sz="2700" dirty="0">
                <a:solidFill>
                  <a:srgbClr val="171717"/>
                </a:solidFill>
                <a:latin typeface="Times New Roman" panose="02020603050405020304" pitchFamily="18" charset="0"/>
                <a:cs typeface="Times New Roman" panose="02020603050405020304" pitchFamily="18" charset="0"/>
              </a:rPr>
              <a:t>There are different types of modern databases available, each with a distinct set of advantages and disadvantages. This article gives you a bird's eye view of the most popular types of modern databases.</a:t>
            </a:r>
          </a:p>
          <a:p>
            <a:pPr marL="561341" lvl="1" indent="-280670" algn="just">
              <a:lnSpc>
                <a:spcPts val="3640"/>
              </a:lnSpc>
              <a:buFont typeface="Arial"/>
              <a:buChar char="•"/>
            </a:pPr>
            <a:r>
              <a:rPr lang="en-US" sz="2600" dirty="0">
                <a:solidFill>
                  <a:srgbClr val="171717"/>
                </a:solidFill>
                <a:latin typeface="Times New Roman" panose="02020603050405020304" pitchFamily="18" charset="0"/>
                <a:cs typeface="Times New Roman" panose="02020603050405020304" pitchFamily="18" charset="0"/>
              </a:rPr>
              <a:t>When choosing a database, one of the most important decisions you need to make is whether to go for a SQL or a NoSQL database.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37"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900" decel="100000" fill="hold"/>
                                        <p:tgtEl>
                                          <p:spTgt spid="1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14" presetID="37"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900" decel="100000" fill="hold"/>
                                        <p:tgtEl>
                                          <p:spTgt spid="1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20" fill="hold">
                            <p:stCondLst>
                              <p:cond delay="1000"/>
                            </p:stCondLst>
                            <p:childTnLst>
                              <p:par>
                                <p:cTn id="21" presetID="14" presetClass="entr" presetSubtype="1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grpSp>
        <p:nvGrpSpPr>
          <p:cNvPr id="2" name="Group 2"/>
          <p:cNvGrpSpPr/>
          <p:nvPr/>
        </p:nvGrpSpPr>
        <p:grpSpPr>
          <a:xfrm>
            <a:off x="7901209" y="1028700"/>
            <a:ext cx="9358091" cy="8229600"/>
            <a:chOff x="0" y="0"/>
            <a:chExt cx="12477455" cy="10972800"/>
          </a:xfrm>
        </p:grpSpPr>
        <p:grpSp>
          <p:nvGrpSpPr>
            <p:cNvPr id="3" name="Group 3"/>
            <p:cNvGrpSpPr/>
            <p:nvPr/>
          </p:nvGrpSpPr>
          <p:grpSpPr>
            <a:xfrm>
              <a:off x="0" y="0"/>
              <a:ext cx="12477455" cy="10972800"/>
              <a:chOff x="0" y="0"/>
              <a:chExt cx="3165576" cy="2783840"/>
            </a:xfrm>
          </p:grpSpPr>
          <p:sp>
            <p:nvSpPr>
              <p:cNvPr id="4" name="Freeform 4"/>
              <p:cNvSpPr/>
              <p:nvPr/>
            </p:nvSpPr>
            <p:spPr>
              <a:xfrm>
                <a:off x="0" y="0"/>
                <a:ext cx="3165577" cy="2783840"/>
              </a:xfrm>
              <a:custGeom>
                <a:avLst/>
                <a:gdLst/>
                <a:ahLst/>
                <a:cxnLst/>
                <a:rect l="l" t="t" r="r" b="b"/>
                <a:pathLst>
                  <a:path w="3165577" h="2783840">
                    <a:moveTo>
                      <a:pt x="3041117" y="2783840"/>
                    </a:moveTo>
                    <a:lnTo>
                      <a:pt x="124460" y="2783840"/>
                    </a:lnTo>
                    <a:cubicBezTo>
                      <a:pt x="55880" y="2783840"/>
                      <a:pt x="0" y="2727960"/>
                      <a:pt x="0" y="2659380"/>
                    </a:cubicBezTo>
                    <a:lnTo>
                      <a:pt x="0" y="124460"/>
                    </a:lnTo>
                    <a:cubicBezTo>
                      <a:pt x="0" y="55880"/>
                      <a:pt x="55880" y="0"/>
                      <a:pt x="124460" y="0"/>
                    </a:cubicBezTo>
                    <a:lnTo>
                      <a:pt x="3041117" y="0"/>
                    </a:lnTo>
                    <a:cubicBezTo>
                      <a:pt x="3109697" y="0"/>
                      <a:pt x="3165577" y="55880"/>
                      <a:pt x="3165577" y="124460"/>
                    </a:cubicBezTo>
                    <a:lnTo>
                      <a:pt x="3165577" y="2659380"/>
                    </a:lnTo>
                    <a:cubicBezTo>
                      <a:pt x="3165577" y="2727960"/>
                      <a:pt x="3109697" y="2783840"/>
                      <a:pt x="3041117" y="2783840"/>
                    </a:cubicBezTo>
                    <a:close/>
                  </a:path>
                </a:pathLst>
              </a:custGeom>
              <a:solidFill>
                <a:srgbClr val="FFFFFF"/>
              </a:solidFill>
            </p:spPr>
          </p:sp>
        </p:grpSp>
        <p:grpSp>
          <p:nvGrpSpPr>
            <p:cNvPr id="5" name="Group 5"/>
            <p:cNvGrpSpPr/>
            <p:nvPr/>
          </p:nvGrpSpPr>
          <p:grpSpPr>
            <a:xfrm rot="-10800000">
              <a:off x="1386781" y="556357"/>
              <a:ext cx="289704" cy="289704"/>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ECED"/>
              </a:solidFill>
            </p:spPr>
          </p:sp>
        </p:grpSp>
        <p:grpSp>
          <p:nvGrpSpPr>
            <p:cNvPr id="7" name="Group 7"/>
            <p:cNvGrpSpPr/>
            <p:nvPr/>
          </p:nvGrpSpPr>
          <p:grpSpPr>
            <a:xfrm rot="-10800000">
              <a:off x="1039940" y="556357"/>
              <a:ext cx="289704" cy="28970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558"/>
              </a:solidFill>
            </p:spPr>
          </p:sp>
        </p:grpSp>
        <p:grpSp>
          <p:nvGrpSpPr>
            <p:cNvPr id="9" name="Group 9"/>
            <p:cNvGrpSpPr/>
            <p:nvPr/>
          </p:nvGrpSpPr>
          <p:grpSpPr>
            <a:xfrm rot="-10800000">
              <a:off x="693100" y="556357"/>
              <a:ext cx="289704" cy="28970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71717"/>
              </a:solidFill>
            </p:spPr>
          </p:sp>
        </p:grpSp>
        <p:sp>
          <p:nvSpPr>
            <p:cNvPr id="11" name="AutoShape 11"/>
            <p:cNvSpPr/>
            <p:nvPr/>
          </p:nvSpPr>
          <p:spPr>
            <a:xfrm>
              <a:off x="0" y="1320180"/>
              <a:ext cx="12477455" cy="0"/>
            </a:xfrm>
            <a:prstGeom prst="line">
              <a:avLst/>
            </a:prstGeom>
            <a:ln w="12700" cap="rnd">
              <a:solidFill>
                <a:srgbClr val="000000"/>
              </a:solidFill>
              <a:prstDash val="solid"/>
              <a:headEnd type="none" w="sm" len="sm"/>
              <a:tailEnd type="none" w="sm" len="sm"/>
            </a:ln>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10018" y="3420071"/>
            <a:ext cx="6488777" cy="14390434"/>
          </a:xfrm>
          <a:prstGeom prst="rect">
            <a:avLst/>
          </a:prstGeom>
        </p:spPr>
      </p:pic>
      <p:sp>
        <p:nvSpPr>
          <p:cNvPr id="13" name="TextBox 13"/>
          <p:cNvSpPr txBox="1"/>
          <p:nvPr/>
        </p:nvSpPr>
        <p:spPr>
          <a:xfrm>
            <a:off x="1028700" y="1718218"/>
            <a:ext cx="6667500" cy="1025922"/>
          </a:xfrm>
          <a:prstGeom prst="rect">
            <a:avLst/>
          </a:prstGeom>
        </p:spPr>
        <p:txBody>
          <a:bodyPr wrap="square" lIns="0" tIns="0" rIns="0" bIns="0" rtlCol="0" anchor="t">
            <a:spAutoFit/>
          </a:bodyPr>
          <a:lstStyle/>
          <a:p>
            <a:pPr>
              <a:lnSpc>
                <a:spcPts val="8000"/>
              </a:lnSpc>
            </a:pPr>
            <a:r>
              <a:rPr lang="en-US" sz="8000" dirty="0">
                <a:solidFill>
                  <a:srgbClr val="171717"/>
                </a:solidFill>
                <a:latin typeface="Arial Rounded MT Bold" panose="020F0704030504030204" pitchFamily="34" charset="0"/>
              </a:rPr>
              <a:t>What is SQL?</a:t>
            </a:r>
          </a:p>
        </p:txBody>
      </p:sp>
      <p:sp>
        <p:nvSpPr>
          <p:cNvPr id="14" name="TextBox 14"/>
          <p:cNvSpPr txBox="1"/>
          <p:nvPr/>
        </p:nvSpPr>
        <p:spPr>
          <a:xfrm>
            <a:off x="8132943" y="2134143"/>
            <a:ext cx="9126357" cy="6769802"/>
          </a:xfrm>
          <a:prstGeom prst="rect">
            <a:avLst/>
          </a:prstGeom>
        </p:spPr>
        <p:txBody>
          <a:bodyPr lIns="0" tIns="0" rIns="0" bIns="0" rtlCol="0" anchor="t">
            <a:spAutoFit/>
          </a:bodyPr>
          <a:lstStyle/>
          <a:p>
            <a:pPr marL="582930" lvl="1" indent="-291465">
              <a:lnSpc>
                <a:spcPts val="3779"/>
              </a:lnSpc>
              <a:buFont typeface="Arial"/>
              <a:buChar char="•"/>
            </a:pPr>
            <a:r>
              <a:rPr lang="en-US" sz="2700" dirty="0">
                <a:solidFill>
                  <a:srgbClr val="171717"/>
                </a:solidFill>
                <a:latin typeface="Times New Roman" panose="02020603050405020304" pitchFamily="18" charset="0"/>
                <a:cs typeface="Times New Roman" panose="02020603050405020304" pitchFamily="18" charset="0"/>
              </a:rPr>
              <a:t>Structured Query Language (SQL) is a programming language that’s been around since the early 1970s. Back then, data storage was expensive, so a key focus of SQL was to cut down on the duplication of data.</a:t>
            </a:r>
          </a:p>
          <a:p>
            <a:pPr marL="582930" lvl="1" indent="-291465">
              <a:lnSpc>
                <a:spcPts val="3779"/>
              </a:lnSpc>
              <a:buFont typeface="Arial"/>
              <a:buChar char="•"/>
            </a:pPr>
            <a:r>
              <a:rPr lang="en-US" sz="2700" dirty="0">
                <a:solidFill>
                  <a:srgbClr val="171717"/>
                </a:solidFill>
                <a:latin typeface="Times New Roman" panose="02020603050405020304" pitchFamily="18" charset="0"/>
                <a:cs typeface="Times New Roman" panose="02020603050405020304" pitchFamily="18" charset="0"/>
              </a:rPr>
              <a:t>SQL is widely used for data management in relational database management systems. The language is used to query relational databases, which are databases that recognize relationships between stored data items.</a:t>
            </a:r>
          </a:p>
          <a:p>
            <a:pPr marL="582930" lvl="1" indent="-291465">
              <a:lnSpc>
                <a:spcPts val="3779"/>
              </a:lnSpc>
              <a:buFont typeface="Arial"/>
              <a:buChar char="•"/>
            </a:pPr>
            <a:r>
              <a:rPr lang="en-US" sz="2700" dirty="0">
                <a:solidFill>
                  <a:srgbClr val="171717"/>
                </a:solidFill>
                <a:latin typeface="Times New Roman" panose="02020603050405020304" pitchFamily="18" charset="0"/>
                <a:cs typeface="Times New Roman" panose="02020603050405020304" pitchFamily="18" charset="0"/>
              </a:rPr>
              <a:t>Examples of SQL relational databases:</a:t>
            </a:r>
          </a:p>
          <a:p>
            <a:pPr marL="748665" lvl="1" indent="-457200">
              <a:lnSpc>
                <a:spcPts val="3779"/>
              </a:lnSpc>
              <a:buFont typeface="Wingdings" panose="05000000000000000000" pitchFamily="2" charset="2"/>
              <a:buChar char="v"/>
            </a:pPr>
            <a:r>
              <a:rPr lang="en-US" sz="2700" dirty="0">
                <a:solidFill>
                  <a:srgbClr val="171717"/>
                </a:solidFill>
                <a:latin typeface="Times New Roman" panose="02020603050405020304" pitchFamily="18" charset="0"/>
                <a:cs typeface="Times New Roman" panose="02020603050405020304" pitchFamily="18" charset="0"/>
              </a:rPr>
              <a:t> MySQL</a:t>
            </a:r>
          </a:p>
          <a:p>
            <a:pPr marL="748665" lvl="1" indent="-457200">
              <a:lnSpc>
                <a:spcPts val="3779"/>
              </a:lnSpc>
              <a:buFont typeface="Wingdings" panose="05000000000000000000" pitchFamily="2" charset="2"/>
              <a:buChar char="v"/>
            </a:pPr>
            <a:r>
              <a:rPr lang="en-US" sz="2700" dirty="0">
                <a:solidFill>
                  <a:srgbClr val="171717"/>
                </a:solidFill>
                <a:latin typeface="Times New Roman" panose="02020603050405020304" pitchFamily="18" charset="0"/>
                <a:cs typeface="Times New Roman" panose="02020603050405020304" pitchFamily="18" charset="0"/>
              </a:rPr>
              <a:t>Oracle</a:t>
            </a:r>
          </a:p>
          <a:p>
            <a:pPr marL="748665" lvl="1" indent="-457200">
              <a:lnSpc>
                <a:spcPts val="3779"/>
              </a:lnSpc>
              <a:buFont typeface="Wingdings" panose="05000000000000000000" pitchFamily="2" charset="2"/>
              <a:buChar char="v"/>
            </a:pPr>
            <a:r>
              <a:rPr lang="en-US" sz="2700" dirty="0">
                <a:solidFill>
                  <a:srgbClr val="171717"/>
                </a:solidFill>
                <a:latin typeface="Times New Roman" panose="02020603050405020304" pitchFamily="18" charset="0"/>
                <a:cs typeface="Times New Roman" panose="02020603050405020304" pitchFamily="18" charset="0"/>
              </a:rPr>
              <a:t>Microsoft SQL Server</a:t>
            </a:r>
          </a:p>
          <a:p>
            <a:pPr marL="748665" lvl="1" indent="-457200">
              <a:lnSpc>
                <a:spcPts val="3779"/>
              </a:lnSpc>
              <a:buFont typeface="Wingdings" panose="05000000000000000000" pitchFamily="2" charset="2"/>
              <a:buChar char="v"/>
            </a:pPr>
            <a:r>
              <a:rPr lang="en-US" sz="2700" dirty="0">
                <a:solidFill>
                  <a:srgbClr val="171717"/>
                </a:solidFill>
                <a:latin typeface="Times New Roman" panose="02020603050405020304" pitchFamily="18" charset="0"/>
                <a:cs typeface="Times New Roman" panose="02020603050405020304" pitchFamily="18" charset="0"/>
              </a:rPr>
              <a:t>PostgreSQL</a:t>
            </a:r>
          </a:p>
          <a:p>
            <a:pPr>
              <a:lnSpc>
                <a:spcPts val="3779"/>
              </a:lnSpc>
            </a:pPr>
            <a:endParaRPr lang="en-US" sz="2700" dirty="0">
              <a:solidFill>
                <a:srgbClr val="171717"/>
              </a:solidFill>
              <a:latin typeface="Barlow Medium"/>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55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085965"/>
            <a:ext cx="12717138" cy="7647940"/>
            <a:chOff x="0" y="0"/>
            <a:chExt cx="16956184" cy="10197253"/>
          </a:xfrm>
        </p:grpSpPr>
        <p:grpSp>
          <p:nvGrpSpPr>
            <p:cNvPr id="3" name="Group 3"/>
            <p:cNvGrpSpPr/>
            <p:nvPr/>
          </p:nvGrpSpPr>
          <p:grpSpPr>
            <a:xfrm>
              <a:off x="0" y="0"/>
              <a:ext cx="16956184" cy="10197253"/>
              <a:chOff x="0" y="0"/>
              <a:chExt cx="4301847" cy="2587081"/>
            </a:xfrm>
          </p:grpSpPr>
          <p:sp>
            <p:nvSpPr>
              <p:cNvPr id="4" name="Freeform 4"/>
              <p:cNvSpPr/>
              <p:nvPr/>
            </p:nvSpPr>
            <p:spPr>
              <a:xfrm>
                <a:off x="0" y="0"/>
                <a:ext cx="4301847" cy="2587081"/>
              </a:xfrm>
              <a:custGeom>
                <a:avLst/>
                <a:gdLst/>
                <a:ahLst/>
                <a:cxnLst/>
                <a:rect l="l" t="t" r="r" b="b"/>
                <a:pathLst>
                  <a:path w="4301847" h="2587081">
                    <a:moveTo>
                      <a:pt x="4177387" y="2587081"/>
                    </a:moveTo>
                    <a:lnTo>
                      <a:pt x="124460" y="2587081"/>
                    </a:lnTo>
                    <a:cubicBezTo>
                      <a:pt x="55880" y="2587081"/>
                      <a:pt x="0" y="2531201"/>
                      <a:pt x="0" y="2462621"/>
                    </a:cubicBezTo>
                    <a:lnTo>
                      <a:pt x="0" y="124460"/>
                    </a:lnTo>
                    <a:cubicBezTo>
                      <a:pt x="0" y="55880"/>
                      <a:pt x="55880" y="0"/>
                      <a:pt x="124460" y="0"/>
                    </a:cubicBezTo>
                    <a:lnTo>
                      <a:pt x="4177387" y="0"/>
                    </a:lnTo>
                    <a:cubicBezTo>
                      <a:pt x="4245967" y="0"/>
                      <a:pt x="4301847" y="55880"/>
                      <a:pt x="4301847" y="124460"/>
                    </a:cubicBezTo>
                    <a:lnTo>
                      <a:pt x="4301847" y="2462621"/>
                    </a:lnTo>
                    <a:cubicBezTo>
                      <a:pt x="4301847" y="2531201"/>
                      <a:pt x="4245967" y="2587081"/>
                      <a:pt x="4177387" y="2587081"/>
                    </a:cubicBezTo>
                    <a:close/>
                  </a:path>
                </a:pathLst>
              </a:custGeom>
              <a:solidFill>
                <a:srgbClr val="FFFFFF"/>
              </a:solidFill>
            </p:spPr>
          </p:sp>
        </p:grpSp>
        <p:sp>
          <p:nvSpPr>
            <p:cNvPr id="5" name="AutoShape 5"/>
            <p:cNvSpPr/>
            <p:nvPr/>
          </p:nvSpPr>
          <p:spPr>
            <a:xfrm>
              <a:off x="0" y="1266422"/>
              <a:ext cx="16736288" cy="0"/>
            </a:xfrm>
            <a:prstGeom prst="line">
              <a:avLst/>
            </a:prstGeom>
            <a:ln w="12700" cap="rnd">
              <a:solidFill>
                <a:srgbClr val="000000"/>
              </a:solidFill>
              <a:prstDash val="solid"/>
              <a:headEnd type="none" w="sm" len="sm"/>
              <a:tailEnd type="none" w="sm" len="sm"/>
            </a:ln>
          </p:spPr>
        </p:sp>
        <p:grpSp>
          <p:nvGrpSpPr>
            <p:cNvPr id="6" name="Group 6"/>
            <p:cNvGrpSpPr/>
            <p:nvPr/>
          </p:nvGrpSpPr>
          <p:grpSpPr>
            <a:xfrm rot="-10800000">
              <a:off x="1386781" y="502600"/>
              <a:ext cx="289704" cy="28970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ECED"/>
              </a:solidFill>
            </p:spPr>
          </p:sp>
        </p:grpSp>
        <p:grpSp>
          <p:nvGrpSpPr>
            <p:cNvPr id="8" name="Group 8"/>
            <p:cNvGrpSpPr/>
            <p:nvPr/>
          </p:nvGrpSpPr>
          <p:grpSpPr>
            <a:xfrm rot="-10800000">
              <a:off x="1039940" y="502600"/>
              <a:ext cx="289704" cy="28970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558"/>
              </a:solidFill>
            </p:spPr>
          </p:sp>
        </p:grpSp>
        <p:grpSp>
          <p:nvGrpSpPr>
            <p:cNvPr id="10" name="Group 10"/>
            <p:cNvGrpSpPr/>
            <p:nvPr/>
          </p:nvGrpSpPr>
          <p:grpSpPr>
            <a:xfrm rot="-10800000">
              <a:off x="693100" y="502600"/>
              <a:ext cx="289704" cy="28970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71717"/>
              </a:solidFill>
            </p:spPr>
          </p:sp>
        </p:grpSp>
      </p:grpSp>
      <p:sp>
        <p:nvSpPr>
          <p:cNvPr id="12" name="TextBox 12"/>
          <p:cNvSpPr txBox="1"/>
          <p:nvPr/>
        </p:nvSpPr>
        <p:spPr>
          <a:xfrm>
            <a:off x="1028700" y="522506"/>
            <a:ext cx="9258300" cy="1128514"/>
          </a:xfrm>
          <a:prstGeom prst="rect">
            <a:avLst/>
          </a:prstGeom>
        </p:spPr>
        <p:txBody>
          <a:bodyPr wrap="square" lIns="0" tIns="0" rIns="0" bIns="0" rtlCol="0" anchor="t">
            <a:spAutoFit/>
          </a:bodyPr>
          <a:lstStyle/>
          <a:p>
            <a:pPr>
              <a:lnSpc>
                <a:spcPts val="8794"/>
              </a:lnSpc>
            </a:pPr>
            <a:r>
              <a:rPr lang="en-US" sz="8794" dirty="0">
                <a:solidFill>
                  <a:srgbClr val="171717"/>
                </a:solidFill>
                <a:latin typeface="Arial Rounded MT Bold" panose="020F0704030504030204" pitchFamily="34" charset="0"/>
              </a:rPr>
              <a:t>What is NoSQL?</a:t>
            </a: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823219" y="1186636"/>
            <a:ext cx="8093387" cy="15618817"/>
          </a:xfrm>
          <a:prstGeom prst="rect">
            <a:avLst/>
          </a:prstGeom>
        </p:spPr>
      </p:pic>
      <p:sp>
        <p:nvSpPr>
          <p:cNvPr id="14" name="TextBox 14"/>
          <p:cNvSpPr txBox="1"/>
          <p:nvPr/>
        </p:nvSpPr>
        <p:spPr>
          <a:xfrm>
            <a:off x="1028700" y="3278505"/>
            <a:ext cx="11925300" cy="6077305"/>
          </a:xfrm>
          <a:prstGeom prst="rect">
            <a:avLst/>
          </a:prstGeom>
        </p:spPr>
        <p:txBody>
          <a:bodyPr wrap="square" lIns="0" tIns="0" rIns="0" bIns="0" rtlCol="0" anchor="t">
            <a:spAutoFit/>
          </a:bodyPr>
          <a:lstStyle/>
          <a:p>
            <a:pPr marL="582930" lvl="1" indent="-291465">
              <a:lnSpc>
                <a:spcPts val="3779"/>
              </a:lnSpc>
              <a:buFont typeface="Arial"/>
              <a:buChar char="•"/>
            </a:pPr>
            <a:r>
              <a:rPr lang="en-US" sz="2700" dirty="0">
                <a:solidFill>
                  <a:srgbClr val="171717"/>
                </a:solidFill>
                <a:latin typeface="Times New Roman" panose="02020603050405020304" pitchFamily="18" charset="0"/>
                <a:cs typeface="Times New Roman" panose="02020603050405020304" pitchFamily="18" charset="0"/>
              </a:rPr>
              <a:t>NoSQL databases are non-relational (as opposed to SQL, which is relational). They first emerged in the late 2000s when developer productivity became more important than storage costs. </a:t>
            </a:r>
          </a:p>
          <a:p>
            <a:pPr marL="582930" lvl="1" indent="-291465">
              <a:lnSpc>
                <a:spcPts val="3779"/>
              </a:lnSpc>
              <a:buFont typeface="Arial"/>
              <a:buChar char="•"/>
            </a:pPr>
            <a:r>
              <a:rPr lang="en-US" sz="2700" dirty="0">
                <a:solidFill>
                  <a:srgbClr val="171717"/>
                </a:solidFill>
                <a:latin typeface="Times New Roman" panose="02020603050405020304" pitchFamily="18" charset="0"/>
                <a:cs typeface="Times New Roman" panose="02020603050405020304" pitchFamily="18" charset="0"/>
              </a:rPr>
              <a:t>Crucially, NoSQL does not mean that these databases never use SQL. (There are NoSQL databases that can and do support SQL.) Instead, it’s best to think of NoSQL as “not only SQL.”</a:t>
            </a:r>
          </a:p>
          <a:p>
            <a:pPr marL="582930" lvl="1" indent="-291465">
              <a:lnSpc>
                <a:spcPts val="4860"/>
              </a:lnSpc>
              <a:buFont typeface="Arial"/>
              <a:buChar char="•"/>
            </a:pPr>
            <a:r>
              <a:rPr lang="en-US" sz="2700" dirty="0">
                <a:solidFill>
                  <a:srgbClr val="171717"/>
                </a:solidFill>
                <a:latin typeface="Times New Roman" panose="02020603050405020304" pitchFamily="18" charset="0"/>
                <a:cs typeface="Times New Roman" panose="02020603050405020304" pitchFamily="18" charset="0"/>
              </a:rPr>
              <a:t>Examples of NoSQL databases:</a:t>
            </a:r>
          </a:p>
          <a:p>
            <a:pPr marL="748665" lvl="1" indent="-457200">
              <a:lnSpc>
                <a:spcPts val="4860"/>
              </a:lnSpc>
              <a:buFont typeface="Wingdings" panose="05000000000000000000" pitchFamily="2" charset="2"/>
              <a:buChar char="v"/>
            </a:pPr>
            <a:r>
              <a:rPr lang="en-US" sz="2700" dirty="0">
                <a:solidFill>
                  <a:srgbClr val="171717"/>
                </a:solidFill>
                <a:latin typeface="Times New Roman" panose="02020603050405020304" pitchFamily="18" charset="0"/>
                <a:cs typeface="Times New Roman" panose="02020603050405020304" pitchFamily="18" charset="0"/>
              </a:rPr>
              <a:t>Google Cloud </a:t>
            </a:r>
            <a:r>
              <a:rPr lang="en-US" sz="2700" dirty="0" err="1">
                <a:solidFill>
                  <a:srgbClr val="171717"/>
                </a:solidFill>
                <a:latin typeface="Times New Roman" panose="02020603050405020304" pitchFamily="18" charset="0"/>
                <a:cs typeface="Times New Roman" panose="02020603050405020304" pitchFamily="18" charset="0"/>
              </a:rPr>
              <a:t>BigTable</a:t>
            </a:r>
            <a:endParaRPr lang="en-US" sz="2700" dirty="0">
              <a:solidFill>
                <a:srgbClr val="171717"/>
              </a:solidFill>
              <a:latin typeface="Times New Roman" panose="02020603050405020304" pitchFamily="18" charset="0"/>
              <a:cs typeface="Times New Roman" panose="02020603050405020304" pitchFamily="18" charset="0"/>
            </a:endParaRPr>
          </a:p>
          <a:p>
            <a:pPr marL="748665" lvl="1" indent="-457200">
              <a:lnSpc>
                <a:spcPts val="3779"/>
              </a:lnSpc>
              <a:buFont typeface="Wingdings" panose="05000000000000000000" pitchFamily="2" charset="2"/>
              <a:buChar char="v"/>
            </a:pPr>
            <a:r>
              <a:rPr lang="en-US" sz="2700" dirty="0">
                <a:solidFill>
                  <a:srgbClr val="171717"/>
                </a:solidFill>
                <a:latin typeface="Times New Roman" panose="02020603050405020304" pitchFamily="18" charset="0"/>
                <a:cs typeface="Times New Roman" panose="02020603050405020304" pitchFamily="18" charset="0"/>
              </a:rPr>
              <a:t>Apache HBase</a:t>
            </a:r>
          </a:p>
          <a:p>
            <a:pPr marL="748665" lvl="1" indent="-457200">
              <a:lnSpc>
                <a:spcPts val="3779"/>
              </a:lnSpc>
              <a:buFont typeface="Wingdings" panose="05000000000000000000" pitchFamily="2" charset="2"/>
              <a:buChar char="v"/>
            </a:pPr>
            <a:r>
              <a:rPr lang="en-US" sz="2700" dirty="0">
                <a:solidFill>
                  <a:srgbClr val="171717"/>
                </a:solidFill>
                <a:latin typeface="Times New Roman" panose="02020603050405020304" pitchFamily="18" charset="0"/>
                <a:cs typeface="Times New Roman" panose="02020603050405020304" pitchFamily="18" charset="0"/>
              </a:rPr>
              <a:t>Redis</a:t>
            </a:r>
          </a:p>
          <a:p>
            <a:pPr marL="748665" lvl="1" indent="-457200">
              <a:lnSpc>
                <a:spcPts val="3779"/>
              </a:lnSpc>
              <a:buFont typeface="Wingdings" panose="05000000000000000000" pitchFamily="2" charset="2"/>
              <a:buChar char="v"/>
            </a:pPr>
            <a:r>
              <a:rPr lang="en-US" sz="2700" dirty="0">
                <a:solidFill>
                  <a:srgbClr val="171717"/>
                </a:solidFill>
                <a:latin typeface="Times New Roman" panose="02020603050405020304" pitchFamily="18" charset="0"/>
                <a:cs typeface="Times New Roman" panose="02020603050405020304" pitchFamily="18" charset="0"/>
              </a:rPr>
              <a:t>MongoDB</a:t>
            </a:r>
          </a:p>
          <a:p>
            <a:pPr>
              <a:lnSpc>
                <a:spcPts val="3779"/>
              </a:lnSpc>
            </a:pPr>
            <a:endParaRPr lang="en-US" sz="2700" dirty="0">
              <a:solidFill>
                <a:srgbClr val="171717"/>
              </a:solidFill>
              <a:latin typeface="Barlow Medium"/>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814B"/>
        </a:solidFill>
        <a:effectLst/>
      </p:bgPr>
    </p:bg>
    <p:spTree>
      <p:nvGrpSpPr>
        <p:cNvPr id="1" name=""/>
        <p:cNvGrpSpPr/>
        <p:nvPr/>
      </p:nvGrpSpPr>
      <p:grpSpPr>
        <a:xfrm>
          <a:off x="0" y="0"/>
          <a:ext cx="0" cy="0"/>
          <a:chOff x="0" y="0"/>
          <a:chExt cx="0" cy="0"/>
        </a:xfrm>
      </p:grpSpPr>
      <p:grpSp>
        <p:nvGrpSpPr>
          <p:cNvPr id="2" name="Group 2"/>
          <p:cNvGrpSpPr/>
          <p:nvPr/>
        </p:nvGrpSpPr>
        <p:grpSpPr>
          <a:xfrm>
            <a:off x="7697505" y="1620668"/>
            <a:ext cx="9175980" cy="7045664"/>
            <a:chOff x="0" y="0"/>
            <a:chExt cx="12234640" cy="9394219"/>
          </a:xfrm>
        </p:grpSpPr>
        <p:grpSp>
          <p:nvGrpSpPr>
            <p:cNvPr id="3" name="Group 3"/>
            <p:cNvGrpSpPr/>
            <p:nvPr/>
          </p:nvGrpSpPr>
          <p:grpSpPr>
            <a:xfrm>
              <a:off x="0" y="0"/>
              <a:ext cx="12234640" cy="9394219"/>
              <a:chOff x="0" y="0"/>
              <a:chExt cx="3103973" cy="2383348"/>
            </a:xfrm>
          </p:grpSpPr>
          <p:sp>
            <p:nvSpPr>
              <p:cNvPr id="4" name="Freeform 4"/>
              <p:cNvSpPr/>
              <p:nvPr/>
            </p:nvSpPr>
            <p:spPr>
              <a:xfrm>
                <a:off x="0" y="0"/>
                <a:ext cx="3103974" cy="2383348"/>
              </a:xfrm>
              <a:custGeom>
                <a:avLst/>
                <a:gdLst/>
                <a:ahLst/>
                <a:cxnLst/>
                <a:rect l="l" t="t" r="r" b="b"/>
                <a:pathLst>
                  <a:path w="3103974" h="2383348">
                    <a:moveTo>
                      <a:pt x="2979513" y="2383348"/>
                    </a:moveTo>
                    <a:lnTo>
                      <a:pt x="124460" y="2383348"/>
                    </a:lnTo>
                    <a:cubicBezTo>
                      <a:pt x="55880" y="2383348"/>
                      <a:pt x="0" y="2327468"/>
                      <a:pt x="0" y="2258888"/>
                    </a:cubicBezTo>
                    <a:lnTo>
                      <a:pt x="0" y="124460"/>
                    </a:lnTo>
                    <a:cubicBezTo>
                      <a:pt x="0" y="55880"/>
                      <a:pt x="55880" y="0"/>
                      <a:pt x="124460" y="0"/>
                    </a:cubicBezTo>
                    <a:lnTo>
                      <a:pt x="2979513" y="0"/>
                    </a:lnTo>
                    <a:cubicBezTo>
                      <a:pt x="3048093" y="0"/>
                      <a:pt x="3103974" y="55880"/>
                      <a:pt x="3103974" y="124460"/>
                    </a:cubicBezTo>
                    <a:lnTo>
                      <a:pt x="3103974" y="2258888"/>
                    </a:lnTo>
                    <a:cubicBezTo>
                      <a:pt x="3103974" y="2327468"/>
                      <a:pt x="3048093" y="2383348"/>
                      <a:pt x="2979513" y="2383348"/>
                    </a:cubicBezTo>
                    <a:close/>
                  </a:path>
                </a:pathLst>
              </a:custGeom>
              <a:solidFill>
                <a:srgbClr val="FFFFFF"/>
              </a:solidFill>
            </p:spPr>
          </p:sp>
        </p:grpSp>
        <p:sp>
          <p:nvSpPr>
            <p:cNvPr id="5" name="AutoShape 5"/>
            <p:cNvSpPr/>
            <p:nvPr/>
          </p:nvSpPr>
          <p:spPr>
            <a:xfrm>
              <a:off x="0" y="1266422"/>
              <a:ext cx="12234640" cy="0"/>
            </a:xfrm>
            <a:prstGeom prst="line">
              <a:avLst/>
            </a:prstGeom>
            <a:ln w="12700" cap="rnd">
              <a:solidFill>
                <a:srgbClr val="000000"/>
              </a:solidFill>
              <a:prstDash val="solid"/>
              <a:headEnd type="none" w="sm" len="sm"/>
              <a:tailEnd type="none" w="sm" len="sm"/>
            </a:ln>
          </p:spPr>
        </p:sp>
        <p:grpSp>
          <p:nvGrpSpPr>
            <p:cNvPr id="6" name="Group 6"/>
            <p:cNvGrpSpPr/>
            <p:nvPr/>
          </p:nvGrpSpPr>
          <p:grpSpPr>
            <a:xfrm rot="-10800000">
              <a:off x="1386781" y="502600"/>
              <a:ext cx="289704" cy="28970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ECED"/>
              </a:solidFill>
            </p:spPr>
          </p:sp>
        </p:grpSp>
        <p:grpSp>
          <p:nvGrpSpPr>
            <p:cNvPr id="8" name="Group 8"/>
            <p:cNvGrpSpPr/>
            <p:nvPr/>
          </p:nvGrpSpPr>
          <p:grpSpPr>
            <a:xfrm rot="-10800000">
              <a:off x="1039940" y="502600"/>
              <a:ext cx="289704" cy="28970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814B"/>
              </a:solidFill>
            </p:spPr>
          </p:sp>
        </p:grpSp>
        <p:grpSp>
          <p:nvGrpSpPr>
            <p:cNvPr id="10" name="Group 10"/>
            <p:cNvGrpSpPr/>
            <p:nvPr/>
          </p:nvGrpSpPr>
          <p:grpSpPr>
            <a:xfrm rot="-10800000">
              <a:off x="693100" y="502600"/>
              <a:ext cx="289704" cy="28970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71717"/>
              </a:solidFill>
            </p:spPr>
          </p:sp>
        </p:gr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5408477" cy="14031425"/>
          </a:xfrm>
          <a:prstGeom prst="rect">
            <a:avLst/>
          </a:prstGeom>
        </p:spPr>
      </p:pic>
      <p:sp>
        <p:nvSpPr>
          <p:cNvPr id="13" name="TextBox 13"/>
          <p:cNvSpPr txBox="1"/>
          <p:nvPr/>
        </p:nvSpPr>
        <p:spPr>
          <a:xfrm>
            <a:off x="7934457" y="2829183"/>
            <a:ext cx="8702076" cy="5578450"/>
          </a:xfrm>
          <a:prstGeom prst="rect">
            <a:avLst/>
          </a:prstGeom>
        </p:spPr>
        <p:txBody>
          <a:bodyPr wrap="square" lIns="0" tIns="0" rIns="0" bIns="0" rtlCol="0" anchor="t">
            <a:spAutoFit/>
          </a:bodyPr>
          <a:lstStyle/>
          <a:p>
            <a:pPr algn="ctr">
              <a:lnSpc>
                <a:spcPts val="14532"/>
              </a:lnSpc>
            </a:pPr>
            <a:r>
              <a:rPr lang="en-US" sz="14532" dirty="0">
                <a:solidFill>
                  <a:srgbClr val="171717"/>
                </a:solidFill>
                <a:latin typeface="Arial Rounded MT Bold" panose="020F0704030504030204" pitchFamily="34" charset="0"/>
              </a:rPr>
              <a:t>MongoDB vs </a:t>
            </a:r>
          </a:p>
          <a:p>
            <a:pPr algn="ctr">
              <a:lnSpc>
                <a:spcPts val="14531"/>
              </a:lnSpc>
            </a:pPr>
            <a:r>
              <a:rPr lang="en-US" sz="14531" dirty="0">
                <a:solidFill>
                  <a:srgbClr val="171717"/>
                </a:solidFill>
                <a:latin typeface="Arial Rounded MT Bold" panose="020F0704030504030204" pitchFamily="34" charset="0"/>
              </a:rPr>
              <a:t>SQL</a:t>
            </a: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B6EEF"/>
        </a:solidFill>
        <a:effectLst/>
      </p:bgPr>
    </p:bg>
    <p:spTree>
      <p:nvGrpSpPr>
        <p:cNvPr id="1" name=""/>
        <p:cNvGrpSpPr/>
        <p:nvPr/>
      </p:nvGrpSpPr>
      <p:grpSpPr>
        <a:xfrm>
          <a:off x="0" y="0"/>
          <a:ext cx="0" cy="0"/>
          <a:chOff x="0" y="0"/>
          <a:chExt cx="0" cy="0"/>
        </a:xfrm>
      </p:grpSpPr>
      <p:grpSp>
        <p:nvGrpSpPr>
          <p:cNvPr id="2" name="Group 2"/>
          <p:cNvGrpSpPr/>
          <p:nvPr/>
        </p:nvGrpSpPr>
        <p:grpSpPr>
          <a:xfrm>
            <a:off x="464545" y="651750"/>
            <a:ext cx="17360098" cy="8983499"/>
            <a:chOff x="0" y="0"/>
            <a:chExt cx="5872428" cy="3038863"/>
          </a:xfrm>
        </p:grpSpPr>
        <p:sp>
          <p:nvSpPr>
            <p:cNvPr id="3" name="Freeform 3"/>
            <p:cNvSpPr/>
            <p:nvPr/>
          </p:nvSpPr>
          <p:spPr>
            <a:xfrm>
              <a:off x="0" y="0"/>
              <a:ext cx="5872428" cy="3038863"/>
            </a:xfrm>
            <a:custGeom>
              <a:avLst/>
              <a:gdLst/>
              <a:ahLst/>
              <a:cxnLst/>
              <a:rect l="l" t="t" r="r" b="b"/>
              <a:pathLst>
                <a:path w="5872428" h="3038863">
                  <a:moveTo>
                    <a:pt x="5747968" y="3038863"/>
                  </a:moveTo>
                  <a:lnTo>
                    <a:pt x="124460" y="3038863"/>
                  </a:lnTo>
                  <a:cubicBezTo>
                    <a:pt x="55880" y="3038863"/>
                    <a:pt x="0" y="2982983"/>
                    <a:pt x="0" y="2914403"/>
                  </a:cubicBezTo>
                  <a:lnTo>
                    <a:pt x="0" y="124460"/>
                  </a:lnTo>
                  <a:cubicBezTo>
                    <a:pt x="0" y="55880"/>
                    <a:pt x="55880" y="0"/>
                    <a:pt x="124460" y="0"/>
                  </a:cubicBezTo>
                  <a:lnTo>
                    <a:pt x="5747969" y="0"/>
                  </a:lnTo>
                  <a:cubicBezTo>
                    <a:pt x="5816548" y="0"/>
                    <a:pt x="5872428" y="55880"/>
                    <a:pt x="5872428" y="124460"/>
                  </a:cubicBezTo>
                  <a:lnTo>
                    <a:pt x="5872428" y="2914403"/>
                  </a:lnTo>
                  <a:cubicBezTo>
                    <a:pt x="5872428" y="2982983"/>
                    <a:pt x="5816548" y="3038863"/>
                    <a:pt x="5747969" y="3038863"/>
                  </a:cubicBezTo>
                  <a:close/>
                </a:path>
              </a:pathLst>
            </a:custGeom>
            <a:solidFill>
              <a:srgbClr val="FFFFFF"/>
            </a:solidFill>
          </p:spPr>
        </p:sp>
      </p:grpSp>
      <p:sp>
        <p:nvSpPr>
          <p:cNvPr id="4" name="TextBox 4"/>
          <p:cNvSpPr txBox="1"/>
          <p:nvPr/>
        </p:nvSpPr>
        <p:spPr>
          <a:xfrm>
            <a:off x="2411332" y="901468"/>
            <a:ext cx="5056267" cy="1025922"/>
          </a:xfrm>
          <a:prstGeom prst="rect">
            <a:avLst/>
          </a:prstGeom>
        </p:spPr>
        <p:txBody>
          <a:bodyPr wrap="square" lIns="0" tIns="0" rIns="0" bIns="0" rtlCol="0" anchor="t">
            <a:spAutoFit/>
          </a:bodyPr>
          <a:lstStyle/>
          <a:p>
            <a:pPr>
              <a:lnSpc>
                <a:spcPts val="8000"/>
              </a:lnSpc>
            </a:pPr>
            <a:r>
              <a:rPr lang="en-US" sz="8000" dirty="0">
                <a:solidFill>
                  <a:srgbClr val="171717"/>
                </a:solidFill>
                <a:latin typeface="Arial Rounded MT Bold" panose="020F0704030504030204" pitchFamily="34" charset="0"/>
              </a:rPr>
              <a:t>MongoDB</a:t>
            </a:r>
          </a:p>
        </p:txBody>
      </p:sp>
      <p:grpSp>
        <p:nvGrpSpPr>
          <p:cNvPr id="5" name="Group 5"/>
          <p:cNvGrpSpPr/>
          <p:nvPr/>
        </p:nvGrpSpPr>
        <p:grpSpPr>
          <a:xfrm>
            <a:off x="651750" y="2228619"/>
            <a:ext cx="7858130" cy="955241"/>
            <a:chOff x="0" y="0"/>
            <a:chExt cx="10477506" cy="1273654"/>
          </a:xfrm>
        </p:grpSpPr>
        <p:grpSp>
          <p:nvGrpSpPr>
            <p:cNvPr id="6" name="Group 6"/>
            <p:cNvGrpSpPr/>
            <p:nvPr/>
          </p:nvGrpSpPr>
          <p:grpSpPr>
            <a:xfrm>
              <a:off x="0" y="0"/>
              <a:ext cx="10477506" cy="1273654"/>
              <a:chOff x="0" y="0"/>
              <a:chExt cx="9158276" cy="1113288"/>
            </a:xfrm>
          </p:grpSpPr>
          <p:sp>
            <p:nvSpPr>
              <p:cNvPr id="7" name="Freeform 7"/>
              <p:cNvSpPr/>
              <p:nvPr/>
            </p:nvSpPr>
            <p:spPr>
              <a:xfrm>
                <a:off x="0" y="0"/>
                <a:ext cx="9159546" cy="1113288"/>
              </a:xfrm>
              <a:custGeom>
                <a:avLst/>
                <a:gdLst/>
                <a:ahLst/>
                <a:cxnLst/>
                <a:rect l="l" t="t" r="r" b="b"/>
                <a:pathLst>
                  <a:path w="9159546" h="1113288">
                    <a:moveTo>
                      <a:pt x="8605826" y="1113288"/>
                    </a:moveTo>
                    <a:lnTo>
                      <a:pt x="553720" y="1113288"/>
                    </a:lnTo>
                    <a:cubicBezTo>
                      <a:pt x="247650" y="1113288"/>
                      <a:pt x="0" y="864045"/>
                      <a:pt x="0" y="557284"/>
                    </a:cubicBezTo>
                    <a:cubicBezTo>
                      <a:pt x="0" y="249244"/>
                      <a:pt x="247650" y="0"/>
                      <a:pt x="553720" y="0"/>
                    </a:cubicBezTo>
                    <a:lnTo>
                      <a:pt x="8605826" y="0"/>
                    </a:lnTo>
                    <a:cubicBezTo>
                      <a:pt x="8911896" y="0"/>
                      <a:pt x="9159546" y="249244"/>
                      <a:pt x="9159546" y="557284"/>
                    </a:cubicBezTo>
                    <a:cubicBezTo>
                      <a:pt x="9158276" y="864045"/>
                      <a:pt x="8910626" y="1113288"/>
                      <a:pt x="8605826" y="1113288"/>
                    </a:cubicBezTo>
                    <a:close/>
                  </a:path>
                </a:pathLst>
              </a:custGeom>
              <a:solidFill>
                <a:srgbClr val="EDECED"/>
              </a:solidFill>
            </p:spPr>
          </p:sp>
        </p:grpSp>
        <p:sp>
          <p:nvSpPr>
            <p:cNvPr id="8" name="TextBox 8"/>
            <p:cNvSpPr txBox="1"/>
            <p:nvPr/>
          </p:nvSpPr>
          <p:spPr>
            <a:xfrm>
              <a:off x="900512" y="352134"/>
              <a:ext cx="8676483"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cs typeface="Times New Roman" panose="02020603050405020304" pitchFamily="18" charset="0"/>
                </a:rPr>
                <a:t>Non-relational database system</a:t>
              </a:r>
            </a:p>
          </p:txBody>
        </p:sp>
      </p:grpSp>
      <p:grpSp>
        <p:nvGrpSpPr>
          <p:cNvPr id="9" name="Group 9"/>
          <p:cNvGrpSpPr/>
          <p:nvPr/>
        </p:nvGrpSpPr>
        <p:grpSpPr>
          <a:xfrm>
            <a:off x="8572288" y="2305093"/>
            <a:ext cx="9117518" cy="802291"/>
            <a:chOff x="0" y="0"/>
            <a:chExt cx="12156691" cy="1069721"/>
          </a:xfrm>
        </p:grpSpPr>
        <p:grpSp>
          <p:nvGrpSpPr>
            <p:cNvPr id="10" name="Group 10"/>
            <p:cNvGrpSpPr/>
            <p:nvPr/>
          </p:nvGrpSpPr>
          <p:grpSpPr>
            <a:xfrm>
              <a:off x="0" y="0"/>
              <a:ext cx="12156691" cy="1069721"/>
              <a:chOff x="0" y="0"/>
              <a:chExt cx="12651794" cy="1113288"/>
            </a:xfrm>
          </p:grpSpPr>
          <p:sp>
            <p:nvSpPr>
              <p:cNvPr id="11" name="Freeform 11"/>
              <p:cNvSpPr/>
              <p:nvPr/>
            </p:nvSpPr>
            <p:spPr>
              <a:xfrm>
                <a:off x="0" y="0"/>
                <a:ext cx="12653063" cy="1113288"/>
              </a:xfrm>
              <a:custGeom>
                <a:avLst/>
                <a:gdLst/>
                <a:ahLst/>
                <a:cxnLst/>
                <a:rect l="l" t="t" r="r" b="b"/>
                <a:pathLst>
                  <a:path w="12653063" h="1113288">
                    <a:moveTo>
                      <a:pt x="12099344" y="1113288"/>
                    </a:moveTo>
                    <a:lnTo>
                      <a:pt x="553720" y="1113288"/>
                    </a:lnTo>
                    <a:cubicBezTo>
                      <a:pt x="247650" y="1113288"/>
                      <a:pt x="0" y="864045"/>
                      <a:pt x="0" y="557284"/>
                    </a:cubicBezTo>
                    <a:cubicBezTo>
                      <a:pt x="0" y="249244"/>
                      <a:pt x="247650" y="0"/>
                      <a:pt x="553720" y="0"/>
                    </a:cubicBezTo>
                    <a:lnTo>
                      <a:pt x="12099344" y="0"/>
                    </a:lnTo>
                    <a:cubicBezTo>
                      <a:pt x="12405413" y="0"/>
                      <a:pt x="12653063" y="249244"/>
                      <a:pt x="12653063" y="557284"/>
                    </a:cubicBezTo>
                    <a:cubicBezTo>
                      <a:pt x="12651794" y="864045"/>
                      <a:pt x="12404144" y="1113288"/>
                      <a:pt x="12099344" y="1113288"/>
                    </a:cubicBezTo>
                    <a:close/>
                  </a:path>
                </a:pathLst>
              </a:custGeom>
              <a:solidFill>
                <a:srgbClr val="EDECED"/>
              </a:solidFill>
            </p:spPr>
          </p:sp>
        </p:grpSp>
        <p:sp>
          <p:nvSpPr>
            <p:cNvPr id="12" name="TextBox 12"/>
            <p:cNvSpPr txBox="1"/>
            <p:nvPr/>
          </p:nvSpPr>
          <p:spPr>
            <a:xfrm>
              <a:off x="1044832" y="287378"/>
              <a:ext cx="11040450" cy="495862"/>
            </a:xfrm>
            <a:prstGeom prst="rect">
              <a:avLst/>
            </a:prstGeom>
          </p:spPr>
          <p:txBody>
            <a:bodyPr wrap="square" lIns="0" tIns="0" rIns="0" bIns="0" rtlCol="0" anchor="t">
              <a:spAutoFit/>
            </a:bodyPr>
            <a:lstStyle/>
            <a:p>
              <a:pPr>
                <a:lnSpc>
                  <a:spcPts val="2939"/>
                </a:lnSpc>
              </a:pPr>
              <a:r>
                <a:rPr lang="en-US" sz="2939" dirty="0">
                  <a:solidFill>
                    <a:srgbClr val="171717"/>
                  </a:solidFill>
                  <a:latin typeface="Arial Rounded MT Bold" panose="020F0704030504030204" pitchFamily="34" charset="0"/>
                </a:rPr>
                <a:t>Relational Data Management System(RDBMS)</a:t>
              </a:r>
            </a:p>
          </p:txBody>
        </p:sp>
      </p:grpSp>
      <p:grpSp>
        <p:nvGrpSpPr>
          <p:cNvPr id="13" name="Group 13"/>
          <p:cNvGrpSpPr/>
          <p:nvPr/>
        </p:nvGrpSpPr>
        <p:grpSpPr>
          <a:xfrm>
            <a:off x="2630774" y="3316892"/>
            <a:ext cx="3900082" cy="955241"/>
            <a:chOff x="0" y="0"/>
            <a:chExt cx="5200110" cy="1273654"/>
          </a:xfrm>
        </p:grpSpPr>
        <p:grpSp>
          <p:nvGrpSpPr>
            <p:cNvPr id="14" name="Group 14"/>
            <p:cNvGrpSpPr/>
            <p:nvPr/>
          </p:nvGrpSpPr>
          <p:grpSpPr>
            <a:xfrm>
              <a:off x="0" y="0"/>
              <a:ext cx="5200110" cy="1273654"/>
              <a:chOff x="0" y="0"/>
              <a:chExt cx="4545360" cy="1113288"/>
            </a:xfrm>
          </p:grpSpPr>
          <p:sp>
            <p:nvSpPr>
              <p:cNvPr id="15" name="Freeform 15"/>
              <p:cNvSpPr/>
              <p:nvPr/>
            </p:nvSpPr>
            <p:spPr>
              <a:xfrm>
                <a:off x="0" y="0"/>
                <a:ext cx="4546630" cy="1113288"/>
              </a:xfrm>
              <a:custGeom>
                <a:avLst/>
                <a:gdLst/>
                <a:ahLst/>
                <a:cxnLst/>
                <a:rect l="l" t="t" r="r" b="b"/>
                <a:pathLst>
                  <a:path w="4546630" h="1113288">
                    <a:moveTo>
                      <a:pt x="3992910" y="1113288"/>
                    </a:moveTo>
                    <a:lnTo>
                      <a:pt x="553720" y="1113288"/>
                    </a:lnTo>
                    <a:cubicBezTo>
                      <a:pt x="247650" y="1113288"/>
                      <a:pt x="0" y="864045"/>
                      <a:pt x="0" y="557284"/>
                    </a:cubicBezTo>
                    <a:cubicBezTo>
                      <a:pt x="0" y="249244"/>
                      <a:pt x="247650" y="0"/>
                      <a:pt x="553720" y="0"/>
                    </a:cubicBezTo>
                    <a:lnTo>
                      <a:pt x="3992910" y="0"/>
                    </a:lnTo>
                    <a:cubicBezTo>
                      <a:pt x="4298980" y="0"/>
                      <a:pt x="4546630" y="249244"/>
                      <a:pt x="4546630" y="557284"/>
                    </a:cubicBezTo>
                    <a:cubicBezTo>
                      <a:pt x="4545360" y="864045"/>
                      <a:pt x="4297710" y="1113288"/>
                      <a:pt x="3992910" y="1113288"/>
                    </a:cubicBezTo>
                    <a:close/>
                  </a:path>
                </a:pathLst>
              </a:custGeom>
              <a:solidFill>
                <a:srgbClr val="EDECED"/>
              </a:solidFill>
            </p:spPr>
          </p:sp>
        </p:grpSp>
        <p:sp>
          <p:nvSpPr>
            <p:cNvPr id="16" name="TextBox 16"/>
            <p:cNvSpPr txBox="1"/>
            <p:nvPr/>
          </p:nvSpPr>
          <p:spPr>
            <a:xfrm>
              <a:off x="446933" y="352134"/>
              <a:ext cx="4306241"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Faster than SQL</a:t>
              </a:r>
            </a:p>
          </p:txBody>
        </p:sp>
      </p:grpSp>
      <p:grpSp>
        <p:nvGrpSpPr>
          <p:cNvPr id="17" name="Group 17"/>
          <p:cNvGrpSpPr/>
          <p:nvPr/>
        </p:nvGrpSpPr>
        <p:grpSpPr>
          <a:xfrm>
            <a:off x="9817084" y="3316892"/>
            <a:ext cx="6627926" cy="955241"/>
            <a:chOff x="0" y="0"/>
            <a:chExt cx="8837234" cy="1273654"/>
          </a:xfrm>
        </p:grpSpPr>
        <p:grpSp>
          <p:nvGrpSpPr>
            <p:cNvPr id="18" name="Group 18"/>
            <p:cNvGrpSpPr/>
            <p:nvPr/>
          </p:nvGrpSpPr>
          <p:grpSpPr>
            <a:xfrm>
              <a:off x="0" y="0"/>
              <a:ext cx="8837234" cy="1273654"/>
              <a:chOff x="0" y="0"/>
              <a:chExt cx="7724532" cy="1113288"/>
            </a:xfrm>
          </p:grpSpPr>
          <p:sp>
            <p:nvSpPr>
              <p:cNvPr id="19" name="Freeform 19"/>
              <p:cNvSpPr/>
              <p:nvPr/>
            </p:nvSpPr>
            <p:spPr>
              <a:xfrm>
                <a:off x="0" y="0"/>
                <a:ext cx="7725802" cy="1113288"/>
              </a:xfrm>
              <a:custGeom>
                <a:avLst/>
                <a:gdLst/>
                <a:ahLst/>
                <a:cxnLst/>
                <a:rect l="l" t="t" r="r" b="b"/>
                <a:pathLst>
                  <a:path w="7725802" h="1113288">
                    <a:moveTo>
                      <a:pt x="7172082" y="1113288"/>
                    </a:moveTo>
                    <a:lnTo>
                      <a:pt x="553720" y="1113288"/>
                    </a:lnTo>
                    <a:cubicBezTo>
                      <a:pt x="247650" y="1113288"/>
                      <a:pt x="0" y="864045"/>
                      <a:pt x="0" y="557284"/>
                    </a:cubicBezTo>
                    <a:cubicBezTo>
                      <a:pt x="0" y="249244"/>
                      <a:pt x="247650" y="0"/>
                      <a:pt x="553720" y="0"/>
                    </a:cubicBezTo>
                    <a:lnTo>
                      <a:pt x="7172082" y="0"/>
                    </a:lnTo>
                    <a:cubicBezTo>
                      <a:pt x="7478152" y="0"/>
                      <a:pt x="7725802" y="249244"/>
                      <a:pt x="7725802" y="557284"/>
                    </a:cubicBezTo>
                    <a:cubicBezTo>
                      <a:pt x="7724532" y="864045"/>
                      <a:pt x="7476882" y="1113288"/>
                      <a:pt x="7172082" y="1113288"/>
                    </a:cubicBezTo>
                    <a:close/>
                  </a:path>
                </a:pathLst>
              </a:custGeom>
              <a:solidFill>
                <a:srgbClr val="EDECED"/>
              </a:solidFill>
            </p:spPr>
          </p:sp>
        </p:grpSp>
        <p:sp>
          <p:nvSpPr>
            <p:cNvPr id="20" name="TextBox 20"/>
            <p:cNvSpPr txBox="1"/>
            <p:nvPr/>
          </p:nvSpPr>
          <p:spPr>
            <a:xfrm>
              <a:off x="759535" y="352134"/>
              <a:ext cx="7318165"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Compatible with many tools</a:t>
              </a:r>
            </a:p>
          </p:txBody>
        </p:sp>
      </p:grpSp>
      <p:grpSp>
        <p:nvGrpSpPr>
          <p:cNvPr id="21" name="Group 21"/>
          <p:cNvGrpSpPr/>
          <p:nvPr/>
        </p:nvGrpSpPr>
        <p:grpSpPr>
          <a:xfrm>
            <a:off x="959301" y="4376590"/>
            <a:ext cx="7483720" cy="955241"/>
            <a:chOff x="0" y="0"/>
            <a:chExt cx="9978293" cy="1273654"/>
          </a:xfrm>
        </p:grpSpPr>
        <p:grpSp>
          <p:nvGrpSpPr>
            <p:cNvPr id="22" name="Group 22"/>
            <p:cNvGrpSpPr/>
            <p:nvPr/>
          </p:nvGrpSpPr>
          <p:grpSpPr>
            <a:xfrm>
              <a:off x="0" y="0"/>
              <a:ext cx="9978293" cy="1273654"/>
              <a:chOff x="0" y="0"/>
              <a:chExt cx="8721919" cy="1113288"/>
            </a:xfrm>
          </p:grpSpPr>
          <p:sp>
            <p:nvSpPr>
              <p:cNvPr id="23" name="Freeform 23"/>
              <p:cNvSpPr/>
              <p:nvPr/>
            </p:nvSpPr>
            <p:spPr>
              <a:xfrm>
                <a:off x="0" y="0"/>
                <a:ext cx="8723189" cy="1113288"/>
              </a:xfrm>
              <a:custGeom>
                <a:avLst/>
                <a:gdLst/>
                <a:ahLst/>
                <a:cxnLst/>
                <a:rect l="l" t="t" r="r" b="b"/>
                <a:pathLst>
                  <a:path w="8723189" h="1113288">
                    <a:moveTo>
                      <a:pt x="8169469" y="1113288"/>
                    </a:moveTo>
                    <a:lnTo>
                      <a:pt x="553720" y="1113288"/>
                    </a:lnTo>
                    <a:cubicBezTo>
                      <a:pt x="247650" y="1113288"/>
                      <a:pt x="0" y="864045"/>
                      <a:pt x="0" y="557284"/>
                    </a:cubicBezTo>
                    <a:cubicBezTo>
                      <a:pt x="0" y="249244"/>
                      <a:pt x="247650" y="0"/>
                      <a:pt x="553720" y="0"/>
                    </a:cubicBezTo>
                    <a:lnTo>
                      <a:pt x="8169469" y="0"/>
                    </a:lnTo>
                    <a:cubicBezTo>
                      <a:pt x="8475539" y="0"/>
                      <a:pt x="8723189" y="249244"/>
                      <a:pt x="8723189" y="557284"/>
                    </a:cubicBezTo>
                    <a:cubicBezTo>
                      <a:pt x="8721919" y="864045"/>
                      <a:pt x="8474269" y="1113288"/>
                      <a:pt x="8169469" y="1113288"/>
                    </a:cubicBezTo>
                    <a:close/>
                  </a:path>
                </a:pathLst>
              </a:custGeom>
              <a:solidFill>
                <a:srgbClr val="EDECED"/>
              </a:solidFill>
            </p:spPr>
          </p:sp>
        </p:grpSp>
        <p:sp>
          <p:nvSpPr>
            <p:cNvPr id="24" name="TextBox 24"/>
            <p:cNvSpPr txBox="1"/>
            <p:nvPr/>
          </p:nvSpPr>
          <p:spPr>
            <a:xfrm>
              <a:off x="857607" y="352134"/>
              <a:ext cx="8263082"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Best suited for simple queries</a:t>
              </a:r>
            </a:p>
          </p:txBody>
        </p:sp>
      </p:grpSp>
      <p:grpSp>
        <p:nvGrpSpPr>
          <p:cNvPr id="25" name="Group 25"/>
          <p:cNvGrpSpPr/>
          <p:nvPr/>
        </p:nvGrpSpPr>
        <p:grpSpPr>
          <a:xfrm>
            <a:off x="9308957" y="4386115"/>
            <a:ext cx="7644181" cy="955241"/>
            <a:chOff x="0" y="0"/>
            <a:chExt cx="10192241" cy="1273654"/>
          </a:xfrm>
        </p:grpSpPr>
        <p:grpSp>
          <p:nvGrpSpPr>
            <p:cNvPr id="26" name="Group 26"/>
            <p:cNvGrpSpPr/>
            <p:nvPr/>
          </p:nvGrpSpPr>
          <p:grpSpPr>
            <a:xfrm>
              <a:off x="0" y="0"/>
              <a:ext cx="10192241" cy="1273654"/>
              <a:chOff x="0" y="0"/>
              <a:chExt cx="8908929" cy="1113288"/>
            </a:xfrm>
          </p:grpSpPr>
          <p:sp>
            <p:nvSpPr>
              <p:cNvPr id="27" name="Freeform 27"/>
              <p:cNvSpPr/>
              <p:nvPr/>
            </p:nvSpPr>
            <p:spPr>
              <a:xfrm>
                <a:off x="0" y="0"/>
                <a:ext cx="8910199" cy="1113288"/>
              </a:xfrm>
              <a:custGeom>
                <a:avLst/>
                <a:gdLst/>
                <a:ahLst/>
                <a:cxnLst/>
                <a:rect l="l" t="t" r="r" b="b"/>
                <a:pathLst>
                  <a:path w="8910199" h="1113288">
                    <a:moveTo>
                      <a:pt x="8356479" y="1113288"/>
                    </a:moveTo>
                    <a:lnTo>
                      <a:pt x="553720" y="1113288"/>
                    </a:lnTo>
                    <a:cubicBezTo>
                      <a:pt x="247650" y="1113288"/>
                      <a:pt x="0" y="864045"/>
                      <a:pt x="0" y="557284"/>
                    </a:cubicBezTo>
                    <a:cubicBezTo>
                      <a:pt x="0" y="249244"/>
                      <a:pt x="247650" y="0"/>
                      <a:pt x="553720" y="0"/>
                    </a:cubicBezTo>
                    <a:lnTo>
                      <a:pt x="8356479" y="0"/>
                    </a:lnTo>
                    <a:cubicBezTo>
                      <a:pt x="8662549" y="0"/>
                      <a:pt x="8910199" y="249244"/>
                      <a:pt x="8910199" y="557284"/>
                    </a:cubicBezTo>
                    <a:cubicBezTo>
                      <a:pt x="8908929" y="864045"/>
                      <a:pt x="8661279" y="1113288"/>
                      <a:pt x="8356479" y="1113288"/>
                    </a:cubicBezTo>
                    <a:close/>
                  </a:path>
                </a:pathLst>
              </a:custGeom>
              <a:solidFill>
                <a:srgbClr val="EDECED"/>
              </a:solidFill>
            </p:spPr>
          </p:sp>
        </p:grpSp>
        <p:sp>
          <p:nvSpPr>
            <p:cNvPr id="28" name="TextBox 28"/>
            <p:cNvSpPr txBox="1"/>
            <p:nvPr/>
          </p:nvSpPr>
          <p:spPr>
            <a:xfrm>
              <a:off x="875995" y="352134"/>
              <a:ext cx="8440254"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Best suited for complex queries</a:t>
              </a:r>
            </a:p>
          </p:txBody>
        </p:sp>
      </p:grpSp>
      <p:pic>
        <p:nvPicPr>
          <p:cNvPr id="29" name="Picture 2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054612" y="7813813"/>
            <a:ext cx="9531076" cy="10339431"/>
          </a:xfrm>
          <a:prstGeom prst="rect">
            <a:avLst/>
          </a:prstGeom>
        </p:spPr>
      </p:pic>
      <p:sp>
        <p:nvSpPr>
          <p:cNvPr id="30" name="TextBox 30"/>
          <p:cNvSpPr txBox="1"/>
          <p:nvPr/>
        </p:nvSpPr>
        <p:spPr>
          <a:xfrm>
            <a:off x="10529362" y="901469"/>
            <a:ext cx="5203371" cy="1025922"/>
          </a:xfrm>
          <a:prstGeom prst="rect">
            <a:avLst/>
          </a:prstGeom>
        </p:spPr>
        <p:txBody>
          <a:bodyPr lIns="0" tIns="0" rIns="0" bIns="0" rtlCol="0" anchor="t">
            <a:spAutoFit/>
          </a:bodyPr>
          <a:lstStyle/>
          <a:p>
            <a:pPr algn="ctr">
              <a:lnSpc>
                <a:spcPts val="8000"/>
              </a:lnSpc>
            </a:pPr>
            <a:r>
              <a:rPr lang="en-US" sz="8000" dirty="0">
                <a:solidFill>
                  <a:srgbClr val="171717"/>
                </a:solidFill>
                <a:latin typeface="Arial Rounded MT Bold" panose="020F0704030504030204" pitchFamily="34" charset="0"/>
              </a:rPr>
              <a:t>SQL</a:t>
            </a:r>
          </a:p>
        </p:txBody>
      </p:sp>
      <p:grpSp>
        <p:nvGrpSpPr>
          <p:cNvPr id="31" name="Group 31"/>
          <p:cNvGrpSpPr/>
          <p:nvPr/>
        </p:nvGrpSpPr>
        <p:grpSpPr>
          <a:xfrm>
            <a:off x="1373827" y="5550906"/>
            <a:ext cx="6413977" cy="955241"/>
            <a:chOff x="0" y="0"/>
            <a:chExt cx="8551970" cy="1273654"/>
          </a:xfrm>
        </p:grpSpPr>
        <p:grpSp>
          <p:nvGrpSpPr>
            <p:cNvPr id="32" name="Group 32"/>
            <p:cNvGrpSpPr/>
            <p:nvPr/>
          </p:nvGrpSpPr>
          <p:grpSpPr>
            <a:xfrm>
              <a:off x="0" y="0"/>
              <a:ext cx="8551970" cy="1273654"/>
              <a:chOff x="0" y="0"/>
              <a:chExt cx="7475185" cy="1113288"/>
            </a:xfrm>
          </p:grpSpPr>
          <p:sp>
            <p:nvSpPr>
              <p:cNvPr id="33" name="Freeform 33"/>
              <p:cNvSpPr/>
              <p:nvPr/>
            </p:nvSpPr>
            <p:spPr>
              <a:xfrm>
                <a:off x="0" y="0"/>
                <a:ext cx="7476455" cy="1113288"/>
              </a:xfrm>
              <a:custGeom>
                <a:avLst/>
                <a:gdLst/>
                <a:ahLst/>
                <a:cxnLst/>
                <a:rect l="l" t="t" r="r" b="b"/>
                <a:pathLst>
                  <a:path w="7476455" h="1113288">
                    <a:moveTo>
                      <a:pt x="6922735" y="1113288"/>
                    </a:moveTo>
                    <a:lnTo>
                      <a:pt x="553720" y="1113288"/>
                    </a:lnTo>
                    <a:cubicBezTo>
                      <a:pt x="247650" y="1113288"/>
                      <a:pt x="0" y="864045"/>
                      <a:pt x="0" y="557284"/>
                    </a:cubicBezTo>
                    <a:cubicBezTo>
                      <a:pt x="0" y="249244"/>
                      <a:pt x="247650" y="0"/>
                      <a:pt x="553720" y="0"/>
                    </a:cubicBezTo>
                    <a:lnTo>
                      <a:pt x="6922735" y="0"/>
                    </a:lnTo>
                    <a:cubicBezTo>
                      <a:pt x="7228805" y="0"/>
                      <a:pt x="7476455" y="249244"/>
                      <a:pt x="7476455" y="557284"/>
                    </a:cubicBezTo>
                    <a:cubicBezTo>
                      <a:pt x="7475185" y="864045"/>
                      <a:pt x="7227535" y="1113288"/>
                      <a:pt x="6922735" y="1113288"/>
                    </a:cubicBezTo>
                    <a:close/>
                  </a:path>
                </a:pathLst>
              </a:custGeom>
              <a:solidFill>
                <a:srgbClr val="EDECED"/>
              </a:solidFill>
            </p:spPr>
          </p:sp>
        </p:grpSp>
        <p:sp>
          <p:nvSpPr>
            <p:cNvPr id="34" name="TextBox 34"/>
            <p:cNvSpPr txBox="1"/>
            <p:nvPr/>
          </p:nvSpPr>
          <p:spPr>
            <a:xfrm>
              <a:off x="735017" y="352134"/>
              <a:ext cx="7081935"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Collection-based database</a:t>
              </a:r>
            </a:p>
          </p:txBody>
        </p:sp>
      </p:grpSp>
      <p:grpSp>
        <p:nvGrpSpPr>
          <p:cNvPr id="35" name="Group 35"/>
          <p:cNvGrpSpPr/>
          <p:nvPr/>
        </p:nvGrpSpPr>
        <p:grpSpPr>
          <a:xfrm>
            <a:off x="892442" y="6669018"/>
            <a:ext cx="7617437" cy="955241"/>
            <a:chOff x="0" y="0"/>
            <a:chExt cx="10156583" cy="1273654"/>
          </a:xfrm>
        </p:grpSpPr>
        <p:grpSp>
          <p:nvGrpSpPr>
            <p:cNvPr id="36" name="Group 36"/>
            <p:cNvGrpSpPr/>
            <p:nvPr/>
          </p:nvGrpSpPr>
          <p:grpSpPr>
            <a:xfrm>
              <a:off x="0" y="0"/>
              <a:ext cx="10156583" cy="1273654"/>
              <a:chOff x="0" y="0"/>
              <a:chExt cx="8877761" cy="1113288"/>
            </a:xfrm>
          </p:grpSpPr>
          <p:sp>
            <p:nvSpPr>
              <p:cNvPr id="37" name="Freeform 37"/>
              <p:cNvSpPr/>
              <p:nvPr/>
            </p:nvSpPr>
            <p:spPr>
              <a:xfrm>
                <a:off x="0" y="0"/>
                <a:ext cx="8879031" cy="1113288"/>
              </a:xfrm>
              <a:custGeom>
                <a:avLst/>
                <a:gdLst/>
                <a:ahLst/>
                <a:cxnLst/>
                <a:rect l="l" t="t" r="r" b="b"/>
                <a:pathLst>
                  <a:path w="8879031" h="1113288">
                    <a:moveTo>
                      <a:pt x="8325310" y="1113288"/>
                    </a:moveTo>
                    <a:lnTo>
                      <a:pt x="553720" y="1113288"/>
                    </a:lnTo>
                    <a:cubicBezTo>
                      <a:pt x="247650" y="1113288"/>
                      <a:pt x="0" y="864045"/>
                      <a:pt x="0" y="557284"/>
                    </a:cubicBezTo>
                    <a:cubicBezTo>
                      <a:pt x="0" y="249244"/>
                      <a:pt x="247650" y="0"/>
                      <a:pt x="553720" y="0"/>
                    </a:cubicBezTo>
                    <a:lnTo>
                      <a:pt x="8325310" y="0"/>
                    </a:lnTo>
                    <a:cubicBezTo>
                      <a:pt x="8631381" y="0"/>
                      <a:pt x="8879031" y="249244"/>
                      <a:pt x="8879031" y="557284"/>
                    </a:cubicBezTo>
                    <a:cubicBezTo>
                      <a:pt x="8877760" y="864045"/>
                      <a:pt x="8630110" y="1113288"/>
                      <a:pt x="8325310" y="1113288"/>
                    </a:cubicBezTo>
                    <a:close/>
                  </a:path>
                </a:pathLst>
              </a:custGeom>
              <a:solidFill>
                <a:srgbClr val="EDECED"/>
              </a:solidFill>
            </p:spPr>
          </p:sp>
        </p:grpSp>
        <p:sp>
          <p:nvSpPr>
            <p:cNvPr id="38" name="TextBox 38"/>
            <p:cNvSpPr txBox="1"/>
            <p:nvPr/>
          </p:nvSpPr>
          <p:spPr>
            <a:xfrm>
              <a:off x="872929" y="352134"/>
              <a:ext cx="8410726"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Unstructured/dynamic schema</a:t>
              </a:r>
            </a:p>
          </p:txBody>
        </p:sp>
      </p:grpSp>
      <p:grpSp>
        <p:nvGrpSpPr>
          <p:cNvPr id="39" name="Group 39"/>
          <p:cNvGrpSpPr/>
          <p:nvPr/>
        </p:nvGrpSpPr>
        <p:grpSpPr>
          <a:xfrm>
            <a:off x="2066953" y="7843333"/>
            <a:ext cx="5027725" cy="955241"/>
            <a:chOff x="0" y="0"/>
            <a:chExt cx="6703633" cy="1273654"/>
          </a:xfrm>
        </p:grpSpPr>
        <p:grpSp>
          <p:nvGrpSpPr>
            <p:cNvPr id="40" name="Group 40"/>
            <p:cNvGrpSpPr/>
            <p:nvPr/>
          </p:nvGrpSpPr>
          <p:grpSpPr>
            <a:xfrm>
              <a:off x="0" y="0"/>
              <a:ext cx="6703633" cy="1273654"/>
              <a:chOff x="0" y="0"/>
              <a:chExt cx="5859574" cy="1113288"/>
            </a:xfrm>
          </p:grpSpPr>
          <p:sp>
            <p:nvSpPr>
              <p:cNvPr id="41" name="Freeform 41"/>
              <p:cNvSpPr/>
              <p:nvPr/>
            </p:nvSpPr>
            <p:spPr>
              <a:xfrm>
                <a:off x="0" y="0"/>
                <a:ext cx="5860844" cy="1113288"/>
              </a:xfrm>
              <a:custGeom>
                <a:avLst/>
                <a:gdLst/>
                <a:ahLst/>
                <a:cxnLst/>
                <a:rect l="l" t="t" r="r" b="b"/>
                <a:pathLst>
                  <a:path w="5860844" h="1113288">
                    <a:moveTo>
                      <a:pt x="5307124" y="1113288"/>
                    </a:moveTo>
                    <a:lnTo>
                      <a:pt x="553720" y="1113288"/>
                    </a:lnTo>
                    <a:cubicBezTo>
                      <a:pt x="247650" y="1113288"/>
                      <a:pt x="0" y="864045"/>
                      <a:pt x="0" y="557284"/>
                    </a:cubicBezTo>
                    <a:cubicBezTo>
                      <a:pt x="0" y="249244"/>
                      <a:pt x="247650" y="0"/>
                      <a:pt x="553720" y="0"/>
                    </a:cubicBezTo>
                    <a:lnTo>
                      <a:pt x="5307124" y="0"/>
                    </a:lnTo>
                    <a:cubicBezTo>
                      <a:pt x="5613193" y="0"/>
                      <a:pt x="5860843" y="249244"/>
                      <a:pt x="5860843" y="557284"/>
                    </a:cubicBezTo>
                    <a:cubicBezTo>
                      <a:pt x="5859574" y="864045"/>
                      <a:pt x="5611923" y="1113288"/>
                      <a:pt x="5307124" y="1113288"/>
                    </a:cubicBezTo>
                    <a:close/>
                  </a:path>
                </a:pathLst>
              </a:custGeom>
              <a:solidFill>
                <a:srgbClr val="EDECED"/>
              </a:solidFill>
            </p:spPr>
          </p:sp>
        </p:grpSp>
        <p:sp>
          <p:nvSpPr>
            <p:cNvPr id="42" name="TextBox 42"/>
            <p:cNvSpPr txBox="1"/>
            <p:nvPr/>
          </p:nvSpPr>
          <p:spPr>
            <a:xfrm>
              <a:off x="576159" y="352134"/>
              <a:ext cx="5551317"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Horizontally scalable</a:t>
              </a:r>
            </a:p>
          </p:txBody>
        </p:sp>
      </p:grpSp>
      <p:grpSp>
        <p:nvGrpSpPr>
          <p:cNvPr id="43" name="Group 43"/>
          <p:cNvGrpSpPr/>
          <p:nvPr/>
        </p:nvGrpSpPr>
        <p:grpSpPr>
          <a:xfrm>
            <a:off x="10458930" y="5550906"/>
            <a:ext cx="5344235" cy="955241"/>
            <a:chOff x="0" y="0"/>
            <a:chExt cx="7125646" cy="1273654"/>
          </a:xfrm>
        </p:grpSpPr>
        <p:grpSp>
          <p:nvGrpSpPr>
            <p:cNvPr id="44" name="Group 44"/>
            <p:cNvGrpSpPr/>
            <p:nvPr/>
          </p:nvGrpSpPr>
          <p:grpSpPr>
            <a:xfrm>
              <a:off x="0" y="0"/>
              <a:ext cx="7125646" cy="1273654"/>
              <a:chOff x="0" y="0"/>
              <a:chExt cx="6228451" cy="1113288"/>
            </a:xfrm>
          </p:grpSpPr>
          <p:sp>
            <p:nvSpPr>
              <p:cNvPr id="45" name="Freeform 45"/>
              <p:cNvSpPr/>
              <p:nvPr/>
            </p:nvSpPr>
            <p:spPr>
              <a:xfrm>
                <a:off x="0" y="0"/>
                <a:ext cx="6229721" cy="1113288"/>
              </a:xfrm>
              <a:custGeom>
                <a:avLst/>
                <a:gdLst/>
                <a:ahLst/>
                <a:cxnLst/>
                <a:rect l="l" t="t" r="r" b="b"/>
                <a:pathLst>
                  <a:path w="6229721" h="1113288">
                    <a:moveTo>
                      <a:pt x="5676001" y="1113288"/>
                    </a:moveTo>
                    <a:lnTo>
                      <a:pt x="553720" y="1113288"/>
                    </a:lnTo>
                    <a:cubicBezTo>
                      <a:pt x="247650" y="1113288"/>
                      <a:pt x="0" y="864045"/>
                      <a:pt x="0" y="557284"/>
                    </a:cubicBezTo>
                    <a:cubicBezTo>
                      <a:pt x="0" y="249244"/>
                      <a:pt x="247650" y="0"/>
                      <a:pt x="553720" y="0"/>
                    </a:cubicBezTo>
                    <a:lnTo>
                      <a:pt x="5676001" y="0"/>
                    </a:lnTo>
                    <a:cubicBezTo>
                      <a:pt x="5982071" y="0"/>
                      <a:pt x="6229721" y="249244"/>
                      <a:pt x="6229721" y="557284"/>
                    </a:cubicBezTo>
                    <a:cubicBezTo>
                      <a:pt x="6228451" y="864045"/>
                      <a:pt x="5980801" y="1113288"/>
                      <a:pt x="5676001" y="1113288"/>
                    </a:cubicBezTo>
                    <a:close/>
                  </a:path>
                </a:pathLst>
              </a:custGeom>
              <a:solidFill>
                <a:srgbClr val="EDECED"/>
              </a:solidFill>
            </p:spPr>
          </p:sp>
        </p:grpSp>
        <p:sp>
          <p:nvSpPr>
            <p:cNvPr id="46" name="TextBox 46"/>
            <p:cNvSpPr txBox="1"/>
            <p:nvPr/>
          </p:nvSpPr>
          <p:spPr>
            <a:xfrm>
              <a:off x="612429" y="352134"/>
              <a:ext cx="5900789"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Table-based database</a:t>
              </a:r>
            </a:p>
          </p:txBody>
        </p:sp>
      </p:grpSp>
      <p:grpSp>
        <p:nvGrpSpPr>
          <p:cNvPr id="47" name="Group 47"/>
          <p:cNvGrpSpPr/>
          <p:nvPr/>
        </p:nvGrpSpPr>
        <p:grpSpPr>
          <a:xfrm>
            <a:off x="10753109" y="6669018"/>
            <a:ext cx="4755876" cy="955241"/>
            <a:chOff x="0" y="0"/>
            <a:chExt cx="6341168" cy="1273654"/>
          </a:xfrm>
        </p:grpSpPr>
        <p:grpSp>
          <p:nvGrpSpPr>
            <p:cNvPr id="48" name="Group 48"/>
            <p:cNvGrpSpPr/>
            <p:nvPr/>
          </p:nvGrpSpPr>
          <p:grpSpPr>
            <a:xfrm>
              <a:off x="0" y="0"/>
              <a:ext cx="6341168" cy="1273654"/>
              <a:chOff x="0" y="0"/>
              <a:chExt cx="5542747" cy="1113288"/>
            </a:xfrm>
          </p:grpSpPr>
          <p:sp>
            <p:nvSpPr>
              <p:cNvPr id="49" name="Freeform 49"/>
              <p:cNvSpPr/>
              <p:nvPr/>
            </p:nvSpPr>
            <p:spPr>
              <a:xfrm>
                <a:off x="0" y="0"/>
                <a:ext cx="5544018" cy="1113288"/>
              </a:xfrm>
              <a:custGeom>
                <a:avLst/>
                <a:gdLst/>
                <a:ahLst/>
                <a:cxnLst/>
                <a:rect l="l" t="t" r="r" b="b"/>
                <a:pathLst>
                  <a:path w="5544018" h="1113288">
                    <a:moveTo>
                      <a:pt x="4990297" y="1113288"/>
                    </a:moveTo>
                    <a:lnTo>
                      <a:pt x="553720" y="1113288"/>
                    </a:lnTo>
                    <a:cubicBezTo>
                      <a:pt x="247650" y="1113288"/>
                      <a:pt x="0" y="864045"/>
                      <a:pt x="0" y="557284"/>
                    </a:cubicBezTo>
                    <a:cubicBezTo>
                      <a:pt x="0" y="249244"/>
                      <a:pt x="247650" y="0"/>
                      <a:pt x="553720" y="0"/>
                    </a:cubicBezTo>
                    <a:lnTo>
                      <a:pt x="4990297" y="0"/>
                    </a:lnTo>
                    <a:cubicBezTo>
                      <a:pt x="5296367" y="0"/>
                      <a:pt x="5544017" y="249244"/>
                      <a:pt x="5544017" y="557284"/>
                    </a:cubicBezTo>
                    <a:cubicBezTo>
                      <a:pt x="5542747" y="864045"/>
                      <a:pt x="5295097" y="1113288"/>
                      <a:pt x="4990297" y="1113288"/>
                    </a:cubicBezTo>
                    <a:close/>
                  </a:path>
                </a:pathLst>
              </a:custGeom>
              <a:solidFill>
                <a:srgbClr val="EDECED"/>
              </a:solidFill>
            </p:spPr>
          </p:sp>
        </p:grpSp>
        <p:sp>
          <p:nvSpPr>
            <p:cNvPr id="50" name="TextBox 50"/>
            <p:cNvSpPr txBox="1"/>
            <p:nvPr/>
          </p:nvSpPr>
          <p:spPr>
            <a:xfrm>
              <a:off x="545005" y="352134"/>
              <a:ext cx="5251159"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Predefined schema</a:t>
              </a:r>
            </a:p>
          </p:txBody>
        </p:sp>
      </p:grpSp>
      <p:grpSp>
        <p:nvGrpSpPr>
          <p:cNvPr id="51" name="Group 51"/>
          <p:cNvGrpSpPr/>
          <p:nvPr/>
        </p:nvGrpSpPr>
        <p:grpSpPr>
          <a:xfrm>
            <a:off x="10606019" y="7880488"/>
            <a:ext cx="5050056" cy="955241"/>
            <a:chOff x="0" y="0"/>
            <a:chExt cx="6733407" cy="1273654"/>
          </a:xfrm>
        </p:grpSpPr>
        <p:grpSp>
          <p:nvGrpSpPr>
            <p:cNvPr id="52" name="Group 52"/>
            <p:cNvGrpSpPr/>
            <p:nvPr/>
          </p:nvGrpSpPr>
          <p:grpSpPr>
            <a:xfrm>
              <a:off x="0" y="0"/>
              <a:ext cx="6733407" cy="1273654"/>
              <a:chOff x="0" y="0"/>
              <a:chExt cx="5885599" cy="1113288"/>
            </a:xfrm>
          </p:grpSpPr>
          <p:sp>
            <p:nvSpPr>
              <p:cNvPr id="53" name="Freeform 53"/>
              <p:cNvSpPr/>
              <p:nvPr/>
            </p:nvSpPr>
            <p:spPr>
              <a:xfrm>
                <a:off x="0" y="0"/>
                <a:ext cx="5886869" cy="1113288"/>
              </a:xfrm>
              <a:custGeom>
                <a:avLst/>
                <a:gdLst/>
                <a:ahLst/>
                <a:cxnLst/>
                <a:rect l="l" t="t" r="r" b="b"/>
                <a:pathLst>
                  <a:path w="5886869" h="1113288">
                    <a:moveTo>
                      <a:pt x="5333149" y="1113288"/>
                    </a:moveTo>
                    <a:lnTo>
                      <a:pt x="553720" y="1113288"/>
                    </a:lnTo>
                    <a:cubicBezTo>
                      <a:pt x="247650" y="1113288"/>
                      <a:pt x="0" y="864045"/>
                      <a:pt x="0" y="557284"/>
                    </a:cubicBezTo>
                    <a:cubicBezTo>
                      <a:pt x="0" y="249244"/>
                      <a:pt x="247650" y="0"/>
                      <a:pt x="553720" y="0"/>
                    </a:cubicBezTo>
                    <a:lnTo>
                      <a:pt x="5333149" y="0"/>
                    </a:lnTo>
                    <a:cubicBezTo>
                      <a:pt x="5639219" y="0"/>
                      <a:pt x="5886869" y="249244"/>
                      <a:pt x="5886869" y="557284"/>
                    </a:cubicBezTo>
                    <a:cubicBezTo>
                      <a:pt x="5885599" y="864045"/>
                      <a:pt x="5637949" y="1113288"/>
                      <a:pt x="5333149" y="1113288"/>
                    </a:cubicBezTo>
                    <a:close/>
                  </a:path>
                </a:pathLst>
              </a:custGeom>
              <a:solidFill>
                <a:srgbClr val="EDECED"/>
              </a:solidFill>
            </p:spPr>
          </p:sp>
        </p:grpSp>
        <p:sp>
          <p:nvSpPr>
            <p:cNvPr id="54" name="TextBox 54"/>
            <p:cNvSpPr txBox="1"/>
            <p:nvPr/>
          </p:nvSpPr>
          <p:spPr>
            <a:xfrm>
              <a:off x="741127" y="337598"/>
              <a:ext cx="5575973" cy="598454"/>
            </a:xfrm>
            <a:prstGeom prst="rect">
              <a:avLst/>
            </a:prstGeom>
          </p:spPr>
          <p:txBody>
            <a:bodyPr lIns="0" tIns="0" rIns="0" bIns="0" rtlCol="0" anchor="t">
              <a:spAutoFit/>
            </a:bodyPr>
            <a:lstStyle/>
            <a:p>
              <a:pPr>
                <a:lnSpc>
                  <a:spcPts val="3500"/>
                </a:lnSpc>
              </a:pPr>
              <a:r>
                <a:rPr lang="en-US" sz="3200" dirty="0">
                  <a:solidFill>
                    <a:srgbClr val="171717"/>
                  </a:solidFill>
                  <a:latin typeface="Arial Rounded MT Bold" panose="020F0704030504030204" pitchFamily="34" charset="0"/>
                </a:rPr>
                <a:t>Vertically scalable</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814B"/>
        </a:solidFill>
        <a:effectLst/>
      </p:bgPr>
    </p:bg>
    <p:spTree>
      <p:nvGrpSpPr>
        <p:cNvPr id="1" name=""/>
        <p:cNvGrpSpPr/>
        <p:nvPr/>
      </p:nvGrpSpPr>
      <p:grpSpPr>
        <a:xfrm>
          <a:off x="0" y="0"/>
          <a:ext cx="0" cy="0"/>
          <a:chOff x="0" y="0"/>
          <a:chExt cx="0" cy="0"/>
        </a:xfrm>
      </p:grpSpPr>
      <p:grpSp>
        <p:nvGrpSpPr>
          <p:cNvPr id="2" name="Group 2"/>
          <p:cNvGrpSpPr/>
          <p:nvPr/>
        </p:nvGrpSpPr>
        <p:grpSpPr>
          <a:xfrm>
            <a:off x="651750" y="651750"/>
            <a:ext cx="16984499" cy="8983499"/>
            <a:chOff x="0" y="0"/>
            <a:chExt cx="22645999" cy="11977999"/>
          </a:xfrm>
        </p:grpSpPr>
        <p:grpSp>
          <p:nvGrpSpPr>
            <p:cNvPr id="3" name="Group 3"/>
            <p:cNvGrpSpPr/>
            <p:nvPr/>
          </p:nvGrpSpPr>
          <p:grpSpPr>
            <a:xfrm>
              <a:off x="0" y="0"/>
              <a:ext cx="22645999" cy="11977999"/>
              <a:chOff x="0" y="0"/>
              <a:chExt cx="5745374" cy="3038863"/>
            </a:xfrm>
          </p:grpSpPr>
          <p:sp>
            <p:nvSpPr>
              <p:cNvPr id="4" name="Freeform 4"/>
              <p:cNvSpPr/>
              <p:nvPr/>
            </p:nvSpPr>
            <p:spPr>
              <a:xfrm>
                <a:off x="0" y="0"/>
                <a:ext cx="5745374" cy="3038863"/>
              </a:xfrm>
              <a:custGeom>
                <a:avLst/>
                <a:gdLst/>
                <a:ahLst/>
                <a:cxnLst/>
                <a:rect l="l" t="t" r="r" b="b"/>
                <a:pathLst>
                  <a:path w="5745374" h="3038863">
                    <a:moveTo>
                      <a:pt x="5620914" y="3038863"/>
                    </a:moveTo>
                    <a:lnTo>
                      <a:pt x="124460" y="3038863"/>
                    </a:lnTo>
                    <a:cubicBezTo>
                      <a:pt x="55880" y="3038863"/>
                      <a:pt x="0" y="2982983"/>
                      <a:pt x="0" y="2914403"/>
                    </a:cubicBezTo>
                    <a:lnTo>
                      <a:pt x="0" y="124460"/>
                    </a:lnTo>
                    <a:cubicBezTo>
                      <a:pt x="0" y="55880"/>
                      <a:pt x="55880" y="0"/>
                      <a:pt x="124460" y="0"/>
                    </a:cubicBezTo>
                    <a:lnTo>
                      <a:pt x="5620914" y="0"/>
                    </a:lnTo>
                    <a:cubicBezTo>
                      <a:pt x="5689494" y="0"/>
                      <a:pt x="5745374" y="55880"/>
                      <a:pt x="5745374" y="124460"/>
                    </a:cubicBezTo>
                    <a:lnTo>
                      <a:pt x="5745374" y="2914403"/>
                    </a:lnTo>
                    <a:cubicBezTo>
                      <a:pt x="5745374" y="2982983"/>
                      <a:pt x="5689494" y="3038863"/>
                      <a:pt x="5620914" y="3038863"/>
                    </a:cubicBezTo>
                    <a:close/>
                  </a:path>
                </a:pathLst>
              </a:custGeom>
              <a:solidFill>
                <a:srgbClr val="FFFFFF"/>
              </a:solidFill>
            </p:spPr>
          </p:sp>
        </p:grpSp>
        <p:sp>
          <p:nvSpPr>
            <p:cNvPr id="5" name="AutoShape 5"/>
            <p:cNvSpPr/>
            <p:nvPr/>
          </p:nvSpPr>
          <p:spPr>
            <a:xfrm>
              <a:off x="0" y="1266422"/>
              <a:ext cx="22645999" cy="0"/>
            </a:xfrm>
            <a:prstGeom prst="line">
              <a:avLst/>
            </a:prstGeom>
            <a:ln w="12700" cap="rnd">
              <a:solidFill>
                <a:srgbClr val="000000"/>
              </a:solidFill>
              <a:prstDash val="solid"/>
              <a:headEnd type="none" w="sm" len="sm"/>
              <a:tailEnd type="none" w="sm" len="sm"/>
            </a:ln>
          </p:spPr>
        </p:sp>
        <p:grpSp>
          <p:nvGrpSpPr>
            <p:cNvPr id="6" name="Group 6"/>
            <p:cNvGrpSpPr/>
            <p:nvPr/>
          </p:nvGrpSpPr>
          <p:grpSpPr>
            <a:xfrm rot="-10800000">
              <a:off x="1386781" y="502600"/>
              <a:ext cx="289704" cy="28970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ECED"/>
              </a:solidFill>
            </p:spPr>
          </p:sp>
        </p:grpSp>
        <p:grpSp>
          <p:nvGrpSpPr>
            <p:cNvPr id="8" name="Group 8"/>
            <p:cNvGrpSpPr/>
            <p:nvPr/>
          </p:nvGrpSpPr>
          <p:grpSpPr>
            <a:xfrm rot="-10800000">
              <a:off x="1039940" y="502600"/>
              <a:ext cx="289704" cy="28970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814B"/>
              </a:solidFill>
            </p:spPr>
          </p:sp>
        </p:grpSp>
        <p:grpSp>
          <p:nvGrpSpPr>
            <p:cNvPr id="10" name="Group 10"/>
            <p:cNvGrpSpPr/>
            <p:nvPr/>
          </p:nvGrpSpPr>
          <p:grpSpPr>
            <a:xfrm rot="-10800000">
              <a:off x="693100" y="502600"/>
              <a:ext cx="289704" cy="289704"/>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71717"/>
              </a:solidFill>
            </p:spPr>
          </p:sp>
        </p:gr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58665" y="1028700"/>
            <a:ext cx="8785861" cy="17508057"/>
          </a:xfrm>
          <a:prstGeom prst="rect">
            <a:avLst/>
          </a:prstGeom>
        </p:spPr>
      </p:pic>
      <p:sp>
        <p:nvSpPr>
          <p:cNvPr id="13" name="TextBox 13"/>
          <p:cNvSpPr txBox="1"/>
          <p:nvPr/>
        </p:nvSpPr>
        <p:spPr>
          <a:xfrm>
            <a:off x="8016781" y="4165600"/>
            <a:ext cx="8455507" cy="2089150"/>
          </a:xfrm>
          <a:prstGeom prst="rect">
            <a:avLst/>
          </a:prstGeom>
        </p:spPr>
        <p:txBody>
          <a:bodyPr lIns="0" tIns="0" rIns="0" bIns="0" rtlCol="0" anchor="t">
            <a:spAutoFit/>
          </a:bodyPr>
          <a:lstStyle/>
          <a:p>
            <a:pPr algn="ctr">
              <a:lnSpc>
                <a:spcPts val="8000"/>
              </a:lnSpc>
            </a:pPr>
            <a:r>
              <a:rPr lang="en-US" sz="8800" dirty="0">
                <a:solidFill>
                  <a:srgbClr val="171717"/>
                </a:solidFill>
                <a:latin typeface="Arial Rounded MT Bold" panose="020F0704030504030204" pitchFamily="34" charset="0"/>
              </a:rPr>
              <a:t>Thank you</a:t>
            </a:r>
          </a:p>
          <a:p>
            <a:pPr algn="ctr">
              <a:lnSpc>
                <a:spcPts val="8000"/>
              </a:lnSpc>
            </a:pPr>
            <a:r>
              <a:rPr lang="en-US" sz="8800" dirty="0">
                <a:solidFill>
                  <a:srgbClr val="171717"/>
                </a:solidFill>
                <a:latin typeface="Arial Rounded MT Bold" panose="020F0704030504030204" pitchFamily="34" charset="0"/>
              </a:rPr>
              <a:t>for Watching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368</Words>
  <Application>Microsoft Office PowerPoint</Application>
  <PresentationFormat>Personnalisé</PresentationFormat>
  <Paragraphs>40</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Calibri</vt:lpstr>
      <vt:lpstr>Barlow Medium</vt:lpstr>
      <vt:lpstr>Arial Rounded MT Bold</vt:lpstr>
      <vt:lpstr>Times New Roman</vt:lpstr>
      <vt:lpstr>Wingdings</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Overview</dc:title>
  <dc:creator>Med Ali Bouchnak</dc:creator>
  <cp:lastModifiedBy>Bouchnak Mohamed Ali</cp:lastModifiedBy>
  <cp:revision>4</cp:revision>
  <dcterms:created xsi:type="dcterms:W3CDTF">2006-08-16T00:00:00Z</dcterms:created>
  <dcterms:modified xsi:type="dcterms:W3CDTF">2022-12-24T00:08:30Z</dcterms:modified>
  <dc:identifier>DAFVkyfWU0I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2022-12-23T20:50:50Z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9ec8be54-8632-4cc6-9422-a8fe479fb743</vt:lpwstr>
  </property>
  <property fmtid="{D5CDD505-2E9C-101B-9397-08002B2CF9AE}" pid="7" name="MSIP_Label_defa4170-0d19-0005-0004-bc88714345d2_ActionId">
    <vt:lpwstr>c731bf42-625b-4ca7-9678-044877a7b1e1</vt:lpwstr>
  </property>
  <property fmtid="{D5CDD505-2E9C-101B-9397-08002B2CF9AE}" pid="8" name="MSIP_Label_defa4170-0d19-0005-0004-bc88714345d2_ContentBits">
    <vt:lpwstr>0</vt:lpwstr>
  </property>
</Properties>
</file>