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257" r:id="rId3"/>
    <p:sldId id="260" r:id="rId4"/>
    <p:sldId id="258" r:id="rId5"/>
    <p:sldId id="328" r:id="rId6"/>
    <p:sldId id="320" r:id="rId7"/>
    <p:sldId id="321" r:id="rId8"/>
    <p:sldId id="265" r:id="rId9"/>
    <p:sldId id="262" r:id="rId10"/>
    <p:sldId id="261" r:id="rId11"/>
    <p:sldId id="322" r:id="rId12"/>
    <p:sldId id="323" r:id="rId13"/>
    <p:sldId id="324" r:id="rId14"/>
    <p:sldId id="325" r:id="rId15"/>
    <p:sldId id="326" r:id="rId16"/>
    <p:sldId id="327" r:id="rId17"/>
    <p:sldId id="280" r:id="rId18"/>
    <p:sldId id="275" r:id="rId19"/>
    <p:sldId id="329" r:id="rId20"/>
    <p:sldId id="283" r:id="rId21"/>
    <p:sldId id="282" r:id="rId22"/>
    <p:sldId id="306" r:id="rId23"/>
    <p:sldId id="307" r:id="rId24"/>
    <p:sldId id="305" r:id="rId25"/>
    <p:sldId id="285" r:id="rId26"/>
  </p:sldIdLst>
  <p:sldSz cx="9144000" cy="5143500" type="screen16x9"/>
  <p:notesSz cx="6858000" cy="9144000"/>
  <p:embeddedFontLst>
    <p:embeddedFont>
      <p:font typeface="DM Serif Display" panose="020B0604020202020204" charset="0"/>
      <p:regular r:id="rId28"/>
      <p:italic r:id="rId29"/>
    </p:embeddedFont>
    <p:embeddedFont>
      <p:font typeface="Open Sans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DDF85-8F78-E929-0983-07D2ED87521F}" v="22" dt="2021-01-28T21:54:20.603"/>
    <p1510:client id="{20CFA0A6-B091-B81D-6E04-2B41CF98D98B}" v="5" dt="2021-01-28T21:26:12.396"/>
    <p1510:client id="{42588E19-742E-0E84-5F64-DFA9F996F3C7}" v="4" dt="2021-01-28T21:54:26.405"/>
    <p1510:client id="{50136BEA-CA5A-2B97-466B-1F55A6B0B0B3}" v="7" dt="2021-01-28T21:52:31.359"/>
    <p1510:client id="{80B4ABD4-620C-C7CB-08DB-8F5B8063BD6A}" v="1" dt="2021-01-28T21:48:33.188"/>
    <p1510:client id="{876BFF96-2219-6C34-FD07-A0B99A9AC572}" v="3" dt="2021-01-28T21:50:29.191"/>
    <p1510:client id="{9CECC9E1-47A2-80B4-8F7C-B97852F8153E}" v="7" dt="2021-01-28T21:46:33.277"/>
    <p1510:client id="{A052F950-A5F3-4F4B-D6D7-52C5713BAAAB}" v="6" dt="2021-01-28T21:31:36.218"/>
    <p1510:client id="{A49AA6DD-86EF-8B87-40FE-24856D1B040F}" v="6" dt="2021-01-28T22:09:48.080"/>
    <p1510:client id="{A8296613-1FC6-0940-73DE-F846EDEA66EC}" v="74" dt="2021-01-28T21:46:29.518"/>
    <p1510:client id="{BB7F49D6-537C-40BC-7CA5-E69C6859B9B4}" v="6" dt="2021-01-28T21:57:21.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62" y="11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530377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875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5caf3b90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5caf3b90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087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5caf3b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5caf3b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84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4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466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67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5caf3b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5caf3b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250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5caf3b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5caf3b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516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522eb7919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522eb7919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97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f24f68604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f24f6860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892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f24f68604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f24f6860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7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04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f24f68604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f24f68604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22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5465e7bc0b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5465e7bc0b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31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f24f68604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f24f6860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892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f24f68604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f24f6860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353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f24f68604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f24f6860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353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47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5caf3b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5caf3b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32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812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5caf3b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5caf3b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48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069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21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522eb79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522eb79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69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13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49550" y="1472625"/>
            <a:ext cx="42450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4800">
                <a:solidFill>
                  <a:srgbClr val="CCCCCC"/>
                </a:solidFill>
                <a:latin typeface="DM Serif Display"/>
                <a:ea typeface="DM Serif Display"/>
                <a:cs typeface="DM Serif Display"/>
                <a:sym typeface="DM Serif Display"/>
              </a:defRPr>
            </a:lvl9pPr>
          </a:lstStyle>
          <a:p>
            <a:endParaRPr/>
          </a:p>
        </p:txBody>
      </p:sp>
      <p:sp>
        <p:nvSpPr>
          <p:cNvPr id="10" name="Google Shape;10;p2"/>
          <p:cNvSpPr txBox="1">
            <a:spLocks noGrp="1"/>
          </p:cNvSpPr>
          <p:nvPr>
            <p:ph type="subTitle" idx="1"/>
          </p:nvPr>
        </p:nvSpPr>
        <p:spPr>
          <a:xfrm>
            <a:off x="2070875" y="2901600"/>
            <a:ext cx="50022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2800">
                <a:solidFill>
                  <a:srgbClr val="CCCCCC"/>
                </a:solidFill>
              </a:defRPr>
            </a:lvl2pPr>
            <a:lvl3pPr lvl="2" algn="ctr" rtl="0">
              <a:lnSpc>
                <a:spcPct val="100000"/>
              </a:lnSpc>
              <a:spcBef>
                <a:spcPts val="0"/>
              </a:spcBef>
              <a:spcAft>
                <a:spcPts val="0"/>
              </a:spcAft>
              <a:buClr>
                <a:srgbClr val="CCCCCC"/>
              </a:buClr>
              <a:buSzPts val="2800"/>
              <a:buNone/>
              <a:defRPr sz="2800">
                <a:solidFill>
                  <a:srgbClr val="CCCCCC"/>
                </a:solidFill>
              </a:defRPr>
            </a:lvl3pPr>
            <a:lvl4pPr lvl="3" algn="ctr" rtl="0">
              <a:lnSpc>
                <a:spcPct val="100000"/>
              </a:lnSpc>
              <a:spcBef>
                <a:spcPts val="0"/>
              </a:spcBef>
              <a:spcAft>
                <a:spcPts val="0"/>
              </a:spcAft>
              <a:buClr>
                <a:srgbClr val="CCCCCC"/>
              </a:buClr>
              <a:buSzPts val="2800"/>
              <a:buNone/>
              <a:defRPr sz="2800">
                <a:solidFill>
                  <a:srgbClr val="CCCCCC"/>
                </a:solidFill>
              </a:defRPr>
            </a:lvl4pPr>
            <a:lvl5pPr lvl="4" algn="ctr" rtl="0">
              <a:lnSpc>
                <a:spcPct val="100000"/>
              </a:lnSpc>
              <a:spcBef>
                <a:spcPts val="0"/>
              </a:spcBef>
              <a:spcAft>
                <a:spcPts val="0"/>
              </a:spcAft>
              <a:buClr>
                <a:srgbClr val="CCCCCC"/>
              </a:buClr>
              <a:buSzPts val="2800"/>
              <a:buNone/>
              <a:defRPr sz="2800">
                <a:solidFill>
                  <a:srgbClr val="CCCCCC"/>
                </a:solidFill>
              </a:defRPr>
            </a:lvl5pPr>
            <a:lvl6pPr lvl="5" algn="ctr" rtl="0">
              <a:lnSpc>
                <a:spcPct val="100000"/>
              </a:lnSpc>
              <a:spcBef>
                <a:spcPts val="0"/>
              </a:spcBef>
              <a:spcAft>
                <a:spcPts val="0"/>
              </a:spcAft>
              <a:buClr>
                <a:srgbClr val="CCCCCC"/>
              </a:buClr>
              <a:buSzPts val="2800"/>
              <a:buNone/>
              <a:defRPr sz="2800">
                <a:solidFill>
                  <a:srgbClr val="CCCCCC"/>
                </a:solidFill>
              </a:defRPr>
            </a:lvl6pPr>
            <a:lvl7pPr lvl="6" algn="ctr" rtl="0">
              <a:lnSpc>
                <a:spcPct val="100000"/>
              </a:lnSpc>
              <a:spcBef>
                <a:spcPts val="0"/>
              </a:spcBef>
              <a:spcAft>
                <a:spcPts val="0"/>
              </a:spcAft>
              <a:buClr>
                <a:srgbClr val="CCCCCC"/>
              </a:buClr>
              <a:buSzPts val="2800"/>
              <a:buNone/>
              <a:defRPr sz="2800">
                <a:solidFill>
                  <a:srgbClr val="CCCCCC"/>
                </a:solidFill>
              </a:defRPr>
            </a:lvl7pPr>
            <a:lvl8pPr lvl="7" algn="ctr" rtl="0">
              <a:lnSpc>
                <a:spcPct val="100000"/>
              </a:lnSpc>
              <a:spcBef>
                <a:spcPts val="0"/>
              </a:spcBef>
              <a:spcAft>
                <a:spcPts val="0"/>
              </a:spcAft>
              <a:buClr>
                <a:srgbClr val="CCCCCC"/>
              </a:buClr>
              <a:buSzPts val="2800"/>
              <a:buNone/>
              <a:defRPr sz="2800">
                <a:solidFill>
                  <a:srgbClr val="CCCCCC"/>
                </a:solidFill>
              </a:defRPr>
            </a:lvl8pPr>
            <a:lvl9pPr lvl="8" algn="ctr" rtl="0">
              <a:lnSpc>
                <a:spcPct val="100000"/>
              </a:lnSpc>
              <a:spcBef>
                <a:spcPts val="0"/>
              </a:spcBef>
              <a:spcAft>
                <a:spcPts val="0"/>
              </a:spcAft>
              <a:buClr>
                <a:srgbClr val="CCCCCC"/>
              </a:buClr>
              <a:buSzPts val="2800"/>
              <a:buNone/>
              <a:defRPr sz="2800">
                <a:solidFill>
                  <a:srgbClr val="CCCCCC"/>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1">
  <p:cSld name="CUSTOM_21">
    <p:spTree>
      <p:nvGrpSpPr>
        <p:cNvPr id="1" name="Shape 89"/>
        <p:cNvGrpSpPr/>
        <p:nvPr/>
      </p:nvGrpSpPr>
      <p:grpSpPr>
        <a:xfrm>
          <a:off x="0" y="0"/>
          <a:ext cx="0" cy="0"/>
          <a:chOff x="0" y="0"/>
          <a:chExt cx="0" cy="0"/>
        </a:xfrm>
      </p:grpSpPr>
      <p:sp>
        <p:nvSpPr>
          <p:cNvPr id="90" name="Google Shape;90;p15"/>
          <p:cNvSpPr txBox="1">
            <a:spLocks noGrp="1"/>
          </p:cNvSpPr>
          <p:nvPr>
            <p:ph type="subTitle" idx="1"/>
          </p:nvPr>
        </p:nvSpPr>
        <p:spPr>
          <a:xfrm>
            <a:off x="8652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1" name="Google Shape;91;p15"/>
          <p:cNvSpPr txBox="1">
            <a:spLocks noGrp="1"/>
          </p:cNvSpPr>
          <p:nvPr>
            <p:ph type="subTitle" idx="2"/>
          </p:nvPr>
        </p:nvSpPr>
        <p:spPr>
          <a:xfrm>
            <a:off x="366300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2" name="Google Shape;92;p15"/>
          <p:cNvSpPr txBox="1">
            <a:spLocks noGrp="1"/>
          </p:cNvSpPr>
          <p:nvPr>
            <p:ph type="ctrTitle"/>
          </p:nvPr>
        </p:nvSpPr>
        <p:spPr>
          <a:xfrm>
            <a:off x="4646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3" name="Google Shape;93;p15"/>
          <p:cNvSpPr txBox="1">
            <a:spLocks noGrp="1"/>
          </p:cNvSpPr>
          <p:nvPr>
            <p:ph type="ctrTitle" idx="3"/>
          </p:nvPr>
        </p:nvSpPr>
        <p:spPr>
          <a:xfrm>
            <a:off x="326235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4" name="Google Shape;94;p15"/>
          <p:cNvSpPr txBox="1">
            <a:spLocks noGrp="1"/>
          </p:cNvSpPr>
          <p:nvPr>
            <p:ph type="subTitle" idx="4"/>
          </p:nvPr>
        </p:nvSpPr>
        <p:spPr>
          <a:xfrm>
            <a:off x="6460750" y="30356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5" name="Google Shape;95;p15"/>
          <p:cNvSpPr txBox="1">
            <a:spLocks noGrp="1"/>
          </p:cNvSpPr>
          <p:nvPr>
            <p:ph type="ctrTitle" idx="5"/>
          </p:nvPr>
        </p:nvSpPr>
        <p:spPr>
          <a:xfrm>
            <a:off x="6060100" y="2727050"/>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1600">
                <a:solidFill>
                  <a:srgbClr val="000000"/>
                </a:solidFill>
              </a:defRPr>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96" name="Google Shape;96;p15"/>
          <p:cNvSpPr txBox="1">
            <a:spLocks noGrp="1"/>
          </p:cNvSpPr>
          <p:nvPr>
            <p:ph type="ctrTitle" idx="6"/>
          </p:nvPr>
        </p:nvSpPr>
        <p:spPr>
          <a:xfrm>
            <a:off x="723600" y="470625"/>
            <a:ext cx="20781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line design 5">
  <p:cSld name="CUSTOM_23">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103" name="Google Shape;103;p17"/>
          <p:cNvSpPr txBox="1">
            <a:spLocks noGrp="1"/>
          </p:cNvSpPr>
          <p:nvPr>
            <p:ph type="title" idx="2" hasCustomPrompt="1"/>
          </p:nvPr>
        </p:nvSpPr>
        <p:spPr>
          <a:xfrm flipH="1">
            <a:off x="-5174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04" name="Google Shape;104;p17"/>
          <p:cNvSpPr/>
          <p:nvPr/>
        </p:nvSpPr>
        <p:spPr>
          <a:xfrm>
            <a:off x="2609300" y="753125"/>
            <a:ext cx="4099200" cy="3583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design 6">
  <p:cSld name="CUSTOM_24">
    <p:spTree>
      <p:nvGrpSpPr>
        <p:cNvPr id="1" name="Shape 105"/>
        <p:cNvGrpSpPr/>
        <p:nvPr/>
      </p:nvGrpSpPr>
      <p:grpSpPr>
        <a:xfrm>
          <a:off x="0" y="0"/>
          <a:ext cx="0" cy="0"/>
          <a:chOff x="0" y="0"/>
          <a:chExt cx="0" cy="0"/>
        </a:xfrm>
      </p:grpSpPr>
      <p:sp>
        <p:nvSpPr>
          <p:cNvPr id="106" name="Google Shape;106;p18"/>
          <p:cNvSpPr/>
          <p:nvPr/>
        </p:nvSpPr>
        <p:spPr>
          <a:xfrm>
            <a:off x="2522400" y="753125"/>
            <a:ext cx="4099200" cy="3583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 name="Google Shape;107;p18"/>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D9D9D9"/>
              </a:buClr>
              <a:buSzPts val="3600"/>
              <a:buNone/>
              <a:defRPr sz="3600">
                <a:solidFill>
                  <a:srgbClr val="D9D9D9"/>
                </a:solidFill>
              </a:defRPr>
            </a:lvl1pPr>
            <a:lvl2pPr lvl="1" algn="r" rtl="0">
              <a:spcBef>
                <a:spcPts val="0"/>
              </a:spcBef>
              <a:spcAft>
                <a:spcPts val="0"/>
              </a:spcAft>
              <a:buClr>
                <a:srgbClr val="D9D9D9"/>
              </a:buClr>
              <a:buSzPts val="6500"/>
              <a:buNone/>
              <a:defRPr sz="6500">
                <a:solidFill>
                  <a:srgbClr val="D9D9D9"/>
                </a:solidFill>
              </a:defRPr>
            </a:lvl2pPr>
            <a:lvl3pPr lvl="2" algn="r" rtl="0">
              <a:spcBef>
                <a:spcPts val="0"/>
              </a:spcBef>
              <a:spcAft>
                <a:spcPts val="0"/>
              </a:spcAft>
              <a:buClr>
                <a:srgbClr val="D9D9D9"/>
              </a:buClr>
              <a:buSzPts val="6500"/>
              <a:buNone/>
              <a:defRPr sz="6500">
                <a:solidFill>
                  <a:srgbClr val="D9D9D9"/>
                </a:solidFill>
              </a:defRPr>
            </a:lvl3pPr>
            <a:lvl4pPr lvl="3" algn="r" rtl="0">
              <a:spcBef>
                <a:spcPts val="0"/>
              </a:spcBef>
              <a:spcAft>
                <a:spcPts val="0"/>
              </a:spcAft>
              <a:buClr>
                <a:srgbClr val="D9D9D9"/>
              </a:buClr>
              <a:buSzPts val="6500"/>
              <a:buNone/>
              <a:defRPr sz="6500">
                <a:solidFill>
                  <a:srgbClr val="D9D9D9"/>
                </a:solidFill>
              </a:defRPr>
            </a:lvl4pPr>
            <a:lvl5pPr lvl="4" algn="r" rtl="0">
              <a:spcBef>
                <a:spcPts val="0"/>
              </a:spcBef>
              <a:spcAft>
                <a:spcPts val="0"/>
              </a:spcAft>
              <a:buClr>
                <a:srgbClr val="D9D9D9"/>
              </a:buClr>
              <a:buSzPts val="6500"/>
              <a:buNone/>
              <a:defRPr sz="6500">
                <a:solidFill>
                  <a:srgbClr val="D9D9D9"/>
                </a:solidFill>
              </a:defRPr>
            </a:lvl5pPr>
            <a:lvl6pPr lvl="5" algn="r" rtl="0">
              <a:spcBef>
                <a:spcPts val="0"/>
              </a:spcBef>
              <a:spcAft>
                <a:spcPts val="0"/>
              </a:spcAft>
              <a:buClr>
                <a:srgbClr val="D9D9D9"/>
              </a:buClr>
              <a:buSzPts val="6500"/>
              <a:buNone/>
              <a:defRPr sz="6500">
                <a:solidFill>
                  <a:srgbClr val="D9D9D9"/>
                </a:solidFill>
              </a:defRPr>
            </a:lvl6pPr>
            <a:lvl7pPr lvl="6" algn="r" rtl="0">
              <a:spcBef>
                <a:spcPts val="0"/>
              </a:spcBef>
              <a:spcAft>
                <a:spcPts val="0"/>
              </a:spcAft>
              <a:buClr>
                <a:srgbClr val="D9D9D9"/>
              </a:buClr>
              <a:buSzPts val="6500"/>
              <a:buNone/>
              <a:defRPr sz="6500">
                <a:solidFill>
                  <a:srgbClr val="D9D9D9"/>
                </a:solidFill>
              </a:defRPr>
            </a:lvl7pPr>
            <a:lvl8pPr lvl="7" algn="r" rtl="0">
              <a:spcBef>
                <a:spcPts val="0"/>
              </a:spcBef>
              <a:spcAft>
                <a:spcPts val="0"/>
              </a:spcAft>
              <a:buClr>
                <a:srgbClr val="D9D9D9"/>
              </a:buClr>
              <a:buSzPts val="6500"/>
              <a:buNone/>
              <a:defRPr sz="6500">
                <a:solidFill>
                  <a:srgbClr val="D9D9D9"/>
                </a:solidFill>
              </a:defRPr>
            </a:lvl8pPr>
            <a:lvl9pPr lvl="8" algn="r" rtl="0">
              <a:spcBef>
                <a:spcPts val="0"/>
              </a:spcBef>
              <a:spcAft>
                <a:spcPts val="0"/>
              </a:spcAft>
              <a:buClr>
                <a:srgbClr val="D9D9D9"/>
              </a:buClr>
              <a:buSzPts val="6500"/>
              <a:buNone/>
              <a:defRPr sz="6500">
                <a:solidFill>
                  <a:srgbClr val="D9D9D9"/>
                </a:solidFill>
              </a:defRPr>
            </a:lvl9pPr>
          </a:lstStyle>
          <a:p>
            <a:endParaRPr/>
          </a:p>
        </p:txBody>
      </p:sp>
      <p:sp>
        <p:nvSpPr>
          <p:cNvPr id="108" name="Google Shape;108;p18"/>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D9D9D9"/>
              </a:buClr>
              <a:buSzPts val="16000"/>
              <a:buNone/>
              <a:defRPr sz="16000">
                <a:solidFill>
                  <a:srgbClr val="D9D9D9"/>
                </a:solidFill>
              </a:defRPr>
            </a:lvl1pPr>
            <a:lvl2pPr lvl="1"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D9D9D9"/>
              </a:buClr>
              <a:buSzPts val="14000"/>
              <a:buFont typeface="Fira Sans Extra Condensed Medium"/>
              <a:buNone/>
              <a:defRPr sz="14000">
                <a:solidFill>
                  <a:srgbClr val="D9D9D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11_1_2_1">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22" name="Google Shape;122;p20"/>
          <p:cNvSpPr txBox="1">
            <a:spLocks noGrp="1"/>
          </p:cNvSpPr>
          <p:nvPr>
            <p:ph type="subTitle" idx="1"/>
          </p:nvPr>
        </p:nvSpPr>
        <p:spPr>
          <a:xfrm flipH="1">
            <a:off x="50208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6">
    <p:spTree>
      <p:nvGrpSpPr>
        <p:cNvPr id="1" name="Shape 13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p:cSld name="CUSTOM_27">
    <p:bg>
      <p:bgPr>
        <a:solidFill>
          <a:schemeClr val="lt1"/>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lumn 1">
  <p:cSld name="Four column 1">
    <p:spTree>
      <p:nvGrpSpPr>
        <p:cNvPr id="1" name="Shape 52"/>
        <p:cNvGrpSpPr/>
        <p:nvPr/>
      </p:nvGrpSpPr>
      <p:grpSpPr>
        <a:xfrm>
          <a:off x="0" y="0"/>
          <a:ext cx="0" cy="0"/>
          <a:chOff x="0" y="0"/>
          <a:chExt cx="0" cy="0"/>
        </a:xfrm>
      </p:grpSpPr>
      <p:sp>
        <p:nvSpPr>
          <p:cNvPr id="53" name="Google Shape;53;p9"/>
          <p:cNvSpPr txBox="1">
            <a:spLocks noGrp="1"/>
          </p:cNvSpPr>
          <p:nvPr>
            <p:ph type="ctrTitle"/>
          </p:nvPr>
        </p:nvSpPr>
        <p:spPr>
          <a:xfrm>
            <a:off x="4255475" y="42563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4" name="Google Shape;54;p9"/>
          <p:cNvSpPr txBox="1">
            <a:spLocks noGrp="1"/>
          </p:cNvSpPr>
          <p:nvPr>
            <p:ph type="subTitle" idx="1"/>
          </p:nvPr>
        </p:nvSpPr>
        <p:spPr>
          <a:xfrm>
            <a:off x="4255475" y="96120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idx="2"/>
          </p:nvPr>
        </p:nvSpPr>
        <p:spPr>
          <a:xfrm>
            <a:off x="6084275" y="1847944"/>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6" name="Google Shape;56;p9"/>
          <p:cNvSpPr txBox="1">
            <a:spLocks noGrp="1"/>
          </p:cNvSpPr>
          <p:nvPr>
            <p:ph type="subTitle" idx="3"/>
          </p:nvPr>
        </p:nvSpPr>
        <p:spPr>
          <a:xfrm>
            <a:off x="6084275" y="2383516"/>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7" name="Google Shape;57;p9"/>
          <p:cNvSpPr txBox="1">
            <a:spLocks noGrp="1"/>
          </p:cNvSpPr>
          <p:nvPr>
            <p:ph type="ctrTitle" idx="4"/>
          </p:nvPr>
        </p:nvSpPr>
        <p:spPr>
          <a:xfrm>
            <a:off x="723600" y="470625"/>
            <a:ext cx="25932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 name="Google Shape;58;p9"/>
          <p:cNvSpPr txBox="1">
            <a:spLocks noGrp="1"/>
          </p:cNvSpPr>
          <p:nvPr>
            <p:ph type="ctrTitle" idx="5"/>
          </p:nvPr>
        </p:nvSpPr>
        <p:spPr>
          <a:xfrm>
            <a:off x="1178425" y="184858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59" name="Google Shape;59;p9"/>
          <p:cNvSpPr txBox="1">
            <a:spLocks noGrp="1"/>
          </p:cNvSpPr>
          <p:nvPr>
            <p:ph type="subTitle" idx="6"/>
          </p:nvPr>
        </p:nvSpPr>
        <p:spPr>
          <a:xfrm>
            <a:off x="1217925" y="238415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0" name="Google Shape;60;p9"/>
          <p:cNvSpPr txBox="1">
            <a:spLocks noGrp="1"/>
          </p:cNvSpPr>
          <p:nvPr>
            <p:ph type="ctrTitle" idx="7"/>
          </p:nvPr>
        </p:nvSpPr>
        <p:spPr>
          <a:xfrm>
            <a:off x="3007225" y="3270898"/>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1" name="Google Shape;61;p9"/>
          <p:cNvSpPr txBox="1">
            <a:spLocks noGrp="1"/>
          </p:cNvSpPr>
          <p:nvPr>
            <p:ph type="subTitle" idx="8"/>
          </p:nvPr>
        </p:nvSpPr>
        <p:spPr>
          <a:xfrm>
            <a:off x="3046725" y="380646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2" name="Google Shape;62;p9"/>
          <p:cNvSpPr/>
          <p:nvPr/>
        </p:nvSpPr>
        <p:spPr>
          <a:xfrm>
            <a:off x="3369388" y="-83450"/>
            <a:ext cx="667500" cy="301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5190088" y="2106525"/>
            <a:ext cx="667500" cy="3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280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s 2">
  <p:cSld name="Two colums 2">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539012" y="2132593"/>
            <a:ext cx="4567800" cy="946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66" name="Google Shape;66;p10"/>
          <p:cNvSpPr txBox="1">
            <a:spLocks noGrp="1"/>
          </p:cNvSpPr>
          <p:nvPr>
            <p:ph type="subTitle" idx="1"/>
          </p:nvPr>
        </p:nvSpPr>
        <p:spPr>
          <a:xfrm>
            <a:off x="1231588" y="3202043"/>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67" name="Google Shape;67;p10"/>
          <p:cNvSpPr txBox="1">
            <a:spLocks noGrp="1"/>
          </p:cNvSpPr>
          <p:nvPr>
            <p:ph type="subTitle" idx="2"/>
          </p:nvPr>
        </p:nvSpPr>
        <p:spPr>
          <a:xfrm>
            <a:off x="5115470" y="3202043"/>
            <a:ext cx="2797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8" name="Google Shape;68;p10"/>
          <p:cNvSpPr txBox="1">
            <a:spLocks noGrp="1"/>
          </p:cNvSpPr>
          <p:nvPr>
            <p:ph type="ctrTitle" idx="3"/>
          </p:nvPr>
        </p:nvSpPr>
        <p:spPr>
          <a:xfrm>
            <a:off x="5115470" y="2132593"/>
            <a:ext cx="45873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5580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p:nvPr/>
        </p:nvSpPr>
        <p:spPr>
          <a:xfrm>
            <a:off x="1578888" y="1536078"/>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13;p3"/>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4" name="Google Shape;14;p3"/>
          <p:cNvSpPr txBox="1">
            <a:spLocks noGrp="1"/>
          </p:cNvSpPr>
          <p:nvPr>
            <p:ph type="subTitle" idx="1"/>
          </p:nvPr>
        </p:nvSpPr>
        <p:spPr>
          <a:xfrm>
            <a:off x="2133184" y="2617473"/>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title" idx="2" hasCustomPrompt="1"/>
          </p:nvPr>
        </p:nvSpPr>
        <p:spPr>
          <a:xfrm>
            <a:off x="2285884" y="1624335"/>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17" name="Google Shape;17;p3"/>
          <p:cNvSpPr txBox="1">
            <a:spLocks noGrp="1"/>
          </p:cNvSpPr>
          <p:nvPr>
            <p:ph type="subTitle" idx="4"/>
          </p:nvPr>
        </p:nvSpPr>
        <p:spPr>
          <a:xfrm>
            <a:off x="4240888" y="2612183"/>
            <a:ext cx="19767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8" name="Google Shape;18;p3"/>
          <p:cNvSpPr txBox="1">
            <a:spLocks noGrp="1"/>
          </p:cNvSpPr>
          <p:nvPr>
            <p:ph type="title" idx="5" hasCustomPrompt="1"/>
          </p:nvPr>
        </p:nvSpPr>
        <p:spPr>
          <a:xfrm>
            <a:off x="4483545" y="162093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20" name="Google Shape;20;p3"/>
          <p:cNvSpPr txBox="1">
            <a:spLocks noGrp="1"/>
          </p:cNvSpPr>
          <p:nvPr>
            <p:ph type="subTitle" idx="7"/>
          </p:nvPr>
        </p:nvSpPr>
        <p:spPr>
          <a:xfrm>
            <a:off x="6512506" y="2612198"/>
            <a:ext cx="1906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21" name="Google Shape;21;p3"/>
          <p:cNvSpPr txBox="1">
            <a:spLocks noGrp="1"/>
          </p:cNvSpPr>
          <p:nvPr>
            <p:ph type="title" idx="8" hasCustomPrompt="1"/>
          </p:nvPr>
        </p:nvSpPr>
        <p:spPr>
          <a:xfrm>
            <a:off x="6665206" y="1620947"/>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5200"/>
            </a:lvl1pPr>
            <a:lvl2pPr lvl="1"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52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725626" y="3784901"/>
            <a:ext cx="11700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3"/>
          </p:nvPr>
        </p:nvSpPr>
        <p:spPr>
          <a:xfrm>
            <a:off x="725625" y="4199959"/>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4" hasCustomPrompt="1"/>
          </p:nvPr>
        </p:nvSpPr>
        <p:spPr>
          <a:xfrm>
            <a:off x="725637" y="3219993"/>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2870600" y="3781501"/>
            <a:ext cx="1128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6"/>
          </p:nvPr>
        </p:nvSpPr>
        <p:spPr>
          <a:xfrm>
            <a:off x="2870596" y="419466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7" hasCustomPrompt="1"/>
          </p:nvPr>
        </p:nvSpPr>
        <p:spPr>
          <a:xfrm>
            <a:off x="2870612" y="321659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5015575" y="3781526"/>
            <a:ext cx="916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3"/>
          <p:cNvSpPr txBox="1">
            <a:spLocks noGrp="1"/>
          </p:cNvSpPr>
          <p:nvPr>
            <p:ph type="subTitle" idx="19"/>
          </p:nvPr>
        </p:nvSpPr>
        <p:spPr>
          <a:xfrm>
            <a:off x="5015575" y="419468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3"/>
          <p:cNvSpPr txBox="1">
            <a:spLocks noGrp="1"/>
          </p:cNvSpPr>
          <p:nvPr>
            <p:ph type="title" idx="20" hasCustomPrompt="1"/>
          </p:nvPr>
        </p:nvSpPr>
        <p:spPr>
          <a:xfrm>
            <a:off x="5015587" y="3216604"/>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737900" y="547725"/>
            <a:ext cx="749700" cy="486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 name="Google Shape;32;p3"/>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3"/>
          <p:cNvSpPr/>
          <p:nvPr/>
        </p:nvSpPr>
        <p:spPr>
          <a:xfrm>
            <a:off x="-99062" y="3110610"/>
            <a:ext cx="7618500" cy="486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flipH="1">
            <a:off x="4804872" y="2123400"/>
            <a:ext cx="2847000" cy="896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7B7B7"/>
              </a:buClr>
              <a:buSzPts val="2800"/>
              <a:buNone/>
              <a:defRPr>
                <a:solidFill>
                  <a:srgbClr val="B7B7B7"/>
                </a:solidFill>
              </a:defRPr>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6" name="Google Shape;36;p4"/>
          <p:cNvSpPr txBox="1">
            <a:spLocks noGrp="1"/>
          </p:cNvSpPr>
          <p:nvPr>
            <p:ph type="subTitle" idx="1"/>
          </p:nvPr>
        </p:nvSpPr>
        <p:spPr>
          <a:xfrm>
            <a:off x="2178957" y="2185251"/>
            <a:ext cx="19959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4">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3870900" y="376498"/>
            <a:ext cx="38673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39" name="Google Shape;39;p5"/>
          <p:cNvSpPr txBox="1">
            <a:spLocks noGrp="1"/>
          </p:cNvSpPr>
          <p:nvPr>
            <p:ph type="subTitle" idx="1"/>
          </p:nvPr>
        </p:nvSpPr>
        <p:spPr>
          <a:xfrm>
            <a:off x="4754950" y="2314225"/>
            <a:ext cx="29832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design 1">
  <p:cSld name="CUSTOM_7_2">
    <p:spTree>
      <p:nvGrpSpPr>
        <p:cNvPr id="1" name="Shape 40"/>
        <p:cNvGrpSpPr/>
        <p:nvPr/>
      </p:nvGrpSpPr>
      <p:grpSpPr>
        <a:xfrm>
          <a:off x="0" y="0"/>
          <a:ext cx="0" cy="0"/>
          <a:chOff x="0" y="0"/>
          <a:chExt cx="0" cy="0"/>
        </a:xfrm>
      </p:grpSpPr>
      <p:sp>
        <p:nvSpPr>
          <p:cNvPr id="41" name="Google Shape;41;p6"/>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CCCCC"/>
              </a:buClr>
              <a:buSzPts val="3600"/>
              <a:buNone/>
              <a:defRPr sz="3600">
                <a:solidFill>
                  <a:srgbClr val="CCCCCC"/>
                </a:solidFill>
              </a:defRPr>
            </a:lvl1pPr>
            <a:lvl2pPr lvl="1" rtl="0">
              <a:spcBef>
                <a:spcPts val="0"/>
              </a:spcBef>
              <a:spcAft>
                <a:spcPts val="0"/>
              </a:spcAft>
              <a:buClr>
                <a:srgbClr val="CCCCCC"/>
              </a:buClr>
              <a:buSzPts val="6500"/>
              <a:buNone/>
              <a:defRPr sz="6500">
                <a:solidFill>
                  <a:srgbClr val="CCCCCC"/>
                </a:solidFill>
              </a:defRPr>
            </a:lvl2pPr>
            <a:lvl3pPr lvl="2" rtl="0">
              <a:spcBef>
                <a:spcPts val="0"/>
              </a:spcBef>
              <a:spcAft>
                <a:spcPts val="0"/>
              </a:spcAft>
              <a:buClr>
                <a:srgbClr val="CCCCCC"/>
              </a:buClr>
              <a:buSzPts val="6500"/>
              <a:buNone/>
              <a:defRPr sz="6500">
                <a:solidFill>
                  <a:srgbClr val="CCCCCC"/>
                </a:solidFill>
              </a:defRPr>
            </a:lvl3pPr>
            <a:lvl4pPr lvl="3" rtl="0">
              <a:spcBef>
                <a:spcPts val="0"/>
              </a:spcBef>
              <a:spcAft>
                <a:spcPts val="0"/>
              </a:spcAft>
              <a:buClr>
                <a:srgbClr val="CCCCCC"/>
              </a:buClr>
              <a:buSzPts val="6500"/>
              <a:buNone/>
              <a:defRPr sz="6500">
                <a:solidFill>
                  <a:srgbClr val="CCCCCC"/>
                </a:solidFill>
              </a:defRPr>
            </a:lvl4pPr>
            <a:lvl5pPr lvl="4" rtl="0">
              <a:spcBef>
                <a:spcPts val="0"/>
              </a:spcBef>
              <a:spcAft>
                <a:spcPts val="0"/>
              </a:spcAft>
              <a:buClr>
                <a:srgbClr val="CCCCCC"/>
              </a:buClr>
              <a:buSzPts val="6500"/>
              <a:buNone/>
              <a:defRPr sz="6500">
                <a:solidFill>
                  <a:srgbClr val="CCCCCC"/>
                </a:solidFill>
              </a:defRPr>
            </a:lvl5pPr>
            <a:lvl6pPr lvl="5" rtl="0">
              <a:spcBef>
                <a:spcPts val="0"/>
              </a:spcBef>
              <a:spcAft>
                <a:spcPts val="0"/>
              </a:spcAft>
              <a:buClr>
                <a:srgbClr val="CCCCCC"/>
              </a:buClr>
              <a:buSzPts val="6500"/>
              <a:buNone/>
              <a:defRPr sz="6500">
                <a:solidFill>
                  <a:srgbClr val="CCCCCC"/>
                </a:solidFill>
              </a:defRPr>
            </a:lvl6pPr>
            <a:lvl7pPr lvl="6" rtl="0">
              <a:spcBef>
                <a:spcPts val="0"/>
              </a:spcBef>
              <a:spcAft>
                <a:spcPts val="0"/>
              </a:spcAft>
              <a:buClr>
                <a:srgbClr val="CCCCCC"/>
              </a:buClr>
              <a:buSzPts val="6500"/>
              <a:buNone/>
              <a:defRPr sz="6500">
                <a:solidFill>
                  <a:srgbClr val="CCCCCC"/>
                </a:solidFill>
              </a:defRPr>
            </a:lvl7pPr>
            <a:lvl8pPr lvl="7" rtl="0">
              <a:spcBef>
                <a:spcPts val="0"/>
              </a:spcBef>
              <a:spcAft>
                <a:spcPts val="0"/>
              </a:spcAft>
              <a:buClr>
                <a:srgbClr val="CCCCCC"/>
              </a:buClr>
              <a:buSzPts val="6500"/>
              <a:buNone/>
              <a:defRPr sz="6500">
                <a:solidFill>
                  <a:srgbClr val="CCCCCC"/>
                </a:solidFill>
              </a:defRPr>
            </a:lvl8pPr>
            <a:lvl9pPr lvl="8" rtl="0">
              <a:spcBef>
                <a:spcPts val="0"/>
              </a:spcBef>
              <a:spcAft>
                <a:spcPts val="0"/>
              </a:spcAft>
              <a:buClr>
                <a:srgbClr val="CCCCCC"/>
              </a:buClr>
              <a:buSzPts val="6500"/>
              <a:buNone/>
              <a:defRPr sz="6500">
                <a:solidFill>
                  <a:srgbClr val="CCCCCC"/>
                </a:solidFill>
              </a:defRPr>
            </a:lvl9pPr>
          </a:lstStyle>
          <a:p>
            <a:endParaRPr/>
          </a:p>
        </p:txBody>
      </p:sp>
      <p:sp>
        <p:nvSpPr>
          <p:cNvPr id="42" name="Google Shape;42;p6"/>
          <p:cNvSpPr txBox="1">
            <a:spLocks noGrp="1"/>
          </p:cNvSpPr>
          <p:nvPr>
            <p:ph type="title" idx="2" hasCustomPrompt="1"/>
          </p:nvPr>
        </p:nvSpPr>
        <p:spPr>
          <a:xfrm flipH="1">
            <a:off x="-746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16000"/>
              <a:buNone/>
              <a:defRPr sz="16000">
                <a:solidFill>
                  <a:srgbClr val="CCCCCC"/>
                </a:solidFill>
              </a:defRPr>
            </a:lvl1pPr>
            <a:lvl2pPr lvl="1"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4000">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6"/>
          <p:cNvSpPr/>
          <p:nvPr/>
        </p:nvSpPr>
        <p:spPr>
          <a:xfrm>
            <a:off x="2522400" y="753125"/>
            <a:ext cx="4099200" cy="3583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 subtitle">
  <p:cSld name="CUSTOM_15">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3531568" y="3311625"/>
            <a:ext cx="4981800" cy="36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CCCCCC"/>
              </a:buClr>
              <a:buSzPts val="1000"/>
              <a:buNone/>
              <a:defRPr sz="1000">
                <a:solidFill>
                  <a:srgbClr val="CCCCCC"/>
                </a:solidFill>
              </a:defRPr>
            </a:lvl1pPr>
            <a:lvl2pPr lvl="1" algn="r" rtl="0">
              <a:lnSpc>
                <a:spcPct val="100000"/>
              </a:lnSpc>
              <a:spcBef>
                <a:spcPts val="0"/>
              </a:spcBef>
              <a:spcAft>
                <a:spcPts val="0"/>
              </a:spcAft>
              <a:buClr>
                <a:srgbClr val="CCCCCC"/>
              </a:buClr>
              <a:buSzPts val="1000"/>
              <a:buNone/>
              <a:defRPr sz="1000">
                <a:solidFill>
                  <a:srgbClr val="CCCCCC"/>
                </a:solidFill>
              </a:defRPr>
            </a:lvl2pPr>
            <a:lvl3pPr lvl="2" algn="r" rtl="0">
              <a:lnSpc>
                <a:spcPct val="100000"/>
              </a:lnSpc>
              <a:spcBef>
                <a:spcPts val="0"/>
              </a:spcBef>
              <a:spcAft>
                <a:spcPts val="0"/>
              </a:spcAft>
              <a:buClr>
                <a:srgbClr val="CCCCCC"/>
              </a:buClr>
              <a:buSzPts val="1000"/>
              <a:buNone/>
              <a:defRPr sz="1000">
                <a:solidFill>
                  <a:srgbClr val="CCCCCC"/>
                </a:solidFill>
              </a:defRPr>
            </a:lvl3pPr>
            <a:lvl4pPr lvl="3" algn="r" rtl="0">
              <a:lnSpc>
                <a:spcPct val="100000"/>
              </a:lnSpc>
              <a:spcBef>
                <a:spcPts val="0"/>
              </a:spcBef>
              <a:spcAft>
                <a:spcPts val="0"/>
              </a:spcAft>
              <a:buClr>
                <a:srgbClr val="CCCCCC"/>
              </a:buClr>
              <a:buSzPts val="1000"/>
              <a:buNone/>
              <a:defRPr sz="1000">
                <a:solidFill>
                  <a:srgbClr val="CCCCCC"/>
                </a:solidFill>
              </a:defRPr>
            </a:lvl4pPr>
            <a:lvl5pPr lvl="4" algn="r" rtl="0">
              <a:lnSpc>
                <a:spcPct val="100000"/>
              </a:lnSpc>
              <a:spcBef>
                <a:spcPts val="0"/>
              </a:spcBef>
              <a:spcAft>
                <a:spcPts val="0"/>
              </a:spcAft>
              <a:buClr>
                <a:srgbClr val="CCCCCC"/>
              </a:buClr>
              <a:buSzPts val="1000"/>
              <a:buNone/>
              <a:defRPr sz="1000">
                <a:solidFill>
                  <a:srgbClr val="CCCCCC"/>
                </a:solidFill>
              </a:defRPr>
            </a:lvl5pPr>
            <a:lvl6pPr lvl="5" algn="r" rtl="0">
              <a:lnSpc>
                <a:spcPct val="100000"/>
              </a:lnSpc>
              <a:spcBef>
                <a:spcPts val="0"/>
              </a:spcBef>
              <a:spcAft>
                <a:spcPts val="0"/>
              </a:spcAft>
              <a:buClr>
                <a:srgbClr val="CCCCCC"/>
              </a:buClr>
              <a:buSzPts val="1000"/>
              <a:buNone/>
              <a:defRPr sz="1000">
                <a:solidFill>
                  <a:srgbClr val="CCCCCC"/>
                </a:solidFill>
              </a:defRPr>
            </a:lvl6pPr>
            <a:lvl7pPr lvl="6" algn="r" rtl="0">
              <a:lnSpc>
                <a:spcPct val="100000"/>
              </a:lnSpc>
              <a:spcBef>
                <a:spcPts val="0"/>
              </a:spcBef>
              <a:spcAft>
                <a:spcPts val="0"/>
              </a:spcAft>
              <a:buClr>
                <a:srgbClr val="CCCCCC"/>
              </a:buClr>
              <a:buSzPts val="1000"/>
              <a:buNone/>
              <a:defRPr sz="1000">
                <a:solidFill>
                  <a:srgbClr val="CCCCCC"/>
                </a:solidFill>
              </a:defRPr>
            </a:lvl7pPr>
            <a:lvl8pPr lvl="7" algn="r" rtl="0">
              <a:lnSpc>
                <a:spcPct val="100000"/>
              </a:lnSpc>
              <a:spcBef>
                <a:spcPts val="0"/>
              </a:spcBef>
              <a:spcAft>
                <a:spcPts val="0"/>
              </a:spcAft>
              <a:buClr>
                <a:srgbClr val="CCCCCC"/>
              </a:buClr>
              <a:buSzPts val="1000"/>
              <a:buNone/>
              <a:defRPr sz="1000">
                <a:solidFill>
                  <a:srgbClr val="CCCCCC"/>
                </a:solidFill>
              </a:defRPr>
            </a:lvl8pPr>
            <a:lvl9pPr lvl="8" algn="r" rtl="0">
              <a:lnSpc>
                <a:spcPct val="100000"/>
              </a:lnSpc>
              <a:spcBef>
                <a:spcPts val="0"/>
              </a:spcBef>
              <a:spcAft>
                <a:spcPts val="0"/>
              </a:spcAft>
              <a:buClr>
                <a:srgbClr val="CCCCCC"/>
              </a:buClr>
              <a:buSzPts val="1000"/>
              <a:buNone/>
              <a:defRPr sz="1000">
                <a:solidFill>
                  <a:srgbClr val="CCCCCC"/>
                </a:solidFill>
              </a:defRPr>
            </a:lvl9pPr>
          </a:lstStyle>
          <a:p>
            <a:endParaRPr/>
          </a:p>
        </p:txBody>
      </p:sp>
      <p:sp>
        <p:nvSpPr>
          <p:cNvPr id="46" name="Google Shape;46;p7"/>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1">
  <p:cSld name="CUSTOM_16">
    <p:spTree>
      <p:nvGrpSpPr>
        <p:cNvPr id="1" name="Shape 47"/>
        <p:cNvGrpSpPr/>
        <p:nvPr/>
      </p:nvGrpSpPr>
      <p:grpSpPr>
        <a:xfrm>
          <a:off x="0" y="0"/>
          <a:ext cx="0" cy="0"/>
          <a:chOff x="0" y="0"/>
          <a:chExt cx="0" cy="0"/>
        </a:xfrm>
      </p:grpSpPr>
      <p:sp>
        <p:nvSpPr>
          <p:cNvPr id="48" name="Google Shape;48;p8"/>
          <p:cNvSpPr txBox="1">
            <a:spLocks noGrp="1"/>
          </p:cNvSpPr>
          <p:nvPr>
            <p:ph type="subTitle" idx="1"/>
          </p:nvPr>
        </p:nvSpPr>
        <p:spPr>
          <a:xfrm>
            <a:off x="934666" y="2394325"/>
            <a:ext cx="2877300" cy="295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800">
                <a:solidFill>
                  <a:srgbClr val="B7B7B7"/>
                </a:solidFill>
                <a:latin typeface="DM Serif Display"/>
                <a:ea typeface="DM Serif Display"/>
                <a:cs typeface="DM Serif Display"/>
                <a:sym typeface="DM Serif Display"/>
              </a:defRPr>
            </a:lvl1pPr>
            <a:lvl2pPr lvl="1" rtl="0">
              <a:spcBef>
                <a:spcPts val="1600"/>
              </a:spcBef>
              <a:spcAft>
                <a:spcPts val="0"/>
              </a:spcAft>
              <a:buNone/>
              <a:defRPr>
                <a:solidFill>
                  <a:srgbClr val="B7B7B7"/>
                </a:solidFill>
                <a:latin typeface="DM Serif Display"/>
                <a:ea typeface="DM Serif Display"/>
                <a:cs typeface="DM Serif Display"/>
                <a:sym typeface="DM Serif Display"/>
              </a:defRPr>
            </a:lvl2pPr>
            <a:lvl3pPr lvl="2" rtl="0">
              <a:spcBef>
                <a:spcPts val="1600"/>
              </a:spcBef>
              <a:spcAft>
                <a:spcPts val="0"/>
              </a:spcAft>
              <a:buNone/>
              <a:defRPr>
                <a:solidFill>
                  <a:srgbClr val="B7B7B7"/>
                </a:solidFill>
                <a:latin typeface="DM Serif Display"/>
                <a:ea typeface="DM Serif Display"/>
                <a:cs typeface="DM Serif Display"/>
                <a:sym typeface="DM Serif Display"/>
              </a:defRPr>
            </a:lvl3pPr>
            <a:lvl4pPr lvl="3" rtl="0">
              <a:spcBef>
                <a:spcPts val="1600"/>
              </a:spcBef>
              <a:spcAft>
                <a:spcPts val="0"/>
              </a:spcAft>
              <a:buNone/>
              <a:defRPr>
                <a:solidFill>
                  <a:srgbClr val="B7B7B7"/>
                </a:solidFill>
                <a:latin typeface="DM Serif Display"/>
                <a:ea typeface="DM Serif Display"/>
                <a:cs typeface="DM Serif Display"/>
                <a:sym typeface="DM Serif Display"/>
              </a:defRPr>
            </a:lvl4pPr>
            <a:lvl5pPr lvl="4" rtl="0">
              <a:spcBef>
                <a:spcPts val="1600"/>
              </a:spcBef>
              <a:spcAft>
                <a:spcPts val="0"/>
              </a:spcAft>
              <a:buNone/>
              <a:defRPr>
                <a:solidFill>
                  <a:srgbClr val="B7B7B7"/>
                </a:solidFill>
                <a:latin typeface="DM Serif Display"/>
                <a:ea typeface="DM Serif Display"/>
                <a:cs typeface="DM Serif Display"/>
                <a:sym typeface="DM Serif Display"/>
              </a:defRPr>
            </a:lvl5pPr>
            <a:lvl6pPr lvl="5" rtl="0">
              <a:spcBef>
                <a:spcPts val="1600"/>
              </a:spcBef>
              <a:spcAft>
                <a:spcPts val="0"/>
              </a:spcAft>
              <a:buNone/>
              <a:defRPr>
                <a:solidFill>
                  <a:srgbClr val="B7B7B7"/>
                </a:solidFill>
                <a:latin typeface="DM Serif Display"/>
                <a:ea typeface="DM Serif Display"/>
                <a:cs typeface="DM Serif Display"/>
                <a:sym typeface="DM Serif Display"/>
              </a:defRPr>
            </a:lvl6pPr>
            <a:lvl7pPr lvl="6" rtl="0">
              <a:spcBef>
                <a:spcPts val="1600"/>
              </a:spcBef>
              <a:spcAft>
                <a:spcPts val="0"/>
              </a:spcAft>
              <a:buNone/>
              <a:defRPr>
                <a:solidFill>
                  <a:srgbClr val="B7B7B7"/>
                </a:solidFill>
                <a:latin typeface="DM Serif Display"/>
                <a:ea typeface="DM Serif Display"/>
                <a:cs typeface="DM Serif Display"/>
                <a:sym typeface="DM Serif Display"/>
              </a:defRPr>
            </a:lvl7pPr>
            <a:lvl8pPr lvl="7" rtl="0">
              <a:spcBef>
                <a:spcPts val="1600"/>
              </a:spcBef>
              <a:spcAft>
                <a:spcPts val="0"/>
              </a:spcAft>
              <a:buNone/>
              <a:defRPr>
                <a:solidFill>
                  <a:srgbClr val="B7B7B7"/>
                </a:solidFill>
                <a:latin typeface="DM Serif Display"/>
                <a:ea typeface="DM Serif Display"/>
                <a:cs typeface="DM Serif Display"/>
                <a:sym typeface="DM Serif Display"/>
              </a:defRPr>
            </a:lvl8pPr>
            <a:lvl9pPr lvl="8" rtl="0">
              <a:spcBef>
                <a:spcPts val="1600"/>
              </a:spcBef>
              <a:spcAft>
                <a:spcPts val="1600"/>
              </a:spcAft>
              <a:buNone/>
              <a:defRPr>
                <a:solidFill>
                  <a:srgbClr val="B7B7B7"/>
                </a:solidFill>
                <a:latin typeface="DM Serif Display"/>
                <a:ea typeface="DM Serif Display"/>
                <a:cs typeface="DM Serif Display"/>
                <a:sym typeface="DM Serif Display"/>
              </a:defRPr>
            </a:lvl9pPr>
          </a:lstStyle>
          <a:p>
            <a:endParaRPr/>
          </a:p>
        </p:txBody>
      </p:sp>
      <p:sp>
        <p:nvSpPr>
          <p:cNvPr id="49" name="Google Shape;49;p8"/>
          <p:cNvSpPr txBox="1">
            <a:spLocks noGrp="1"/>
          </p:cNvSpPr>
          <p:nvPr>
            <p:ph type="subTitle" idx="2"/>
          </p:nvPr>
        </p:nvSpPr>
        <p:spPr>
          <a:xfrm>
            <a:off x="934666" y="2571750"/>
            <a:ext cx="28773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solidFill>
                  <a:srgbClr val="B7B7B7"/>
                </a:solidFill>
              </a:defRPr>
            </a:lvl1pPr>
            <a:lvl2pPr lvl="1" rtl="0">
              <a:spcBef>
                <a:spcPts val="1600"/>
              </a:spcBef>
              <a:spcAft>
                <a:spcPts val="0"/>
              </a:spcAft>
              <a:buNone/>
              <a:defRPr>
                <a:solidFill>
                  <a:srgbClr val="B7B7B7"/>
                </a:solidFill>
              </a:defRPr>
            </a:lvl2pPr>
            <a:lvl3pPr lvl="2" rtl="0">
              <a:spcBef>
                <a:spcPts val="1600"/>
              </a:spcBef>
              <a:spcAft>
                <a:spcPts val="0"/>
              </a:spcAft>
              <a:buNone/>
              <a:defRPr>
                <a:solidFill>
                  <a:srgbClr val="B7B7B7"/>
                </a:solidFill>
              </a:defRPr>
            </a:lvl3pPr>
            <a:lvl4pPr lvl="3" rtl="0">
              <a:spcBef>
                <a:spcPts val="1600"/>
              </a:spcBef>
              <a:spcAft>
                <a:spcPts val="0"/>
              </a:spcAft>
              <a:buNone/>
              <a:defRPr>
                <a:solidFill>
                  <a:srgbClr val="B7B7B7"/>
                </a:solidFill>
              </a:defRPr>
            </a:lvl4pPr>
            <a:lvl5pPr lvl="4" rtl="0">
              <a:spcBef>
                <a:spcPts val="1600"/>
              </a:spcBef>
              <a:spcAft>
                <a:spcPts val="0"/>
              </a:spcAft>
              <a:buNone/>
              <a:defRPr>
                <a:solidFill>
                  <a:srgbClr val="B7B7B7"/>
                </a:solidFill>
              </a:defRPr>
            </a:lvl5pPr>
            <a:lvl6pPr lvl="5" rtl="0">
              <a:spcBef>
                <a:spcPts val="1600"/>
              </a:spcBef>
              <a:spcAft>
                <a:spcPts val="0"/>
              </a:spcAft>
              <a:buNone/>
              <a:defRPr>
                <a:solidFill>
                  <a:srgbClr val="B7B7B7"/>
                </a:solidFill>
              </a:defRPr>
            </a:lvl6pPr>
            <a:lvl7pPr lvl="6" rtl="0">
              <a:spcBef>
                <a:spcPts val="1600"/>
              </a:spcBef>
              <a:spcAft>
                <a:spcPts val="0"/>
              </a:spcAft>
              <a:buNone/>
              <a:defRPr>
                <a:solidFill>
                  <a:srgbClr val="B7B7B7"/>
                </a:solidFill>
              </a:defRPr>
            </a:lvl7pPr>
            <a:lvl8pPr lvl="7" rtl="0">
              <a:spcBef>
                <a:spcPts val="1600"/>
              </a:spcBef>
              <a:spcAft>
                <a:spcPts val="0"/>
              </a:spcAft>
              <a:buNone/>
              <a:defRPr>
                <a:solidFill>
                  <a:srgbClr val="B7B7B7"/>
                </a:solidFill>
              </a:defRPr>
            </a:lvl8pPr>
            <a:lvl9pPr lvl="8" rtl="0">
              <a:spcBef>
                <a:spcPts val="1600"/>
              </a:spcBef>
              <a:spcAft>
                <a:spcPts val="1600"/>
              </a:spcAft>
              <a:buNone/>
              <a:defRPr>
                <a:solidFill>
                  <a:srgbClr val="B7B7B7"/>
                </a:solidFill>
              </a:defRPr>
            </a:lvl9pPr>
          </a:lstStyle>
          <a:p>
            <a:endParaRPr/>
          </a:p>
        </p:txBody>
      </p:sp>
      <p:sp>
        <p:nvSpPr>
          <p:cNvPr id="50" name="Google Shape;50;p8"/>
          <p:cNvSpPr txBox="1">
            <a:spLocks noGrp="1"/>
          </p:cNvSpPr>
          <p:nvPr>
            <p:ph type="subTitle" idx="3"/>
          </p:nvPr>
        </p:nvSpPr>
        <p:spPr>
          <a:xfrm>
            <a:off x="5371290" y="2394325"/>
            <a:ext cx="2877300" cy="295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800">
                <a:latin typeface="DM Serif Display"/>
                <a:ea typeface="DM Serif Display"/>
                <a:cs typeface="DM Serif Display"/>
                <a:sym typeface="DM Serif Display"/>
              </a:defRPr>
            </a:lvl1pPr>
            <a:lvl2pPr lvl="1" rtl="0">
              <a:spcBef>
                <a:spcPts val="1600"/>
              </a:spcBef>
              <a:spcAft>
                <a:spcPts val="0"/>
              </a:spcAft>
              <a:buNone/>
              <a:defRPr>
                <a:latin typeface="DM Serif Display"/>
                <a:ea typeface="DM Serif Display"/>
                <a:cs typeface="DM Serif Display"/>
                <a:sym typeface="DM Serif Display"/>
              </a:defRPr>
            </a:lvl2pPr>
            <a:lvl3pPr lvl="2" rtl="0">
              <a:spcBef>
                <a:spcPts val="1600"/>
              </a:spcBef>
              <a:spcAft>
                <a:spcPts val="0"/>
              </a:spcAft>
              <a:buNone/>
              <a:defRPr>
                <a:latin typeface="DM Serif Display"/>
                <a:ea typeface="DM Serif Display"/>
                <a:cs typeface="DM Serif Display"/>
                <a:sym typeface="DM Serif Display"/>
              </a:defRPr>
            </a:lvl3pPr>
            <a:lvl4pPr lvl="3" rtl="0">
              <a:spcBef>
                <a:spcPts val="1600"/>
              </a:spcBef>
              <a:spcAft>
                <a:spcPts val="0"/>
              </a:spcAft>
              <a:buNone/>
              <a:defRPr>
                <a:latin typeface="DM Serif Display"/>
                <a:ea typeface="DM Serif Display"/>
                <a:cs typeface="DM Serif Display"/>
                <a:sym typeface="DM Serif Display"/>
              </a:defRPr>
            </a:lvl4pPr>
            <a:lvl5pPr lvl="4" rtl="0">
              <a:spcBef>
                <a:spcPts val="1600"/>
              </a:spcBef>
              <a:spcAft>
                <a:spcPts val="0"/>
              </a:spcAft>
              <a:buNone/>
              <a:defRPr>
                <a:latin typeface="DM Serif Display"/>
                <a:ea typeface="DM Serif Display"/>
                <a:cs typeface="DM Serif Display"/>
                <a:sym typeface="DM Serif Display"/>
              </a:defRPr>
            </a:lvl5pPr>
            <a:lvl6pPr lvl="5" rtl="0">
              <a:spcBef>
                <a:spcPts val="1600"/>
              </a:spcBef>
              <a:spcAft>
                <a:spcPts val="0"/>
              </a:spcAft>
              <a:buNone/>
              <a:defRPr>
                <a:latin typeface="DM Serif Display"/>
                <a:ea typeface="DM Serif Display"/>
                <a:cs typeface="DM Serif Display"/>
                <a:sym typeface="DM Serif Display"/>
              </a:defRPr>
            </a:lvl6pPr>
            <a:lvl7pPr lvl="6" rtl="0">
              <a:spcBef>
                <a:spcPts val="1600"/>
              </a:spcBef>
              <a:spcAft>
                <a:spcPts val="0"/>
              </a:spcAft>
              <a:buNone/>
              <a:defRPr>
                <a:latin typeface="DM Serif Display"/>
                <a:ea typeface="DM Serif Display"/>
                <a:cs typeface="DM Serif Display"/>
                <a:sym typeface="DM Serif Display"/>
              </a:defRPr>
            </a:lvl7pPr>
            <a:lvl8pPr lvl="7" rtl="0">
              <a:spcBef>
                <a:spcPts val="1600"/>
              </a:spcBef>
              <a:spcAft>
                <a:spcPts val="0"/>
              </a:spcAft>
              <a:buNone/>
              <a:defRPr>
                <a:latin typeface="DM Serif Display"/>
                <a:ea typeface="DM Serif Display"/>
                <a:cs typeface="DM Serif Display"/>
                <a:sym typeface="DM Serif Display"/>
              </a:defRPr>
            </a:lvl8pPr>
            <a:lvl9pPr lvl="8" rtl="0">
              <a:spcBef>
                <a:spcPts val="1600"/>
              </a:spcBef>
              <a:spcAft>
                <a:spcPts val="1600"/>
              </a:spcAft>
              <a:buNone/>
              <a:defRPr>
                <a:latin typeface="DM Serif Display"/>
                <a:ea typeface="DM Serif Display"/>
                <a:cs typeface="DM Serif Display"/>
                <a:sym typeface="DM Serif Display"/>
              </a:defRPr>
            </a:lvl9pPr>
          </a:lstStyle>
          <a:p>
            <a:endParaRPr/>
          </a:p>
        </p:txBody>
      </p:sp>
      <p:sp>
        <p:nvSpPr>
          <p:cNvPr id="51" name="Google Shape;51;p8"/>
          <p:cNvSpPr txBox="1">
            <a:spLocks noGrp="1"/>
          </p:cNvSpPr>
          <p:nvPr>
            <p:ph type="subTitle" idx="4"/>
          </p:nvPr>
        </p:nvSpPr>
        <p:spPr>
          <a:xfrm>
            <a:off x="5371290" y="2571750"/>
            <a:ext cx="28773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design 2">
  <p:cSld name="CUSTOM_18">
    <p:spTree>
      <p:nvGrpSpPr>
        <p:cNvPr id="1" name="Shape 69"/>
        <p:cNvGrpSpPr/>
        <p:nvPr/>
      </p:nvGrpSpPr>
      <p:grpSpPr>
        <a:xfrm>
          <a:off x="0" y="0"/>
          <a:ext cx="0" cy="0"/>
          <a:chOff x="0" y="0"/>
          <a:chExt cx="0" cy="0"/>
        </a:xfrm>
      </p:grpSpPr>
      <p:sp>
        <p:nvSpPr>
          <p:cNvPr id="70" name="Google Shape;70;p11"/>
          <p:cNvSpPr/>
          <p:nvPr/>
        </p:nvSpPr>
        <p:spPr>
          <a:xfrm>
            <a:off x="2522400" y="753125"/>
            <a:ext cx="4099200" cy="3583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7B7B7"/>
              </a:solidFill>
            </a:endParaRPr>
          </a:p>
        </p:txBody>
      </p:sp>
      <p:sp>
        <p:nvSpPr>
          <p:cNvPr id="71" name="Google Shape;71;p11"/>
          <p:cNvSpPr txBox="1">
            <a:spLocks noGrp="1"/>
          </p:cNvSpPr>
          <p:nvPr>
            <p:ph type="ctrTitle"/>
          </p:nvPr>
        </p:nvSpPr>
        <p:spPr>
          <a:xfrm flipH="1">
            <a:off x="2730125" y="2243225"/>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B7B7B7"/>
              </a:buClr>
              <a:buSzPts val="3600"/>
              <a:buNone/>
              <a:defRPr sz="3600">
                <a:solidFill>
                  <a:srgbClr val="B7B7B7"/>
                </a:solidFill>
              </a:defRPr>
            </a:lvl1pPr>
            <a:lvl2pPr lvl="1" algn="r" rtl="0">
              <a:spcBef>
                <a:spcPts val="0"/>
              </a:spcBef>
              <a:spcAft>
                <a:spcPts val="0"/>
              </a:spcAft>
              <a:buClr>
                <a:srgbClr val="B7B7B7"/>
              </a:buClr>
              <a:buSzPts val="6500"/>
              <a:buNone/>
              <a:defRPr sz="6500">
                <a:solidFill>
                  <a:srgbClr val="B7B7B7"/>
                </a:solidFill>
              </a:defRPr>
            </a:lvl2pPr>
            <a:lvl3pPr lvl="2" algn="r" rtl="0">
              <a:spcBef>
                <a:spcPts val="0"/>
              </a:spcBef>
              <a:spcAft>
                <a:spcPts val="0"/>
              </a:spcAft>
              <a:buClr>
                <a:srgbClr val="B7B7B7"/>
              </a:buClr>
              <a:buSzPts val="6500"/>
              <a:buNone/>
              <a:defRPr sz="6500">
                <a:solidFill>
                  <a:srgbClr val="B7B7B7"/>
                </a:solidFill>
              </a:defRPr>
            </a:lvl3pPr>
            <a:lvl4pPr lvl="3" algn="r" rtl="0">
              <a:spcBef>
                <a:spcPts val="0"/>
              </a:spcBef>
              <a:spcAft>
                <a:spcPts val="0"/>
              </a:spcAft>
              <a:buClr>
                <a:srgbClr val="B7B7B7"/>
              </a:buClr>
              <a:buSzPts val="6500"/>
              <a:buNone/>
              <a:defRPr sz="6500">
                <a:solidFill>
                  <a:srgbClr val="B7B7B7"/>
                </a:solidFill>
              </a:defRPr>
            </a:lvl4pPr>
            <a:lvl5pPr lvl="4" algn="r" rtl="0">
              <a:spcBef>
                <a:spcPts val="0"/>
              </a:spcBef>
              <a:spcAft>
                <a:spcPts val="0"/>
              </a:spcAft>
              <a:buClr>
                <a:srgbClr val="B7B7B7"/>
              </a:buClr>
              <a:buSzPts val="6500"/>
              <a:buNone/>
              <a:defRPr sz="6500">
                <a:solidFill>
                  <a:srgbClr val="B7B7B7"/>
                </a:solidFill>
              </a:defRPr>
            </a:lvl5pPr>
            <a:lvl6pPr lvl="5" algn="r" rtl="0">
              <a:spcBef>
                <a:spcPts val="0"/>
              </a:spcBef>
              <a:spcAft>
                <a:spcPts val="0"/>
              </a:spcAft>
              <a:buClr>
                <a:srgbClr val="B7B7B7"/>
              </a:buClr>
              <a:buSzPts val="6500"/>
              <a:buNone/>
              <a:defRPr sz="6500">
                <a:solidFill>
                  <a:srgbClr val="B7B7B7"/>
                </a:solidFill>
              </a:defRPr>
            </a:lvl6pPr>
            <a:lvl7pPr lvl="6" algn="r" rtl="0">
              <a:spcBef>
                <a:spcPts val="0"/>
              </a:spcBef>
              <a:spcAft>
                <a:spcPts val="0"/>
              </a:spcAft>
              <a:buClr>
                <a:srgbClr val="B7B7B7"/>
              </a:buClr>
              <a:buSzPts val="6500"/>
              <a:buNone/>
              <a:defRPr sz="6500">
                <a:solidFill>
                  <a:srgbClr val="B7B7B7"/>
                </a:solidFill>
              </a:defRPr>
            </a:lvl7pPr>
            <a:lvl8pPr lvl="7" algn="r" rtl="0">
              <a:spcBef>
                <a:spcPts val="0"/>
              </a:spcBef>
              <a:spcAft>
                <a:spcPts val="0"/>
              </a:spcAft>
              <a:buClr>
                <a:srgbClr val="B7B7B7"/>
              </a:buClr>
              <a:buSzPts val="6500"/>
              <a:buNone/>
              <a:defRPr sz="6500">
                <a:solidFill>
                  <a:srgbClr val="B7B7B7"/>
                </a:solidFill>
              </a:defRPr>
            </a:lvl8pPr>
            <a:lvl9pPr lvl="8" algn="r" rtl="0">
              <a:spcBef>
                <a:spcPts val="0"/>
              </a:spcBef>
              <a:spcAft>
                <a:spcPts val="0"/>
              </a:spcAft>
              <a:buClr>
                <a:srgbClr val="B7B7B7"/>
              </a:buClr>
              <a:buSzPts val="6500"/>
              <a:buNone/>
              <a:defRPr sz="6500">
                <a:solidFill>
                  <a:srgbClr val="B7B7B7"/>
                </a:solidFill>
              </a:defRPr>
            </a:lvl9pPr>
          </a:lstStyle>
          <a:p>
            <a:endParaRPr/>
          </a:p>
        </p:txBody>
      </p:sp>
      <p:sp>
        <p:nvSpPr>
          <p:cNvPr id="72" name="Google Shape;72;p11"/>
          <p:cNvSpPr txBox="1">
            <a:spLocks noGrp="1"/>
          </p:cNvSpPr>
          <p:nvPr>
            <p:ph type="title" idx="2" hasCustomPrompt="1"/>
          </p:nvPr>
        </p:nvSpPr>
        <p:spPr>
          <a:xfrm flipH="1">
            <a:off x="3514050" y="2419325"/>
            <a:ext cx="4488300" cy="1622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16000"/>
              <a:buNone/>
              <a:defRPr sz="16000">
                <a:solidFill>
                  <a:srgbClr val="B7B7B7"/>
                </a:solidFill>
              </a:defRPr>
            </a:lvl1pPr>
            <a:lvl2pPr lvl="1"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B7B7B7"/>
              </a:buClr>
              <a:buSzPts val="14000"/>
              <a:buFont typeface="Fira Sans Extra Condensed Medium"/>
              <a:buNone/>
              <a:defRPr sz="14000">
                <a:solidFill>
                  <a:srgbClr val="B7B7B7"/>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CUSTOM_6_1_1">
    <p:spTree>
      <p:nvGrpSpPr>
        <p:cNvPr id="1" name="Shape 73"/>
        <p:cNvGrpSpPr/>
        <p:nvPr/>
      </p:nvGrpSpPr>
      <p:grpSpPr>
        <a:xfrm>
          <a:off x="0" y="0"/>
          <a:ext cx="0" cy="0"/>
          <a:chOff x="0" y="0"/>
          <a:chExt cx="0" cy="0"/>
        </a:xfrm>
      </p:grpSpPr>
      <p:sp>
        <p:nvSpPr>
          <p:cNvPr id="74" name="Google Shape;74;p12"/>
          <p:cNvSpPr txBox="1">
            <a:spLocks noGrp="1"/>
          </p:cNvSpPr>
          <p:nvPr>
            <p:ph type="ctrTitle"/>
          </p:nvPr>
        </p:nvSpPr>
        <p:spPr>
          <a:xfrm>
            <a:off x="723600" y="470625"/>
            <a:ext cx="14976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1pPr>
            <a:lvl2pPr marL="914400" lvl="1"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2pPr>
            <a:lvl3pPr marL="1371600" lvl="2"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3pPr>
            <a:lvl4pPr marL="1828800" lvl="3"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4pPr>
            <a:lvl5pPr marL="2286000" lvl="4"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5pPr>
            <a:lvl6pPr marL="2743200" lvl="5"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6pPr>
            <a:lvl7pPr marL="3200400" lvl="6"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7pPr>
            <a:lvl8pPr marL="3657600" lvl="7" indent="-304800" rtl="0">
              <a:lnSpc>
                <a:spcPct val="115000"/>
              </a:lnSpc>
              <a:spcBef>
                <a:spcPts val="1600"/>
              </a:spcBef>
              <a:spcAft>
                <a:spcPts val="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8pPr>
            <a:lvl9pPr marL="4114800" lvl="8" indent="-304800" rtl="0">
              <a:lnSpc>
                <a:spcPct val="115000"/>
              </a:lnSpc>
              <a:spcBef>
                <a:spcPts val="1600"/>
              </a:spcBef>
              <a:spcAft>
                <a:spcPts val="1600"/>
              </a:spcAft>
              <a:buClr>
                <a:schemeClr val="dk1"/>
              </a:buClr>
              <a:buSzPts val="1200"/>
              <a:buFont typeface="Open Sans Light"/>
              <a:buChar char="■"/>
              <a:defRPr sz="1200">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61" r:id="rId10"/>
    <p:sldLayoutId id="2147483663" r:id="rId11"/>
    <p:sldLayoutId id="2147483664" r:id="rId12"/>
    <p:sldLayoutId id="2147483666" r:id="rId13"/>
    <p:sldLayoutId id="2147483669" r:id="rId14"/>
    <p:sldLayoutId id="2147483670" r:id="rId15"/>
    <p:sldLayoutId id="2147483674" r:id="rId16"/>
    <p:sldLayoutId id="214748367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www.investopedia.com/ask/answers/021815/what-difference-between-merger-and-acquisition.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7"/>
          <p:cNvSpPr/>
          <p:nvPr/>
        </p:nvSpPr>
        <p:spPr>
          <a:xfrm rot="10800000">
            <a:off x="7782000" y="367900"/>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141" name="Google Shape;141;p27"/>
          <p:cNvSpPr/>
          <p:nvPr/>
        </p:nvSpPr>
        <p:spPr>
          <a:xfrm>
            <a:off x="381075" y="3949313"/>
            <a:ext cx="952500" cy="826275"/>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
        <p:nvSpPr>
          <p:cNvPr id="3" name="Titre 2">
            <a:extLst>
              <a:ext uri="{FF2B5EF4-FFF2-40B4-BE49-F238E27FC236}">
                <a16:creationId xmlns:a16="http://schemas.microsoft.com/office/drawing/2014/main" xmlns="" id="{BC7CD097-0CB5-4976-AE66-8E9F1E6AAB25}"/>
              </a:ext>
            </a:extLst>
          </p:cNvPr>
          <p:cNvSpPr>
            <a:spLocks noGrp="1"/>
          </p:cNvSpPr>
          <p:nvPr>
            <p:ph type="ctrTitle"/>
          </p:nvPr>
        </p:nvSpPr>
        <p:spPr>
          <a:xfrm>
            <a:off x="-100708" y="1257564"/>
            <a:ext cx="9244708" cy="1782300"/>
          </a:xfrm>
        </p:spPr>
        <p:txBody>
          <a:bodyPr/>
          <a:lstStyle/>
          <a:p>
            <a:r>
              <a:rPr lang="en-US" sz="3600" cap="all" dirty="0"/>
              <a:t>A DATA SCIENCE APPROACH TO IMPROVING M&amp;A </a:t>
            </a:r>
            <a:br>
              <a:rPr lang="en-US" sz="3600" cap="all" dirty="0"/>
            </a:br>
            <a:r>
              <a:rPr lang="en-US" sz="3600" cap="all" dirty="0"/>
              <a:t>DECISION MAKING</a:t>
            </a:r>
            <a:endParaRPr lang="fr-FR" sz="3600" dirty="0"/>
          </a:p>
        </p:txBody>
      </p:sp>
      <p:sp>
        <p:nvSpPr>
          <p:cNvPr id="4" name="Sous-titre 3">
            <a:extLst>
              <a:ext uri="{FF2B5EF4-FFF2-40B4-BE49-F238E27FC236}">
                <a16:creationId xmlns:a16="http://schemas.microsoft.com/office/drawing/2014/main" xmlns="" id="{6C643636-A7C5-4538-B15A-B6CB8D452BC5}"/>
              </a:ext>
            </a:extLst>
          </p:cNvPr>
          <p:cNvSpPr>
            <a:spLocks noGrp="1"/>
          </p:cNvSpPr>
          <p:nvPr>
            <p:ph type="subTitle" idx="1"/>
          </p:nvPr>
        </p:nvSpPr>
        <p:spPr>
          <a:xfrm>
            <a:off x="3340508" y="3232313"/>
            <a:ext cx="5002200" cy="717000"/>
          </a:xfrm>
        </p:spPr>
        <p:txBody>
          <a:bodyPr/>
          <a:lstStyle/>
          <a:p>
            <a:pPr algn="r"/>
            <a:r>
              <a:rPr lang="fr-FR" dirty="0" smtClean="0"/>
              <a:t>By : Mohamed Amine Chafik</a:t>
            </a:r>
          </a:p>
          <a:p>
            <a:pPr algn="r"/>
            <a:r>
              <a:rPr lang="fr-FR" dirty="0" smtClean="0"/>
              <a:t>Mohamed El Mehdi </a:t>
            </a:r>
            <a:r>
              <a:rPr lang="fr-FR" dirty="0" err="1" smtClean="0"/>
              <a:t>Chbihi</a:t>
            </a:r>
            <a:endParaRPr lang="fr-FR" dirty="0" smtClean="0"/>
          </a:p>
          <a:p>
            <a:pPr algn="r"/>
            <a:r>
              <a:rPr lang="fr-FR" dirty="0" smtClean="0"/>
              <a:t>Ismail </a:t>
            </a:r>
            <a:r>
              <a:rPr lang="fr-FR" dirty="0" err="1" smtClean="0"/>
              <a:t>Ghmimat</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p:nvPr/>
        </p:nvSpPr>
        <p:spPr>
          <a:xfrm flipH="1">
            <a:off x="3852582" y="0"/>
            <a:ext cx="5291418" cy="429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2"/>
          <p:cNvSpPr txBox="1">
            <a:spLocks noGrp="1"/>
          </p:cNvSpPr>
          <p:nvPr>
            <p:ph type="ctrTitle"/>
          </p:nvPr>
        </p:nvSpPr>
        <p:spPr>
          <a:xfrm>
            <a:off x="282716" y="793646"/>
            <a:ext cx="21054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 Studied Columns :</a:t>
            </a:r>
            <a:endParaRPr dirty="0"/>
          </a:p>
        </p:txBody>
      </p:sp>
      <p:sp>
        <p:nvSpPr>
          <p:cNvPr id="198" name="Google Shape;198;p32"/>
          <p:cNvSpPr txBox="1">
            <a:spLocks noGrp="1"/>
          </p:cNvSpPr>
          <p:nvPr>
            <p:ph type="subTitle" idx="1"/>
          </p:nvPr>
        </p:nvSpPr>
        <p:spPr>
          <a:xfrm>
            <a:off x="4007391" y="1224349"/>
            <a:ext cx="4981800" cy="3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smtClean="0">
                <a:solidFill>
                  <a:schemeClr val="lt1"/>
                </a:solidFill>
              </a:rPr>
              <a:t>Snippet of our 3000-observations dataset :</a:t>
            </a:r>
            <a:endParaRPr sz="900" dirty="0">
              <a:solidFill>
                <a:schemeClr val="lt1"/>
              </a:solidFill>
            </a:endParaRPr>
          </a:p>
        </p:txBody>
      </p:sp>
      <p:cxnSp>
        <p:nvCxnSpPr>
          <p:cNvPr id="199" name="Google Shape;199;p32"/>
          <p:cNvCxnSpPr/>
          <p:nvPr/>
        </p:nvCxnSpPr>
        <p:spPr>
          <a:xfrm>
            <a:off x="1024150" y="4286225"/>
            <a:ext cx="20049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32"/>
          <p:cNvSpPr txBox="1">
            <a:spLocks noGrp="1"/>
          </p:cNvSpPr>
          <p:nvPr>
            <p:ph type="subTitle" idx="1"/>
          </p:nvPr>
        </p:nvSpPr>
        <p:spPr>
          <a:xfrm>
            <a:off x="44585" y="1425862"/>
            <a:ext cx="3691218" cy="222814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 sz="1200" dirty="0" smtClean="0">
                <a:solidFill>
                  <a:schemeClr val="dk1"/>
                </a:solidFill>
              </a:rPr>
              <a:t>Inv firm, Target firm, Deal Value, Transaction Type…</a:t>
            </a:r>
          </a:p>
          <a:p>
            <a:pPr marL="0" lvl="0" indent="0" algn="l" rtl="0">
              <a:spcBef>
                <a:spcPts val="0"/>
              </a:spcBef>
              <a:spcAft>
                <a:spcPts val="0"/>
              </a:spcAft>
            </a:pPr>
            <a:endParaRPr lang="es" sz="1200" dirty="0" smtClean="0">
              <a:solidFill>
                <a:schemeClr val="dk1"/>
              </a:solidFill>
            </a:endParaRPr>
          </a:p>
          <a:p>
            <a:pPr marL="171450" lvl="0" indent="-171450" algn="l" rtl="0">
              <a:spcBef>
                <a:spcPts val="0"/>
              </a:spcBef>
              <a:spcAft>
                <a:spcPts val="0"/>
              </a:spcAft>
              <a:buFont typeface="Arial" panose="020B0604020202020204" pitchFamily="34" charset="0"/>
              <a:buChar char="•"/>
            </a:pPr>
            <a:r>
              <a:rPr lang="es" sz="1200" dirty="0">
                <a:solidFill>
                  <a:schemeClr val="dk1"/>
                </a:solidFill>
              </a:rPr>
              <a:t>5</a:t>
            </a:r>
            <a:r>
              <a:rPr lang="es" sz="1200" dirty="0" smtClean="0">
                <a:solidFill>
                  <a:schemeClr val="dk1"/>
                </a:solidFill>
              </a:rPr>
              <a:t> financial ratios representing 5 performance aspects (+/- 5 years) :</a:t>
            </a:r>
          </a:p>
          <a:p>
            <a:pPr marL="171450" lvl="0" indent="-171450" algn="l" rtl="0">
              <a:spcBef>
                <a:spcPts val="0"/>
              </a:spcBef>
              <a:spcAft>
                <a:spcPts val="0"/>
              </a:spcAft>
              <a:buFont typeface="Arial" panose="020B0604020202020204" pitchFamily="34" charset="0"/>
              <a:buChar char="•"/>
            </a:pPr>
            <a:endParaRPr lang="es" sz="1200" dirty="0" smtClean="0">
              <a:solidFill>
                <a:schemeClr val="dk1"/>
              </a:solidFill>
            </a:endParaRPr>
          </a:p>
          <a:p>
            <a:pPr marL="685800" lvl="1" indent="-228600" algn="l">
              <a:buFont typeface="+mj-lt"/>
              <a:buAutoNum type="arabicPeriod"/>
            </a:pPr>
            <a:r>
              <a:rPr lang="en-US" sz="1200" dirty="0" smtClean="0">
                <a:solidFill>
                  <a:schemeClr val="tx1"/>
                </a:solidFill>
              </a:rPr>
              <a:t>Liquidity Ratios (</a:t>
            </a:r>
            <a:r>
              <a:rPr lang="fr-FR" sz="1200" dirty="0" err="1">
                <a:solidFill>
                  <a:schemeClr val="tx1"/>
                </a:solidFill>
              </a:rPr>
              <a:t>Current</a:t>
            </a:r>
            <a:r>
              <a:rPr lang="fr-FR" sz="1200" dirty="0">
                <a:solidFill>
                  <a:schemeClr val="tx1"/>
                </a:solidFill>
              </a:rPr>
              <a:t> </a:t>
            </a:r>
            <a:r>
              <a:rPr lang="fr-FR" sz="1200" dirty="0" smtClean="0">
                <a:solidFill>
                  <a:schemeClr val="tx1"/>
                </a:solidFill>
              </a:rPr>
              <a:t>Ratio)</a:t>
            </a:r>
            <a:endParaRPr lang="en-US" sz="1200" dirty="0">
              <a:solidFill>
                <a:schemeClr val="tx1"/>
              </a:solidFill>
            </a:endParaRPr>
          </a:p>
          <a:p>
            <a:pPr marL="685800" lvl="1" indent="-228600" algn="l">
              <a:buFont typeface="+mj-lt"/>
              <a:buAutoNum type="arabicPeriod"/>
            </a:pPr>
            <a:r>
              <a:rPr lang="en-US" sz="1200" dirty="0" smtClean="0">
                <a:solidFill>
                  <a:schemeClr val="tx1"/>
                </a:solidFill>
              </a:rPr>
              <a:t>Solvency </a:t>
            </a:r>
            <a:r>
              <a:rPr lang="en-US" sz="1200" dirty="0">
                <a:solidFill>
                  <a:schemeClr val="tx1"/>
                </a:solidFill>
              </a:rPr>
              <a:t>Ratios (Debt Equity Ratio)</a:t>
            </a:r>
          </a:p>
          <a:p>
            <a:pPr marL="685800" lvl="1" indent="-228600" algn="l">
              <a:buFont typeface="+mj-lt"/>
              <a:buAutoNum type="arabicPeriod"/>
            </a:pPr>
            <a:r>
              <a:rPr lang="en-US" sz="1200" dirty="0" smtClean="0">
                <a:solidFill>
                  <a:schemeClr val="tx1"/>
                </a:solidFill>
              </a:rPr>
              <a:t>Profitability Ratios (</a:t>
            </a:r>
            <a:r>
              <a:rPr lang="fr-FR" sz="1200" dirty="0">
                <a:solidFill>
                  <a:schemeClr val="tx1"/>
                </a:solidFill>
              </a:rPr>
              <a:t>Net Profit </a:t>
            </a:r>
            <a:r>
              <a:rPr lang="fr-FR" sz="1200" dirty="0" err="1" smtClean="0">
                <a:solidFill>
                  <a:schemeClr val="tx1"/>
                </a:solidFill>
              </a:rPr>
              <a:t>Margin</a:t>
            </a:r>
            <a:r>
              <a:rPr lang="fr-FR" sz="1200" dirty="0" smtClean="0">
                <a:solidFill>
                  <a:schemeClr val="tx1"/>
                </a:solidFill>
              </a:rPr>
              <a:t>)</a:t>
            </a:r>
            <a:endParaRPr lang="en-US" sz="1200" dirty="0">
              <a:solidFill>
                <a:schemeClr val="tx1"/>
              </a:solidFill>
            </a:endParaRPr>
          </a:p>
          <a:p>
            <a:pPr marL="685800" lvl="1" indent="-228600" algn="l">
              <a:buFont typeface="+mj-lt"/>
              <a:buAutoNum type="arabicPeriod"/>
            </a:pPr>
            <a:r>
              <a:rPr lang="en-US" sz="1200" dirty="0" smtClean="0">
                <a:solidFill>
                  <a:schemeClr val="tx1"/>
                </a:solidFill>
              </a:rPr>
              <a:t>Market-related Ratios (Stock Price)</a:t>
            </a:r>
          </a:p>
          <a:p>
            <a:pPr marL="685800" lvl="1" indent="-228600" algn="l">
              <a:buFont typeface="+mj-lt"/>
              <a:buAutoNum type="arabicPeriod"/>
            </a:pPr>
            <a:r>
              <a:rPr lang="en-US" sz="1200" dirty="0">
                <a:solidFill>
                  <a:schemeClr val="tx1"/>
                </a:solidFill>
              </a:rPr>
              <a:t>Valuation </a:t>
            </a:r>
            <a:r>
              <a:rPr lang="en-US" sz="1200" dirty="0" smtClean="0">
                <a:solidFill>
                  <a:schemeClr val="tx1"/>
                </a:solidFill>
              </a:rPr>
              <a:t>ratios (Earnings Per Share)</a:t>
            </a:r>
            <a:endParaRPr lang="en-US" sz="1200" dirty="0">
              <a:solidFill>
                <a:schemeClr val="tx1"/>
              </a:solidFill>
            </a:endParaRPr>
          </a:p>
          <a:p>
            <a:pPr marL="457200" lvl="1" indent="0" algn="l"/>
            <a:endParaRPr lang="es" sz="1200" dirty="0" smtClean="0">
              <a:solidFill>
                <a:schemeClr val="dk1"/>
              </a:solidFill>
            </a:endParaRPr>
          </a:p>
          <a:p>
            <a:pPr marL="0" lvl="0" indent="0" algn="r" rtl="0">
              <a:spcBef>
                <a:spcPts val="0"/>
              </a:spcBef>
              <a:spcAft>
                <a:spcPts val="0"/>
              </a:spcAft>
            </a:pPr>
            <a:endParaRPr sz="1200" dirty="0">
              <a:solidFill>
                <a:schemeClr val="dk1"/>
              </a:solidFill>
            </a:endParaRPr>
          </a:p>
        </p:txBody>
      </p:sp>
      <p:pic>
        <p:nvPicPr>
          <p:cNvPr id="2" name="Image 1"/>
          <p:cNvPicPr>
            <a:picLocks noChangeAspect="1"/>
          </p:cNvPicPr>
          <p:nvPr/>
        </p:nvPicPr>
        <p:blipFill>
          <a:blip r:embed="rId3"/>
          <a:stretch>
            <a:fillRect/>
          </a:stretch>
        </p:blipFill>
        <p:spPr>
          <a:xfrm>
            <a:off x="4007391" y="1592149"/>
            <a:ext cx="5000529" cy="189557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1"/>
          <p:cNvSpPr txBox="1">
            <a:spLocks noGrp="1"/>
          </p:cNvSpPr>
          <p:nvPr>
            <p:ph type="ctrTitle"/>
          </p:nvPr>
        </p:nvSpPr>
        <p:spPr>
          <a:xfrm flipH="1">
            <a:off x="4101725" y="2243225"/>
            <a:ext cx="2755800" cy="19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lt1"/>
                </a:solidFill>
              </a:rPr>
              <a:t>Anomaly Detection Using The Isolation Forest Algorithm</a:t>
            </a:r>
            <a:endParaRPr dirty="0">
              <a:solidFill>
                <a:schemeClr val="lt1"/>
              </a:solidFill>
            </a:endParaRPr>
          </a:p>
        </p:txBody>
      </p:sp>
      <p:sp>
        <p:nvSpPr>
          <p:cNvPr id="190" name="Google Shape;190;p31"/>
          <p:cNvSpPr txBox="1">
            <a:spLocks noGrp="1"/>
          </p:cNvSpPr>
          <p:nvPr>
            <p:ph type="title" idx="2"/>
          </p:nvPr>
        </p:nvSpPr>
        <p:spPr>
          <a:xfrm flipH="1">
            <a:off x="-746050" y="2419325"/>
            <a:ext cx="4488300" cy="162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solidFill>
                  <a:schemeClr val="lt1"/>
                </a:solidFill>
              </a:rPr>
              <a:t>04</a:t>
            </a:r>
            <a:endParaRPr dirty="0">
              <a:solidFill>
                <a:schemeClr val="lt1"/>
              </a:solidFill>
            </a:endParaRPr>
          </a:p>
        </p:txBody>
      </p:sp>
    </p:spTree>
    <p:extLst>
      <p:ext uri="{BB962C8B-B14F-4D97-AF65-F5344CB8AC3E}">
        <p14:creationId xmlns:p14="http://schemas.microsoft.com/office/powerpoint/2010/main" val="1036367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3"/>
          <p:cNvPicPr preferRelativeResize="0"/>
          <p:nvPr/>
        </p:nvPicPr>
        <p:blipFill rotWithShape="1">
          <a:blip r:embed="rId3">
            <a:alphaModFix/>
          </a:blip>
          <a:srcRect l="637" t="7910" r="2828" b="11365"/>
          <a:stretch/>
        </p:blipFill>
        <p:spPr>
          <a:xfrm>
            <a:off x="-20175" y="0"/>
            <a:ext cx="9164221" cy="5146176"/>
          </a:xfrm>
          <a:prstGeom prst="rect">
            <a:avLst/>
          </a:prstGeom>
          <a:noFill/>
          <a:ln>
            <a:noFill/>
          </a:ln>
        </p:spPr>
      </p:pic>
      <p:sp>
        <p:nvSpPr>
          <p:cNvPr id="206" name="Google Shape;206;p33"/>
          <p:cNvSpPr txBox="1">
            <a:spLocks noGrp="1"/>
          </p:cNvSpPr>
          <p:nvPr>
            <p:ph type="subTitle" idx="1"/>
          </p:nvPr>
        </p:nvSpPr>
        <p:spPr>
          <a:xfrm>
            <a:off x="583792" y="1150907"/>
            <a:ext cx="2877300" cy="295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s" dirty="0">
                <a:solidFill>
                  <a:schemeClr val="lt1"/>
                </a:solidFill>
              </a:rPr>
              <a:t>Problem</a:t>
            </a:r>
            <a:endParaRPr sz="2800" dirty="0">
              <a:solidFill>
                <a:schemeClr val="lt1"/>
              </a:solidFill>
            </a:endParaRPr>
          </a:p>
        </p:txBody>
      </p:sp>
      <p:sp>
        <p:nvSpPr>
          <p:cNvPr id="207" name="Google Shape;207;p33"/>
          <p:cNvSpPr/>
          <p:nvPr/>
        </p:nvSpPr>
        <p:spPr>
          <a:xfrm>
            <a:off x="4610050" y="-42600"/>
            <a:ext cx="4533900" cy="5173800"/>
          </a:xfrm>
          <a:prstGeom prst="rect">
            <a:avLst/>
          </a:prstGeom>
          <a:solidFill>
            <a:schemeClr val="lt1">
              <a:alpha val="7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3"/>
          <p:cNvSpPr txBox="1">
            <a:spLocks noGrp="1"/>
          </p:cNvSpPr>
          <p:nvPr>
            <p:ph type="subTitle" idx="4"/>
          </p:nvPr>
        </p:nvSpPr>
        <p:spPr>
          <a:xfrm>
            <a:off x="5214017" y="1305995"/>
            <a:ext cx="2877300" cy="29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s" sz="1400" dirty="0"/>
              <a:t>Instead of looking for similarities with too scarce transactions, let’s look at how different they are compared to the rest</a:t>
            </a:r>
          </a:p>
          <a:p>
            <a:pPr marL="171450" lvl="0" indent="-171450" algn="l" rtl="0">
              <a:spcBef>
                <a:spcPts val="0"/>
              </a:spcBef>
              <a:spcAft>
                <a:spcPts val="1600"/>
              </a:spcAft>
              <a:buFont typeface="Arial" panose="020B0604020202020204" pitchFamily="34" charset="0"/>
              <a:buChar char="•"/>
            </a:pPr>
            <a:r>
              <a:rPr lang="es" sz="1400" dirty="0"/>
              <a:t>Unsupervised decision making</a:t>
            </a:r>
          </a:p>
          <a:p>
            <a:pPr marL="171450" lvl="0" indent="-171450" algn="l" rtl="0">
              <a:spcBef>
                <a:spcPts val="0"/>
              </a:spcBef>
              <a:spcAft>
                <a:spcPts val="1600"/>
              </a:spcAft>
              <a:buFont typeface="Arial" panose="020B0604020202020204" pitchFamily="34" charset="0"/>
              <a:buChar char="•"/>
            </a:pPr>
            <a:r>
              <a:rPr lang="fr-MA" sz="1400" dirty="0"/>
              <a:t>A</a:t>
            </a:r>
            <a:r>
              <a:rPr lang="es" sz="1400" dirty="0"/>
              <a:t> double approach, as ”absolutely successful” mergers and acquisitions are almost impossible.</a:t>
            </a:r>
          </a:p>
          <a:p>
            <a:pPr marL="171450" lvl="0" indent="-171450" algn="l" rtl="0">
              <a:spcBef>
                <a:spcPts val="0"/>
              </a:spcBef>
              <a:spcAft>
                <a:spcPts val="1600"/>
              </a:spcAft>
              <a:buFont typeface="Arial" panose="020B0604020202020204" pitchFamily="34" charset="0"/>
              <a:buChar char="•"/>
            </a:pPr>
            <a:endParaRPr dirty="0"/>
          </a:p>
        </p:txBody>
      </p:sp>
      <p:sp>
        <p:nvSpPr>
          <p:cNvPr id="209" name="Google Shape;209;p33"/>
          <p:cNvSpPr txBox="1">
            <a:spLocks noGrp="1"/>
          </p:cNvSpPr>
          <p:nvPr>
            <p:ph type="subTitle" idx="2"/>
          </p:nvPr>
        </p:nvSpPr>
        <p:spPr>
          <a:xfrm>
            <a:off x="566648" y="1298507"/>
            <a:ext cx="3456580" cy="29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CA" sz="1400" dirty="0">
                <a:solidFill>
                  <a:schemeClr val="lt1"/>
                </a:solidFill>
              </a:rPr>
              <a:t>70% to 90% of M&amp;A transactions are labelled as failure.</a:t>
            </a:r>
          </a:p>
          <a:p>
            <a:pPr marL="171450" lvl="0" indent="-171450" algn="l" rtl="0">
              <a:spcBef>
                <a:spcPts val="0"/>
              </a:spcBef>
              <a:spcAft>
                <a:spcPts val="0"/>
              </a:spcAft>
              <a:buFont typeface="Arial" panose="020B0604020202020204" pitchFamily="34" charset="0"/>
              <a:buChar char="•"/>
            </a:pPr>
            <a:endParaRPr lang="en-CA" sz="1400" dirty="0">
              <a:solidFill>
                <a:schemeClr val="lt1"/>
              </a:solidFill>
            </a:endParaRPr>
          </a:p>
          <a:p>
            <a:pPr marL="171450" lvl="0" indent="-171450" algn="l" rtl="0">
              <a:spcBef>
                <a:spcPts val="0"/>
              </a:spcBef>
              <a:spcAft>
                <a:spcPts val="0"/>
              </a:spcAft>
              <a:buFont typeface="Arial" panose="020B0604020202020204" pitchFamily="34" charset="0"/>
              <a:buChar char="•"/>
            </a:pPr>
            <a:r>
              <a:rPr lang="en-CA" sz="1400" dirty="0">
                <a:solidFill>
                  <a:schemeClr val="lt1"/>
                </a:solidFill>
              </a:rPr>
              <a:t>M&amp;A Deals are key to a company’s financial well being.</a:t>
            </a:r>
          </a:p>
          <a:p>
            <a:pPr marL="171450" lvl="0" indent="-171450" algn="l" rtl="0">
              <a:spcBef>
                <a:spcPts val="0"/>
              </a:spcBef>
              <a:spcAft>
                <a:spcPts val="0"/>
              </a:spcAft>
              <a:buFont typeface="Arial" panose="020B0604020202020204" pitchFamily="34" charset="0"/>
              <a:buChar char="•"/>
            </a:pPr>
            <a:endParaRPr lang="en-CA" sz="1400" dirty="0">
              <a:solidFill>
                <a:schemeClr val="lt1"/>
              </a:solidFill>
            </a:endParaRPr>
          </a:p>
          <a:p>
            <a:pPr marL="171450" lvl="0" indent="-171450" algn="l" rtl="0">
              <a:spcBef>
                <a:spcPts val="0"/>
              </a:spcBef>
              <a:spcAft>
                <a:spcPts val="0"/>
              </a:spcAft>
              <a:buFont typeface="Arial" panose="020B0604020202020204" pitchFamily="34" charset="0"/>
              <a:buChar char="•"/>
            </a:pPr>
            <a:r>
              <a:rPr lang="en-CA" sz="1400" dirty="0">
                <a:solidFill>
                  <a:schemeClr val="lt1"/>
                </a:solidFill>
              </a:rPr>
              <a:t>Time consuming process</a:t>
            </a:r>
          </a:p>
          <a:p>
            <a:pPr marL="171450" lvl="0" indent="-171450" algn="l" rtl="0">
              <a:spcBef>
                <a:spcPts val="0"/>
              </a:spcBef>
              <a:spcAft>
                <a:spcPts val="0"/>
              </a:spcAft>
              <a:buFont typeface="Arial" panose="020B0604020202020204" pitchFamily="34" charset="0"/>
              <a:buChar char="•"/>
            </a:pPr>
            <a:endParaRPr lang="en-CA" sz="1400" dirty="0">
              <a:solidFill>
                <a:schemeClr val="lt1"/>
              </a:solidFill>
            </a:endParaRPr>
          </a:p>
          <a:p>
            <a:pPr marL="171450" lvl="0" indent="-171450" algn="l" rtl="0">
              <a:spcBef>
                <a:spcPts val="0"/>
              </a:spcBef>
              <a:spcAft>
                <a:spcPts val="0"/>
              </a:spcAft>
              <a:buFont typeface="Arial" panose="020B0604020202020204" pitchFamily="34" charset="0"/>
              <a:buChar char="•"/>
            </a:pPr>
            <a:r>
              <a:rPr lang="en-CA" sz="1400" dirty="0">
                <a:solidFill>
                  <a:schemeClr val="lt1"/>
                </a:solidFill>
              </a:rPr>
              <a:t>Looking for similarities with “successful” deals instead of evaluating whether the deal should take place.</a:t>
            </a:r>
          </a:p>
          <a:p>
            <a:pPr marL="171450" lvl="0" indent="-171450" algn="l" rtl="0">
              <a:spcBef>
                <a:spcPts val="0"/>
              </a:spcBef>
              <a:spcAft>
                <a:spcPts val="0"/>
              </a:spcAft>
              <a:buFont typeface="Arial" panose="020B0604020202020204" pitchFamily="34" charset="0"/>
              <a:buChar char="•"/>
            </a:pPr>
            <a:endParaRPr lang="en-CA" sz="1400" dirty="0">
              <a:solidFill>
                <a:schemeClr val="lt1"/>
              </a:solidFill>
            </a:endParaRPr>
          </a:p>
          <a:p>
            <a:pPr marL="171450" lvl="0" indent="-171450" algn="l" rtl="0">
              <a:spcBef>
                <a:spcPts val="0"/>
              </a:spcBef>
              <a:spcAft>
                <a:spcPts val="0"/>
              </a:spcAft>
              <a:buFont typeface="Arial" panose="020B0604020202020204" pitchFamily="34" charset="0"/>
              <a:buChar char="•"/>
            </a:pPr>
            <a:r>
              <a:rPr lang="en-CA" sz="1400" dirty="0">
                <a:solidFill>
                  <a:schemeClr val="lt1"/>
                </a:solidFill>
              </a:rPr>
              <a:t>No one knows exactly how successful an operation is.</a:t>
            </a:r>
          </a:p>
          <a:p>
            <a:pPr marL="171450" lvl="0" indent="-171450" algn="l" rtl="0">
              <a:spcBef>
                <a:spcPts val="0"/>
              </a:spcBef>
              <a:spcAft>
                <a:spcPts val="0"/>
              </a:spcAft>
              <a:buFont typeface="Arial" panose="020B0604020202020204" pitchFamily="34" charset="0"/>
              <a:buChar char="•"/>
            </a:pPr>
            <a:endParaRPr sz="1400" dirty="0">
              <a:solidFill>
                <a:schemeClr val="lt1"/>
              </a:solidFill>
            </a:endParaRPr>
          </a:p>
          <a:p>
            <a:pPr marL="0" lvl="0" indent="0" algn="l" rtl="0">
              <a:spcBef>
                <a:spcPts val="1600"/>
              </a:spcBef>
              <a:spcAft>
                <a:spcPts val="1600"/>
              </a:spcAft>
              <a:buNone/>
            </a:pPr>
            <a:endParaRPr dirty="0">
              <a:solidFill>
                <a:schemeClr val="lt1"/>
              </a:solidFill>
            </a:endParaRPr>
          </a:p>
        </p:txBody>
      </p:sp>
      <p:sp>
        <p:nvSpPr>
          <p:cNvPr id="210" name="Google Shape;210;p33"/>
          <p:cNvSpPr txBox="1">
            <a:spLocks noGrp="1"/>
          </p:cNvSpPr>
          <p:nvPr>
            <p:ph type="subTitle" idx="3"/>
          </p:nvPr>
        </p:nvSpPr>
        <p:spPr>
          <a:xfrm>
            <a:off x="5371290" y="1150907"/>
            <a:ext cx="2877300" cy="295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s" dirty="0"/>
              <a:t>Solution</a:t>
            </a:r>
            <a:endParaRPr dirty="0"/>
          </a:p>
        </p:txBody>
      </p:sp>
    </p:spTree>
    <p:extLst>
      <p:ext uri="{BB962C8B-B14F-4D97-AF65-F5344CB8AC3E}">
        <p14:creationId xmlns:p14="http://schemas.microsoft.com/office/powerpoint/2010/main" val="3645263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5"/>
          <p:cNvSpPr txBox="1">
            <a:spLocks noGrp="1"/>
          </p:cNvSpPr>
          <p:nvPr>
            <p:ph type="ctrTitle"/>
          </p:nvPr>
        </p:nvSpPr>
        <p:spPr>
          <a:xfrm>
            <a:off x="-1208863" y="-396716"/>
            <a:ext cx="4567800" cy="9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u="sng" dirty="0"/>
              <a:t>Generating the model</a:t>
            </a:r>
            <a:endParaRPr u="sng" dirty="0"/>
          </a:p>
        </p:txBody>
      </p:sp>
      <p:sp>
        <p:nvSpPr>
          <p:cNvPr id="243" name="Google Shape;243;p35"/>
          <p:cNvSpPr txBox="1">
            <a:spLocks noGrp="1"/>
          </p:cNvSpPr>
          <p:nvPr>
            <p:ph type="subTitle" idx="1"/>
          </p:nvPr>
        </p:nvSpPr>
        <p:spPr>
          <a:xfrm>
            <a:off x="1075037" y="2844743"/>
            <a:ext cx="2797200" cy="1112400"/>
          </a:xfrm>
          <a:prstGeom prst="rect">
            <a:avLst/>
          </a:prstGeom>
        </p:spPr>
        <p:txBody>
          <a:bodyPr spcFirstLastPara="1" wrap="square" lIns="91425" tIns="91425" rIns="91425" bIns="91425" anchor="t" anchorCtr="0">
            <a:noAutofit/>
          </a:bodyPr>
          <a:lstStyle/>
          <a:p>
            <a:pPr marL="171450" lvl="0" indent="-171450" algn="r" rtl="0">
              <a:lnSpc>
                <a:spcPct val="115000"/>
              </a:lnSpc>
              <a:spcBef>
                <a:spcPts val="0"/>
              </a:spcBef>
              <a:spcAft>
                <a:spcPts val="0"/>
              </a:spcAft>
              <a:buClr>
                <a:schemeClr val="dk1"/>
              </a:buClr>
              <a:buSzPts val="1100"/>
              <a:buFont typeface="Arial" panose="020B0604020202020204" pitchFamily="34" charset="0"/>
              <a:buChar char="•"/>
            </a:pPr>
            <a:r>
              <a:rPr lang="en-CA" sz="1600" b="1" i="1" dirty="0"/>
              <a:t>2121</a:t>
            </a:r>
            <a:r>
              <a:rPr lang="en-CA" sz="1600" dirty="0"/>
              <a:t> “Standard” Transactions</a:t>
            </a:r>
            <a:endParaRPr sz="1600" dirty="0"/>
          </a:p>
          <a:p>
            <a:pPr marL="0" lvl="0" indent="0" algn="r" rtl="0">
              <a:spcBef>
                <a:spcPts val="1600"/>
              </a:spcBef>
              <a:spcAft>
                <a:spcPts val="0"/>
              </a:spcAft>
              <a:buNone/>
            </a:pPr>
            <a:endParaRPr dirty="0"/>
          </a:p>
        </p:txBody>
      </p:sp>
      <p:sp>
        <p:nvSpPr>
          <p:cNvPr id="245" name="Google Shape;245;p35"/>
          <p:cNvSpPr txBox="1">
            <a:spLocks noGrp="1"/>
          </p:cNvSpPr>
          <p:nvPr>
            <p:ph type="ctrTitle" idx="3"/>
          </p:nvPr>
        </p:nvSpPr>
        <p:spPr>
          <a:xfrm>
            <a:off x="336538" y="1375464"/>
            <a:ext cx="45873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u="sng" dirty="0"/>
              <a:t>Fitting the model and predicting anomalies</a:t>
            </a:r>
            <a:endParaRPr u="sng" dirty="0"/>
          </a:p>
        </p:txBody>
      </p:sp>
      <p:sp>
        <p:nvSpPr>
          <p:cNvPr id="246" name="Google Shape;246;p35"/>
          <p:cNvSpPr txBox="1">
            <a:spLocks noGrp="1"/>
          </p:cNvSpPr>
          <p:nvPr>
            <p:ph type="subTitle" idx="2"/>
          </p:nvPr>
        </p:nvSpPr>
        <p:spPr>
          <a:xfrm>
            <a:off x="4923838" y="2844743"/>
            <a:ext cx="2797200" cy="11124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CA" sz="1600" b="1" i="1" dirty="0"/>
              <a:t>530</a:t>
            </a:r>
            <a:r>
              <a:rPr lang="en-CA" sz="1600" dirty="0"/>
              <a:t> ”Anomaly” Transactions</a:t>
            </a:r>
            <a:endParaRPr sz="1600" dirty="0"/>
          </a:p>
          <a:p>
            <a:pPr marL="0" lvl="0" indent="0" algn="l" rtl="0">
              <a:spcBef>
                <a:spcPts val="1600"/>
              </a:spcBef>
              <a:spcAft>
                <a:spcPts val="0"/>
              </a:spcAft>
              <a:buNone/>
            </a:pPr>
            <a:endParaRPr dirty="0"/>
          </a:p>
        </p:txBody>
      </p:sp>
      <p:pic>
        <p:nvPicPr>
          <p:cNvPr id="3" name="Image 2">
            <a:extLst>
              <a:ext uri="{FF2B5EF4-FFF2-40B4-BE49-F238E27FC236}">
                <a16:creationId xmlns:a16="http://schemas.microsoft.com/office/drawing/2014/main" xmlns="" id="{13A60687-A195-094E-B0B7-6DCF57CACFD4}"/>
              </a:ext>
            </a:extLst>
          </p:cNvPr>
          <p:cNvPicPr>
            <a:picLocks noChangeAspect="1"/>
          </p:cNvPicPr>
          <p:nvPr/>
        </p:nvPicPr>
        <p:blipFill>
          <a:blip r:embed="rId3"/>
          <a:stretch>
            <a:fillRect/>
          </a:stretch>
        </p:blipFill>
        <p:spPr>
          <a:xfrm>
            <a:off x="0" y="484157"/>
            <a:ext cx="9144000" cy="630195"/>
          </a:xfrm>
          <a:prstGeom prst="rect">
            <a:avLst/>
          </a:prstGeom>
        </p:spPr>
      </p:pic>
      <p:pic>
        <p:nvPicPr>
          <p:cNvPr id="9" name="Image 8">
            <a:extLst>
              <a:ext uri="{FF2B5EF4-FFF2-40B4-BE49-F238E27FC236}">
                <a16:creationId xmlns:a16="http://schemas.microsoft.com/office/drawing/2014/main" xmlns="" id="{B48788CF-875D-984C-B174-750075BA0D58}"/>
              </a:ext>
            </a:extLst>
          </p:cNvPr>
          <p:cNvPicPr>
            <a:picLocks noChangeAspect="1"/>
          </p:cNvPicPr>
          <p:nvPr/>
        </p:nvPicPr>
        <p:blipFill>
          <a:blip r:embed="rId4"/>
          <a:stretch>
            <a:fillRect/>
          </a:stretch>
        </p:blipFill>
        <p:spPr>
          <a:xfrm>
            <a:off x="0" y="2429647"/>
            <a:ext cx="9144000" cy="284205"/>
          </a:xfrm>
          <a:prstGeom prst="rect">
            <a:avLst/>
          </a:prstGeom>
        </p:spPr>
      </p:pic>
      <p:pic>
        <p:nvPicPr>
          <p:cNvPr id="11" name="Image 10">
            <a:extLst>
              <a:ext uri="{FF2B5EF4-FFF2-40B4-BE49-F238E27FC236}">
                <a16:creationId xmlns:a16="http://schemas.microsoft.com/office/drawing/2014/main" xmlns="" id="{89049D8A-9454-F34C-8D5E-5B5954520301}"/>
              </a:ext>
            </a:extLst>
          </p:cNvPr>
          <p:cNvPicPr>
            <a:picLocks noChangeAspect="1"/>
          </p:cNvPicPr>
          <p:nvPr/>
        </p:nvPicPr>
        <p:blipFill>
          <a:blip r:embed="rId5"/>
          <a:stretch>
            <a:fillRect/>
          </a:stretch>
        </p:blipFill>
        <p:spPr>
          <a:xfrm>
            <a:off x="0" y="4074347"/>
            <a:ext cx="9144000" cy="250031"/>
          </a:xfrm>
          <a:prstGeom prst="rect">
            <a:avLst/>
          </a:prstGeom>
        </p:spPr>
      </p:pic>
      <p:sp>
        <p:nvSpPr>
          <p:cNvPr id="18" name="Google Shape;245;p35">
            <a:extLst>
              <a:ext uri="{FF2B5EF4-FFF2-40B4-BE49-F238E27FC236}">
                <a16:creationId xmlns:a16="http://schemas.microsoft.com/office/drawing/2014/main" xmlns="" id="{E49120FB-F428-3D40-BB51-704D3EEB1B96}"/>
              </a:ext>
            </a:extLst>
          </p:cNvPr>
          <p:cNvSpPr txBox="1">
            <a:spLocks/>
          </p:cNvSpPr>
          <p:nvPr/>
        </p:nvSpPr>
        <p:spPr>
          <a:xfrm>
            <a:off x="336538" y="3091855"/>
            <a:ext cx="4587300"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2400"/>
              <a:buFont typeface="DM Serif Display"/>
              <a:buNone/>
              <a:defRPr sz="2400" b="0" i="0" u="none" strike="noStrike" cap="none">
                <a:solidFill>
                  <a:schemeClr val="dk1"/>
                </a:solidFill>
                <a:latin typeface="DM Serif Display"/>
                <a:ea typeface="DM Serif Display"/>
                <a:cs typeface="DM Serif Display"/>
                <a:sym typeface="DM Serif Display"/>
              </a:defRPr>
            </a:lvl9pPr>
          </a:lstStyle>
          <a:p>
            <a:r>
              <a:rPr lang="fr-MA" u="sng" dirty="0" err="1"/>
              <a:t>Predicting</a:t>
            </a:r>
            <a:r>
              <a:rPr lang="fr-MA" u="sng" dirty="0"/>
              <a:t> the </a:t>
            </a:r>
            <a:r>
              <a:rPr lang="fr-MA" u="sng" dirty="0" err="1"/>
              <a:t>anomaly</a:t>
            </a:r>
            <a:r>
              <a:rPr lang="fr-MA" u="sng" dirty="0"/>
              <a:t> score</a:t>
            </a:r>
          </a:p>
        </p:txBody>
      </p:sp>
    </p:spTree>
    <p:extLst>
      <p:ext uri="{BB962C8B-B14F-4D97-AF65-F5344CB8AC3E}">
        <p14:creationId xmlns:p14="http://schemas.microsoft.com/office/powerpoint/2010/main" val="2956946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3"/>
          <p:cNvPicPr preferRelativeResize="0"/>
          <p:nvPr/>
        </p:nvPicPr>
        <p:blipFill rotWithShape="1">
          <a:blip r:embed="rId3">
            <a:alphaModFix/>
          </a:blip>
          <a:srcRect l="637" t="7910" r="2828" b="11365"/>
          <a:stretch/>
        </p:blipFill>
        <p:spPr>
          <a:xfrm>
            <a:off x="-20221" y="-21640"/>
            <a:ext cx="9164221" cy="5173799"/>
          </a:xfrm>
          <a:prstGeom prst="rect">
            <a:avLst/>
          </a:prstGeom>
          <a:noFill/>
          <a:ln>
            <a:noFill/>
          </a:ln>
        </p:spPr>
      </p:pic>
      <p:sp>
        <p:nvSpPr>
          <p:cNvPr id="206" name="Google Shape;206;p33"/>
          <p:cNvSpPr txBox="1">
            <a:spLocks noGrp="1"/>
          </p:cNvSpPr>
          <p:nvPr>
            <p:ph type="subTitle" idx="1"/>
          </p:nvPr>
        </p:nvSpPr>
        <p:spPr>
          <a:xfrm>
            <a:off x="583792" y="1150907"/>
            <a:ext cx="2877300" cy="295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s" sz="2800" dirty="0">
                <a:solidFill>
                  <a:schemeClr val="lt1"/>
                </a:solidFill>
              </a:rPr>
              <a:t>Scores </a:t>
            </a:r>
            <a:r>
              <a:rPr lang="es" dirty="0">
                <a:solidFill>
                  <a:schemeClr val="lt1"/>
                </a:solidFill>
              </a:rPr>
              <a:t>Distribution</a:t>
            </a:r>
            <a:endParaRPr sz="2800" dirty="0">
              <a:solidFill>
                <a:schemeClr val="lt1"/>
              </a:solidFill>
            </a:endParaRPr>
          </a:p>
        </p:txBody>
      </p:sp>
      <p:sp>
        <p:nvSpPr>
          <p:cNvPr id="207" name="Google Shape;207;p33"/>
          <p:cNvSpPr/>
          <p:nvPr/>
        </p:nvSpPr>
        <p:spPr>
          <a:xfrm>
            <a:off x="4610050" y="-42600"/>
            <a:ext cx="4533900" cy="5173800"/>
          </a:xfrm>
          <a:prstGeom prst="rect">
            <a:avLst/>
          </a:prstGeom>
          <a:solidFill>
            <a:schemeClr val="lt1">
              <a:alpha val="7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3"/>
          <p:cNvSpPr txBox="1">
            <a:spLocks noGrp="1"/>
          </p:cNvSpPr>
          <p:nvPr>
            <p:ph type="subTitle" idx="3"/>
          </p:nvPr>
        </p:nvSpPr>
        <p:spPr>
          <a:xfrm>
            <a:off x="5371290" y="1150907"/>
            <a:ext cx="2877300" cy="295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s" dirty="0"/>
              <a:t>Success Rate Formula</a:t>
            </a:r>
            <a:endParaRPr dirty="0"/>
          </a:p>
        </p:txBody>
      </p:sp>
      <p:pic>
        <p:nvPicPr>
          <p:cNvPr id="8" name="Picture 2">
            <a:extLst>
              <a:ext uri="{FF2B5EF4-FFF2-40B4-BE49-F238E27FC236}">
                <a16:creationId xmlns:a16="http://schemas.microsoft.com/office/drawing/2014/main" xmlns="" id="{35B7FC10-E899-7F42-B9E5-31C0B0020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35" y="1222519"/>
            <a:ext cx="3166687" cy="231812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xmlns="" id="{6DEE585F-4E23-9E48-AA73-CAD7A1047863}"/>
              </a:ext>
            </a:extLst>
          </p:cNvPr>
          <p:cNvSpPr txBox="1"/>
          <p:nvPr/>
        </p:nvSpPr>
        <p:spPr>
          <a:xfrm>
            <a:off x="79358" y="3822549"/>
            <a:ext cx="3879840" cy="738664"/>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chemeClr val="bg1"/>
                </a:solidFill>
                <a:latin typeface="Open Sans Light"/>
                <a:ea typeface="Open Sans Light"/>
                <a:cs typeface="Open Sans Light"/>
                <a:sym typeface="Open Sans Light"/>
              </a:rPr>
              <a:t>We</a:t>
            </a:r>
            <a:r>
              <a:rPr lang="fr-FR" dirty="0">
                <a:solidFill>
                  <a:schemeClr val="bg1"/>
                </a:solidFill>
                <a:latin typeface="Open Sans Light"/>
                <a:ea typeface="Open Sans Light"/>
                <a:cs typeface="Open Sans Light"/>
                <a:sym typeface="Open Sans Light"/>
              </a:rPr>
              <a:t> </a:t>
            </a:r>
            <a:r>
              <a:rPr lang="fr-FR" dirty="0" err="1">
                <a:solidFill>
                  <a:schemeClr val="bg1"/>
                </a:solidFill>
                <a:latin typeface="Open Sans Light"/>
                <a:ea typeface="Open Sans Light"/>
                <a:cs typeface="Open Sans Light"/>
                <a:sym typeface="Open Sans Light"/>
              </a:rPr>
              <a:t>will</a:t>
            </a:r>
            <a:r>
              <a:rPr lang="fr-FR" dirty="0">
                <a:solidFill>
                  <a:schemeClr val="bg1"/>
                </a:solidFill>
                <a:latin typeface="Open Sans Light"/>
                <a:ea typeface="Open Sans Light"/>
                <a:cs typeface="Open Sans Light"/>
                <a:sym typeface="Open Sans Light"/>
              </a:rPr>
              <a:t> </a:t>
            </a:r>
            <a:r>
              <a:rPr lang="fr-FR" dirty="0" err="1">
                <a:solidFill>
                  <a:schemeClr val="bg1"/>
                </a:solidFill>
                <a:latin typeface="Open Sans Light"/>
                <a:ea typeface="Open Sans Light"/>
                <a:cs typeface="Open Sans Light"/>
                <a:sym typeface="Open Sans Light"/>
              </a:rPr>
              <a:t>be</a:t>
            </a:r>
            <a:r>
              <a:rPr lang="fr-FR" dirty="0">
                <a:solidFill>
                  <a:schemeClr val="bg1"/>
                </a:solidFill>
                <a:latin typeface="Open Sans Light"/>
                <a:ea typeface="Open Sans Light"/>
                <a:cs typeface="Open Sans Light"/>
                <a:sym typeface="Open Sans Light"/>
              </a:rPr>
              <a:t> </a:t>
            </a:r>
            <a:r>
              <a:rPr lang="fr-FR" dirty="0" err="1">
                <a:solidFill>
                  <a:schemeClr val="bg1"/>
                </a:solidFill>
                <a:latin typeface="Open Sans Light"/>
                <a:ea typeface="Open Sans Light"/>
                <a:cs typeface="Open Sans Light"/>
                <a:sym typeface="Open Sans Light"/>
              </a:rPr>
              <a:t>focusing</a:t>
            </a:r>
            <a:r>
              <a:rPr lang="fr-FR" dirty="0">
                <a:solidFill>
                  <a:schemeClr val="bg1"/>
                </a:solidFill>
                <a:latin typeface="Open Sans Light"/>
                <a:ea typeface="Open Sans Light"/>
                <a:cs typeface="Open Sans Light"/>
                <a:sym typeface="Open Sans Light"/>
              </a:rPr>
              <a:t> on the </a:t>
            </a:r>
            <a:r>
              <a:rPr lang="fr-FR" dirty="0" err="1">
                <a:solidFill>
                  <a:schemeClr val="bg1"/>
                </a:solidFill>
                <a:latin typeface="Open Sans Light"/>
                <a:ea typeface="Open Sans Light"/>
                <a:cs typeface="Open Sans Light"/>
                <a:sym typeface="Open Sans Light"/>
              </a:rPr>
              <a:t>red</a:t>
            </a:r>
            <a:r>
              <a:rPr lang="fr-FR" dirty="0">
                <a:solidFill>
                  <a:schemeClr val="bg1"/>
                </a:solidFill>
                <a:latin typeface="Open Sans Light"/>
                <a:ea typeface="Open Sans Light"/>
                <a:cs typeface="Open Sans Light"/>
                <a:sym typeface="Open Sans Light"/>
              </a:rPr>
              <a:t> </a:t>
            </a:r>
            <a:r>
              <a:rPr lang="fr-FR" dirty="0" err="1">
                <a:solidFill>
                  <a:schemeClr val="bg1"/>
                </a:solidFill>
                <a:latin typeface="Open Sans Light"/>
                <a:ea typeface="Open Sans Light"/>
                <a:cs typeface="Open Sans Light"/>
                <a:sym typeface="Open Sans Light"/>
              </a:rPr>
              <a:t>circled</a:t>
            </a:r>
            <a:r>
              <a:rPr lang="fr-FR" dirty="0">
                <a:solidFill>
                  <a:schemeClr val="bg1"/>
                </a:solidFill>
                <a:latin typeface="Open Sans Light"/>
                <a:ea typeface="Open Sans Light"/>
                <a:cs typeface="Open Sans Light"/>
                <a:sym typeface="Open Sans Light"/>
              </a:rPr>
              <a:t> part, as </a:t>
            </a:r>
            <a:r>
              <a:rPr lang="fr-FR" dirty="0" err="1">
                <a:solidFill>
                  <a:schemeClr val="bg1"/>
                </a:solidFill>
                <a:latin typeface="Open Sans Light"/>
                <a:ea typeface="Open Sans Light"/>
                <a:cs typeface="Open Sans Light"/>
                <a:sym typeface="Open Sans Light"/>
              </a:rPr>
              <a:t>it</a:t>
            </a:r>
            <a:r>
              <a:rPr lang="fr-FR" dirty="0">
                <a:solidFill>
                  <a:schemeClr val="bg1"/>
                </a:solidFill>
                <a:latin typeface="Open Sans Light"/>
                <a:ea typeface="Open Sans Light"/>
                <a:cs typeface="Open Sans Light"/>
                <a:sym typeface="Open Sans Light"/>
              </a:rPr>
              <a:t> </a:t>
            </a:r>
            <a:r>
              <a:rPr lang="fr-FR" dirty="0" err="1">
                <a:solidFill>
                  <a:schemeClr val="bg1"/>
                </a:solidFill>
                <a:latin typeface="Open Sans Light"/>
                <a:ea typeface="Open Sans Light"/>
                <a:cs typeface="Open Sans Light"/>
                <a:sym typeface="Open Sans Light"/>
              </a:rPr>
              <a:t>is</a:t>
            </a:r>
            <a:r>
              <a:rPr lang="fr-FR" dirty="0">
                <a:solidFill>
                  <a:schemeClr val="bg1"/>
                </a:solidFill>
                <a:latin typeface="Open Sans Light"/>
                <a:ea typeface="Open Sans Light"/>
                <a:cs typeface="Open Sans Light"/>
                <a:sym typeface="Open Sans Light"/>
              </a:rPr>
              <a:t> the one </a:t>
            </a:r>
            <a:r>
              <a:rPr lang="fr-FR" dirty="0" err="1">
                <a:solidFill>
                  <a:schemeClr val="bg1"/>
                </a:solidFill>
                <a:latin typeface="Open Sans Light"/>
                <a:ea typeface="Open Sans Light"/>
                <a:cs typeface="Open Sans Light"/>
                <a:sym typeface="Open Sans Light"/>
              </a:rPr>
              <a:t>containing</a:t>
            </a:r>
            <a:r>
              <a:rPr lang="fr-FR" dirty="0">
                <a:solidFill>
                  <a:schemeClr val="bg1"/>
                </a:solidFill>
                <a:latin typeface="Open Sans Light"/>
                <a:ea typeface="Open Sans Light"/>
                <a:cs typeface="Open Sans Light"/>
                <a:sym typeface="Open Sans Light"/>
              </a:rPr>
              <a:t> anomalies  </a:t>
            </a:r>
          </a:p>
        </p:txBody>
      </p:sp>
      <p:pic>
        <p:nvPicPr>
          <p:cNvPr id="6" name="Image 5">
            <a:extLst>
              <a:ext uri="{FF2B5EF4-FFF2-40B4-BE49-F238E27FC236}">
                <a16:creationId xmlns:a16="http://schemas.microsoft.com/office/drawing/2014/main" xmlns="" id="{40B01D19-1CEB-5848-B3A7-F0A86941855F}"/>
              </a:ext>
            </a:extLst>
          </p:cNvPr>
          <p:cNvPicPr>
            <a:picLocks noChangeAspect="1"/>
          </p:cNvPicPr>
          <p:nvPr/>
        </p:nvPicPr>
        <p:blipFill>
          <a:blip r:embed="rId5"/>
          <a:stretch>
            <a:fillRect/>
          </a:stretch>
        </p:blipFill>
        <p:spPr>
          <a:xfrm>
            <a:off x="4682153" y="1298282"/>
            <a:ext cx="4432300" cy="431800"/>
          </a:xfrm>
          <a:prstGeom prst="rect">
            <a:avLst/>
          </a:prstGeom>
        </p:spPr>
      </p:pic>
      <p:sp>
        <p:nvSpPr>
          <p:cNvPr id="15" name="ZoneTexte 14">
            <a:extLst>
              <a:ext uri="{FF2B5EF4-FFF2-40B4-BE49-F238E27FC236}">
                <a16:creationId xmlns:a16="http://schemas.microsoft.com/office/drawing/2014/main" xmlns="" id="{3F24C17F-EDD7-854C-968B-D4CB427B4834}"/>
              </a:ext>
            </a:extLst>
          </p:cNvPr>
          <p:cNvSpPr txBox="1"/>
          <p:nvPr/>
        </p:nvSpPr>
        <p:spPr>
          <a:xfrm>
            <a:off x="4870020" y="2073803"/>
            <a:ext cx="3879840" cy="307777"/>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chemeClr val="tx1"/>
                </a:solidFill>
                <a:latin typeface="Open Sans Light"/>
                <a:ea typeface="Open Sans Light"/>
                <a:cs typeface="Open Sans Light"/>
                <a:sym typeface="Open Sans Light"/>
              </a:rPr>
              <a:t>We</a:t>
            </a:r>
            <a:r>
              <a:rPr lang="fr-FR" dirty="0">
                <a:solidFill>
                  <a:schemeClr val="tx1"/>
                </a:solidFill>
                <a:latin typeface="Open Sans Light"/>
                <a:ea typeface="Open Sans Light"/>
                <a:cs typeface="Open Sans Light"/>
                <a:sym typeface="Open Sans Light"/>
              </a:rPr>
              <a:t> </a:t>
            </a:r>
            <a:r>
              <a:rPr lang="fr-FR" dirty="0" err="1">
                <a:solidFill>
                  <a:schemeClr val="tx1"/>
                </a:solidFill>
                <a:latin typeface="Open Sans Light"/>
                <a:ea typeface="Open Sans Light"/>
                <a:cs typeface="Open Sans Light"/>
                <a:sym typeface="Open Sans Light"/>
              </a:rPr>
              <a:t>then</a:t>
            </a:r>
            <a:r>
              <a:rPr lang="fr-FR" dirty="0">
                <a:solidFill>
                  <a:schemeClr val="tx1"/>
                </a:solidFill>
                <a:latin typeface="Open Sans Light"/>
                <a:ea typeface="Open Sans Light"/>
                <a:cs typeface="Open Sans Light"/>
                <a:sym typeface="Open Sans Light"/>
              </a:rPr>
              <a:t> have </a:t>
            </a:r>
            <a:r>
              <a:rPr lang="fr-FR" dirty="0" err="1">
                <a:solidFill>
                  <a:schemeClr val="tx1"/>
                </a:solidFill>
                <a:latin typeface="Open Sans Light"/>
                <a:ea typeface="Open Sans Light"/>
                <a:cs typeface="Open Sans Light"/>
                <a:sym typeface="Open Sans Light"/>
              </a:rPr>
              <a:t>this</a:t>
            </a:r>
            <a:r>
              <a:rPr lang="fr-FR" dirty="0">
                <a:solidFill>
                  <a:schemeClr val="tx1"/>
                </a:solidFill>
                <a:latin typeface="Open Sans Light"/>
                <a:ea typeface="Open Sans Light"/>
                <a:cs typeface="Open Sans Light"/>
                <a:sym typeface="Open Sans Light"/>
              </a:rPr>
              <a:t> output :</a:t>
            </a:r>
          </a:p>
        </p:txBody>
      </p:sp>
      <p:pic>
        <p:nvPicPr>
          <p:cNvPr id="9" name="Image 8" descr="Une image contenant texte&#10;&#10;Description générée automatiquement">
            <a:extLst>
              <a:ext uri="{FF2B5EF4-FFF2-40B4-BE49-F238E27FC236}">
                <a16:creationId xmlns:a16="http://schemas.microsoft.com/office/drawing/2014/main" xmlns="" id="{56C8CA80-DBB7-0F41-866A-4A578D2573FE}"/>
              </a:ext>
            </a:extLst>
          </p:cNvPr>
          <p:cNvPicPr>
            <a:picLocks noChangeAspect="1"/>
          </p:cNvPicPr>
          <p:nvPr/>
        </p:nvPicPr>
        <p:blipFill>
          <a:blip r:embed="rId6"/>
          <a:stretch>
            <a:fillRect/>
          </a:stretch>
        </p:blipFill>
        <p:spPr>
          <a:xfrm>
            <a:off x="5755840" y="2465641"/>
            <a:ext cx="2108200" cy="2425700"/>
          </a:xfrm>
          <a:prstGeom prst="rect">
            <a:avLst/>
          </a:prstGeom>
        </p:spPr>
      </p:pic>
    </p:spTree>
    <p:extLst>
      <p:ext uri="{BB962C8B-B14F-4D97-AF65-F5344CB8AC3E}">
        <p14:creationId xmlns:p14="http://schemas.microsoft.com/office/powerpoint/2010/main" val="2822130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pic>
        <p:nvPicPr>
          <p:cNvPr id="13" name="Image 12">
            <a:extLst>
              <a:ext uri="{FF2B5EF4-FFF2-40B4-BE49-F238E27FC236}">
                <a16:creationId xmlns:a16="http://schemas.microsoft.com/office/drawing/2014/main" xmlns="" id="{C02D8B90-D4FB-AD43-9620-CD399BB2328D}"/>
              </a:ext>
            </a:extLst>
          </p:cNvPr>
          <p:cNvPicPr>
            <a:picLocks noChangeAspect="1"/>
          </p:cNvPicPr>
          <p:nvPr/>
        </p:nvPicPr>
        <p:blipFill>
          <a:blip r:embed="rId4"/>
          <a:stretch>
            <a:fillRect/>
          </a:stretch>
        </p:blipFill>
        <p:spPr>
          <a:xfrm>
            <a:off x="210823" y="318262"/>
            <a:ext cx="3684521" cy="2528593"/>
          </a:xfrm>
          <a:prstGeom prst="rect">
            <a:avLst/>
          </a:prstGeom>
        </p:spPr>
      </p:pic>
      <p:pic>
        <p:nvPicPr>
          <p:cNvPr id="15" name="Image 14">
            <a:extLst>
              <a:ext uri="{FF2B5EF4-FFF2-40B4-BE49-F238E27FC236}">
                <a16:creationId xmlns:a16="http://schemas.microsoft.com/office/drawing/2014/main" xmlns="" id="{A69415AB-4C17-B443-BAB6-D69AABA5FD7F}"/>
              </a:ext>
            </a:extLst>
          </p:cNvPr>
          <p:cNvPicPr>
            <a:picLocks noChangeAspect="1"/>
          </p:cNvPicPr>
          <p:nvPr/>
        </p:nvPicPr>
        <p:blipFill>
          <a:blip r:embed="rId5"/>
          <a:stretch>
            <a:fillRect/>
          </a:stretch>
        </p:blipFill>
        <p:spPr>
          <a:xfrm>
            <a:off x="4873752" y="2208286"/>
            <a:ext cx="4059425" cy="2829296"/>
          </a:xfrm>
          <a:prstGeom prst="rect">
            <a:avLst/>
          </a:prstGeom>
        </p:spPr>
      </p:pic>
      <p:sp>
        <p:nvSpPr>
          <p:cNvPr id="17" name="Rectangle 16">
            <a:extLst>
              <a:ext uri="{FF2B5EF4-FFF2-40B4-BE49-F238E27FC236}">
                <a16:creationId xmlns:a16="http://schemas.microsoft.com/office/drawing/2014/main" xmlns="" id="{99B6F669-CED0-7643-AB8F-141BF69895C7}"/>
              </a:ext>
            </a:extLst>
          </p:cNvPr>
          <p:cNvSpPr/>
          <p:nvPr/>
        </p:nvSpPr>
        <p:spPr>
          <a:xfrm>
            <a:off x="4759217" y="318262"/>
            <a:ext cx="4059425" cy="954107"/>
          </a:xfrm>
          <a:prstGeom prst="rect">
            <a:avLst/>
          </a:prstGeom>
        </p:spPr>
        <p:txBody>
          <a:bodyPr wrap="square">
            <a:spAutoFit/>
          </a:bodyPr>
          <a:lstStyle/>
          <a:p>
            <a:pPr>
              <a:spcAft>
                <a:spcPts val="1600"/>
              </a:spcAft>
            </a:pPr>
            <a:r>
              <a:rPr lang="fr-MA" sz="2800" dirty="0" err="1">
                <a:solidFill>
                  <a:srgbClr val="F3F3F3"/>
                </a:solidFill>
                <a:latin typeface="DM Serif Display"/>
              </a:rPr>
              <a:t>Anomaly</a:t>
            </a:r>
            <a:r>
              <a:rPr lang="fr-MA" sz="2800" dirty="0">
                <a:solidFill>
                  <a:srgbClr val="F3F3F3"/>
                </a:solidFill>
                <a:latin typeface="DM Serif Display"/>
              </a:rPr>
              <a:t> Transactions</a:t>
            </a:r>
            <a:r>
              <a:rPr lang="fr-MA" dirty="0">
                <a:solidFill>
                  <a:srgbClr val="F3F3F3"/>
                </a:solidFill>
              </a:rPr>
              <a:t> </a:t>
            </a:r>
            <a:r>
              <a:rPr lang="fr-MA" sz="2800" dirty="0">
                <a:solidFill>
                  <a:srgbClr val="F3F3F3"/>
                </a:solidFill>
                <a:latin typeface="DM Serif Display"/>
                <a:sym typeface="DM Serif Display"/>
              </a:rPr>
              <a:t>Distribution</a:t>
            </a:r>
          </a:p>
        </p:txBody>
      </p:sp>
    </p:spTree>
    <p:extLst>
      <p:ext uri="{BB962C8B-B14F-4D97-AF65-F5344CB8AC3E}">
        <p14:creationId xmlns:p14="http://schemas.microsoft.com/office/powerpoint/2010/main" val="3937213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pic>
        <p:nvPicPr>
          <p:cNvPr id="5" name="Image 4">
            <a:extLst>
              <a:ext uri="{FF2B5EF4-FFF2-40B4-BE49-F238E27FC236}">
                <a16:creationId xmlns:a16="http://schemas.microsoft.com/office/drawing/2014/main" xmlns="" id="{04068CE1-4447-9747-A772-5C867FE2A106}"/>
              </a:ext>
            </a:extLst>
          </p:cNvPr>
          <p:cNvPicPr>
            <a:picLocks noChangeAspect="1"/>
          </p:cNvPicPr>
          <p:nvPr/>
        </p:nvPicPr>
        <p:blipFill>
          <a:blip r:embed="rId4"/>
          <a:stretch>
            <a:fillRect/>
          </a:stretch>
        </p:blipFill>
        <p:spPr>
          <a:xfrm>
            <a:off x="4892412" y="2157601"/>
            <a:ext cx="3940691" cy="2755901"/>
          </a:xfrm>
          <a:prstGeom prst="rect">
            <a:avLst/>
          </a:prstGeom>
        </p:spPr>
      </p:pic>
      <p:pic>
        <p:nvPicPr>
          <p:cNvPr id="7" name="Image 6">
            <a:extLst>
              <a:ext uri="{FF2B5EF4-FFF2-40B4-BE49-F238E27FC236}">
                <a16:creationId xmlns:a16="http://schemas.microsoft.com/office/drawing/2014/main" xmlns="" id="{938BFE25-9539-C244-906A-13B8F6923CF1}"/>
              </a:ext>
            </a:extLst>
          </p:cNvPr>
          <p:cNvPicPr>
            <a:picLocks noChangeAspect="1"/>
          </p:cNvPicPr>
          <p:nvPr/>
        </p:nvPicPr>
        <p:blipFill>
          <a:blip r:embed="rId5"/>
          <a:stretch>
            <a:fillRect/>
          </a:stretch>
        </p:blipFill>
        <p:spPr>
          <a:xfrm>
            <a:off x="185928" y="394463"/>
            <a:ext cx="3824279" cy="2458465"/>
          </a:xfrm>
          <a:prstGeom prst="rect">
            <a:avLst/>
          </a:prstGeom>
        </p:spPr>
      </p:pic>
      <p:sp>
        <p:nvSpPr>
          <p:cNvPr id="10" name="Rectangle 9">
            <a:extLst>
              <a:ext uri="{FF2B5EF4-FFF2-40B4-BE49-F238E27FC236}">
                <a16:creationId xmlns:a16="http://schemas.microsoft.com/office/drawing/2014/main" xmlns="" id="{CC38E48E-7D24-8849-BDFC-863A510C12F6}"/>
              </a:ext>
            </a:extLst>
          </p:cNvPr>
          <p:cNvSpPr/>
          <p:nvPr/>
        </p:nvSpPr>
        <p:spPr>
          <a:xfrm>
            <a:off x="4572000" y="318262"/>
            <a:ext cx="4059425" cy="954107"/>
          </a:xfrm>
          <a:prstGeom prst="rect">
            <a:avLst/>
          </a:prstGeom>
        </p:spPr>
        <p:txBody>
          <a:bodyPr wrap="square">
            <a:spAutoFit/>
          </a:bodyPr>
          <a:lstStyle/>
          <a:p>
            <a:pPr>
              <a:spcAft>
                <a:spcPts val="1600"/>
              </a:spcAft>
            </a:pPr>
            <a:r>
              <a:rPr lang="fr-MA" sz="2800" dirty="0" err="1">
                <a:solidFill>
                  <a:srgbClr val="F3F3F3"/>
                </a:solidFill>
                <a:latin typeface="DM Serif Display"/>
              </a:rPr>
              <a:t>Anomaly</a:t>
            </a:r>
            <a:r>
              <a:rPr lang="fr-MA" sz="2800" dirty="0">
                <a:solidFill>
                  <a:srgbClr val="F3F3F3"/>
                </a:solidFill>
                <a:latin typeface="DM Serif Display"/>
              </a:rPr>
              <a:t> Transactions’ key </a:t>
            </a:r>
            <a:r>
              <a:rPr lang="fr-MA" sz="2800" dirty="0" err="1">
                <a:solidFill>
                  <a:srgbClr val="F3F3F3"/>
                </a:solidFill>
                <a:latin typeface="DM Serif Display"/>
              </a:rPr>
              <a:t>metrics</a:t>
            </a:r>
            <a:r>
              <a:rPr lang="fr-MA" sz="2800" dirty="0">
                <a:solidFill>
                  <a:srgbClr val="F3F3F3"/>
                </a:solidFill>
                <a:latin typeface="DM Serif Display"/>
              </a:rPr>
              <a:t> </a:t>
            </a:r>
            <a:r>
              <a:rPr lang="fr-MA" sz="2800" dirty="0" err="1">
                <a:solidFill>
                  <a:srgbClr val="F3F3F3"/>
                </a:solidFill>
                <a:latin typeface="DM Serif Display"/>
              </a:rPr>
              <a:t>behavior</a:t>
            </a:r>
            <a:endParaRPr lang="fr-MA" sz="2800" dirty="0">
              <a:solidFill>
                <a:srgbClr val="F3F3F3"/>
              </a:solidFill>
              <a:latin typeface="DM Serif Display"/>
              <a:sym typeface="DM Serif Display"/>
            </a:endParaRPr>
          </a:p>
        </p:txBody>
      </p:sp>
    </p:spTree>
    <p:extLst>
      <p:ext uri="{BB962C8B-B14F-4D97-AF65-F5344CB8AC3E}">
        <p14:creationId xmlns:p14="http://schemas.microsoft.com/office/powerpoint/2010/main" val="930301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sp>
        <p:nvSpPr>
          <p:cNvPr id="664" name="Google Shape;664;p51"/>
          <p:cNvSpPr txBox="1">
            <a:spLocks noGrp="1"/>
          </p:cNvSpPr>
          <p:nvPr>
            <p:ph type="ctrTitle"/>
          </p:nvPr>
        </p:nvSpPr>
        <p:spPr>
          <a:xfrm flipH="1">
            <a:off x="3772804" y="495130"/>
            <a:ext cx="2937181" cy="3848389"/>
          </a:xfrm>
          <a:prstGeom prst="rect">
            <a:avLst/>
          </a:prstGeom>
        </p:spPr>
        <p:txBody>
          <a:bodyPr spcFirstLastPara="1" wrap="square" lIns="91425" tIns="91425" rIns="91425" bIns="91425" anchor="b" anchorCtr="0">
            <a:noAutofit/>
          </a:bodyPr>
          <a:lstStyle/>
          <a:p>
            <a:pPr lvl="0" algn="ctr">
              <a:buSzPts val="1100"/>
            </a:pPr>
            <a:r>
              <a:rPr lang="en-US" sz="3200" dirty="0">
                <a:solidFill>
                  <a:schemeClr val="bg1"/>
                </a:solidFill>
              </a:rPr>
              <a:t>M&amp;A operation success rate via the PSM and </a:t>
            </a:r>
            <a:r>
              <a:rPr lang="en-US" sz="3200" dirty="0" smtClean="0">
                <a:solidFill>
                  <a:schemeClr val="bg1"/>
                </a:solidFill>
              </a:rPr>
              <a:t>Diff </a:t>
            </a:r>
            <a:r>
              <a:rPr lang="en-US" sz="3200" dirty="0">
                <a:solidFill>
                  <a:schemeClr val="bg1"/>
                </a:solidFill>
              </a:rPr>
              <a:t>in D</a:t>
            </a:r>
            <a:r>
              <a:rPr lang="en-US" sz="3200" dirty="0" smtClean="0">
                <a:solidFill>
                  <a:schemeClr val="bg1"/>
                </a:solidFill>
              </a:rPr>
              <a:t>iff </a:t>
            </a:r>
            <a:r>
              <a:rPr lang="en-US" sz="3200" dirty="0">
                <a:solidFill>
                  <a:schemeClr val="bg1"/>
                </a:solidFill>
              </a:rPr>
              <a:t>m</a:t>
            </a:r>
            <a:r>
              <a:rPr lang="en-US" sz="3200" dirty="0" smtClean="0">
                <a:solidFill>
                  <a:schemeClr val="bg1"/>
                </a:solidFill>
              </a:rPr>
              <a:t>ethods</a:t>
            </a:r>
            <a:endParaRPr lang="en-US" sz="3200" dirty="0">
              <a:solidFill>
                <a:schemeClr val="bg1"/>
              </a:solidFill>
            </a:endParaRPr>
          </a:p>
        </p:txBody>
      </p:sp>
      <p:sp>
        <p:nvSpPr>
          <p:cNvPr id="665" name="Google Shape;665;p51"/>
          <p:cNvSpPr txBox="1">
            <a:spLocks noGrp="1"/>
          </p:cNvSpPr>
          <p:nvPr>
            <p:ph type="title" idx="2"/>
          </p:nvPr>
        </p:nvSpPr>
        <p:spPr>
          <a:xfrm flipH="1">
            <a:off x="-517450" y="2419325"/>
            <a:ext cx="4488300" cy="162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solidFill>
                  <a:schemeClr val="lt1"/>
                </a:solidFill>
              </a:rPr>
              <a:t>05</a:t>
            </a:r>
            <a:endParaRPr>
              <a:solidFill>
                <a:schemeClr val="l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6"/>
          <p:cNvPicPr preferRelativeResize="0"/>
          <p:nvPr/>
        </p:nvPicPr>
        <p:blipFill rotWithShape="1">
          <a:blip r:embed="rId3">
            <a:alphaModFix/>
          </a:blip>
          <a:srcRect t="6361" b="6370"/>
          <a:stretch/>
        </p:blipFill>
        <p:spPr>
          <a:xfrm>
            <a:off x="0" y="0"/>
            <a:ext cx="3869100" cy="5143500"/>
          </a:xfrm>
          <a:prstGeom prst="rect">
            <a:avLst/>
          </a:prstGeom>
          <a:noFill/>
          <a:ln>
            <a:noFill/>
          </a:ln>
        </p:spPr>
      </p:pic>
      <p:sp>
        <p:nvSpPr>
          <p:cNvPr id="524" name="Google Shape;524;p46"/>
          <p:cNvSpPr txBox="1">
            <a:spLocks noGrp="1"/>
          </p:cNvSpPr>
          <p:nvPr>
            <p:ph type="ctrTitle" idx="6"/>
          </p:nvPr>
        </p:nvSpPr>
        <p:spPr>
          <a:xfrm>
            <a:off x="233792" y="274047"/>
            <a:ext cx="3145500" cy="963900"/>
          </a:xfrm>
          <a:prstGeom prst="rect">
            <a:avLst/>
          </a:prstGeom>
        </p:spPr>
        <p:txBody>
          <a:bodyPr spcFirstLastPara="1" wrap="square" lIns="91425" tIns="91425" rIns="91425" bIns="91425" anchor="t" anchorCtr="0">
            <a:noAutofit/>
          </a:bodyPr>
          <a:lstStyle/>
          <a:p>
            <a:pPr lvl="0"/>
            <a:r>
              <a:rPr lang="en-US" sz="2400" dirty="0">
                <a:solidFill>
                  <a:srgbClr val="B7B7B7"/>
                </a:solidFill>
              </a:rPr>
              <a:t>P</a:t>
            </a:r>
            <a:r>
              <a:rPr lang="en-US" sz="2400" dirty="0" smtClean="0">
                <a:solidFill>
                  <a:srgbClr val="B7B7B7"/>
                </a:solidFill>
              </a:rPr>
              <a:t>ropensity </a:t>
            </a:r>
            <a:r>
              <a:rPr lang="en-US" sz="2400" dirty="0">
                <a:solidFill>
                  <a:srgbClr val="B7B7B7"/>
                </a:solidFill>
              </a:rPr>
              <a:t>score </a:t>
            </a:r>
            <a:r>
              <a:rPr lang="en-US" sz="2400" dirty="0" smtClean="0">
                <a:solidFill>
                  <a:srgbClr val="B7B7B7"/>
                </a:solidFill>
              </a:rPr>
              <a:t>matching ?</a:t>
            </a:r>
            <a:endParaRPr sz="2400" dirty="0">
              <a:solidFill>
                <a:srgbClr val="B7B7B7"/>
              </a:solidFill>
            </a:endParaRPr>
          </a:p>
          <a:p>
            <a:pPr marL="0" lvl="0" indent="0" algn="l" rtl="0">
              <a:spcBef>
                <a:spcPts val="0"/>
              </a:spcBef>
              <a:spcAft>
                <a:spcPts val="0"/>
              </a:spcAft>
              <a:buNone/>
            </a:pPr>
            <a:endParaRPr dirty="0">
              <a:solidFill>
                <a:schemeClr val="lt1"/>
              </a:solidFill>
            </a:endParaRPr>
          </a:p>
        </p:txBody>
      </p:sp>
      <p:sp>
        <p:nvSpPr>
          <p:cNvPr id="529" name="Google Shape;529;p46"/>
          <p:cNvSpPr txBox="1">
            <a:spLocks noGrp="1"/>
          </p:cNvSpPr>
          <p:nvPr>
            <p:ph type="subTitle" idx="1"/>
          </p:nvPr>
        </p:nvSpPr>
        <p:spPr>
          <a:xfrm>
            <a:off x="231313" y="1092914"/>
            <a:ext cx="3635308" cy="855244"/>
          </a:xfrm>
          <a:prstGeom prst="rect">
            <a:avLst/>
          </a:prstGeom>
        </p:spPr>
        <p:txBody>
          <a:bodyPr spcFirstLastPara="1" wrap="square" lIns="91425" tIns="91425" rIns="91425" bIns="91425" anchor="t" anchorCtr="0">
            <a:noAutofit/>
          </a:bodyPr>
          <a:lstStyle/>
          <a:p>
            <a:pPr marL="171450" indent="-171450" algn="l">
              <a:buFont typeface="Arial" panose="020B0604020202020204" pitchFamily="34" charset="0"/>
              <a:buChar char="•"/>
            </a:pPr>
            <a:r>
              <a:rPr lang="en-US" dirty="0" smtClean="0">
                <a:solidFill>
                  <a:schemeClr val="bg1"/>
                </a:solidFill>
              </a:rPr>
              <a:t>It’s a branch of </a:t>
            </a:r>
            <a:r>
              <a:rPr lang="en-US" dirty="0">
                <a:solidFill>
                  <a:schemeClr val="bg1"/>
                </a:solidFill>
              </a:rPr>
              <a:t>observational </a:t>
            </a:r>
            <a:r>
              <a:rPr lang="en-US" dirty="0" smtClean="0">
                <a:solidFill>
                  <a:schemeClr val="bg1"/>
                </a:solidFill>
              </a:rPr>
              <a:t>data statistical analysis</a:t>
            </a:r>
          </a:p>
          <a:p>
            <a:pPr marL="0" indent="0" algn="l"/>
            <a:endParaRPr lang="en-US" dirty="0" smtClean="0">
              <a:solidFill>
                <a:schemeClr val="bg1"/>
              </a:solidFill>
            </a:endParaRPr>
          </a:p>
          <a:p>
            <a:pPr marL="171450" indent="-171450" algn="l">
              <a:buFont typeface="Arial" panose="020B0604020202020204" pitchFamily="34" charset="0"/>
              <a:buChar char="•"/>
            </a:pPr>
            <a:r>
              <a:rPr lang="en-US" dirty="0" smtClean="0">
                <a:solidFill>
                  <a:schemeClr val="bg1"/>
                </a:solidFill>
              </a:rPr>
              <a:t>It’s goal is to reduce bias between observations of </a:t>
            </a:r>
            <a:endParaRPr lang="en-US" dirty="0">
              <a:solidFill>
                <a:schemeClr val="bg1"/>
              </a:solidFill>
            </a:endParaRPr>
          </a:p>
          <a:p>
            <a:pPr marL="0" indent="0" algn="l"/>
            <a:r>
              <a:rPr lang="en-US" dirty="0" smtClean="0">
                <a:solidFill>
                  <a:schemeClr val="bg1"/>
                </a:solidFill>
              </a:rPr>
              <a:t>firms who did M&amp;A (treated) and those who didn’t (untreated).</a:t>
            </a:r>
          </a:p>
          <a:p>
            <a:pPr marL="0" indent="0" algn="l"/>
            <a:endParaRPr lang="en-US" dirty="0" smtClean="0">
              <a:solidFill>
                <a:schemeClr val="bg1"/>
              </a:solidFill>
            </a:endParaRPr>
          </a:p>
          <a:p>
            <a:pPr marL="0" indent="0" algn="l"/>
            <a:r>
              <a:rPr lang="en-US" dirty="0" smtClean="0">
                <a:solidFill>
                  <a:schemeClr val="bg1"/>
                </a:solidFill>
              </a:rPr>
              <a:t>TREAT = (0,1)</a:t>
            </a:r>
          </a:p>
          <a:p>
            <a:pPr marL="171450" indent="-171450" algn="l">
              <a:buFont typeface="Arial" panose="020B0604020202020204" pitchFamily="34" charset="0"/>
              <a:buChar char="•"/>
            </a:pPr>
            <a:endParaRPr lang="en-US" dirty="0" smtClean="0"/>
          </a:p>
          <a:p>
            <a:pPr marL="0" lvl="0" indent="0" algn="l"/>
            <a:endParaRPr lang="en-US" dirty="0">
              <a:solidFill>
                <a:schemeClr val="dk1"/>
              </a:solidFill>
            </a:endParaRPr>
          </a:p>
          <a:p>
            <a:pPr marL="0" lvl="0" indent="0" algn="l"/>
            <a:endParaRPr dirty="0">
              <a:solidFill>
                <a:schemeClr val="dk1"/>
              </a:solidFill>
            </a:endParaRPr>
          </a:p>
        </p:txBody>
      </p:sp>
      <p:sp>
        <p:nvSpPr>
          <p:cNvPr id="530" name="Google Shape;530;p46"/>
          <p:cNvSpPr txBox="1">
            <a:spLocks noGrp="1"/>
          </p:cNvSpPr>
          <p:nvPr>
            <p:ph type="ctrTitle"/>
          </p:nvPr>
        </p:nvSpPr>
        <p:spPr>
          <a:xfrm>
            <a:off x="4374625" y="2880027"/>
            <a:ext cx="26193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dk1"/>
                </a:solidFill>
              </a:rPr>
              <a:t>Propensity Scores 2000 Histograms </a:t>
            </a:r>
            <a:endParaRPr dirty="0">
              <a:solidFill>
                <a:schemeClr val="dk1"/>
              </a:solidFill>
            </a:endParaRPr>
          </a:p>
        </p:txBody>
      </p:sp>
      <p:pic>
        <p:nvPicPr>
          <p:cNvPr id="2" name="Image 1"/>
          <p:cNvPicPr>
            <a:picLocks noChangeAspect="1"/>
          </p:cNvPicPr>
          <p:nvPr/>
        </p:nvPicPr>
        <p:blipFill>
          <a:blip r:embed="rId4"/>
          <a:stretch>
            <a:fillRect/>
          </a:stretch>
        </p:blipFill>
        <p:spPr>
          <a:xfrm>
            <a:off x="6613008" y="2467147"/>
            <a:ext cx="1883483" cy="2476599"/>
          </a:xfrm>
          <a:prstGeom prst="rect">
            <a:avLst/>
          </a:prstGeom>
        </p:spPr>
      </p:pic>
      <p:sp>
        <p:nvSpPr>
          <p:cNvPr id="49" name="Google Shape;530;p46"/>
          <p:cNvSpPr txBox="1">
            <a:spLocks/>
          </p:cNvSpPr>
          <p:nvPr/>
        </p:nvSpPr>
        <p:spPr>
          <a:xfrm>
            <a:off x="4402275" y="4329103"/>
            <a:ext cx="2619300"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9pPr>
          </a:lstStyle>
          <a:p>
            <a:pPr algn="l"/>
            <a:r>
              <a:rPr lang="fr-FR" dirty="0" err="1" smtClean="0">
                <a:solidFill>
                  <a:schemeClr val="dk1"/>
                </a:solidFill>
              </a:rPr>
              <a:t>Propensity</a:t>
            </a:r>
            <a:r>
              <a:rPr lang="fr-FR" dirty="0" smtClean="0">
                <a:solidFill>
                  <a:schemeClr val="dk1"/>
                </a:solidFill>
              </a:rPr>
              <a:t> Scores 2009 </a:t>
            </a:r>
            <a:r>
              <a:rPr lang="fr-FR" dirty="0" err="1" smtClean="0">
                <a:solidFill>
                  <a:schemeClr val="dk1"/>
                </a:solidFill>
              </a:rPr>
              <a:t>Histograms</a:t>
            </a:r>
            <a:r>
              <a:rPr lang="fr-FR" dirty="0" smtClean="0">
                <a:solidFill>
                  <a:schemeClr val="dk1"/>
                </a:solidFill>
              </a:rPr>
              <a:t> </a:t>
            </a:r>
            <a:endParaRPr lang="fr-FR" dirty="0">
              <a:solidFill>
                <a:schemeClr val="dk1"/>
              </a:solidFill>
            </a:endParaRPr>
          </a:p>
        </p:txBody>
      </p:sp>
      <p:sp>
        <p:nvSpPr>
          <p:cNvPr id="50" name="Google Shape;524;p46"/>
          <p:cNvSpPr txBox="1">
            <a:spLocks/>
          </p:cNvSpPr>
          <p:nvPr/>
        </p:nvSpPr>
        <p:spPr>
          <a:xfrm>
            <a:off x="244041" y="2520278"/>
            <a:ext cx="3145500" cy="96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rgbClr val="B7B7B7"/>
                </a:solidFill>
              </a:rPr>
              <a:t>How did we use PSM ?</a:t>
            </a:r>
          </a:p>
          <a:p>
            <a:endParaRPr lang="en-US" dirty="0">
              <a:solidFill>
                <a:schemeClr val="lt1"/>
              </a:solidFill>
            </a:endParaRPr>
          </a:p>
        </p:txBody>
      </p:sp>
      <p:sp>
        <p:nvSpPr>
          <p:cNvPr id="51" name="Google Shape;529;p46"/>
          <p:cNvSpPr txBox="1">
            <a:spLocks/>
          </p:cNvSpPr>
          <p:nvPr/>
        </p:nvSpPr>
        <p:spPr>
          <a:xfrm>
            <a:off x="173313" y="3088306"/>
            <a:ext cx="3635308" cy="855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1pPr>
            <a:lvl2pPr marL="914400" marR="0" lvl="1"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2pPr>
            <a:lvl3pPr marL="1371600" marR="0" lvl="2"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3pPr>
            <a:lvl4pPr marL="1828800" marR="0" lvl="3"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4pPr>
            <a:lvl5pPr marL="2286000" marR="0" lvl="4"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5pPr>
            <a:lvl6pPr marL="2743200" marR="0" lvl="5"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6pPr>
            <a:lvl7pPr marL="3200400" marR="0" lvl="6"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7pPr>
            <a:lvl8pPr marL="3657600" marR="0" lvl="7"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8pPr>
            <a:lvl9pPr marL="4114800" marR="0" lvl="8"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9pPr>
          </a:lstStyle>
          <a:p>
            <a:pPr marL="171450" indent="-171450" algn="l">
              <a:buFont typeface="Arial" panose="020B0604020202020204" pitchFamily="34" charset="0"/>
              <a:buChar char="•"/>
            </a:pPr>
            <a:r>
              <a:rPr lang="en-US" dirty="0" smtClean="0">
                <a:solidFill>
                  <a:schemeClr val="bg1"/>
                </a:solidFill>
              </a:rPr>
              <a:t>Opted for the ‘nearest </a:t>
            </a:r>
            <a:r>
              <a:rPr lang="en-US" dirty="0">
                <a:solidFill>
                  <a:schemeClr val="bg1"/>
                </a:solidFill>
              </a:rPr>
              <a:t>matching </a:t>
            </a:r>
            <a:r>
              <a:rPr lang="en-US" dirty="0" smtClean="0">
                <a:solidFill>
                  <a:schemeClr val="bg1"/>
                </a:solidFill>
              </a:rPr>
              <a:t>algorithm’ </a:t>
            </a:r>
            <a:r>
              <a:rPr lang="en-US" dirty="0">
                <a:solidFill>
                  <a:schemeClr val="bg1"/>
                </a:solidFill>
              </a:rPr>
              <a:t>which performs greedy nearest </a:t>
            </a:r>
            <a:r>
              <a:rPr lang="en-US" dirty="0" smtClean="0">
                <a:solidFill>
                  <a:schemeClr val="bg1"/>
                </a:solidFill>
              </a:rPr>
              <a:t>neighbor matching  for each year panel data . </a:t>
            </a:r>
          </a:p>
          <a:p>
            <a:pPr marL="171450" indent="-171450" algn="l">
              <a:buFont typeface="Arial" panose="020B0604020202020204" pitchFamily="34" charset="0"/>
              <a:buChar char="•"/>
            </a:pPr>
            <a:endParaRPr lang="en-US" dirty="0">
              <a:solidFill>
                <a:schemeClr val="bg1"/>
              </a:solidFill>
            </a:endParaRPr>
          </a:p>
          <a:p>
            <a:pPr marL="171450" indent="-171450" algn="l">
              <a:buFont typeface="Arial" panose="020B0604020202020204" pitchFamily="34" charset="0"/>
              <a:buChar char="•"/>
            </a:pPr>
            <a:r>
              <a:rPr lang="en-US" dirty="0" smtClean="0">
                <a:solidFill>
                  <a:schemeClr val="bg1"/>
                </a:solidFill>
              </a:rPr>
              <a:t>It creates </a:t>
            </a:r>
            <a:r>
              <a:rPr lang="en-US" dirty="0" smtClean="0">
                <a:solidFill>
                  <a:schemeClr val="bg1"/>
                </a:solidFill>
              </a:rPr>
              <a:t>a subclasses </a:t>
            </a:r>
            <a:r>
              <a:rPr lang="en-US" dirty="0" smtClean="0">
                <a:solidFill>
                  <a:schemeClr val="bg1"/>
                </a:solidFill>
              </a:rPr>
              <a:t>where each one </a:t>
            </a:r>
            <a:r>
              <a:rPr lang="en-US" dirty="0" smtClean="0">
                <a:solidFill>
                  <a:schemeClr val="bg1"/>
                </a:solidFill>
              </a:rPr>
              <a:t>contains 1 firm that did M&amp;A and 3 others that didn't. </a:t>
            </a:r>
            <a:endParaRPr lang="en-US" dirty="0" smtClean="0">
              <a:solidFill>
                <a:schemeClr val="bg1"/>
              </a:solidFill>
            </a:endParaRPr>
          </a:p>
          <a:p>
            <a:pPr marL="171450" indent="-171450" algn="l">
              <a:buFont typeface="Arial" panose="020B0604020202020204" pitchFamily="34" charset="0"/>
              <a:buChar char="•"/>
            </a:pPr>
            <a:endParaRPr lang="en-US" dirty="0" smtClean="0">
              <a:solidFill>
                <a:schemeClr val="dk1"/>
              </a:solidFill>
            </a:endParaRPr>
          </a:p>
          <a:p>
            <a:pPr marL="0" indent="0" algn="l"/>
            <a:endParaRPr lang="en-US" dirty="0">
              <a:solidFill>
                <a:schemeClr val="dk1"/>
              </a:solidFill>
            </a:endParaRPr>
          </a:p>
        </p:txBody>
      </p:sp>
      <p:sp>
        <p:nvSpPr>
          <p:cNvPr id="3" name="Sous-titre 2"/>
          <p:cNvSpPr>
            <a:spLocks noGrp="1"/>
          </p:cNvSpPr>
          <p:nvPr>
            <p:ph type="subTitle" idx="4"/>
          </p:nvPr>
        </p:nvSpPr>
        <p:spPr/>
        <p:txBody>
          <a:bodyPr/>
          <a:lstStyle/>
          <a:p>
            <a:endParaRPr lang="fr-FR" dirty="0"/>
          </a:p>
        </p:txBody>
      </p:sp>
      <p:sp>
        <p:nvSpPr>
          <p:cNvPr id="4" name="Titre 3"/>
          <p:cNvSpPr>
            <a:spLocks noGrp="1"/>
          </p:cNvSpPr>
          <p:nvPr>
            <p:ph type="ctrTitle" idx="5"/>
          </p:nvPr>
        </p:nvSpPr>
        <p:spPr/>
        <p:txBody>
          <a:bodyPr/>
          <a:lstStyle/>
          <a:p>
            <a:endParaRPr lang="fr-FR" dirty="0"/>
          </a:p>
        </p:txBody>
      </p:sp>
      <p:sp>
        <p:nvSpPr>
          <p:cNvPr id="5" name="Titre 4"/>
          <p:cNvSpPr>
            <a:spLocks noGrp="1"/>
          </p:cNvSpPr>
          <p:nvPr>
            <p:ph type="ctrTitle" idx="3"/>
          </p:nvPr>
        </p:nvSpPr>
        <p:spPr/>
        <p:txBody>
          <a:bodyPr/>
          <a:lstStyle/>
          <a:p>
            <a:endParaRPr lang="fr-FR"/>
          </a:p>
        </p:txBody>
      </p:sp>
      <p:sp>
        <p:nvSpPr>
          <p:cNvPr id="6" name="Sous-titre 5"/>
          <p:cNvSpPr>
            <a:spLocks noGrp="1"/>
          </p:cNvSpPr>
          <p:nvPr>
            <p:ph type="subTitle" idx="2"/>
          </p:nvPr>
        </p:nvSpPr>
        <p:spPr/>
        <p:txBody>
          <a:bodyPr/>
          <a:lstStyle/>
          <a:p>
            <a:endParaRPr lang="fr-FR"/>
          </a:p>
        </p:txBody>
      </p:sp>
      <p:pic>
        <p:nvPicPr>
          <p:cNvPr id="7" name="Image 6"/>
          <p:cNvPicPr>
            <a:picLocks noChangeAspect="1"/>
          </p:cNvPicPr>
          <p:nvPr/>
        </p:nvPicPr>
        <p:blipFill>
          <a:blip r:embed="rId5"/>
          <a:stretch>
            <a:fillRect/>
          </a:stretch>
        </p:blipFill>
        <p:spPr>
          <a:xfrm>
            <a:off x="4201074" y="655256"/>
            <a:ext cx="4478326" cy="1637872"/>
          </a:xfrm>
          <a:prstGeom prst="rect">
            <a:avLst/>
          </a:prstGeom>
        </p:spPr>
      </p:pic>
      <p:sp>
        <p:nvSpPr>
          <p:cNvPr id="19" name="Google Shape;524;p46"/>
          <p:cNvSpPr txBox="1">
            <a:spLocks/>
          </p:cNvSpPr>
          <p:nvPr/>
        </p:nvSpPr>
        <p:spPr>
          <a:xfrm>
            <a:off x="3866621" y="103529"/>
            <a:ext cx="5749024" cy="96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rgbClr val="B7B7B7"/>
                </a:solidFill>
              </a:rPr>
              <a:t>A table sample from our 2000 matches</a:t>
            </a:r>
            <a:endParaRPr lang="en-US" sz="2400" dirty="0" smtClean="0">
              <a:solidFill>
                <a:srgbClr val="B7B7B7"/>
              </a:solidFill>
            </a:endParaRPr>
          </a:p>
          <a:p>
            <a:endParaRPr lang="en-US" dirty="0">
              <a:solidFill>
                <a:schemeClr val="l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6"/>
          <p:cNvPicPr preferRelativeResize="0"/>
          <p:nvPr/>
        </p:nvPicPr>
        <p:blipFill rotWithShape="1">
          <a:blip r:embed="rId3">
            <a:alphaModFix/>
          </a:blip>
          <a:srcRect t="6361" b="6370"/>
          <a:stretch/>
        </p:blipFill>
        <p:spPr>
          <a:xfrm>
            <a:off x="0" y="0"/>
            <a:ext cx="4341952" cy="5143500"/>
          </a:xfrm>
          <a:prstGeom prst="rect">
            <a:avLst/>
          </a:prstGeom>
          <a:noFill/>
          <a:ln>
            <a:noFill/>
          </a:ln>
        </p:spPr>
      </p:pic>
      <p:sp>
        <p:nvSpPr>
          <p:cNvPr id="524" name="Google Shape;524;p46"/>
          <p:cNvSpPr txBox="1">
            <a:spLocks noGrp="1"/>
          </p:cNvSpPr>
          <p:nvPr>
            <p:ph type="ctrTitle" idx="6"/>
          </p:nvPr>
        </p:nvSpPr>
        <p:spPr>
          <a:xfrm>
            <a:off x="234212" y="138270"/>
            <a:ext cx="3634887" cy="963900"/>
          </a:xfrm>
          <a:prstGeom prst="rect">
            <a:avLst/>
          </a:prstGeom>
        </p:spPr>
        <p:txBody>
          <a:bodyPr spcFirstLastPara="1" wrap="square" lIns="91425" tIns="91425" rIns="91425" bIns="91425" anchor="t" anchorCtr="0">
            <a:noAutofit/>
          </a:bodyPr>
          <a:lstStyle/>
          <a:p>
            <a:pPr lvl="0"/>
            <a:r>
              <a:rPr lang="en-US" sz="2400" dirty="0">
                <a:solidFill>
                  <a:srgbClr val="B7B7B7"/>
                </a:solidFill>
              </a:rPr>
              <a:t>D</a:t>
            </a:r>
            <a:r>
              <a:rPr lang="en-US" sz="2400" dirty="0" smtClean="0">
                <a:solidFill>
                  <a:srgbClr val="B7B7B7"/>
                </a:solidFill>
              </a:rPr>
              <a:t>ifference in differences method ?</a:t>
            </a:r>
            <a:endParaRPr sz="2400" dirty="0">
              <a:solidFill>
                <a:srgbClr val="B7B7B7"/>
              </a:solidFill>
            </a:endParaRPr>
          </a:p>
          <a:p>
            <a:pPr marL="0" lvl="0" indent="0" algn="l" rtl="0">
              <a:spcBef>
                <a:spcPts val="0"/>
              </a:spcBef>
              <a:spcAft>
                <a:spcPts val="0"/>
              </a:spcAft>
              <a:buNone/>
            </a:pPr>
            <a:endParaRPr dirty="0">
              <a:solidFill>
                <a:schemeClr val="lt1"/>
              </a:solidFill>
            </a:endParaRPr>
          </a:p>
        </p:txBody>
      </p:sp>
      <p:sp>
        <p:nvSpPr>
          <p:cNvPr id="47" name="Google Shape;524;p46"/>
          <p:cNvSpPr txBox="1">
            <a:spLocks/>
          </p:cNvSpPr>
          <p:nvPr/>
        </p:nvSpPr>
        <p:spPr>
          <a:xfrm>
            <a:off x="4717796" y="337395"/>
            <a:ext cx="3145500" cy="96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chemeClr val="tx1"/>
                </a:solidFill>
              </a:rPr>
              <a:t>Results</a:t>
            </a:r>
          </a:p>
          <a:p>
            <a:endParaRPr lang="en-US" dirty="0">
              <a:solidFill>
                <a:schemeClr val="lt1"/>
              </a:solidFill>
            </a:endParaRPr>
          </a:p>
        </p:txBody>
      </p:sp>
      <p:pic>
        <p:nvPicPr>
          <p:cNvPr id="2" name="Image 1"/>
          <p:cNvPicPr>
            <a:picLocks noChangeAspect="1"/>
          </p:cNvPicPr>
          <p:nvPr/>
        </p:nvPicPr>
        <p:blipFill>
          <a:blip r:embed="rId4"/>
          <a:stretch>
            <a:fillRect/>
          </a:stretch>
        </p:blipFill>
        <p:spPr>
          <a:xfrm>
            <a:off x="650706" y="1066265"/>
            <a:ext cx="2484444" cy="1685873"/>
          </a:xfrm>
          <a:prstGeom prst="rect">
            <a:avLst/>
          </a:prstGeom>
        </p:spPr>
      </p:pic>
      <p:sp>
        <p:nvSpPr>
          <p:cNvPr id="13" name="Google Shape;524;p46"/>
          <p:cNvSpPr txBox="1">
            <a:spLocks/>
          </p:cNvSpPr>
          <p:nvPr/>
        </p:nvSpPr>
        <p:spPr>
          <a:xfrm>
            <a:off x="234211" y="2881072"/>
            <a:ext cx="3634887" cy="96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rgbClr val="B7B7B7"/>
                </a:solidFill>
              </a:rPr>
              <a:t>How do we define the outcome ?</a:t>
            </a:r>
          </a:p>
          <a:p>
            <a:endParaRPr lang="en-US" dirty="0">
              <a:solidFill>
                <a:schemeClr val="lt1"/>
              </a:solidFill>
            </a:endParaRPr>
          </a:p>
        </p:txBody>
      </p:sp>
      <p:pic>
        <p:nvPicPr>
          <p:cNvPr id="4" name="Image 3"/>
          <p:cNvPicPr>
            <a:picLocks noChangeAspect="1"/>
          </p:cNvPicPr>
          <p:nvPr/>
        </p:nvPicPr>
        <p:blipFill>
          <a:blip r:embed="rId5"/>
          <a:stretch>
            <a:fillRect/>
          </a:stretch>
        </p:blipFill>
        <p:spPr>
          <a:xfrm>
            <a:off x="141238" y="3804847"/>
            <a:ext cx="4059476" cy="1152525"/>
          </a:xfrm>
          <a:prstGeom prst="rect">
            <a:avLst/>
          </a:prstGeom>
        </p:spPr>
      </p:pic>
      <p:sp>
        <p:nvSpPr>
          <p:cNvPr id="3" name="Titre 2"/>
          <p:cNvSpPr>
            <a:spLocks noGrp="1"/>
          </p:cNvSpPr>
          <p:nvPr>
            <p:ph type="ctrTitle"/>
          </p:nvPr>
        </p:nvSpPr>
        <p:spPr/>
        <p:txBody>
          <a:bodyPr/>
          <a:lstStyle/>
          <a:p>
            <a:endParaRPr lang="fr-FR"/>
          </a:p>
        </p:txBody>
      </p:sp>
      <p:sp>
        <p:nvSpPr>
          <p:cNvPr id="6" name="Titre 5"/>
          <p:cNvSpPr>
            <a:spLocks noGrp="1"/>
          </p:cNvSpPr>
          <p:nvPr>
            <p:ph type="ctrTitle" idx="3"/>
          </p:nvPr>
        </p:nvSpPr>
        <p:spPr/>
        <p:txBody>
          <a:bodyPr/>
          <a:lstStyle/>
          <a:p>
            <a:endParaRPr lang="fr-FR"/>
          </a:p>
        </p:txBody>
      </p:sp>
      <p:sp>
        <p:nvSpPr>
          <p:cNvPr id="7" name="Sous-titre 6"/>
          <p:cNvSpPr>
            <a:spLocks noGrp="1"/>
          </p:cNvSpPr>
          <p:nvPr>
            <p:ph type="subTitle" idx="4"/>
          </p:nvPr>
        </p:nvSpPr>
        <p:spPr/>
        <p:txBody>
          <a:bodyPr/>
          <a:lstStyle/>
          <a:p>
            <a:endParaRPr lang="fr-FR"/>
          </a:p>
        </p:txBody>
      </p:sp>
      <p:sp>
        <p:nvSpPr>
          <p:cNvPr id="8" name="Titre 7"/>
          <p:cNvSpPr>
            <a:spLocks noGrp="1"/>
          </p:cNvSpPr>
          <p:nvPr>
            <p:ph type="ctrTitle" idx="5"/>
          </p:nvPr>
        </p:nvSpPr>
        <p:spPr/>
        <p:txBody>
          <a:bodyPr/>
          <a:lstStyle/>
          <a:p>
            <a:endParaRPr lang="fr-FR"/>
          </a:p>
        </p:txBody>
      </p:sp>
      <p:pic>
        <p:nvPicPr>
          <p:cNvPr id="9" name="Image 8"/>
          <p:cNvPicPr>
            <a:picLocks noChangeAspect="1"/>
          </p:cNvPicPr>
          <p:nvPr/>
        </p:nvPicPr>
        <p:blipFill>
          <a:blip r:embed="rId6"/>
          <a:stretch>
            <a:fillRect/>
          </a:stretch>
        </p:blipFill>
        <p:spPr>
          <a:xfrm>
            <a:off x="4699542" y="969404"/>
            <a:ext cx="4168817" cy="3823335"/>
          </a:xfrm>
          <a:prstGeom prst="rect">
            <a:avLst/>
          </a:prstGeom>
        </p:spPr>
      </p:pic>
    </p:spTree>
    <p:extLst>
      <p:ext uri="{BB962C8B-B14F-4D97-AF65-F5344CB8AC3E}">
        <p14:creationId xmlns:p14="http://schemas.microsoft.com/office/powerpoint/2010/main" val="1370915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9" name="Google Shape;149;p28"/>
          <p:cNvSpPr txBox="1">
            <a:spLocks noGrp="1"/>
          </p:cNvSpPr>
          <p:nvPr>
            <p:ph type="ctrTitle" idx="6"/>
          </p:nvPr>
        </p:nvSpPr>
        <p:spPr>
          <a:xfrm>
            <a:off x="6974340" y="2199050"/>
            <a:ext cx="1444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Data Constitution</a:t>
            </a:r>
            <a:endParaRPr dirty="0"/>
          </a:p>
        </p:txBody>
      </p:sp>
      <p:sp>
        <p:nvSpPr>
          <p:cNvPr id="150" name="Google Shape;150;p28"/>
          <p:cNvSpPr txBox="1">
            <a:spLocks noGrp="1"/>
          </p:cNvSpPr>
          <p:nvPr>
            <p:ph type="title" idx="8"/>
          </p:nvPr>
        </p:nvSpPr>
        <p:spPr>
          <a:xfrm>
            <a:off x="6665206" y="162094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03</a:t>
            </a:r>
            <a:endParaRPr/>
          </a:p>
        </p:txBody>
      </p:sp>
      <p:sp>
        <p:nvSpPr>
          <p:cNvPr id="151" name="Google Shape;151;p28"/>
          <p:cNvSpPr txBox="1">
            <a:spLocks noGrp="1"/>
          </p:cNvSpPr>
          <p:nvPr>
            <p:ph type="ctrTitle" idx="21"/>
          </p:nvPr>
        </p:nvSpPr>
        <p:spPr>
          <a:xfrm>
            <a:off x="723600" y="470622"/>
            <a:ext cx="17538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T</a:t>
            </a:r>
            <a:r>
              <a:rPr lang="es"/>
              <a:t>able of Contents</a:t>
            </a:r>
            <a:endParaRPr/>
          </a:p>
        </p:txBody>
      </p:sp>
      <p:sp>
        <p:nvSpPr>
          <p:cNvPr id="152" name="Google Shape;152;p28"/>
          <p:cNvSpPr txBox="1">
            <a:spLocks noGrp="1"/>
          </p:cNvSpPr>
          <p:nvPr>
            <p:ph type="ctrTitle"/>
          </p:nvPr>
        </p:nvSpPr>
        <p:spPr>
          <a:xfrm>
            <a:off x="2869492" y="2202425"/>
            <a:ext cx="1170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endParaRPr dirty="0"/>
          </a:p>
          <a:p>
            <a:r>
              <a:rPr lang="es" dirty="0" smtClean="0"/>
              <a:t>Goals</a:t>
            </a:r>
            <a:endParaRPr lang="es" dirty="0"/>
          </a:p>
        </p:txBody>
      </p:sp>
      <p:sp>
        <p:nvSpPr>
          <p:cNvPr id="154" name="Google Shape;154;p28"/>
          <p:cNvSpPr txBox="1">
            <a:spLocks noGrp="1"/>
          </p:cNvSpPr>
          <p:nvPr>
            <p:ph type="title" idx="2"/>
          </p:nvPr>
        </p:nvSpPr>
        <p:spPr>
          <a:xfrm>
            <a:off x="2285884" y="1624335"/>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01</a:t>
            </a:r>
            <a:endParaRPr/>
          </a:p>
        </p:txBody>
      </p:sp>
      <p:sp>
        <p:nvSpPr>
          <p:cNvPr id="155" name="Google Shape;155;p28"/>
          <p:cNvSpPr txBox="1">
            <a:spLocks noGrp="1"/>
          </p:cNvSpPr>
          <p:nvPr>
            <p:ph type="ctrTitle" idx="3"/>
          </p:nvPr>
        </p:nvSpPr>
        <p:spPr>
          <a:xfrm>
            <a:off x="3965788" y="2199025"/>
            <a:ext cx="2251800" cy="577800"/>
          </a:xfrm>
          <a:prstGeom prst="rect">
            <a:avLst/>
          </a:prstGeom>
        </p:spPr>
        <p:txBody>
          <a:bodyPr spcFirstLastPara="1" wrap="square" lIns="91425" tIns="91425" rIns="91425" bIns="91425" anchor="b" anchorCtr="0">
            <a:noAutofit/>
          </a:bodyPr>
          <a:lstStyle/>
          <a:p>
            <a:r>
              <a:rPr lang="es"/>
              <a:t>Introduction</a:t>
            </a:r>
          </a:p>
        </p:txBody>
      </p:sp>
      <p:sp>
        <p:nvSpPr>
          <p:cNvPr id="157" name="Google Shape;157;p28"/>
          <p:cNvSpPr txBox="1">
            <a:spLocks noGrp="1"/>
          </p:cNvSpPr>
          <p:nvPr>
            <p:ph type="title" idx="5"/>
          </p:nvPr>
        </p:nvSpPr>
        <p:spPr>
          <a:xfrm>
            <a:off x="4483545" y="1620937"/>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t>02</a:t>
            </a:r>
            <a:endParaRPr/>
          </a:p>
        </p:txBody>
      </p:sp>
      <p:sp>
        <p:nvSpPr>
          <p:cNvPr id="158" name="Google Shape;158;p28"/>
          <p:cNvSpPr txBox="1">
            <a:spLocks noGrp="1"/>
          </p:cNvSpPr>
          <p:nvPr>
            <p:ph type="ctrTitle" idx="9"/>
          </p:nvPr>
        </p:nvSpPr>
        <p:spPr>
          <a:xfrm>
            <a:off x="251986" y="3781501"/>
            <a:ext cx="229766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dirty="0" smtClean="0">
                <a:solidFill>
                  <a:schemeClr val="dk1"/>
                </a:solidFill>
              </a:rPr>
              <a:t>M&amp;A operation success rate via the Isolation Forrest Method</a:t>
            </a:r>
            <a:endParaRPr dirty="0"/>
          </a:p>
        </p:txBody>
      </p:sp>
      <p:sp>
        <p:nvSpPr>
          <p:cNvPr id="160" name="Google Shape;160;p28"/>
          <p:cNvSpPr txBox="1">
            <a:spLocks noGrp="1"/>
          </p:cNvSpPr>
          <p:nvPr>
            <p:ph type="title" idx="14"/>
          </p:nvPr>
        </p:nvSpPr>
        <p:spPr>
          <a:xfrm>
            <a:off x="725637" y="321999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161" name="Google Shape;161;p28"/>
          <p:cNvSpPr txBox="1">
            <a:spLocks noGrp="1"/>
          </p:cNvSpPr>
          <p:nvPr>
            <p:ph type="ctrTitle" idx="15"/>
          </p:nvPr>
        </p:nvSpPr>
        <p:spPr>
          <a:xfrm>
            <a:off x="2432294" y="3647677"/>
            <a:ext cx="2490810" cy="577800"/>
          </a:xfrm>
          <a:prstGeom prst="rect">
            <a:avLst/>
          </a:prstGeom>
        </p:spPr>
        <p:txBody>
          <a:bodyPr spcFirstLastPara="1" wrap="square" lIns="91425" tIns="91425" rIns="91425" bIns="91425" anchor="b" anchorCtr="0">
            <a:noAutofit/>
          </a:bodyPr>
          <a:lstStyle/>
          <a:p>
            <a:pPr lvl="0" algn="ctr">
              <a:buSzPts val="1100"/>
            </a:pPr>
            <a:r>
              <a:rPr lang="en-US" dirty="0"/>
              <a:t>M&amp;A operation success rate via the </a:t>
            </a:r>
            <a:r>
              <a:rPr lang="en-US" dirty="0" smtClean="0"/>
              <a:t>PSM and diff in diff Method</a:t>
            </a:r>
            <a:endParaRPr lang="en-US" dirty="0"/>
          </a:p>
        </p:txBody>
      </p:sp>
      <p:sp>
        <p:nvSpPr>
          <p:cNvPr id="163" name="Google Shape;163;p28"/>
          <p:cNvSpPr txBox="1">
            <a:spLocks noGrp="1"/>
          </p:cNvSpPr>
          <p:nvPr>
            <p:ph type="title" idx="17"/>
          </p:nvPr>
        </p:nvSpPr>
        <p:spPr>
          <a:xfrm>
            <a:off x="2870612" y="32165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
        <p:nvSpPr>
          <p:cNvPr id="164" name="Google Shape;164;p28"/>
          <p:cNvSpPr txBox="1">
            <a:spLocks noGrp="1"/>
          </p:cNvSpPr>
          <p:nvPr>
            <p:ph type="ctrTitle" idx="18"/>
          </p:nvPr>
        </p:nvSpPr>
        <p:spPr>
          <a:xfrm>
            <a:off x="4847296" y="3647677"/>
            <a:ext cx="1202013"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Predicting  deal values</a:t>
            </a:r>
            <a:endParaRPr dirty="0"/>
          </a:p>
        </p:txBody>
      </p:sp>
      <p:sp>
        <p:nvSpPr>
          <p:cNvPr id="166" name="Google Shape;166;p28"/>
          <p:cNvSpPr txBox="1">
            <a:spLocks noGrp="1"/>
          </p:cNvSpPr>
          <p:nvPr>
            <p:ph type="title" idx="20"/>
          </p:nvPr>
        </p:nvSpPr>
        <p:spPr>
          <a:xfrm>
            <a:off x="5015587" y="321660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06</a:t>
            </a:r>
            <a:endParaRPr/>
          </a:p>
        </p:txBody>
      </p:sp>
      <p:sp>
        <p:nvSpPr>
          <p:cNvPr id="3" name="Sous-titre 2"/>
          <p:cNvSpPr>
            <a:spLocks noGrp="1"/>
          </p:cNvSpPr>
          <p:nvPr>
            <p:ph type="subTitle" idx="4"/>
          </p:nvPr>
        </p:nvSpPr>
        <p:spPr/>
        <p:txBody>
          <a:bodyPr/>
          <a:lstStyle/>
          <a:p>
            <a:endParaRPr lang="fr-FR"/>
          </a:p>
        </p:txBody>
      </p:sp>
      <p:sp>
        <p:nvSpPr>
          <p:cNvPr id="4" name="Sous-titre 3"/>
          <p:cNvSpPr>
            <a:spLocks noGrp="1"/>
          </p:cNvSpPr>
          <p:nvPr>
            <p:ph type="subTitle" idx="7"/>
          </p:nvPr>
        </p:nvSpPr>
        <p:spPr/>
        <p:txBody>
          <a:bodyPr/>
          <a:lstStyle/>
          <a:p>
            <a:endParaRPr lang="fr-FR"/>
          </a:p>
        </p:txBody>
      </p:sp>
      <p:sp>
        <p:nvSpPr>
          <p:cNvPr id="5" name="Sous-titre 4"/>
          <p:cNvSpPr>
            <a:spLocks noGrp="1"/>
          </p:cNvSpPr>
          <p:nvPr>
            <p:ph type="subTitle" idx="16"/>
          </p:nvPr>
        </p:nvSpPr>
        <p:spPr/>
        <p:txBody>
          <a:bodyPr/>
          <a:lstStyle/>
          <a:p>
            <a:endParaRPr lang="fr-FR" dirty="0"/>
          </a:p>
        </p:txBody>
      </p:sp>
      <p:sp>
        <p:nvSpPr>
          <p:cNvPr id="6" name="Sous-titre 5"/>
          <p:cNvSpPr>
            <a:spLocks noGrp="1"/>
          </p:cNvSpPr>
          <p:nvPr>
            <p:ph type="subTitle" idx="13"/>
          </p:nvPr>
        </p:nvSpPr>
        <p:spPr/>
        <p:txBody>
          <a:bodyPr/>
          <a:lstStyle/>
          <a:p>
            <a:endParaRPr lang="fr-FR"/>
          </a:p>
        </p:txBody>
      </p:sp>
      <p:sp>
        <p:nvSpPr>
          <p:cNvPr id="7" name="Sous-titre 6"/>
          <p:cNvSpPr>
            <a:spLocks noGrp="1"/>
          </p:cNvSpPr>
          <p:nvPr>
            <p:ph type="subTitle" idx="19"/>
          </p:nvPr>
        </p:nvSpPr>
        <p:spPr/>
        <p:txBody>
          <a:bodyPr/>
          <a:lstStyle/>
          <a:p>
            <a:endParaRPr lang="fr-FR"/>
          </a:p>
        </p:txBody>
      </p:sp>
      <p:sp>
        <p:nvSpPr>
          <p:cNvPr id="8" name="Sous-titre 7"/>
          <p:cNvSpPr>
            <a:spLocks noGrp="1"/>
          </p:cNvSpPr>
          <p:nvPr>
            <p:ph type="subTitle" idx="19"/>
          </p:nvPr>
        </p:nvSpPr>
        <p:spPr/>
        <p:txBody>
          <a:bodyPr/>
          <a:lstStyle/>
          <a:p>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pic>
        <p:nvPicPr>
          <p:cNvPr id="732" name="Google Shape;732;p54"/>
          <p:cNvPicPr preferRelativeResize="0"/>
          <p:nvPr/>
        </p:nvPicPr>
        <p:blipFill rotWithShape="1">
          <a:blip r:embed="rId3">
            <a:alphaModFix/>
          </a:blip>
          <a:srcRect t="9878" b="9870"/>
          <a:stretch/>
        </p:blipFill>
        <p:spPr>
          <a:xfrm>
            <a:off x="506538" y="434176"/>
            <a:ext cx="8058561" cy="4249656"/>
          </a:xfrm>
          <a:prstGeom prst="rect">
            <a:avLst/>
          </a:prstGeom>
          <a:noFill/>
          <a:ln>
            <a:noFill/>
          </a:ln>
        </p:spPr>
      </p:pic>
      <p:sp>
        <p:nvSpPr>
          <p:cNvPr id="733" name="Google Shape;733;p54"/>
          <p:cNvSpPr txBox="1">
            <a:spLocks noGrp="1"/>
          </p:cNvSpPr>
          <p:nvPr>
            <p:ph type="ctrTitle"/>
          </p:nvPr>
        </p:nvSpPr>
        <p:spPr>
          <a:xfrm>
            <a:off x="1398399" y="857813"/>
            <a:ext cx="14976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Findings</a:t>
            </a:r>
            <a:endParaRPr dirty="0"/>
          </a:p>
        </p:txBody>
      </p:sp>
      <p:grpSp>
        <p:nvGrpSpPr>
          <p:cNvPr id="734" name="Google Shape;734;p54"/>
          <p:cNvGrpSpPr/>
          <p:nvPr/>
        </p:nvGrpSpPr>
        <p:grpSpPr>
          <a:xfrm>
            <a:off x="3499251" y="1472274"/>
            <a:ext cx="2066591" cy="2066234"/>
            <a:chOff x="2974000" y="1609100"/>
            <a:chExt cx="2864695" cy="2864200"/>
          </a:xfrm>
        </p:grpSpPr>
        <p:sp>
          <p:nvSpPr>
            <p:cNvPr id="735" name="Google Shape;735;p54"/>
            <p:cNvSpPr/>
            <p:nvPr/>
          </p:nvSpPr>
          <p:spPr>
            <a:xfrm>
              <a:off x="2974000" y="1609100"/>
              <a:ext cx="1384955" cy="1384521"/>
            </a:xfrm>
            <a:custGeom>
              <a:avLst/>
              <a:gdLst/>
              <a:ahLst/>
              <a:cxnLst/>
              <a:rect l="l" t="t" r="r" b="b"/>
              <a:pathLst>
                <a:path w="25535" h="25527" extrusionOk="0">
                  <a:moveTo>
                    <a:pt x="1" y="1"/>
                  </a:moveTo>
                  <a:lnTo>
                    <a:pt x="1" y="25526"/>
                  </a:lnTo>
                  <a:lnTo>
                    <a:pt x="2750" y="25526"/>
                  </a:lnTo>
                  <a:lnTo>
                    <a:pt x="2750" y="2741"/>
                  </a:lnTo>
                  <a:lnTo>
                    <a:pt x="25535" y="2741"/>
                  </a:lnTo>
                  <a:lnTo>
                    <a:pt x="25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4"/>
            <p:cNvSpPr/>
            <p:nvPr/>
          </p:nvSpPr>
          <p:spPr>
            <a:xfrm>
              <a:off x="2974000" y="3088834"/>
              <a:ext cx="1384955" cy="1384466"/>
            </a:xfrm>
            <a:custGeom>
              <a:avLst/>
              <a:gdLst/>
              <a:ahLst/>
              <a:cxnLst/>
              <a:rect l="l" t="t" r="r" b="b"/>
              <a:pathLst>
                <a:path w="25535" h="25526" extrusionOk="0">
                  <a:moveTo>
                    <a:pt x="1" y="1"/>
                  </a:moveTo>
                  <a:lnTo>
                    <a:pt x="1" y="25526"/>
                  </a:lnTo>
                  <a:lnTo>
                    <a:pt x="25535" y="25526"/>
                  </a:lnTo>
                  <a:lnTo>
                    <a:pt x="25535" y="22785"/>
                  </a:lnTo>
                  <a:lnTo>
                    <a:pt x="2750" y="22785"/>
                  </a:lnTo>
                  <a:lnTo>
                    <a:pt x="27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4"/>
            <p:cNvSpPr/>
            <p:nvPr/>
          </p:nvSpPr>
          <p:spPr>
            <a:xfrm>
              <a:off x="4454228" y="1609100"/>
              <a:ext cx="1384466" cy="1384521"/>
            </a:xfrm>
            <a:custGeom>
              <a:avLst/>
              <a:gdLst/>
              <a:ahLst/>
              <a:cxnLst/>
              <a:rect l="l" t="t" r="r" b="b"/>
              <a:pathLst>
                <a:path w="25526" h="25527" extrusionOk="0">
                  <a:moveTo>
                    <a:pt x="0" y="1"/>
                  </a:moveTo>
                  <a:lnTo>
                    <a:pt x="0" y="2741"/>
                  </a:lnTo>
                  <a:lnTo>
                    <a:pt x="22776" y="2741"/>
                  </a:lnTo>
                  <a:lnTo>
                    <a:pt x="22776" y="25526"/>
                  </a:lnTo>
                  <a:lnTo>
                    <a:pt x="25525" y="25526"/>
                  </a:lnTo>
                  <a:lnTo>
                    <a:pt x="25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4"/>
            <p:cNvSpPr/>
            <p:nvPr/>
          </p:nvSpPr>
          <p:spPr>
            <a:xfrm>
              <a:off x="4454228" y="3088834"/>
              <a:ext cx="1384466" cy="1384466"/>
            </a:xfrm>
            <a:custGeom>
              <a:avLst/>
              <a:gdLst/>
              <a:ahLst/>
              <a:cxnLst/>
              <a:rect l="l" t="t" r="r" b="b"/>
              <a:pathLst>
                <a:path w="25526" h="25526" extrusionOk="0">
                  <a:moveTo>
                    <a:pt x="22776" y="1"/>
                  </a:moveTo>
                  <a:lnTo>
                    <a:pt x="22776" y="22785"/>
                  </a:lnTo>
                  <a:lnTo>
                    <a:pt x="0" y="22785"/>
                  </a:lnTo>
                  <a:lnTo>
                    <a:pt x="0" y="25526"/>
                  </a:lnTo>
                  <a:lnTo>
                    <a:pt x="25525" y="25526"/>
                  </a:lnTo>
                  <a:lnTo>
                    <a:pt x="25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54"/>
          <p:cNvSpPr txBox="1">
            <a:spLocks noGrp="1"/>
          </p:cNvSpPr>
          <p:nvPr>
            <p:ph type="subTitle" idx="4294967295"/>
          </p:nvPr>
        </p:nvSpPr>
        <p:spPr>
          <a:xfrm>
            <a:off x="591038" y="1685771"/>
            <a:ext cx="2921593" cy="571800"/>
          </a:xfrm>
          <a:prstGeom prst="rect">
            <a:avLst/>
          </a:prstGeom>
        </p:spPr>
        <p:txBody>
          <a:bodyPr spcFirstLastPara="1" wrap="square" lIns="91425" tIns="91425" rIns="91425" bIns="91425" anchor="t" anchorCtr="0">
            <a:noAutofit/>
          </a:bodyPr>
          <a:lstStyle/>
          <a:p>
            <a:pPr marL="285750" indent="-285750">
              <a:lnSpc>
                <a:spcPct val="100000"/>
              </a:lnSpc>
            </a:pPr>
            <a:r>
              <a:rPr lang="en-US" dirty="0" smtClean="0">
                <a:solidFill>
                  <a:schemeClr val="lt1"/>
                </a:solidFill>
                <a:latin typeface="DM Serif Display"/>
                <a:ea typeface="DM Serif Display"/>
                <a:cs typeface="DM Serif Display"/>
                <a:sym typeface="DM Serif Display"/>
              </a:rPr>
              <a:t>Top performing firms found in our methods represent a 22% rate </a:t>
            </a:r>
            <a:r>
              <a:rPr lang="en-US" dirty="0" smtClean="0">
                <a:solidFill>
                  <a:schemeClr val="lt1"/>
                </a:solidFill>
                <a:latin typeface="DM Serif Display"/>
                <a:ea typeface="DM Serif Display"/>
                <a:cs typeface="DM Serif Display"/>
                <a:sym typeface="DM Serif Display"/>
              </a:rPr>
              <a:t>similarity</a:t>
            </a:r>
          </a:p>
          <a:p>
            <a:pPr marL="285750" indent="-285750">
              <a:lnSpc>
                <a:spcPct val="100000"/>
              </a:lnSpc>
            </a:pPr>
            <a:endParaRPr lang="en-US" dirty="0">
              <a:solidFill>
                <a:schemeClr val="lt1"/>
              </a:solidFill>
              <a:latin typeface="DM Serif Display"/>
              <a:ea typeface="DM Serif Display"/>
              <a:cs typeface="DM Serif Display"/>
              <a:sym typeface="DM Serif Display"/>
            </a:endParaRPr>
          </a:p>
          <a:p>
            <a:pPr marL="285750" indent="-285750">
              <a:lnSpc>
                <a:spcPct val="100000"/>
              </a:lnSpc>
            </a:pPr>
            <a:r>
              <a:rPr lang="en-US" dirty="0" smtClean="0">
                <a:solidFill>
                  <a:schemeClr val="lt1"/>
                </a:solidFill>
                <a:latin typeface="DM Serif Display"/>
                <a:ea typeface="DM Serif Display"/>
                <a:cs typeface="DM Serif Display"/>
                <a:sym typeface="DM Serif Display"/>
              </a:rPr>
              <a:t>The general </a:t>
            </a:r>
            <a:r>
              <a:rPr lang="en-US" dirty="0">
                <a:solidFill>
                  <a:schemeClr val="lt1"/>
                </a:solidFill>
                <a:latin typeface="DM Serif Display"/>
                <a:ea typeface="DM Serif Display"/>
                <a:cs typeface="DM Serif Display"/>
                <a:sym typeface="DM Serif Display"/>
              </a:rPr>
              <a:t>tendency of treated firms </a:t>
            </a:r>
            <a:r>
              <a:rPr lang="en-US" dirty="0" smtClean="0">
                <a:solidFill>
                  <a:schemeClr val="lt1"/>
                </a:solidFill>
                <a:latin typeface="DM Serif Display"/>
                <a:ea typeface="DM Serif Display"/>
                <a:cs typeface="DM Serif Display"/>
                <a:sym typeface="DM Serif Display"/>
              </a:rPr>
              <a:t>underperformance is validated </a:t>
            </a:r>
            <a:r>
              <a:rPr lang="en-US" dirty="0">
                <a:solidFill>
                  <a:schemeClr val="lt1"/>
                </a:solidFill>
                <a:latin typeface="DM Serif Display"/>
                <a:ea typeface="DM Serif Display"/>
                <a:cs typeface="DM Serif Display"/>
                <a:sym typeface="DM Serif Display"/>
              </a:rPr>
              <a:t>throughout the whole intervention effect </a:t>
            </a:r>
            <a:r>
              <a:rPr lang="en-US" dirty="0" smtClean="0">
                <a:solidFill>
                  <a:schemeClr val="lt1"/>
                </a:solidFill>
                <a:latin typeface="DM Serif Display"/>
                <a:ea typeface="DM Serif Display"/>
                <a:cs typeface="DM Serif Display"/>
                <a:sym typeface="DM Serif Display"/>
              </a:rPr>
              <a:t>data frame.</a:t>
            </a:r>
            <a:endParaRPr lang="en-US" dirty="0" smtClean="0">
              <a:solidFill>
                <a:schemeClr val="lt1"/>
              </a:solidFill>
              <a:latin typeface="DM Serif Display"/>
              <a:ea typeface="DM Serif Display"/>
              <a:cs typeface="DM Serif Display"/>
              <a:sym typeface="DM Serif Display"/>
            </a:endParaRPr>
          </a:p>
          <a:p>
            <a:pPr marL="285750" indent="-285750">
              <a:lnSpc>
                <a:spcPct val="100000"/>
              </a:lnSpc>
            </a:pPr>
            <a:endParaRPr lang="en-US" dirty="0">
              <a:solidFill>
                <a:schemeClr val="lt1"/>
              </a:solidFill>
              <a:latin typeface="DM Serif Display"/>
              <a:ea typeface="DM Serif Display"/>
              <a:cs typeface="DM Serif Display"/>
              <a:sym typeface="DM Serif Display"/>
            </a:endParaRPr>
          </a:p>
          <a:p>
            <a:pPr marL="285750" indent="-285750">
              <a:lnSpc>
                <a:spcPct val="100000"/>
              </a:lnSpc>
            </a:pPr>
            <a:endParaRPr dirty="0">
              <a:solidFill>
                <a:schemeClr val="lt1"/>
              </a:solidFill>
              <a:latin typeface="DM Serif Display"/>
              <a:ea typeface="DM Serif Display"/>
              <a:cs typeface="DM Serif Display"/>
              <a:sym typeface="DM Serif Display"/>
            </a:endParaRPr>
          </a:p>
        </p:txBody>
      </p:sp>
      <p:sp>
        <p:nvSpPr>
          <p:cNvPr id="741" name="Google Shape;741;p54"/>
          <p:cNvSpPr txBox="1">
            <a:spLocks noGrp="1"/>
          </p:cNvSpPr>
          <p:nvPr>
            <p:ph type="subTitle" idx="4294967295"/>
          </p:nvPr>
        </p:nvSpPr>
        <p:spPr>
          <a:xfrm>
            <a:off x="5993471" y="1896310"/>
            <a:ext cx="2494666" cy="571800"/>
          </a:xfrm>
          <a:prstGeom prst="rect">
            <a:avLst/>
          </a:prstGeom>
        </p:spPr>
        <p:txBody>
          <a:bodyPr spcFirstLastPara="1" wrap="square" lIns="91425" tIns="91425" rIns="91425" bIns="91425" anchor="t" anchorCtr="0">
            <a:noAutofit/>
          </a:bodyPr>
          <a:lstStyle/>
          <a:p>
            <a:pPr marL="171450" indent="-171450">
              <a:lnSpc>
                <a:spcPct val="100000"/>
              </a:lnSpc>
            </a:pPr>
            <a:r>
              <a:rPr lang="en-US" dirty="0" smtClean="0">
                <a:solidFill>
                  <a:schemeClr val="lt1"/>
                </a:solidFill>
                <a:latin typeface="DM Serif Display"/>
                <a:ea typeface="DM Serif Display"/>
                <a:cs typeface="DM Serif Display"/>
                <a:sym typeface="DM Serif Display"/>
              </a:rPr>
              <a:t>The </a:t>
            </a:r>
            <a:r>
              <a:rPr lang="en-US" dirty="0">
                <a:solidFill>
                  <a:schemeClr val="lt1"/>
                </a:solidFill>
                <a:latin typeface="DM Serif Display"/>
                <a:ea typeface="DM Serif Display"/>
                <a:cs typeface="DM Serif Display"/>
                <a:sym typeface="DM Serif Display"/>
              </a:rPr>
              <a:t>parallel </a:t>
            </a:r>
            <a:r>
              <a:rPr lang="en-US" dirty="0" smtClean="0">
                <a:solidFill>
                  <a:schemeClr val="lt1"/>
                </a:solidFill>
                <a:latin typeface="DM Serif Display"/>
                <a:ea typeface="DM Serif Display"/>
                <a:cs typeface="DM Serif Display"/>
                <a:sym typeface="DM Serif Display"/>
              </a:rPr>
              <a:t>tendency </a:t>
            </a:r>
            <a:r>
              <a:rPr lang="en-US" dirty="0">
                <a:solidFill>
                  <a:schemeClr val="lt1"/>
                </a:solidFill>
                <a:latin typeface="DM Serif Display"/>
                <a:ea typeface="DM Serif Display"/>
                <a:cs typeface="DM Serif Display"/>
                <a:sym typeface="DM Serif Display"/>
              </a:rPr>
              <a:t>before the </a:t>
            </a:r>
            <a:r>
              <a:rPr lang="en-US" dirty="0" smtClean="0">
                <a:solidFill>
                  <a:schemeClr val="lt1"/>
                </a:solidFill>
                <a:latin typeface="DM Serif Display"/>
                <a:ea typeface="DM Serif Display"/>
                <a:cs typeface="DM Serif Display"/>
                <a:sym typeface="DM Serif Display"/>
              </a:rPr>
              <a:t>treatment is not completely verified</a:t>
            </a:r>
            <a:endParaRPr dirty="0">
              <a:solidFill>
                <a:schemeClr val="lt1"/>
              </a:solidFill>
            </a:endParaRPr>
          </a:p>
        </p:txBody>
      </p:sp>
      <p:sp>
        <p:nvSpPr>
          <p:cNvPr id="13" name="Google Shape;733;p54"/>
          <p:cNvSpPr txBox="1">
            <a:spLocks/>
          </p:cNvSpPr>
          <p:nvPr/>
        </p:nvSpPr>
        <p:spPr>
          <a:xfrm>
            <a:off x="6491908" y="857813"/>
            <a:ext cx="1497600" cy="94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fr-FR" dirty="0" smtClean="0"/>
              <a:t>Limitations</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5"/>
        <p:cNvGrpSpPr/>
        <p:nvPr/>
      </p:nvGrpSpPr>
      <p:grpSpPr>
        <a:xfrm>
          <a:off x="0" y="0"/>
          <a:ext cx="0" cy="0"/>
          <a:chOff x="0" y="0"/>
          <a:chExt cx="0" cy="0"/>
        </a:xfrm>
      </p:grpSpPr>
      <p:sp>
        <p:nvSpPr>
          <p:cNvPr id="726" name="Google Shape;726;p53"/>
          <p:cNvSpPr txBox="1">
            <a:spLocks noGrp="1"/>
          </p:cNvSpPr>
          <p:nvPr>
            <p:ph type="ctrTitle"/>
          </p:nvPr>
        </p:nvSpPr>
        <p:spPr>
          <a:xfrm flipH="1">
            <a:off x="2609225" y="2243225"/>
            <a:ext cx="28767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lt1"/>
                </a:solidFill>
              </a:rPr>
              <a:t>Predicting Deal Values</a:t>
            </a:r>
            <a:br>
              <a:rPr lang="es" dirty="0" smtClean="0">
                <a:solidFill>
                  <a:schemeClr val="lt1"/>
                </a:solidFill>
              </a:rPr>
            </a:br>
            <a:endParaRPr dirty="0">
              <a:solidFill>
                <a:schemeClr val="lt1"/>
              </a:solidFill>
            </a:endParaRPr>
          </a:p>
        </p:txBody>
      </p:sp>
      <p:sp>
        <p:nvSpPr>
          <p:cNvPr id="727" name="Google Shape;727;p53"/>
          <p:cNvSpPr txBox="1">
            <a:spLocks noGrp="1"/>
          </p:cNvSpPr>
          <p:nvPr>
            <p:ph type="title" idx="2"/>
          </p:nvPr>
        </p:nvSpPr>
        <p:spPr>
          <a:xfrm flipH="1">
            <a:off x="3514050" y="2419325"/>
            <a:ext cx="4488300" cy="162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solidFill>
                  <a:schemeClr val="lt1"/>
                </a:solidFill>
              </a:rPr>
              <a:t>06</a:t>
            </a:r>
            <a:endParaRPr dirty="0">
              <a:solidFill>
                <a:schemeClr val="lt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6"/>
          <p:cNvPicPr preferRelativeResize="0"/>
          <p:nvPr/>
        </p:nvPicPr>
        <p:blipFill rotWithShape="1">
          <a:blip r:embed="rId3">
            <a:alphaModFix/>
          </a:blip>
          <a:srcRect t="6361" b="6370"/>
          <a:stretch/>
        </p:blipFill>
        <p:spPr>
          <a:xfrm>
            <a:off x="0" y="0"/>
            <a:ext cx="3869100" cy="5143500"/>
          </a:xfrm>
          <a:prstGeom prst="rect">
            <a:avLst/>
          </a:prstGeom>
          <a:noFill/>
          <a:ln>
            <a:noFill/>
          </a:ln>
        </p:spPr>
      </p:pic>
      <p:sp>
        <p:nvSpPr>
          <p:cNvPr id="524" name="Google Shape;524;p46"/>
          <p:cNvSpPr txBox="1">
            <a:spLocks noGrp="1"/>
          </p:cNvSpPr>
          <p:nvPr>
            <p:ph type="ctrTitle" idx="6"/>
          </p:nvPr>
        </p:nvSpPr>
        <p:spPr>
          <a:xfrm>
            <a:off x="233792" y="274047"/>
            <a:ext cx="3145500" cy="963900"/>
          </a:xfrm>
          <a:prstGeom prst="rect">
            <a:avLst/>
          </a:prstGeom>
        </p:spPr>
        <p:txBody>
          <a:bodyPr spcFirstLastPara="1" wrap="square" lIns="91425" tIns="91425" rIns="91425" bIns="91425" anchor="t" anchorCtr="0">
            <a:noAutofit/>
          </a:bodyPr>
          <a:lstStyle/>
          <a:p>
            <a:pPr lvl="0"/>
            <a:r>
              <a:rPr lang="fr-FR" sz="2400" dirty="0" err="1" smtClean="0">
                <a:solidFill>
                  <a:srgbClr val="B7B7B7"/>
                </a:solidFill>
              </a:rPr>
              <a:t>Exploratory</a:t>
            </a:r>
            <a:r>
              <a:rPr lang="fr-FR" sz="2400" dirty="0" smtClean="0">
                <a:solidFill>
                  <a:srgbClr val="B7B7B7"/>
                </a:solidFill>
              </a:rPr>
              <a:t> Data </a:t>
            </a:r>
            <a:r>
              <a:rPr lang="fr-FR" sz="2400" dirty="0" err="1" smtClean="0">
                <a:solidFill>
                  <a:srgbClr val="B7B7B7"/>
                </a:solidFill>
              </a:rPr>
              <a:t>Analysis</a:t>
            </a:r>
            <a:endParaRPr sz="2400" dirty="0">
              <a:solidFill>
                <a:srgbClr val="B7B7B7"/>
              </a:solidFill>
            </a:endParaRPr>
          </a:p>
          <a:p>
            <a:pPr marL="0" lvl="0" indent="0" algn="l" rtl="0">
              <a:spcBef>
                <a:spcPts val="0"/>
              </a:spcBef>
              <a:spcAft>
                <a:spcPts val="0"/>
              </a:spcAft>
              <a:buNone/>
            </a:pPr>
            <a:endParaRPr dirty="0">
              <a:solidFill>
                <a:schemeClr val="lt1"/>
              </a:solidFill>
            </a:endParaRPr>
          </a:p>
        </p:txBody>
      </p:sp>
      <p:sp>
        <p:nvSpPr>
          <p:cNvPr id="529" name="Google Shape;529;p46"/>
          <p:cNvSpPr txBox="1">
            <a:spLocks noGrp="1"/>
          </p:cNvSpPr>
          <p:nvPr>
            <p:ph type="subTitle" idx="1"/>
          </p:nvPr>
        </p:nvSpPr>
        <p:spPr>
          <a:xfrm>
            <a:off x="231313" y="1092914"/>
            <a:ext cx="3635308" cy="855244"/>
          </a:xfrm>
          <a:prstGeom prst="rect">
            <a:avLst/>
          </a:prstGeom>
        </p:spPr>
        <p:txBody>
          <a:bodyPr spcFirstLastPara="1" wrap="square" lIns="91425" tIns="91425" rIns="91425" bIns="91425" anchor="t" anchorCtr="0">
            <a:noAutofit/>
          </a:bodyPr>
          <a:lstStyle/>
          <a:p>
            <a:pPr marL="171450" indent="-171450" algn="l">
              <a:buFont typeface="Arial" panose="020B0604020202020204" pitchFamily="34" charset="0"/>
              <a:buChar char="•"/>
            </a:pPr>
            <a:r>
              <a:rPr lang="en-US" dirty="0" smtClean="0">
                <a:solidFill>
                  <a:schemeClr val="bg1"/>
                </a:solidFill>
              </a:rPr>
              <a:t>In order to analyze our data properly</a:t>
            </a:r>
          </a:p>
          <a:p>
            <a:pPr marL="0" indent="0" algn="l"/>
            <a:endParaRPr lang="en-US" dirty="0" smtClean="0">
              <a:solidFill>
                <a:schemeClr val="bg1"/>
              </a:solidFill>
            </a:endParaRPr>
          </a:p>
          <a:p>
            <a:pPr marL="171450" indent="-171450" algn="l">
              <a:buFont typeface="Arial" panose="020B0604020202020204" pitchFamily="34" charset="0"/>
              <a:buChar char="•"/>
            </a:pPr>
            <a:r>
              <a:rPr lang="en-US" dirty="0" smtClean="0">
                <a:solidFill>
                  <a:schemeClr val="bg1"/>
                </a:solidFill>
              </a:rPr>
              <a:t>It’s goal is to </a:t>
            </a:r>
            <a:r>
              <a:rPr lang="en-US" dirty="0">
                <a:solidFill>
                  <a:schemeClr val="bg1"/>
                </a:solidFill>
              </a:rPr>
              <a:t>determine the relationship between our target variable and the other variables </a:t>
            </a:r>
            <a:endParaRPr lang="en-US" dirty="0" smtClean="0"/>
          </a:p>
          <a:p>
            <a:pPr marL="0" lvl="0" indent="0" algn="l"/>
            <a:endParaRPr lang="en-US" dirty="0">
              <a:solidFill>
                <a:schemeClr val="dk1"/>
              </a:solidFill>
            </a:endParaRPr>
          </a:p>
          <a:p>
            <a:pPr marL="0" lvl="0" indent="0" algn="l"/>
            <a:endParaRPr dirty="0">
              <a:solidFill>
                <a:schemeClr val="dk1"/>
              </a:solidFill>
            </a:endParaRPr>
          </a:p>
        </p:txBody>
      </p:sp>
      <p:sp>
        <p:nvSpPr>
          <p:cNvPr id="530" name="Google Shape;530;p46"/>
          <p:cNvSpPr txBox="1">
            <a:spLocks noGrp="1"/>
          </p:cNvSpPr>
          <p:nvPr>
            <p:ph type="ctrTitle"/>
          </p:nvPr>
        </p:nvSpPr>
        <p:spPr>
          <a:xfrm>
            <a:off x="5212030" y="2731150"/>
            <a:ext cx="26193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dk1"/>
                </a:solidFill>
              </a:rPr>
              <a:t>Distribution of Log (Deal Value)</a:t>
            </a:r>
            <a:endParaRPr dirty="0">
              <a:solidFill>
                <a:schemeClr val="dk1"/>
              </a:solidFill>
            </a:endParaRPr>
          </a:p>
        </p:txBody>
      </p:sp>
      <p:sp>
        <p:nvSpPr>
          <p:cNvPr id="49" name="Google Shape;530;p46"/>
          <p:cNvSpPr txBox="1">
            <a:spLocks/>
          </p:cNvSpPr>
          <p:nvPr/>
        </p:nvSpPr>
        <p:spPr>
          <a:xfrm>
            <a:off x="4857624" y="178904"/>
            <a:ext cx="3059845" cy="6392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rgbClr val="000000"/>
              </a:buClr>
              <a:buSzPts val="1600"/>
              <a:buFont typeface="DM Serif Display"/>
              <a:buNone/>
              <a:defRPr sz="1600" b="0" i="0" u="none" strike="noStrike" cap="none">
                <a:solidFill>
                  <a:srgbClr val="000000"/>
                </a:solidFill>
                <a:latin typeface="DM Serif Display"/>
                <a:ea typeface="DM Serif Display"/>
                <a:cs typeface="DM Serif Display"/>
                <a:sym typeface="DM Serif Display"/>
              </a:defRPr>
            </a:lvl9pPr>
          </a:lstStyle>
          <a:p>
            <a:pPr algn="l"/>
            <a:r>
              <a:rPr lang="fr-FR" dirty="0" err="1" smtClean="0">
                <a:solidFill>
                  <a:schemeClr val="dk1"/>
                </a:solidFill>
              </a:rPr>
              <a:t>Distrubution</a:t>
            </a:r>
            <a:r>
              <a:rPr lang="fr-FR" dirty="0" smtClean="0">
                <a:solidFill>
                  <a:schemeClr val="dk1"/>
                </a:solidFill>
              </a:rPr>
              <a:t> and </a:t>
            </a:r>
            <a:r>
              <a:rPr lang="fr-FR" dirty="0" err="1" smtClean="0">
                <a:solidFill>
                  <a:schemeClr val="dk1"/>
                </a:solidFill>
              </a:rPr>
              <a:t>skewness</a:t>
            </a:r>
            <a:r>
              <a:rPr lang="fr-FR" dirty="0" smtClean="0">
                <a:solidFill>
                  <a:schemeClr val="dk1"/>
                </a:solidFill>
              </a:rPr>
              <a:t> of the </a:t>
            </a:r>
            <a:r>
              <a:rPr lang="fr-FR" dirty="0" err="1" smtClean="0">
                <a:solidFill>
                  <a:schemeClr val="dk1"/>
                </a:solidFill>
              </a:rPr>
              <a:t>target</a:t>
            </a:r>
            <a:r>
              <a:rPr lang="fr-FR" dirty="0" smtClean="0">
                <a:solidFill>
                  <a:schemeClr val="dk1"/>
                </a:solidFill>
              </a:rPr>
              <a:t> </a:t>
            </a:r>
            <a:r>
              <a:rPr lang="fr-FR" dirty="0" err="1" smtClean="0">
                <a:solidFill>
                  <a:schemeClr val="dk1"/>
                </a:solidFill>
              </a:rPr>
              <a:t>feature</a:t>
            </a:r>
            <a:endParaRPr lang="fr-FR" dirty="0">
              <a:solidFill>
                <a:schemeClr val="dk1"/>
              </a:solidFill>
            </a:endParaRPr>
          </a:p>
        </p:txBody>
      </p:sp>
      <p:sp>
        <p:nvSpPr>
          <p:cNvPr id="50" name="Google Shape;524;p46"/>
          <p:cNvSpPr txBox="1">
            <a:spLocks/>
          </p:cNvSpPr>
          <p:nvPr/>
        </p:nvSpPr>
        <p:spPr>
          <a:xfrm>
            <a:off x="233792" y="2441650"/>
            <a:ext cx="3145500" cy="96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rgbClr val="B7B7B7"/>
                </a:solidFill>
              </a:rPr>
              <a:t>Other Steps</a:t>
            </a:r>
          </a:p>
          <a:p>
            <a:endParaRPr lang="en-US" dirty="0">
              <a:solidFill>
                <a:schemeClr val="lt1"/>
              </a:solidFill>
            </a:endParaRPr>
          </a:p>
        </p:txBody>
      </p:sp>
      <p:sp>
        <p:nvSpPr>
          <p:cNvPr id="51" name="Google Shape;529;p46"/>
          <p:cNvSpPr txBox="1">
            <a:spLocks/>
          </p:cNvSpPr>
          <p:nvPr/>
        </p:nvSpPr>
        <p:spPr>
          <a:xfrm>
            <a:off x="231313" y="2896096"/>
            <a:ext cx="3635308" cy="855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1pPr>
            <a:lvl2pPr marL="914400" marR="0" lvl="1"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2pPr>
            <a:lvl3pPr marL="1371600" marR="0" lvl="2"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3pPr>
            <a:lvl4pPr marL="1828800" marR="0" lvl="3"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4pPr>
            <a:lvl5pPr marL="2286000" marR="0" lvl="4"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5pPr>
            <a:lvl6pPr marL="2743200" marR="0" lvl="5"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6pPr>
            <a:lvl7pPr marL="3200400" marR="0" lvl="6"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7pPr>
            <a:lvl8pPr marL="3657600" marR="0" lvl="7"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8pPr>
            <a:lvl9pPr marL="4114800" marR="0" lvl="8" indent="-304800" algn="ctr" rtl="0">
              <a:lnSpc>
                <a:spcPct val="100000"/>
              </a:lnSpc>
              <a:spcBef>
                <a:spcPts val="0"/>
              </a:spcBef>
              <a:spcAft>
                <a:spcPts val="0"/>
              </a:spcAft>
              <a:buClr>
                <a:srgbClr val="000000"/>
              </a:buClr>
              <a:buSzPts val="1000"/>
              <a:buFont typeface="Open Sans Light"/>
              <a:buNone/>
              <a:defRPr sz="1000" b="0" i="0" u="none" strike="noStrike" cap="none">
                <a:solidFill>
                  <a:srgbClr val="000000"/>
                </a:solidFill>
                <a:latin typeface="Open Sans Light"/>
                <a:ea typeface="Open Sans Light"/>
                <a:cs typeface="Open Sans Light"/>
                <a:sym typeface="Open Sans Light"/>
              </a:defRPr>
            </a:lvl9pPr>
          </a:lstStyle>
          <a:p>
            <a:pPr marL="171450" indent="-171450" algn="l">
              <a:buFont typeface="Arial" panose="020B0604020202020204" pitchFamily="34" charset="0"/>
              <a:buChar char="•"/>
            </a:pPr>
            <a:r>
              <a:rPr lang="en-US" dirty="0" smtClean="0">
                <a:solidFill>
                  <a:schemeClr val="bg1"/>
                </a:solidFill>
              </a:rPr>
              <a:t>Imputing Missing Values with KNN imputer</a:t>
            </a:r>
            <a:endParaRPr lang="en-US" dirty="0">
              <a:solidFill>
                <a:schemeClr val="bg1"/>
              </a:solidFill>
            </a:endParaRPr>
          </a:p>
          <a:p>
            <a:pPr marL="171450" indent="-171450" algn="l">
              <a:buFont typeface="Arial" panose="020B0604020202020204" pitchFamily="34" charset="0"/>
              <a:buChar char="•"/>
            </a:pPr>
            <a:endParaRPr lang="en-US" dirty="0">
              <a:solidFill>
                <a:schemeClr val="bg1"/>
              </a:solidFill>
            </a:endParaRPr>
          </a:p>
          <a:p>
            <a:pPr marL="171450" indent="-171450" algn="l">
              <a:buFont typeface="Arial" panose="020B0604020202020204" pitchFamily="34" charset="0"/>
              <a:buChar char="•"/>
            </a:pPr>
            <a:r>
              <a:rPr lang="en-US" dirty="0" smtClean="0">
                <a:solidFill>
                  <a:schemeClr val="bg1"/>
                </a:solidFill>
              </a:rPr>
              <a:t>We applied log(1+x) Transformation to make the distribution normal and reduce </a:t>
            </a:r>
            <a:r>
              <a:rPr lang="en-US" dirty="0" err="1" smtClean="0">
                <a:solidFill>
                  <a:schemeClr val="bg1"/>
                </a:solidFill>
              </a:rPr>
              <a:t>skewness</a:t>
            </a:r>
            <a:endParaRPr lang="en-US" dirty="0" smtClean="0">
              <a:solidFill>
                <a:schemeClr val="bg1"/>
              </a:solidFill>
            </a:endParaRPr>
          </a:p>
        </p:txBody>
      </p:sp>
      <p:pic>
        <p:nvPicPr>
          <p:cNvPr id="17" name="Image 16"/>
          <p:cNvPicPr/>
          <p:nvPr/>
        </p:nvPicPr>
        <p:blipFill>
          <a:blip r:embed="rId4">
            <a:extLst>
              <a:ext uri="{28A0092B-C50C-407E-A947-70E740481C1C}">
                <a14:useLocalDpi xmlns:a14="http://schemas.microsoft.com/office/drawing/2010/main" val="0"/>
              </a:ext>
            </a:extLst>
          </a:blip>
          <a:stretch>
            <a:fillRect/>
          </a:stretch>
        </p:blipFill>
        <p:spPr>
          <a:xfrm>
            <a:off x="4479234" y="927653"/>
            <a:ext cx="4105107" cy="1513998"/>
          </a:xfrm>
          <a:prstGeom prst="rect">
            <a:avLst/>
          </a:prstGeom>
        </p:spPr>
      </p:pic>
      <p:pic>
        <p:nvPicPr>
          <p:cNvPr id="18" name="Image 17"/>
          <p:cNvPicPr/>
          <p:nvPr/>
        </p:nvPicPr>
        <p:blipFill>
          <a:blip r:embed="rId5">
            <a:extLst>
              <a:ext uri="{28A0092B-C50C-407E-A947-70E740481C1C}">
                <a14:useLocalDpi xmlns:a14="http://schemas.microsoft.com/office/drawing/2010/main" val="0"/>
              </a:ext>
            </a:extLst>
          </a:blip>
          <a:stretch>
            <a:fillRect/>
          </a:stretch>
        </p:blipFill>
        <p:spPr>
          <a:xfrm>
            <a:off x="4585252" y="3084777"/>
            <a:ext cx="4054527" cy="1753924"/>
          </a:xfrm>
          <a:prstGeom prst="rect">
            <a:avLst/>
          </a:prstGeom>
        </p:spPr>
      </p:pic>
    </p:spTree>
    <p:extLst>
      <p:ext uri="{BB962C8B-B14F-4D97-AF65-F5344CB8AC3E}">
        <p14:creationId xmlns:p14="http://schemas.microsoft.com/office/powerpoint/2010/main" val="1841686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6"/>
          <p:cNvPicPr preferRelativeResize="0"/>
          <p:nvPr/>
        </p:nvPicPr>
        <p:blipFill rotWithShape="1">
          <a:blip r:embed="rId3">
            <a:alphaModFix/>
          </a:blip>
          <a:srcRect t="6361" b="6370"/>
          <a:stretch/>
        </p:blipFill>
        <p:spPr>
          <a:xfrm>
            <a:off x="0" y="0"/>
            <a:ext cx="4341952" cy="5143500"/>
          </a:xfrm>
          <a:prstGeom prst="rect">
            <a:avLst/>
          </a:prstGeom>
          <a:noFill/>
          <a:ln>
            <a:noFill/>
          </a:ln>
        </p:spPr>
      </p:pic>
      <p:sp>
        <p:nvSpPr>
          <p:cNvPr id="524" name="Google Shape;524;p46"/>
          <p:cNvSpPr txBox="1">
            <a:spLocks noGrp="1"/>
          </p:cNvSpPr>
          <p:nvPr>
            <p:ph type="ctrTitle" idx="6"/>
          </p:nvPr>
        </p:nvSpPr>
        <p:spPr>
          <a:xfrm>
            <a:off x="234212" y="138270"/>
            <a:ext cx="3634887" cy="963900"/>
          </a:xfrm>
          <a:prstGeom prst="rect">
            <a:avLst/>
          </a:prstGeom>
        </p:spPr>
        <p:txBody>
          <a:bodyPr spcFirstLastPara="1" wrap="square" lIns="91425" tIns="91425" rIns="91425" bIns="91425" anchor="t" anchorCtr="0">
            <a:noAutofit/>
          </a:bodyPr>
          <a:lstStyle/>
          <a:p>
            <a:pPr lvl="0"/>
            <a:r>
              <a:rPr lang="en-US" sz="2400" dirty="0" smtClean="0">
                <a:solidFill>
                  <a:srgbClr val="B7B7B7"/>
                </a:solidFill>
              </a:rPr>
              <a:t>Training different models but the same result?</a:t>
            </a:r>
            <a:endParaRPr sz="2400" dirty="0">
              <a:solidFill>
                <a:srgbClr val="B7B7B7"/>
              </a:solidFill>
            </a:endParaRPr>
          </a:p>
          <a:p>
            <a:pPr marL="0" lvl="0" indent="0" algn="l" rtl="0">
              <a:spcBef>
                <a:spcPts val="0"/>
              </a:spcBef>
              <a:spcAft>
                <a:spcPts val="0"/>
              </a:spcAft>
              <a:buNone/>
            </a:pPr>
            <a:endParaRPr dirty="0">
              <a:solidFill>
                <a:schemeClr val="lt1"/>
              </a:solidFill>
            </a:endParaRPr>
          </a:p>
        </p:txBody>
      </p:sp>
      <p:sp>
        <p:nvSpPr>
          <p:cNvPr id="527" name="Google Shape;527;p46"/>
          <p:cNvSpPr txBox="1">
            <a:spLocks noGrp="1"/>
          </p:cNvSpPr>
          <p:nvPr>
            <p:ph type="subTitle" idx="2"/>
          </p:nvPr>
        </p:nvSpPr>
        <p:spPr>
          <a:xfrm>
            <a:off x="4629145" y="3017393"/>
            <a:ext cx="3234151" cy="1273197"/>
          </a:xfrm>
          <a:prstGeom prst="rect">
            <a:avLst/>
          </a:prstGeom>
        </p:spPr>
        <p:txBody>
          <a:bodyPr spcFirstLastPara="1" wrap="square" lIns="91425" tIns="91425" rIns="91425" bIns="91425" anchor="t" anchorCtr="0">
            <a:noAutofit/>
          </a:bodyPr>
          <a:lstStyle/>
          <a:p>
            <a:pPr algn="l"/>
            <a:r>
              <a:rPr lang="en-US" dirty="0"/>
              <a:t>The results obtained lead us to the </a:t>
            </a:r>
            <a:r>
              <a:rPr lang="en-US" dirty="0" smtClean="0"/>
              <a:t>hypothesis </a:t>
            </a:r>
            <a:r>
              <a:rPr lang="en-US" dirty="0"/>
              <a:t>which calls into question the distribution of the variable target and the great influence of the outliers on the model, we will come back to these models in case of validation of the second hypothesis to hope for an improvement of the RMSE.</a:t>
            </a:r>
            <a:endParaRPr lang="fr-FR" dirty="0"/>
          </a:p>
        </p:txBody>
      </p:sp>
      <p:sp>
        <p:nvSpPr>
          <p:cNvPr id="47" name="Google Shape;524;p46"/>
          <p:cNvSpPr txBox="1">
            <a:spLocks/>
          </p:cNvSpPr>
          <p:nvPr/>
        </p:nvSpPr>
        <p:spPr>
          <a:xfrm>
            <a:off x="4717796" y="2283247"/>
            <a:ext cx="3145500" cy="577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chemeClr val="tx1"/>
                </a:solidFill>
              </a:rPr>
              <a:t>Hypothesis</a:t>
            </a:r>
          </a:p>
          <a:p>
            <a:endParaRPr lang="en-US" dirty="0">
              <a:solidFill>
                <a:schemeClr val="lt1"/>
              </a:solidFill>
            </a:endParaRPr>
          </a:p>
        </p:txBody>
      </p:sp>
      <p:pic>
        <p:nvPicPr>
          <p:cNvPr id="14" name="Image 13"/>
          <p:cNvPicPr/>
          <p:nvPr/>
        </p:nvPicPr>
        <p:blipFill>
          <a:blip r:embed="rId4">
            <a:extLst>
              <a:ext uri="{28A0092B-C50C-407E-A947-70E740481C1C}">
                <a14:useLocalDpi xmlns:a14="http://schemas.microsoft.com/office/drawing/2010/main" val="0"/>
              </a:ext>
            </a:extLst>
          </a:blip>
          <a:stretch>
            <a:fillRect/>
          </a:stretch>
        </p:blipFill>
        <p:spPr>
          <a:xfrm>
            <a:off x="234211" y="1552657"/>
            <a:ext cx="3045702" cy="720091"/>
          </a:xfrm>
          <a:prstGeom prst="rect">
            <a:avLst/>
          </a:prstGeom>
        </p:spPr>
      </p:pic>
      <p:pic>
        <p:nvPicPr>
          <p:cNvPr id="15" name="Image 14"/>
          <p:cNvPicPr/>
          <p:nvPr/>
        </p:nvPicPr>
        <p:blipFill>
          <a:blip r:embed="rId5">
            <a:extLst>
              <a:ext uri="{28A0092B-C50C-407E-A947-70E740481C1C}">
                <a14:useLocalDpi xmlns:a14="http://schemas.microsoft.com/office/drawing/2010/main" val="0"/>
              </a:ext>
            </a:extLst>
          </a:blip>
          <a:stretch>
            <a:fillRect/>
          </a:stretch>
        </p:blipFill>
        <p:spPr>
          <a:xfrm>
            <a:off x="234210" y="2470658"/>
            <a:ext cx="3748377" cy="546735"/>
          </a:xfrm>
          <a:prstGeom prst="rect">
            <a:avLst/>
          </a:prstGeom>
        </p:spPr>
      </p:pic>
      <p:pic>
        <p:nvPicPr>
          <p:cNvPr id="16" name="Image 15"/>
          <p:cNvPicPr/>
          <p:nvPr/>
        </p:nvPicPr>
        <p:blipFill>
          <a:blip r:embed="rId6">
            <a:extLst>
              <a:ext uri="{28A0092B-C50C-407E-A947-70E740481C1C}">
                <a14:useLocalDpi xmlns:a14="http://schemas.microsoft.com/office/drawing/2010/main" val="0"/>
              </a:ext>
            </a:extLst>
          </a:blip>
          <a:stretch>
            <a:fillRect/>
          </a:stretch>
        </p:blipFill>
        <p:spPr>
          <a:xfrm>
            <a:off x="234210" y="3408155"/>
            <a:ext cx="3815902" cy="831850"/>
          </a:xfrm>
          <a:prstGeom prst="rect">
            <a:avLst/>
          </a:prstGeom>
        </p:spPr>
      </p:pic>
      <p:pic>
        <p:nvPicPr>
          <p:cNvPr id="18" name="Image 17"/>
          <p:cNvPicPr/>
          <p:nvPr/>
        </p:nvPicPr>
        <p:blipFill>
          <a:blip r:embed="rId7">
            <a:extLst>
              <a:ext uri="{28A0092B-C50C-407E-A947-70E740481C1C}">
                <a14:useLocalDpi xmlns:a14="http://schemas.microsoft.com/office/drawing/2010/main" val="0"/>
              </a:ext>
            </a:extLst>
          </a:blip>
          <a:stretch>
            <a:fillRect/>
          </a:stretch>
        </p:blipFill>
        <p:spPr>
          <a:xfrm>
            <a:off x="4784057" y="488204"/>
            <a:ext cx="1802272" cy="1526127"/>
          </a:xfrm>
          <a:prstGeom prst="rect">
            <a:avLst/>
          </a:prstGeom>
        </p:spPr>
      </p:pic>
    </p:spTree>
    <p:extLst>
      <p:ext uri="{BB962C8B-B14F-4D97-AF65-F5344CB8AC3E}">
        <p14:creationId xmlns:p14="http://schemas.microsoft.com/office/powerpoint/2010/main" val="3418282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6"/>
          <p:cNvPicPr preferRelativeResize="0"/>
          <p:nvPr/>
        </p:nvPicPr>
        <p:blipFill rotWithShape="1">
          <a:blip r:embed="rId3">
            <a:alphaModFix/>
          </a:blip>
          <a:srcRect t="6361" b="6370"/>
          <a:stretch/>
        </p:blipFill>
        <p:spPr>
          <a:xfrm>
            <a:off x="0" y="0"/>
            <a:ext cx="4341952" cy="5143500"/>
          </a:xfrm>
          <a:prstGeom prst="rect">
            <a:avLst/>
          </a:prstGeom>
          <a:noFill/>
          <a:ln>
            <a:noFill/>
          </a:ln>
        </p:spPr>
      </p:pic>
      <p:sp>
        <p:nvSpPr>
          <p:cNvPr id="524" name="Google Shape;524;p46"/>
          <p:cNvSpPr txBox="1">
            <a:spLocks noGrp="1"/>
          </p:cNvSpPr>
          <p:nvPr>
            <p:ph type="ctrTitle" idx="6"/>
          </p:nvPr>
        </p:nvSpPr>
        <p:spPr>
          <a:xfrm>
            <a:off x="234212" y="138270"/>
            <a:ext cx="3634887" cy="963900"/>
          </a:xfrm>
          <a:prstGeom prst="rect">
            <a:avLst/>
          </a:prstGeom>
        </p:spPr>
        <p:txBody>
          <a:bodyPr spcFirstLastPara="1" wrap="square" lIns="91425" tIns="91425" rIns="91425" bIns="91425" anchor="t" anchorCtr="0">
            <a:noAutofit/>
          </a:bodyPr>
          <a:lstStyle/>
          <a:p>
            <a:pPr lvl="0"/>
            <a:r>
              <a:rPr lang="en-US" sz="2400" dirty="0">
                <a:solidFill>
                  <a:srgbClr val="B7B7B7"/>
                </a:solidFill>
              </a:rPr>
              <a:t>D</a:t>
            </a:r>
            <a:r>
              <a:rPr lang="en-US" sz="2400" dirty="0" smtClean="0">
                <a:solidFill>
                  <a:srgbClr val="B7B7B7"/>
                </a:solidFill>
              </a:rPr>
              <a:t>ifference after our Hypothesis?</a:t>
            </a:r>
            <a:endParaRPr sz="2400" dirty="0">
              <a:solidFill>
                <a:srgbClr val="B7B7B7"/>
              </a:solidFill>
            </a:endParaRPr>
          </a:p>
          <a:p>
            <a:pPr marL="0" lvl="0" indent="0" algn="l" rtl="0">
              <a:spcBef>
                <a:spcPts val="0"/>
              </a:spcBef>
              <a:spcAft>
                <a:spcPts val="0"/>
              </a:spcAft>
              <a:buNone/>
            </a:pPr>
            <a:endParaRPr dirty="0">
              <a:solidFill>
                <a:schemeClr val="lt1"/>
              </a:solidFill>
            </a:endParaRPr>
          </a:p>
        </p:txBody>
      </p:sp>
      <p:sp>
        <p:nvSpPr>
          <p:cNvPr id="525" name="Google Shape;525;p46"/>
          <p:cNvSpPr txBox="1">
            <a:spLocks noGrp="1"/>
          </p:cNvSpPr>
          <p:nvPr>
            <p:ph type="subTitle" idx="4"/>
          </p:nvPr>
        </p:nvSpPr>
        <p:spPr>
          <a:xfrm>
            <a:off x="4896057" y="2466746"/>
            <a:ext cx="2888400" cy="1112400"/>
          </a:xfrm>
          <a:prstGeom prst="rect">
            <a:avLst/>
          </a:prstGeom>
        </p:spPr>
        <p:txBody>
          <a:bodyPr spcFirstLastPara="1" wrap="square" lIns="91425" tIns="91425" rIns="91425" bIns="91425" anchor="t" anchorCtr="0">
            <a:normAutofit fontScale="92500" lnSpcReduction="20000"/>
          </a:bodyPr>
          <a:lstStyle/>
          <a:p>
            <a:pPr algn="l"/>
            <a:r>
              <a:rPr lang="en-US" dirty="0"/>
              <a:t>It turns out that the </a:t>
            </a:r>
            <a:r>
              <a:rPr lang="en-US" dirty="0" smtClean="0"/>
              <a:t>hypothesis </a:t>
            </a:r>
            <a:r>
              <a:rPr lang="en-US" dirty="0"/>
              <a:t>was the closest to reality since we obtain an error of 22% which leads us to validate the linear regression model, we add that even after having the model of Random Forest and </a:t>
            </a:r>
            <a:r>
              <a:rPr lang="en-US" dirty="0" err="1"/>
              <a:t>XGBoost</a:t>
            </a:r>
            <a:r>
              <a:rPr lang="en-US" dirty="0"/>
              <a:t>, we obtained an error of 24% which remains a good result, but the most efficient is that of the linear regression.</a:t>
            </a:r>
            <a:endParaRPr lang="fr-FR" dirty="0"/>
          </a:p>
        </p:txBody>
      </p:sp>
      <p:sp>
        <p:nvSpPr>
          <p:cNvPr id="527" name="Google Shape;527;p46"/>
          <p:cNvSpPr txBox="1">
            <a:spLocks noGrp="1"/>
          </p:cNvSpPr>
          <p:nvPr>
            <p:ph type="subTitle" idx="2"/>
          </p:nvPr>
        </p:nvSpPr>
        <p:spPr>
          <a:xfrm>
            <a:off x="338544" y="2755463"/>
            <a:ext cx="2888400" cy="729600"/>
          </a:xfrm>
          <a:prstGeom prst="rect">
            <a:avLst/>
          </a:prstGeom>
        </p:spPr>
        <p:txBody>
          <a:bodyPr spcFirstLastPara="1" wrap="square" lIns="91425" tIns="91425" rIns="91425" bIns="91425" anchor="t" anchorCtr="0">
            <a:noAutofit/>
          </a:bodyPr>
          <a:lstStyle/>
          <a:p>
            <a:pPr marL="0" indent="0" algn="l"/>
            <a:r>
              <a:rPr lang="en-US" dirty="0">
                <a:solidFill>
                  <a:schemeClr val="tx1">
                    <a:lumMod val="20000"/>
                    <a:lumOff val="80000"/>
                  </a:schemeClr>
                </a:solidFill>
              </a:rPr>
              <a:t>It was proposed to keep the values between 0 and 1000 which represents 85% of all the values and which is a representative portion in case of model validation.</a:t>
            </a:r>
            <a:endParaRPr lang="fr-FR" dirty="0">
              <a:solidFill>
                <a:schemeClr val="tx1">
                  <a:lumMod val="20000"/>
                  <a:lumOff val="80000"/>
                </a:schemeClr>
              </a:solidFill>
            </a:endParaRPr>
          </a:p>
          <a:p>
            <a:pPr marL="0" lvl="0" indent="0" algn="l" rtl="0">
              <a:spcBef>
                <a:spcPts val="0"/>
              </a:spcBef>
              <a:spcAft>
                <a:spcPts val="0"/>
              </a:spcAft>
              <a:buNone/>
            </a:pPr>
            <a:endParaRPr dirty="0">
              <a:solidFill>
                <a:schemeClr val="tx1">
                  <a:lumMod val="20000"/>
                  <a:lumOff val="80000"/>
                </a:schemeClr>
              </a:solidFill>
            </a:endParaRPr>
          </a:p>
        </p:txBody>
      </p:sp>
      <p:sp>
        <p:nvSpPr>
          <p:cNvPr id="47" name="Google Shape;524;p46"/>
          <p:cNvSpPr txBox="1">
            <a:spLocks/>
          </p:cNvSpPr>
          <p:nvPr/>
        </p:nvSpPr>
        <p:spPr>
          <a:xfrm>
            <a:off x="5022596" y="257882"/>
            <a:ext cx="3145500" cy="802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1800"/>
              <a:buFont typeface="DM Serif Display"/>
              <a:buNone/>
              <a:defRPr sz="1800" b="0" i="0" u="none" strike="noStrike" cap="none">
                <a:solidFill>
                  <a:schemeClr val="dk1"/>
                </a:solidFill>
                <a:latin typeface="DM Serif Display"/>
                <a:ea typeface="DM Serif Display"/>
                <a:cs typeface="DM Serif Display"/>
                <a:sym typeface="DM Serif Display"/>
              </a:defRPr>
            </a:lvl9pPr>
          </a:lstStyle>
          <a:p>
            <a:r>
              <a:rPr lang="en-US" sz="2400" dirty="0" smtClean="0">
                <a:solidFill>
                  <a:schemeClr val="tx1"/>
                </a:solidFill>
              </a:rPr>
              <a:t>Results</a:t>
            </a:r>
          </a:p>
          <a:p>
            <a:endParaRPr lang="en-US" dirty="0">
              <a:solidFill>
                <a:schemeClr val="lt1"/>
              </a:solidFill>
            </a:endParaRPr>
          </a:p>
        </p:txBody>
      </p:sp>
      <p:pic>
        <p:nvPicPr>
          <p:cNvPr id="14" name="Image 13"/>
          <p:cNvPicPr/>
          <p:nvPr/>
        </p:nvPicPr>
        <p:blipFill>
          <a:blip r:embed="rId4">
            <a:extLst>
              <a:ext uri="{28A0092B-C50C-407E-A947-70E740481C1C}">
                <a14:useLocalDpi xmlns:a14="http://schemas.microsoft.com/office/drawing/2010/main" val="0"/>
              </a:ext>
            </a:extLst>
          </a:blip>
          <a:stretch>
            <a:fillRect/>
          </a:stretch>
        </p:blipFill>
        <p:spPr>
          <a:xfrm>
            <a:off x="338544" y="1155700"/>
            <a:ext cx="3664863" cy="1416050"/>
          </a:xfrm>
          <a:prstGeom prst="rect">
            <a:avLst/>
          </a:prstGeom>
        </p:spPr>
      </p:pic>
      <p:sp>
        <p:nvSpPr>
          <p:cNvPr id="3" name="Titre 2"/>
          <p:cNvSpPr>
            <a:spLocks noGrp="1"/>
          </p:cNvSpPr>
          <p:nvPr>
            <p:ph type="ctrTitle"/>
          </p:nvPr>
        </p:nvSpPr>
        <p:spPr/>
        <p:txBody>
          <a:bodyPr/>
          <a:lstStyle/>
          <a:p>
            <a:endParaRPr lang="fr-FR" dirty="0"/>
          </a:p>
        </p:txBody>
      </p:sp>
      <p:pic>
        <p:nvPicPr>
          <p:cNvPr id="16" name="Image 15"/>
          <p:cNvPicPr/>
          <p:nvPr/>
        </p:nvPicPr>
        <p:blipFill>
          <a:blip r:embed="rId5">
            <a:extLst>
              <a:ext uri="{28A0092B-C50C-407E-A947-70E740481C1C}">
                <a14:useLocalDpi xmlns:a14="http://schemas.microsoft.com/office/drawing/2010/main" val="0"/>
              </a:ext>
            </a:extLst>
          </a:blip>
          <a:stretch>
            <a:fillRect/>
          </a:stretch>
        </p:blipFill>
        <p:spPr>
          <a:xfrm>
            <a:off x="4536621" y="1054376"/>
            <a:ext cx="4453110" cy="1082040"/>
          </a:xfrm>
          <a:prstGeom prst="rect">
            <a:avLst/>
          </a:prstGeom>
        </p:spPr>
      </p:pic>
    </p:spTree>
    <p:extLst>
      <p:ext uri="{BB962C8B-B14F-4D97-AF65-F5344CB8AC3E}">
        <p14:creationId xmlns:p14="http://schemas.microsoft.com/office/powerpoint/2010/main" val="3848961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5"/>
        <p:cNvGrpSpPr/>
        <p:nvPr/>
      </p:nvGrpSpPr>
      <p:grpSpPr>
        <a:xfrm>
          <a:off x="0" y="0"/>
          <a:ext cx="0" cy="0"/>
          <a:chOff x="0" y="0"/>
          <a:chExt cx="0" cy="0"/>
        </a:xfrm>
      </p:grpSpPr>
      <p:sp>
        <p:nvSpPr>
          <p:cNvPr id="776" name="Google Shape;776;p56"/>
          <p:cNvSpPr/>
          <p:nvPr/>
        </p:nvSpPr>
        <p:spPr>
          <a:xfrm>
            <a:off x="6690214" y="-513900"/>
            <a:ext cx="4790700" cy="1751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p:nvPr/>
        </p:nvSpPr>
        <p:spPr>
          <a:xfrm>
            <a:off x="-215401" y="1695900"/>
            <a:ext cx="4549200" cy="1751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6"/>
          <p:cNvSpPr txBox="1">
            <a:spLocks noGrp="1"/>
          </p:cNvSpPr>
          <p:nvPr>
            <p:ph type="title"/>
          </p:nvPr>
        </p:nvSpPr>
        <p:spPr>
          <a:xfrm>
            <a:off x="-872641" y="2123400"/>
            <a:ext cx="527454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smtClean="0">
                <a:solidFill>
                  <a:schemeClr val="lt1"/>
                </a:solidFill>
              </a:rPr>
              <a:t>Thanks for your attention</a:t>
            </a:r>
            <a:endParaRPr dirty="0">
              <a:solidFill>
                <a:schemeClr val="lt1"/>
              </a:solidFill>
            </a:endParaRPr>
          </a:p>
        </p:txBody>
      </p:sp>
      <p:sp>
        <p:nvSpPr>
          <p:cNvPr id="780" name="Google Shape;780;p56"/>
          <p:cNvSpPr/>
          <p:nvPr/>
        </p:nvSpPr>
        <p:spPr>
          <a:xfrm>
            <a:off x="6898675" y="540058"/>
            <a:ext cx="403234" cy="379768"/>
          </a:xfrm>
          <a:custGeom>
            <a:avLst/>
            <a:gdLst/>
            <a:ahLst/>
            <a:cxnLst/>
            <a:rect l="l" t="t" r="r" b="b"/>
            <a:pathLst>
              <a:path w="8798" h="8286" extrusionOk="0">
                <a:moveTo>
                  <a:pt x="4327" y="1"/>
                </a:moveTo>
                <a:cubicBezTo>
                  <a:pt x="4180" y="1"/>
                  <a:pt x="4031" y="9"/>
                  <a:pt x="3883" y="25"/>
                </a:cubicBezTo>
                <a:cubicBezTo>
                  <a:pt x="2636" y="159"/>
                  <a:pt x="1517" y="851"/>
                  <a:pt x="840" y="1908"/>
                </a:cubicBezTo>
                <a:cubicBezTo>
                  <a:pt x="163" y="2963"/>
                  <a:pt x="0" y="4269"/>
                  <a:pt x="397" y="5458"/>
                </a:cubicBezTo>
                <a:cubicBezTo>
                  <a:pt x="796" y="6648"/>
                  <a:pt x="1710" y="7593"/>
                  <a:pt x="2886" y="8029"/>
                </a:cubicBezTo>
                <a:cubicBezTo>
                  <a:pt x="2901" y="8034"/>
                  <a:pt x="2917" y="8037"/>
                  <a:pt x="2932" y="8037"/>
                </a:cubicBezTo>
                <a:cubicBezTo>
                  <a:pt x="2972" y="8037"/>
                  <a:pt x="3011" y="8019"/>
                  <a:pt x="3036" y="7986"/>
                </a:cubicBezTo>
                <a:cubicBezTo>
                  <a:pt x="3053" y="7962"/>
                  <a:pt x="3063" y="7933"/>
                  <a:pt x="3063" y="7904"/>
                </a:cubicBezTo>
                <a:lnTo>
                  <a:pt x="3063" y="5540"/>
                </a:lnTo>
                <a:cubicBezTo>
                  <a:pt x="3063" y="5468"/>
                  <a:pt x="3005" y="5409"/>
                  <a:pt x="2935" y="5409"/>
                </a:cubicBezTo>
                <a:cubicBezTo>
                  <a:pt x="2934" y="5409"/>
                  <a:pt x="2933" y="5409"/>
                  <a:pt x="2932" y="5409"/>
                </a:cubicBezTo>
                <a:lnTo>
                  <a:pt x="1842" y="5409"/>
                </a:lnTo>
                <a:lnTo>
                  <a:pt x="1842" y="4449"/>
                </a:lnTo>
                <a:lnTo>
                  <a:pt x="2932" y="4449"/>
                </a:lnTo>
                <a:cubicBezTo>
                  <a:pt x="3003" y="4449"/>
                  <a:pt x="3063" y="4390"/>
                  <a:pt x="3063" y="4319"/>
                </a:cubicBezTo>
                <a:lnTo>
                  <a:pt x="3063" y="4144"/>
                </a:lnTo>
                <a:cubicBezTo>
                  <a:pt x="3063" y="3005"/>
                  <a:pt x="4142" y="2008"/>
                  <a:pt x="5374" y="2008"/>
                </a:cubicBezTo>
                <a:lnTo>
                  <a:pt x="5941" y="2008"/>
                </a:lnTo>
                <a:lnTo>
                  <a:pt x="5941" y="2966"/>
                </a:lnTo>
                <a:lnTo>
                  <a:pt x="5374" y="2966"/>
                </a:lnTo>
                <a:cubicBezTo>
                  <a:pt x="5005" y="2966"/>
                  <a:pt x="4669" y="3072"/>
                  <a:pt x="4429" y="3265"/>
                </a:cubicBezTo>
                <a:cubicBezTo>
                  <a:pt x="4163" y="3479"/>
                  <a:pt x="4021" y="3783"/>
                  <a:pt x="4021" y="4144"/>
                </a:cubicBezTo>
                <a:lnTo>
                  <a:pt x="4021" y="4319"/>
                </a:lnTo>
                <a:cubicBezTo>
                  <a:pt x="4021" y="4390"/>
                  <a:pt x="4080" y="4449"/>
                  <a:pt x="4153" y="4449"/>
                </a:cubicBezTo>
                <a:lnTo>
                  <a:pt x="4669" y="4449"/>
                </a:lnTo>
                <a:cubicBezTo>
                  <a:pt x="4739" y="4447"/>
                  <a:pt x="4795" y="4389"/>
                  <a:pt x="4795" y="4319"/>
                </a:cubicBezTo>
                <a:cubicBezTo>
                  <a:pt x="4795" y="4248"/>
                  <a:pt x="4739" y="4190"/>
                  <a:pt x="4669" y="4187"/>
                </a:cubicBezTo>
                <a:lnTo>
                  <a:pt x="4284" y="4187"/>
                </a:lnTo>
                <a:lnTo>
                  <a:pt x="4284" y="4144"/>
                </a:lnTo>
                <a:cubicBezTo>
                  <a:pt x="4284" y="3468"/>
                  <a:pt x="4871" y="3229"/>
                  <a:pt x="5374" y="3229"/>
                </a:cubicBezTo>
                <a:lnTo>
                  <a:pt x="6071" y="3229"/>
                </a:lnTo>
                <a:cubicBezTo>
                  <a:pt x="6144" y="3229"/>
                  <a:pt x="6202" y="3169"/>
                  <a:pt x="6202" y="3097"/>
                </a:cubicBezTo>
                <a:lnTo>
                  <a:pt x="6202" y="1876"/>
                </a:lnTo>
                <a:cubicBezTo>
                  <a:pt x="6202" y="1803"/>
                  <a:pt x="6144" y="1745"/>
                  <a:pt x="6071" y="1745"/>
                </a:cubicBezTo>
                <a:lnTo>
                  <a:pt x="5374" y="1745"/>
                </a:lnTo>
                <a:cubicBezTo>
                  <a:pt x="4735" y="1745"/>
                  <a:pt x="4086" y="1999"/>
                  <a:pt x="3596" y="2444"/>
                </a:cubicBezTo>
                <a:cubicBezTo>
                  <a:pt x="3083" y="2907"/>
                  <a:pt x="2800" y="3510"/>
                  <a:pt x="2800" y="4144"/>
                </a:cubicBezTo>
                <a:lnTo>
                  <a:pt x="2800" y="4187"/>
                </a:lnTo>
                <a:lnTo>
                  <a:pt x="1710" y="4187"/>
                </a:lnTo>
                <a:cubicBezTo>
                  <a:pt x="1639" y="4187"/>
                  <a:pt x="1579" y="4246"/>
                  <a:pt x="1579" y="4319"/>
                </a:cubicBezTo>
                <a:lnTo>
                  <a:pt x="1579" y="5540"/>
                </a:lnTo>
                <a:cubicBezTo>
                  <a:pt x="1579" y="5611"/>
                  <a:pt x="1639" y="5670"/>
                  <a:pt x="1710" y="5670"/>
                </a:cubicBezTo>
                <a:lnTo>
                  <a:pt x="2800" y="5670"/>
                </a:lnTo>
                <a:lnTo>
                  <a:pt x="2800" y="7714"/>
                </a:lnTo>
                <a:cubicBezTo>
                  <a:pt x="1384" y="7107"/>
                  <a:pt x="444" y="5696"/>
                  <a:pt x="444" y="4144"/>
                </a:cubicBezTo>
                <a:cubicBezTo>
                  <a:pt x="444" y="2004"/>
                  <a:pt x="2186" y="262"/>
                  <a:pt x="4327" y="262"/>
                </a:cubicBezTo>
                <a:cubicBezTo>
                  <a:pt x="6464" y="262"/>
                  <a:pt x="8209" y="2006"/>
                  <a:pt x="8209" y="4144"/>
                </a:cubicBezTo>
                <a:cubicBezTo>
                  <a:pt x="8209" y="6282"/>
                  <a:pt x="6467" y="8026"/>
                  <a:pt x="4327" y="8026"/>
                </a:cubicBezTo>
                <a:lnTo>
                  <a:pt x="4284" y="8026"/>
                </a:lnTo>
                <a:lnTo>
                  <a:pt x="4284" y="5670"/>
                </a:lnTo>
                <a:lnTo>
                  <a:pt x="6071" y="5670"/>
                </a:lnTo>
                <a:cubicBezTo>
                  <a:pt x="6144" y="5670"/>
                  <a:pt x="6202" y="5611"/>
                  <a:pt x="6202" y="5538"/>
                </a:cubicBezTo>
                <a:lnTo>
                  <a:pt x="6202" y="4318"/>
                </a:lnTo>
                <a:cubicBezTo>
                  <a:pt x="6202" y="4245"/>
                  <a:pt x="6144" y="4187"/>
                  <a:pt x="6071" y="4187"/>
                </a:cubicBezTo>
                <a:lnTo>
                  <a:pt x="5307" y="4187"/>
                </a:lnTo>
                <a:cubicBezTo>
                  <a:pt x="5305" y="4187"/>
                  <a:pt x="5303" y="4187"/>
                  <a:pt x="5302" y="4187"/>
                </a:cubicBezTo>
                <a:cubicBezTo>
                  <a:pt x="5229" y="4187"/>
                  <a:pt x="5171" y="4245"/>
                  <a:pt x="5171" y="4318"/>
                </a:cubicBezTo>
                <a:cubicBezTo>
                  <a:pt x="5171" y="4390"/>
                  <a:pt x="5229" y="4448"/>
                  <a:pt x="5302" y="4448"/>
                </a:cubicBezTo>
                <a:cubicBezTo>
                  <a:pt x="5303" y="4448"/>
                  <a:pt x="5305" y="4448"/>
                  <a:pt x="5307" y="4448"/>
                </a:cubicBezTo>
                <a:lnTo>
                  <a:pt x="5941" y="4448"/>
                </a:lnTo>
                <a:lnTo>
                  <a:pt x="5941" y="5408"/>
                </a:lnTo>
                <a:lnTo>
                  <a:pt x="4153" y="5408"/>
                </a:lnTo>
                <a:cubicBezTo>
                  <a:pt x="4080" y="5408"/>
                  <a:pt x="4023" y="5466"/>
                  <a:pt x="4023" y="5538"/>
                </a:cubicBezTo>
                <a:lnTo>
                  <a:pt x="4023" y="8151"/>
                </a:lnTo>
                <a:cubicBezTo>
                  <a:pt x="4023" y="8221"/>
                  <a:pt x="4078" y="8279"/>
                  <a:pt x="4148" y="8282"/>
                </a:cubicBezTo>
                <a:cubicBezTo>
                  <a:pt x="4212" y="8285"/>
                  <a:pt x="4272" y="8286"/>
                  <a:pt x="4328" y="8286"/>
                </a:cubicBezTo>
                <a:cubicBezTo>
                  <a:pt x="6004" y="8286"/>
                  <a:pt x="7514" y="7276"/>
                  <a:pt x="8157" y="5728"/>
                </a:cubicBezTo>
                <a:cubicBezTo>
                  <a:pt x="8797" y="4180"/>
                  <a:pt x="8443" y="2398"/>
                  <a:pt x="7257" y="1213"/>
                </a:cubicBezTo>
                <a:cubicBezTo>
                  <a:pt x="6476" y="433"/>
                  <a:pt x="5420" y="1"/>
                  <a:pt x="4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56"/>
          <p:cNvGrpSpPr/>
          <p:nvPr/>
        </p:nvGrpSpPr>
        <p:grpSpPr>
          <a:xfrm>
            <a:off x="8000899" y="540000"/>
            <a:ext cx="400209" cy="379906"/>
            <a:chOff x="3371074" y="540000"/>
            <a:chExt cx="400209" cy="379906"/>
          </a:xfrm>
        </p:grpSpPr>
        <p:sp>
          <p:nvSpPr>
            <p:cNvPr id="782" name="Google Shape;782;p56"/>
            <p:cNvSpPr/>
            <p:nvPr/>
          </p:nvSpPr>
          <p:spPr>
            <a:xfrm>
              <a:off x="3371074" y="540000"/>
              <a:ext cx="400209" cy="379906"/>
            </a:xfrm>
            <a:custGeom>
              <a:avLst/>
              <a:gdLst/>
              <a:ahLst/>
              <a:cxnLst/>
              <a:rect l="l" t="t" r="r" b="b"/>
              <a:pathLst>
                <a:path w="8732" h="8289" extrusionOk="0">
                  <a:moveTo>
                    <a:pt x="4584" y="263"/>
                  </a:moveTo>
                  <a:cubicBezTo>
                    <a:pt x="6724" y="263"/>
                    <a:pt x="8466" y="2005"/>
                    <a:pt x="8466" y="4145"/>
                  </a:cubicBezTo>
                  <a:cubicBezTo>
                    <a:pt x="8466" y="6285"/>
                    <a:pt x="6726" y="8027"/>
                    <a:pt x="4584" y="8027"/>
                  </a:cubicBezTo>
                  <a:cubicBezTo>
                    <a:pt x="2445" y="8027"/>
                    <a:pt x="703" y="6285"/>
                    <a:pt x="703" y="4145"/>
                  </a:cubicBezTo>
                  <a:cubicBezTo>
                    <a:pt x="703" y="2005"/>
                    <a:pt x="2445" y="263"/>
                    <a:pt x="4584" y="263"/>
                  </a:cubicBezTo>
                  <a:close/>
                  <a:moveTo>
                    <a:pt x="4582" y="1"/>
                  </a:moveTo>
                  <a:cubicBezTo>
                    <a:pt x="3785" y="1"/>
                    <a:pt x="2984" y="230"/>
                    <a:pt x="2282" y="699"/>
                  </a:cubicBezTo>
                  <a:cubicBezTo>
                    <a:pt x="640" y="1797"/>
                    <a:pt x="0" y="3904"/>
                    <a:pt x="757" y="5729"/>
                  </a:cubicBezTo>
                  <a:cubicBezTo>
                    <a:pt x="1408" y="7301"/>
                    <a:pt x="2936" y="8289"/>
                    <a:pt x="4584" y="8289"/>
                  </a:cubicBezTo>
                  <a:cubicBezTo>
                    <a:pt x="4852" y="8289"/>
                    <a:pt x="5122" y="8263"/>
                    <a:pt x="5393" y="8209"/>
                  </a:cubicBezTo>
                  <a:cubicBezTo>
                    <a:pt x="7332" y="7823"/>
                    <a:pt x="8729" y="6121"/>
                    <a:pt x="8729" y="4145"/>
                  </a:cubicBezTo>
                  <a:cubicBezTo>
                    <a:pt x="8732" y="3045"/>
                    <a:pt x="8294" y="1990"/>
                    <a:pt x="7515" y="1214"/>
                  </a:cubicBezTo>
                  <a:cubicBezTo>
                    <a:pt x="6714" y="414"/>
                    <a:pt x="5652" y="1"/>
                    <a:pt x="4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3469061" y="635972"/>
              <a:ext cx="248687" cy="204000"/>
            </a:xfrm>
            <a:custGeom>
              <a:avLst/>
              <a:gdLst/>
              <a:ahLst/>
              <a:cxnLst/>
              <a:rect l="l" t="t" r="r" b="b"/>
              <a:pathLst>
                <a:path w="5426" h="4451" extrusionOk="0">
                  <a:moveTo>
                    <a:pt x="3495" y="1"/>
                  </a:moveTo>
                  <a:cubicBezTo>
                    <a:pt x="3334" y="1"/>
                    <a:pt x="3173" y="30"/>
                    <a:pt x="3018" y="91"/>
                  </a:cubicBezTo>
                  <a:cubicBezTo>
                    <a:pt x="2552" y="271"/>
                    <a:pt x="2231" y="702"/>
                    <a:pt x="2189" y="1200"/>
                  </a:cubicBezTo>
                  <a:cubicBezTo>
                    <a:pt x="2048" y="1177"/>
                    <a:pt x="1770" y="1099"/>
                    <a:pt x="1704" y="1076"/>
                  </a:cubicBezTo>
                  <a:cubicBezTo>
                    <a:pt x="1224" y="912"/>
                    <a:pt x="794" y="627"/>
                    <a:pt x="456" y="246"/>
                  </a:cubicBezTo>
                  <a:cubicBezTo>
                    <a:pt x="438" y="223"/>
                    <a:pt x="411" y="208"/>
                    <a:pt x="381" y="201"/>
                  </a:cubicBezTo>
                  <a:cubicBezTo>
                    <a:pt x="373" y="200"/>
                    <a:pt x="365" y="199"/>
                    <a:pt x="357" y="199"/>
                  </a:cubicBezTo>
                  <a:cubicBezTo>
                    <a:pt x="307" y="199"/>
                    <a:pt x="262" y="226"/>
                    <a:pt x="240" y="271"/>
                  </a:cubicBezTo>
                  <a:cubicBezTo>
                    <a:pt x="39" y="674"/>
                    <a:pt x="78" y="1153"/>
                    <a:pt x="342" y="1516"/>
                  </a:cubicBezTo>
                  <a:cubicBezTo>
                    <a:pt x="334" y="1515"/>
                    <a:pt x="326" y="1515"/>
                    <a:pt x="319" y="1515"/>
                  </a:cubicBezTo>
                  <a:cubicBezTo>
                    <a:pt x="279" y="1515"/>
                    <a:pt x="240" y="1532"/>
                    <a:pt x="216" y="1564"/>
                  </a:cubicBezTo>
                  <a:cubicBezTo>
                    <a:pt x="197" y="1586"/>
                    <a:pt x="187" y="1615"/>
                    <a:pt x="186" y="1644"/>
                  </a:cubicBezTo>
                  <a:cubicBezTo>
                    <a:pt x="186" y="1658"/>
                    <a:pt x="186" y="1671"/>
                    <a:pt x="186" y="1685"/>
                  </a:cubicBezTo>
                  <a:cubicBezTo>
                    <a:pt x="185" y="2028"/>
                    <a:pt x="341" y="2352"/>
                    <a:pt x="609" y="2568"/>
                  </a:cubicBezTo>
                  <a:cubicBezTo>
                    <a:pt x="590" y="2580"/>
                    <a:pt x="575" y="2597"/>
                    <a:pt x="564" y="2618"/>
                  </a:cubicBezTo>
                  <a:cubicBezTo>
                    <a:pt x="549" y="2650"/>
                    <a:pt x="547" y="2685"/>
                    <a:pt x="557" y="2719"/>
                  </a:cubicBezTo>
                  <a:cubicBezTo>
                    <a:pt x="671" y="3077"/>
                    <a:pt x="949" y="3359"/>
                    <a:pt x="1307" y="3475"/>
                  </a:cubicBezTo>
                  <a:cubicBezTo>
                    <a:pt x="987" y="3670"/>
                    <a:pt x="619" y="3774"/>
                    <a:pt x="244" y="3774"/>
                  </a:cubicBezTo>
                  <a:cubicBezTo>
                    <a:pt x="210" y="3774"/>
                    <a:pt x="176" y="3773"/>
                    <a:pt x="143" y="3771"/>
                  </a:cubicBezTo>
                  <a:cubicBezTo>
                    <a:pt x="141" y="3771"/>
                    <a:pt x="139" y="3771"/>
                    <a:pt x="137" y="3771"/>
                  </a:cubicBezTo>
                  <a:cubicBezTo>
                    <a:pt x="74" y="3771"/>
                    <a:pt x="19" y="3817"/>
                    <a:pt x="8" y="3880"/>
                  </a:cubicBezTo>
                  <a:cubicBezTo>
                    <a:pt x="0" y="3935"/>
                    <a:pt x="27" y="3989"/>
                    <a:pt x="74" y="4016"/>
                  </a:cubicBezTo>
                  <a:cubicBezTo>
                    <a:pt x="567" y="4307"/>
                    <a:pt x="1118" y="4450"/>
                    <a:pt x="1667" y="4450"/>
                  </a:cubicBezTo>
                  <a:cubicBezTo>
                    <a:pt x="2314" y="4450"/>
                    <a:pt x="2959" y="4251"/>
                    <a:pt x="3505" y="3856"/>
                  </a:cubicBezTo>
                  <a:cubicBezTo>
                    <a:pt x="3571" y="3808"/>
                    <a:pt x="3578" y="3713"/>
                    <a:pt x="3522" y="3655"/>
                  </a:cubicBezTo>
                  <a:cubicBezTo>
                    <a:pt x="3496" y="3630"/>
                    <a:pt x="3462" y="3617"/>
                    <a:pt x="3428" y="3617"/>
                  </a:cubicBezTo>
                  <a:cubicBezTo>
                    <a:pt x="3400" y="3617"/>
                    <a:pt x="3373" y="3626"/>
                    <a:pt x="3349" y="3643"/>
                  </a:cubicBezTo>
                  <a:cubicBezTo>
                    <a:pt x="2853" y="4003"/>
                    <a:pt x="2262" y="4188"/>
                    <a:pt x="1666" y="4188"/>
                  </a:cubicBezTo>
                  <a:cubicBezTo>
                    <a:pt x="1321" y="4188"/>
                    <a:pt x="975" y="4126"/>
                    <a:pt x="644" y="4000"/>
                  </a:cubicBezTo>
                  <a:cubicBezTo>
                    <a:pt x="1038" y="3931"/>
                    <a:pt x="1410" y="3759"/>
                    <a:pt x="1718" y="3503"/>
                  </a:cubicBezTo>
                  <a:cubicBezTo>
                    <a:pt x="1755" y="3472"/>
                    <a:pt x="1774" y="3424"/>
                    <a:pt x="1766" y="3375"/>
                  </a:cubicBezTo>
                  <a:cubicBezTo>
                    <a:pt x="1754" y="3315"/>
                    <a:pt x="1702" y="3272"/>
                    <a:pt x="1641" y="3269"/>
                  </a:cubicBezTo>
                  <a:cubicBezTo>
                    <a:pt x="1327" y="3261"/>
                    <a:pt x="1041" y="3089"/>
                    <a:pt x="885" y="2815"/>
                  </a:cubicBezTo>
                  <a:cubicBezTo>
                    <a:pt x="959" y="2811"/>
                    <a:pt x="1031" y="2802"/>
                    <a:pt x="1103" y="2786"/>
                  </a:cubicBezTo>
                  <a:cubicBezTo>
                    <a:pt x="1158" y="2774"/>
                    <a:pt x="1200" y="2729"/>
                    <a:pt x="1209" y="2674"/>
                  </a:cubicBezTo>
                  <a:cubicBezTo>
                    <a:pt x="1217" y="2608"/>
                    <a:pt x="1175" y="2546"/>
                    <a:pt x="1111" y="2530"/>
                  </a:cubicBezTo>
                  <a:cubicBezTo>
                    <a:pt x="773" y="2447"/>
                    <a:pt x="517" y="2172"/>
                    <a:pt x="461" y="1830"/>
                  </a:cubicBezTo>
                  <a:lnTo>
                    <a:pt x="461" y="1830"/>
                  </a:lnTo>
                  <a:cubicBezTo>
                    <a:pt x="548" y="1850"/>
                    <a:pt x="637" y="1861"/>
                    <a:pt x="726" y="1861"/>
                  </a:cubicBezTo>
                  <a:cubicBezTo>
                    <a:pt x="740" y="1861"/>
                    <a:pt x="754" y="1860"/>
                    <a:pt x="769" y="1860"/>
                  </a:cubicBezTo>
                  <a:cubicBezTo>
                    <a:pt x="833" y="1858"/>
                    <a:pt x="887" y="1809"/>
                    <a:pt x="895" y="1744"/>
                  </a:cubicBezTo>
                  <a:cubicBezTo>
                    <a:pt x="899" y="1691"/>
                    <a:pt x="874" y="1642"/>
                    <a:pt x="829" y="1615"/>
                  </a:cubicBezTo>
                  <a:cubicBezTo>
                    <a:pt x="474" y="1398"/>
                    <a:pt x="302" y="975"/>
                    <a:pt x="407" y="571"/>
                  </a:cubicBezTo>
                  <a:lnTo>
                    <a:pt x="407" y="571"/>
                  </a:lnTo>
                  <a:cubicBezTo>
                    <a:pt x="750" y="912"/>
                    <a:pt x="1165" y="1169"/>
                    <a:pt x="1621" y="1325"/>
                  </a:cubicBezTo>
                  <a:cubicBezTo>
                    <a:pt x="1626" y="1327"/>
                    <a:pt x="2076" y="1467"/>
                    <a:pt x="2247" y="1468"/>
                  </a:cubicBezTo>
                  <a:cubicBezTo>
                    <a:pt x="2258" y="1468"/>
                    <a:pt x="2311" y="1469"/>
                    <a:pt x="2311" y="1469"/>
                  </a:cubicBezTo>
                  <a:cubicBezTo>
                    <a:pt x="2313" y="1469"/>
                    <a:pt x="2316" y="1469"/>
                    <a:pt x="2318" y="1469"/>
                  </a:cubicBezTo>
                  <a:cubicBezTo>
                    <a:pt x="2372" y="1469"/>
                    <a:pt x="2421" y="1435"/>
                    <a:pt x="2439" y="1383"/>
                  </a:cubicBezTo>
                  <a:cubicBezTo>
                    <a:pt x="2446" y="1367"/>
                    <a:pt x="2449" y="1351"/>
                    <a:pt x="2447" y="1333"/>
                  </a:cubicBezTo>
                  <a:lnTo>
                    <a:pt x="2447" y="1311"/>
                  </a:lnTo>
                  <a:cubicBezTo>
                    <a:pt x="2447" y="885"/>
                    <a:pt x="2705" y="501"/>
                    <a:pt x="3099" y="340"/>
                  </a:cubicBezTo>
                  <a:cubicBezTo>
                    <a:pt x="3227" y="287"/>
                    <a:pt x="3362" y="262"/>
                    <a:pt x="3495" y="262"/>
                  </a:cubicBezTo>
                  <a:cubicBezTo>
                    <a:pt x="3771" y="262"/>
                    <a:pt x="4042" y="371"/>
                    <a:pt x="4243" y="576"/>
                  </a:cubicBezTo>
                  <a:cubicBezTo>
                    <a:pt x="4267" y="601"/>
                    <a:pt x="4300" y="614"/>
                    <a:pt x="4336" y="614"/>
                  </a:cubicBezTo>
                  <a:cubicBezTo>
                    <a:pt x="4342" y="614"/>
                    <a:pt x="4348" y="614"/>
                    <a:pt x="4354" y="613"/>
                  </a:cubicBezTo>
                  <a:cubicBezTo>
                    <a:pt x="4485" y="594"/>
                    <a:pt x="4616" y="565"/>
                    <a:pt x="4743" y="522"/>
                  </a:cubicBezTo>
                  <a:lnTo>
                    <a:pt x="4743" y="522"/>
                  </a:lnTo>
                  <a:cubicBezTo>
                    <a:pt x="4674" y="597"/>
                    <a:pt x="4595" y="659"/>
                    <a:pt x="4507" y="709"/>
                  </a:cubicBezTo>
                  <a:cubicBezTo>
                    <a:pt x="4446" y="741"/>
                    <a:pt x="4422" y="814"/>
                    <a:pt x="4449" y="877"/>
                  </a:cubicBezTo>
                  <a:lnTo>
                    <a:pt x="4452" y="881"/>
                  </a:lnTo>
                  <a:cubicBezTo>
                    <a:pt x="4473" y="928"/>
                    <a:pt x="4519" y="957"/>
                    <a:pt x="4571" y="957"/>
                  </a:cubicBezTo>
                  <a:cubicBezTo>
                    <a:pt x="4575" y="957"/>
                    <a:pt x="4579" y="957"/>
                    <a:pt x="4584" y="956"/>
                  </a:cubicBezTo>
                  <a:cubicBezTo>
                    <a:pt x="4691" y="947"/>
                    <a:pt x="4798" y="930"/>
                    <a:pt x="4903" y="904"/>
                  </a:cubicBezTo>
                  <a:lnTo>
                    <a:pt x="4903" y="904"/>
                  </a:lnTo>
                  <a:cubicBezTo>
                    <a:pt x="4810" y="1000"/>
                    <a:pt x="4708" y="1087"/>
                    <a:pt x="4597" y="1164"/>
                  </a:cubicBezTo>
                  <a:cubicBezTo>
                    <a:pt x="4562" y="1189"/>
                    <a:pt x="4541" y="1231"/>
                    <a:pt x="4542" y="1274"/>
                  </a:cubicBezTo>
                  <a:lnTo>
                    <a:pt x="4542" y="1284"/>
                  </a:lnTo>
                  <a:lnTo>
                    <a:pt x="4542" y="1311"/>
                  </a:lnTo>
                  <a:lnTo>
                    <a:pt x="4542" y="1321"/>
                  </a:lnTo>
                  <a:cubicBezTo>
                    <a:pt x="4539" y="2028"/>
                    <a:pt x="4277" y="2708"/>
                    <a:pt x="3803" y="3231"/>
                  </a:cubicBezTo>
                  <a:cubicBezTo>
                    <a:pt x="3755" y="3287"/>
                    <a:pt x="3760" y="3370"/>
                    <a:pt x="3814" y="3419"/>
                  </a:cubicBezTo>
                  <a:cubicBezTo>
                    <a:pt x="3839" y="3441"/>
                    <a:pt x="3870" y="3452"/>
                    <a:pt x="3901" y="3452"/>
                  </a:cubicBezTo>
                  <a:cubicBezTo>
                    <a:pt x="3938" y="3452"/>
                    <a:pt x="3975" y="3436"/>
                    <a:pt x="4001" y="3406"/>
                  </a:cubicBezTo>
                  <a:cubicBezTo>
                    <a:pt x="4514" y="2840"/>
                    <a:pt x="4799" y="2102"/>
                    <a:pt x="4804" y="1337"/>
                  </a:cubicBezTo>
                  <a:cubicBezTo>
                    <a:pt x="5037" y="1164"/>
                    <a:pt x="5235" y="950"/>
                    <a:pt x="5390" y="705"/>
                  </a:cubicBezTo>
                  <a:cubicBezTo>
                    <a:pt x="5425" y="650"/>
                    <a:pt x="5414" y="578"/>
                    <a:pt x="5366" y="535"/>
                  </a:cubicBezTo>
                  <a:cubicBezTo>
                    <a:pt x="5341" y="515"/>
                    <a:pt x="5311" y="504"/>
                    <a:pt x="5280" y="504"/>
                  </a:cubicBezTo>
                  <a:cubicBezTo>
                    <a:pt x="5260" y="504"/>
                    <a:pt x="5240" y="509"/>
                    <a:pt x="5222" y="518"/>
                  </a:cubicBezTo>
                  <a:cubicBezTo>
                    <a:pt x="5154" y="549"/>
                    <a:pt x="5084" y="577"/>
                    <a:pt x="5014" y="600"/>
                  </a:cubicBezTo>
                  <a:cubicBezTo>
                    <a:pt x="5084" y="504"/>
                    <a:pt x="5140" y="398"/>
                    <a:pt x="5179" y="286"/>
                  </a:cubicBezTo>
                  <a:cubicBezTo>
                    <a:pt x="5196" y="239"/>
                    <a:pt x="5187" y="186"/>
                    <a:pt x="5154" y="149"/>
                  </a:cubicBezTo>
                  <a:cubicBezTo>
                    <a:pt x="5129" y="121"/>
                    <a:pt x="5094" y="107"/>
                    <a:pt x="5058" y="107"/>
                  </a:cubicBezTo>
                  <a:cubicBezTo>
                    <a:pt x="5036" y="107"/>
                    <a:pt x="5013" y="113"/>
                    <a:pt x="4993" y="125"/>
                  </a:cubicBezTo>
                  <a:cubicBezTo>
                    <a:pt x="4802" y="232"/>
                    <a:pt x="4595" y="308"/>
                    <a:pt x="4379" y="344"/>
                  </a:cubicBezTo>
                  <a:cubicBezTo>
                    <a:pt x="4133" y="119"/>
                    <a:pt x="3816" y="1"/>
                    <a:pt x="3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56"/>
          <p:cNvGrpSpPr/>
          <p:nvPr/>
        </p:nvGrpSpPr>
        <p:grpSpPr>
          <a:xfrm>
            <a:off x="7451314" y="540021"/>
            <a:ext cx="400164" cy="379860"/>
            <a:chOff x="2841214" y="540046"/>
            <a:chExt cx="400164" cy="379860"/>
          </a:xfrm>
        </p:grpSpPr>
        <p:sp>
          <p:nvSpPr>
            <p:cNvPr id="785" name="Google Shape;785;p56"/>
            <p:cNvSpPr/>
            <p:nvPr/>
          </p:nvSpPr>
          <p:spPr>
            <a:xfrm>
              <a:off x="2949377" y="691933"/>
              <a:ext cx="52020" cy="132043"/>
            </a:xfrm>
            <a:custGeom>
              <a:avLst/>
              <a:gdLst/>
              <a:ahLst/>
              <a:cxnLst/>
              <a:rect l="l" t="t" r="r" b="b"/>
              <a:pathLst>
                <a:path w="1135" h="2881" extrusionOk="0">
                  <a:moveTo>
                    <a:pt x="873" y="262"/>
                  </a:moveTo>
                  <a:lnTo>
                    <a:pt x="873" y="2618"/>
                  </a:lnTo>
                  <a:lnTo>
                    <a:pt x="262" y="2618"/>
                  </a:lnTo>
                  <a:lnTo>
                    <a:pt x="262" y="262"/>
                  </a:lnTo>
                  <a:close/>
                  <a:moveTo>
                    <a:pt x="131" y="1"/>
                  </a:moveTo>
                  <a:cubicBezTo>
                    <a:pt x="58" y="1"/>
                    <a:pt x="1" y="60"/>
                    <a:pt x="1" y="131"/>
                  </a:cubicBezTo>
                  <a:lnTo>
                    <a:pt x="1" y="2749"/>
                  </a:lnTo>
                  <a:cubicBezTo>
                    <a:pt x="1" y="2821"/>
                    <a:pt x="58" y="2880"/>
                    <a:pt x="131" y="2880"/>
                  </a:cubicBezTo>
                  <a:lnTo>
                    <a:pt x="1003" y="2880"/>
                  </a:lnTo>
                  <a:cubicBezTo>
                    <a:pt x="1076" y="2880"/>
                    <a:pt x="1134" y="2821"/>
                    <a:pt x="1134" y="2749"/>
                  </a:cubicBezTo>
                  <a:lnTo>
                    <a:pt x="1134" y="131"/>
                  </a:lnTo>
                  <a:cubicBezTo>
                    <a:pt x="1134" y="60"/>
                    <a:pt x="1076" y="1"/>
                    <a:pt x="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6"/>
            <p:cNvSpPr/>
            <p:nvPr/>
          </p:nvSpPr>
          <p:spPr>
            <a:xfrm>
              <a:off x="2939019" y="620022"/>
              <a:ext cx="62378" cy="59995"/>
            </a:xfrm>
            <a:custGeom>
              <a:avLst/>
              <a:gdLst/>
              <a:ahLst/>
              <a:cxnLst/>
              <a:rect l="l" t="t" r="r" b="b"/>
              <a:pathLst>
                <a:path w="1361" h="1309" extrusionOk="0">
                  <a:moveTo>
                    <a:pt x="704" y="261"/>
                  </a:moveTo>
                  <a:cubicBezTo>
                    <a:pt x="906" y="261"/>
                    <a:pt x="1099" y="418"/>
                    <a:pt x="1099" y="654"/>
                  </a:cubicBezTo>
                  <a:cubicBezTo>
                    <a:pt x="1099" y="871"/>
                    <a:pt x="923" y="1046"/>
                    <a:pt x="706" y="1046"/>
                  </a:cubicBezTo>
                  <a:cubicBezTo>
                    <a:pt x="356" y="1046"/>
                    <a:pt x="181" y="623"/>
                    <a:pt x="429" y="377"/>
                  </a:cubicBezTo>
                  <a:cubicBezTo>
                    <a:pt x="509" y="297"/>
                    <a:pt x="607" y="261"/>
                    <a:pt x="704" y="261"/>
                  </a:cubicBezTo>
                  <a:close/>
                  <a:moveTo>
                    <a:pt x="706" y="0"/>
                  </a:moveTo>
                  <a:cubicBezTo>
                    <a:pt x="442" y="0"/>
                    <a:pt x="202" y="159"/>
                    <a:pt x="101" y="404"/>
                  </a:cubicBezTo>
                  <a:cubicBezTo>
                    <a:pt x="0" y="648"/>
                    <a:pt x="56" y="929"/>
                    <a:pt x="243" y="1116"/>
                  </a:cubicBezTo>
                  <a:cubicBezTo>
                    <a:pt x="368" y="1241"/>
                    <a:pt x="536" y="1308"/>
                    <a:pt x="707" y="1308"/>
                  </a:cubicBezTo>
                  <a:cubicBezTo>
                    <a:pt x="791" y="1308"/>
                    <a:pt x="876" y="1292"/>
                    <a:pt x="956" y="1259"/>
                  </a:cubicBezTo>
                  <a:cubicBezTo>
                    <a:pt x="1201" y="1158"/>
                    <a:pt x="1360" y="918"/>
                    <a:pt x="1360" y="654"/>
                  </a:cubicBezTo>
                  <a:cubicBezTo>
                    <a:pt x="1360" y="292"/>
                    <a:pt x="1067"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6"/>
            <p:cNvSpPr/>
            <p:nvPr/>
          </p:nvSpPr>
          <p:spPr>
            <a:xfrm>
              <a:off x="3029353" y="691933"/>
              <a:ext cx="140018" cy="132043"/>
            </a:xfrm>
            <a:custGeom>
              <a:avLst/>
              <a:gdLst/>
              <a:ahLst/>
              <a:cxnLst/>
              <a:rect l="l" t="t" r="r" b="b"/>
              <a:pathLst>
                <a:path w="3055" h="2881" extrusionOk="0">
                  <a:moveTo>
                    <a:pt x="131" y="1"/>
                  </a:moveTo>
                  <a:cubicBezTo>
                    <a:pt x="58" y="1"/>
                    <a:pt x="0" y="60"/>
                    <a:pt x="0" y="131"/>
                  </a:cubicBezTo>
                  <a:lnTo>
                    <a:pt x="0" y="2749"/>
                  </a:lnTo>
                  <a:cubicBezTo>
                    <a:pt x="0" y="2821"/>
                    <a:pt x="58" y="2880"/>
                    <a:pt x="131" y="2880"/>
                  </a:cubicBezTo>
                  <a:lnTo>
                    <a:pt x="1003" y="2880"/>
                  </a:lnTo>
                  <a:cubicBezTo>
                    <a:pt x="1076" y="2880"/>
                    <a:pt x="1134" y="2821"/>
                    <a:pt x="1134" y="2749"/>
                  </a:cubicBezTo>
                  <a:lnTo>
                    <a:pt x="1134" y="1810"/>
                  </a:lnTo>
                  <a:cubicBezTo>
                    <a:pt x="1134" y="1502"/>
                    <a:pt x="1202" y="1135"/>
                    <a:pt x="1527" y="1135"/>
                  </a:cubicBezTo>
                  <a:cubicBezTo>
                    <a:pt x="1769" y="1135"/>
                    <a:pt x="1867" y="1339"/>
                    <a:pt x="1902" y="1570"/>
                  </a:cubicBezTo>
                  <a:cubicBezTo>
                    <a:pt x="1913" y="1635"/>
                    <a:pt x="1970" y="1681"/>
                    <a:pt x="2032" y="1681"/>
                  </a:cubicBezTo>
                  <a:cubicBezTo>
                    <a:pt x="2039" y="1681"/>
                    <a:pt x="2045" y="1680"/>
                    <a:pt x="2052" y="1679"/>
                  </a:cubicBezTo>
                  <a:cubicBezTo>
                    <a:pt x="2123" y="1667"/>
                    <a:pt x="2172" y="1600"/>
                    <a:pt x="2161" y="1529"/>
                  </a:cubicBezTo>
                  <a:cubicBezTo>
                    <a:pt x="2095" y="1109"/>
                    <a:pt x="1871" y="873"/>
                    <a:pt x="1527" y="873"/>
                  </a:cubicBezTo>
                  <a:cubicBezTo>
                    <a:pt x="1111" y="873"/>
                    <a:pt x="872" y="1214"/>
                    <a:pt x="872" y="1809"/>
                  </a:cubicBezTo>
                  <a:lnTo>
                    <a:pt x="872" y="2616"/>
                  </a:lnTo>
                  <a:lnTo>
                    <a:pt x="261" y="2616"/>
                  </a:lnTo>
                  <a:lnTo>
                    <a:pt x="261" y="260"/>
                  </a:lnTo>
                  <a:lnTo>
                    <a:pt x="697" y="260"/>
                  </a:lnTo>
                  <a:lnTo>
                    <a:pt x="697" y="433"/>
                  </a:lnTo>
                  <a:cubicBezTo>
                    <a:pt x="697" y="473"/>
                    <a:pt x="715" y="512"/>
                    <a:pt x="746" y="538"/>
                  </a:cubicBezTo>
                  <a:cubicBezTo>
                    <a:pt x="770" y="557"/>
                    <a:pt x="799" y="567"/>
                    <a:pt x="829" y="567"/>
                  </a:cubicBezTo>
                  <a:cubicBezTo>
                    <a:pt x="858" y="567"/>
                    <a:pt x="887" y="557"/>
                    <a:pt x="910" y="538"/>
                  </a:cubicBezTo>
                  <a:cubicBezTo>
                    <a:pt x="1132" y="359"/>
                    <a:pt x="1410" y="260"/>
                    <a:pt x="1696" y="260"/>
                  </a:cubicBezTo>
                  <a:cubicBezTo>
                    <a:pt x="1698" y="260"/>
                    <a:pt x="1700" y="260"/>
                    <a:pt x="1702" y="260"/>
                  </a:cubicBezTo>
                  <a:cubicBezTo>
                    <a:pt x="2454" y="260"/>
                    <a:pt x="2792" y="896"/>
                    <a:pt x="2792" y="1526"/>
                  </a:cubicBezTo>
                  <a:lnTo>
                    <a:pt x="2792" y="2616"/>
                  </a:lnTo>
                  <a:lnTo>
                    <a:pt x="2181" y="2616"/>
                  </a:lnTo>
                  <a:lnTo>
                    <a:pt x="2181" y="2185"/>
                  </a:lnTo>
                  <a:cubicBezTo>
                    <a:pt x="2181" y="2113"/>
                    <a:pt x="2123" y="2055"/>
                    <a:pt x="2050" y="2055"/>
                  </a:cubicBezTo>
                  <a:cubicBezTo>
                    <a:pt x="1979" y="2055"/>
                    <a:pt x="1920" y="2113"/>
                    <a:pt x="1920" y="2185"/>
                  </a:cubicBezTo>
                  <a:lnTo>
                    <a:pt x="1920" y="2747"/>
                  </a:lnTo>
                  <a:cubicBezTo>
                    <a:pt x="1920" y="2819"/>
                    <a:pt x="1979" y="2877"/>
                    <a:pt x="2050" y="2877"/>
                  </a:cubicBezTo>
                  <a:lnTo>
                    <a:pt x="2923" y="2877"/>
                  </a:lnTo>
                  <a:cubicBezTo>
                    <a:pt x="2995" y="2877"/>
                    <a:pt x="3055" y="2819"/>
                    <a:pt x="3055" y="2747"/>
                  </a:cubicBezTo>
                  <a:lnTo>
                    <a:pt x="3055" y="1526"/>
                  </a:lnTo>
                  <a:cubicBezTo>
                    <a:pt x="3053" y="629"/>
                    <a:pt x="2497" y="1"/>
                    <a:pt x="1700" y="1"/>
                  </a:cubicBezTo>
                  <a:cubicBezTo>
                    <a:pt x="1442" y="1"/>
                    <a:pt x="1186" y="68"/>
                    <a:pt x="960" y="193"/>
                  </a:cubicBezTo>
                  <a:lnTo>
                    <a:pt x="960" y="131"/>
                  </a:lnTo>
                  <a:cubicBezTo>
                    <a:pt x="960" y="60"/>
                    <a:pt x="901" y="1"/>
                    <a:pt x="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6"/>
            <p:cNvSpPr/>
            <p:nvPr/>
          </p:nvSpPr>
          <p:spPr>
            <a:xfrm>
              <a:off x="2841214" y="540046"/>
              <a:ext cx="400164" cy="379860"/>
            </a:xfrm>
            <a:custGeom>
              <a:avLst/>
              <a:gdLst/>
              <a:ahLst/>
              <a:cxnLst/>
              <a:rect l="l" t="t" r="r" b="b"/>
              <a:pathLst>
                <a:path w="8731" h="8288" extrusionOk="0">
                  <a:moveTo>
                    <a:pt x="4584" y="262"/>
                  </a:moveTo>
                  <a:cubicBezTo>
                    <a:pt x="6725" y="262"/>
                    <a:pt x="8467" y="2004"/>
                    <a:pt x="8467" y="4144"/>
                  </a:cubicBezTo>
                  <a:cubicBezTo>
                    <a:pt x="8467" y="6284"/>
                    <a:pt x="6725" y="8026"/>
                    <a:pt x="4584" y="8026"/>
                  </a:cubicBezTo>
                  <a:cubicBezTo>
                    <a:pt x="2444" y="8026"/>
                    <a:pt x="703" y="6284"/>
                    <a:pt x="703" y="4144"/>
                  </a:cubicBezTo>
                  <a:cubicBezTo>
                    <a:pt x="703" y="2004"/>
                    <a:pt x="2444" y="262"/>
                    <a:pt x="4584" y="262"/>
                  </a:cubicBezTo>
                  <a:close/>
                  <a:moveTo>
                    <a:pt x="4584" y="0"/>
                  </a:moveTo>
                  <a:cubicBezTo>
                    <a:pt x="3787" y="0"/>
                    <a:pt x="2985" y="230"/>
                    <a:pt x="2283" y="699"/>
                  </a:cubicBezTo>
                  <a:cubicBezTo>
                    <a:pt x="640" y="1796"/>
                    <a:pt x="1" y="3903"/>
                    <a:pt x="757" y="5728"/>
                  </a:cubicBezTo>
                  <a:cubicBezTo>
                    <a:pt x="1408" y="7300"/>
                    <a:pt x="2936" y="8288"/>
                    <a:pt x="4584" y="8288"/>
                  </a:cubicBezTo>
                  <a:cubicBezTo>
                    <a:pt x="4852" y="8288"/>
                    <a:pt x="5123" y="8262"/>
                    <a:pt x="5393" y="8208"/>
                  </a:cubicBezTo>
                  <a:cubicBezTo>
                    <a:pt x="7332" y="7822"/>
                    <a:pt x="8728" y="6120"/>
                    <a:pt x="8728" y="4144"/>
                  </a:cubicBezTo>
                  <a:cubicBezTo>
                    <a:pt x="8731" y="3044"/>
                    <a:pt x="8294" y="1989"/>
                    <a:pt x="7515" y="1213"/>
                  </a:cubicBezTo>
                  <a:cubicBezTo>
                    <a:pt x="6714" y="413"/>
                    <a:pt x="5653" y="0"/>
                    <a:pt x="4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ous-titre 1"/>
          <p:cNvSpPr>
            <a:spLocks noGrp="1"/>
          </p:cNvSpPr>
          <p:nvPr>
            <p:ph type="subTitle" idx="1"/>
          </p:nvPr>
        </p:nvSpPr>
        <p:spPr/>
        <p:txBody>
          <a:bodyPr/>
          <a:lstStyle/>
          <a:p>
            <a:endParaRPr lang="fr-FR" dirty="0"/>
          </a:p>
        </p:txBody>
      </p:sp>
      <p:grpSp>
        <p:nvGrpSpPr>
          <p:cNvPr id="16" name="Google Shape;734;p54"/>
          <p:cNvGrpSpPr/>
          <p:nvPr/>
        </p:nvGrpSpPr>
        <p:grpSpPr>
          <a:xfrm>
            <a:off x="5086092" y="2414483"/>
            <a:ext cx="2829364" cy="2066234"/>
            <a:chOff x="2974000" y="1609100"/>
            <a:chExt cx="2864695" cy="2864200"/>
          </a:xfrm>
        </p:grpSpPr>
        <p:sp>
          <p:nvSpPr>
            <p:cNvPr id="17" name="Google Shape;735;p54"/>
            <p:cNvSpPr/>
            <p:nvPr/>
          </p:nvSpPr>
          <p:spPr>
            <a:xfrm>
              <a:off x="2974000" y="1609100"/>
              <a:ext cx="1384955" cy="1384521"/>
            </a:xfrm>
            <a:custGeom>
              <a:avLst/>
              <a:gdLst/>
              <a:ahLst/>
              <a:cxnLst/>
              <a:rect l="l" t="t" r="r" b="b"/>
              <a:pathLst>
                <a:path w="25535" h="25527" extrusionOk="0">
                  <a:moveTo>
                    <a:pt x="1" y="1"/>
                  </a:moveTo>
                  <a:lnTo>
                    <a:pt x="1" y="25526"/>
                  </a:lnTo>
                  <a:lnTo>
                    <a:pt x="2750" y="25526"/>
                  </a:lnTo>
                  <a:lnTo>
                    <a:pt x="2750" y="2741"/>
                  </a:lnTo>
                  <a:lnTo>
                    <a:pt x="25535" y="2741"/>
                  </a:lnTo>
                  <a:lnTo>
                    <a:pt x="255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p54"/>
            <p:cNvSpPr/>
            <p:nvPr/>
          </p:nvSpPr>
          <p:spPr>
            <a:xfrm>
              <a:off x="2974000" y="3088834"/>
              <a:ext cx="1384955" cy="1384466"/>
            </a:xfrm>
            <a:custGeom>
              <a:avLst/>
              <a:gdLst/>
              <a:ahLst/>
              <a:cxnLst/>
              <a:rect l="l" t="t" r="r" b="b"/>
              <a:pathLst>
                <a:path w="25535" h="25526" extrusionOk="0">
                  <a:moveTo>
                    <a:pt x="1" y="1"/>
                  </a:moveTo>
                  <a:lnTo>
                    <a:pt x="1" y="25526"/>
                  </a:lnTo>
                  <a:lnTo>
                    <a:pt x="25535" y="25526"/>
                  </a:lnTo>
                  <a:lnTo>
                    <a:pt x="25535" y="22785"/>
                  </a:lnTo>
                  <a:lnTo>
                    <a:pt x="2750" y="22785"/>
                  </a:lnTo>
                  <a:lnTo>
                    <a:pt x="27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7;p54"/>
            <p:cNvSpPr/>
            <p:nvPr/>
          </p:nvSpPr>
          <p:spPr>
            <a:xfrm>
              <a:off x="4454228" y="1609100"/>
              <a:ext cx="1384466" cy="1384521"/>
            </a:xfrm>
            <a:custGeom>
              <a:avLst/>
              <a:gdLst/>
              <a:ahLst/>
              <a:cxnLst/>
              <a:rect l="l" t="t" r="r" b="b"/>
              <a:pathLst>
                <a:path w="25526" h="25527" extrusionOk="0">
                  <a:moveTo>
                    <a:pt x="0" y="1"/>
                  </a:moveTo>
                  <a:lnTo>
                    <a:pt x="0" y="2741"/>
                  </a:lnTo>
                  <a:lnTo>
                    <a:pt x="22776" y="2741"/>
                  </a:lnTo>
                  <a:lnTo>
                    <a:pt x="22776" y="25526"/>
                  </a:lnTo>
                  <a:lnTo>
                    <a:pt x="25525" y="25526"/>
                  </a:lnTo>
                  <a:lnTo>
                    <a:pt x="25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8;p54"/>
            <p:cNvSpPr/>
            <p:nvPr/>
          </p:nvSpPr>
          <p:spPr>
            <a:xfrm>
              <a:off x="4454228" y="3088834"/>
              <a:ext cx="1384466" cy="1384466"/>
            </a:xfrm>
            <a:custGeom>
              <a:avLst/>
              <a:gdLst/>
              <a:ahLst/>
              <a:cxnLst/>
              <a:rect l="l" t="t" r="r" b="b"/>
              <a:pathLst>
                <a:path w="25526" h="25526" extrusionOk="0">
                  <a:moveTo>
                    <a:pt x="22776" y="1"/>
                  </a:moveTo>
                  <a:lnTo>
                    <a:pt x="22776" y="22785"/>
                  </a:lnTo>
                  <a:lnTo>
                    <a:pt x="0" y="22785"/>
                  </a:lnTo>
                  <a:lnTo>
                    <a:pt x="0" y="25526"/>
                  </a:lnTo>
                  <a:lnTo>
                    <a:pt x="25525" y="25526"/>
                  </a:lnTo>
                  <a:lnTo>
                    <a:pt x="25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ZoneTexte 20"/>
          <p:cNvSpPr txBox="1"/>
          <p:nvPr/>
        </p:nvSpPr>
        <p:spPr>
          <a:xfrm>
            <a:off x="5642532" y="2822094"/>
            <a:ext cx="1716967" cy="1200329"/>
          </a:xfrm>
          <a:prstGeom prst="rect">
            <a:avLst/>
          </a:prstGeom>
          <a:noFill/>
        </p:spPr>
        <p:txBody>
          <a:bodyPr wrap="square" rtlCol="0">
            <a:spAutoFit/>
          </a:bodyPr>
          <a:lstStyle/>
          <a:p>
            <a:pPr algn="ctr">
              <a:buClr>
                <a:schemeClr val="dk1"/>
              </a:buClr>
              <a:buSzPts val="1200"/>
            </a:pPr>
            <a:r>
              <a:rPr lang="fr-FR" sz="2400" dirty="0" smtClean="0">
                <a:solidFill>
                  <a:schemeClr val="lt1"/>
                </a:solidFill>
                <a:latin typeface="DM Serif Display"/>
                <a:ea typeface="DM Serif Display"/>
                <a:cs typeface="DM Serif Display"/>
                <a:sym typeface="Open Sans Light"/>
              </a:rPr>
              <a:t>In the end, </a:t>
            </a:r>
            <a:r>
              <a:rPr lang="fr-FR" sz="2400" dirty="0" err="1" smtClean="0">
                <a:solidFill>
                  <a:schemeClr val="lt1"/>
                </a:solidFill>
                <a:latin typeface="DM Serif Display"/>
                <a:ea typeface="DM Serif Display"/>
                <a:cs typeface="DM Serif Display"/>
                <a:sym typeface="Open Sans Light"/>
              </a:rPr>
              <a:t>who’s</a:t>
            </a:r>
            <a:r>
              <a:rPr lang="fr-FR" sz="2400" dirty="0" smtClean="0">
                <a:solidFill>
                  <a:schemeClr val="lt1"/>
                </a:solidFill>
                <a:latin typeface="DM Serif Display"/>
                <a:ea typeface="DM Serif Display"/>
                <a:cs typeface="DM Serif Display"/>
                <a:sym typeface="Open Sans Light"/>
              </a:rPr>
              <a:t> </a:t>
            </a:r>
            <a:r>
              <a:rPr lang="fr-FR" sz="2400" dirty="0" err="1">
                <a:solidFill>
                  <a:schemeClr val="lt1"/>
                </a:solidFill>
                <a:latin typeface="DM Serif Display"/>
                <a:ea typeface="DM Serif Display"/>
                <a:cs typeface="DM Serif Display"/>
                <a:sym typeface="Open Sans Light"/>
              </a:rPr>
              <a:t>buying</a:t>
            </a:r>
            <a:r>
              <a:rPr lang="fr-FR" sz="2400" dirty="0">
                <a:solidFill>
                  <a:schemeClr val="lt1"/>
                </a:solidFill>
                <a:latin typeface="DM Serif Display"/>
                <a:ea typeface="DM Serif Display"/>
                <a:cs typeface="DM Serif Display"/>
                <a:sym typeface="Open Sans Light"/>
              </a:rPr>
              <a:t> </a:t>
            </a:r>
            <a:r>
              <a:rPr lang="fr-FR" sz="2400" dirty="0" err="1">
                <a:solidFill>
                  <a:schemeClr val="lt1"/>
                </a:solidFill>
                <a:latin typeface="DM Serif Display"/>
                <a:ea typeface="DM Serif Display"/>
                <a:cs typeface="DM Serif Display"/>
                <a:sym typeface="Open Sans Light"/>
              </a:rPr>
              <a:t>it</a:t>
            </a:r>
            <a:r>
              <a:rPr lang="fr-FR" sz="2400" dirty="0">
                <a:solidFill>
                  <a:schemeClr val="lt1"/>
                </a:solidFill>
                <a:latin typeface="DM Serif Display"/>
                <a:ea typeface="DM Serif Display"/>
                <a:cs typeface="DM Serif Display"/>
                <a:sym typeface="Open Sans Light"/>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1"/>
          <p:cNvSpPr txBox="1">
            <a:spLocks noGrp="1"/>
          </p:cNvSpPr>
          <p:nvPr>
            <p:ph type="ctrTitle"/>
          </p:nvPr>
        </p:nvSpPr>
        <p:spPr>
          <a:xfrm flipH="1">
            <a:off x="3975770" y="2120525"/>
            <a:ext cx="2755800" cy="19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lt1"/>
                </a:solidFill>
              </a:rPr>
              <a:t>Goals </a:t>
            </a:r>
            <a:endParaRPr dirty="0">
              <a:solidFill>
                <a:schemeClr val="lt1"/>
              </a:solidFill>
            </a:endParaRPr>
          </a:p>
        </p:txBody>
      </p:sp>
      <p:sp>
        <p:nvSpPr>
          <p:cNvPr id="190" name="Google Shape;190;p31"/>
          <p:cNvSpPr txBox="1">
            <a:spLocks noGrp="1"/>
          </p:cNvSpPr>
          <p:nvPr>
            <p:ph type="title" idx="2"/>
          </p:nvPr>
        </p:nvSpPr>
        <p:spPr>
          <a:xfrm flipH="1">
            <a:off x="-746050" y="2419325"/>
            <a:ext cx="4488300" cy="162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smtClean="0">
                <a:solidFill>
                  <a:schemeClr val="lt1"/>
                </a:solidFill>
              </a:rPr>
              <a:t>01</a:t>
            </a:r>
            <a:endParaRPr dirty="0">
              <a:solidFill>
                <a:schemeClr val="l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flipH="1">
            <a:off x="-39700" y="540000"/>
            <a:ext cx="2030700" cy="147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29"/>
          <p:cNvPicPr preferRelativeResize="0"/>
          <p:nvPr/>
        </p:nvPicPr>
        <p:blipFill rotWithShape="1">
          <a:blip r:embed="rId3">
            <a:alphaModFix/>
          </a:blip>
          <a:srcRect l="2714" r="2714"/>
          <a:stretch/>
        </p:blipFill>
        <p:spPr>
          <a:xfrm flipH="1">
            <a:off x="4361900" y="1730775"/>
            <a:ext cx="4825200" cy="2870100"/>
          </a:xfrm>
          <a:prstGeom prst="rect">
            <a:avLst/>
          </a:prstGeom>
          <a:noFill/>
          <a:ln>
            <a:noFill/>
          </a:ln>
        </p:spPr>
      </p:pic>
      <p:sp>
        <p:nvSpPr>
          <p:cNvPr id="173" name="Google Shape;173;p29"/>
          <p:cNvSpPr/>
          <p:nvPr/>
        </p:nvSpPr>
        <p:spPr>
          <a:xfrm flipH="1">
            <a:off x="578725" y="1404925"/>
            <a:ext cx="4790700" cy="2538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txBox="1">
            <a:spLocks noGrp="1"/>
          </p:cNvSpPr>
          <p:nvPr>
            <p:ph type="subTitle" idx="1"/>
          </p:nvPr>
        </p:nvSpPr>
        <p:spPr>
          <a:xfrm>
            <a:off x="2178957" y="2185251"/>
            <a:ext cx="1995900" cy="1170000"/>
          </a:xfrm>
          <a:prstGeom prst="rect">
            <a:avLst/>
          </a:prstGeom>
        </p:spPr>
        <p:txBody>
          <a:bodyPr spcFirstLastPara="1" wrap="square" lIns="91425" tIns="91425" rIns="91425" bIns="91425" anchor="t" anchorCtr="0">
            <a:noAutofit/>
          </a:bodyPr>
          <a:lstStyle/>
          <a:p>
            <a:pPr marL="0" indent="0"/>
            <a:r>
              <a:rPr lang="es" err="1"/>
              <a:t>Through</a:t>
            </a:r>
            <a:r>
              <a:rPr lang="es"/>
              <a:t> </a:t>
            </a:r>
            <a:r>
              <a:rPr lang="es" err="1"/>
              <a:t>this</a:t>
            </a:r>
            <a:r>
              <a:rPr lang="es"/>
              <a:t> </a:t>
            </a:r>
            <a:r>
              <a:rPr lang="es" err="1"/>
              <a:t>project</a:t>
            </a:r>
            <a:r>
              <a:rPr lang="es" sz="1100"/>
              <a:t>, </a:t>
            </a:r>
            <a:r>
              <a:rPr lang="es" err="1"/>
              <a:t>we</a:t>
            </a:r>
            <a:r>
              <a:rPr lang="es"/>
              <a:t> </a:t>
            </a:r>
            <a:r>
              <a:rPr lang="es" err="1"/>
              <a:t>want</a:t>
            </a:r>
            <a:r>
              <a:rPr lang="es"/>
              <a:t> </a:t>
            </a:r>
            <a:r>
              <a:rPr lang="es" err="1"/>
              <a:t>to</a:t>
            </a:r>
            <a:r>
              <a:rPr lang="es"/>
              <a:t> </a:t>
            </a:r>
            <a:r>
              <a:rPr lang="es" err="1"/>
              <a:t>bring</a:t>
            </a:r>
            <a:r>
              <a:rPr lang="es"/>
              <a:t> up a </a:t>
            </a:r>
            <a:r>
              <a:rPr lang="es" err="1"/>
              <a:t>revolutionary</a:t>
            </a:r>
            <a:r>
              <a:rPr lang="es"/>
              <a:t> </a:t>
            </a:r>
            <a:r>
              <a:rPr lang="es" err="1"/>
              <a:t>approach</a:t>
            </a:r>
            <a:r>
              <a:rPr lang="es"/>
              <a:t> </a:t>
            </a:r>
            <a:r>
              <a:rPr lang="es" err="1"/>
              <a:t>to</a:t>
            </a:r>
            <a:r>
              <a:rPr lang="es"/>
              <a:t> M&amp;A </a:t>
            </a:r>
            <a:r>
              <a:rPr lang="es" err="1"/>
              <a:t>operations</a:t>
            </a:r>
            <a:r>
              <a:rPr lang="es"/>
              <a:t>. </a:t>
            </a:r>
            <a:r>
              <a:rPr lang="es" err="1"/>
              <a:t>This</a:t>
            </a:r>
            <a:r>
              <a:rPr lang="es"/>
              <a:t> </a:t>
            </a:r>
            <a:r>
              <a:rPr lang="es" err="1"/>
              <a:t>approach</a:t>
            </a:r>
            <a:r>
              <a:rPr lang="es"/>
              <a:t> can lead </a:t>
            </a:r>
            <a:r>
              <a:rPr lang="es" err="1"/>
              <a:t>to</a:t>
            </a:r>
            <a:r>
              <a:rPr lang="es"/>
              <a:t> </a:t>
            </a:r>
            <a:r>
              <a:rPr lang="es" err="1"/>
              <a:t>two</a:t>
            </a:r>
            <a:r>
              <a:rPr lang="es"/>
              <a:t> </a:t>
            </a:r>
            <a:r>
              <a:rPr lang="es" err="1"/>
              <a:t>key</a:t>
            </a:r>
            <a:r>
              <a:rPr lang="es"/>
              <a:t> </a:t>
            </a:r>
            <a:r>
              <a:rPr lang="es" err="1"/>
              <a:t>elements</a:t>
            </a:r>
            <a:r>
              <a:rPr lang="es"/>
              <a:t> </a:t>
            </a:r>
            <a:r>
              <a:rPr lang="es" err="1"/>
              <a:t>of</a:t>
            </a:r>
            <a:r>
              <a:rPr lang="es"/>
              <a:t> M&amp;A </a:t>
            </a:r>
            <a:r>
              <a:rPr lang="es" err="1"/>
              <a:t>decision</a:t>
            </a:r>
            <a:r>
              <a:rPr lang="es"/>
              <a:t> </a:t>
            </a:r>
            <a:r>
              <a:rPr lang="es" err="1"/>
              <a:t>making</a:t>
            </a:r>
            <a:r>
              <a:rPr lang="es"/>
              <a:t> : </a:t>
            </a:r>
            <a:r>
              <a:rPr lang="es" b="1" err="1"/>
              <a:t>success</a:t>
            </a:r>
            <a:r>
              <a:rPr lang="es" b="1"/>
              <a:t> </a:t>
            </a:r>
            <a:r>
              <a:rPr lang="es" b="1" err="1"/>
              <a:t>rate</a:t>
            </a:r>
            <a:r>
              <a:rPr lang="es" b="1"/>
              <a:t> </a:t>
            </a:r>
            <a:r>
              <a:rPr lang="es" err="1"/>
              <a:t>estimation</a:t>
            </a:r>
            <a:r>
              <a:rPr lang="es"/>
              <a:t> and </a:t>
            </a:r>
            <a:r>
              <a:rPr lang="es" b="1"/>
              <a:t>pricing.</a:t>
            </a:r>
            <a:r>
              <a:rPr lang="es"/>
              <a:t> </a:t>
            </a:r>
            <a:endParaRPr lang="es" sz="1100"/>
          </a:p>
        </p:txBody>
      </p:sp>
      <p:sp>
        <p:nvSpPr>
          <p:cNvPr id="175" name="Google Shape;175;p29"/>
          <p:cNvSpPr txBox="1">
            <a:spLocks noGrp="1"/>
          </p:cNvSpPr>
          <p:nvPr>
            <p:ph type="title"/>
          </p:nvPr>
        </p:nvSpPr>
        <p:spPr>
          <a:xfrm flipH="1">
            <a:off x="4804872" y="2123400"/>
            <a:ext cx="2847000" cy="896700"/>
          </a:xfrm>
          <a:prstGeom prst="rect">
            <a:avLst/>
          </a:prstGeom>
        </p:spPr>
        <p:txBody>
          <a:bodyPr spcFirstLastPara="1" wrap="square" lIns="91425" tIns="91425" rIns="91425" bIns="91425" anchor="ctr" anchorCtr="0">
            <a:noAutofit/>
          </a:bodyPr>
          <a:lstStyle/>
          <a:p>
            <a:r>
              <a:rPr lang="es" err="1">
                <a:solidFill>
                  <a:schemeClr val="lt1"/>
                </a:solidFill>
              </a:rPr>
              <a:t>Our</a:t>
            </a:r>
            <a:r>
              <a:rPr lang="es">
                <a:solidFill>
                  <a:schemeClr val="lt1"/>
                </a:solidFill>
              </a:rPr>
              <a:t> </a:t>
            </a:r>
            <a:r>
              <a:rPr lang="es" err="1">
                <a:solidFill>
                  <a:schemeClr val="lt1"/>
                </a:solidFill>
              </a:rPr>
              <a:t>Goals</a:t>
            </a:r>
            <a:r>
              <a:rPr lang="es">
                <a:solidFill>
                  <a:schemeClr val="lt1"/>
                </a:solidFill>
              </a:rPr>
              <a:t>.</a:t>
            </a:r>
            <a:endParaRPr lang="fr-FR">
              <a:solidFill>
                <a:schemeClr val="l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1"/>
          <p:cNvSpPr txBox="1">
            <a:spLocks noGrp="1"/>
          </p:cNvSpPr>
          <p:nvPr>
            <p:ph type="ctrTitle"/>
          </p:nvPr>
        </p:nvSpPr>
        <p:spPr>
          <a:xfrm flipH="1">
            <a:off x="3975770" y="2120525"/>
            <a:ext cx="2755800" cy="19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lt1"/>
                </a:solidFill>
              </a:rPr>
              <a:t>Introduction</a:t>
            </a:r>
            <a:endParaRPr dirty="0">
              <a:solidFill>
                <a:schemeClr val="lt1"/>
              </a:solidFill>
            </a:endParaRPr>
          </a:p>
        </p:txBody>
      </p:sp>
      <p:sp>
        <p:nvSpPr>
          <p:cNvPr id="190" name="Google Shape;190;p31"/>
          <p:cNvSpPr txBox="1">
            <a:spLocks noGrp="1"/>
          </p:cNvSpPr>
          <p:nvPr>
            <p:ph type="title" idx="2"/>
          </p:nvPr>
        </p:nvSpPr>
        <p:spPr>
          <a:xfrm flipH="1">
            <a:off x="-746050" y="2419325"/>
            <a:ext cx="4488300" cy="162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smtClean="0">
                <a:solidFill>
                  <a:schemeClr val="lt1"/>
                </a:solidFill>
              </a:rPr>
              <a:t>02</a:t>
            </a:r>
            <a:endParaRPr dirty="0">
              <a:solidFill>
                <a:schemeClr val="lt1"/>
              </a:solidFill>
            </a:endParaRPr>
          </a:p>
        </p:txBody>
      </p:sp>
    </p:spTree>
    <p:extLst>
      <p:ext uri="{BB962C8B-B14F-4D97-AF65-F5344CB8AC3E}">
        <p14:creationId xmlns:p14="http://schemas.microsoft.com/office/powerpoint/2010/main" val="31596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3">
            <a:alphaModFix/>
          </a:blip>
          <a:srcRect t="1672" b="1662"/>
          <a:stretch/>
        </p:blipFill>
        <p:spPr>
          <a:xfrm>
            <a:off x="0" y="0"/>
            <a:ext cx="3933244" cy="5155459"/>
          </a:xfrm>
          <a:prstGeom prst="rect">
            <a:avLst/>
          </a:prstGeom>
          <a:noFill/>
          <a:ln>
            <a:noFill/>
          </a:ln>
        </p:spPr>
      </p:pic>
      <p:sp>
        <p:nvSpPr>
          <p:cNvPr id="181" name="Google Shape;181;p30"/>
          <p:cNvSpPr txBox="1">
            <a:spLocks noGrp="1"/>
          </p:cNvSpPr>
          <p:nvPr>
            <p:ph type="ctrTitle"/>
          </p:nvPr>
        </p:nvSpPr>
        <p:spPr>
          <a:xfrm>
            <a:off x="2638350" y="416955"/>
            <a:ext cx="3867300" cy="682989"/>
          </a:xfrm>
          <a:prstGeom prst="rect">
            <a:avLst/>
          </a:prstGeom>
        </p:spPr>
        <p:txBody>
          <a:bodyPr spcFirstLastPara="1" wrap="square" lIns="91425" tIns="91425" rIns="91425" bIns="91425" anchor="b" anchorCtr="0">
            <a:noAutofit/>
          </a:bodyPr>
          <a:lstStyle/>
          <a:p>
            <a:r>
              <a:rPr lang="es" dirty="0"/>
              <a:t>What is M&amp;A ?</a:t>
            </a:r>
            <a:endParaRPr lang="fr-FR" dirty="0"/>
          </a:p>
        </p:txBody>
      </p:sp>
      <p:sp>
        <p:nvSpPr>
          <p:cNvPr id="182" name="Google Shape;182;p30"/>
          <p:cNvSpPr txBox="1">
            <a:spLocks noGrp="1"/>
          </p:cNvSpPr>
          <p:nvPr>
            <p:ph type="subTitle" idx="1"/>
          </p:nvPr>
        </p:nvSpPr>
        <p:spPr>
          <a:xfrm>
            <a:off x="3933244" y="1516899"/>
            <a:ext cx="4843710" cy="1784400"/>
          </a:xfrm>
          <a:prstGeom prst="rect">
            <a:avLst/>
          </a:prstGeom>
        </p:spPr>
        <p:txBody>
          <a:bodyPr spcFirstLastPara="1" wrap="square" lIns="91425" tIns="91425" rIns="91425" bIns="91425" anchor="t" anchorCtr="0">
            <a:noAutofit/>
          </a:bodyPr>
          <a:lstStyle/>
          <a:p>
            <a:pPr marL="171450" indent="-171450" algn="l">
              <a:buFont typeface="Arial"/>
              <a:buChar char="•"/>
            </a:pPr>
            <a:r>
              <a:rPr lang="es" dirty="0"/>
              <a:t>Mergers and acquisitions (M&amp;A) </a:t>
            </a:r>
            <a:r>
              <a:rPr lang="es" dirty="0">
                <a:latin typeface="Open Sans Light"/>
                <a:ea typeface="Open Sans Light"/>
                <a:cs typeface="Open Sans Light"/>
                <a:sym typeface="Open Sans Light"/>
              </a:rPr>
              <a:t>is a </a:t>
            </a:r>
            <a:r>
              <a:rPr lang="es" dirty="0"/>
              <a:t>general term used </a:t>
            </a:r>
            <a:r>
              <a:rPr lang="es" dirty="0">
                <a:latin typeface="Open Sans Light"/>
                <a:ea typeface="Open Sans Light"/>
                <a:cs typeface="Open Sans Light"/>
                <a:sym typeface="Open Sans Light"/>
              </a:rPr>
              <a:t>to </a:t>
            </a:r>
            <a:r>
              <a:rPr lang="es" dirty="0"/>
              <a:t>describe </a:t>
            </a:r>
            <a:r>
              <a:rPr lang="es" dirty="0">
                <a:latin typeface="Open Sans Light"/>
                <a:ea typeface="Open Sans Light"/>
                <a:cs typeface="Open Sans Light"/>
                <a:sym typeface="Open Sans Light"/>
              </a:rPr>
              <a:t>the </a:t>
            </a:r>
            <a:r>
              <a:rPr lang="es" dirty="0"/>
              <a:t>consolidation of companies or assets through various types of financial transactions, including mergers, acquisitions, consolidations, tender offers, purchase of assets</a:t>
            </a:r>
            <a:r>
              <a:rPr lang="es" dirty="0">
                <a:latin typeface="Open Sans Light"/>
                <a:ea typeface="Open Sans Light"/>
                <a:cs typeface="Open Sans Light"/>
                <a:sym typeface="Open Sans Light"/>
              </a:rPr>
              <a:t>, </a:t>
            </a:r>
            <a:r>
              <a:rPr lang="es" dirty="0"/>
              <a:t>and management acquisitions.</a:t>
            </a:r>
            <a:endParaRPr lang="fr-FR" dirty="0"/>
          </a:p>
          <a:p>
            <a:pPr marL="0" indent="0" algn="l"/>
            <a:endParaRPr lang="es" dirty="0"/>
          </a:p>
          <a:p>
            <a:pPr marL="171450" indent="-171450" algn="l">
              <a:buFont typeface="Arial" panose="020B0604020202020204" pitchFamily="34" charset="0"/>
              <a:buChar char="•"/>
            </a:pPr>
            <a:r>
              <a:rPr lang="es" dirty="0"/>
              <a:t>The terms "mergers" and "acquisitions" are often used interchangeably, although in actuality, </a:t>
            </a:r>
            <a:r>
              <a:rPr lang="es" u="sng" dirty="0">
                <a:hlinkClick r:id="rId4"/>
              </a:rPr>
              <a:t>they hold slightly different meanings</a:t>
            </a:r>
            <a:r>
              <a:rPr lang="es" dirty="0"/>
              <a:t>. </a:t>
            </a:r>
          </a:p>
          <a:p>
            <a:pPr marL="171450" indent="-171450" algn="l">
              <a:buFont typeface="Arial" panose="020B0604020202020204" pitchFamily="34" charset="0"/>
              <a:buChar char="•"/>
            </a:pPr>
            <a:endParaRPr lang="es" dirty="0"/>
          </a:p>
          <a:p>
            <a:pPr marL="171450" indent="-171450" algn="l">
              <a:buFont typeface="Arial" panose="020B0604020202020204" pitchFamily="34" charset="0"/>
              <a:buChar char="•"/>
            </a:pPr>
            <a:r>
              <a:rPr lang="es" dirty="0"/>
              <a:t>When one company takes over another entity, and establishes itself as the new owner, the purchase is called an </a:t>
            </a:r>
            <a:r>
              <a:rPr lang="es" b="1" dirty="0"/>
              <a:t>acquisition</a:t>
            </a:r>
            <a:r>
              <a:rPr lang="es" dirty="0"/>
              <a:t>.</a:t>
            </a:r>
          </a:p>
          <a:p>
            <a:pPr marL="171450" indent="-171450" algn="l">
              <a:buFont typeface="Arial" panose="020B0604020202020204" pitchFamily="34" charset="0"/>
              <a:buChar char="•"/>
            </a:pPr>
            <a:endParaRPr lang="es" dirty="0"/>
          </a:p>
          <a:p>
            <a:pPr marL="171450" indent="-171450" algn="l">
              <a:buFont typeface="Arial" panose="020B0604020202020204" pitchFamily="34" charset="0"/>
              <a:buChar char="•"/>
            </a:pPr>
            <a:r>
              <a:rPr lang="fr-MA" dirty="0"/>
              <a:t>On the </a:t>
            </a:r>
            <a:r>
              <a:rPr lang="fr-MA" dirty="0" err="1"/>
              <a:t>other</a:t>
            </a:r>
            <a:r>
              <a:rPr lang="fr-MA" dirty="0"/>
              <a:t> hand, a </a:t>
            </a:r>
            <a:r>
              <a:rPr lang="fr-MA" b="1" dirty="0" err="1"/>
              <a:t>merger</a:t>
            </a:r>
            <a:r>
              <a:rPr lang="fr-MA" dirty="0"/>
              <a:t> </a:t>
            </a:r>
            <a:r>
              <a:rPr lang="fr-MA" dirty="0" err="1"/>
              <a:t>describes</a:t>
            </a:r>
            <a:r>
              <a:rPr lang="fr-MA" dirty="0"/>
              <a:t> </a:t>
            </a:r>
            <a:r>
              <a:rPr lang="fr-MA" dirty="0" err="1"/>
              <a:t>two</a:t>
            </a:r>
            <a:r>
              <a:rPr lang="fr-MA" dirty="0"/>
              <a:t> </a:t>
            </a:r>
            <a:r>
              <a:rPr lang="fr-MA" dirty="0" err="1"/>
              <a:t>firms</a:t>
            </a:r>
            <a:r>
              <a:rPr lang="fr-MA" dirty="0"/>
              <a:t> of </a:t>
            </a:r>
            <a:r>
              <a:rPr lang="fr-MA" dirty="0" err="1"/>
              <a:t>approximately</a:t>
            </a:r>
            <a:r>
              <a:rPr lang="fr-MA" dirty="0"/>
              <a:t> the </a:t>
            </a:r>
            <a:r>
              <a:rPr lang="fr-MA" dirty="0" err="1"/>
              <a:t>same</a:t>
            </a:r>
            <a:r>
              <a:rPr lang="fr-MA" dirty="0"/>
              <a:t> size, </a:t>
            </a:r>
            <a:r>
              <a:rPr lang="fr-MA" dirty="0" err="1"/>
              <a:t>who</a:t>
            </a:r>
            <a:r>
              <a:rPr lang="fr-MA" dirty="0"/>
              <a:t> </a:t>
            </a:r>
            <a:r>
              <a:rPr lang="fr-MA" dirty="0" err="1"/>
              <a:t>join</a:t>
            </a:r>
            <a:r>
              <a:rPr lang="fr-MA" dirty="0"/>
              <a:t> forces to move </a:t>
            </a:r>
            <a:r>
              <a:rPr lang="fr-MA" dirty="0" err="1"/>
              <a:t>forward</a:t>
            </a:r>
            <a:r>
              <a:rPr lang="fr-MA" dirty="0"/>
              <a:t> as a single new </a:t>
            </a:r>
            <a:r>
              <a:rPr lang="fr-MA" dirty="0" err="1"/>
              <a:t>entity</a:t>
            </a:r>
            <a:r>
              <a:rPr lang="fr-MA" dirty="0"/>
              <a:t>, </a:t>
            </a:r>
            <a:r>
              <a:rPr lang="fr-MA" dirty="0" err="1"/>
              <a:t>rather</a:t>
            </a:r>
            <a:r>
              <a:rPr lang="fr-MA" dirty="0"/>
              <a:t> </a:t>
            </a:r>
            <a:r>
              <a:rPr lang="fr-MA" dirty="0" err="1"/>
              <a:t>than</a:t>
            </a:r>
            <a:r>
              <a:rPr lang="fr-MA" dirty="0"/>
              <a:t> </a:t>
            </a:r>
            <a:r>
              <a:rPr lang="fr-MA" dirty="0" err="1"/>
              <a:t>remain</a:t>
            </a:r>
            <a:r>
              <a:rPr lang="fr-MA" dirty="0"/>
              <a:t> </a:t>
            </a:r>
            <a:r>
              <a:rPr lang="fr-MA" dirty="0" err="1"/>
              <a:t>separately</a:t>
            </a:r>
            <a:r>
              <a:rPr lang="fr-MA" dirty="0"/>
              <a:t> </a:t>
            </a:r>
            <a:r>
              <a:rPr lang="fr-MA" dirty="0" err="1"/>
              <a:t>owned</a:t>
            </a:r>
            <a:r>
              <a:rPr lang="fr-MA" dirty="0"/>
              <a:t> and </a:t>
            </a:r>
            <a:r>
              <a:rPr lang="fr-MA" dirty="0" err="1"/>
              <a:t>operated</a:t>
            </a:r>
            <a:r>
              <a:rPr lang="fr-MA" dirty="0"/>
              <a:t>.</a:t>
            </a:r>
            <a:r>
              <a:rPr lang="es" dirty="0"/>
              <a:t> </a:t>
            </a:r>
          </a:p>
        </p:txBody>
      </p:sp>
    </p:spTree>
    <p:extLst>
      <p:ext uri="{BB962C8B-B14F-4D97-AF65-F5344CB8AC3E}">
        <p14:creationId xmlns:p14="http://schemas.microsoft.com/office/powerpoint/2010/main" val="224041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82">
                                            <p:txEl>
                                              <p:pRg st="0" end="0"/>
                                            </p:txEl>
                                          </p:spTgt>
                                        </p:tgtEl>
                                        <p:attrNameLst>
                                          <p:attrName>style.visibility</p:attrName>
                                        </p:attrNameLst>
                                      </p:cBhvr>
                                      <p:to>
                                        <p:strVal val="visible"/>
                                      </p:to>
                                    </p:set>
                                    <p:anim calcmode="lin" valueType="num">
                                      <p:cBhvr>
                                        <p:cTn id="12" dur="500" fill="hold"/>
                                        <p:tgtEl>
                                          <p:spTgt spid="18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82">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18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8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8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182">
                                            <p:txEl>
                                              <p:pRg st="2" end="2"/>
                                            </p:txEl>
                                          </p:spTgt>
                                        </p:tgtEl>
                                        <p:attrNameLst>
                                          <p:attrName>style.visibility</p:attrName>
                                        </p:attrNameLst>
                                      </p:cBhvr>
                                      <p:to>
                                        <p:strVal val="visible"/>
                                      </p:to>
                                    </p:set>
                                    <p:anim calcmode="lin" valueType="num">
                                      <p:cBhvr>
                                        <p:cTn id="21" dur="500" fill="hold"/>
                                        <p:tgtEl>
                                          <p:spTgt spid="18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2">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18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182">
                                            <p:txEl>
                                              <p:pRg st="4" end="4"/>
                                            </p:txEl>
                                          </p:spTgt>
                                        </p:tgtEl>
                                        <p:attrNameLst>
                                          <p:attrName>style.visibility</p:attrName>
                                        </p:attrNameLst>
                                      </p:cBhvr>
                                      <p:to>
                                        <p:strVal val="visible"/>
                                      </p:to>
                                    </p:set>
                                    <p:anim calcmode="lin" valueType="num">
                                      <p:cBhvr>
                                        <p:cTn id="30" dur="500" fill="hold"/>
                                        <p:tgtEl>
                                          <p:spTgt spid="182">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82">
                                            <p:txEl>
                                              <p:pRg st="4" end="4"/>
                                            </p:txEl>
                                          </p:spTgt>
                                        </p:tgtEl>
                                        <p:attrNameLst>
                                          <p:attrName>ppt_y</p:attrName>
                                        </p:attrNameLst>
                                      </p:cBhvr>
                                      <p:tavLst>
                                        <p:tav tm="0">
                                          <p:val>
                                            <p:strVal val="#ppt_y"/>
                                          </p:val>
                                        </p:tav>
                                        <p:tav tm="100000">
                                          <p:val>
                                            <p:strVal val="#ppt_y"/>
                                          </p:val>
                                        </p:tav>
                                      </p:tavLst>
                                    </p:anim>
                                    <p:anim calcmode="lin" valueType="num">
                                      <p:cBhvr>
                                        <p:cTn id="32" dur="500" fill="hold"/>
                                        <p:tgtEl>
                                          <p:spTgt spid="182">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82">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8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182">
                                            <p:txEl>
                                              <p:pRg st="6" end="6"/>
                                            </p:txEl>
                                          </p:spTgt>
                                        </p:tgtEl>
                                        <p:attrNameLst>
                                          <p:attrName>style.visibility</p:attrName>
                                        </p:attrNameLst>
                                      </p:cBhvr>
                                      <p:to>
                                        <p:strVal val="visible"/>
                                      </p:to>
                                    </p:set>
                                    <p:anim calcmode="lin" valueType="num">
                                      <p:cBhvr>
                                        <p:cTn id="39" dur="500" fill="hold"/>
                                        <p:tgtEl>
                                          <p:spTgt spid="182">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82">
                                            <p:txEl>
                                              <p:pRg st="6" end="6"/>
                                            </p:txEl>
                                          </p:spTgt>
                                        </p:tgtEl>
                                        <p:attrNameLst>
                                          <p:attrName>ppt_y</p:attrName>
                                        </p:attrNameLst>
                                      </p:cBhvr>
                                      <p:tavLst>
                                        <p:tav tm="0">
                                          <p:val>
                                            <p:strVal val="#ppt_y"/>
                                          </p:val>
                                        </p:tav>
                                        <p:tav tm="100000">
                                          <p:val>
                                            <p:strVal val="#ppt_y"/>
                                          </p:val>
                                        </p:tav>
                                      </p:tavLst>
                                    </p:anim>
                                    <p:anim calcmode="lin" valueType="num">
                                      <p:cBhvr>
                                        <p:cTn id="41" dur="500" fill="hold"/>
                                        <p:tgtEl>
                                          <p:spTgt spid="182">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82">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8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1" presetClass="entr" presetSubtype="0" fill="hold" grpId="1" nodeType="clickEffect">
                                  <p:stCondLst>
                                    <p:cond delay="0"/>
                                  </p:stCondLst>
                                  <p:iterate type="lt">
                                    <p:tmPct val="10000"/>
                                  </p:iterate>
                                  <p:childTnLst>
                                    <p:set>
                                      <p:cBhvr>
                                        <p:cTn id="47" dur="1" fill="hold">
                                          <p:stCondLst>
                                            <p:cond delay="0"/>
                                          </p:stCondLst>
                                        </p:cTn>
                                        <p:tgtEl>
                                          <p:spTgt spid="181"/>
                                        </p:tgtEl>
                                        <p:attrNameLst>
                                          <p:attrName>style.visibility</p:attrName>
                                        </p:attrNameLst>
                                      </p:cBhvr>
                                      <p:to>
                                        <p:strVal val="visible"/>
                                      </p:to>
                                    </p:set>
                                    <p:anim calcmode="lin" valueType="num">
                                      <p:cBhvr>
                                        <p:cTn id="48" dur="500" fill="hold"/>
                                        <p:tgtEl>
                                          <p:spTgt spid="181"/>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81"/>
                                        </p:tgtEl>
                                        <p:attrNameLst>
                                          <p:attrName>ppt_y</p:attrName>
                                        </p:attrNameLst>
                                      </p:cBhvr>
                                      <p:tavLst>
                                        <p:tav tm="0">
                                          <p:val>
                                            <p:strVal val="#ppt_y"/>
                                          </p:val>
                                        </p:tav>
                                        <p:tav tm="100000">
                                          <p:val>
                                            <p:strVal val="#ppt_y"/>
                                          </p:val>
                                        </p:tav>
                                      </p:tavLst>
                                    </p:anim>
                                    <p:anim calcmode="lin" valueType="num">
                                      <p:cBhvr>
                                        <p:cTn id="50" dur="500" fill="hold"/>
                                        <p:tgtEl>
                                          <p:spTgt spid="181"/>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81"/>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1" nodeType="clickEffect">
                                  <p:stCondLst>
                                    <p:cond delay="0"/>
                                  </p:stCondLst>
                                  <p:iterate type="lt">
                                    <p:tmPct val="0"/>
                                  </p:iterate>
                                  <p:childTnLst>
                                    <p:set>
                                      <p:cBhvr>
                                        <p:cTn id="56" dur="1" fill="hold">
                                          <p:stCondLst>
                                            <p:cond delay="0"/>
                                          </p:stCondLst>
                                        </p:cTn>
                                        <p:tgtEl>
                                          <p:spTgt spid="182">
                                            <p:txEl>
                                              <p:pRg st="0" end="0"/>
                                            </p:txEl>
                                          </p:spTgt>
                                        </p:tgtEl>
                                        <p:attrNameLst>
                                          <p:attrName>style.visibility</p:attrName>
                                        </p:attrNameLst>
                                      </p:cBhvr>
                                      <p:to>
                                        <p:strVal val="visible"/>
                                      </p:to>
                                    </p:set>
                                    <p:animEffect transition="in" filter="fade">
                                      <p:cBhvr>
                                        <p:cTn id="57" dur="500"/>
                                        <p:tgtEl>
                                          <p:spTgt spid="18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1" nodeType="clickEffect">
                                  <p:stCondLst>
                                    <p:cond delay="0"/>
                                  </p:stCondLst>
                                  <p:iterate type="lt">
                                    <p:tmPct val="0"/>
                                  </p:iterate>
                                  <p:childTnLst>
                                    <p:set>
                                      <p:cBhvr>
                                        <p:cTn id="61" dur="1" fill="hold">
                                          <p:stCondLst>
                                            <p:cond delay="0"/>
                                          </p:stCondLst>
                                        </p:cTn>
                                        <p:tgtEl>
                                          <p:spTgt spid="182">
                                            <p:txEl>
                                              <p:pRg st="2" end="2"/>
                                            </p:txEl>
                                          </p:spTgt>
                                        </p:tgtEl>
                                        <p:attrNameLst>
                                          <p:attrName>style.visibility</p:attrName>
                                        </p:attrNameLst>
                                      </p:cBhvr>
                                      <p:to>
                                        <p:strVal val="visible"/>
                                      </p:to>
                                    </p:set>
                                    <p:animEffect transition="in" filter="fade">
                                      <p:cBhvr>
                                        <p:cTn id="62" dur="500"/>
                                        <p:tgtEl>
                                          <p:spTgt spid="182">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1" nodeType="clickEffect">
                                  <p:stCondLst>
                                    <p:cond delay="0"/>
                                  </p:stCondLst>
                                  <p:iterate type="lt">
                                    <p:tmPct val="0"/>
                                  </p:iterate>
                                  <p:childTnLst>
                                    <p:set>
                                      <p:cBhvr>
                                        <p:cTn id="66" dur="1" fill="hold">
                                          <p:stCondLst>
                                            <p:cond delay="0"/>
                                          </p:stCondLst>
                                        </p:cTn>
                                        <p:tgtEl>
                                          <p:spTgt spid="182">
                                            <p:txEl>
                                              <p:pRg st="4" end="4"/>
                                            </p:txEl>
                                          </p:spTgt>
                                        </p:tgtEl>
                                        <p:attrNameLst>
                                          <p:attrName>style.visibility</p:attrName>
                                        </p:attrNameLst>
                                      </p:cBhvr>
                                      <p:to>
                                        <p:strVal val="visible"/>
                                      </p:to>
                                    </p:set>
                                    <p:animEffect transition="in" filter="fade">
                                      <p:cBhvr>
                                        <p:cTn id="67" dur="500"/>
                                        <p:tgtEl>
                                          <p:spTgt spid="182">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1" nodeType="clickEffect">
                                  <p:stCondLst>
                                    <p:cond delay="0"/>
                                  </p:stCondLst>
                                  <p:iterate type="lt">
                                    <p:tmPct val="0"/>
                                  </p:iterate>
                                  <p:childTnLst>
                                    <p:set>
                                      <p:cBhvr>
                                        <p:cTn id="71" dur="1" fill="hold">
                                          <p:stCondLst>
                                            <p:cond delay="0"/>
                                          </p:stCondLst>
                                        </p:cTn>
                                        <p:tgtEl>
                                          <p:spTgt spid="182">
                                            <p:txEl>
                                              <p:pRg st="6" end="6"/>
                                            </p:txEl>
                                          </p:spTgt>
                                        </p:tgtEl>
                                        <p:attrNameLst>
                                          <p:attrName>style.visibility</p:attrName>
                                        </p:attrNameLst>
                                      </p:cBhvr>
                                      <p:to>
                                        <p:strVal val="visible"/>
                                      </p:to>
                                    </p:set>
                                    <p:animEffect transition="in" filter="fade">
                                      <p:cBhvr>
                                        <p:cTn id="72" dur="500"/>
                                        <p:tgtEl>
                                          <p:spTgt spid="1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1" grpId="1"/>
      <p:bldP spid="182" grpId="0" build="p"/>
      <p:bldP spid="182"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idx="4"/>
          </p:nvPr>
        </p:nvSpPr>
        <p:spPr>
          <a:xfrm>
            <a:off x="453525" y="394070"/>
            <a:ext cx="25932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Some Key Numbers About M&amp;A</a:t>
            </a:r>
            <a:endParaRPr sz="2400" dirty="0">
              <a:solidFill>
                <a:schemeClr val="lt1"/>
              </a:solidFill>
            </a:endParaRPr>
          </a:p>
        </p:txBody>
      </p:sp>
      <p:sp>
        <p:nvSpPr>
          <p:cNvPr id="217" name="Google Shape;217;p34"/>
          <p:cNvSpPr txBox="1">
            <a:spLocks noGrp="1"/>
          </p:cNvSpPr>
          <p:nvPr>
            <p:ph type="subTitle" idx="1"/>
          </p:nvPr>
        </p:nvSpPr>
        <p:spPr>
          <a:xfrm>
            <a:off x="4255475" y="969575"/>
            <a:ext cx="1881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Since 2000, M&amp;A Operations have known an exponantial growth, reaching almost 800k transactions in total !</a:t>
            </a:r>
            <a:endParaRPr dirty="0"/>
          </a:p>
        </p:txBody>
      </p:sp>
      <p:sp>
        <p:nvSpPr>
          <p:cNvPr id="218" name="Google Shape;218;p34"/>
          <p:cNvSpPr txBox="1">
            <a:spLocks noGrp="1"/>
          </p:cNvSpPr>
          <p:nvPr>
            <p:ph type="subTitle" idx="3"/>
          </p:nvPr>
        </p:nvSpPr>
        <p:spPr>
          <a:xfrm>
            <a:off x="6074038" y="3131053"/>
            <a:ext cx="1881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70% to 90% of M&amp;A transactions are labelled as ”failures by executives. Either failing to achieve desired synergies or leading both parties to a financial crisis</a:t>
            </a:r>
            <a:endParaRPr dirty="0"/>
          </a:p>
        </p:txBody>
      </p:sp>
      <p:sp>
        <p:nvSpPr>
          <p:cNvPr id="219" name="Google Shape;219;p34"/>
          <p:cNvSpPr txBox="1">
            <a:spLocks noGrp="1"/>
          </p:cNvSpPr>
          <p:nvPr>
            <p:ph type="ctrTitle" idx="2"/>
          </p:nvPr>
        </p:nvSpPr>
        <p:spPr>
          <a:xfrm>
            <a:off x="6074038" y="2508995"/>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t>80% failure</a:t>
            </a:r>
            <a:endParaRPr dirty="0"/>
          </a:p>
        </p:txBody>
      </p:sp>
      <p:sp>
        <p:nvSpPr>
          <p:cNvPr id="221" name="Google Shape;221;p34"/>
          <p:cNvSpPr txBox="1">
            <a:spLocks noGrp="1"/>
          </p:cNvSpPr>
          <p:nvPr>
            <p:ph type="ctrTitle" idx="5"/>
          </p:nvPr>
        </p:nvSpPr>
        <p:spPr>
          <a:xfrm>
            <a:off x="1178425" y="1848588"/>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2.8 Trillion $</a:t>
            </a:r>
            <a:endParaRPr dirty="0"/>
          </a:p>
        </p:txBody>
      </p:sp>
      <p:sp>
        <p:nvSpPr>
          <p:cNvPr id="222" name="Google Shape;222;p34"/>
          <p:cNvSpPr txBox="1">
            <a:spLocks noGrp="1"/>
          </p:cNvSpPr>
          <p:nvPr>
            <p:ph type="subTitle" idx="6"/>
          </p:nvPr>
        </p:nvSpPr>
        <p:spPr>
          <a:xfrm>
            <a:off x="1217925" y="2384159"/>
            <a:ext cx="18813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The global value of M&amp;A Transactions around the world haven gone from 347 billion $, to more than 2.8 trillion $ in 2019</a:t>
            </a:r>
            <a:endParaRPr dirty="0"/>
          </a:p>
        </p:txBody>
      </p:sp>
      <p:sp>
        <p:nvSpPr>
          <p:cNvPr id="224" name="Google Shape;224;p34"/>
          <p:cNvSpPr/>
          <p:nvPr/>
        </p:nvSpPr>
        <p:spPr>
          <a:xfrm>
            <a:off x="3757375" y="664526"/>
            <a:ext cx="381000" cy="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a:off x="3184937" y="2196370"/>
            <a:ext cx="381000" cy="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5676518" y="3067409"/>
            <a:ext cx="381000" cy="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a:off x="5093525" y="3699663"/>
            <a:ext cx="181775" cy="175000"/>
          </a:xfrm>
          <a:custGeom>
            <a:avLst/>
            <a:gdLst/>
            <a:ahLst/>
            <a:cxnLst/>
            <a:rect l="l" t="t" r="r" b="b"/>
            <a:pathLst>
              <a:path w="7271" h="7000" extrusionOk="0">
                <a:moveTo>
                  <a:pt x="6212" y="1"/>
                </a:moveTo>
                <a:cubicBezTo>
                  <a:pt x="5963" y="1"/>
                  <a:pt x="5713" y="97"/>
                  <a:pt x="5525" y="290"/>
                </a:cubicBezTo>
                <a:lnTo>
                  <a:pt x="4860" y="955"/>
                </a:lnTo>
                <a:cubicBezTo>
                  <a:pt x="4811" y="1003"/>
                  <a:pt x="4810" y="1083"/>
                  <a:pt x="4860" y="1133"/>
                </a:cubicBezTo>
                <a:cubicBezTo>
                  <a:pt x="4884" y="1157"/>
                  <a:pt x="4916" y="1169"/>
                  <a:pt x="4949" y="1169"/>
                </a:cubicBezTo>
                <a:cubicBezTo>
                  <a:pt x="4981" y="1169"/>
                  <a:pt x="5013" y="1157"/>
                  <a:pt x="5037" y="1133"/>
                </a:cubicBezTo>
                <a:lnTo>
                  <a:pt x="5702" y="468"/>
                </a:lnTo>
                <a:cubicBezTo>
                  <a:pt x="5841" y="333"/>
                  <a:pt x="6019" y="267"/>
                  <a:pt x="6198" y="267"/>
                </a:cubicBezTo>
                <a:cubicBezTo>
                  <a:pt x="6380" y="267"/>
                  <a:pt x="6561" y="336"/>
                  <a:pt x="6700" y="474"/>
                </a:cubicBezTo>
                <a:cubicBezTo>
                  <a:pt x="6973" y="749"/>
                  <a:pt x="6977" y="1193"/>
                  <a:pt x="6707" y="1472"/>
                </a:cubicBezTo>
                <a:lnTo>
                  <a:pt x="5793" y="2385"/>
                </a:lnTo>
                <a:cubicBezTo>
                  <a:pt x="5560" y="1819"/>
                  <a:pt x="5060" y="1407"/>
                  <a:pt x="4461" y="1286"/>
                </a:cubicBezTo>
                <a:cubicBezTo>
                  <a:pt x="4342" y="1262"/>
                  <a:pt x="4222" y="1251"/>
                  <a:pt x="4102" y="1251"/>
                </a:cubicBezTo>
                <a:cubicBezTo>
                  <a:pt x="3623" y="1251"/>
                  <a:pt x="3156" y="1439"/>
                  <a:pt x="2810" y="1785"/>
                </a:cubicBezTo>
                <a:lnTo>
                  <a:pt x="704" y="3891"/>
                </a:lnTo>
                <a:cubicBezTo>
                  <a:pt x="0" y="4607"/>
                  <a:pt x="6" y="5755"/>
                  <a:pt x="715" y="6465"/>
                </a:cubicBezTo>
                <a:cubicBezTo>
                  <a:pt x="1072" y="6821"/>
                  <a:pt x="1539" y="7000"/>
                  <a:pt x="2007" y="7000"/>
                </a:cubicBezTo>
                <a:cubicBezTo>
                  <a:pt x="2469" y="7000"/>
                  <a:pt x="2932" y="6825"/>
                  <a:pt x="3287" y="6475"/>
                </a:cubicBezTo>
                <a:lnTo>
                  <a:pt x="4406" y="5357"/>
                </a:lnTo>
                <a:cubicBezTo>
                  <a:pt x="4456" y="5307"/>
                  <a:pt x="4456" y="5228"/>
                  <a:pt x="4406" y="5179"/>
                </a:cubicBezTo>
                <a:cubicBezTo>
                  <a:pt x="4382" y="5154"/>
                  <a:pt x="4350" y="5142"/>
                  <a:pt x="4318" y="5142"/>
                </a:cubicBezTo>
                <a:cubicBezTo>
                  <a:pt x="4286" y="5142"/>
                  <a:pt x="4253" y="5154"/>
                  <a:pt x="4228" y="5179"/>
                </a:cubicBezTo>
                <a:lnTo>
                  <a:pt x="4230" y="5179"/>
                </a:lnTo>
                <a:lnTo>
                  <a:pt x="3111" y="6298"/>
                </a:lnTo>
                <a:cubicBezTo>
                  <a:pt x="2803" y="6605"/>
                  <a:pt x="2399" y="6759"/>
                  <a:pt x="1996" y="6759"/>
                </a:cubicBezTo>
                <a:cubicBezTo>
                  <a:pt x="1593" y="6759"/>
                  <a:pt x="1190" y="6605"/>
                  <a:pt x="882" y="6298"/>
                </a:cubicBezTo>
                <a:cubicBezTo>
                  <a:pt x="267" y="5681"/>
                  <a:pt x="267" y="4684"/>
                  <a:pt x="882" y="4069"/>
                </a:cubicBezTo>
                <a:lnTo>
                  <a:pt x="2987" y="1963"/>
                </a:lnTo>
                <a:cubicBezTo>
                  <a:pt x="3286" y="1664"/>
                  <a:pt x="3688" y="1502"/>
                  <a:pt x="4100" y="1502"/>
                </a:cubicBezTo>
                <a:cubicBezTo>
                  <a:pt x="4221" y="1502"/>
                  <a:pt x="4343" y="1516"/>
                  <a:pt x="4464" y="1545"/>
                </a:cubicBezTo>
                <a:cubicBezTo>
                  <a:pt x="4996" y="1670"/>
                  <a:pt x="5425" y="2061"/>
                  <a:pt x="5597" y="2581"/>
                </a:cubicBezTo>
                <a:lnTo>
                  <a:pt x="4601" y="3577"/>
                </a:lnTo>
                <a:cubicBezTo>
                  <a:pt x="4460" y="3718"/>
                  <a:pt x="4279" y="3785"/>
                  <a:pt x="4101" y="3785"/>
                </a:cubicBezTo>
                <a:cubicBezTo>
                  <a:pt x="3826" y="3785"/>
                  <a:pt x="3557" y="3627"/>
                  <a:pt x="3441" y="3342"/>
                </a:cubicBezTo>
                <a:cubicBezTo>
                  <a:pt x="3422" y="3292"/>
                  <a:pt x="3374" y="3261"/>
                  <a:pt x="3323" y="3261"/>
                </a:cubicBezTo>
                <a:cubicBezTo>
                  <a:pt x="3308" y="3261"/>
                  <a:pt x="3292" y="3264"/>
                  <a:pt x="3277" y="3270"/>
                </a:cubicBezTo>
                <a:cubicBezTo>
                  <a:pt x="3212" y="3297"/>
                  <a:pt x="3181" y="3371"/>
                  <a:pt x="3208" y="3436"/>
                </a:cubicBezTo>
                <a:cubicBezTo>
                  <a:pt x="3366" y="3823"/>
                  <a:pt x="3730" y="4036"/>
                  <a:pt x="4102" y="4036"/>
                </a:cubicBezTo>
                <a:cubicBezTo>
                  <a:pt x="4343" y="4036"/>
                  <a:pt x="4587" y="3946"/>
                  <a:pt x="4779" y="3755"/>
                </a:cubicBezTo>
                <a:lnTo>
                  <a:pt x="6884" y="1648"/>
                </a:lnTo>
                <a:cubicBezTo>
                  <a:pt x="7267" y="1275"/>
                  <a:pt x="7271" y="660"/>
                  <a:pt x="6892" y="282"/>
                </a:cubicBezTo>
                <a:cubicBezTo>
                  <a:pt x="6704" y="94"/>
                  <a:pt x="6458" y="1"/>
                  <a:pt x="6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a:off x="5117100" y="3678238"/>
            <a:ext cx="181650" cy="174975"/>
          </a:xfrm>
          <a:custGeom>
            <a:avLst/>
            <a:gdLst/>
            <a:ahLst/>
            <a:cxnLst/>
            <a:rect l="l" t="t" r="r" b="b"/>
            <a:pathLst>
              <a:path w="7266" h="6999" extrusionOk="0">
                <a:moveTo>
                  <a:pt x="5262" y="0"/>
                </a:moveTo>
                <a:cubicBezTo>
                  <a:pt x="4794" y="0"/>
                  <a:pt x="4327" y="178"/>
                  <a:pt x="3969" y="534"/>
                </a:cubicBezTo>
                <a:lnTo>
                  <a:pt x="2851" y="1654"/>
                </a:lnTo>
                <a:cubicBezTo>
                  <a:pt x="2801" y="1703"/>
                  <a:pt x="2801" y="1782"/>
                  <a:pt x="2849" y="1832"/>
                </a:cubicBezTo>
                <a:cubicBezTo>
                  <a:pt x="2874" y="1856"/>
                  <a:pt x="2906" y="1868"/>
                  <a:pt x="2939" y="1868"/>
                </a:cubicBezTo>
                <a:cubicBezTo>
                  <a:pt x="2971" y="1868"/>
                  <a:pt x="3003" y="1856"/>
                  <a:pt x="3027" y="1832"/>
                </a:cubicBezTo>
                <a:lnTo>
                  <a:pt x="4147" y="712"/>
                </a:lnTo>
                <a:cubicBezTo>
                  <a:pt x="4454" y="407"/>
                  <a:pt x="4856" y="255"/>
                  <a:pt x="5257" y="255"/>
                </a:cubicBezTo>
                <a:cubicBezTo>
                  <a:pt x="5660" y="255"/>
                  <a:pt x="6064" y="409"/>
                  <a:pt x="6371" y="716"/>
                </a:cubicBezTo>
                <a:cubicBezTo>
                  <a:pt x="6985" y="1330"/>
                  <a:pt x="6987" y="2325"/>
                  <a:pt x="6376" y="2941"/>
                </a:cubicBezTo>
                <a:lnTo>
                  <a:pt x="4271" y="5047"/>
                </a:lnTo>
                <a:cubicBezTo>
                  <a:pt x="3972" y="5346"/>
                  <a:pt x="3570" y="5508"/>
                  <a:pt x="3157" y="5508"/>
                </a:cubicBezTo>
                <a:cubicBezTo>
                  <a:pt x="3036" y="5508"/>
                  <a:pt x="2914" y="5494"/>
                  <a:pt x="2794" y="5465"/>
                </a:cubicBezTo>
                <a:cubicBezTo>
                  <a:pt x="2262" y="5340"/>
                  <a:pt x="1833" y="4947"/>
                  <a:pt x="1661" y="4429"/>
                </a:cubicBezTo>
                <a:lnTo>
                  <a:pt x="2657" y="3433"/>
                </a:lnTo>
                <a:cubicBezTo>
                  <a:pt x="2798" y="3292"/>
                  <a:pt x="2979" y="3225"/>
                  <a:pt x="3157" y="3225"/>
                </a:cubicBezTo>
                <a:cubicBezTo>
                  <a:pt x="3432" y="3225"/>
                  <a:pt x="3701" y="3383"/>
                  <a:pt x="3817" y="3668"/>
                </a:cubicBezTo>
                <a:cubicBezTo>
                  <a:pt x="3837" y="3716"/>
                  <a:pt x="3883" y="3746"/>
                  <a:pt x="3933" y="3746"/>
                </a:cubicBezTo>
                <a:cubicBezTo>
                  <a:pt x="3948" y="3746"/>
                  <a:pt x="3964" y="3743"/>
                  <a:pt x="3980" y="3737"/>
                </a:cubicBezTo>
                <a:cubicBezTo>
                  <a:pt x="4045" y="3711"/>
                  <a:pt x="4076" y="3637"/>
                  <a:pt x="4049" y="3574"/>
                </a:cubicBezTo>
                <a:cubicBezTo>
                  <a:pt x="3892" y="3188"/>
                  <a:pt x="3528" y="2975"/>
                  <a:pt x="3156" y="2975"/>
                </a:cubicBezTo>
                <a:cubicBezTo>
                  <a:pt x="2915" y="2975"/>
                  <a:pt x="2671" y="3065"/>
                  <a:pt x="2479" y="3256"/>
                </a:cubicBezTo>
                <a:lnTo>
                  <a:pt x="1453" y="4282"/>
                </a:lnTo>
                <a:cubicBezTo>
                  <a:pt x="1434" y="4293"/>
                  <a:pt x="1420" y="4308"/>
                  <a:pt x="1409" y="4326"/>
                </a:cubicBezTo>
                <a:lnTo>
                  <a:pt x="374" y="5362"/>
                </a:lnTo>
                <a:cubicBezTo>
                  <a:pt x="1" y="5737"/>
                  <a:pt x="2" y="6343"/>
                  <a:pt x="376" y="6717"/>
                </a:cubicBezTo>
                <a:cubicBezTo>
                  <a:pt x="564" y="6905"/>
                  <a:pt x="810" y="6999"/>
                  <a:pt x="1056" y="6999"/>
                </a:cubicBezTo>
                <a:cubicBezTo>
                  <a:pt x="1301" y="6999"/>
                  <a:pt x="1545" y="6906"/>
                  <a:pt x="1733" y="6720"/>
                </a:cubicBezTo>
                <a:lnTo>
                  <a:pt x="2397" y="6056"/>
                </a:lnTo>
                <a:cubicBezTo>
                  <a:pt x="2445" y="6008"/>
                  <a:pt x="2445" y="5928"/>
                  <a:pt x="2397" y="5879"/>
                </a:cubicBezTo>
                <a:cubicBezTo>
                  <a:pt x="2372" y="5854"/>
                  <a:pt x="2340" y="5842"/>
                  <a:pt x="2308" y="5842"/>
                </a:cubicBezTo>
                <a:cubicBezTo>
                  <a:pt x="2275" y="5842"/>
                  <a:pt x="2244" y="5854"/>
                  <a:pt x="2219" y="5879"/>
                </a:cubicBezTo>
                <a:lnTo>
                  <a:pt x="1556" y="6542"/>
                </a:lnTo>
                <a:cubicBezTo>
                  <a:pt x="1417" y="6681"/>
                  <a:pt x="1235" y="6750"/>
                  <a:pt x="1054" y="6750"/>
                </a:cubicBezTo>
                <a:cubicBezTo>
                  <a:pt x="872" y="6750"/>
                  <a:pt x="690" y="6681"/>
                  <a:pt x="551" y="6542"/>
                </a:cubicBezTo>
                <a:cubicBezTo>
                  <a:pt x="274" y="6266"/>
                  <a:pt x="274" y="5817"/>
                  <a:pt x="551" y="5539"/>
                </a:cubicBezTo>
                <a:lnTo>
                  <a:pt x="1465" y="4625"/>
                </a:lnTo>
                <a:cubicBezTo>
                  <a:pt x="1697" y="5191"/>
                  <a:pt x="2196" y="5604"/>
                  <a:pt x="2795" y="5724"/>
                </a:cubicBezTo>
                <a:cubicBezTo>
                  <a:pt x="2915" y="5748"/>
                  <a:pt x="3035" y="5759"/>
                  <a:pt x="3155" y="5759"/>
                </a:cubicBezTo>
                <a:cubicBezTo>
                  <a:pt x="3635" y="5759"/>
                  <a:pt x="4101" y="5570"/>
                  <a:pt x="4448" y="5224"/>
                </a:cubicBezTo>
                <a:lnTo>
                  <a:pt x="6554" y="3119"/>
                </a:lnTo>
                <a:cubicBezTo>
                  <a:pt x="7266" y="2406"/>
                  <a:pt x="7266" y="1249"/>
                  <a:pt x="6554" y="536"/>
                </a:cubicBezTo>
                <a:lnTo>
                  <a:pt x="6554" y="534"/>
                </a:lnTo>
                <a:cubicBezTo>
                  <a:pt x="6196" y="178"/>
                  <a:pt x="5729" y="0"/>
                  <a:pt x="5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4037477" y="908101"/>
            <a:ext cx="10908" cy="18069"/>
          </a:xfrm>
          <a:custGeom>
            <a:avLst/>
            <a:gdLst/>
            <a:ahLst/>
            <a:cxnLst/>
            <a:rect l="l" t="t" r="r" b="b"/>
            <a:pathLst>
              <a:path w="501" h="830" extrusionOk="0">
                <a:moveTo>
                  <a:pt x="335" y="1"/>
                </a:moveTo>
                <a:cubicBezTo>
                  <a:pt x="247" y="2"/>
                  <a:pt x="179" y="73"/>
                  <a:pt x="180" y="159"/>
                </a:cubicBezTo>
                <a:lnTo>
                  <a:pt x="185" y="448"/>
                </a:lnTo>
                <a:lnTo>
                  <a:pt x="68" y="558"/>
                </a:lnTo>
                <a:cubicBezTo>
                  <a:pt x="4" y="617"/>
                  <a:pt x="1" y="718"/>
                  <a:pt x="61" y="781"/>
                </a:cubicBezTo>
                <a:cubicBezTo>
                  <a:pt x="92" y="814"/>
                  <a:pt x="133" y="830"/>
                  <a:pt x="174" y="830"/>
                </a:cubicBezTo>
                <a:cubicBezTo>
                  <a:pt x="214" y="830"/>
                  <a:pt x="254" y="815"/>
                  <a:pt x="285" y="785"/>
                </a:cubicBezTo>
                <a:lnTo>
                  <a:pt x="451" y="628"/>
                </a:lnTo>
                <a:cubicBezTo>
                  <a:pt x="481" y="597"/>
                  <a:pt x="500" y="555"/>
                  <a:pt x="499" y="511"/>
                </a:cubicBezTo>
                <a:lnTo>
                  <a:pt x="494" y="155"/>
                </a:lnTo>
                <a:cubicBezTo>
                  <a:pt x="492" y="69"/>
                  <a:pt x="422" y="1"/>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5023;p65">
            <a:extLst>
              <a:ext uri="{FF2B5EF4-FFF2-40B4-BE49-F238E27FC236}">
                <a16:creationId xmlns:a16="http://schemas.microsoft.com/office/drawing/2014/main" xmlns="" id="{5D0A2F9A-26EA-5546-9DB7-D54AB4BB46A3}"/>
              </a:ext>
            </a:extLst>
          </p:cNvPr>
          <p:cNvGrpSpPr/>
          <p:nvPr/>
        </p:nvGrpSpPr>
        <p:grpSpPr>
          <a:xfrm>
            <a:off x="3825858" y="702931"/>
            <a:ext cx="247378" cy="313790"/>
            <a:chOff x="-61783350" y="3743950"/>
            <a:chExt cx="316650" cy="317450"/>
          </a:xfrm>
          <a:solidFill>
            <a:schemeClr val="bg1"/>
          </a:solidFill>
        </p:grpSpPr>
        <p:sp>
          <p:nvSpPr>
            <p:cNvPr id="25" name="Google Shape;5024;p65">
              <a:extLst>
                <a:ext uri="{FF2B5EF4-FFF2-40B4-BE49-F238E27FC236}">
                  <a16:creationId xmlns:a16="http://schemas.microsoft.com/office/drawing/2014/main" xmlns="" id="{61C62D31-9C3D-784E-A1FC-00F98EE9B7EF}"/>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highlight>
                  <a:srgbClr val="FFFF00"/>
                </a:highlight>
              </a:endParaRPr>
            </a:p>
          </p:txBody>
        </p:sp>
        <p:sp>
          <p:nvSpPr>
            <p:cNvPr id="26" name="Google Shape;5025;p65">
              <a:extLst>
                <a:ext uri="{FF2B5EF4-FFF2-40B4-BE49-F238E27FC236}">
                  <a16:creationId xmlns:a16="http://schemas.microsoft.com/office/drawing/2014/main" xmlns="" id="{A3073BB5-09A5-024C-A743-40CE1AE25FC1}"/>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highlight>
                  <a:srgbClr val="FFFF00"/>
                </a:highlight>
              </a:endParaRPr>
            </a:p>
          </p:txBody>
        </p:sp>
      </p:grpSp>
      <p:grpSp>
        <p:nvGrpSpPr>
          <p:cNvPr id="27" name="Google Shape;4125;p64">
            <a:extLst>
              <a:ext uri="{FF2B5EF4-FFF2-40B4-BE49-F238E27FC236}">
                <a16:creationId xmlns:a16="http://schemas.microsoft.com/office/drawing/2014/main" xmlns="" id="{D571B2DD-5F93-BA46-9251-D62AC24D5D95}"/>
              </a:ext>
            </a:extLst>
          </p:cNvPr>
          <p:cNvGrpSpPr/>
          <p:nvPr/>
        </p:nvGrpSpPr>
        <p:grpSpPr>
          <a:xfrm>
            <a:off x="3262235" y="2288586"/>
            <a:ext cx="226365" cy="226365"/>
            <a:chOff x="6239925" y="2032450"/>
            <a:chExt cx="472775" cy="472775"/>
          </a:xfrm>
          <a:solidFill>
            <a:schemeClr val="bg1"/>
          </a:solidFill>
        </p:grpSpPr>
        <p:sp>
          <p:nvSpPr>
            <p:cNvPr id="28" name="Google Shape;4126;p64">
              <a:extLst>
                <a:ext uri="{FF2B5EF4-FFF2-40B4-BE49-F238E27FC236}">
                  <a16:creationId xmlns:a16="http://schemas.microsoft.com/office/drawing/2014/main" xmlns="" id="{D139F407-AD3D-6D45-B235-CD37A0AAA0B4}"/>
                </a:ext>
              </a:extLst>
            </p:cNvPr>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127;p64">
              <a:extLst>
                <a:ext uri="{FF2B5EF4-FFF2-40B4-BE49-F238E27FC236}">
                  <a16:creationId xmlns:a16="http://schemas.microsoft.com/office/drawing/2014/main" xmlns="" id="{523FB12F-53C7-0C4C-A327-0500CAE2E063}"/>
                </a:ext>
              </a:extLst>
            </p:cNvPr>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itre 2">
            <a:extLst>
              <a:ext uri="{FF2B5EF4-FFF2-40B4-BE49-F238E27FC236}">
                <a16:creationId xmlns:a16="http://schemas.microsoft.com/office/drawing/2014/main" xmlns="" id="{FDF1FC2D-9780-FD45-9A99-5F95D41BCF46}"/>
              </a:ext>
            </a:extLst>
          </p:cNvPr>
          <p:cNvSpPr>
            <a:spLocks noGrp="1"/>
          </p:cNvSpPr>
          <p:nvPr>
            <p:ph type="ctrTitle"/>
          </p:nvPr>
        </p:nvSpPr>
        <p:spPr/>
        <p:txBody>
          <a:bodyPr/>
          <a:lstStyle/>
          <a:p>
            <a:r>
              <a:rPr lang="fr-FR" dirty="0"/>
              <a:t>800k Transactions</a:t>
            </a:r>
          </a:p>
        </p:txBody>
      </p:sp>
      <p:grpSp>
        <p:nvGrpSpPr>
          <p:cNvPr id="30" name="Google Shape;4654;p65">
            <a:extLst>
              <a:ext uri="{FF2B5EF4-FFF2-40B4-BE49-F238E27FC236}">
                <a16:creationId xmlns:a16="http://schemas.microsoft.com/office/drawing/2014/main" xmlns="" id="{E6B6F9C2-A7F8-7943-8EC2-9E89D2087D18}"/>
              </a:ext>
            </a:extLst>
          </p:cNvPr>
          <p:cNvGrpSpPr/>
          <p:nvPr/>
        </p:nvGrpSpPr>
        <p:grpSpPr>
          <a:xfrm>
            <a:off x="5739354" y="3132606"/>
            <a:ext cx="255328" cy="260206"/>
            <a:chOff x="-65131525" y="2281350"/>
            <a:chExt cx="316650" cy="316650"/>
          </a:xfrm>
          <a:solidFill>
            <a:schemeClr val="bg1"/>
          </a:solidFill>
        </p:grpSpPr>
        <p:sp>
          <p:nvSpPr>
            <p:cNvPr id="31" name="Google Shape;4655;p65">
              <a:extLst>
                <a:ext uri="{FF2B5EF4-FFF2-40B4-BE49-F238E27FC236}">
                  <a16:creationId xmlns:a16="http://schemas.microsoft.com/office/drawing/2014/main" xmlns="" id="{4AC2056C-9A89-F744-A25D-FB68907F8345}"/>
                </a:ext>
              </a:extLst>
            </p:cNvPr>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2" name="Google Shape;4656;p65">
              <a:extLst>
                <a:ext uri="{FF2B5EF4-FFF2-40B4-BE49-F238E27FC236}">
                  <a16:creationId xmlns:a16="http://schemas.microsoft.com/office/drawing/2014/main" xmlns="" id="{8F3FE262-8F36-C74E-8388-9608A49795BD}"/>
                </a:ext>
              </a:extLst>
            </p:cNvPr>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Tree>
    <p:extLst>
      <p:ext uri="{BB962C8B-B14F-4D97-AF65-F5344CB8AC3E}">
        <p14:creationId xmlns:p14="http://schemas.microsoft.com/office/powerpoint/2010/main" val="2214239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p36"/>
          <p:cNvSpPr txBox="1">
            <a:spLocks noGrp="1"/>
          </p:cNvSpPr>
          <p:nvPr>
            <p:ph type="ctrTitle"/>
          </p:nvPr>
        </p:nvSpPr>
        <p:spPr>
          <a:xfrm flipH="1">
            <a:off x="2730125" y="2243225"/>
            <a:ext cx="27558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lt1"/>
                </a:solidFill>
              </a:rPr>
              <a:t>Dataset Consitution</a:t>
            </a:r>
            <a:endParaRPr dirty="0">
              <a:solidFill>
                <a:schemeClr val="lt1"/>
              </a:solidFill>
            </a:endParaRPr>
          </a:p>
        </p:txBody>
      </p:sp>
      <p:sp>
        <p:nvSpPr>
          <p:cNvPr id="252" name="Google Shape;252;p36"/>
          <p:cNvSpPr txBox="1">
            <a:spLocks noGrp="1"/>
          </p:cNvSpPr>
          <p:nvPr>
            <p:ph type="title" idx="2"/>
          </p:nvPr>
        </p:nvSpPr>
        <p:spPr>
          <a:xfrm flipH="1">
            <a:off x="3514050" y="2419325"/>
            <a:ext cx="4488300" cy="162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smtClean="0">
                <a:solidFill>
                  <a:schemeClr val="lt1"/>
                </a:solidFill>
              </a:rPr>
              <a:t>03</a:t>
            </a:r>
            <a:endParaRPr dirty="0">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3"/>
          <p:cNvPicPr preferRelativeResize="0"/>
          <p:nvPr/>
        </p:nvPicPr>
        <p:blipFill rotWithShape="1">
          <a:blip r:embed="rId3">
            <a:alphaModFix/>
          </a:blip>
          <a:srcRect l="637" t="7910" r="2828" b="11365"/>
          <a:stretch/>
        </p:blipFill>
        <p:spPr>
          <a:xfrm>
            <a:off x="-20175" y="0"/>
            <a:ext cx="9164221" cy="5146176"/>
          </a:xfrm>
          <a:prstGeom prst="rect">
            <a:avLst/>
          </a:prstGeom>
          <a:noFill/>
          <a:ln>
            <a:noFill/>
          </a:ln>
        </p:spPr>
      </p:pic>
      <p:sp>
        <p:nvSpPr>
          <p:cNvPr id="207" name="Google Shape;207;p33"/>
          <p:cNvSpPr/>
          <p:nvPr/>
        </p:nvSpPr>
        <p:spPr>
          <a:xfrm>
            <a:off x="4623529" y="0"/>
            <a:ext cx="4533900" cy="5173800"/>
          </a:xfrm>
          <a:prstGeom prst="rect">
            <a:avLst/>
          </a:prstGeom>
          <a:solidFill>
            <a:schemeClr val="lt1">
              <a:alpha val="72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19" y="1473193"/>
            <a:ext cx="4520516" cy="2217299"/>
          </a:xfrm>
          <a:prstGeom prst="rect">
            <a:avLst/>
          </a:prstGeom>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2745" y="620579"/>
            <a:ext cx="1007257" cy="571230"/>
          </a:xfrm>
          <a:prstGeom prst="rect">
            <a:avLst/>
          </a:prstGeom>
        </p:spPr>
      </p:pic>
      <p:sp>
        <p:nvSpPr>
          <p:cNvPr id="5" name="Sous-titre 4"/>
          <p:cNvSpPr>
            <a:spLocks noGrp="1"/>
          </p:cNvSpPr>
          <p:nvPr>
            <p:ph type="subTitle" idx="1"/>
          </p:nvPr>
        </p:nvSpPr>
        <p:spPr>
          <a:xfrm>
            <a:off x="-185181" y="901963"/>
            <a:ext cx="4795135" cy="295200"/>
          </a:xfrm>
        </p:spPr>
        <p:txBody>
          <a:bodyPr/>
          <a:lstStyle/>
          <a:p>
            <a:r>
              <a:rPr lang="fr-FR" sz="2400" dirty="0" smtClean="0"/>
              <a:t>History of Transactions :</a:t>
            </a:r>
            <a:endParaRPr lang="fr-FR" sz="2400" dirty="0"/>
          </a:p>
        </p:txBody>
      </p:sp>
      <p:sp>
        <p:nvSpPr>
          <p:cNvPr id="6" name="Sous-titre 5"/>
          <p:cNvSpPr>
            <a:spLocks noGrp="1"/>
          </p:cNvSpPr>
          <p:nvPr>
            <p:ph type="subTitle" idx="3"/>
          </p:nvPr>
        </p:nvSpPr>
        <p:spPr>
          <a:xfrm>
            <a:off x="5479252" y="4222962"/>
            <a:ext cx="2877300" cy="295200"/>
          </a:xfrm>
        </p:spPr>
        <p:txBody>
          <a:bodyPr/>
          <a:lstStyle/>
          <a:p>
            <a:endParaRPr lang="fr-FR" dirty="0"/>
          </a:p>
        </p:txBody>
      </p:sp>
      <p:sp>
        <p:nvSpPr>
          <p:cNvPr id="7" name="Sous-titre 6"/>
          <p:cNvSpPr>
            <a:spLocks noGrp="1"/>
          </p:cNvSpPr>
          <p:nvPr>
            <p:ph type="subTitle" idx="4"/>
          </p:nvPr>
        </p:nvSpPr>
        <p:spPr>
          <a:xfrm>
            <a:off x="4671596" y="420748"/>
            <a:ext cx="4068281" cy="295200"/>
          </a:xfrm>
        </p:spPr>
        <p:txBody>
          <a:bodyPr/>
          <a:lstStyle/>
          <a:p>
            <a:r>
              <a:rPr lang="fr-FR" sz="2400" dirty="0" err="1" smtClean="0">
                <a:latin typeface="DM Serif Display" panose="020B0604020202020204" charset="0"/>
              </a:rPr>
              <a:t>Investors</a:t>
            </a:r>
            <a:r>
              <a:rPr lang="fr-FR" sz="2400" dirty="0" smtClean="0">
                <a:latin typeface="DM Serif Display" panose="020B0604020202020204" charset="0"/>
              </a:rPr>
              <a:t> Financial </a:t>
            </a:r>
            <a:r>
              <a:rPr lang="fr-FR" sz="2400" dirty="0" err="1" smtClean="0">
                <a:latin typeface="DM Serif Display" panose="020B0604020202020204" charset="0"/>
              </a:rPr>
              <a:t>Numbers</a:t>
            </a:r>
            <a:r>
              <a:rPr lang="fr-FR" sz="2400" dirty="0" smtClean="0">
                <a:latin typeface="DM Serif Display" panose="020B0604020202020204" charset="0"/>
              </a:rPr>
              <a:t> :</a:t>
            </a:r>
            <a:endParaRPr lang="fr-FR" sz="2400" dirty="0">
              <a:latin typeface="DM Serif Display" panose="020B0604020202020204" charset="0"/>
            </a:endParaRPr>
          </a:p>
        </p:txBody>
      </p:sp>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3991" y="14432"/>
            <a:ext cx="1775061" cy="1775061"/>
          </a:xfrm>
          <a:prstGeom prst="rect">
            <a:avLst/>
          </a:prstGeom>
        </p:spPr>
      </p:pic>
      <p:pic>
        <p:nvPicPr>
          <p:cNvPr id="9" name="Image 8"/>
          <p:cNvPicPr>
            <a:picLocks noChangeAspect="1"/>
          </p:cNvPicPr>
          <p:nvPr/>
        </p:nvPicPr>
        <p:blipFill rotWithShape="1">
          <a:blip r:embed="rId7">
            <a:extLst>
              <a:ext uri="{28A0092B-C50C-407E-A947-70E740481C1C}">
                <a14:useLocalDpi xmlns:a14="http://schemas.microsoft.com/office/drawing/2010/main" val="0"/>
              </a:ext>
            </a:extLst>
          </a:blip>
          <a:srcRect l="22780"/>
          <a:stretch/>
        </p:blipFill>
        <p:spPr>
          <a:xfrm>
            <a:off x="4673037" y="1458948"/>
            <a:ext cx="4414118" cy="213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nvesment Business Plan by Slidego">
  <a:themeElements>
    <a:clrScheme name="Simple Light">
      <a:dk1>
        <a:srgbClr val="254C6D"/>
      </a:dk1>
      <a:lt1>
        <a:srgbClr val="F3F3F3"/>
      </a:lt1>
      <a:dk2>
        <a:srgbClr val="254C6D"/>
      </a:dk2>
      <a:lt2>
        <a:srgbClr val="EEEEEE"/>
      </a:lt2>
      <a:accent1>
        <a:srgbClr val="254C6D"/>
      </a:accent1>
      <a:accent2>
        <a:srgbClr val="254C6D"/>
      </a:accent2>
      <a:accent3>
        <a:srgbClr val="254C6D"/>
      </a:accent3>
      <a:accent4>
        <a:srgbClr val="254C6D"/>
      </a:accent4>
      <a:accent5>
        <a:srgbClr val="254C6D"/>
      </a:accent5>
      <a:accent6>
        <a:srgbClr val="254C6D"/>
      </a:accent6>
      <a:hlink>
        <a:srgbClr val="254C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864</Words>
  <Application>Microsoft Office PowerPoint</Application>
  <PresentationFormat>Affichage à l'écran (16:9)</PresentationFormat>
  <Paragraphs>128</Paragraphs>
  <Slides>25</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Fira Sans Extra Condensed Medium</vt:lpstr>
      <vt:lpstr>Arial</vt:lpstr>
      <vt:lpstr>DM Serif Display</vt:lpstr>
      <vt:lpstr>Open Sans Light</vt:lpstr>
      <vt:lpstr>Invesment Business Plan by Slidego</vt:lpstr>
      <vt:lpstr>A DATA SCIENCE APPROACH TO IMPROVING M&amp;A  DECISION MAKING</vt:lpstr>
      <vt:lpstr>Data Constitution</vt:lpstr>
      <vt:lpstr>Goals </vt:lpstr>
      <vt:lpstr>Our Goals.</vt:lpstr>
      <vt:lpstr>Introduction</vt:lpstr>
      <vt:lpstr>What is M&amp;A ?</vt:lpstr>
      <vt:lpstr>Some Key Numbers About M&amp;A</vt:lpstr>
      <vt:lpstr>Dataset Consitution</vt:lpstr>
      <vt:lpstr>Présentation PowerPoint</vt:lpstr>
      <vt:lpstr> Studied Columns :</vt:lpstr>
      <vt:lpstr>Anomaly Detection Using The Isolation Forest Algorithm</vt:lpstr>
      <vt:lpstr>Présentation PowerPoint</vt:lpstr>
      <vt:lpstr>Generating the model</vt:lpstr>
      <vt:lpstr>Présentation PowerPoint</vt:lpstr>
      <vt:lpstr>Présentation PowerPoint</vt:lpstr>
      <vt:lpstr>Présentation PowerPoint</vt:lpstr>
      <vt:lpstr>M&amp;A operation success rate via the PSM and Diff in Diff methods</vt:lpstr>
      <vt:lpstr>Propensity score matching ? </vt:lpstr>
      <vt:lpstr>Difference in differences method ? </vt:lpstr>
      <vt:lpstr>Findings</vt:lpstr>
      <vt:lpstr>Predicting Deal Values </vt:lpstr>
      <vt:lpstr>Exploratory Data Analysis </vt:lpstr>
      <vt:lpstr>Training different models but the same result? </vt:lpstr>
      <vt:lpstr>Difference after our Hypothesis? </vt:lpstr>
      <vt:lpstr>Thanks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Amine CHAFIK</dc:creator>
  <cp:lastModifiedBy>Mohamed Amine CHAFIK</cp:lastModifiedBy>
  <cp:revision>30</cp:revision>
  <dcterms:modified xsi:type="dcterms:W3CDTF">2021-01-29T15:07:47Z</dcterms:modified>
</cp:coreProperties>
</file>