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</p:sldMasterIdLst>
  <p:notesMasterIdLst>
    <p:notesMasterId r:id="rId7"/>
  </p:notesMasterIdLst>
  <p:sldIdLst>
    <p:sldId id="276" r:id="rId3"/>
    <p:sldId id="278" r:id="rId4"/>
    <p:sldId id="274" r:id="rId5"/>
    <p:sldId id="279" r:id="rId6"/>
  </p:sldIdLst>
  <p:sldSz cx="9144000" cy="6858000" type="screen4x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55">
          <p15:clr>
            <a:srgbClr val="A4A3A4"/>
          </p15:clr>
        </p15:guide>
        <p15:guide id="2" orient="horz" pos="2750">
          <p15:clr>
            <a:srgbClr val="A4A3A4"/>
          </p15:clr>
        </p15:guide>
        <p15:guide id="3" orient="horz" pos="4065">
          <p15:clr>
            <a:srgbClr val="A4A3A4"/>
          </p15:clr>
        </p15:guide>
        <p15:guide id="4" pos="5511">
          <p15:clr>
            <a:srgbClr val="A4A3A4"/>
          </p15:clr>
        </p15:guide>
        <p15:guide id="5" pos="24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n Cumming" initials="JGC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A6DE7"/>
    <a:srgbClr val="64E900"/>
    <a:srgbClr val="00D486"/>
    <a:srgbClr val="C05E83"/>
    <a:srgbClr val="4BABFF"/>
    <a:srgbClr val="018D40"/>
    <a:srgbClr val="00B050"/>
    <a:srgbClr val="8CE824"/>
    <a:srgbClr val="3F8AFF"/>
    <a:srgbClr val="83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2140"/>
  </p:normalViewPr>
  <p:slideViewPr>
    <p:cSldViewPr>
      <p:cViewPr varScale="1">
        <p:scale>
          <a:sx n="72" d="100"/>
          <a:sy n="72" d="100"/>
        </p:scale>
        <p:origin x="1480" y="184"/>
      </p:cViewPr>
      <p:guideLst>
        <p:guide orient="horz" pos="255"/>
        <p:guide orient="horz" pos="2750"/>
        <p:guide orient="horz" pos="4065"/>
        <p:guide pos="5511"/>
        <p:guide pos="2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E1060211-C30A-2D49-A769-176F01E996E3}" type="datetime1">
              <a:rPr lang="sv-SE"/>
              <a:pPr>
                <a:defRPr/>
              </a:pPr>
              <a:t>2020-03-31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D464D292-0454-DA49-AF28-5C76E834D8C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2238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 rot="5400000">
            <a:off x="8071644" y="5391944"/>
            <a:ext cx="17526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0" dirty="0" err="1">
                <a:solidFill>
                  <a:srgbClr val="3366FF"/>
                </a:solidFill>
                <a:latin typeface="Century Gothic"/>
                <a:ea typeface="+mn-ea"/>
                <a:cs typeface="Century Gothic"/>
              </a:rPr>
              <a:t>MedChemica</a:t>
            </a:r>
            <a:endParaRPr lang="en-US" sz="1800" b="0" dirty="0">
              <a:solidFill>
                <a:srgbClr val="3366FF"/>
              </a:solidFill>
              <a:latin typeface="Century Gothic"/>
              <a:ea typeface="+mn-ea"/>
              <a:cs typeface="Century Gothic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9563" y="142852"/>
            <a:ext cx="7791450" cy="157320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ct val="100000"/>
              </a:lnSpc>
              <a:defRPr sz="460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3489325"/>
            <a:ext cx="7548585" cy="175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10012" y="1714488"/>
            <a:ext cx="7795763" cy="1573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4600" b="1" baseline="0">
                <a:solidFill>
                  <a:srgbClr val="3F8AFF"/>
                </a:solidFill>
                <a:latin typeface="Century Gothic"/>
                <a:cs typeface="Century Gothic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84400" y="5648400"/>
            <a:ext cx="3463200" cy="633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400"/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5400000">
            <a:off x="7872413" y="5392738"/>
            <a:ext cx="17526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0" dirty="0" err="1">
                <a:solidFill>
                  <a:srgbClr val="3366FF"/>
                </a:solidFill>
                <a:latin typeface="Century Gothic"/>
                <a:ea typeface="+mn-ea"/>
                <a:cs typeface="Century Gothic"/>
              </a:rPr>
              <a:t>MedChemica</a:t>
            </a:r>
            <a:endParaRPr lang="en-US" sz="1800" b="0" dirty="0">
              <a:solidFill>
                <a:srgbClr val="3366FF"/>
              </a:solidFill>
              <a:latin typeface="Century Gothic"/>
              <a:ea typeface="+mn-ea"/>
              <a:cs typeface="Century Gothic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9600" y="274638"/>
            <a:ext cx="8415338" cy="511200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9600" y="784800"/>
            <a:ext cx="8416800" cy="51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baseline="0">
                <a:solidFill>
                  <a:srgbClr val="3F8AFF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313200" y="3714752"/>
            <a:ext cx="3960000" cy="200564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•"/>
              <a:defRPr sz="1400">
                <a:latin typeface="Century Gothic"/>
                <a:cs typeface="Century Gothic"/>
              </a:defRPr>
            </a:lvl1pPr>
            <a:lvl2pPr>
              <a:defRPr sz="1400">
                <a:latin typeface="Century Gothic"/>
                <a:cs typeface="Century Gothic"/>
              </a:defRPr>
            </a:lvl2pPr>
            <a:lvl3pPr>
              <a:defRPr sz="1200">
                <a:latin typeface="Century Gothic"/>
                <a:cs typeface="Century Gothic"/>
              </a:defRPr>
            </a:lvl3pPr>
            <a:lvl4pPr>
              <a:defRPr sz="1200">
                <a:latin typeface="Century Gothic"/>
                <a:cs typeface="Century Gothic"/>
              </a:defRPr>
            </a:lvl4pPr>
            <a:lvl5pPr>
              <a:defRPr sz="1200">
                <a:latin typeface="Century Gothic"/>
                <a:cs typeface="Century Gothic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6"/>
          </p:nvPr>
        </p:nvSpPr>
        <p:spPr>
          <a:xfrm>
            <a:off x="4643438" y="3714752"/>
            <a:ext cx="3960000" cy="200564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•"/>
              <a:defRPr sz="1400">
                <a:latin typeface="Century Gothic"/>
                <a:cs typeface="Century Gothic"/>
              </a:defRPr>
            </a:lvl1pPr>
            <a:lvl2pPr>
              <a:defRPr sz="1400">
                <a:latin typeface="Century Gothic"/>
                <a:cs typeface="Century Gothic"/>
              </a:defRPr>
            </a:lvl2pPr>
            <a:lvl3pPr>
              <a:defRPr sz="1200">
                <a:latin typeface="Century Gothic"/>
                <a:cs typeface="Century Gothic"/>
              </a:defRPr>
            </a:lvl3pPr>
            <a:lvl4pPr>
              <a:defRPr sz="1200">
                <a:latin typeface="Century Gothic"/>
                <a:cs typeface="Century Gothic"/>
              </a:defRPr>
            </a:lvl4pPr>
            <a:lvl5pPr>
              <a:defRPr sz="1200">
                <a:latin typeface="Century Gothic"/>
                <a:cs typeface="Century Gothic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09600" y="1760400"/>
            <a:ext cx="6706800" cy="18114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0"/>
          <p:cNvSpPr>
            <a:spLocks noGrp="1"/>
          </p:cNvSpPr>
          <p:nvPr>
            <p:ph type="dt" sz="half" idx="18"/>
          </p:nvPr>
        </p:nvSpPr>
        <p:spPr>
          <a:xfrm>
            <a:off x="540321" y="6525344"/>
            <a:ext cx="3311525" cy="24447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entury Gothic"/>
                <a:ea typeface="+mn-ea"/>
                <a:cs typeface="Century Gothic"/>
              </a:defRPr>
            </a:lvl1pPr>
          </a:lstStyle>
          <a:p>
            <a:pPr>
              <a:defRPr/>
            </a:pPr>
            <a:r>
              <a:rPr lang="en-US"/>
              <a:t>Author | 00 Month Year</a:t>
            </a:r>
            <a:endParaRPr lang="sv-SE" dirty="0"/>
          </a:p>
        </p:txBody>
      </p:sp>
      <p:sp>
        <p:nvSpPr>
          <p:cNvPr id="15" name="Slide Number Placeholder 11"/>
          <p:cNvSpPr>
            <a:spLocks noGrp="1"/>
          </p:cNvSpPr>
          <p:nvPr>
            <p:ph type="sldNum" sz="quarter" idx="15"/>
          </p:nvPr>
        </p:nvSpPr>
        <p:spPr>
          <a:xfrm>
            <a:off x="35496" y="6525344"/>
            <a:ext cx="466725" cy="35877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entury Gothic"/>
                <a:ea typeface="+mn-ea"/>
                <a:cs typeface="Century Gothic"/>
              </a:defRPr>
            </a:lvl1pPr>
          </a:lstStyle>
          <a:p>
            <a:pPr>
              <a:defRPr/>
            </a:pPr>
            <a:fld id="{2C0B4C94-40F0-ED49-A75A-3D12A212FB5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 rot="5400000">
            <a:off x="7872413" y="5392738"/>
            <a:ext cx="17526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0" dirty="0" err="1">
                <a:solidFill>
                  <a:srgbClr val="3366FF"/>
                </a:solidFill>
                <a:latin typeface="Century Gothic"/>
                <a:ea typeface="+mn-ea"/>
                <a:cs typeface="Century Gothic"/>
              </a:rPr>
              <a:t>MedChemica</a:t>
            </a:r>
            <a:endParaRPr lang="en-US" sz="1800" b="0" dirty="0">
              <a:solidFill>
                <a:srgbClr val="3366FF"/>
              </a:solidFill>
              <a:latin typeface="Century Gothic"/>
              <a:ea typeface="+mn-ea"/>
              <a:cs typeface="Century Gothic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9600" y="274638"/>
            <a:ext cx="8415338" cy="511200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9600" y="784800"/>
            <a:ext cx="8416800" cy="51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baseline="0">
                <a:solidFill>
                  <a:srgbClr val="3F8AFF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313200" y="3714752"/>
            <a:ext cx="2674800" cy="200564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•"/>
              <a:defRPr sz="1400">
                <a:latin typeface="Century Gothic"/>
                <a:cs typeface="Century Gothic"/>
              </a:defRPr>
            </a:lvl1pPr>
            <a:lvl2pPr>
              <a:defRPr sz="1400">
                <a:latin typeface="Century Gothic"/>
                <a:cs typeface="Century Gothic"/>
              </a:defRPr>
            </a:lvl2pPr>
            <a:lvl3pPr>
              <a:defRPr sz="1200">
                <a:latin typeface="Century Gothic"/>
                <a:cs typeface="Century Gothic"/>
              </a:defRPr>
            </a:lvl3pPr>
            <a:lvl4pPr>
              <a:defRPr sz="1200">
                <a:latin typeface="Century Gothic"/>
                <a:cs typeface="Century Gothic"/>
              </a:defRPr>
            </a:lvl4pPr>
            <a:lvl5pPr>
              <a:defRPr sz="1200">
                <a:latin typeface="Century Gothic"/>
                <a:cs typeface="Century Gothic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5"/>
          </p:nvPr>
        </p:nvSpPr>
        <p:spPr>
          <a:xfrm>
            <a:off x="3268800" y="3714752"/>
            <a:ext cx="2674800" cy="200564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•"/>
              <a:defRPr sz="1400">
                <a:latin typeface="Century Gothic"/>
                <a:cs typeface="Century Gothic"/>
              </a:defRPr>
            </a:lvl1pPr>
            <a:lvl2pPr>
              <a:defRPr sz="1400">
                <a:latin typeface="Century Gothic"/>
                <a:cs typeface="Century Gothic"/>
              </a:defRPr>
            </a:lvl2pPr>
            <a:lvl3pPr>
              <a:defRPr sz="1200">
                <a:latin typeface="Century Gothic"/>
                <a:cs typeface="Century Gothic"/>
              </a:defRPr>
            </a:lvl3pPr>
            <a:lvl4pPr>
              <a:defRPr sz="1200">
                <a:latin typeface="Century Gothic"/>
                <a:cs typeface="Century Gothic"/>
              </a:defRPr>
            </a:lvl4pPr>
            <a:lvl5pPr>
              <a:defRPr sz="1200">
                <a:latin typeface="Century Gothic"/>
                <a:cs typeface="Century Gothic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6"/>
          </p:nvPr>
        </p:nvSpPr>
        <p:spPr>
          <a:xfrm>
            <a:off x="6220800" y="3714752"/>
            <a:ext cx="2674800" cy="200564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•"/>
              <a:defRPr sz="1400">
                <a:latin typeface="Century Gothic"/>
                <a:cs typeface="Century Gothic"/>
              </a:defRPr>
            </a:lvl1pPr>
            <a:lvl2pPr>
              <a:defRPr sz="1400">
                <a:latin typeface="Century Gothic"/>
                <a:cs typeface="Century Gothic"/>
              </a:defRPr>
            </a:lvl2pPr>
            <a:lvl3pPr>
              <a:defRPr sz="1200">
                <a:latin typeface="Century Gothic"/>
                <a:cs typeface="Century Gothic"/>
              </a:defRPr>
            </a:lvl3pPr>
            <a:lvl4pPr>
              <a:defRPr sz="1200">
                <a:latin typeface="Century Gothic"/>
                <a:cs typeface="Century Gothic"/>
              </a:defRPr>
            </a:lvl4pPr>
            <a:lvl5pPr>
              <a:defRPr sz="1200">
                <a:latin typeface="Century Gothic"/>
                <a:cs typeface="Century Gothic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09600" y="1760400"/>
            <a:ext cx="6706800" cy="18114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0"/>
          <p:cNvSpPr>
            <a:spLocks noGrp="1"/>
          </p:cNvSpPr>
          <p:nvPr>
            <p:ph type="dt" sz="half" idx="18"/>
          </p:nvPr>
        </p:nvSpPr>
        <p:spPr>
          <a:xfrm>
            <a:off x="540321" y="6525344"/>
            <a:ext cx="3311525" cy="24447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entury Gothic"/>
                <a:ea typeface="+mn-ea"/>
                <a:cs typeface="Century Gothic"/>
              </a:defRPr>
            </a:lvl1pPr>
          </a:lstStyle>
          <a:p>
            <a:pPr>
              <a:defRPr/>
            </a:pPr>
            <a:r>
              <a:rPr lang="en-US"/>
              <a:t>Author | 00 Month Year</a:t>
            </a:r>
            <a:endParaRPr lang="sv-SE" dirty="0"/>
          </a:p>
        </p:txBody>
      </p:sp>
      <p:sp>
        <p:nvSpPr>
          <p:cNvPr id="16" name="Slide Number Placeholder 11"/>
          <p:cNvSpPr>
            <a:spLocks noGrp="1"/>
          </p:cNvSpPr>
          <p:nvPr>
            <p:ph type="sldNum" sz="quarter" idx="19"/>
          </p:nvPr>
        </p:nvSpPr>
        <p:spPr>
          <a:xfrm>
            <a:off x="35496" y="6525344"/>
            <a:ext cx="466725" cy="35877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entury Gothic"/>
                <a:ea typeface="+mn-ea"/>
                <a:cs typeface="Century Gothic"/>
              </a:defRPr>
            </a:lvl1pPr>
          </a:lstStyle>
          <a:p>
            <a:pPr>
              <a:defRPr/>
            </a:pPr>
            <a:fld id="{2C0B4C94-40F0-ED49-A75A-3D12A212FB5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and 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 rot="5400000">
            <a:off x="7872413" y="5392738"/>
            <a:ext cx="17526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0" dirty="0" err="1">
                <a:solidFill>
                  <a:srgbClr val="3366FF"/>
                </a:solidFill>
                <a:latin typeface="Century Gothic"/>
                <a:ea typeface="+mn-ea"/>
                <a:cs typeface="Century Gothic"/>
              </a:rPr>
              <a:t>MedChemica</a:t>
            </a:r>
            <a:endParaRPr lang="en-US" sz="1800" b="0" dirty="0">
              <a:solidFill>
                <a:srgbClr val="3366FF"/>
              </a:solidFill>
              <a:latin typeface="Century Gothic"/>
              <a:ea typeface="+mn-ea"/>
              <a:cs typeface="Century Gothic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600" y="274638"/>
            <a:ext cx="3976648" cy="1082660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714904" y="0"/>
            <a:ext cx="4429096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Century Gothic"/>
                <a:cs typeface="Century Gothic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09600" y="1760400"/>
            <a:ext cx="3960000" cy="39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entury Gothic"/>
                <a:cs typeface="Century Gothic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14"/>
          </p:nvPr>
        </p:nvSpPr>
        <p:spPr>
          <a:xfrm>
            <a:off x="540321" y="6525344"/>
            <a:ext cx="3311525" cy="24447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entury Gothic"/>
                <a:ea typeface="+mn-ea"/>
                <a:cs typeface="Century Gothic"/>
              </a:defRPr>
            </a:lvl1pPr>
          </a:lstStyle>
          <a:p>
            <a:pPr>
              <a:defRPr/>
            </a:pPr>
            <a:r>
              <a:rPr lang="en-US"/>
              <a:t>Author | 00 Month Year</a:t>
            </a:r>
            <a:endParaRPr lang="sv-SE" dirty="0"/>
          </a:p>
        </p:txBody>
      </p:sp>
      <p:sp>
        <p:nvSpPr>
          <p:cNvPr id="11" name="Slide Number Placeholder 11"/>
          <p:cNvSpPr>
            <a:spLocks noGrp="1"/>
          </p:cNvSpPr>
          <p:nvPr>
            <p:ph type="sldNum" sz="quarter" idx="17"/>
          </p:nvPr>
        </p:nvSpPr>
        <p:spPr>
          <a:xfrm>
            <a:off x="35496" y="6525344"/>
            <a:ext cx="466725" cy="35877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entury Gothic"/>
                <a:ea typeface="+mn-ea"/>
                <a:cs typeface="Century Gothic"/>
              </a:defRPr>
            </a:lvl1pPr>
          </a:lstStyle>
          <a:p>
            <a:pPr>
              <a:defRPr/>
            </a:pPr>
            <a:fld id="{2C0B4C94-40F0-ED49-A75A-3D12A212FB5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 rot="5400000">
            <a:off x="7872413" y="5392738"/>
            <a:ext cx="17526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0" dirty="0" err="1">
                <a:solidFill>
                  <a:srgbClr val="3366FF"/>
                </a:solidFill>
                <a:latin typeface="Century Gothic"/>
                <a:ea typeface="+mn-ea"/>
                <a:cs typeface="Century Gothic"/>
              </a:rPr>
              <a:t>MedChemica</a:t>
            </a:r>
            <a:endParaRPr lang="en-US" sz="1800" b="0" dirty="0">
              <a:solidFill>
                <a:srgbClr val="3366FF"/>
              </a:solidFill>
              <a:latin typeface="Century Gothic"/>
              <a:ea typeface="+mn-ea"/>
              <a:cs typeface="Century Gothic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600" y="274638"/>
            <a:ext cx="8415338" cy="511200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9600" y="784800"/>
            <a:ext cx="8416800" cy="51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baseline="0">
                <a:solidFill>
                  <a:srgbClr val="3F8AFF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09600" y="1760400"/>
            <a:ext cx="8405804" cy="18114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0" y="3594584"/>
            <a:ext cx="9144000" cy="324000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latin typeface="Century Gothic"/>
                <a:cs typeface="Century Gothic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" name="Date Placeholder 10"/>
          <p:cNvSpPr>
            <a:spLocks noGrp="1"/>
          </p:cNvSpPr>
          <p:nvPr>
            <p:ph type="dt" sz="half" idx="16"/>
          </p:nvPr>
        </p:nvSpPr>
        <p:spPr>
          <a:xfrm>
            <a:off x="540321" y="6525344"/>
            <a:ext cx="3311525" cy="24447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entury Gothic"/>
                <a:ea typeface="+mn-ea"/>
                <a:cs typeface="Century Gothic"/>
              </a:defRPr>
            </a:lvl1pPr>
          </a:lstStyle>
          <a:p>
            <a:pPr>
              <a:defRPr/>
            </a:pPr>
            <a:r>
              <a:rPr lang="en-US"/>
              <a:t>Author | 00 Month Year</a:t>
            </a:r>
            <a:endParaRPr lang="sv-SE" dirty="0"/>
          </a:p>
        </p:txBody>
      </p:sp>
      <p:sp>
        <p:nvSpPr>
          <p:cNvPr id="13" name="Slide Number Placeholder 11"/>
          <p:cNvSpPr>
            <a:spLocks noGrp="1"/>
          </p:cNvSpPr>
          <p:nvPr>
            <p:ph type="sldNum" sz="quarter" idx="17"/>
          </p:nvPr>
        </p:nvSpPr>
        <p:spPr>
          <a:xfrm>
            <a:off x="35496" y="6525344"/>
            <a:ext cx="466725" cy="35877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entury Gothic"/>
                <a:ea typeface="+mn-ea"/>
                <a:cs typeface="Century Gothic"/>
              </a:defRPr>
            </a:lvl1pPr>
          </a:lstStyle>
          <a:p>
            <a:pPr>
              <a:defRPr/>
            </a:pPr>
            <a:fld id="{2C0B4C94-40F0-ED49-A75A-3D12A212FB5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 rot="5400000">
            <a:off x="7872413" y="5392738"/>
            <a:ext cx="17526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0" dirty="0" err="1">
                <a:solidFill>
                  <a:srgbClr val="3366FF"/>
                </a:solidFill>
                <a:latin typeface="Century Gothic"/>
                <a:ea typeface="+mn-ea"/>
                <a:cs typeface="Century Gothic"/>
              </a:rPr>
              <a:t>MedChemica</a:t>
            </a:r>
            <a:endParaRPr lang="en-US" sz="1800" b="0" dirty="0">
              <a:solidFill>
                <a:srgbClr val="3366FF"/>
              </a:solidFill>
              <a:latin typeface="Century Gothic"/>
              <a:ea typeface="+mn-ea"/>
              <a:cs typeface="Century Gothic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9600" y="274638"/>
            <a:ext cx="8415338" cy="720000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Century Gothic"/>
                <a:cs typeface="Century Gothic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9600" y="1760400"/>
            <a:ext cx="6706800" cy="4424400"/>
          </a:xfrm>
          <a:prstGeom prst="rect">
            <a:avLst/>
          </a:prstGeom>
        </p:spPr>
        <p:txBody>
          <a:bodyPr/>
          <a:lstStyle>
            <a:lvl1pPr marL="342900" indent="-342900">
              <a:buClrTx/>
              <a:buFont typeface="+mj-lt"/>
              <a:buAutoNum type="arabicPeriod"/>
              <a:defRPr b="1">
                <a:latin typeface="Century Gothic"/>
                <a:cs typeface="Century Gothic"/>
              </a:defRPr>
            </a:lvl1pPr>
            <a:lvl2pPr marL="720000" indent="-180000">
              <a:defRPr sz="1600" baseline="0">
                <a:latin typeface="Century Gothic"/>
                <a:cs typeface="Century Gothic"/>
              </a:defRPr>
            </a:lvl2pPr>
            <a:lvl3pPr marL="900000">
              <a:defRPr sz="1600">
                <a:latin typeface="Century Gothic"/>
                <a:cs typeface="Century Gothic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Date Placeholder 10"/>
          <p:cNvSpPr>
            <a:spLocks noGrp="1"/>
          </p:cNvSpPr>
          <p:nvPr>
            <p:ph type="dt" sz="half" idx="14"/>
          </p:nvPr>
        </p:nvSpPr>
        <p:spPr>
          <a:xfrm>
            <a:off x="540321" y="6525344"/>
            <a:ext cx="3311525" cy="24447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entury Gothic"/>
                <a:ea typeface="+mn-ea"/>
                <a:cs typeface="Century Gothic"/>
              </a:defRPr>
            </a:lvl1pPr>
          </a:lstStyle>
          <a:p>
            <a:pPr>
              <a:defRPr/>
            </a:pPr>
            <a:r>
              <a:rPr lang="en-US"/>
              <a:t>Author | 00 Month Year</a:t>
            </a:r>
            <a:endParaRPr lang="sv-SE" dirty="0"/>
          </a:p>
        </p:txBody>
      </p:sp>
      <p:sp>
        <p:nvSpPr>
          <p:cNvPr id="10" name="Slide Number Placeholder 11"/>
          <p:cNvSpPr>
            <a:spLocks noGrp="1"/>
          </p:cNvSpPr>
          <p:nvPr>
            <p:ph type="sldNum" sz="quarter" idx="15"/>
          </p:nvPr>
        </p:nvSpPr>
        <p:spPr>
          <a:xfrm>
            <a:off x="35496" y="6525344"/>
            <a:ext cx="466725" cy="35877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entury Gothic"/>
                <a:ea typeface="+mn-ea"/>
                <a:cs typeface="Century Gothic"/>
              </a:defRPr>
            </a:lvl1pPr>
          </a:lstStyle>
          <a:p>
            <a:pPr>
              <a:defRPr/>
            </a:pPr>
            <a:fld id="{2C0B4C94-40F0-ED49-A75A-3D12A212FB5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 rot="5400000">
            <a:off x="7872413" y="5392738"/>
            <a:ext cx="17526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0" dirty="0" err="1">
                <a:solidFill>
                  <a:srgbClr val="3366FF"/>
                </a:solidFill>
                <a:latin typeface="Century Gothic"/>
                <a:ea typeface="+mn-ea"/>
                <a:cs typeface="Century Gothic"/>
              </a:rPr>
              <a:t>MedChemica</a:t>
            </a:r>
            <a:endParaRPr lang="en-US" sz="1800" b="0" dirty="0">
              <a:solidFill>
                <a:srgbClr val="3366FF"/>
              </a:solidFill>
              <a:latin typeface="Century Gothic"/>
              <a:ea typeface="+mn-ea"/>
              <a:cs typeface="Century Gothic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9600" y="274638"/>
            <a:ext cx="8415338" cy="511200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9600" y="784800"/>
            <a:ext cx="8416800" cy="51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baseline="0">
                <a:solidFill>
                  <a:srgbClr val="3F8AFF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10"/>
          <p:cNvSpPr>
            <a:spLocks noGrp="1"/>
          </p:cNvSpPr>
          <p:nvPr>
            <p:ph type="dt" sz="half" idx="14"/>
          </p:nvPr>
        </p:nvSpPr>
        <p:spPr>
          <a:xfrm>
            <a:off x="540321" y="6525344"/>
            <a:ext cx="3311525" cy="24447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entury Gothic"/>
                <a:ea typeface="+mn-ea"/>
                <a:cs typeface="Century Gothic"/>
              </a:defRPr>
            </a:lvl1pPr>
          </a:lstStyle>
          <a:p>
            <a:pPr>
              <a:defRPr/>
            </a:pPr>
            <a:r>
              <a:rPr lang="en-US"/>
              <a:t>Author | 00 Month Year</a:t>
            </a:r>
            <a:endParaRPr lang="sv-SE" dirty="0"/>
          </a:p>
        </p:txBody>
      </p:sp>
      <p:sp>
        <p:nvSpPr>
          <p:cNvPr id="10" name="Slide Number Placeholder 11"/>
          <p:cNvSpPr>
            <a:spLocks noGrp="1"/>
          </p:cNvSpPr>
          <p:nvPr>
            <p:ph type="sldNum" sz="quarter" idx="15"/>
          </p:nvPr>
        </p:nvSpPr>
        <p:spPr>
          <a:xfrm>
            <a:off x="35496" y="6525344"/>
            <a:ext cx="466725" cy="35877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entury Gothic"/>
                <a:ea typeface="+mn-ea"/>
                <a:cs typeface="Century Gothic"/>
              </a:defRPr>
            </a:lvl1pPr>
          </a:lstStyle>
          <a:p>
            <a:pPr>
              <a:defRPr/>
            </a:pPr>
            <a:fld id="{2C0B4C94-40F0-ED49-A75A-3D12A212FB5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 rot="5400000">
            <a:off x="7872413" y="5392738"/>
            <a:ext cx="17526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0" dirty="0" err="1">
                <a:solidFill>
                  <a:srgbClr val="3366FF"/>
                </a:solidFill>
                <a:latin typeface="Century Gothic"/>
                <a:ea typeface="+mn-ea"/>
                <a:cs typeface="Century Gothic"/>
              </a:rPr>
              <a:t>MedChemica</a:t>
            </a:r>
            <a:endParaRPr lang="en-US" sz="1800" b="0" dirty="0">
              <a:solidFill>
                <a:srgbClr val="3366FF"/>
              </a:solidFill>
              <a:latin typeface="Century Gothic"/>
              <a:ea typeface="+mn-ea"/>
              <a:cs typeface="Century Gothic"/>
            </a:endParaRPr>
          </a:p>
        </p:txBody>
      </p:sp>
      <p:sp>
        <p:nvSpPr>
          <p:cNvPr id="5" name="Date Placeholder 10"/>
          <p:cNvSpPr>
            <a:spLocks noGrp="1"/>
          </p:cNvSpPr>
          <p:nvPr>
            <p:ph type="dt" sz="half" idx="14"/>
          </p:nvPr>
        </p:nvSpPr>
        <p:spPr>
          <a:xfrm>
            <a:off x="540321" y="6525344"/>
            <a:ext cx="3311525" cy="24447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entury Gothic"/>
                <a:ea typeface="+mn-ea"/>
                <a:cs typeface="Century Gothic"/>
              </a:defRPr>
            </a:lvl1pPr>
          </a:lstStyle>
          <a:p>
            <a:pPr>
              <a:defRPr/>
            </a:pPr>
            <a:r>
              <a:rPr lang="en-US"/>
              <a:t>Author | 00 Month Year</a:t>
            </a:r>
            <a:endParaRPr lang="sv-SE" dirty="0"/>
          </a:p>
        </p:txBody>
      </p:sp>
      <p:sp>
        <p:nvSpPr>
          <p:cNvPr id="6" name="Slide Number Placeholder 11"/>
          <p:cNvSpPr>
            <a:spLocks noGrp="1"/>
          </p:cNvSpPr>
          <p:nvPr>
            <p:ph type="sldNum" sz="quarter" idx="15"/>
          </p:nvPr>
        </p:nvSpPr>
        <p:spPr>
          <a:xfrm>
            <a:off x="35496" y="6525344"/>
            <a:ext cx="466725" cy="35877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entury Gothic"/>
                <a:ea typeface="+mn-ea"/>
                <a:cs typeface="Century Gothic"/>
              </a:defRPr>
            </a:lvl1pPr>
          </a:lstStyle>
          <a:p>
            <a:pPr>
              <a:defRPr/>
            </a:pPr>
            <a:fld id="{2C0B4C94-40F0-ED49-A75A-3D12A212FB5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274638"/>
            <a:ext cx="4678363" cy="16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lvl="0"/>
            <a:r>
              <a:rPr lang="en-GB" dirty="0"/>
              <a:t>Click to edit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13920" y="1949787"/>
            <a:ext cx="4680774" cy="228330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defRPr sz="3600" b="1" baseline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5743178" y="2485275"/>
            <a:ext cx="3391200" cy="4356000"/>
          </a:xfrm>
          <a:prstGeom prst="rect">
            <a:avLst/>
          </a:prstGeom>
        </p:spPr>
        <p:txBody>
          <a:bodyPr anchor="b" anchorCtr="0"/>
          <a:lstStyle>
            <a:lvl1pPr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600" y="274638"/>
            <a:ext cx="8415338" cy="511200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9600" y="784800"/>
            <a:ext cx="8416800" cy="51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baseline="0">
                <a:solidFill>
                  <a:srgbClr val="3F8AFF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09600" y="1760400"/>
            <a:ext cx="6706800" cy="442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0"/>
          <p:cNvSpPr>
            <a:spLocks noGrp="1"/>
          </p:cNvSpPr>
          <p:nvPr>
            <p:ph type="dt" sz="half" idx="14"/>
          </p:nvPr>
        </p:nvSpPr>
        <p:spPr>
          <a:xfrm>
            <a:off x="540321" y="6525344"/>
            <a:ext cx="3311525" cy="24447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entury Gothic"/>
                <a:ea typeface="+mn-ea"/>
                <a:cs typeface="Century Gothic"/>
              </a:defRPr>
            </a:lvl1pPr>
          </a:lstStyle>
          <a:p>
            <a:pPr>
              <a:defRPr/>
            </a:pPr>
            <a:r>
              <a:rPr lang="en-US"/>
              <a:t>Author | 00 Month Year</a:t>
            </a:r>
            <a:endParaRPr lang="sv-SE" dirty="0"/>
          </a:p>
        </p:txBody>
      </p:sp>
      <p:sp>
        <p:nvSpPr>
          <p:cNvPr id="6" name="Slide Number Placeholder 11"/>
          <p:cNvSpPr>
            <a:spLocks noGrp="1"/>
          </p:cNvSpPr>
          <p:nvPr>
            <p:ph type="sldNum" sz="quarter" idx="15"/>
          </p:nvPr>
        </p:nvSpPr>
        <p:spPr>
          <a:xfrm>
            <a:off x="35496" y="6525344"/>
            <a:ext cx="466725" cy="35877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entury Gothic"/>
                <a:ea typeface="+mn-ea"/>
                <a:cs typeface="Century Gothic"/>
              </a:defRPr>
            </a:lvl1pPr>
          </a:lstStyle>
          <a:p>
            <a:pPr>
              <a:defRPr/>
            </a:pPr>
            <a:fld id="{2C0B4C94-40F0-ED49-A75A-3D12A212FB5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600" y="274638"/>
            <a:ext cx="8415338" cy="511200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9600" y="784800"/>
            <a:ext cx="8416800" cy="51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baseline="0">
                <a:solidFill>
                  <a:srgbClr val="3F8AFF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09600" y="1760400"/>
            <a:ext cx="6706800" cy="442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-36512" y="6598617"/>
            <a:ext cx="466725" cy="35877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entury Gothic"/>
                <a:ea typeface="+mn-ea"/>
                <a:cs typeface="Century Gothic"/>
              </a:defRPr>
            </a:lvl1pPr>
          </a:lstStyle>
          <a:p>
            <a:pPr>
              <a:defRPr/>
            </a:pPr>
            <a:fld id="{19D7FF3D-B9F9-A24E-9ED2-06732FAD9613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>
          <a:xfrm>
            <a:off x="468313" y="6598617"/>
            <a:ext cx="3311525" cy="24447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entury Gothic"/>
                <a:ea typeface="+mn-ea"/>
                <a:cs typeface="Century Gothic"/>
              </a:defRPr>
            </a:lvl1pPr>
          </a:lstStyle>
          <a:p>
            <a:pPr>
              <a:defRPr/>
            </a:pPr>
            <a:r>
              <a:rPr lang="en-US"/>
              <a:t>Author | 00 Month Year</a:t>
            </a:r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9600" y="274638"/>
            <a:ext cx="8415338" cy="511200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14325" y="1760538"/>
            <a:ext cx="6705600" cy="4425950"/>
          </a:xfrm>
          <a:prstGeom prst="rect">
            <a:avLst/>
          </a:prstGeom>
        </p:spPr>
        <p:txBody>
          <a:bodyPr/>
          <a:lstStyle>
            <a:lvl1pPr marL="266400" indent="-266400">
              <a:buClr>
                <a:schemeClr val="tx2"/>
              </a:buClr>
              <a:buFont typeface="Arial" pitchFamily="34" charset="0"/>
              <a:buChar char="•"/>
              <a:defRPr sz="1800">
                <a:latin typeface="Century Gothic"/>
                <a:cs typeface="Century Gothic"/>
              </a:defRPr>
            </a:lvl1pPr>
            <a:lvl2pPr>
              <a:defRPr sz="1800">
                <a:latin typeface="Century Gothic"/>
                <a:cs typeface="Century Gothic"/>
              </a:defRPr>
            </a:lvl2pPr>
            <a:lvl3pPr>
              <a:defRPr sz="1600" baseline="0">
                <a:latin typeface="Century Gothic"/>
                <a:cs typeface="Century Gothic"/>
              </a:defRPr>
            </a:lvl3pPr>
            <a:lvl4pPr marL="622800" indent="-180000">
              <a:defRPr sz="1600">
                <a:latin typeface="Century Gothic"/>
                <a:cs typeface="Century Gothic"/>
              </a:defRPr>
            </a:lvl4pPr>
            <a:lvl5pPr marL="622800">
              <a:defRPr sz="1600">
                <a:latin typeface="Century Gothic"/>
                <a:cs typeface="Century Gothic"/>
              </a:defRPr>
            </a:lvl5pPr>
            <a:lvl6pPr>
              <a:defRPr>
                <a:latin typeface="Arial" pitchFamily="34" charset="0"/>
                <a:cs typeface="Arial" pitchFamily="34" charset="0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9600" y="784800"/>
            <a:ext cx="8416800" cy="51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baseline="0">
                <a:solidFill>
                  <a:srgbClr val="3F8AFF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13"/>
          </p:nvPr>
        </p:nvSpPr>
        <p:spPr>
          <a:xfrm>
            <a:off x="-36512" y="6598617"/>
            <a:ext cx="466725" cy="35877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entury Gothic"/>
                <a:ea typeface="+mn-ea"/>
                <a:cs typeface="Century Gothic"/>
              </a:defRPr>
            </a:lvl1pPr>
          </a:lstStyle>
          <a:p>
            <a:pPr>
              <a:defRPr/>
            </a:pPr>
            <a:fld id="{040A6541-9037-AB4C-8FAE-C9A3715F831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>
          <a:xfrm>
            <a:off x="468313" y="6598617"/>
            <a:ext cx="3311525" cy="24447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entury Gothic"/>
                <a:ea typeface="+mn-ea"/>
                <a:cs typeface="Century Gothic"/>
              </a:defRPr>
            </a:lvl1pPr>
          </a:lstStyle>
          <a:p>
            <a:pPr>
              <a:defRPr/>
            </a:pPr>
            <a:r>
              <a:rPr lang="en-US"/>
              <a:t>Author | 00 Month Year</a:t>
            </a:r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and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600" y="274638"/>
            <a:ext cx="8415338" cy="511200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9600" y="784800"/>
            <a:ext cx="8416800" cy="51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baseline="0">
                <a:solidFill>
                  <a:srgbClr val="3F8AFF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00000" y="1760400"/>
            <a:ext cx="3960000" cy="3960000"/>
          </a:xfrm>
          <a:prstGeom prst="rect">
            <a:avLst/>
          </a:prstGeom>
        </p:spPr>
        <p:txBody>
          <a:bodyPr/>
          <a:lstStyle>
            <a:lvl1pPr marL="180000" indent="-180000">
              <a:buFont typeface="Arial" pitchFamily="34" charset="0"/>
              <a:buChar char="•"/>
              <a:defRPr sz="1400">
                <a:latin typeface="Century Gothic"/>
                <a:cs typeface="Century Gothic"/>
              </a:defRPr>
            </a:lvl1pPr>
            <a:lvl2pPr>
              <a:defRPr sz="1400">
                <a:latin typeface="Century Gothic"/>
                <a:cs typeface="Century Gothic"/>
              </a:defRPr>
            </a:lvl2pPr>
            <a:lvl3pPr>
              <a:defRPr sz="1200">
                <a:latin typeface="Century Gothic"/>
                <a:cs typeface="Century Gothic"/>
              </a:defRPr>
            </a:lvl3pPr>
            <a:lvl4pPr>
              <a:defRPr sz="1200">
                <a:latin typeface="Century Gothic"/>
                <a:cs typeface="Century Gothic"/>
              </a:defRPr>
            </a:lvl4pPr>
            <a:lvl5pPr>
              <a:defRPr sz="1200">
                <a:latin typeface="Century Gothic"/>
                <a:cs typeface="Century Gothic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09600" y="1760400"/>
            <a:ext cx="3960000" cy="39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entury Gothic"/>
                <a:cs typeface="Century Gothic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>
          <a:xfrm>
            <a:off x="540321" y="6525344"/>
            <a:ext cx="3311525" cy="24447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entury Gothic"/>
                <a:ea typeface="+mn-ea"/>
                <a:cs typeface="Century Gothic"/>
              </a:defRPr>
            </a:lvl1pPr>
          </a:lstStyle>
          <a:p>
            <a:pPr>
              <a:defRPr/>
            </a:pPr>
            <a:r>
              <a:rPr lang="en-US"/>
              <a:t>Author | 00 Month Year</a:t>
            </a:r>
            <a:endParaRPr lang="sv-S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>
          <a:xfrm>
            <a:off x="35496" y="6525344"/>
            <a:ext cx="466725" cy="35877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entury Gothic"/>
                <a:ea typeface="+mn-ea"/>
                <a:cs typeface="Century Gothic"/>
              </a:defRPr>
            </a:lvl1pPr>
          </a:lstStyle>
          <a:p>
            <a:pPr>
              <a:defRPr/>
            </a:pPr>
            <a:fld id="{2C0B4C94-40F0-ED49-A75A-3D12A212FB5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and 2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600" y="274638"/>
            <a:ext cx="8415338" cy="511200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9600" y="784800"/>
            <a:ext cx="8416800" cy="51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baseline="0">
                <a:solidFill>
                  <a:srgbClr val="3F8AFF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00000" y="1760400"/>
            <a:ext cx="3960000" cy="1872000"/>
          </a:xfrm>
          <a:prstGeom prst="rect">
            <a:avLst/>
          </a:prstGeom>
        </p:spPr>
        <p:txBody>
          <a:bodyPr/>
          <a:lstStyle>
            <a:lvl1pPr marL="180000" indent="-180000">
              <a:buFont typeface="Arial" pitchFamily="34" charset="0"/>
              <a:buChar char="•"/>
              <a:defRPr sz="1400">
                <a:latin typeface="Century Gothic"/>
                <a:cs typeface="Century Gothic"/>
              </a:defRPr>
            </a:lvl1pPr>
            <a:lvl2pPr>
              <a:defRPr sz="1400">
                <a:latin typeface="Century Gothic"/>
                <a:cs typeface="Century Gothic"/>
              </a:defRPr>
            </a:lvl2pPr>
            <a:lvl3pPr>
              <a:defRPr sz="1200">
                <a:latin typeface="Century Gothic"/>
                <a:cs typeface="Century Gothic"/>
              </a:defRPr>
            </a:lvl3pPr>
            <a:lvl4pPr>
              <a:defRPr sz="1200">
                <a:latin typeface="Century Gothic"/>
                <a:cs typeface="Century Gothic"/>
              </a:defRPr>
            </a:lvl4pPr>
            <a:lvl5pPr>
              <a:defRPr sz="1200">
                <a:latin typeface="Century Gothic"/>
                <a:cs typeface="Century Gothic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09600" y="1760400"/>
            <a:ext cx="3960000" cy="39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Century Gothic"/>
                <a:cs typeface="Century Gothic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6"/>
          </p:nvPr>
        </p:nvSpPr>
        <p:spPr>
          <a:xfrm>
            <a:off x="4502990" y="3848103"/>
            <a:ext cx="3960000" cy="1872000"/>
          </a:xfrm>
          <a:prstGeom prst="rect">
            <a:avLst/>
          </a:prstGeom>
        </p:spPr>
        <p:txBody>
          <a:bodyPr/>
          <a:lstStyle>
            <a:lvl1pPr marL="180000" indent="-180000">
              <a:buFont typeface="Arial" pitchFamily="34" charset="0"/>
              <a:buChar char="•"/>
              <a:defRPr sz="1400">
                <a:latin typeface="Century Gothic"/>
                <a:cs typeface="Century Gothic"/>
              </a:defRPr>
            </a:lvl1pPr>
            <a:lvl2pPr>
              <a:defRPr sz="1400">
                <a:latin typeface="Century Gothic"/>
                <a:cs typeface="Century Gothic"/>
              </a:defRPr>
            </a:lvl2pPr>
            <a:lvl3pPr>
              <a:defRPr sz="1200">
                <a:latin typeface="Century Gothic"/>
                <a:cs typeface="Century Gothic"/>
              </a:defRPr>
            </a:lvl3pPr>
            <a:lvl4pPr>
              <a:defRPr sz="1200">
                <a:latin typeface="Century Gothic"/>
                <a:cs typeface="Century Gothic"/>
              </a:defRPr>
            </a:lvl4pPr>
            <a:lvl5pPr>
              <a:defRPr sz="1200">
                <a:latin typeface="Century Gothic"/>
                <a:cs typeface="Century Gothic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7"/>
          </p:nvPr>
        </p:nvSpPr>
        <p:spPr>
          <a:xfrm>
            <a:off x="540321" y="6525344"/>
            <a:ext cx="3311525" cy="24447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entury Gothic"/>
                <a:ea typeface="+mn-ea"/>
                <a:cs typeface="Century Gothic"/>
              </a:defRPr>
            </a:lvl1pPr>
          </a:lstStyle>
          <a:p>
            <a:pPr>
              <a:defRPr/>
            </a:pPr>
            <a:r>
              <a:rPr lang="en-US"/>
              <a:t>Author | 00 Month Year</a:t>
            </a:r>
            <a:endParaRPr lang="sv-SE" dirty="0"/>
          </a:p>
        </p:txBody>
      </p:sp>
      <p:sp>
        <p:nvSpPr>
          <p:cNvPr id="14" name="Slide Number Placeholder 11"/>
          <p:cNvSpPr>
            <a:spLocks noGrp="1"/>
          </p:cNvSpPr>
          <p:nvPr>
            <p:ph type="sldNum" sz="quarter" idx="18"/>
          </p:nvPr>
        </p:nvSpPr>
        <p:spPr>
          <a:xfrm>
            <a:off x="35496" y="6525344"/>
            <a:ext cx="466725" cy="35877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entury Gothic"/>
                <a:ea typeface="+mn-ea"/>
                <a:cs typeface="Century Gothic"/>
              </a:defRPr>
            </a:lvl1pPr>
          </a:lstStyle>
          <a:p>
            <a:pPr>
              <a:defRPr/>
            </a:pPr>
            <a:fld id="{2C0B4C94-40F0-ED49-A75A-3D12A212FB5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600" y="274638"/>
            <a:ext cx="8415338" cy="511200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9600" y="784800"/>
            <a:ext cx="8416800" cy="51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baseline="0">
                <a:solidFill>
                  <a:srgbClr val="3F8AFF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00000" y="1760400"/>
            <a:ext cx="3960000" cy="3960000"/>
          </a:xfrm>
          <a:prstGeom prst="rect">
            <a:avLst/>
          </a:prstGeom>
        </p:spPr>
        <p:txBody>
          <a:bodyPr/>
          <a:lstStyle>
            <a:lvl1pPr marL="180000" indent="-180000">
              <a:buFont typeface="Arial" pitchFamily="34" charset="0"/>
              <a:buChar char="•"/>
              <a:defRPr sz="1400">
                <a:latin typeface="Century Gothic"/>
                <a:cs typeface="Century Gothic"/>
              </a:defRPr>
            </a:lvl1pPr>
            <a:lvl2pPr>
              <a:defRPr sz="1400">
                <a:latin typeface="Century Gothic"/>
                <a:cs typeface="Century Gothic"/>
              </a:defRPr>
            </a:lvl2pPr>
            <a:lvl3pPr>
              <a:defRPr sz="1200">
                <a:latin typeface="Century Gothic"/>
                <a:cs typeface="Century Gothic"/>
              </a:defRPr>
            </a:lvl3pPr>
            <a:lvl4pPr>
              <a:defRPr sz="1200">
                <a:latin typeface="Century Gothic"/>
                <a:cs typeface="Century Gothic"/>
              </a:defRPr>
            </a:lvl4pPr>
            <a:lvl5pPr>
              <a:defRPr sz="1200">
                <a:latin typeface="Century Gothic"/>
                <a:cs typeface="Century Gothic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5"/>
          </p:nvPr>
        </p:nvSpPr>
        <p:spPr>
          <a:xfrm>
            <a:off x="309600" y="1760400"/>
            <a:ext cx="3960000" cy="3960000"/>
          </a:xfrm>
          <a:prstGeom prst="rect">
            <a:avLst/>
          </a:prstGeom>
        </p:spPr>
        <p:txBody>
          <a:bodyPr/>
          <a:lstStyle>
            <a:lvl1pPr marL="180000" indent="-180000">
              <a:buFont typeface="Arial" pitchFamily="34" charset="0"/>
              <a:buChar char="•"/>
              <a:defRPr sz="1400">
                <a:latin typeface="Century Gothic"/>
                <a:cs typeface="Century Gothic"/>
              </a:defRPr>
            </a:lvl1pPr>
            <a:lvl2pPr>
              <a:defRPr sz="1400">
                <a:latin typeface="Century Gothic"/>
                <a:cs typeface="Century Gothic"/>
              </a:defRPr>
            </a:lvl2pPr>
            <a:lvl3pPr>
              <a:defRPr sz="1200">
                <a:latin typeface="Century Gothic"/>
                <a:cs typeface="Century Gothic"/>
              </a:defRPr>
            </a:lvl3pPr>
            <a:lvl4pPr>
              <a:defRPr sz="1200">
                <a:latin typeface="Century Gothic"/>
                <a:cs typeface="Century Gothic"/>
              </a:defRPr>
            </a:lvl4pPr>
            <a:lvl5pPr>
              <a:defRPr sz="1200">
                <a:latin typeface="Century Gothic"/>
                <a:cs typeface="Century Gothic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Date Placeholder 10"/>
          <p:cNvSpPr>
            <a:spLocks noGrp="1"/>
          </p:cNvSpPr>
          <p:nvPr>
            <p:ph type="dt" sz="half" idx="16"/>
          </p:nvPr>
        </p:nvSpPr>
        <p:spPr>
          <a:xfrm>
            <a:off x="540321" y="6525344"/>
            <a:ext cx="3311525" cy="24447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entury Gothic"/>
                <a:ea typeface="+mn-ea"/>
                <a:cs typeface="Century Gothic"/>
              </a:defRPr>
            </a:lvl1pPr>
          </a:lstStyle>
          <a:p>
            <a:pPr>
              <a:defRPr/>
            </a:pPr>
            <a:r>
              <a:rPr lang="en-US"/>
              <a:t>Author | 00 Month Year</a:t>
            </a:r>
            <a:endParaRPr lang="sv-SE" dirty="0"/>
          </a:p>
        </p:txBody>
      </p:sp>
      <p:sp>
        <p:nvSpPr>
          <p:cNvPr id="11" name="Slide Number Placeholder 11"/>
          <p:cNvSpPr>
            <a:spLocks noGrp="1"/>
          </p:cNvSpPr>
          <p:nvPr>
            <p:ph type="sldNum" sz="quarter" idx="17"/>
          </p:nvPr>
        </p:nvSpPr>
        <p:spPr>
          <a:xfrm>
            <a:off x="35496" y="6525344"/>
            <a:ext cx="466725" cy="35877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entury Gothic"/>
                <a:ea typeface="+mn-ea"/>
                <a:cs typeface="Century Gothic"/>
              </a:defRPr>
            </a:lvl1pPr>
          </a:lstStyle>
          <a:p>
            <a:pPr>
              <a:defRPr/>
            </a:pPr>
            <a:fld id="{2C0B4C94-40F0-ED49-A75A-3D12A212FB5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9600" y="274638"/>
            <a:ext cx="8415338" cy="511200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9600" y="784800"/>
            <a:ext cx="8416800" cy="51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baseline="0">
                <a:solidFill>
                  <a:srgbClr val="3F8AFF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313200" y="1760400"/>
            <a:ext cx="2674800" cy="396000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•"/>
              <a:defRPr sz="1400">
                <a:latin typeface="Century Gothic"/>
                <a:cs typeface="Century Gothic"/>
              </a:defRPr>
            </a:lvl1pPr>
            <a:lvl2pPr>
              <a:defRPr sz="1400">
                <a:latin typeface="Century Gothic"/>
                <a:cs typeface="Century Gothic"/>
              </a:defRPr>
            </a:lvl2pPr>
            <a:lvl3pPr>
              <a:defRPr sz="1200">
                <a:latin typeface="Century Gothic"/>
                <a:cs typeface="Century Gothic"/>
              </a:defRPr>
            </a:lvl3pPr>
            <a:lvl4pPr>
              <a:defRPr sz="1200">
                <a:latin typeface="Century Gothic"/>
                <a:cs typeface="Century Gothic"/>
              </a:defRPr>
            </a:lvl4pPr>
            <a:lvl5pPr>
              <a:defRPr sz="1200">
                <a:latin typeface="Century Gothic"/>
                <a:cs typeface="Century Gothic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5"/>
          </p:nvPr>
        </p:nvSpPr>
        <p:spPr>
          <a:xfrm>
            <a:off x="3268800" y="1760400"/>
            <a:ext cx="2674800" cy="396000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•"/>
              <a:defRPr sz="1400">
                <a:latin typeface="Century Gothic"/>
                <a:cs typeface="Century Gothic"/>
              </a:defRPr>
            </a:lvl1pPr>
            <a:lvl2pPr>
              <a:defRPr sz="1400">
                <a:latin typeface="Century Gothic"/>
                <a:cs typeface="Century Gothic"/>
              </a:defRPr>
            </a:lvl2pPr>
            <a:lvl3pPr>
              <a:defRPr sz="1200">
                <a:latin typeface="Century Gothic"/>
                <a:cs typeface="Century Gothic"/>
              </a:defRPr>
            </a:lvl3pPr>
            <a:lvl4pPr>
              <a:defRPr sz="1200">
                <a:latin typeface="Century Gothic"/>
                <a:cs typeface="Century Gothic"/>
              </a:defRPr>
            </a:lvl4pPr>
            <a:lvl5pPr>
              <a:defRPr sz="1200">
                <a:latin typeface="Century Gothic"/>
                <a:cs typeface="Century Gothic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6"/>
          </p:nvPr>
        </p:nvSpPr>
        <p:spPr>
          <a:xfrm>
            <a:off x="6220800" y="1760400"/>
            <a:ext cx="2674800" cy="396000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•"/>
              <a:defRPr sz="1400">
                <a:latin typeface="Century Gothic"/>
                <a:cs typeface="Century Gothic"/>
              </a:defRPr>
            </a:lvl1pPr>
            <a:lvl2pPr>
              <a:defRPr sz="1400">
                <a:latin typeface="Century Gothic"/>
                <a:cs typeface="Century Gothic"/>
              </a:defRPr>
            </a:lvl2pPr>
            <a:lvl3pPr>
              <a:defRPr sz="1200">
                <a:latin typeface="Century Gothic"/>
                <a:cs typeface="Century Gothic"/>
              </a:defRPr>
            </a:lvl3pPr>
            <a:lvl4pPr>
              <a:defRPr sz="1200">
                <a:latin typeface="Century Gothic"/>
                <a:cs typeface="Century Gothic"/>
              </a:defRPr>
            </a:lvl4pPr>
            <a:lvl5pPr>
              <a:defRPr sz="1200">
                <a:latin typeface="Century Gothic"/>
                <a:cs typeface="Century Gothic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Date Placeholder 10"/>
          <p:cNvSpPr>
            <a:spLocks noGrp="1"/>
          </p:cNvSpPr>
          <p:nvPr>
            <p:ph type="dt" sz="half" idx="17"/>
          </p:nvPr>
        </p:nvSpPr>
        <p:spPr>
          <a:xfrm>
            <a:off x="540321" y="6525344"/>
            <a:ext cx="3311525" cy="24447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entury Gothic"/>
                <a:ea typeface="+mn-ea"/>
                <a:cs typeface="Century Gothic"/>
              </a:defRPr>
            </a:lvl1pPr>
          </a:lstStyle>
          <a:p>
            <a:pPr>
              <a:defRPr/>
            </a:pPr>
            <a:r>
              <a:rPr lang="en-US"/>
              <a:t>Author | 00 Month Year</a:t>
            </a:r>
            <a:endParaRPr lang="sv-SE" dirty="0"/>
          </a:p>
        </p:txBody>
      </p:sp>
      <p:sp>
        <p:nvSpPr>
          <p:cNvPr id="14" name="Slide Number Placeholder 11"/>
          <p:cNvSpPr>
            <a:spLocks noGrp="1"/>
          </p:cNvSpPr>
          <p:nvPr>
            <p:ph type="sldNum" sz="quarter" idx="18"/>
          </p:nvPr>
        </p:nvSpPr>
        <p:spPr>
          <a:xfrm>
            <a:off x="35496" y="6525344"/>
            <a:ext cx="466725" cy="35877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entury Gothic"/>
                <a:ea typeface="+mn-ea"/>
                <a:cs typeface="Century Gothic"/>
              </a:defRPr>
            </a:lvl1pPr>
          </a:lstStyle>
          <a:p>
            <a:pPr>
              <a:defRPr/>
            </a:pPr>
            <a:fld id="{2C0B4C94-40F0-ED49-A75A-3D12A212FB5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 rot="5400000">
            <a:off x="7872413" y="5392738"/>
            <a:ext cx="17526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0" dirty="0" err="1">
                <a:solidFill>
                  <a:srgbClr val="3366FF"/>
                </a:solidFill>
                <a:latin typeface="Century Gothic"/>
                <a:ea typeface="+mn-ea"/>
                <a:cs typeface="Century Gothic"/>
              </a:rPr>
              <a:t>MedChemica</a:t>
            </a:r>
            <a:endParaRPr lang="en-US" sz="1800" b="0" dirty="0">
              <a:solidFill>
                <a:srgbClr val="3366FF"/>
              </a:solidFill>
              <a:latin typeface="Century Gothic"/>
              <a:ea typeface="+mn-ea"/>
              <a:cs typeface="Century Gothic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9600" y="274638"/>
            <a:ext cx="8415338" cy="511200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9600" y="784800"/>
            <a:ext cx="8416800" cy="51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baseline="0">
                <a:solidFill>
                  <a:srgbClr val="3F8AFF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313200" y="3714752"/>
            <a:ext cx="6706800" cy="200564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•"/>
              <a:defRPr sz="1400">
                <a:latin typeface="Century Gothic"/>
                <a:cs typeface="Century Gothic"/>
              </a:defRPr>
            </a:lvl1pPr>
            <a:lvl2pPr>
              <a:defRPr sz="1400">
                <a:latin typeface="Century Gothic"/>
                <a:cs typeface="Century Gothic"/>
              </a:defRPr>
            </a:lvl2pPr>
            <a:lvl3pPr>
              <a:defRPr sz="1200">
                <a:latin typeface="Century Gothic"/>
                <a:cs typeface="Century Gothic"/>
              </a:defRPr>
            </a:lvl3pPr>
            <a:lvl4pPr>
              <a:defRPr sz="1200">
                <a:latin typeface="Century Gothic"/>
                <a:cs typeface="Century Gothic"/>
              </a:defRPr>
            </a:lvl4pPr>
            <a:lvl5pPr>
              <a:defRPr sz="1200">
                <a:latin typeface="Century Gothic"/>
                <a:cs typeface="Century Gothic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09600" y="1760400"/>
            <a:ext cx="6706800" cy="18114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0"/>
          <p:cNvSpPr>
            <a:spLocks noGrp="1"/>
          </p:cNvSpPr>
          <p:nvPr>
            <p:ph type="dt" sz="half" idx="18"/>
          </p:nvPr>
        </p:nvSpPr>
        <p:spPr>
          <a:xfrm>
            <a:off x="540321" y="6525344"/>
            <a:ext cx="3311525" cy="24447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entury Gothic"/>
                <a:ea typeface="+mn-ea"/>
                <a:cs typeface="Century Gothic"/>
              </a:defRPr>
            </a:lvl1pPr>
          </a:lstStyle>
          <a:p>
            <a:pPr>
              <a:defRPr/>
            </a:pPr>
            <a:r>
              <a:rPr lang="en-US"/>
              <a:t>Author | 00 Month Year</a:t>
            </a:r>
            <a:endParaRPr lang="sv-SE" dirty="0"/>
          </a:p>
        </p:txBody>
      </p:sp>
      <p:sp>
        <p:nvSpPr>
          <p:cNvPr id="14" name="Slide Number Placeholder 11"/>
          <p:cNvSpPr>
            <a:spLocks noGrp="1"/>
          </p:cNvSpPr>
          <p:nvPr>
            <p:ph type="sldNum" sz="quarter" idx="15"/>
          </p:nvPr>
        </p:nvSpPr>
        <p:spPr>
          <a:xfrm>
            <a:off x="35496" y="6525344"/>
            <a:ext cx="466725" cy="35877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entury Gothic"/>
                <a:ea typeface="+mn-ea"/>
                <a:cs typeface="Century Gothic"/>
              </a:defRPr>
            </a:lvl1pPr>
          </a:lstStyle>
          <a:p>
            <a:pPr>
              <a:defRPr/>
            </a:pPr>
            <a:fld id="{2C0B4C94-40F0-ED49-A75A-3D12A212FB5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 rot="5400000">
            <a:off x="8006557" y="5391944"/>
            <a:ext cx="17526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0" dirty="0" err="1">
                <a:solidFill>
                  <a:srgbClr val="3366FF"/>
                </a:solidFill>
                <a:latin typeface="Century Gothic"/>
                <a:ea typeface="+mn-ea"/>
                <a:cs typeface="Century Gothic"/>
              </a:rPr>
              <a:t>MedChemica</a:t>
            </a:r>
            <a:endParaRPr lang="en-US" sz="1800" b="0" dirty="0">
              <a:solidFill>
                <a:srgbClr val="3366FF"/>
              </a:solidFill>
              <a:latin typeface="Century Gothic"/>
              <a:ea typeface="+mn-ea"/>
              <a:cs typeface="Century Gothic"/>
            </a:endParaRPr>
          </a:p>
        </p:txBody>
      </p:sp>
      <p:sp>
        <p:nvSpPr>
          <p:cNvPr id="3" name="Date Placeholder 10"/>
          <p:cNvSpPr>
            <a:spLocks noGrp="1"/>
          </p:cNvSpPr>
          <p:nvPr>
            <p:ph type="dt" sz="half" idx="2"/>
          </p:nvPr>
        </p:nvSpPr>
        <p:spPr>
          <a:xfrm>
            <a:off x="540321" y="6525344"/>
            <a:ext cx="3311525" cy="24447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entury Gothic"/>
                <a:ea typeface="+mn-ea"/>
                <a:cs typeface="Century Gothic"/>
              </a:defRPr>
            </a:lvl1pPr>
          </a:lstStyle>
          <a:p>
            <a:pPr>
              <a:defRPr/>
            </a:pPr>
            <a:r>
              <a:rPr lang="en-US" dirty="0"/>
              <a:t>MedChemica | Month Year</a:t>
            </a:r>
            <a:endParaRPr lang="sv-SE" dirty="0"/>
          </a:p>
        </p:txBody>
      </p:sp>
      <p:sp>
        <p:nvSpPr>
          <p:cNvPr id="4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35496" y="6525344"/>
            <a:ext cx="466725" cy="35877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entury Gothic"/>
                <a:ea typeface="+mn-ea"/>
                <a:cs typeface="Century Gothic"/>
              </a:defRPr>
            </a:lvl1pPr>
          </a:lstStyle>
          <a:p>
            <a:pPr>
              <a:defRPr/>
            </a:pPr>
            <a:fld id="{2C0B4C94-40F0-ED49-A75A-3D12A212FB5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88" r:id="rId14"/>
    <p:sldLayoutId id="2147483989" r:id="rId15"/>
    <p:sldLayoutId id="2147483990" r:id="rId16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ＭＳ Ｐゴシック" pitchFamily="-111" charset="-128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1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1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1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pitchFamily="-11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179388" indent="-179388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itchFamily="-111" charset="0"/>
        <a:buChar char="•"/>
        <a:defRPr>
          <a:solidFill>
            <a:schemeClr val="tx1"/>
          </a:solidFill>
          <a:latin typeface="Arial" pitchFamily="34" charset="0"/>
          <a:ea typeface="ＭＳ Ｐゴシック" pitchFamily="-111" charset="-128"/>
          <a:cs typeface="Arial" pitchFamily="34" charset="0"/>
        </a:defRPr>
      </a:lvl1pPr>
      <a:lvl2pPr marL="358775" indent="-179388" algn="l" rtl="0" eaLnBrk="1" fontAlgn="base" hangingPunct="1">
        <a:spcBef>
          <a:spcPct val="0"/>
        </a:spcBef>
        <a:spcAft>
          <a:spcPct val="0"/>
        </a:spcAft>
        <a:buFont typeface="Arial" pitchFamily="-111" charset="0"/>
        <a:buChar char="-"/>
        <a:defRPr>
          <a:solidFill>
            <a:schemeClr val="tx1"/>
          </a:solidFill>
          <a:latin typeface="Arial" pitchFamily="34" charset="0"/>
          <a:ea typeface="ＭＳ Ｐゴシック" pitchFamily="-111" charset="-128"/>
          <a:cs typeface="Arial" pitchFamily="34" charset="0"/>
        </a:defRPr>
      </a:lvl2pPr>
      <a:lvl3pPr marL="622300" indent="-180975" algn="l" rtl="0" eaLnBrk="1" fontAlgn="base" hangingPunct="1">
        <a:spcBef>
          <a:spcPct val="0"/>
        </a:spcBef>
        <a:spcAft>
          <a:spcPct val="0"/>
        </a:spcAft>
        <a:buFont typeface="Arial" pitchFamily="-111" charset="0"/>
        <a:buChar char="•"/>
        <a:defRPr sz="1600">
          <a:solidFill>
            <a:schemeClr val="tx1"/>
          </a:solidFill>
          <a:latin typeface="Arial" pitchFamily="34" charset="0"/>
          <a:ea typeface="ＭＳ Ｐゴシック" pitchFamily="-111" charset="-128"/>
          <a:cs typeface="Arial" pitchFamily="34" charset="0"/>
        </a:defRPr>
      </a:lvl3pPr>
      <a:lvl4pPr marL="622300" indent="-179388" algn="l" rtl="0" eaLnBrk="1" fontAlgn="base" hangingPunct="1">
        <a:spcBef>
          <a:spcPct val="0"/>
        </a:spcBef>
        <a:spcAft>
          <a:spcPct val="0"/>
        </a:spcAft>
        <a:buChar char="•"/>
        <a:defRPr sz="1600">
          <a:solidFill>
            <a:schemeClr val="tx1"/>
          </a:solidFill>
          <a:latin typeface="Arial" pitchFamily="34" charset="0"/>
          <a:ea typeface="ＭＳ Ｐゴシック" pitchFamily="-111" charset="-128"/>
          <a:cs typeface="Arial" pitchFamily="34" charset="0"/>
        </a:defRPr>
      </a:lvl4pPr>
      <a:lvl5pPr marL="622300" indent="-179388" algn="l" rtl="0" eaLnBrk="1" fontAlgn="base" hangingPunct="1">
        <a:spcBef>
          <a:spcPct val="0"/>
        </a:spcBef>
        <a:spcAft>
          <a:spcPct val="0"/>
        </a:spcAft>
        <a:buChar char="•"/>
        <a:defRPr sz="1600">
          <a:solidFill>
            <a:schemeClr val="tx1"/>
          </a:solidFill>
          <a:latin typeface="Arial" pitchFamily="34" charset="0"/>
          <a:ea typeface="ＭＳ Ｐゴシック" pitchFamily="-111" charset="-128"/>
          <a:cs typeface="Arial" pitchFamily="34" charset="0"/>
        </a:defRPr>
      </a:lvl5pPr>
      <a:lvl6pPr marL="1620838" indent="-176213" algn="l" rtl="0" eaLnBrk="1" fontAlgn="base" hangingPunct="1">
        <a:spcBef>
          <a:spcPct val="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078038" indent="-176213" algn="l" rtl="0" eaLnBrk="1" fontAlgn="base" hangingPunct="1">
        <a:spcBef>
          <a:spcPct val="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535238" indent="-176213" algn="l" rtl="0" eaLnBrk="1" fontAlgn="base" hangingPunct="1">
        <a:spcBef>
          <a:spcPct val="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2992438" indent="-176213" algn="l" rtl="0" eaLnBrk="1" fontAlgn="base" hangingPunct="1">
        <a:spcBef>
          <a:spcPct val="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274638"/>
            <a:ext cx="4678363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</p:sldLayoutIdLst>
  <p:hf hdr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rgbClr val="3F8AFF"/>
          </a:solidFill>
          <a:latin typeface="Arial" pitchFamily="34" charset="0"/>
          <a:ea typeface="ＭＳ Ｐゴシック" pitchFamily="-111" charset="-128"/>
          <a:cs typeface="Arial" pitchFamily="34" charset="0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rgbClr val="3F8AFF"/>
          </a:solidFill>
          <a:latin typeface="Arial" charset="0"/>
          <a:ea typeface="ＭＳ Ｐゴシック" pitchFamily="-111" charset="-128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rgbClr val="3F8AFF"/>
          </a:solidFill>
          <a:latin typeface="Arial" charset="0"/>
          <a:ea typeface="ＭＳ Ｐゴシック" pitchFamily="-111" charset="-128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rgbClr val="3F8AFF"/>
          </a:solidFill>
          <a:latin typeface="Arial" charset="0"/>
          <a:ea typeface="ＭＳ Ｐゴシック" pitchFamily="-111" charset="-128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rgbClr val="3F8AFF"/>
          </a:solidFill>
          <a:latin typeface="Arial" charset="0"/>
          <a:ea typeface="ＭＳ Ｐゴシック" pitchFamily="-111" charset="-128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0000" b="1">
          <a:solidFill>
            <a:schemeClr val="accent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179388" indent="-1778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buChar char="•"/>
        <a:defRPr sz="50000" b="1">
          <a:solidFill>
            <a:schemeClr val="accent1"/>
          </a:solidFill>
          <a:latin typeface="+mn-lt"/>
          <a:ea typeface="ＭＳ Ｐゴシック" pitchFamily="-111" charset="-128"/>
        </a:defRPr>
      </a:lvl2pPr>
      <a:lvl3pPr marL="455613" indent="-96838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buFont typeface="Arial" pitchFamily="-111" charset="0"/>
        <a:buChar char="-"/>
        <a:defRPr sz="50000" b="1">
          <a:solidFill>
            <a:schemeClr val="accent1"/>
          </a:solidFill>
          <a:latin typeface="+mn-lt"/>
          <a:ea typeface="ＭＳ Ｐゴシック" pitchFamily="-111" charset="-128"/>
        </a:defRPr>
      </a:lvl3pPr>
      <a:lvl4pPr marL="808038" indent="-173038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buChar char="•"/>
        <a:defRPr sz="50000" b="1">
          <a:solidFill>
            <a:schemeClr val="accent1"/>
          </a:solidFill>
          <a:latin typeface="+mn-lt"/>
          <a:ea typeface="ＭＳ Ｐゴシック" pitchFamily="-111" charset="-128"/>
        </a:defRPr>
      </a:lvl4pPr>
      <a:lvl5pPr marL="1163638" indent="-176213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buChar char="•"/>
        <a:defRPr sz="50000" b="1">
          <a:solidFill>
            <a:schemeClr val="accent1"/>
          </a:solidFill>
          <a:latin typeface="+mn-lt"/>
          <a:ea typeface="ＭＳ Ｐゴシック" pitchFamily="-111" charset="-128"/>
        </a:defRPr>
      </a:lvl5pPr>
      <a:lvl6pPr marL="1620838" indent="-176213" algn="r" rtl="0" fontAlgn="base">
        <a:lnSpc>
          <a:spcPct val="85000"/>
        </a:lnSpc>
        <a:spcBef>
          <a:spcPct val="0"/>
        </a:spcBef>
        <a:spcAft>
          <a:spcPct val="0"/>
        </a:spcAft>
        <a:buChar char="•"/>
        <a:defRPr sz="50000" b="1">
          <a:solidFill>
            <a:schemeClr val="accent1"/>
          </a:solidFill>
          <a:latin typeface="+mn-lt"/>
        </a:defRPr>
      </a:lvl6pPr>
      <a:lvl7pPr marL="2078038" indent="-176213" algn="r" rtl="0" fontAlgn="base">
        <a:lnSpc>
          <a:spcPct val="85000"/>
        </a:lnSpc>
        <a:spcBef>
          <a:spcPct val="0"/>
        </a:spcBef>
        <a:spcAft>
          <a:spcPct val="0"/>
        </a:spcAft>
        <a:buChar char="•"/>
        <a:defRPr sz="50000" b="1">
          <a:solidFill>
            <a:schemeClr val="accent1"/>
          </a:solidFill>
          <a:latin typeface="+mn-lt"/>
        </a:defRPr>
      </a:lvl7pPr>
      <a:lvl8pPr marL="2535238" indent="-176213" algn="r" rtl="0" fontAlgn="base">
        <a:lnSpc>
          <a:spcPct val="85000"/>
        </a:lnSpc>
        <a:spcBef>
          <a:spcPct val="0"/>
        </a:spcBef>
        <a:spcAft>
          <a:spcPct val="0"/>
        </a:spcAft>
        <a:buChar char="•"/>
        <a:defRPr sz="50000" b="1">
          <a:solidFill>
            <a:schemeClr val="accent1"/>
          </a:solidFill>
          <a:latin typeface="+mn-lt"/>
        </a:defRPr>
      </a:lvl8pPr>
      <a:lvl9pPr marL="2992438" indent="-176213" algn="r" rtl="0" fontAlgn="base">
        <a:lnSpc>
          <a:spcPct val="85000"/>
        </a:lnSpc>
        <a:spcBef>
          <a:spcPct val="0"/>
        </a:spcBef>
        <a:spcAft>
          <a:spcPct val="0"/>
        </a:spcAft>
        <a:buChar char="•"/>
        <a:defRPr sz="50000" b="1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2176051/pdf/0023-07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0EBC4-E4F9-5B45-A5A6-4CBBE4D9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Product Profiles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0A9B2-21FC-E74F-BF2D-8127B9DB00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140CD-A6F4-8042-A627-6580E936AE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9600" y="1760400"/>
            <a:ext cx="8150832" cy="4424400"/>
          </a:xfrm>
        </p:spPr>
        <p:txBody>
          <a:bodyPr/>
          <a:lstStyle/>
          <a:p>
            <a:r>
              <a:rPr lang="en-US" sz="2000" b="0" dirty="0"/>
              <a:t>Note these are drafts subject to review, these have been prepared as a starting point, if you have useful input, please add it to the COVID Moonshot Forum, or mail to:</a:t>
            </a:r>
          </a:p>
          <a:p>
            <a:r>
              <a:rPr lang="en-US" sz="2000" b="0" dirty="0" err="1"/>
              <a:t>ed.griffen@medchemica.com</a:t>
            </a:r>
            <a:r>
              <a:rPr lang="en-US" sz="2000" b="0" dirty="0"/>
              <a:t>.</a:t>
            </a:r>
          </a:p>
          <a:p>
            <a:endParaRPr lang="en-US" sz="2000" b="0" dirty="0"/>
          </a:p>
          <a:p>
            <a:r>
              <a:rPr lang="en-US" sz="2000" b="0" dirty="0"/>
              <a:t>A Target Product Profile is an outline sketch of what a new drug would have on the label. </a:t>
            </a:r>
          </a:p>
          <a:p>
            <a:endParaRPr lang="en-US" sz="2000" b="0" dirty="0"/>
          </a:p>
          <a:p>
            <a:r>
              <a:rPr lang="en-US" sz="2000" b="0" dirty="0"/>
              <a:t>There was discussion about an inhaled TPP but the team felt that initially the oral and iv routes were more preferable as the quantity of material needed might make inhaled a </a:t>
            </a:r>
            <a:r>
              <a:rPr lang="en-US" sz="2000" b="0"/>
              <a:t>tough option.</a:t>
            </a:r>
            <a:endParaRPr lang="en-US" sz="2000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A7CEE-487C-8646-A76F-85CEF1E5CF4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C0B4C94-40F0-ED49-A75A-3D12A212FB50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9FA2623A-2698-C14C-B737-328EB184C542}"/>
              </a:ext>
            </a:extLst>
          </p:cNvPr>
          <p:cNvSpPr txBox="1">
            <a:spLocks/>
          </p:cNvSpPr>
          <p:nvPr/>
        </p:nvSpPr>
        <p:spPr>
          <a:xfrm>
            <a:off x="502221" y="6525344"/>
            <a:ext cx="3311525" cy="24447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5pPr>
            <a:lvl6pPr marL="2286000" algn="l" defTabSz="457200" rtl="0" eaLnBrk="1" latinLnBrk="0" hangingPunct="1">
              <a:defRPr sz="2400" b="1" kern="1200">
                <a:solidFill>
                  <a:schemeClr val="tx1"/>
                </a:solidFill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6pPr>
            <a:lvl7pPr marL="2743200" algn="l" defTabSz="457200" rtl="0" eaLnBrk="1" latinLnBrk="0" hangingPunct="1">
              <a:defRPr sz="2400" b="1" kern="1200">
                <a:solidFill>
                  <a:schemeClr val="tx1"/>
                </a:solidFill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7pPr>
            <a:lvl8pPr marL="3200400" algn="l" defTabSz="457200" rtl="0" eaLnBrk="1" latinLnBrk="0" hangingPunct="1">
              <a:defRPr sz="2400" b="1" kern="1200">
                <a:solidFill>
                  <a:schemeClr val="tx1"/>
                </a:solidFill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8pPr>
            <a:lvl9pPr marL="3657600" algn="l" defTabSz="457200" rtl="0" eaLnBrk="1" latinLnBrk="0" hangingPunct="1">
              <a:defRPr sz="2400" b="1" kern="1200">
                <a:solidFill>
                  <a:schemeClr val="tx1"/>
                </a:solidFill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9pPr>
          </a:lstStyle>
          <a:p>
            <a:pPr>
              <a:defRPr/>
            </a:pPr>
            <a:r>
              <a:rPr lang="en-US"/>
              <a:t>Dr Ed Griffen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5580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A4F1-5E14-9C47-9459-ED85D109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TPP-1 Hospital IV treatment for critical care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4B12F-536D-1344-9232-278BC5FE51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9600" y="580715"/>
            <a:ext cx="8416800" cy="627976"/>
          </a:xfrm>
        </p:spPr>
        <p:txBody>
          <a:bodyPr/>
          <a:lstStyle/>
          <a:p>
            <a:r>
              <a:rPr lang="en-US" sz="1800" dirty="0"/>
              <a:t>assume age profile mainly &gt;50, gender balanced, high proportion with co-morbidities.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AD79E-6B43-114E-AA2A-0D310BD9F69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 Ed Griffen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0337D-C527-2443-B132-DF92DBB53E9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C0B4C94-40F0-ED49-A75A-3D12A212FB50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246EBE1-9926-BC4D-8921-46D023CB5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085923"/>
              </p:ext>
            </p:extLst>
          </p:nvPr>
        </p:nvGraphicFramePr>
        <p:xfrm>
          <a:off x="187647" y="1196871"/>
          <a:ext cx="8537291" cy="491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9883">
                  <a:extLst>
                    <a:ext uri="{9D8B030D-6E8A-4147-A177-3AD203B41FA5}">
                      <a16:colId xmlns:a16="http://schemas.microsoft.com/office/drawing/2014/main" val="3803770820"/>
                    </a:ext>
                  </a:extLst>
                </a:gridCol>
                <a:gridCol w="1716437">
                  <a:extLst>
                    <a:ext uri="{9D8B030D-6E8A-4147-A177-3AD203B41FA5}">
                      <a16:colId xmlns:a16="http://schemas.microsoft.com/office/drawing/2014/main" val="3195407399"/>
                    </a:ext>
                  </a:extLst>
                </a:gridCol>
                <a:gridCol w="4440971">
                  <a:extLst>
                    <a:ext uri="{9D8B030D-6E8A-4147-A177-3AD203B41FA5}">
                      <a16:colId xmlns:a16="http://schemas.microsoft.com/office/drawing/2014/main" val="596044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Why/questions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71498"/>
                  </a:ext>
                </a:extLst>
              </a:tr>
              <a:tr h="221000"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Century Gothic" panose="020B0502020202020204" pitchFamily="34" charset="0"/>
                        </a:rPr>
                        <a:t>protease assay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Century Gothic" panose="020B0502020202020204" pitchFamily="34" charset="0"/>
                        </a:rPr>
                        <a:t>IC50 &lt;10nM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Century Gothic" panose="020B0502020202020204" pitchFamily="34" charset="0"/>
                        </a:rPr>
                        <a:t>extrapolation from other anti-viral programs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408578"/>
                  </a:ext>
                </a:extLst>
              </a:tr>
              <a:tr h="210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Century Gothic" panose="020B0502020202020204" pitchFamily="34" charset="0"/>
                        </a:rPr>
                        <a:t>Viral replication assay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entury Gothic" panose="020B0502020202020204" pitchFamily="34" charset="0"/>
                        </a:rPr>
                        <a:t>5</a:t>
                      </a:r>
                      <a:r>
                        <a:rPr lang="en-US" sz="1000" dirty="0">
                          <a:latin typeface="Symbol" pitchFamily="2" charset="2"/>
                        </a:rPr>
                        <a:t>m</a:t>
                      </a:r>
                      <a:r>
                        <a:rPr lang="en-US" sz="1000" dirty="0">
                          <a:latin typeface="Century Gothic" panose="020B0502020202020204" pitchFamily="3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entury Gothic" panose="020B0502020202020204" pitchFamily="34" charset="0"/>
                        </a:rPr>
                        <a:t>Realistic target for 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249057"/>
                  </a:ext>
                </a:extLst>
              </a:tr>
              <a:tr h="199400"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Century Gothic" panose="020B0502020202020204" pitchFamily="34" charset="0"/>
                        </a:rPr>
                        <a:t>Plaque reduction assay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entury Gothic" panose="020B0502020202020204" pitchFamily="34" charset="0"/>
                        </a:rPr>
                        <a:t>5</a:t>
                      </a:r>
                      <a:r>
                        <a:rPr lang="en-US" sz="1000" dirty="0">
                          <a:latin typeface="Symbol" pitchFamily="2" charset="2"/>
                        </a:rPr>
                        <a:t>m</a:t>
                      </a:r>
                      <a:r>
                        <a:rPr lang="en-US" sz="1000" dirty="0">
                          <a:latin typeface="Century Gothic" panose="020B0502020202020204" pitchFamily="3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entury Gothic" panose="020B0502020202020204" pitchFamily="34" charset="0"/>
                        </a:rPr>
                        <a:t>Free drug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46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Century Gothic" panose="020B0502020202020204" pitchFamily="34" charset="0"/>
                        </a:rPr>
                        <a:t>Spectrum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Century Gothic" panose="020B0502020202020204" pitchFamily="34" charset="0"/>
                        </a:rPr>
                        <a:t>cover &gt; 95% of clinical isolates at IC50 TBC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07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Century Gothic" panose="020B0502020202020204" pitchFamily="34" charset="0"/>
                        </a:rPr>
                        <a:t>Mutant cover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entury Gothic" panose="020B0502020202020204" pitchFamily="34" charset="0"/>
                        </a:rP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entury Gothic" panose="020B0502020202020204" pitchFamily="34" charset="0"/>
                        </a:rPr>
                        <a:t>Mutation profile unknown: </a:t>
                      </a:r>
                      <a:r>
                        <a:rPr lang="en-US" sz="1000" b="0" dirty="0">
                          <a:latin typeface="Century Gothic" panose="020B0502020202020204" pitchFamily="34" charset="0"/>
                        </a:rPr>
                        <a:t>what are common / accessible mutant isoforms?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1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entury Gothic" panose="020B0502020202020204" pitchFamily="34" charset="0"/>
                        </a:rPr>
                        <a:t>Other COV viruses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entury Gothic" panose="020B0502020202020204" pitchFamily="34" charset="0"/>
                        </a:rP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entury Gothic" panose="020B0502020202020204" pitchFamily="34" charset="0"/>
                        </a:rPr>
                        <a:t>Added benefit if shows cross COV species efficacy, potential separate TPP?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92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entury Gothic" panose="020B0502020202020204" pitchFamily="34" charset="0"/>
                        </a:rPr>
                        <a:t>Route of administration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entury Gothic" panose="020B0502020202020204" pitchFamily="34" charset="0"/>
                        </a:rPr>
                        <a:t>iv infusion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entury Gothic" panose="020B0502020202020204" pitchFamily="34" charset="0"/>
                        </a:rPr>
                        <a:t>Critical care patients, infusion easier than bolus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648816"/>
                  </a:ext>
                </a:extLst>
              </a:tr>
              <a:tr h="213216"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solubility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&gt;10mg/ml at pH &gt;5</a:t>
                      </a:r>
                      <a:endParaRPr lang="en-US" sz="1000" b="0" kern="1200" dirty="0">
                        <a:solidFill>
                          <a:schemeClr val="dk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limit for IV infusion</a:t>
                      </a:r>
                      <a:endParaRPr lang="en-US" sz="1000" b="0" kern="1200" dirty="0">
                        <a:solidFill>
                          <a:schemeClr val="dk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963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Half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&gt;=6h (human) estimated from rat &amp; dog</a:t>
                      </a:r>
                      <a:endParaRPr lang="en-US" sz="1000" b="0" kern="1200" dirty="0">
                        <a:solidFill>
                          <a:schemeClr val="dk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assume PK/PD requires continuous cover over plaque inhibition for 24h max </a:t>
                      </a:r>
                      <a:r>
                        <a:rPr lang="en-GB" sz="1000" b="0" kern="1200" dirty="0" err="1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tid</a:t>
                      </a:r>
                      <a:r>
                        <a:rPr lang="en-GB" sz="10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dosing</a:t>
                      </a:r>
                      <a:endParaRPr lang="en-US" sz="1000" b="0" kern="1200" dirty="0">
                        <a:solidFill>
                          <a:schemeClr val="dk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0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entury Gothic" panose="020B0502020202020204" pitchFamily="34" charset="0"/>
                        </a:rPr>
                        <a:t>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Reversible and monitorable toxicities</a:t>
                      </a:r>
                    </a:p>
                    <a:p>
                      <a:r>
                        <a:rPr lang="en-GB" sz="10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No significant DDI - clean in 5 CYP-450 isoforms</a:t>
                      </a:r>
                    </a:p>
                    <a:p>
                      <a:r>
                        <a:rPr lang="en-GB" sz="10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hERG and NaV1.5 IC50 &gt; 50uM</a:t>
                      </a:r>
                    </a:p>
                    <a:p>
                      <a:r>
                        <a:rPr lang="en-GB" sz="10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No significant change in QTc</a:t>
                      </a:r>
                    </a:p>
                    <a:p>
                      <a:r>
                        <a:rPr lang="en-GB" sz="10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Ames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entury Gothic" panose="020B0502020202020204" pitchFamily="34" charset="0"/>
                        </a:rPr>
                        <a:t>DDI is to deal with co-</a:t>
                      </a:r>
                      <a:r>
                        <a:rPr lang="en-US" sz="1000" dirty="0" err="1">
                          <a:latin typeface="Century Gothic" panose="020B0502020202020204" pitchFamily="34" charset="0"/>
                        </a:rPr>
                        <a:t>morbitities</a:t>
                      </a:r>
                      <a:r>
                        <a:rPr lang="en-US" sz="1000" dirty="0">
                          <a:latin typeface="Century Gothic" panose="020B0502020202020204" pitchFamily="34" charset="0"/>
                        </a:rPr>
                        <a:t>/ therapies, cardiac safety for COVID risk profile, Ames for manufacturing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54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63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A4F1-5E14-9C47-9459-ED85D109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TPP-2 Community use for patients and preventative cover for health workers / high risk individuals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4B12F-536D-1344-9232-278BC5FE51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3600" y="905108"/>
            <a:ext cx="8416800" cy="627976"/>
          </a:xfrm>
        </p:spPr>
        <p:txBody>
          <a:bodyPr/>
          <a:lstStyle/>
          <a:p>
            <a:r>
              <a:rPr lang="en-US" sz="1800" dirty="0"/>
              <a:t>assume age profile mainly 18-80, gender balanced, medium proportion with co-morbidities.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0337D-C527-2443-B132-DF92DBB53E9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C0B4C94-40F0-ED49-A75A-3D12A212FB50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4B3473C-F07A-7D49-9D3E-19A86DA5A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40749"/>
              </p:ext>
            </p:extLst>
          </p:nvPr>
        </p:nvGraphicFramePr>
        <p:xfrm>
          <a:off x="187647" y="1533084"/>
          <a:ext cx="8537291" cy="461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9883">
                  <a:extLst>
                    <a:ext uri="{9D8B030D-6E8A-4147-A177-3AD203B41FA5}">
                      <a16:colId xmlns:a16="http://schemas.microsoft.com/office/drawing/2014/main" val="3803770820"/>
                    </a:ext>
                  </a:extLst>
                </a:gridCol>
                <a:gridCol w="2580534">
                  <a:extLst>
                    <a:ext uri="{9D8B030D-6E8A-4147-A177-3AD203B41FA5}">
                      <a16:colId xmlns:a16="http://schemas.microsoft.com/office/drawing/2014/main" val="3195407399"/>
                    </a:ext>
                  </a:extLst>
                </a:gridCol>
                <a:gridCol w="3576874">
                  <a:extLst>
                    <a:ext uri="{9D8B030D-6E8A-4147-A177-3AD203B41FA5}">
                      <a16:colId xmlns:a16="http://schemas.microsoft.com/office/drawing/2014/main" val="596044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Why/questions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71498"/>
                  </a:ext>
                </a:extLst>
              </a:tr>
              <a:tr h="221000"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Century Gothic" panose="020B0502020202020204" pitchFamily="34" charset="0"/>
                        </a:rPr>
                        <a:t>protease assay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Century Gothic" panose="020B0502020202020204" pitchFamily="34" charset="0"/>
                        </a:rPr>
                        <a:t>IC50 &lt;10nM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Century Gothic" panose="020B0502020202020204" pitchFamily="34" charset="0"/>
                        </a:rPr>
                        <a:t>extrapolation from other anti-viral programs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408578"/>
                  </a:ext>
                </a:extLst>
              </a:tr>
              <a:tr h="210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Century Gothic" panose="020B0502020202020204" pitchFamily="34" charset="0"/>
                        </a:rPr>
                        <a:t>Viral replication assay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entury Gothic" panose="020B0502020202020204" pitchFamily="34" charset="0"/>
                        </a:rPr>
                        <a:t>5</a:t>
                      </a:r>
                      <a:r>
                        <a:rPr lang="en-US" sz="1000" dirty="0">
                          <a:latin typeface="Symbol" pitchFamily="2" charset="2"/>
                        </a:rPr>
                        <a:t>m</a:t>
                      </a:r>
                      <a:r>
                        <a:rPr lang="en-US" sz="1000" dirty="0">
                          <a:latin typeface="Century Gothic" panose="020B0502020202020204" pitchFamily="3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entury Gothic" panose="020B0502020202020204" pitchFamily="34" charset="0"/>
                        </a:rPr>
                        <a:t>Realistic target for 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249057"/>
                  </a:ext>
                </a:extLst>
              </a:tr>
              <a:tr h="199400"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Century Gothic" panose="020B0502020202020204" pitchFamily="34" charset="0"/>
                        </a:rPr>
                        <a:t>Plaque reduction assay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entury Gothic" panose="020B0502020202020204" pitchFamily="34" charset="0"/>
                        </a:rPr>
                        <a:t>5</a:t>
                      </a:r>
                      <a:r>
                        <a:rPr lang="en-US" sz="1000" dirty="0">
                          <a:latin typeface="Symbol" pitchFamily="2" charset="2"/>
                        </a:rPr>
                        <a:t>m</a:t>
                      </a:r>
                      <a:r>
                        <a:rPr lang="en-US" sz="1000" dirty="0">
                          <a:latin typeface="Century Gothic" panose="020B0502020202020204" pitchFamily="3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46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Century Gothic" panose="020B0502020202020204" pitchFamily="34" charset="0"/>
                        </a:rPr>
                        <a:t>Spectrum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Century Gothic" panose="020B0502020202020204" pitchFamily="34" charset="0"/>
                        </a:rPr>
                        <a:t>cover &gt; 95% of clinical isolates at IC50 TBC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07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Century Gothic" panose="020B0502020202020204" pitchFamily="34" charset="0"/>
                        </a:rPr>
                        <a:t>Mutant cover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entury Gothic" panose="020B0502020202020204" pitchFamily="34" charset="0"/>
                        </a:rP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entury Gothic" panose="020B0502020202020204" pitchFamily="34" charset="0"/>
                        </a:rPr>
                        <a:t>Mutation profile unknown: </a:t>
                      </a:r>
                      <a:r>
                        <a:rPr lang="en-US" sz="1000" b="0" dirty="0">
                          <a:latin typeface="Century Gothic" panose="020B0502020202020204" pitchFamily="34" charset="0"/>
                        </a:rPr>
                        <a:t>what are common / accessible mutant isoforms?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1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entury Gothic" panose="020B0502020202020204" pitchFamily="34" charset="0"/>
                        </a:rPr>
                        <a:t>Other COV viruses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entury Gothic" panose="020B0502020202020204" pitchFamily="34" charset="0"/>
                        </a:rP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entury Gothic" panose="020B0502020202020204" pitchFamily="34" charset="0"/>
                        </a:rPr>
                        <a:t>Added benefit if shows cross COV species efficacy, potential separate TPP?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92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entury Gothic" panose="020B0502020202020204" pitchFamily="34" charset="0"/>
                        </a:rPr>
                        <a:t>Route of administration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entury Gothic" panose="020B0502020202020204" pitchFamily="34" charset="0"/>
                        </a:rPr>
                        <a:t>oral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entury Gothic" panose="020B0502020202020204" pitchFamily="34" charset="0"/>
                        </a:rPr>
                        <a:t>Ideally </a:t>
                      </a:r>
                      <a:r>
                        <a:rPr lang="en-US" sz="1000" dirty="0" err="1">
                          <a:latin typeface="Century Gothic" panose="020B0502020202020204" pitchFamily="34" charset="0"/>
                        </a:rPr>
                        <a:t>uid</a:t>
                      </a:r>
                      <a:r>
                        <a:rPr lang="en-US" sz="1000" dirty="0">
                          <a:latin typeface="Century Gothic" panose="020B0502020202020204" pitchFamily="34" charset="0"/>
                        </a:rPr>
                        <a:t> but bid acceptance for compliance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648816"/>
                  </a:ext>
                </a:extLst>
              </a:tr>
              <a:tr h="213216"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solubility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&gt; 5mg/mg</a:t>
                      </a:r>
                      <a:endParaRPr lang="en-US" sz="1000" b="0" kern="1200" dirty="0">
                        <a:solidFill>
                          <a:schemeClr val="dk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Aim for biopharmaceutical class 1 assuming =&lt;750mg dose</a:t>
                      </a:r>
                      <a:endParaRPr lang="en-US" sz="1000" b="0" kern="1200" dirty="0">
                        <a:solidFill>
                          <a:schemeClr val="dk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963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Half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&gt;=8h (human) estimated from rat &amp; dog</a:t>
                      </a:r>
                      <a:endParaRPr lang="en-US" sz="1000" b="0" kern="1200" dirty="0">
                        <a:solidFill>
                          <a:schemeClr val="dk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assume PK/PD requires continuous cover over plaque inhibition for 24h max bid dosing</a:t>
                      </a:r>
                      <a:endParaRPr lang="en-US" sz="1000" b="0" kern="1200" dirty="0">
                        <a:solidFill>
                          <a:schemeClr val="dk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0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entury Gothic" panose="020B0502020202020204" pitchFamily="34" charset="0"/>
                        </a:rPr>
                        <a:t>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Reversible and monitorable toxicities</a:t>
                      </a:r>
                    </a:p>
                    <a:p>
                      <a:r>
                        <a:rPr lang="en-GB" sz="10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No significant DDI - clean in 5 CYP-450 isoforms</a:t>
                      </a:r>
                    </a:p>
                    <a:p>
                      <a:r>
                        <a:rPr lang="en-GB" sz="10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hERG and NaV1.5 IC50 &gt; 50uM</a:t>
                      </a:r>
                    </a:p>
                    <a:p>
                      <a:r>
                        <a:rPr lang="en-GB" sz="10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No significant change in QTc</a:t>
                      </a:r>
                    </a:p>
                    <a:p>
                      <a:r>
                        <a:rPr lang="en-GB" sz="10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Ames negative</a:t>
                      </a:r>
                    </a:p>
                    <a:p>
                      <a:r>
                        <a:rPr lang="en-GB" sz="10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No mutagenicity or teratogenicity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entury Gothic" panose="020B0502020202020204" pitchFamily="34" charset="0"/>
                        </a:rPr>
                        <a:t>DDI is to deal with co-</a:t>
                      </a:r>
                      <a:r>
                        <a:rPr lang="en-US" sz="1000" dirty="0" err="1">
                          <a:latin typeface="Century Gothic" panose="020B0502020202020204" pitchFamily="34" charset="0"/>
                        </a:rPr>
                        <a:t>morbitities</a:t>
                      </a:r>
                      <a:r>
                        <a:rPr lang="en-US" sz="1000" dirty="0">
                          <a:latin typeface="Century Gothic" panose="020B0502020202020204" pitchFamily="34" charset="0"/>
                        </a:rPr>
                        <a:t>/ therapies, </a:t>
                      </a:r>
                    </a:p>
                    <a:p>
                      <a:r>
                        <a:rPr lang="en-US" sz="1000" dirty="0">
                          <a:latin typeface="Century Gothic" panose="020B0502020202020204" pitchFamily="34" charset="0"/>
                        </a:rPr>
                        <a:t>cardiac safety for COVID risk profile, </a:t>
                      </a:r>
                    </a:p>
                    <a:p>
                      <a:r>
                        <a:rPr lang="en-US" sz="1000" dirty="0">
                          <a:latin typeface="Century Gothic" panose="020B0502020202020204" pitchFamily="34" charset="0"/>
                        </a:rPr>
                        <a:t>Ames for manufacturing</a:t>
                      </a:r>
                    </a:p>
                    <a:p>
                      <a:r>
                        <a:rPr lang="en-US" sz="1000" dirty="0">
                          <a:latin typeface="Century Gothic" panose="020B0502020202020204" pitchFamily="34" charset="0"/>
                        </a:rPr>
                        <a:t>Mutagenicity / teratogenicity: patient group will include significant proportion of women of child bearing 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54305"/>
                  </a:ext>
                </a:extLst>
              </a:tr>
            </a:tbl>
          </a:graphicData>
        </a:graphic>
      </p:graphicFrame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41EB16F0-8B0B-3840-8A10-DD8BCD7C5664}"/>
              </a:ext>
            </a:extLst>
          </p:cNvPr>
          <p:cNvSpPr txBox="1">
            <a:spLocks/>
          </p:cNvSpPr>
          <p:nvPr/>
        </p:nvSpPr>
        <p:spPr>
          <a:xfrm>
            <a:off x="363600" y="6520827"/>
            <a:ext cx="3311525" cy="24447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5pPr>
            <a:lvl6pPr marL="2286000" algn="l" defTabSz="457200" rtl="0" eaLnBrk="1" latinLnBrk="0" hangingPunct="1">
              <a:defRPr sz="2400" b="1" kern="1200">
                <a:solidFill>
                  <a:schemeClr val="tx1"/>
                </a:solidFill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6pPr>
            <a:lvl7pPr marL="2743200" algn="l" defTabSz="457200" rtl="0" eaLnBrk="1" latinLnBrk="0" hangingPunct="1">
              <a:defRPr sz="2400" b="1" kern="1200">
                <a:solidFill>
                  <a:schemeClr val="tx1"/>
                </a:solidFill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7pPr>
            <a:lvl8pPr marL="3200400" algn="l" defTabSz="457200" rtl="0" eaLnBrk="1" latinLnBrk="0" hangingPunct="1">
              <a:defRPr sz="2400" b="1" kern="1200">
                <a:solidFill>
                  <a:schemeClr val="tx1"/>
                </a:solidFill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8pPr>
            <a:lvl9pPr marL="3657600" algn="l" defTabSz="457200" rtl="0" eaLnBrk="1" latinLnBrk="0" hangingPunct="1">
              <a:defRPr sz="2400" b="1" kern="1200">
                <a:solidFill>
                  <a:schemeClr val="tx1"/>
                </a:solidFill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9pPr>
          </a:lstStyle>
          <a:p>
            <a:pPr>
              <a:defRPr/>
            </a:pPr>
            <a:r>
              <a:rPr lang="en-US" dirty="0"/>
              <a:t>Dr Ed Griffen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7509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A4F1-5E14-9C47-9459-ED85D109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TPP-3 Strategic Pan Corona Virus early protection - community use for patients and preventative cover for health workers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4B12F-536D-1344-9232-278BC5FE51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3600" y="905108"/>
            <a:ext cx="8416800" cy="627976"/>
          </a:xfrm>
        </p:spPr>
        <p:txBody>
          <a:bodyPr/>
          <a:lstStyle/>
          <a:p>
            <a:r>
              <a:rPr lang="en-US" sz="1800" dirty="0"/>
              <a:t>assume age profile mainly 18-80, gender balanced, medium proportion with co-morbidities.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0337D-C527-2443-B132-DF92DBB53E9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2C0B4C94-40F0-ED49-A75A-3D12A212FB50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4B3473C-F07A-7D49-9D3E-19A86DA5A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681184"/>
              </p:ext>
            </p:extLst>
          </p:nvPr>
        </p:nvGraphicFramePr>
        <p:xfrm>
          <a:off x="187647" y="1533084"/>
          <a:ext cx="8537291" cy="506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9883">
                  <a:extLst>
                    <a:ext uri="{9D8B030D-6E8A-4147-A177-3AD203B41FA5}">
                      <a16:colId xmlns:a16="http://schemas.microsoft.com/office/drawing/2014/main" val="3803770820"/>
                    </a:ext>
                  </a:extLst>
                </a:gridCol>
                <a:gridCol w="2580534">
                  <a:extLst>
                    <a:ext uri="{9D8B030D-6E8A-4147-A177-3AD203B41FA5}">
                      <a16:colId xmlns:a16="http://schemas.microsoft.com/office/drawing/2014/main" val="3195407399"/>
                    </a:ext>
                  </a:extLst>
                </a:gridCol>
                <a:gridCol w="3576874">
                  <a:extLst>
                    <a:ext uri="{9D8B030D-6E8A-4147-A177-3AD203B41FA5}">
                      <a16:colId xmlns:a16="http://schemas.microsoft.com/office/drawing/2014/main" val="596044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Why/questions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71498"/>
                  </a:ext>
                </a:extLst>
              </a:tr>
              <a:tr h="221000"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Century Gothic" panose="020B0502020202020204" pitchFamily="34" charset="0"/>
                        </a:rPr>
                        <a:t>protease assay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Century Gothic" panose="020B0502020202020204" pitchFamily="34" charset="0"/>
                        </a:rPr>
                        <a:t>IC50 &lt;10nM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Century Gothic" panose="020B0502020202020204" pitchFamily="34" charset="0"/>
                        </a:rPr>
                        <a:t>extrapolation from other anti-viral programs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408578"/>
                  </a:ext>
                </a:extLst>
              </a:tr>
              <a:tr h="210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atin typeface="Century Gothic" panose="020B0502020202020204" pitchFamily="34" charset="0"/>
                        </a:rPr>
                        <a:t>Viral replication assay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entury Gothic" panose="020B0502020202020204" pitchFamily="34" charset="0"/>
                        </a:rPr>
                        <a:t>5</a:t>
                      </a:r>
                      <a:r>
                        <a:rPr lang="en-US" sz="1000" dirty="0">
                          <a:latin typeface="Symbol" pitchFamily="2" charset="2"/>
                        </a:rPr>
                        <a:t>m</a:t>
                      </a:r>
                      <a:r>
                        <a:rPr lang="en-US" sz="1000" dirty="0">
                          <a:latin typeface="Century Gothic" panose="020B0502020202020204" pitchFamily="3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entury Gothic" panose="020B0502020202020204" pitchFamily="34" charset="0"/>
                        </a:rPr>
                        <a:t>Realistic target for 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249057"/>
                  </a:ext>
                </a:extLst>
              </a:tr>
              <a:tr h="199400"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Century Gothic" panose="020B0502020202020204" pitchFamily="34" charset="0"/>
                        </a:rPr>
                        <a:t>Plaque reduction assay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entury Gothic" panose="020B0502020202020204" pitchFamily="34" charset="0"/>
                        </a:rPr>
                        <a:t>5</a:t>
                      </a:r>
                      <a:r>
                        <a:rPr lang="en-US" sz="1000" dirty="0">
                          <a:latin typeface="Symbol" pitchFamily="2" charset="2"/>
                        </a:rPr>
                        <a:t>m</a:t>
                      </a:r>
                      <a:r>
                        <a:rPr lang="en-US" sz="1000" dirty="0">
                          <a:latin typeface="Century Gothic" panose="020B0502020202020204" pitchFamily="3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46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Century Gothic" panose="020B0502020202020204" pitchFamily="34" charset="0"/>
                        </a:rPr>
                        <a:t>Spectrum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Century Gothic" panose="020B0502020202020204" pitchFamily="34" charset="0"/>
                        </a:rPr>
                        <a:t>cover &gt; 95% of clinical isolates at IC50 TBC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07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Century Gothic" panose="020B0502020202020204" pitchFamily="34" charset="0"/>
                        </a:rPr>
                        <a:t>Mutant cover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entury Gothic" panose="020B0502020202020204" pitchFamily="34" charset="0"/>
                        </a:rP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entury Gothic" panose="020B0502020202020204" pitchFamily="34" charset="0"/>
                        </a:rPr>
                        <a:t>Mutation profile unknown: </a:t>
                      </a:r>
                      <a:r>
                        <a:rPr lang="en-US" sz="1000" b="0" dirty="0">
                          <a:latin typeface="Century Gothic" panose="020B0502020202020204" pitchFamily="34" charset="0"/>
                        </a:rPr>
                        <a:t>what are common / accessible mutant isoforms?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1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entury Gothic" panose="020B0502020202020204" pitchFamily="34" charset="0"/>
                        </a:rPr>
                        <a:t>Other COV viruses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entury Gothic" panose="020B0502020202020204" pitchFamily="34" charset="0"/>
                        </a:rPr>
                        <a:t>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cross COV species efficacy,  requires sequencing and structures of maximum number of corona virus cysteine proteases in SARS-</a:t>
                      </a:r>
                      <a:r>
                        <a:rPr lang="en-US" sz="1000" dirty="0" err="1"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Cov</a:t>
                      </a:r>
                      <a:r>
                        <a:rPr lang="en-US" sz="1000" dirty="0">
                          <a:highlight>
                            <a:srgbClr val="FFFF00"/>
                          </a:highlight>
                          <a:latin typeface="Century Gothic" panose="020B0502020202020204" pitchFamily="34" charset="0"/>
                        </a:rPr>
                        <a:t> like viruses  see  </a:t>
                      </a:r>
                      <a:r>
                        <a:rPr lang="en-GB" sz="1000" dirty="0">
                          <a:hlinkClick r:id="rId2"/>
                        </a:rPr>
                        <a:t>https://www.ncbi.nlm.nih.gov/pmc/articles/PMC2176051/pdf/0023-07.pdf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92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entury Gothic" panose="020B0502020202020204" pitchFamily="34" charset="0"/>
                        </a:rPr>
                        <a:t>Route of administration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entury Gothic" panose="020B0502020202020204" pitchFamily="34" charset="0"/>
                        </a:rPr>
                        <a:t>oral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entury Gothic" panose="020B0502020202020204" pitchFamily="34" charset="0"/>
                        </a:rPr>
                        <a:t>Bid / </a:t>
                      </a:r>
                      <a:r>
                        <a:rPr lang="en-US" sz="1000" dirty="0" err="1">
                          <a:latin typeface="Century Gothic" panose="020B0502020202020204" pitchFamily="34" charset="0"/>
                        </a:rPr>
                        <a:t>tid</a:t>
                      </a:r>
                      <a:r>
                        <a:rPr lang="en-US" sz="1000" dirty="0">
                          <a:latin typeface="Century Gothic" panose="020B0502020202020204" pitchFamily="34" charset="0"/>
                        </a:rPr>
                        <a:t> – compromise PK for </a:t>
                      </a:r>
                      <a:r>
                        <a:rPr lang="en-US" sz="1000" dirty="0" err="1">
                          <a:latin typeface="Century Gothic" panose="020B0502020202020204" pitchFamily="34" charset="0"/>
                        </a:rPr>
                        <a:t>specturm</a:t>
                      </a:r>
                      <a:endParaRPr lang="en-US" sz="1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648816"/>
                  </a:ext>
                </a:extLst>
              </a:tr>
              <a:tr h="213216"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solubility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&gt; 5mg/mg</a:t>
                      </a:r>
                      <a:endParaRPr lang="en-US" sz="1000" b="0" kern="1200" dirty="0">
                        <a:solidFill>
                          <a:schemeClr val="dk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Aim for biopharmaceutical class 1 assuming =&lt;750mg dose</a:t>
                      </a:r>
                      <a:endParaRPr lang="en-US" sz="1000" b="0" kern="1200" dirty="0">
                        <a:solidFill>
                          <a:schemeClr val="dk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963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Half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&gt;=8h (human) estimated from rat &amp; dog</a:t>
                      </a:r>
                      <a:endParaRPr lang="en-US" sz="1000" b="0" kern="1200" dirty="0">
                        <a:solidFill>
                          <a:schemeClr val="dk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assume PK/PD requires continuous cover over plaque inhibition for 24h max bid dosing</a:t>
                      </a:r>
                      <a:endParaRPr lang="en-US" sz="1000" b="0" kern="1200" dirty="0">
                        <a:solidFill>
                          <a:schemeClr val="dk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0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entury Gothic" panose="020B0502020202020204" pitchFamily="34" charset="0"/>
                        </a:rPr>
                        <a:t>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Reversible and monitorable toxicities</a:t>
                      </a:r>
                    </a:p>
                    <a:p>
                      <a:r>
                        <a:rPr lang="en-GB" sz="10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No significant DDI - clean in 5 CYP-450 isoforms</a:t>
                      </a:r>
                    </a:p>
                    <a:p>
                      <a:r>
                        <a:rPr lang="en-GB" sz="10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hERG and NaV1.5 IC50 &gt; 50uM</a:t>
                      </a:r>
                    </a:p>
                    <a:p>
                      <a:r>
                        <a:rPr lang="en-GB" sz="10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No significant change in QTc</a:t>
                      </a:r>
                    </a:p>
                    <a:p>
                      <a:r>
                        <a:rPr lang="en-GB" sz="10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Ames negative</a:t>
                      </a:r>
                    </a:p>
                    <a:p>
                      <a:r>
                        <a:rPr lang="en-GB" sz="10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No mutagenicity or teratogenicity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entury Gothic" panose="020B0502020202020204" pitchFamily="34" charset="0"/>
                        </a:rPr>
                        <a:t>DDI is to deal with co-</a:t>
                      </a:r>
                      <a:r>
                        <a:rPr lang="en-US" sz="1000" dirty="0" err="1">
                          <a:latin typeface="Century Gothic" panose="020B0502020202020204" pitchFamily="34" charset="0"/>
                        </a:rPr>
                        <a:t>morbitities</a:t>
                      </a:r>
                      <a:r>
                        <a:rPr lang="en-US" sz="1000" dirty="0">
                          <a:latin typeface="Century Gothic" panose="020B0502020202020204" pitchFamily="34" charset="0"/>
                        </a:rPr>
                        <a:t>/ therapies, </a:t>
                      </a:r>
                    </a:p>
                    <a:p>
                      <a:r>
                        <a:rPr lang="en-US" sz="1000" dirty="0">
                          <a:latin typeface="Century Gothic" panose="020B0502020202020204" pitchFamily="34" charset="0"/>
                        </a:rPr>
                        <a:t>cardiac safety for COVID risk profile, </a:t>
                      </a:r>
                    </a:p>
                    <a:p>
                      <a:r>
                        <a:rPr lang="en-US" sz="1000" dirty="0">
                          <a:latin typeface="Century Gothic" panose="020B0502020202020204" pitchFamily="34" charset="0"/>
                        </a:rPr>
                        <a:t>Ames for manufacturing</a:t>
                      </a:r>
                    </a:p>
                    <a:p>
                      <a:r>
                        <a:rPr lang="en-US" sz="1000" dirty="0">
                          <a:latin typeface="Century Gothic" panose="020B0502020202020204" pitchFamily="34" charset="0"/>
                        </a:rPr>
                        <a:t>Mutagenicity / teratogenicity: patient group will include significant proportion of women of child bearing 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54305"/>
                  </a:ext>
                </a:extLst>
              </a:tr>
            </a:tbl>
          </a:graphicData>
        </a:graphic>
      </p:graphicFrame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41EB16F0-8B0B-3840-8A10-DD8BCD7C5664}"/>
              </a:ext>
            </a:extLst>
          </p:cNvPr>
          <p:cNvSpPr txBox="1">
            <a:spLocks/>
          </p:cNvSpPr>
          <p:nvPr/>
        </p:nvSpPr>
        <p:spPr>
          <a:xfrm>
            <a:off x="363600" y="6520827"/>
            <a:ext cx="3311525" cy="244475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5pPr>
            <a:lvl6pPr marL="2286000" algn="l" defTabSz="457200" rtl="0" eaLnBrk="1" latinLnBrk="0" hangingPunct="1">
              <a:defRPr sz="2400" b="1" kern="1200">
                <a:solidFill>
                  <a:schemeClr val="tx1"/>
                </a:solidFill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6pPr>
            <a:lvl7pPr marL="2743200" algn="l" defTabSz="457200" rtl="0" eaLnBrk="1" latinLnBrk="0" hangingPunct="1">
              <a:defRPr sz="2400" b="1" kern="1200">
                <a:solidFill>
                  <a:schemeClr val="tx1"/>
                </a:solidFill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7pPr>
            <a:lvl8pPr marL="3200400" algn="l" defTabSz="457200" rtl="0" eaLnBrk="1" latinLnBrk="0" hangingPunct="1">
              <a:defRPr sz="2400" b="1" kern="1200">
                <a:solidFill>
                  <a:schemeClr val="tx1"/>
                </a:solidFill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8pPr>
            <a:lvl9pPr marL="3657600" algn="l" defTabSz="457200" rtl="0" eaLnBrk="1" latinLnBrk="0" hangingPunct="1">
              <a:defRPr sz="2400" b="1" kern="1200">
                <a:solidFill>
                  <a:schemeClr val="tx1"/>
                </a:solidFill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9pPr>
          </a:lstStyle>
          <a:p>
            <a:pPr>
              <a:defRPr/>
            </a:pPr>
            <a:r>
              <a:rPr lang="en-US" dirty="0"/>
              <a:t>Dr Ed Griffen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69995792"/>
      </p:ext>
    </p:extLst>
  </p:cSld>
  <p:clrMapOvr>
    <a:masterClrMapping/>
  </p:clrMapOvr>
</p:sld>
</file>

<file path=ppt/theme/theme1.xml><?xml version="1.0" encoding="utf-8"?>
<a:theme xmlns:a="http://schemas.openxmlformats.org/drawingml/2006/main" name="Medchemic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s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830051"/>
        </a:dk2>
        <a:lt2>
          <a:srgbClr val="F0AB00"/>
        </a:lt2>
        <a:accent1>
          <a:srgbClr val="830051"/>
        </a:accent1>
        <a:accent2>
          <a:srgbClr val="4B306A"/>
        </a:accent2>
        <a:accent3>
          <a:srgbClr val="FFFFFF"/>
        </a:accent3>
        <a:accent4>
          <a:srgbClr val="000000"/>
        </a:accent4>
        <a:accent5>
          <a:srgbClr val="C1AAB3"/>
        </a:accent5>
        <a:accent6>
          <a:srgbClr val="432A5F"/>
        </a:accent6>
        <a:hlink>
          <a:srgbClr val="4B306A"/>
        </a:hlink>
        <a:folHlink>
          <a:srgbClr val="C7C2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ivider White">
  <a:themeElements>
    <a:clrScheme name="AstaZeneca">
      <a:dk1>
        <a:srgbClr val="000000"/>
      </a:dk1>
      <a:lt1>
        <a:srgbClr val="FFFFFF"/>
      </a:lt1>
      <a:dk2>
        <a:srgbClr val="830051"/>
      </a:dk2>
      <a:lt2>
        <a:srgbClr val="C7C2BA"/>
      </a:lt2>
      <a:accent1>
        <a:srgbClr val="4B306A"/>
      </a:accent1>
      <a:accent2>
        <a:srgbClr val="F0AB00"/>
      </a:accent2>
      <a:accent3>
        <a:srgbClr val="FFFFFF"/>
      </a:accent3>
      <a:accent4>
        <a:srgbClr val="000000"/>
      </a:accent4>
      <a:accent5>
        <a:srgbClr val="C7C2BA"/>
      </a:accent5>
      <a:accent6>
        <a:srgbClr val="D99B00"/>
      </a:accent6>
      <a:hlink>
        <a:srgbClr val="7AB800"/>
      </a:hlink>
      <a:folHlink>
        <a:srgbClr val="00ADD0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vider White 1">
        <a:dk1>
          <a:srgbClr val="000000"/>
        </a:dk1>
        <a:lt1>
          <a:srgbClr val="FFFFFF"/>
        </a:lt1>
        <a:dk2>
          <a:srgbClr val="830051"/>
        </a:dk2>
        <a:lt2>
          <a:srgbClr val="C7C2BA"/>
        </a:lt2>
        <a:accent1>
          <a:srgbClr val="4B306A"/>
        </a:accent1>
        <a:accent2>
          <a:srgbClr val="F0AB00"/>
        </a:accent2>
        <a:accent3>
          <a:srgbClr val="FFFFFF"/>
        </a:accent3>
        <a:accent4>
          <a:srgbClr val="000000"/>
        </a:accent4>
        <a:accent5>
          <a:srgbClr val="B1ADB9"/>
        </a:accent5>
        <a:accent6>
          <a:srgbClr val="D99B00"/>
        </a:accent6>
        <a:hlink>
          <a:srgbClr val="7AB800"/>
        </a:hlink>
        <a:folHlink>
          <a:srgbClr val="00AD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Medchemica_Template</Template>
  <TotalTime>264</TotalTime>
  <Words>784</Words>
  <Application>Microsoft Macintosh PowerPoint</Application>
  <PresentationFormat>On-screen Show (4:3)</PresentationFormat>
  <Paragraphs>135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Symbol</vt:lpstr>
      <vt:lpstr>Medchemica_Template</vt:lpstr>
      <vt:lpstr>Divider White</vt:lpstr>
      <vt:lpstr>Target Product Profiles</vt:lpstr>
      <vt:lpstr>TPP-1 Hospital IV treatment for critical care</vt:lpstr>
      <vt:lpstr>TPP-2 Community use for patients and preventative cover for health workers / high risk individuals</vt:lpstr>
      <vt:lpstr>TPP-3 Strategic Pan Corona Virus early protection - community use for patients and preventative cover for health workers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Cysteine protease testing cascade </dc:title>
  <dc:creator>ed.griffen</dc:creator>
  <dc:description>For both external and internal use</dc:description>
  <cp:lastModifiedBy>ed.griffen</cp:lastModifiedBy>
  <cp:revision>20</cp:revision>
  <cp:lastPrinted>2013-03-15T11:01:16Z</cp:lastPrinted>
  <dcterms:created xsi:type="dcterms:W3CDTF">2020-03-25T11:47:26Z</dcterms:created>
  <dcterms:modified xsi:type="dcterms:W3CDTF">2020-03-31T17:01:24Z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1.4</vt:lpwstr>
  </property>
</Properties>
</file>