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497D0C-0543-664A-98ED-16267C08ED90}">
          <p14:sldIdLst>
            <p14:sldId id="10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 Griff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F32"/>
    <a:srgbClr val="FF9900"/>
    <a:srgbClr val="3A6DE7"/>
    <a:srgbClr val="3A6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0" autoAdjust="0"/>
    <p:restoredTop sz="94141" autoAdjust="0"/>
  </p:normalViewPr>
  <p:slideViewPr>
    <p:cSldViewPr snapToGrid="0" snapToObjects="1">
      <p:cViewPr varScale="1">
        <p:scale>
          <a:sx n="119" d="100"/>
          <a:sy n="119" d="100"/>
        </p:scale>
        <p:origin x="2472" y="18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3E4E4-8919-5B43-8621-3521B03F47E1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575B4-C89D-F842-995D-BC2BB5307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0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2924-B8A4-0B46-BE8C-8D9DCCCDA26F}" type="datetimeFigureOut">
              <a:rPr lang="en-US" smtClean="0"/>
              <a:pPr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07E4-A282-4147-9E80-E61DCE031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D13B10-5830-464D-ABED-3EB4D165A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5" y="-16183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61924"/>
            <a:ext cx="6400800" cy="1284611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247A6AD7-AE86-EA47-B970-332EA22D0D19}"/>
              </a:ext>
            </a:extLst>
          </p:cNvPr>
          <p:cNvSpPr txBox="1">
            <a:spLocks/>
          </p:cNvSpPr>
          <p:nvPr userDrawn="1"/>
        </p:nvSpPr>
        <p:spPr>
          <a:xfrm>
            <a:off x="6893575" y="6201191"/>
            <a:ext cx="1564625" cy="2777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June 2020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DD4E3F3-908D-534B-97CE-466B2D47B020}"/>
              </a:ext>
            </a:extLst>
          </p:cNvPr>
          <p:cNvSpPr txBox="1">
            <a:spLocks/>
          </p:cNvSpPr>
          <p:nvPr userDrawn="1"/>
        </p:nvSpPr>
        <p:spPr>
          <a:xfrm>
            <a:off x="6036660" y="157436"/>
            <a:ext cx="2282628" cy="27770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Not for Circulation</a:t>
            </a: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699181-A857-544A-9247-22AC3C6654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30940" y="704886"/>
            <a:ext cx="4127260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687CF-3613-A142-AF1A-3421D7362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9013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r">
              <a:defRPr>
                <a:solidFill>
                  <a:srgbClr val="3A6DE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61924"/>
            <a:ext cx="6400800" cy="1284611"/>
          </a:xfrm>
        </p:spPr>
        <p:txBody>
          <a:bodyPr/>
          <a:lstStyle>
            <a:lvl1pPr marL="0" indent="0" algn="r">
              <a:buNone/>
              <a:defRPr>
                <a:solidFill>
                  <a:srgbClr val="3A6DE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247A6AD7-AE86-EA47-B970-332EA22D0D19}"/>
              </a:ext>
            </a:extLst>
          </p:cNvPr>
          <p:cNvSpPr txBox="1">
            <a:spLocks/>
          </p:cNvSpPr>
          <p:nvPr userDrawn="1"/>
        </p:nvSpPr>
        <p:spPr>
          <a:xfrm>
            <a:off x="7262978" y="6367649"/>
            <a:ext cx="1564625" cy="2777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June 2020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EDD4E3F3-908D-534B-97CE-466B2D47B020}"/>
              </a:ext>
            </a:extLst>
          </p:cNvPr>
          <p:cNvSpPr txBox="1">
            <a:spLocks/>
          </p:cNvSpPr>
          <p:nvPr userDrawn="1"/>
        </p:nvSpPr>
        <p:spPr>
          <a:xfrm>
            <a:off x="6036660" y="157436"/>
            <a:ext cx="2282628" cy="27770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Not for Circulation</a:t>
            </a:r>
            <a:endParaRPr kumimoji="0" lang="sv-SE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789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347F3-937B-C74C-95DC-F5BC3FF489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5" y="0"/>
            <a:ext cx="91350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45577EB-55CF-6548-9207-074C63C741FC}"/>
              </a:ext>
            </a:extLst>
          </p:cNvPr>
          <p:cNvSpPr txBox="1">
            <a:spLocks/>
          </p:cNvSpPr>
          <p:nvPr userDrawn="1"/>
        </p:nvSpPr>
        <p:spPr>
          <a:xfrm>
            <a:off x="90108" y="6443953"/>
            <a:ext cx="5173870" cy="2777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Exploiting medicinal chemistry knowledge to accelerate projects</a:t>
            </a:r>
            <a:endParaRPr kumimoji="0" lang="sv-SE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E7B61F8-6CAD-A540-881B-9BC3F96604B1}"/>
              </a:ext>
            </a:extLst>
          </p:cNvPr>
          <p:cNvSpPr txBox="1">
            <a:spLocks/>
          </p:cNvSpPr>
          <p:nvPr userDrawn="1"/>
        </p:nvSpPr>
        <p:spPr>
          <a:xfrm>
            <a:off x="7640087" y="6443952"/>
            <a:ext cx="1322681" cy="2777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June 2020</a:t>
            </a:r>
            <a:endParaRPr kumimoji="0" lang="sv-SE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5C11FA-8166-2843-A475-37E869090E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0341" y="205002"/>
            <a:ext cx="2249214" cy="614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2FAE04-CBF4-DB4C-80F6-08A19855A0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00341" y="571500"/>
            <a:ext cx="1381425" cy="2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37890-EA9A-BA45-9A57-1151795A54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0341" y="205002"/>
            <a:ext cx="2249214" cy="6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331AE-5407-BB49-8083-6DFC4983C6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0341" y="571500"/>
            <a:ext cx="1381425" cy="2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85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85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2E398-6A94-1546-8D3E-AA7930D40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0616" y="340790"/>
            <a:ext cx="2462602" cy="4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85" y="265220"/>
            <a:ext cx="5624423" cy="5937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28EB1-A538-6E43-8E5A-87740BB40B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0616" y="340790"/>
            <a:ext cx="2462602" cy="4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9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6706800" cy="511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6706800" cy="5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493363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90566-4E19-004F-8252-6763B79B4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0341" y="205002"/>
            <a:ext cx="2249214" cy="614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2051D-9F19-3543-BBD2-CF683EDE19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00341" y="571500"/>
            <a:ext cx="1381425" cy="2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F66530E-CE7B-6348-9CBC-C26E351C5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65" y="6777"/>
            <a:ext cx="913507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4423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40978"/>
            <a:ext cx="8355027" cy="477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 txBox="1">
            <a:spLocks/>
          </p:cNvSpPr>
          <p:nvPr userDrawn="1"/>
        </p:nvSpPr>
        <p:spPr>
          <a:xfrm>
            <a:off x="90108" y="6443953"/>
            <a:ext cx="5173870" cy="27770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Exploiting medicinal chemistry knowledge to accelerate projects</a:t>
            </a:r>
            <a:endParaRPr kumimoji="0" lang="sv-SE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7CD93A14-5335-3C46-9F0F-162E9DCDD94A}"/>
              </a:ext>
            </a:extLst>
          </p:cNvPr>
          <p:cNvSpPr txBox="1">
            <a:spLocks/>
          </p:cNvSpPr>
          <p:nvPr userDrawn="1"/>
        </p:nvSpPr>
        <p:spPr>
          <a:xfrm>
            <a:off x="6957849" y="6443952"/>
            <a:ext cx="2004920" cy="27770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MedChemica 2021</a:t>
            </a:r>
            <a:endParaRPr kumimoji="0" lang="sv-SE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5B4CB-3A0C-2844-954A-8D42DB69E20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700341" y="205002"/>
            <a:ext cx="2249214" cy="61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BE2E4-FA93-9F49-A23C-AB88160ECB5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00341" y="571500"/>
            <a:ext cx="1381425" cy="2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50" r:id="rId4"/>
    <p:sldLayoutId id="2147483652" r:id="rId5"/>
    <p:sldLayoutId id="2147483654" r:id="rId6"/>
    <p:sldLayoutId id="2147483655" r:id="rId7"/>
    <p:sldLayoutId id="2147483663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A6DE7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A6DE7"/>
        </a:buClr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560-4272-5D43-90A5-D829DBEE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30" y="0"/>
            <a:ext cx="8415338" cy="46842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Target Product Profile - Jan 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D66D-7CF1-2440-85E9-89D4CBF325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530" y="406339"/>
            <a:ext cx="6341877" cy="511200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Community use oral SARS-CoV-2 main viral protease inhibitor with potential for future pandemic extension</a:t>
            </a:r>
            <a:endParaRPr lang="en-US" sz="1200" dirty="0"/>
          </a:p>
        </p:txBody>
      </p:sp>
      <p:graphicFrame>
        <p:nvGraphicFramePr>
          <p:cNvPr id="5" name="Target Product Profile (TPP) for oral SARS-CoV-2 main viral protease (Mpro) inhibitor">
            <a:extLst>
              <a:ext uri="{FF2B5EF4-FFF2-40B4-BE49-F238E27FC236}">
                <a16:creationId xmlns:a16="http://schemas.microsoft.com/office/drawing/2014/main" id="{8D70E8FD-75B0-3148-8E5C-CEFD5F822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147810"/>
              </p:ext>
            </p:extLst>
          </p:nvPr>
        </p:nvGraphicFramePr>
        <p:xfrm>
          <a:off x="209530" y="822013"/>
          <a:ext cx="8724938" cy="5368881"/>
        </p:xfrm>
        <a:graphic>
          <a:graphicData uri="http://schemas.openxmlformats.org/drawingml/2006/table">
            <a:tbl>
              <a:tblPr bandRow="1"/>
              <a:tblGrid>
                <a:gridCol w="140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768">
                <a:tc>
                  <a:txBody>
                    <a:bodyPr/>
                    <a:lstStyle/>
                    <a:p>
                      <a:pPr algn="l" defTabSz="914400"/>
                      <a:r>
                        <a:rPr sz="1400" b="1" dirty="0"/>
                        <a:t>Property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b="1" dirty="0"/>
                        <a:t>Target range</a:t>
                      </a:r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b="1" dirty="0"/>
                        <a:t>Rationale</a:t>
                      </a:r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56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P</a:t>
                      </a:r>
                      <a:r>
                        <a:rPr sz="1200" dirty="0" err="1"/>
                        <a:t>rotease</a:t>
                      </a:r>
                      <a:r>
                        <a:rPr sz="1200" dirty="0"/>
                        <a:t> assay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  <a:r>
                        <a:rPr sz="1200" dirty="0"/>
                        <a:t>IC</a:t>
                      </a:r>
                      <a:r>
                        <a:rPr sz="1200" baseline="-5999" dirty="0"/>
                        <a:t>50</a:t>
                      </a:r>
                      <a:r>
                        <a:rPr sz="1200" dirty="0"/>
                        <a:t> &lt; </a:t>
                      </a:r>
                      <a:r>
                        <a:rPr lang="en-GB" sz="1200" dirty="0"/>
                        <a:t>5</a:t>
                      </a:r>
                      <a:r>
                        <a:rPr sz="1200" dirty="0"/>
                        <a:t>0 </a:t>
                      </a:r>
                      <a:r>
                        <a:rPr sz="1200" dirty="0" err="1"/>
                        <a:t>nM</a:t>
                      </a:r>
                      <a:r>
                        <a:rPr lang="en-GB" sz="1200" dirty="0"/>
                        <a:t> (compromise if clean and anti viral activity sufficient)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Extrapolation from other anti-viral programs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21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V</a:t>
                      </a:r>
                      <a:r>
                        <a:rPr sz="1200" dirty="0" err="1"/>
                        <a:t>iral</a:t>
                      </a:r>
                      <a:r>
                        <a:rPr sz="1200" dirty="0"/>
                        <a:t> replication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  <a:r>
                        <a:rPr sz="1200" dirty="0"/>
                        <a:t>EC</a:t>
                      </a:r>
                      <a:r>
                        <a:rPr sz="1200" baseline="-5999" dirty="0"/>
                        <a:t>50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&lt; 0.2µM (Vero-E6, and Calu-3)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Suppression of virus at achievable blood levels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P</a:t>
                      </a:r>
                      <a:r>
                        <a:rPr sz="1200" dirty="0" err="1"/>
                        <a:t>laque</a:t>
                      </a:r>
                      <a:r>
                        <a:rPr sz="1200" dirty="0"/>
                        <a:t> reduction</a:t>
                      </a:r>
                      <a:endParaRPr lang="en-GB"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200"/>
                      </a:pPr>
                      <a:r>
                        <a:rPr sz="1200" dirty="0"/>
                        <a:t>EC</a:t>
                      </a:r>
                      <a:r>
                        <a:rPr sz="1200" baseline="-5999" dirty="0"/>
                        <a:t>50</a:t>
                      </a:r>
                      <a:r>
                        <a:rPr sz="1200" dirty="0"/>
                        <a:t> &lt; </a:t>
                      </a:r>
                      <a:r>
                        <a:rPr lang="en-GB" sz="1200" dirty="0"/>
                        <a:t>0.2µM (Vero-E6, and Calu-3)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Suppression of virus at achievable blood levels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PK-PD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  <a:r>
                        <a:rPr lang="en-GB" sz="1200" dirty="0" err="1"/>
                        <a:t>Cmin</a:t>
                      </a:r>
                      <a:r>
                        <a:rPr lang="en-GB" sz="1200" dirty="0"/>
                        <a:t> &gt; EC90(plaque reduction) for 24h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Assume constant suppression of viral replication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noFill/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31674"/>
                  </a:ext>
                </a:extLst>
              </a:tr>
              <a:tr h="493593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Coronavirus spectrum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SARS-CoV2 B1.1.7 , B.1.1.248 variants essential, SARS-CoV1 &amp; MERS desirable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noFill/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Treat vaccine resistant variants and future pandemic preparation.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noFill/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612769"/>
                  </a:ext>
                </a:extLst>
              </a:tr>
              <a:tr h="506756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R</a:t>
                      </a:r>
                      <a:r>
                        <a:rPr sz="1200" dirty="0" err="1"/>
                        <a:t>oute</a:t>
                      </a:r>
                      <a:r>
                        <a:rPr sz="1200" dirty="0"/>
                        <a:t> of administration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oral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bid/</a:t>
                      </a:r>
                      <a:r>
                        <a:rPr sz="1200" dirty="0" err="1"/>
                        <a:t>tid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qid</a:t>
                      </a:r>
                      <a:r>
                        <a:rPr lang="en-GB" sz="1200" dirty="0"/>
                        <a:t>)</a:t>
                      </a:r>
                      <a:r>
                        <a:rPr sz="1200" dirty="0"/>
                        <a:t>- compromise PK for potency if pharmacodynamic effect achieved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57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Solubility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&gt; 5 mg/mL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Aim for biopharmaceutical class 1 assuming &lt;= 750 mg dose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756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H</a:t>
                      </a:r>
                      <a:r>
                        <a:rPr sz="1200" dirty="0" err="1"/>
                        <a:t>alf</a:t>
                      </a:r>
                      <a:r>
                        <a:rPr sz="1200" dirty="0"/>
                        <a:t>-life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Ideally</a:t>
                      </a:r>
                      <a:r>
                        <a:rPr sz="1200" dirty="0"/>
                        <a:t>&gt;</a:t>
                      </a:r>
                      <a:r>
                        <a:rPr lang="en-GB" sz="1200" dirty="0"/>
                        <a:t>=</a:t>
                      </a:r>
                      <a:r>
                        <a:rPr sz="1200" dirty="0"/>
                        <a:t> 8 h (human) </a:t>
                      </a:r>
                      <a:r>
                        <a:rPr sz="1200" dirty="0" err="1"/>
                        <a:t>est</a:t>
                      </a:r>
                      <a:r>
                        <a:rPr lang="en-GB" sz="1200" dirty="0" err="1"/>
                        <a:t>imated</a:t>
                      </a:r>
                      <a:r>
                        <a:rPr sz="1200" dirty="0"/>
                        <a:t> from rat and dog</a:t>
                      </a:r>
                      <a:r>
                        <a:rPr lang="en-GB" sz="1200" dirty="0"/>
                        <a:t> PK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Assume PK/PD requires continuous cover over </a:t>
                      </a:r>
                      <a:r>
                        <a:rPr lang="en-GB" sz="1200" dirty="0"/>
                        <a:t>viral replication </a:t>
                      </a:r>
                      <a:r>
                        <a:rPr sz="1200" dirty="0"/>
                        <a:t>for 24 h</a:t>
                      </a:r>
                      <a:endParaRPr sz="1200" dirty="0">
                        <a:highlight>
                          <a:srgbClr val="FFFF00"/>
                        </a:highlight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4664">
                <a:tc>
                  <a:txBody>
                    <a:bodyPr/>
                    <a:lstStyle/>
                    <a:p>
                      <a:pPr algn="l" defTabSz="914400"/>
                      <a:r>
                        <a:rPr lang="en-GB" sz="1200" dirty="0"/>
                        <a:t>S</a:t>
                      </a:r>
                      <a:r>
                        <a:rPr sz="1200" dirty="0" err="1"/>
                        <a:t>afety</a:t>
                      </a:r>
                      <a:endParaRPr sz="1200" dirty="0"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200"/>
                      </a:pPr>
                      <a:r>
                        <a:rPr lang="en-GB" sz="1200" dirty="0"/>
                        <a:t>No significant protease activity &gt; 50% at 10</a:t>
                      </a:r>
                      <a:r>
                        <a:rPr lang="en-GB" sz="1200" dirty="0">
                          <a:latin typeface="Symbol" pitchFamily="2" charset="2"/>
                        </a:rPr>
                        <a:t>m</a:t>
                      </a:r>
                      <a:r>
                        <a:rPr lang="en-GB" sz="1200" dirty="0"/>
                        <a:t>M (</a:t>
                      </a:r>
                      <a:r>
                        <a:rPr lang="en-GB" sz="1200" dirty="0" err="1"/>
                        <a:t>Nanosyn</a:t>
                      </a:r>
                      <a:r>
                        <a:rPr lang="en-GB" sz="1200" dirty="0"/>
                        <a:t> 61 protease panel)</a:t>
                      </a:r>
                    </a:p>
                    <a:p>
                      <a:pPr algn="l" defTabSz="914400">
                        <a:defRPr sz="2200"/>
                      </a:pPr>
                      <a:r>
                        <a:rPr sz="1200" dirty="0"/>
                        <a:t>Only reversible and monitorable toxicities</a:t>
                      </a:r>
                      <a:r>
                        <a:rPr lang="en-GB" sz="1200" dirty="0"/>
                        <a:t> (NOAEL &gt; 30x </a:t>
                      </a:r>
                      <a:r>
                        <a:rPr lang="en-GB" sz="1200" dirty="0" err="1"/>
                        <a:t>Cmax</a:t>
                      </a:r>
                      <a:r>
                        <a:rPr lang="en-GB" sz="1200" dirty="0"/>
                        <a:t>)</a:t>
                      </a:r>
                      <a:br>
                        <a:rPr sz="1200" dirty="0"/>
                      </a:br>
                      <a:r>
                        <a:rPr sz="1200" dirty="0"/>
                        <a:t>No significant DDI - clean in 5 CYP450 isoforms</a:t>
                      </a:r>
                      <a:br>
                        <a:rPr sz="1200" dirty="0"/>
                      </a:br>
                      <a:r>
                        <a:rPr sz="1200" dirty="0"/>
                        <a:t>hERG and NaV1.5 IC</a:t>
                      </a:r>
                      <a:r>
                        <a:rPr sz="1200" baseline="-5999" dirty="0"/>
                        <a:t>50</a:t>
                      </a:r>
                      <a:r>
                        <a:rPr sz="1200" dirty="0"/>
                        <a:t> &gt; 50 µM</a:t>
                      </a:r>
                      <a:br>
                        <a:rPr sz="1200" dirty="0"/>
                      </a:br>
                      <a:r>
                        <a:rPr sz="1200" dirty="0"/>
                        <a:t>No significant change in QTc</a:t>
                      </a:r>
                      <a:br>
                        <a:rPr sz="1200" dirty="0"/>
                      </a:br>
                      <a:r>
                        <a:rPr sz="1200" dirty="0"/>
                        <a:t>Ames negative</a:t>
                      </a:r>
                      <a:br>
                        <a:rPr sz="1200" dirty="0"/>
                      </a:br>
                      <a:r>
                        <a:rPr sz="1200" dirty="0"/>
                        <a:t>No mutagenicity or teratogenicity risk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 dirty="0"/>
                        <a:t>No significant toxicological delays to development
</a:t>
                      </a:r>
                      <a:r>
                        <a:rPr lang="en-GB" sz="1200" dirty="0"/>
                        <a:t>Avoid </a:t>
                      </a:r>
                      <a:r>
                        <a:rPr sz="1200" dirty="0"/>
                        <a:t>DDI </a:t>
                      </a:r>
                      <a:r>
                        <a:rPr lang="en-GB" sz="1200" dirty="0"/>
                        <a:t>to support </a:t>
                      </a:r>
                      <a:r>
                        <a:rPr sz="1200" dirty="0"/>
                        <a:t> co-morbidities </a:t>
                      </a:r>
                      <a:r>
                        <a:rPr lang="en-GB" sz="1200" dirty="0"/>
                        <a:t>&amp;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combination therapy</a:t>
                      </a:r>
                      <a:r>
                        <a:rPr sz="1200" dirty="0"/>
                        <a:t>, </a:t>
                      </a:r>
                      <a:endParaRPr lang="en-GB" sz="1200" dirty="0"/>
                    </a:p>
                    <a:p>
                      <a:pPr algn="l" defTabSz="914400"/>
                      <a:r>
                        <a:rPr lang="en-GB" sz="1200" dirty="0"/>
                        <a:t>Critical </a:t>
                      </a:r>
                      <a:r>
                        <a:rPr sz="1200" dirty="0"/>
                        <a:t>cardiac safety for COVID-19 risk profile</a:t>
                      </a:r>
                      <a:r>
                        <a:rPr lang="en-GB" sz="1200" dirty="0"/>
                        <a:t> </a:t>
                      </a:r>
                    </a:p>
                    <a:p>
                      <a:pPr algn="l" defTabSz="914400"/>
                      <a:r>
                        <a:rPr sz="1200" dirty="0"/>
                        <a:t>Low carcinogenicity risk reduces delays in manufacturing </a:t>
                      </a:r>
                      <a:endParaRPr lang="en-GB" sz="1200" dirty="0"/>
                    </a:p>
                    <a:p>
                      <a:pPr algn="l" defTabSz="914400"/>
                      <a:r>
                        <a:rPr sz="1200" dirty="0"/>
                        <a:t>Patient group will include significant proportion of women of childbearing 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5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dChemica_MCPairs_Generic_Training" id="{2A83A1CE-19FC-D646-9046-E9582F440011}" vid="{8EA01651-DDD1-F049-8CE5-B07CE818FC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13992</TotalTime>
  <Words>293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Symbol</vt:lpstr>
      <vt:lpstr>Office Theme</vt:lpstr>
      <vt:lpstr>Target Product Profile - Jan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to oral SARS-COV-2 anti-virals </dc:title>
  <dc:creator>ed.griffen</dc:creator>
  <cp:lastModifiedBy>ed.griffen</cp:lastModifiedBy>
  <cp:revision>196</cp:revision>
  <cp:lastPrinted>2016-01-05T11:51:19Z</cp:lastPrinted>
  <dcterms:created xsi:type="dcterms:W3CDTF">2020-09-30T21:28:37Z</dcterms:created>
  <dcterms:modified xsi:type="dcterms:W3CDTF">2021-01-21T10:01:39Z</dcterms:modified>
</cp:coreProperties>
</file>