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67" r:id="rId3"/>
    <p:sldId id="306" r:id="rId4"/>
    <p:sldId id="307" r:id="rId5"/>
    <p:sldId id="308" r:id="rId6"/>
    <p:sldId id="309" r:id="rId7"/>
    <p:sldId id="318" r:id="rId8"/>
    <p:sldId id="319"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20" r:id="rId22"/>
    <p:sldId id="335" r:id="rId23"/>
    <p:sldId id="333" r:id="rId24"/>
    <p:sldId id="336" r:id="rId25"/>
    <p:sldId id="334" r:id="rId26"/>
    <p:sldId id="337" r:id="rId27"/>
    <p:sldId id="338" r:id="rId28"/>
    <p:sldId id="339" r:id="rId29"/>
    <p:sldId id="340" r:id="rId30"/>
    <p:sldId id="341" r:id="rId31"/>
    <p:sldId id="342" r:id="rId32"/>
    <p:sldId id="343"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A83A23-29A1-CA80-D76B-094EE8C4C29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C8D9192-456E-7D70-C54D-47D4C74BF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C3F33A2A-FE54-CFDC-1875-38E1B257B034}"/>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B31D9E67-3F8A-B54C-3D91-C473BB38ED4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B29CC1-C219-E0EC-9A20-7645B52BE25E}"/>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343653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6EEA54-CDDF-2501-8D0E-DF587CA131B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BD17688-66FE-8A22-201C-E958B094914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76C867F-06CD-4CEF-9EC9-8BED12D91C39}"/>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E5F22EAD-B788-8EE7-B9C0-1431F6049AB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0273FB-C586-6F72-5952-F098B8B3F847}"/>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4134202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1A2E522D-A4EB-1DDF-23D5-B7958D1AFCD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007465D-966F-BB19-898C-22584645192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7C098F-CA54-A994-CA31-3C748415ED75}"/>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21BCB05A-42BD-575F-6E78-396B9D651AE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A889019-0B56-E671-82EE-31DC11FB5AFE}"/>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1562515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C8C89-C61E-3A0B-3BB3-B8071D0143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06C78C7-3C2E-642E-812A-83E7608D7DF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E829BB4-BF61-C301-E543-8B456AFB451B}"/>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FC14CBA5-FB3A-8E20-4C44-7468DDCDEC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C6F94B-8579-C31D-8249-B341B1BE9BEC}"/>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310213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B16388-AC62-2DEF-9B78-0D24AD0689A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D70CDE6-2F91-199A-9C4B-912702C63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80195EB-AD63-2F1F-72A7-DC39944F5FD7}"/>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93881C12-746F-2FDE-C797-16014FBC6B4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78F24EC-5935-8042-3965-3CEF48F0EFF1}"/>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2017617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594166-D1B7-6BDB-3CE7-867DA06E222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5AF493E-1108-317E-38CE-C000125777D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DA03F257-B8F5-B327-E209-5A46DBAB9D05}"/>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5B9DEF7-1F42-4CB2-D9BC-FFE8E8BBDAE0}"/>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6" name="Espace réservé du pied de page 5">
            <a:extLst>
              <a:ext uri="{FF2B5EF4-FFF2-40B4-BE49-F238E27FC236}">
                <a16:creationId xmlns:a16="http://schemas.microsoft.com/office/drawing/2014/main" id="{8A22AF47-1ADF-A2B2-9C6A-E561A57F1FA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9251CC7-2B9C-7544-DBFE-A4174631EBB2}"/>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2694303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FA2BA1-10AB-2BDD-EFF5-C3AB766D529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431D506-B075-360F-29A7-BDE94622C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2A6179-D80A-F823-2BA1-66D7AE941F6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C9878AD-DF1D-756E-62AB-B9DD30D145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801F33B-A196-6650-38BD-58CB198D1E5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0F5C7C88-7C54-9490-B4FD-7570D30A6635}"/>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8" name="Espace réservé du pied de page 7">
            <a:extLst>
              <a:ext uri="{FF2B5EF4-FFF2-40B4-BE49-F238E27FC236}">
                <a16:creationId xmlns:a16="http://schemas.microsoft.com/office/drawing/2014/main" id="{0C09B1A5-F1AD-BBD8-49D3-39BD52FF605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509F779A-CCD0-2AF7-D638-F9CCE0474C0F}"/>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2434216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C96088-1B1A-28E3-46EC-89A7DD3B055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75DE4C7-FDA3-D6A0-D8AA-63CF3A5B268E}"/>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4" name="Espace réservé du pied de page 3">
            <a:extLst>
              <a:ext uri="{FF2B5EF4-FFF2-40B4-BE49-F238E27FC236}">
                <a16:creationId xmlns:a16="http://schemas.microsoft.com/office/drawing/2014/main" id="{D7493E8F-30F5-1B52-DF5F-60101E665F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92E62BC-9132-7F79-7631-1CA11A5BBFFA}"/>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2016870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28539F8-F04D-AD5F-F9A1-937903C0A376}"/>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3" name="Espace réservé du pied de page 2">
            <a:extLst>
              <a:ext uri="{FF2B5EF4-FFF2-40B4-BE49-F238E27FC236}">
                <a16:creationId xmlns:a16="http://schemas.microsoft.com/office/drawing/2014/main" id="{4EADA4AA-99F5-4BE6-B79D-FFBF2FC62A9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C56F0D1-CA81-84FE-AC67-2F62E38D187A}"/>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370062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A309A8-9590-228A-9843-75D6362F534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B5ACFA9F-511A-4852-9F12-7BD4597AB0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9DE124F-D001-8AE9-43BE-6258204FC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FF14331-772F-20D5-39A8-3E2CDD1D1000}"/>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6" name="Espace réservé du pied de page 5">
            <a:extLst>
              <a:ext uri="{FF2B5EF4-FFF2-40B4-BE49-F238E27FC236}">
                <a16:creationId xmlns:a16="http://schemas.microsoft.com/office/drawing/2014/main" id="{8A64BB7D-A519-A5A5-B02D-66A06374CC8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2A9A8A6-9899-7C7C-6F9F-63FAC4BA0CDD}"/>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111711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2860F1-1088-D8FE-3F63-4D136468B79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DDF884D-EBA0-8582-2443-E957B50D2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0B7058B-83DE-FF97-6C70-5CDE45BB0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8C3379B-250E-8056-23C4-82690D682A0D}"/>
              </a:ext>
            </a:extLst>
          </p:cNvPr>
          <p:cNvSpPr>
            <a:spLocks noGrp="1"/>
          </p:cNvSpPr>
          <p:nvPr>
            <p:ph type="dt" sz="half" idx="10"/>
          </p:nvPr>
        </p:nvSpPr>
        <p:spPr/>
        <p:txBody>
          <a:bodyPr/>
          <a:lstStyle/>
          <a:p>
            <a:fld id="{433F6C57-732E-4A4C-A647-87D917451375}" type="datetimeFigureOut">
              <a:rPr lang="fr-FR" smtClean="0"/>
              <a:t>27/03/2025</a:t>
            </a:fld>
            <a:endParaRPr lang="fr-FR"/>
          </a:p>
        </p:txBody>
      </p:sp>
      <p:sp>
        <p:nvSpPr>
          <p:cNvPr id="6" name="Espace réservé du pied de page 5">
            <a:extLst>
              <a:ext uri="{FF2B5EF4-FFF2-40B4-BE49-F238E27FC236}">
                <a16:creationId xmlns:a16="http://schemas.microsoft.com/office/drawing/2014/main" id="{B4567440-4338-E6B6-FA34-C04A0BF3004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20A39F3-1955-32DF-6270-927784505797}"/>
              </a:ext>
            </a:extLst>
          </p:cNvPr>
          <p:cNvSpPr>
            <a:spLocks noGrp="1"/>
          </p:cNvSpPr>
          <p:nvPr>
            <p:ph type="sldNum" sz="quarter" idx="12"/>
          </p:nvPr>
        </p:nvSpPr>
        <p:spPr/>
        <p:txBody>
          <a:bodyPr/>
          <a:lstStyle/>
          <a:p>
            <a:fld id="{930EB8C5-9536-4B77-85AB-FD9CA212E060}" type="slidenum">
              <a:rPr lang="fr-FR" smtClean="0"/>
              <a:t>‹#›</a:t>
            </a:fld>
            <a:endParaRPr lang="fr-FR"/>
          </a:p>
        </p:txBody>
      </p:sp>
    </p:spTree>
    <p:extLst>
      <p:ext uri="{BB962C8B-B14F-4D97-AF65-F5344CB8AC3E}">
        <p14:creationId xmlns:p14="http://schemas.microsoft.com/office/powerpoint/2010/main" val="1508062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DB95CDC-1372-06EE-4115-D075199F0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710E367-E548-4D6D-12D6-28BE23341C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0FF7FE-CA10-AFCB-549A-D281B281ED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3F6C57-732E-4A4C-A647-87D917451375}" type="datetimeFigureOut">
              <a:rPr lang="fr-FR" smtClean="0"/>
              <a:t>27/03/2025</a:t>
            </a:fld>
            <a:endParaRPr lang="fr-FR"/>
          </a:p>
        </p:txBody>
      </p:sp>
      <p:sp>
        <p:nvSpPr>
          <p:cNvPr id="5" name="Espace réservé du pied de page 4">
            <a:extLst>
              <a:ext uri="{FF2B5EF4-FFF2-40B4-BE49-F238E27FC236}">
                <a16:creationId xmlns:a16="http://schemas.microsoft.com/office/drawing/2014/main" id="{56BFA712-768B-F6C4-40DA-B9B7DCB63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9C800AC-DB1B-8DA2-528F-4E1973BEFD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EB8C5-9536-4B77-85AB-FD9CA212E060}" type="slidenum">
              <a:rPr lang="fr-FR" smtClean="0"/>
              <a:t>‹#›</a:t>
            </a:fld>
            <a:endParaRPr lang="fr-FR"/>
          </a:p>
        </p:txBody>
      </p:sp>
    </p:spTree>
    <p:extLst>
      <p:ext uri="{BB962C8B-B14F-4D97-AF65-F5344CB8AC3E}">
        <p14:creationId xmlns:p14="http://schemas.microsoft.com/office/powerpoint/2010/main" val="3786982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E90F88-F647-0A0F-D93B-692EF26F36D1}"/>
              </a:ext>
            </a:extLst>
          </p:cNvPr>
          <p:cNvSpPr>
            <a:spLocks noGrp="1"/>
          </p:cNvSpPr>
          <p:nvPr>
            <p:ph type="ctrTitle"/>
          </p:nvPr>
        </p:nvSpPr>
        <p:spPr>
          <a:xfrm>
            <a:off x="0" y="1745627"/>
            <a:ext cx="12192000" cy="1938868"/>
          </a:xfrm>
        </p:spPr>
        <p:txBody>
          <a:bodyPr>
            <a:normAutofit/>
          </a:bodyPr>
          <a:lstStyle/>
          <a:p>
            <a:r>
              <a:rPr lang="fr-FR" b="1" i="0" dirty="0">
                <a:solidFill>
                  <a:schemeClr val="accent1"/>
                </a:solidFill>
                <a:effectLst/>
                <a:latin typeface="Inter"/>
              </a:rPr>
              <a:t>Réseaux de neurones pour l'apprentissage </a:t>
            </a:r>
            <a:r>
              <a:rPr lang="fr-FR" b="1" dirty="0">
                <a:solidFill>
                  <a:schemeClr val="accent1"/>
                </a:solidFill>
                <a:latin typeface="Inter"/>
              </a:rPr>
              <a:t>automatique</a:t>
            </a:r>
            <a:endParaRPr lang="fr-FR" dirty="0">
              <a:solidFill>
                <a:schemeClr val="accent1"/>
              </a:solidFill>
            </a:endParaRPr>
          </a:p>
        </p:txBody>
      </p:sp>
      <p:pic>
        <p:nvPicPr>
          <p:cNvPr id="1026" name="Picture 2" descr="Faculté des sciences et techniques de Mohammedia — Wikipédia">
            <a:extLst>
              <a:ext uri="{FF2B5EF4-FFF2-40B4-BE49-F238E27FC236}">
                <a16:creationId xmlns:a16="http://schemas.microsoft.com/office/drawing/2014/main" id="{B18230E7-AFC2-B276-C3CB-B87B6D7DF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4833" y="0"/>
            <a:ext cx="2582334" cy="1603199"/>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pied de page 2">
            <a:extLst>
              <a:ext uri="{FF2B5EF4-FFF2-40B4-BE49-F238E27FC236}">
                <a16:creationId xmlns:a16="http://schemas.microsoft.com/office/drawing/2014/main" id="{9BBDCAF5-E494-D899-BCEF-330E905134B9}"/>
              </a:ext>
            </a:extLst>
          </p:cNvPr>
          <p:cNvSpPr>
            <a:spLocks noGrp="1"/>
          </p:cNvSpPr>
          <p:nvPr>
            <p:ph type="ftr" sz="quarter" idx="11"/>
          </p:nvPr>
        </p:nvSpPr>
        <p:spPr>
          <a:xfrm>
            <a:off x="0" y="6356350"/>
            <a:ext cx="12192000" cy="365125"/>
          </a:xfrm>
        </p:spPr>
        <p:txBody>
          <a:bodyPr/>
          <a:lstStyle/>
          <a:p>
            <a:r>
              <a:rPr lang="fr-FR" dirty="0"/>
              <a:t>Réseaux de neurones pour l'apprentissage automatique (TP 6)</a:t>
            </a:r>
          </a:p>
        </p:txBody>
      </p:sp>
      <p:sp>
        <p:nvSpPr>
          <p:cNvPr id="4" name="Espace réservé du numéro de diapositive 3">
            <a:extLst>
              <a:ext uri="{FF2B5EF4-FFF2-40B4-BE49-F238E27FC236}">
                <a16:creationId xmlns:a16="http://schemas.microsoft.com/office/drawing/2014/main" id="{76D9C8D7-DBAB-E46A-C826-8BC61EF3842A}"/>
              </a:ext>
            </a:extLst>
          </p:cNvPr>
          <p:cNvSpPr>
            <a:spLocks noGrp="1"/>
          </p:cNvSpPr>
          <p:nvPr>
            <p:ph type="sldNum" sz="quarter" idx="12"/>
          </p:nvPr>
        </p:nvSpPr>
        <p:spPr/>
        <p:txBody>
          <a:bodyPr/>
          <a:lstStyle/>
          <a:p>
            <a:fld id="{F280E048-E825-4828-B73B-F97FBD77E3FF}" type="slidenum">
              <a:rPr lang="fr-FR" smtClean="0"/>
              <a:t>1</a:t>
            </a:fld>
            <a:endParaRPr lang="fr-FR"/>
          </a:p>
        </p:txBody>
      </p:sp>
      <p:sp>
        <p:nvSpPr>
          <p:cNvPr id="5" name="Titre 1">
            <a:extLst>
              <a:ext uri="{FF2B5EF4-FFF2-40B4-BE49-F238E27FC236}">
                <a16:creationId xmlns:a16="http://schemas.microsoft.com/office/drawing/2014/main" id="{5C911C5E-0940-8891-B91F-136E8C37E911}"/>
              </a:ext>
            </a:extLst>
          </p:cNvPr>
          <p:cNvSpPr txBox="1">
            <a:spLocks/>
          </p:cNvSpPr>
          <p:nvPr/>
        </p:nvSpPr>
        <p:spPr>
          <a:xfrm>
            <a:off x="1524000" y="4948517"/>
            <a:ext cx="9144000" cy="81727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sz="2000" dirty="0">
                <a:solidFill>
                  <a:schemeClr val="accent1"/>
                </a:solidFill>
                <a:latin typeface="Inter"/>
              </a:rPr>
              <a:t>B. HILALI - brahill79@gmail.com / T. SABRI – sabritarik@gmail.com</a:t>
            </a:r>
          </a:p>
          <a:p>
            <a:r>
              <a:rPr lang="fr-FR" sz="2000" dirty="0">
                <a:solidFill>
                  <a:schemeClr val="accent1"/>
                </a:solidFill>
                <a:latin typeface="Inter"/>
              </a:rPr>
              <a:t>Filière: Ingénierie Logicielle et Intégration des Systèmes Informatiques (ILISI) 24-25</a:t>
            </a:r>
          </a:p>
        </p:txBody>
      </p:sp>
    </p:spTree>
    <p:extLst>
      <p:ext uri="{BB962C8B-B14F-4D97-AF65-F5344CB8AC3E}">
        <p14:creationId xmlns:p14="http://schemas.microsoft.com/office/powerpoint/2010/main" val="142209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BB45B-348D-6E8A-703E-BF8B5CA4E0A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B52977D-8421-0151-C1F0-9DD1FDFAE596}"/>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F0790A9B-88BB-A3EF-28EA-258A8CD3F4BD}"/>
              </a:ext>
            </a:extLst>
          </p:cNvPr>
          <p:cNvSpPr>
            <a:spLocks noGrp="1"/>
          </p:cNvSpPr>
          <p:nvPr>
            <p:ph type="sldNum" sz="quarter" idx="12"/>
          </p:nvPr>
        </p:nvSpPr>
        <p:spPr/>
        <p:txBody>
          <a:bodyPr/>
          <a:lstStyle/>
          <a:p>
            <a:fld id="{F280E048-E825-4828-B73B-F97FBD77E3FF}" type="slidenum">
              <a:rPr lang="fr-FR" smtClean="0"/>
              <a:t>10</a:t>
            </a:fld>
            <a:endParaRPr lang="fr-FR"/>
          </a:p>
        </p:txBody>
      </p:sp>
      <p:sp>
        <p:nvSpPr>
          <p:cNvPr id="6" name="Espace réservé du pied de page 2">
            <a:extLst>
              <a:ext uri="{FF2B5EF4-FFF2-40B4-BE49-F238E27FC236}">
                <a16:creationId xmlns:a16="http://schemas.microsoft.com/office/drawing/2014/main" id="{DC2B619F-4DC3-9D2C-4B09-B0CE380761E6}"/>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9" name="Image 8">
            <a:extLst>
              <a:ext uri="{FF2B5EF4-FFF2-40B4-BE49-F238E27FC236}">
                <a16:creationId xmlns:a16="http://schemas.microsoft.com/office/drawing/2014/main" id="{3A52AFC9-D662-16A2-DC03-37FD27E93775}"/>
              </a:ext>
            </a:extLst>
          </p:cNvPr>
          <p:cNvPicPr>
            <a:picLocks noChangeAspect="1"/>
          </p:cNvPicPr>
          <p:nvPr/>
        </p:nvPicPr>
        <p:blipFill>
          <a:blip r:embed="rId2"/>
          <a:stretch>
            <a:fillRect/>
          </a:stretch>
        </p:blipFill>
        <p:spPr>
          <a:xfrm>
            <a:off x="3551555" y="1225549"/>
            <a:ext cx="4438650" cy="2333625"/>
          </a:xfrm>
          <a:prstGeom prst="rect">
            <a:avLst/>
          </a:prstGeom>
        </p:spPr>
      </p:pic>
      <p:pic>
        <p:nvPicPr>
          <p:cNvPr id="11" name="Image 10">
            <a:extLst>
              <a:ext uri="{FF2B5EF4-FFF2-40B4-BE49-F238E27FC236}">
                <a16:creationId xmlns:a16="http://schemas.microsoft.com/office/drawing/2014/main" id="{894244FA-B3B5-8E2D-BAED-90AE902279B7}"/>
              </a:ext>
            </a:extLst>
          </p:cNvPr>
          <p:cNvPicPr>
            <a:picLocks noChangeAspect="1"/>
          </p:cNvPicPr>
          <p:nvPr/>
        </p:nvPicPr>
        <p:blipFill>
          <a:blip r:embed="rId3"/>
          <a:stretch>
            <a:fillRect/>
          </a:stretch>
        </p:blipFill>
        <p:spPr>
          <a:xfrm>
            <a:off x="142240" y="3894656"/>
            <a:ext cx="11975040" cy="2268000"/>
          </a:xfrm>
          <a:prstGeom prst="rect">
            <a:avLst/>
          </a:prstGeom>
        </p:spPr>
      </p:pic>
    </p:spTree>
    <p:extLst>
      <p:ext uri="{BB962C8B-B14F-4D97-AF65-F5344CB8AC3E}">
        <p14:creationId xmlns:p14="http://schemas.microsoft.com/office/powerpoint/2010/main" val="1233600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EFD5-E95A-2DEB-DD00-B6413E03637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A26690E-E927-F96E-72C5-C6F082C5CBFF}"/>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A65FCD2F-3B91-770A-3534-01D445DC293D}"/>
              </a:ext>
            </a:extLst>
          </p:cNvPr>
          <p:cNvSpPr>
            <a:spLocks noGrp="1"/>
          </p:cNvSpPr>
          <p:nvPr>
            <p:ph type="sldNum" sz="quarter" idx="12"/>
          </p:nvPr>
        </p:nvSpPr>
        <p:spPr/>
        <p:txBody>
          <a:bodyPr/>
          <a:lstStyle/>
          <a:p>
            <a:fld id="{F280E048-E825-4828-B73B-F97FBD77E3FF}" type="slidenum">
              <a:rPr lang="fr-FR" smtClean="0"/>
              <a:t>11</a:t>
            </a:fld>
            <a:endParaRPr lang="fr-FR"/>
          </a:p>
        </p:txBody>
      </p:sp>
      <p:sp>
        <p:nvSpPr>
          <p:cNvPr id="6" name="Espace réservé du pied de page 2">
            <a:extLst>
              <a:ext uri="{FF2B5EF4-FFF2-40B4-BE49-F238E27FC236}">
                <a16:creationId xmlns:a16="http://schemas.microsoft.com/office/drawing/2014/main" id="{C2E57681-E8EE-4818-DB59-FF5314E79B82}"/>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4" name="Image 3">
            <a:extLst>
              <a:ext uri="{FF2B5EF4-FFF2-40B4-BE49-F238E27FC236}">
                <a16:creationId xmlns:a16="http://schemas.microsoft.com/office/drawing/2014/main" id="{9953DC74-01C4-837C-7250-78147E06AB71}"/>
              </a:ext>
            </a:extLst>
          </p:cNvPr>
          <p:cNvPicPr>
            <a:picLocks noChangeAspect="1"/>
          </p:cNvPicPr>
          <p:nvPr/>
        </p:nvPicPr>
        <p:blipFill>
          <a:blip r:embed="rId2"/>
          <a:stretch>
            <a:fillRect/>
          </a:stretch>
        </p:blipFill>
        <p:spPr>
          <a:xfrm>
            <a:off x="454025" y="932497"/>
            <a:ext cx="6610350" cy="2981325"/>
          </a:xfrm>
          <a:prstGeom prst="rect">
            <a:avLst/>
          </a:prstGeom>
        </p:spPr>
      </p:pic>
      <p:pic>
        <p:nvPicPr>
          <p:cNvPr id="8" name="Image 7">
            <a:extLst>
              <a:ext uri="{FF2B5EF4-FFF2-40B4-BE49-F238E27FC236}">
                <a16:creationId xmlns:a16="http://schemas.microsoft.com/office/drawing/2014/main" id="{DF350FAD-DBE3-8A24-6755-68E066FD2F69}"/>
              </a:ext>
            </a:extLst>
          </p:cNvPr>
          <p:cNvPicPr>
            <a:picLocks noChangeAspect="1"/>
          </p:cNvPicPr>
          <p:nvPr/>
        </p:nvPicPr>
        <p:blipFill>
          <a:blip r:embed="rId3"/>
          <a:stretch>
            <a:fillRect/>
          </a:stretch>
        </p:blipFill>
        <p:spPr>
          <a:xfrm>
            <a:off x="1169987" y="4625975"/>
            <a:ext cx="2333625" cy="1466850"/>
          </a:xfrm>
          <a:prstGeom prst="rect">
            <a:avLst/>
          </a:prstGeom>
        </p:spPr>
      </p:pic>
      <p:pic>
        <p:nvPicPr>
          <p:cNvPr id="14" name="Image 13">
            <a:extLst>
              <a:ext uri="{FF2B5EF4-FFF2-40B4-BE49-F238E27FC236}">
                <a16:creationId xmlns:a16="http://schemas.microsoft.com/office/drawing/2014/main" id="{D2F3C1B6-E4D2-4628-91D5-EAAA0B498BBC}"/>
              </a:ext>
            </a:extLst>
          </p:cNvPr>
          <p:cNvPicPr>
            <a:picLocks noChangeAspect="1"/>
          </p:cNvPicPr>
          <p:nvPr/>
        </p:nvPicPr>
        <p:blipFill>
          <a:blip r:embed="rId4"/>
          <a:stretch>
            <a:fillRect/>
          </a:stretch>
        </p:blipFill>
        <p:spPr>
          <a:xfrm>
            <a:off x="6049962" y="2732087"/>
            <a:ext cx="5172075" cy="3629025"/>
          </a:xfrm>
          <a:prstGeom prst="rect">
            <a:avLst/>
          </a:prstGeom>
        </p:spPr>
      </p:pic>
    </p:spTree>
    <p:extLst>
      <p:ext uri="{BB962C8B-B14F-4D97-AF65-F5344CB8AC3E}">
        <p14:creationId xmlns:p14="http://schemas.microsoft.com/office/powerpoint/2010/main" val="2066285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7ECF8-1B52-E1F7-C4FB-44733ED45C6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7086DC0-66CC-E1EA-0B32-740032827B64}"/>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96C5B95D-A6C1-2FF4-BC2B-D6EAC7191443}"/>
              </a:ext>
            </a:extLst>
          </p:cNvPr>
          <p:cNvSpPr>
            <a:spLocks noGrp="1"/>
          </p:cNvSpPr>
          <p:nvPr>
            <p:ph type="sldNum" sz="quarter" idx="12"/>
          </p:nvPr>
        </p:nvSpPr>
        <p:spPr/>
        <p:txBody>
          <a:bodyPr/>
          <a:lstStyle/>
          <a:p>
            <a:fld id="{F280E048-E825-4828-B73B-F97FBD77E3FF}" type="slidenum">
              <a:rPr lang="fr-FR" smtClean="0"/>
              <a:t>12</a:t>
            </a:fld>
            <a:endParaRPr lang="fr-FR"/>
          </a:p>
        </p:txBody>
      </p:sp>
      <p:sp>
        <p:nvSpPr>
          <p:cNvPr id="6" name="Espace réservé du pied de page 2">
            <a:extLst>
              <a:ext uri="{FF2B5EF4-FFF2-40B4-BE49-F238E27FC236}">
                <a16:creationId xmlns:a16="http://schemas.microsoft.com/office/drawing/2014/main" id="{AB6B882D-D8F1-C2F9-E0C3-2905E454301B}"/>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7" name="Image 6">
            <a:extLst>
              <a:ext uri="{FF2B5EF4-FFF2-40B4-BE49-F238E27FC236}">
                <a16:creationId xmlns:a16="http://schemas.microsoft.com/office/drawing/2014/main" id="{8C4FEFA7-2CB9-4CAC-A5B3-4A097F6D5C3E}"/>
              </a:ext>
            </a:extLst>
          </p:cNvPr>
          <p:cNvPicPr>
            <a:picLocks noChangeAspect="1"/>
          </p:cNvPicPr>
          <p:nvPr/>
        </p:nvPicPr>
        <p:blipFill>
          <a:blip r:embed="rId2"/>
          <a:stretch>
            <a:fillRect/>
          </a:stretch>
        </p:blipFill>
        <p:spPr>
          <a:xfrm>
            <a:off x="1040130" y="981392"/>
            <a:ext cx="9563100" cy="5362575"/>
          </a:xfrm>
          <a:prstGeom prst="rect">
            <a:avLst/>
          </a:prstGeom>
        </p:spPr>
      </p:pic>
    </p:spTree>
    <p:extLst>
      <p:ext uri="{BB962C8B-B14F-4D97-AF65-F5344CB8AC3E}">
        <p14:creationId xmlns:p14="http://schemas.microsoft.com/office/powerpoint/2010/main" val="383660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2FAEE-9F1A-AE0B-BA52-504ABC90F9B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2E41CF-D370-0AAA-CD71-235290FC1CEC}"/>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E1B93318-5322-D6EB-1350-C792B4B8D0EA}"/>
              </a:ext>
            </a:extLst>
          </p:cNvPr>
          <p:cNvSpPr>
            <a:spLocks noGrp="1"/>
          </p:cNvSpPr>
          <p:nvPr>
            <p:ph type="sldNum" sz="quarter" idx="12"/>
          </p:nvPr>
        </p:nvSpPr>
        <p:spPr/>
        <p:txBody>
          <a:bodyPr/>
          <a:lstStyle/>
          <a:p>
            <a:fld id="{F280E048-E825-4828-B73B-F97FBD77E3FF}" type="slidenum">
              <a:rPr lang="fr-FR" smtClean="0"/>
              <a:t>13</a:t>
            </a:fld>
            <a:endParaRPr lang="fr-FR"/>
          </a:p>
        </p:txBody>
      </p:sp>
      <p:sp>
        <p:nvSpPr>
          <p:cNvPr id="6" name="Espace réservé du pied de page 2">
            <a:extLst>
              <a:ext uri="{FF2B5EF4-FFF2-40B4-BE49-F238E27FC236}">
                <a16:creationId xmlns:a16="http://schemas.microsoft.com/office/drawing/2014/main" id="{187D289B-26A0-8D7A-FF41-CA0D29365C0B}"/>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4" name="Image 3">
            <a:extLst>
              <a:ext uri="{FF2B5EF4-FFF2-40B4-BE49-F238E27FC236}">
                <a16:creationId xmlns:a16="http://schemas.microsoft.com/office/drawing/2014/main" id="{1AC82657-B04A-562E-C6D9-C916DF03DF52}"/>
              </a:ext>
            </a:extLst>
          </p:cNvPr>
          <p:cNvPicPr>
            <a:picLocks noChangeAspect="1"/>
          </p:cNvPicPr>
          <p:nvPr/>
        </p:nvPicPr>
        <p:blipFill>
          <a:blip r:embed="rId2"/>
          <a:stretch>
            <a:fillRect/>
          </a:stretch>
        </p:blipFill>
        <p:spPr>
          <a:xfrm>
            <a:off x="576262" y="1757362"/>
            <a:ext cx="11039475" cy="3343275"/>
          </a:xfrm>
          <a:prstGeom prst="rect">
            <a:avLst/>
          </a:prstGeom>
        </p:spPr>
      </p:pic>
    </p:spTree>
    <p:extLst>
      <p:ext uri="{BB962C8B-B14F-4D97-AF65-F5344CB8AC3E}">
        <p14:creationId xmlns:p14="http://schemas.microsoft.com/office/powerpoint/2010/main" val="333169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1A8AF-1468-ADB5-68C4-87A480F7E3F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7D98964-6CDD-1796-599E-5B867FA73666}"/>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1D0BFA8A-2D5F-3EFA-BD9D-B5C705198B00}"/>
              </a:ext>
            </a:extLst>
          </p:cNvPr>
          <p:cNvSpPr>
            <a:spLocks noGrp="1"/>
          </p:cNvSpPr>
          <p:nvPr>
            <p:ph type="sldNum" sz="quarter" idx="12"/>
          </p:nvPr>
        </p:nvSpPr>
        <p:spPr/>
        <p:txBody>
          <a:bodyPr/>
          <a:lstStyle/>
          <a:p>
            <a:fld id="{F280E048-E825-4828-B73B-F97FBD77E3FF}" type="slidenum">
              <a:rPr lang="fr-FR" smtClean="0"/>
              <a:t>14</a:t>
            </a:fld>
            <a:endParaRPr lang="fr-FR"/>
          </a:p>
        </p:txBody>
      </p:sp>
      <p:sp>
        <p:nvSpPr>
          <p:cNvPr id="6" name="Espace réservé du pied de page 2">
            <a:extLst>
              <a:ext uri="{FF2B5EF4-FFF2-40B4-BE49-F238E27FC236}">
                <a16:creationId xmlns:a16="http://schemas.microsoft.com/office/drawing/2014/main" id="{F3EE4DA3-93B8-9862-8C74-3637DFD8BB48}"/>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7" name="Image 6">
            <a:extLst>
              <a:ext uri="{FF2B5EF4-FFF2-40B4-BE49-F238E27FC236}">
                <a16:creationId xmlns:a16="http://schemas.microsoft.com/office/drawing/2014/main" id="{20695172-9F5D-6AD3-0B2A-06D677E85253}"/>
              </a:ext>
            </a:extLst>
          </p:cNvPr>
          <p:cNvPicPr>
            <a:picLocks noChangeAspect="1"/>
          </p:cNvPicPr>
          <p:nvPr/>
        </p:nvPicPr>
        <p:blipFill>
          <a:blip r:embed="rId2"/>
          <a:stretch>
            <a:fillRect/>
          </a:stretch>
        </p:blipFill>
        <p:spPr>
          <a:xfrm>
            <a:off x="971550" y="1466850"/>
            <a:ext cx="10248900" cy="3924300"/>
          </a:xfrm>
          <a:prstGeom prst="rect">
            <a:avLst/>
          </a:prstGeom>
        </p:spPr>
      </p:pic>
    </p:spTree>
    <p:extLst>
      <p:ext uri="{BB962C8B-B14F-4D97-AF65-F5344CB8AC3E}">
        <p14:creationId xmlns:p14="http://schemas.microsoft.com/office/powerpoint/2010/main" val="351260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1A70E-0689-0A03-A896-B2A20580A7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1ED743-47B8-02F0-8969-BCBD1BEF28FE}"/>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9702EFAE-AAF9-A8FC-4341-4F7AB53EABB3}"/>
              </a:ext>
            </a:extLst>
          </p:cNvPr>
          <p:cNvSpPr>
            <a:spLocks noGrp="1"/>
          </p:cNvSpPr>
          <p:nvPr>
            <p:ph type="sldNum" sz="quarter" idx="12"/>
          </p:nvPr>
        </p:nvSpPr>
        <p:spPr/>
        <p:txBody>
          <a:bodyPr/>
          <a:lstStyle/>
          <a:p>
            <a:fld id="{F280E048-E825-4828-B73B-F97FBD77E3FF}" type="slidenum">
              <a:rPr lang="fr-FR" smtClean="0"/>
              <a:t>15</a:t>
            </a:fld>
            <a:endParaRPr lang="fr-FR"/>
          </a:p>
        </p:txBody>
      </p:sp>
      <p:sp>
        <p:nvSpPr>
          <p:cNvPr id="6" name="Espace réservé du pied de page 2">
            <a:extLst>
              <a:ext uri="{FF2B5EF4-FFF2-40B4-BE49-F238E27FC236}">
                <a16:creationId xmlns:a16="http://schemas.microsoft.com/office/drawing/2014/main" id="{1002FCAB-5FAF-7521-E1F5-348295294931}"/>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4" name="Image 3">
            <a:extLst>
              <a:ext uri="{FF2B5EF4-FFF2-40B4-BE49-F238E27FC236}">
                <a16:creationId xmlns:a16="http://schemas.microsoft.com/office/drawing/2014/main" id="{4D68F023-3096-70D0-FC0B-C8BE4A2143D8}"/>
              </a:ext>
            </a:extLst>
          </p:cNvPr>
          <p:cNvPicPr>
            <a:picLocks noChangeAspect="1"/>
          </p:cNvPicPr>
          <p:nvPr/>
        </p:nvPicPr>
        <p:blipFill>
          <a:blip r:embed="rId2"/>
          <a:stretch>
            <a:fillRect/>
          </a:stretch>
        </p:blipFill>
        <p:spPr>
          <a:xfrm>
            <a:off x="956627" y="791845"/>
            <a:ext cx="10255706" cy="6048000"/>
          </a:xfrm>
          <a:prstGeom prst="rect">
            <a:avLst/>
          </a:prstGeom>
        </p:spPr>
      </p:pic>
    </p:spTree>
    <p:extLst>
      <p:ext uri="{BB962C8B-B14F-4D97-AF65-F5344CB8AC3E}">
        <p14:creationId xmlns:p14="http://schemas.microsoft.com/office/powerpoint/2010/main" val="179644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87629-3790-3E5C-2A51-EC7BD96F946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D05482-833D-5288-34EA-B5887AD05440}"/>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C4EE94B4-8661-076F-32CB-47904093BD51}"/>
              </a:ext>
            </a:extLst>
          </p:cNvPr>
          <p:cNvSpPr>
            <a:spLocks noGrp="1"/>
          </p:cNvSpPr>
          <p:nvPr>
            <p:ph type="sldNum" sz="quarter" idx="12"/>
          </p:nvPr>
        </p:nvSpPr>
        <p:spPr/>
        <p:txBody>
          <a:bodyPr/>
          <a:lstStyle/>
          <a:p>
            <a:fld id="{F280E048-E825-4828-B73B-F97FBD77E3FF}" type="slidenum">
              <a:rPr lang="fr-FR" smtClean="0"/>
              <a:t>16</a:t>
            </a:fld>
            <a:endParaRPr lang="fr-FR"/>
          </a:p>
        </p:txBody>
      </p:sp>
      <p:sp>
        <p:nvSpPr>
          <p:cNvPr id="6" name="Espace réservé du pied de page 2">
            <a:extLst>
              <a:ext uri="{FF2B5EF4-FFF2-40B4-BE49-F238E27FC236}">
                <a16:creationId xmlns:a16="http://schemas.microsoft.com/office/drawing/2014/main" id="{F7635084-86FA-13DC-D297-55EF95634A74}"/>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7" name="Image 6">
            <a:extLst>
              <a:ext uri="{FF2B5EF4-FFF2-40B4-BE49-F238E27FC236}">
                <a16:creationId xmlns:a16="http://schemas.microsoft.com/office/drawing/2014/main" id="{F8EE8D6A-5F19-ADAA-C54B-258F082180ED}"/>
              </a:ext>
            </a:extLst>
          </p:cNvPr>
          <p:cNvPicPr>
            <a:picLocks noChangeAspect="1"/>
          </p:cNvPicPr>
          <p:nvPr/>
        </p:nvPicPr>
        <p:blipFill>
          <a:blip r:embed="rId2"/>
          <a:stretch>
            <a:fillRect/>
          </a:stretch>
        </p:blipFill>
        <p:spPr>
          <a:xfrm>
            <a:off x="1619250" y="1471612"/>
            <a:ext cx="8953500" cy="3914775"/>
          </a:xfrm>
          <a:prstGeom prst="rect">
            <a:avLst/>
          </a:prstGeom>
        </p:spPr>
      </p:pic>
    </p:spTree>
    <p:extLst>
      <p:ext uri="{BB962C8B-B14F-4D97-AF65-F5344CB8AC3E}">
        <p14:creationId xmlns:p14="http://schemas.microsoft.com/office/powerpoint/2010/main" val="558877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BE86A-9101-4D41-DE38-78B1F3CCF2F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190918C-C132-724F-CCAC-6EEF3156F737}"/>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74B950F7-4DD7-99F8-FAE6-9D4B5FFEC547}"/>
              </a:ext>
            </a:extLst>
          </p:cNvPr>
          <p:cNvSpPr>
            <a:spLocks noGrp="1"/>
          </p:cNvSpPr>
          <p:nvPr>
            <p:ph type="sldNum" sz="quarter" idx="12"/>
          </p:nvPr>
        </p:nvSpPr>
        <p:spPr/>
        <p:txBody>
          <a:bodyPr/>
          <a:lstStyle/>
          <a:p>
            <a:fld id="{F280E048-E825-4828-B73B-F97FBD77E3FF}" type="slidenum">
              <a:rPr lang="fr-FR" smtClean="0"/>
              <a:t>17</a:t>
            </a:fld>
            <a:endParaRPr lang="fr-FR"/>
          </a:p>
        </p:txBody>
      </p:sp>
      <p:sp>
        <p:nvSpPr>
          <p:cNvPr id="6" name="Espace réservé du pied de page 2">
            <a:extLst>
              <a:ext uri="{FF2B5EF4-FFF2-40B4-BE49-F238E27FC236}">
                <a16:creationId xmlns:a16="http://schemas.microsoft.com/office/drawing/2014/main" id="{CF9276D8-BFC9-F1C5-836F-93E6BE7929C6}"/>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4" name="Image 3">
            <a:extLst>
              <a:ext uri="{FF2B5EF4-FFF2-40B4-BE49-F238E27FC236}">
                <a16:creationId xmlns:a16="http://schemas.microsoft.com/office/drawing/2014/main" id="{CF8C4A96-550E-306E-6CC9-8D185D4F4DA7}"/>
              </a:ext>
            </a:extLst>
          </p:cNvPr>
          <p:cNvPicPr>
            <a:picLocks noChangeAspect="1"/>
          </p:cNvPicPr>
          <p:nvPr/>
        </p:nvPicPr>
        <p:blipFill>
          <a:blip r:embed="rId2"/>
          <a:stretch>
            <a:fillRect/>
          </a:stretch>
        </p:blipFill>
        <p:spPr>
          <a:xfrm>
            <a:off x="295275" y="855662"/>
            <a:ext cx="11601450" cy="5553075"/>
          </a:xfrm>
          <a:prstGeom prst="rect">
            <a:avLst/>
          </a:prstGeom>
        </p:spPr>
      </p:pic>
    </p:spTree>
    <p:extLst>
      <p:ext uri="{BB962C8B-B14F-4D97-AF65-F5344CB8AC3E}">
        <p14:creationId xmlns:p14="http://schemas.microsoft.com/office/powerpoint/2010/main" val="390230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DC10D-2196-FBD6-ABA8-50CA6415F0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0768241-D450-2DBC-CD62-13B3EEAA2C5D}"/>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6000E356-23B3-5908-8565-3FDF291129C4}"/>
              </a:ext>
            </a:extLst>
          </p:cNvPr>
          <p:cNvSpPr>
            <a:spLocks noGrp="1"/>
          </p:cNvSpPr>
          <p:nvPr>
            <p:ph type="sldNum" sz="quarter" idx="12"/>
          </p:nvPr>
        </p:nvSpPr>
        <p:spPr/>
        <p:txBody>
          <a:bodyPr/>
          <a:lstStyle/>
          <a:p>
            <a:fld id="{F280E048-E825-4828-B73B-F97FBD77E3FF}" type="slidenum">
              <a:rPr lang="fr-FR" smtClean="0"/>
              <a:t>18</a:t>
            </a:fld>
            <a:endParaRPr lang="fr-FR"/>
          </a:p>
        </p:txBody>
      </p:sp>
      <p:sp>
        <p:nvSpPr>
          <p:cNvPr id="6" name="Espace réservé du pied de page 2">
            <a:extLst>
              <a:ext uri="{FF2B5EF4-FFF2-40B4-BE49-F238E27FC236}">
                <a16:creationId xmlns:a16="http://schemas.microsoft.com/office/drawing/2014/main" id="{731BD8B1-C6F1-F44F-5F76-00B39E188845}"/>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7" name="Image 6">
            <a:extLst>
              <a:ext uri="{FF2B5EF4-FFF2-40B4-BE49-F238E27FC236}">
                <a16:creationId xmlns:a16="http://schemas.microsoft.com/office/drawing/2014/main" id="{CDE98980-A42B-B2F6-3D5D-9AE4741CD789}"/>
              </a:ext>
            </a:extLst>
          </p:cNvPr>
          <p:cNvPicPr>
            <a:picLocks noChangeAspect="1"/>
          </p:cNvPicPr>
          <p:nvPr/>
        </p:nvPicPr>
        <p:blipFill>
          <a:blip r:embed="rId2"/>
          <a:stretch>
            <a:fillRect/>
          </a:stretch>
        </p:blipFill>
        <p:spPr>
          <a:xfrm>
            <a:off x="1357312" y="1081087"/>
            <a:ext cx="9477375" cy="4695825"/>
          </a:xfrm>
          <a:prstGeom prst="rect">
            <a:avLst/>
          </a:prstGeom>
        </p:spPr>
      </p:pic>
    </p:spTree>
    <p:extLst>
      <p:ext uri="{BB962C8B-B14F-4D97-AF65-F5344CB8AC3E}">
        <p14:creationId xmlns:p14="http://schemas.microsoft.com/office/powerpoint/2010/main" val="2334555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57630-8A58-EDFF-EF38-14202421E72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04AC81-1C72-2A9C-6927-701C8747DB43}"/>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A32F092F-DC8E-6A03-B847-E1BF1696EBA4}"/>
              </a:ext>
            </a:extLst>
          </p:cNvPr>
          <p:cNvSpPr>
            <a:spLocks noGrp="1"/>
          </p:cNvSpPr>
          <p:nvPr>
            <p:ph type="sldNum" sz="quarter" idx="12"/>
          </p:nvPr>
        </p:nvSpPr>
        <p:spPr/>
        <p:txBody>
          <a:bodyPr/>
          <a:lstStyle/>
          <a:p>
            <a:fld id="{F280E048-E825-4828-B73B-F97FBD77E3FF}" type="slidenum">
              <a:rPr lang="fr-FR" smtClean="0"/>
              <a:t>19</a:t>
            </a:fld>
            <a:endParaRPr lang="fr-FR"/>
          </a:p>
        </p:txBody>
      </p:sp>
      <p:sp>
        <p:nvSpPr>
          <p:cNvPr id="6" name="Espace réservé du pied de page 2">
            <a:extLst>
              <a:ext uri="{FF2B5EF4-FFF2-40B4-BE49-F238E27FC236}">
                <a16:creationId xmlns:a16="http://schemas.microsoft.com/office/drawing/2014/main" id="{8021CFAA-A9E7-8452-982E-B95944042809}"/>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9" name="Image 8">
            <a:extLst>
              <a:ext uri="{FF2B5EF4-FFF2-40B4-BE49-F238E27FC236}">
                <a16:creationId xmlns:a16="http://schemas.microsoft.com/office/drawing/2014/main" id="{5AD2265A-7E94-7575-12DC-C647BAD32149}"/>
              </a:ext>
            </a:extLst>
          </p:cNvPr>
          <p:cNvPicPr>
            <a:picLocks noChangeAspect="1"/>
          </p:cNvPicPr>
          <p:nvPr/>
        </p:nvPicPr>
        <p:blipFill>
          <a:blip r:embed="rId2"/>
          <a:stretch>
            <a:fillRect/>
          </a:stretch>
        </p:blipFill>
        <p:spPr>
          <a:xfrm>
            <a:off x="316230" y="955356"/>
            <a:ext cx="9095680" cy="2448000"/>
          </a:xfrm>
          <a:prstGeom prst="rect">
            <a:avLst/>
          </a:prstGeom>
        </p:spPr>
      </p:pic>
    </p:spTree>
    <p:extLst>
      <p:ext uri="{BB962C8B-B14F-4D97-AF65-F5344CB8AC3E}">
        <p14:creationId xmlns:p14="http://schemas.microsoft.com/office/powerpoint/2010/main" val="133967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E8D79-CCFD-143D-59F4-82C0C6A1CA7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0B1428B-DC67-E7D0-F12B-FD56D5FF78D5}"/>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Définition </a:t>
            </a:r>
            <a:endParaRPr lang="fr-FR" dirty="0"/>
          </a:p>
        </p:txBody>
      </p:sp>
      <p:sp>
        <p:nvSpPr>
          <p:cNvPr id="3" name="Espace réservé du contenu 2">
            <a:extLst>
              <a:ext uri="{FF2B5EF4-FFF2-40B4-BE49-F238E27FC236}">
                <a16:creationId xmlns:a16="http://schemas.microsoft.com/office/drawing/2014/main" id="{B25700AF-9A5D-CBE2-CD70-0181F858BECF}"/>
              </a:ext>
            </a:extLst>
          </p:cNvPr>
          <p:cNvSpPr>
            <a:spLocks noGrp="1"/>
          </p:cNvSpPr>
          <p:nvPr>
            <p:ph idx="1"/>
          </p:nvPr>
        </p:nvSpPr>
        <p:spPr>
          <a:xfrm>
            <a:off x="838200" y="1032933"/>
            <a:ext cx="10515600" cy="5249334"/>
          </a:xfrm>
        </p:spPr>
        <p:txBody>
          <a:bodyPr>
            <a:normAutofit/>
          </a:bodyPr>
          <a:lstStyle/>
          <a:p>
            <a:pPr algn="just"/>
            <a:r>
              <a:rPr lang="fr-FR" i="0" dirty="0">
                <a:solidFill>
                  <a:srgbClr val="404040"/>
                </a:solidFill>
                <a:effectLst/>
                <a:latin typeface="Inter"/>
              </a:rPr>
              <a:t>Définition : Un réseau de neurones artificiels (RNA) est un modèle inspiré du fonctionnement du cerveau humain, composé de neurones interconnectés capables d'apprendre à partir de données.</a:t>
            </a:r>
          </a:p>
          <a:p>
            <a:pPr algn="just"/>
            <a:endParaRPr lang="fr-FR" i="0" dirty="0">
              <a:solidFill>
                <a:srgbClr val="404040"/>
              </a:solidFill>
              <a:effectLst/>
              <a:latin typeface="Inter"/>
            </a:endParaRPr>
          </a:p>
          <a:p>
            <a:pPr algn="just"/>
            <a:r>
              <a:rPr lang="fr-FR" i="0" dirty="0">
                <a:solidFill>
                  <a:srgbClr val="404040"/>
                </a:solidFill>
                <a:effectLst/>
                <a:latin typeface="Inter"/>
              </a:rPr>
              <a:t>Il est utilisé pour résoudre des problèmes complexes en apprentissage automatique, tels que la </a:t>
            </a:r>
            <a:r>
              <a:rPr lang="fr-FR" b="1" i="0" dirty="0">
                <a:solidFill>
                  <a:srgbClr val="404040"/>
                </a:solidFill>
                <a:effectLst/>
                <a:latin typeface="Inter"/>
              </a:rPr>
              <a:t>classification</a:t>
            </a:r>
            <a:r>
              <a:rPr lang="fr-FR" i="0" dirty="0">
                <a:solidFill>
                  <a:srgbClr val="404040"/>
                </a:solidFill>
                <a:effectLst/>
                <a:latin typeface="Inter"/>
              </a:rPr>
              <a:t>, la </a:t>
            </a:r>
            <a:r>
              <a:rPr lang="fr-FR" b="1" i="0" dirty="0">
                <a:solidFill>
                  <a:srgbClr val="404040"/>
                </a:solidFill>
                <a:effectLst/>
                <a:latin typeface="Inter"/>
              </a:rPr>
              <a:t>régression</a:t>
            </a:r>
            <a:r>
              <a:rPr lang="fr-FR" i="0" dirty="0">
                <a:solidFill>
                  <a:srgbClr val="404040"/>
                </a:solidFill>
                <a:effectLst/>
                <a:latin typeface="Inter"/>
              </a:rPr>
              <a:t> et la </a:t>
            </a:r>
            <a:r>
              <a:rPr lang="fr-FR" b="1" i="0" dirty="0">
                <a:solidFill>
                  <a:srgbClr val="404040"/>
                </a:solidFill>
                <a:effectLst/>
                <a:latin typeface="Inter"/>
              </a:rPr>
              <a:t>génération de données</a:t>
            </a:r>
            <a:r>
              <a:rPr lang="fr-FR" i="0" dirty="0">
                <a:solidFill>
                  <a:srgbClr val="404040"/>
                </a:solidFill>
                <a:effectLst/>
                <a:latin typeface="Inter"/>
              </a:rPr>
              <a:t>.</a:t>
            </a:r>
          </a:p>
          <a:p>
            <a:pPr algn="just"/>
            <a:endParaRPr lang="fr-FR" dirty="0">
              <a:solidFill>
                <a:srgbClr val="404040"/>
              </a:solidFill>
              <a:latin typeface="Inter"/>
            </a:endParaRPr>
          </a:p>
          <a:p>
            <a:pPr algn="just"/>
            <a:r>
              <a:rPr lang="fr-FR" i="0" dirty="0">
                <a:solidFill>
                  <a:srgbClr val="404040"/>
                </a:solidFill>
                <a:effectLst/>
                <a:latin typeface="Inter"/>
              </a:rPr>
              <a:t>Il est utilisé dans de nombreux domaines : vision par ordinateur, traitement du langage, reconnaissance vocale, etc.</a:t>
            </a:r>
          </a:p>
        </p:txBody>
      </p:sp>
      <p:sp>
        <p:nvSpPr>
          <p:cNvPr id="5" name="Espace réservé du numéro de diapositive 4">
            <a:extLst>
              <a:ext uri="{FF2B5EF4-FFF2-40B4-BE49-F238E27FC236}">
                <a16:creationId xmlns:a16="http://schemas.microsoft.com/office/drawing/2014/main" id="{6C99A46A-F9A7-03DF-C561-81CFE64828C7}"/>
              </a:ext>
            </a:extLst>
          </p:cNvPr>
          <p:cNvSpPr>
            <a:spLocks noGrp="1"/>
          </p:cNvSpPr>
          <p:nvPr>
            <p:ph type="sldNum" sz="quarter" idx="12"/>
          </p:nvPr>
        </p:nvSpPr>
        <p:spPr/>
        <p:txBody>
          <a:bodyPr/>
          <a:lstStyle/>
          <a:p>
            <a:fld id="{F280E048-E825-4828-B73B-F97FBD77E3FF}" type="slidenum">
              <a:rPr lang="fr-FR" smtClean="0"/>
              <a:t>2</a:t>
            </a:fld>
            <a:endParaRPr lang="fr-FR"/>
          </a:p>
        </p:txBody>
      </p:sp>
      <p:sp>
        <p:nvSpPr>
          <p:cNvPr id="6" name="Espace réservé du pied de page 2">
            <a:extLst>
              <a:ext uri="{FF2B5EF4-FFF2-40B4-BE49-F238E27FC236}">
                <a16:creationId xmlns:a16="http://schemas.microsoft.com/office/drawing/2014/main" id="{7349E665-2135-AC3F-AC6A-B1810EE86630}"/>
              </a:ext>
            </a:extLst>
          </p:cNvPr>
          <p:cNvSpPr>
            <a:spLocks noGrp="1"/>
          </p:cNvSpPr>
          <p:nvPr>
            <p:ph type="ftr" sz="quarter" idx="11"/>
          </p:nvPr>
        </p:nvSpPr>
        <p:spPr>
          <a:xfrm>
            <a:off x="0" y="6356350"/>
            <a:ext cx="12192000" cy="365125"/>
          </a:xfrm>
        </p:spPr>
        <p:txBody>
          <a:bodyPr/>
          <a:lstStyle/>
          <a:p>
            <a:r>
              <a:rPr lang="fr-FR" dirty="0"/>
              <a:t>Réseaux de neurones pour l'apprentissage automatique (TP 6)</a:t>
            </a:r>
          </a:p>
        </p:txBody>
      </p:sp>
    </p:spTree>
    <p:extLst>
      <p:ext uri="{BB962C8B-B14F-4D97-AF65-F5344CB8AC3E}">
        <p14:creationId xmlns:p14="http://schemas.microsoft.com/office/powerpoint/2010/main" val="4257505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37ED4-9067-5CA6-113E-058ADC2369F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A3BCC68-DA9C-98B6-C151-EDDFE9441A69}"/>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de plusieurs couches</a:t>
            </a:r>
            <a:endParaRPr lang="fr-FR" dirty="0"/>
          </a:p>
        </p:txBody>
      </p:sp>
      <p:sp>
        <p:nvSpPr>
          <p:cNvPr id="5" name="Espace réservé du numéro de diapositive 4">
            <a:extLst>
              <a:ext uri="{FF2B5EF4-FFF2-40B4-BE49-F238E27FC236}">
                <a16:creationId xmlns:a16="http://schemas.microsoft.com/office/drawing/2014/main" id="{2C1B334E-4C6D-5335-D430-EDCF880A479B}"/>
              </a:ext>
            </a:extLst>
          </p:cNvPr>
          <p:cNvSpPr>
            <a:spLocks noGrp="1"/>
          </p:cNvSpPr>
          <p:nvPr>
            <p:ph type="sldNum" sz="quarter" idx="12"/>
          </p:nvPr>
        </p:nvSpPr>
        <p:spPr/>
        <p:txBody>
          <a:bodyPr/>
          <a:lstStyle/>
          <a:p>
            <a:fld id="{F280E048-E825-4828-B73B-F97FBD77E3FF}" type="slidenum">
              <a:rPr lang="fr-FR" smtClean="0"/>
              <a:t>20</a:t>
            </a:fld>
            <a:endParaRPr lang="fr-FR"/>
          </a:p>
        </p:txBody>
      </p:sp>
      <p:sp>
        <p:nvSpPr>
          <p:cNvPr id="6" name="Espace réservé du pied de page 2">
            <a:extLst>
              <a:ext uri="{FF2B5EF4-FFF2-40B4-BE49-F238E27FC236}">
                <a16:creationId xmlns:a16="http://schemas.microsoft.com/office/drawing/2014/main" id="{BC4163A3-1F22-3BA5-3FD5-EF890FCF5808}"/>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4" name="Image 3">
            <a:extLst>
              <a:ext uri="{FF2B5EF4-FFF2-40B4-BE49-F238E27FC236}">
                <a16:creationId xmlns:a16="http://schemas.microsoft.com/office/drawing/2014/main" id="{B88645F3-DA4B-D8BB-210C-5BA3B74A9C9B}"/>
              </a:ext>
            </a:extLst>
          </p:cNvPr>
          <p:cNvPicPr>
            <a:picLocks noChangeAspect="1"/>
          </p:cNvPicPr>
          <p:nvPr/>
        </p:nvPicPr>
        <p:blipFill>
          <a:blip r:embed="rId2"/>
          <a:stretch>
            <a:fillRect/>
          </a:stretch>
        </p:blipFill>
        <p:spPr>
          <a:xfrm>
            <a:off x="1404937" y="1781175"/>
            <a:ext cx="9382125" cy="3295650"/>
          </a:xfrm>
          <a:prstGeom prst="rect">
            <a:avLst/>
          </a:prstGeom>
        </p:spPr>
      </p:pic>
    </p:spTree>
    <p:extLst>
      <p:ext uri="{BB962C8B-B14F-4D97-AF65-F5344CB8AC3E}">
        <p14:creationId xmlns:p14="http://schemas.microsoft.com/office/powerpoint/2010/main" val="611967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4CAAC-A823-C8B3-259C-713B88BA4A5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748AA7-3BE5-6D54-79C5-0BB656446AA5}"/>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Neurones </a:t>
            </a:r>
            <a:endParaRPr lang="fr-FR" dirty="0"/>
          </a:p>
        </p:txBody>
      </p:sp>
      <p:sp>
        <p:nvSpPr>
          <p:cNvPr id="3" name="Espace réservé du contenu 2">
            <a:extLst>
              <a:ext uri="{FF2B5EF4-FFF2-40B4-BE49-F238E27FC236}">
                <a16:creationId xmlns:a16="http://schemas.microsoft.com/office/drawing/2014/main" id="{EE5BA169-2287-0739-2508-75A84C3ACC2F}"/>
              </a:ext>
            </a:extLst>
          </p:cNvPr>
          <p:cNvSpPr>
            <a:spLocks noGrp="1"/>
          </p:cNvSpPr>
          <p:nvPr>
            <p:ph idx="1"/>
          </p:nvPr>
        </p:nvSpPr>
        <p:spPr>
          <a:xfrm>
            <a:off x="838200" y="1032933"/>
            <a:ext cx="10515600" cy="2752725"/>
          </a:xfrm>
        </p:spPr>
        <p:txBody>
          <a:bodyPr>
            <a:normAutofit/>
          </a:bodyPr>
          <a:lstStyle/>
          <a:p>
            <a:pPr marL="0" indent="0" algn="just">
              <a:buNone/>
            </a:pPr>
            <a:endParaRPr lang="fr-FR" i="0" dirty="0">
              <a:solidFill>
                <a:srgbClr val="404040"/>
              </a:solidFill>
              <a:effectLst/>
              <a:latin typeface="Inter"/>
            </a:endParaRP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FCBE80DF-45ED-F606-D9B2-A7E72069447F}"/>
              </a:ext>
            </a:extLst>
          </p:cNvPr>
          <p:cNvSpPr>
            <a:spLocks noGrp="1"/>
          </p:cNvSpPr>
          <p:nvPr>
            <p:ph type="sldNum" sz="quarter" idx="12"/>
          </p:nvPr>
        </p:nvSpPr>
        <p:spPr/>
        <p:txBody>
          <a:bodyPr/>
          <a:lstStyle/>
          <a:p>
            <a:fld id="{F280E048-E825-4828-B73B-F97FBD77E3FF}" type="slidenum">
              <a:rPr lang="fr-FR" smtClean="0"/>
              <a:t>21</a:t>
            </a:fld>
            <a:endParaRPr lang="fr-FR"/>
          </a:p>
        </p:txBody>
      </p:sp>
      <p:sp>
        <p:nvSpPr>
          <p:cNvPr id="6" name="Espace réservé du pied de page 2">
            <a:extLst>
              <a:ext uri="{FF2B5EF4-FFF2-40B4-BE49-F238E27FC236}">
                <a16:creationId xmlns:a16="http://schemas.microsoft.com/office/drawing/2014/main" id="{0DEC8FF1-9040-CA76-F2A1-B9C5C4F4E673}"/>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pic>
        <p:nvPicPr>
          <p:cNvPr id="13" name="Image 12">
            <a:extLst>
              <a:ext uri="{FF2B5EF4-FFF2-40B4-BE49-F238E27FC236}">
                <a16:creationId xmlns:a16="http://schemas.microsoft.com/office/drawing/2014/main" id="{A8B63D81-F441-7F09-2916-BC28FD528B10}"/>
              </a:ext>
            </a:extLst>
          </p:cNvPr>
          <p:cNvPicPr>
            <a:picLocks noChangeAspect="1"/>
          </p:cNvPicPr>
          <p:nvPr/>
        </p:nvPicPr>
        <p:blipFill>
          <a:blip r:embed="rId2"/>
          <a:stretch>
            <a:fillRect/>
          </a:stretch>
        </p:blipFill>
        <p:spPr>
          <a:xfrm>
            <a:off x="1591027" y="3714187"/>
            <a:ext cx="9191625" cy="2752725"/>
          </a:xfrm>
          <a:prstGeom prst="rect">
            <a:avLst/>
          </a:prstGeom>
        </p:spPr>
      </p:pic>
    </p:spTree>
    <p:extLst>
      <p:ext uri="{BB962C8B-B14F-4D97-AF65-F5344CB8AC3E}">
        <p14:creationId xmlns:p14="http://schemas.microsoft.com/office/powerpoint/2010/main" val="2726096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75A51-3B34-119A-506F-E750C243861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E30C361-347A-EA67-850F-B68506BACED0}"/>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Importer les bibliothèques nécessaires</a:t>
            </a:r>
          </a:p>
        </p:txBody>
      </p:sp>
      <p:sp>
        <p:nvSpPr>
          <p:cNvPr id="3" name="Espace réservé du contenu 2">
            <a:extLst>
              <a:ext uri="{FF2B5EF4-FFF2-40B4-BE49-F238E27FC236}">
                <a16:creationId xmlns:a16="http://schemas.microsoft.com/office/drawing/2014/main" id="{53032974-0F2D-63D2-1285-5ED9252CB244}"/>
              </a:ext>
            </a:extLst>
          </p:cNvPr>
          <p:cNvSpPr>
            <a:spLocks noGrp="1"/>
          </p:cNvSpPr>
          <p:nvPr>
            <p:ph idx="1"/>
          </p:nvPr>
        </p:nvSpPr>
        <p:spPr>
          <a:xfrm>
            <a:off x="838200" y="1032933"/>
            <a:ext cx="10515600" cy="2752725"/>
          </a:xfrm>
        </p:spPr>
        <p:txBody>
          <a:bodyPr>
            <a:normAutofit/>
          </a:bodyPr>
          <a:lstStyle/>
          <a:p>
            <a:pPr marL="0" indent="0" algn="just">
              <a:buNone/>
            </a:pPr>
            <a:r>
              <a:rPr lang="fr-FR" i="0" dirty="0">
                <a:solidFill>
                  <a:srgbClr val="404040"/>
                </a:solidFill>
                <a:effectLst/>
                <a:latin typeface="Inter"/>
              </a:rPr>
              <a:t># </a:t>
            </a:r>
            <a:r>
              <a:rPr lang="fr-FR" i="0" dirty="0" err="1">
                <a:solidFill>
                  <a:srgbClr val="404040"/>
                </a:solidFill>
                <a:effectLst/>
                <a:latin typeface="Inter"/>
              </a:rPr>
              <a:t>Importing</a:t>
            </a:r>
            <a:r>
              <a:rPr lang="fr-FR" i="0" dirty="0">
                <a:solidFill>
                  <a:srgbClr val="404040"/>
                </a:solidFill>
                <a:effectLst/>
                <a:latin typeface="Inter"/>
              </a:rPr>
              <a:t> the </a:t>
            </a:r>
            <a:r>
              <a:rPr lang="fr-FR" i="0" dirty="0" err="1">
                <a:solidFill>
                  <a:srgbClr val="404040"/>
                </a:solidFill>
                <a:effectLst/>
                <a:latin typeface="Inter"/>
              </a:rPr>
              <a:t>necessary</a:t>
            </a:r>
            <a:r>
              <a:rPr lang="fr-FR" i="0" dirty="0">
                <a:solidFill>
                  <a:srgbClr val="404040"/>
                </a:solidFill>
                <a:effectLst/>
                <a:latin typeface="Inter"/>
              </a:rPr>
              <a:t> </a:t>
            </a:r>
            <a:r>
              <a:rPr lang="fr-FR" i="0" dirty="0" err="1">
                <a:solidFill>
                  <a:srgbClr val="404040"/>
                </a:solidFill>
                <a:effectLst/>
                <a:latin typeface="Inter"/>
              </a:rPr>
              <a:t>functionality</a:t>
            </a:r>
            <a:endParaRPr lang="fr-FR" i="0" dirty="0">
              <a:solidFill>
                <a:srgbClr val="404040"/>
              </a:solidFill>
              <a:effectLst/>
              <a:latin typeface="Inter"/>
            </a:endParaRPr>
          </a:p>
          <a:p>
            <a:pPr marL="0" indent="0" algn="just">
              <a:buNone/>
            </a:pPr>
            <a:r>
              <a:rPr lang="fr-FR" i="0" dirty="0">
                <a:solidFill>
                  <a:srgbClr val="404040"/>
                </a:solidFill>
                <a:effectLst/>
                <a:latin typeface="Inter"/>
              </a:rPr>
              <a:t>import </a:t>
            </a:r>
            <a:r>
              <a:rPr lang="fr-FR" i="0" dirty="0" err="1">
                <a:solidFill>
                  <a:srgbClr val="404040"/>
                </a:solidFill>
                <a:effectLst/>
                <a:latin typeface="Inter"/>
              </a:rPr>
              <a:t>tensorflow</a:t>
            </a:r>
            <a:r>
              <a:rPr lang="fr-FR" i="0" dirty="0">
                <a:solidFill>
                  <a:srgbClr val="404040"/>
                </a:solidFill>
                <a:effectLst/>
                <a:latin typeface="Inter"/>
              </a:rPr>
              <a:t> as </a:t>
            </a:r>
            <a:r>
              <a:rPr lang="fr-FR" i="0" dirty="0" err="1">
                <a:solidFill>
                  <a:srgbClr val="404040"/>
                </a:solidFill>
                <a:effectLst/>
                <a:latin typeface="Inter"/>
              </a:rPr>
              <a:t>tf</a:t>
            </a:r>
            <a:endParaRPr lang="fr-FR" i="0" dirty="0">
              <a:solidFill>
                <a:srgbClr val="404040"/>
              </a:solidFill>
              <a:effectLst/>
              <a:latin typeface="Inter"/>
            </a:endParaRPr>
          </a:p>
          <a:p>
            <a:pPr marL="0" indent="0" algn="just">
              <a:buNone/>
            </a:pPr>
            <a:r>
              <a:rPr lang="fr-FR" i="0" dirty="0">
                <a:solidFill>
                  <a:srgbClr val="404040"/>
                </a:solidFill>
                <a:effectLst/>
                <a:latin typeface="Inter"/>
              </a:rPr>
              <a:t>from </a:t>
            </a:r>
            <a:r>
              <a:rPr lang="fr-FR" i="0" dirty="0" err="1">
                <a:solidFill>
                  <a:srgbClr val="404040"/>
                </a:solidFill>
                <a:effectLst/>
                <a:latin typeface="Inter"/>
              </a:rPr>
              <a:t>tensorflow.keras.models</a:t>
            </a:r>
            <a:r>
              <a:rPr lang="fr-FR" i="0" dirty="0">
                <a:solidFill>
                  <a:srgbClr val="404040"/>
                </a:solidFill>
                <a:effectLst/>
                <a:latin typeface="Inter"/>
              </a:rPr>
              <a:t> import </a:t>
            </a:r>
            <a:r>
              <a:rPr lang="fr-FR" i="0" dirty="0" err="1">
                <a:solidFill>
                  <a:srgbClr val="404040"/>
                </a:solidFill>
                <a:effectLst/>
                <a:latin typeface="Inter"/>
              </a:rPr>
              <a:t>Sequential</a:t>
            </a:r>
            <a:endParaRPr lang="fr-FR" i="0" dirty="0">
              <a:solidFill>
                <a:srgbClr val="404040"/>
              </a:solidFill>
              <a:effectLst/>
              <a:latin typeface="Inter"/>
            </a:endParaRPr>
          </a:p>
          <a:p>
            <a:pPr marL="0" indent="0" algn="just">
              <a:buNone/>
            </a:pPr>
            <a:r>
              <a:rPr lang="fr-FR" i="0" dirty="0">
                <a:solidFill>
                  <a:srgbClr val="404040"/>
                </a:solidFill>
                <a:effectLst/>
                <a:latin typeface="Inter"/>
              </a:rPr>
              <a:t>from </a:t>
            </a:r>
            <a:r>
              <a:rPr lang="fr-FR" i="0" dirty="0" err="1">
                <a:solidFill>
                  <a:srgbClr val="404040"/>
                </a:solidFill>
                <a:effectLst/>
                <a:latin typeface="Inter"/>
              </a:rPr>
              <a:t>tensorflow.keras.layers</a:t>
            </a:r>
            <a:r>
              <a:rPr lang="fr-FR" i="0" dirty="0">
                <a:solidFill>
                  <a:srgbClr val="404040"/>
                </a:solidFill>
                <a:effectLst/>
                <a:latin typeface="Inter"/>
              </a:rPr>
              <a:t> import Input, Dense, Conv2D</a:t>
            </a:r>
          </a:p>
          <a:p>
            <a:pPr marL="0" indent="0" algn="just">
              <a:buNone/>
            </a:pPr>
            <a:r>
              <a:rPr lang="fr-FR" i="0" dirty="0">
                <a:solidFill>
                  <a:srgbClr val="404040"/>
                </a:solidFill>
                <a:effectLst/>
                <a:latin typeface="Inter"/>
              </a:rPr>
              <a:t>from </a:t>
            </a:r>
            <a:r>
              <a:rPr lang="fr-FR" i="0" dirty="0" err="1">
                <a:solidFill>
                  <a:srgbClr val="404040"/>
                </a:solidFill>
                <a:effectLst/>
                <a:latin typeface="Inter"/>
              </a:rPr>
              <a:t>tensorflow.keras.layers</a:t>
            </a:r>
            <a:r>
              <a:rPr lang="fr-FR" i="0" dirty="0">
                <a:solidFill>
                  <a:srgbClr val="404040"/>
                </a:solidFill>
                <a:effectLst/>
                <a:latin typeface="Inter"/>
              </a:rPr>
              <a:t> import </a:t>
            </a:r>
            <a:r>
              <a:rPr lang="fr-FR" i="0" dirty="0" err="1">
                <a:solidFill>
                  <a:srgbClr val="404040"/>
                </a:solidFill>
                <a:effectLst/>
                <a:latin typeface="Inter"/>
              </a:rPr>
              <a:t>Flatten</a:t>
            </a:r>
            <a:r>
              <a:rPr lang="fr-FR" i="0" dirty="0">
                <a:solidFill>
                  <a:srgbClr val="404040"/>
                </a:solidFill>
                <a:effectLst/>
                <a:latin typeface="Inter"/>
              </a:rPr>
              <a:t>, MaxPooling2D</a:t>
            </a: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03C7DF87-75D3-A244-5A1B-A432C9E31F72}"/>
              </a:ext>
            </a:extLst>
          </p:cNvPr>
          <p:cNvSpPr>
            <a:spLocks noGrp="1"/>
          </p:cNvSpPr>
          <p:nvPr>
            <p:ph type="sldNum" sz="quarter" idx="12"/>
          </p:nvPr>
        </p:nvSpPr>
        <p:spPr/>
        <p:txBody>
          <a:bodyPr/>
          <a:lstStyle/>
          <a:p>
            <a:fld id="{F280E048-E825-4828-B73B-F97FBD77E3FF}" type="slidenum">
              <a:rPr lang="fr-FR" smtClean="0"/>
              <a:t>22</a:t>
            </a:fld>
            <a:endParaRPr lang="fr-FR"/>
          </a:p>
        </p:txBody>
      </p:sp>
      <p:sp>
        <p:nvSpPr>
          <p:cNvPr id="6" name="Espace réservé du pied de page 2">
            <a:extLst>
              <a:ext uri="{FF2B5EF4-FFF2-40B4-BE49-F238E27FC236}">
                <a16:creationId xmlns:a16="http://schemas.microsoft.com/office/drawing/2014/main" id="{ED215DF2-F5C2-9025-13E4-CD8E7A016698}"/>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2582616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70923-8280-721F-020C-A1D2A007453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AD36CEA-7DA5-9320-80D4-0E3574070F3F}"/>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Bibliothèques nécessaires</a:t>
            </a:r>
          </a:p>
        </p:txBody>
      </p:sp>
      <p:sp>
        <p:nvSpPr>
          <p:cNvPr id="3" name="Espace réservé du contenu 2">
            <a:extLst>
              <a:ext uri="{FF2B5EF4-FFF2-40B4-BE49-F238E27FC236}">
                <a16:creationId xmlns:a16="http://schemas.microsoft.com/office/drawing/2014/main" id="{561B383C-0C52-33B6-1E8B-5BBA73B9F228}"/>
              </a:ext>
            </a:extLst>
          </p:cNvPr>
          <p:cNvSpPr>
            <a:spLocks noGrp="1"/>
          </p:cNvSpPr>
          <p:nvPr>
            <p:ph idx="1"/>
          </p:nvPr>
        </p:nvSpPr>
        <p:spPr>
          <a:xfrm>
            <a:off x="838200" y="1032933"/>
            <a:ext cx="10515600" cy="5323417"/>
          </a:xfrm>
        </p:spPr>
        <p:txBody>
          <a:bodyPr>
            <a:normAutofit/>
          </a:bodyPr>
          <a:lstStyle/>
          <a:p>
            <a:pPr algn="just"/>
            <a:r>
              <a:rPr lang="fr-FR" i="0" dirty="0" err="1">
                <a:solidFill>
                  <a:srgbClr val="404040"/>
                </a:solidFill>
                <a:effectLst/>
                <a:latin typeface="Inter"/>
              </a:rPr>
              <a:t>Keras</a:t>
            </a:r>
            <a:r>
              <a:rPr lang="fr-FR" i="0" dirty="0">
                <a:solidFill>
                  <a:srgbClr val="404040"/>
                </a:solidFill>
                <a:effectLst/>
                <a:latin typeface="Inter"/>
              </a:rPr>
              <a:t> est une interface vers la bibliothèque de machine </a:t>
            </a:r>
            <a:r>
              <a:rPr lang="fr-FR" i="0" dirty="0" err="1">
                <a:solidFill>
                  <a:srgbClr val="404040"/>
                </a:solidFill>
                <a:effectLst/>
                <a:latin typeface="Inter"/>
              </a:rPr>
              <a:t>learning</a:t>
            </a:r>
            <a:r>
              <a:rPr lang="fr-FR" i="0" dirty="0">
                <a:solidFill>
                  <a:srgbClr val="404040"/>
                </a:solidFill>
                <a:effectLst/>
                <a:latin typeface="Inter"/>
              </a:rPr>
              <a:t> </a:t>
            </a:r>
            <a:r>
              <a:rPr lang="fr-FR" i="0" dirty="0" err="1">
                <a:solidFill>
                  <a:srgbClr val="404040"/>
                </a:solidFill>
                <a:effectLst/>
                <a:latin typeface="Inter"/>
              </a:rPr>
              <a:t>TensorFlow</a:t>
            </a:r>
            <a:r>
              <a:rPr lang="fr-FR" i="0" dirty="0">
                <a:solidFill>
                  <a:srgbClr val="404040"/>
                </a:solidFill>
                <a:effectLst/>
                <a:latin typeface="Inter"/>
              </a:rPr>
              <a:t>. </a:t>
            </a:r>
          </a:p>
          <a:p>
            <a:pPr algn="just"/>
            <a:endParaRPr lang="fr-FR" dirty="0">
              <a:solidFill>
                <a:srgbClr val="404040"/>
              </a:solidFill>
              <a:latin typeface="Inter"/>
            </a:endParaRPr>
          </a:p>
          <a:p>
            <a:pPr algn="just"/>
            <a:r>
              <a:rPr lang="fr-FR" i="0" dirty="0" err="1">
                <a:solidFill>
                  <a:srgbClr val="404040"/>
                </a:solidFill>
                <a:effectLst/>
                <a:latin typeface="Inter"/>
              </a:rPr>
              <a:t>TensorFlow</a:t>
            </a:r>
            <a:r>
              <a:rPr lang="fr-FR" i="0" dirty="0">
                <a:solidFill>
                  <a:srgbClr val="404040"/>
                </a:solidFill>
                <a:effectLst/>
                <a:latin typeface="Inter"/>
              </a:rPr>
              <a:t> est une bibliothèque open source pour le calcul numérique et l'apprentissage automatique, qui permet une exécution efficace des calculs sur les CPU et les GPU.</a:t>
            </a:r>
          </a:p>
          <a:p>
            <a:pPr marL="0" indent="0" algn="just">
              <a:buNone/>
            </a:pPr>
            <a:endParaRPr lang="fr-FR" dirty="0">
              <a:solidFill>
                <a:srgbClr val="404040"/>
              </a:solidFill>
              <a:latin typeface="Inter"/>
            </a:endParaRPr>
          </a:p>
          <a:p>
            <a:pPr algn="just"/>
            <a:r>
              <a:rPr lang="fr-FR" i="0" dirty="0">
                <a:solidFill>
                  <a:srgbClr val="404040"/>
                </a:solidFill>
                <a:effectLst/>
                <a:latin typeface="Inter"/>
              </a:rPr>
              <a:t>Construire un réseau neuronal avec </a:t>
            </a:r>
            <a:r>
              <a:rPr lang="fr-FR" i="0" dirty="0" err="1">
                <a:solidFill>
                  <a:srgbClr val="404040"/>
                </a:solidFill>
                <a:effectLst/>
                <a:latin typeface="Inter"/>
              </a:rPr>
              <a:t>Keras</a:t>
            </a:r>
            <a:r>
              <a:rPr lang="fr-FR" i="0" dirty="0">
                <a:solidFill>
                  <a:srgbClr val="404040"/>
                </a:solidFill>
                <a:effectLst/>
                <a:latin typeface="Inter"/>
              </a:rPr>
              <a:t> commence par la définition du modèle. Le type de modèle le plus courant est Séquentiel, qui permet la création de modèles couche par couche de manière séquentielle.</a:t>
            </a: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585773A3-095B-B1D2-43F5-765A1E56DE90}"/>
              </a:ext>
            </a:extLst>
          </p:cNvPr>
          <p:cNvSpPr>
            <a:spLocks noGrp="1"/>
          </p:cNvSpPr>
          <p:nvPr>
            <p:ph type="sldNum" sz="quarter" idx="12"/>
          </p:nvPr>
        </p:nvSpPr>
        <p:spPr/>
        <p:txBody>
          <a:bodyPr/>
          <a:lstStyle/>
          <a:p>
            <a:fld id="{F280E048-E825-4828-B73B-F97FBD77E3FF}" type="slidenum">
              <a:rPr lang="fr-FR" smtClean="0"/>
              <a:t>23</a:t>
            </a:fld>
            <a:endParaRPr lang="fr-FR"/>
          </a:p>
        </p:txBody>
      </p:sp>
      <p:sp>
        <p:nvSpPr>
          <p:cNvPr id="6" name="Espace réservé du pied de page 2">
            <a:extLst>
              <a:ext uri="{FF2B5EF4-FFF2-40B4-BE49-F238E27FC236}">
                <a16:creationId xmlns:a16="http://schemas.microsoft.com/office/drawing/2014/main" id="{D8BB51EB-B21E-C10E-37BB-C7D9A288342F}"/>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1473876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3CE38-04EA-D729-4922-EA28DEB4897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2195907-0025-12F6-F6E8-6F517BFB9C34}"/>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Créer des réseaux de neurones avec </a:t>
            </a:r>
            <a:r>
              <a:rPr lang="fr-FR" dirty="0" err="1"/>
              <a:t>Keras</a:t>
            </a:r>
            <a:endParaRPr lang="fr-FR" dirty="0"/>
          </a:p>
        </p:txBody>
      </p:sp>
      <p:sp>
        <p:nvSpPr>
          <p:cNvPr id="3" name="Espace réservé du contenu 2">
            <a:extLst>
              <a:ext uri="{FF2B5EF4-FFF2-40B4-BE49-F238E27FC236}">
                <a16:creationId xmlns:a16="http://schemas.microsoft.com/office/drawing/2014/main" id="{6D0E253F-611A-B969-6EFB-BCBFF4754CD0}"/>
              </a:ext>
            </a:extLst>
          </p:cNvPr>
          <p:cNvSpPr>
            <a:spLocks noGrp="1"/>
          </p:cNvSpPr>
          <p:nvPr>
            <p:ph idx="1"/>
          </p:nvPr>
        </p:nvSpPr>
        <p:spPr>
          <a:xfrm>
            <a:off x="838200" y="1032933"/>
            <a:ext cx="10515600" cy="5323417"/>
          </a:xfrm>
        </p:spPr>
        <p:txBody>
          <a:bodyPr>
            <a:normAutofit/>
          </a:bodyPr>
          <a:lstStyle/>
          <a:p>
            <a:pPr marL="0" indent="0" algn="just">
              <a:buNone/>
            </a:pPr>
            <a:endParaRPr lang="en-US" dirty="0">
              <a:solidFill>
                <a:srgbClr val="404040"/>
              </a:solidFill>
              <a:latin typeface="Inter"/>
            </a:endParaRPr>
          </a:p>
          <a:p>
            <a:pPr marL="0" indent="0" algn="just">
              <a:buNone/>
            </a:pPr>
            <a:r>
              <a:rPr lang="en-US" dirty="0">
                <a:solidFill>
                  <a:srgbClr val="404040"/>
                </a:solidFill>
                <a:latin typeface="Inter"/>
              </a:rPr>
              <a:t>from </a:t>
            </a:r>
            <a:r>
              <a:rPr lang="en-US" dirty="0" err="1">
                <a:solidFill>
                  <a:srgbClr val="404040"/>
                </a:solidFill>
                <a:latin typeface="Inter"/>
              </a:rPr>
              <a:t>tensorflow.keras.models</a:t>
            </a:r>
            <a:r>
              <a:rPr lang="en-US" dirty="0">
                <a:solidFill>
                  <a:srgbClr val="404040"/>
                </a:solidFill>
                <a:latin typeface="Inter"/>
              </a:rPr>
              <a:t> import Sequential</a:t>
            </a:r>
          </a:p>
          <a:p>
            <a:pPr marL="0" indent="0" algn="just">
              <a:buNone/>
            </a:pPr>
            <a:r>
              <a:rPr lang="en-US" dirty="0">
                <a:solidFill>
                  <a:srgbClr val="404040"/>
                </a:solidFill>
                <a:latin typeface="Inter"/>
              </a:rPr>
              <a:t>from </a:t>
            </a:r>
            <a:r>
              <a:rPr lang="en-US" dirty="0" err="1">
                <a:solidFill>
                  <a:srgbClr val="404040"/>
                </a:solidFill>
                <a:latin typeface="Inter"/>
              </a:rPr>
              <a:t>tensorflow.keras.layers</a:t>
            </a:r>
            <a:r>
              <a:rPr lang="en-US" dirty="0">
                <a:solidFill>
                  <a:srgbClr val="404040"/>
                </a:solidFill>
                <a:latin typeface="Inter"/>
              </a:rPr>
              <a:t> import Dense</a:t>
            </a:r>
          </a:p>
          <a:p>
            <a:pPr marL="0" indent="0" algn="just">
              <a:buNone/>
            </a:pPr>
            <a:endParaRPr lang="en-US" dirty="0">
              <a:solidFill>
                <a:srgbClr val="404040"/>
              </a:solidFill>
              <a:latin typeface="Inter"/>
            </a:endParaRPr>
          </a:p>
          <a:p>
            <a:pPr marL="0" indent="0" algn="just">
              <a:buNone/>
            </a:pPr>
            <a:r>
              <a:rPr lang="en-US" dirty="0" err="1">
                <a:solidFill>
                  <a:srgbClr val="404040"/>
                </a:solidFill>
                <a:latin typeface="Inter"/>
              </a:rPr>
              <a:t>modèle</a:t>
            </a:r>
            <a:r>
              <a:rPr lang="en-US" dirty="0">
                <a:solidFill>
                  <a:srgbClr val="404040"/>
                </a:solidFill>
                <a:latin typeface="Inter"/>
              </a:rPr>
              <a:t> = </a:t>
            </a:r>
            <a:r>
              <a:rPr lang="en-US" dirty="0" err="1">
                <a:solidFill>
                  <a:srgbClr val="404040"/>
                </a:solidFill>
                <a:latin typeface="Inter"/>
              </a:rPr>
              <a:t>Séquentiel</a:t>
            </a:r>
            <a:r>
              <a:rPr lang="en-US" dirty="0">
                <a:solidFill>
                  <a:srgbClr val="404040"/>
                </a:solidFill>
                <a:latin typeface="Inter"/>
              </a:rPr>
              <a:t>()</a:t>
            </a:r>
          </a:p>
          <a:p>
            <a:pPr marL="0" indent="0" algn="just">
              <a:buNone/>
            </a:pPr>
            <a:r>
              <a:rPr lang="en-US" dirty="0" err="1">
                <a:solidFill>
                  <a:srgbClr val="404040"/>
                </a:solidFill>
                <a:latin typeface="Inter"/>
              </a:rPr>
              <a:t>model.add</a:t>
            </a:r>
            <a:r>
              <a:rPr lang="en-US" dirty="0">
                <a:solidFill>
                  <a:srgbClr val="404040"/>
                </a:solidFill>
                <a:latin typeface="Inter"/>
              </a:rPr>
              <a:t>(Dense(units=64, activation='</a:t>
            </a:r>
            <a:r>
              <a:rPr lang="en-US" dirty="0" err="1">
                <a:solidFill>
                  <a:srgbClr val="404040"/>
                </a:solidFill>
                <a:latin typeface="Inter"/>
              </a:rPr>
              <a:t>relu</a:t>
            </a:r>
            <a:r>
              <a:rPr lang="en-US" dirty="0">
                <a:solidFill>
                  <a:srgbClr val="404040"/>
                </a:solidFill>
                <a:latin typeface="Inter"/>
              </a:rPr>
              <a:t>’, </a:t>
            </a:r>
            <a:r>
              <a:rPr lang="en-US" dirty="0" err="1">
                <a:solidFill>
                  <a:srgbClr val="404040"/>
                </a:solidFill>
                <a:latin typeface="Inter"/>
              </a:rPr>
              <a:t>input_dim</a:t>
            </a:r>
            <a:r>
              <a:rPr lang="en-US" dirty="0">
                <a:solidFill>
                  <a:srgbClr val="404040"/>
                </a:solidFill>
                <a:latin typeface="Inter"/>
              </a:rPr>
              <a:t>=100)) </a:t>
            </a:r>
            <a:r>
              <a:rPr lang="en-US" dirty="0" err="1">
                <a:solidFill>
                  <a:srgbClr val="404040"/>
                </a:solidFill>
                <a:latin typeface="Inter"/>
              </a:rPr>
              <a:t>model.add</a:t>
            </a:r>
            <a:r>
              <a:rPr lang="en-US" dirty="0">
                <a:solidFill>
                  <a:srgbClr val="404040"/>
                </a:solidFill>
                <a:latin typeface="Inter"/>
              </a:rPr>
              <a:t>(Dense(units=10, activation='</a:t>
            </a:r>
            <a:r>
              <a:rPr lang="en-US" dirty="0" err="1">
                <a:solidFill>
                  <a:srgbClr val="404040"/>
                </a:solidFill>
                <a:latin typeface="Inter"/>
              </a:rPr>
              <a:t>softmax</a:t>
            </a:r>
            <a:r>
              <a:rPr lang="en-US" dirty="0">
                <a:solidFill>
                  <a:srgbClr val="404040"/>
                </a:solidFill>
                <a:latin typeface="Inter"/>
              </a:rPr>
              <a:t>')) </a:t>
            </a:r>
          </a:p>
          <a:p>
            <a:pPr marL="0" indent="0" algn="just">
              <a:buNone/>
            </a:pPr>
            <a:endParaRPr lang="en-US" dirty="0">
              <a:solidFill>
                <a:srgbClr val="404040"/>
              </a:solidFill>
              <a:latin typeface="Inter"/>
            </a:endParaRP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213D0F5E-5B7F-F38D-2430-D7BA8D37CDD1}"/>
              </a:ext>
            </a:extLst>
          </p:cNvPr>
          <p:cNvSpPr>
            <a:spLocks noGrp="1"/>
          </p:cNvSpPr>
          <p:nvPr>
            <p:ph type="sldNum" sz="quarter" idx="12"/>
          </p:nvPr>
        </p:nvSpPr>
        <p:spPr/>
        <p:txBody>
          <a:bodyPr/>
          <a:lstStyle/>
          <a:p>
            <a:fld id="{F280E048-E825-4828-B73B-F97FBD77E3FF}" type="slidenum">
              <a:rPr lang="fr-FR" smtClean="0"/>
              <a:t>24</a:t>
            </a:fld>
            <a:endParaRPr lang="fr-FR"/>
          </a:p>
        </p:txBody>
      </p:sp>
      <p:sp>
        <p:nvSpPr>
          <p:cNvPr id="6" name="Espace réservé du pied de page 2">
            <a:extLst>
              <a:ext uri="{FF2B5EF4-FFF2-40B4-BE49-F238E27FC236}">
                <a16:creationId xmlns:a16="http://schemas.microsoft.com/office/drawing/2014/main" id="{ABA35F98-D871-2026-95D5-E2F1FE926CDA}"/>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
        <p:nvSpPr>
          <p:cNvPr id="4" name="Rectangle 1">
            <a:extLst>
              <a:ext uri="{FF2B5EF4-FFF2-40B4-BE49-F238E27FC236}">
                <a16:creationId xmlns:a16="http://schemas.microsoft.com/office/drawing/2014/main" id="{2AC10BE8-1B72-6AA4-6C29-5D981E9962D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000" b="0" i="0" u="none" strike="noStrike" cap="none" normalizeH="0" baseline="0">
                <a:ln>
                  <a:noFill/>
                </a:ln>
                <a:solidFill>
                  <a:schemeClr val="tx1"/>
                </a:solidFill>
                <a:effectLst/>
                <a:latin typeface="Arial Unicode MS" panose="020B0604020202020204" pitchFamily="34" charset="-128"/>
              </a:rPr>
              <a:t>modèle = Séquentiel()</a:t>
            </a:r>
            <a:r>
              <a:rPr kumimoji="0" lang="fr-FR" altLang="fr-FR" sz="800" b="0" i="0" u="none" strike="noStrike" cap="none" normalizeH="0" baseline="0">
                <a:ln>
                  <a:noFill/>
                </a:ln>
                <a:solidFill>
                  <a:schemeClr val="tx1"/>
                </a:solidFill>
                <a:effectLst/>
              </a:rPr>
              <a:t> </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9243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16C4A-9802-1585-4FB0-C2D14AB0EDF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31338D8-EFB7-1128-6175-A8FAC6BA37A3}"/>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Création d'un modèle de type séquentiel</a:t>
            </a:r>
          </a:p>
        </p:txBody>
      </p:sp>
      <p:sp>
        <p:nvSpPr>
          <p:cNvPr id="3" name="Espace réservé du contenu 2">
            <a:extLst>
              <a:ext uri="{FF2B5EF4-FFF2-40B4-BE49-F238E27FC236}">
                <a16:creationId xmlns:a16="http://schemas.microsoft.com/office/drawing/2014/main" id="{9260E938-44A7-35F8-5002-F574CAC398DB}"/>
              </a:ext>
            </a:extLst>
          </p:cNvPr>
          <p:cNvSpPr>
            <a:spLocks noGrp="1"/>
          </p:cNvSpPr>
          <p:nvPr>
            <p:ph idx="1"/>
          </p:nvPr>
        </p:nvSpPr>
        <p:spPr>
          <a:xfrm>
            <a:off x="838200" y="1032933"/>
            <a:ext cx="10515600" cy="2752725"/>
          </a:xfrm>
        </p:spPr>
        <p:txBody>
          <a:bodyPr>
            <a:normAutofit lnSpcReduction="10000"/>
          </a:bodyPr>
          <a:lstStyle/>
          <a:p>
            <a:pPr marL="0" indent="0" algn="just">
              <a:buNone/>
            </a:pPr>
            <a:r>
              <a:rPr lang="en-US" i="0" dirty="0">
                <a:solidFill>
                  <a:srgbClr val="404040"/>
                </a:solidFill>
                <a:effectLst/>
                <a:latin typeface="Inter"/>
              </a:rPr>
              <a:t># Creating the model</a:t>
            </a:r>
          </a:p>
          <a:p>
            <a:pPr marL="0" indent="0" algn="just">
              <a:buNone/>
            </a:pPr>
            <a:r>
              <a:rPr lang="en-US" i="0" dirty="0" err="1">
                <a:solidFill>
                  <a:srgbClr val="404040"/>
                </a:solidFill>
                <a:effectLst/>
                <a:latin typeface="Inter"/>
              </a:rPr>
              <a:t>DNN_Model</a:t>
            </a:r>
            <a:r>
              <a:rPr lang="en-US" i="0" dirty="0">
                <a:solidFill>
                  <a:srgbClr val="404040"/>
                </a:solidFill>
                <a:effectLst/>
                <a:latin typeface="Inter"/>
              </a:rPr>
              <a:t> = Sequential()</a:t>
            </a:r>
          </a:p>
          <a:p>
            <a:pPr marL="0" indent="0" algn="just">
              <a:buNone/>
            </a:pPr>
            <a:endParaRPr lang="en-US" dirty="0">
              <a:solidFill>
                <a:srgbClr val="404040"/>
              </a:solidFill>
              <a:latin typeface="Inter"/>
            </a:endParaRPr>
          </a:p>
          <a:p>
            <a:pPr marL="0" indent="0" algn="just">
              <a:buNone/>
            </a:pPr>
            <a:r>
              <a:rPr lang="fr-FR" dirty="0">
                <a:solidFill>
                  <a:srgbClr val="404040"/>
                </a:solidFill>
                <a:latin typeface="Inter"/>
              </a:rPr>
              <a:t>Compiler le modèle</a:t>
            </a:r>
          </a:p>
          <a:p>
            <a:pPr marL="0" indent="0" algn="just">
              <a:buNone/>
            </a:pPr>
            <a:r>
              <a:rPr lang="fr-FR" dirty="0" err="1">
                <a:solidFill>
                  <a:srgbClr val="404040"/>
                </a:solidFill>
                <a:latin typeface="Inter"/>
              </a:rPr>
              <a:t>model.compile</a:t>
            </a:r>
            <a:r>
              <a:rPr lang="fr-FR" dirty="0">
                <a:solidFill>
                  <a:srgbClr val="404040"/>
                </a:solidFill>
                <a:latin typeface="Inter"/>
              </a:rPr>
              <a:t>(</a:t>
            </a:r>
            <a:r>
              <a:rPr lang="fr-FR" dirty="0" err="1">
                <a:solidFill>
                  <a:srgbClr val="404040"/>
                </a:solidFill>
                <a:latin typeface="Inter"/>
              </a:rPr>
              <a:t>optimizer</a:t>
            </a:r>
            <a:r>
              <a:rPr lang="fr-FR" dirty="0">
                <a:solidFill>
                  <a:srgbClr val="404040"/>
                </a:solidFill>
                <a:latin typeface="Inter"/>
              </a:rPr>
              <a:t>='</a:t>
            </a:r>
            <a:r>
              <a:rPr lang="fr-FR" dirty="0" err="1">
                <a:solidFill>
                  <a:srgbClr val="404040"/>
                </a:solidFill>
                <a:latin typeface="Inter"/>
              </a:rPr>
              <a:t>adam</a:t>
            </a:r>
            <a:r>
              <a:rPr lang="fr-FR" dirty="0">
                <a:solidFill>
                  <a:srgbClr val="404040"/>
                </a:solidFill>
                <a:latin typeface="Inter"/>
              </a:rPr>
              <a:t>', </a:t>
            </a:r>
            <a:r>
              <a:rPr lang="fr-FR" dirty="0" err="1">
                <a:solidFill>
                  <a:srgbClr val="404040"/>
                </a:solidFill>
                <a:latin typeface="Inter"/>
              </a:rPr>
              <a:t>loss</a:t>
            </a:r>
            <a:r>
              <a:rPr lang="fr-FR" dirty="0">
                <a:solidFill>
                  <a:srgbClr val="404040"/>
                </a:solidFill>
                <a:latin typeface="Inter"/>
              </a:rPr>
              <a:t>='</a:t>
            </a:r>
            <a:r>
              <a:rPr lang="fr-FR" dirty="0" err="1">
                <a:solidFill>
                  <a:srgbClr val="404040"/>
                </a:solidFill>
                <a:latin typeface="Inter"/>
              </a:rPr>
              <a:t>categorical_crossentropy</a:t>
            </a:r>
            <a:r>
              <a:rPr lang="fr-FR" dirty="0">
                <a:solidFill>
                  <a:srgbClr val="404040"/>
                </a:solidFill>
                <a:latin typeface="Inter"/>
              </a:rPr>
              <a:t>', </a:t>
            </a:r>
            <a:r>
              <a:rPr lang="fr-FR" dirty="0" err="1">
                <a:solidFill>
                  <a:srgbClr val="404040"/>
                </a:solidFill>
                <a:latin typeface="Inter"/>
              </a:rPr>
              <a:t>metrics</a:t>
            </a:r>
            <a:r>
              <a:rPr lang="fr-FR" dirty="0">
                <a:solidFill>
                  <a:srgbClr val="404040"/>
                </a:solidFill>
                <a:latin typeface="Inter"/>
              </a:rPr>
              <a:t>=['</a:t>
            </a:r>
            <a:r>
              <a:rPr lang="fr-FR" dirty="0" err="1">
                <a:solidFill>
                  <a:srgbClr val="404040"/>
                </a:solidFill>
                <a:latin typeface="Inter"/>
              </a:rPr>
              <a:t>accuracy</a:t>
            </a:r>
            <a:r>
              <a:rPr lang="fr-FR">
                <a:solidFill>
                  <a:srgbClr val="404040"/>
                </a:solidFill>
                <a:latin typeface="Inter"/>
              </a:rPr>
              <a:t>']) </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65A28514-6AB4-63E3-6155-9E962D618C7A}"/>
              </a:ext>
            </a:extLst>
          </p:cNvPr>
          <p:cNvSpPr>
            <a:spLocks noGrp="1"/>
          </p:cNvSpPr>
          <p:nvPr>
            <p:ph type="sldNum" sz="quarter" idx="12"/>
          </p:nvPr>
        </p:nvSpPr>
        <p:spPr/>
        <p:txBody>
          <a:bodyPr/>
          <a:lstStyle/>
          <a:p>
            <a:fld id="{F280E048-E825-4828-B73B-F97FBD77E3FF}" type="slidenum">
              <a:rPr lang="fr-FR" smtClean="0"/>
              <a:t>25</a:t>
            </a:fld>
            <a:endParaRPr lang="fr-FR"/>
          </a:p>
        </p:txBody>
      </p:sp>
      <p:sp>
        <p:nvSpPr>
          <p:cNvPr id="6" name="Espace réservé du pied de page 2">
            <a:extLst>
              <a:ext uri="{FF2B5EF4-FFF2-40B4-BE49-F238E27FC236}">
                <a16:creationId xmlns:a16="http://schemas.microsoft.com/office/drawing/2014/main" id="{84BF1985-6E87-9B31-4376-8D6762061F63}"/>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679074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29386-9A4E-7CB7-8250-73A1BB51383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EC51CA7-4F2D-96D8-D012-4EFDB73F3273}"/>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26479CDC-F44E-259D-186D-B0D8537973CE}"/>
              </a:ext>
            </a:extLst>
          </p:cNvPr>
          <p:cNvSpPr>
            <a:spLocks noGrp="1"/>
          </p:cNvSpPr>
          <p:nvPr>
            <p:ph idx="1"/>
          </p:nvPr>
        </p:nvSpPr>
        <p:spPr>
          <a:xfrm>
            <a:off x="838200" y="1032933"/>
            <a:ext cx="10515600" cy="5323417"/>
          </a:xfrm>
        </p:spPr>
        <p:txBody>
          <a:bodyPr>
            <a:normAutofit/>
          </a:bodyPr>
          <a:lstStyle/>
          <a:p>
            <a:pPr algn="just"/>
            <a:r>
              <a:rPr lang="fr-FR" i="0" dirty="0">
                <a:solidFill>
                  <a:srgbClr val="404040"/>
                </a:solidFill>
                <a:effectLst/>
                <a:latin typeface="Inter"/>
              </a:rPr>
              <a:t>Charger les données    </a:t>
            </a:r>
          </a:p>
          <a:p>
            <a:pPr algn="just"/>
            <a:r>
              <a:rPr lang="fr-FR" i="0" dirty="0">
                <a:solidFill>
                  <a:srgbClr val="404040"/>
                </a:solidFill>
                <a:effectLst/>
                <a:latin typeface="Inter"/>
              </a:rPr>
              <a:t>Définir le modèle </a:t>
            </a:r>
            <a:r>
              <a:rPr lang="fr-FR" i="0" dirty="0" err="1">
                <a:solidFill>
                  <a:srgbClr val="404040"/>
                </a:solidFill>
                <a:effectLst/>
                <a:latin typeface="Inter"/>
              </a:rPr>
              <a:t>Keras</a:t>
            </a:r>
            <a:r>
              <a:rPr lang="fr-FR" i="0" dirty="0">
                <a:solidFill>
                  <a:srgbClr val="404040"/>
                </a:solidFill>
                <a:effectLst/>
                <a:latin typeface="Inter"/>
              </a:rPr>
              <a:t>    </a:t>
            </a:r>
          </a:p>
          <a:p>
            <a:pPr algn="just"/>
            <a:r>
              <a:rPr lang="fr-FR" i="0" dirty="0">
                <a:solidFill>
                  <a:srgbClr val="404040"/>
                </a:solidFill>
                <a:effectLst/>
                <a:latin typeface="Inter"/>
              </a:rPr>
              <a:t>Compiler le modèle </a:t>
            </a:r>
            <a:r>
              <a:rPr lang="fr-FR" i="0" dirty="0" err="1">
                <a:solidFill>
                  <a:srgbClr val="404040"/>
                </a:solidFill>
                <a:effectLst/>
                <a:latin typeface="Inter"/>
              </a:rPr>
              <a:t>Keras</a:t>
            </a:r>
            <a:r>
              <a:rPr lang="fr-FR" i="0" dirty="0">
                <a:solidFill>
                  <a:srgbClr val="404040"/>
                </a:solidFill>
                <a:effectLst/>
                <a:latin typeface="Inter"/>
              </a:rPr>
              <a:t>    </a:t>
            </a:r>
          </a:p>
          <a:p>
            <a:pPr algn="just"/>
            <a:r>
              <a:rPr lang="fr-FR" i="0" dirty="0">
                <a:solidFill>
                  <a:srgbClr val="404040"/>
                </a:solidFill>
                <a:effectLst/>
                <a:latin typeface="Inter"/>
              </a:rPr>
              <a:t>Ajuster le modèle </a:t>
            </a:r>
            <a:r>
              <a:rPr lang="fr-FR" i="0" dirty="0" err="1">
                <a:solidFill>
                  <a:srgbClr val="404040"/>
                </a:solidFill>
                <a:effectLst/>
                <a:latin typeface="Inter"/>
              </a:rPr>
              <a:t>Keras</a:t>
            </a:r>
            <a:r>
              <a:rPr lang="fr-FR" i="0" dirty="0">
                <a:solidFill>
                  <a:srgbClr val="404040"/>
                </a:solidFill>
                <a:effectLst/>
                <a:latin typeface="Inter"/>
              </a:rPr>
              <a:t>    </a:t>
            </a:r>
          </a:p>
          <a:p>
            <a:pPr algn="just"/>
            <a:r>
              <a:rPr lang="fr-FR" i="0" dirty="0">
                <a:solidFill>
                  <a:srgbClr val="404040"/>
                </a:solidFill>
                <a:effectLst/>
                <a:latin typeface="Inter"/>
              </a:rPr>
              <a:t>Évaluer le modèle </a:t>
            </a:r>
            <a:r>
              <a:rPr lang="fr-FR" i="0" dirty="0" err="1">
                <a:solidFill>
                  <a:srgbClr val="404040"/>
                </a:solidFill>
                <a:effectLst/>
                <a:latin typeface="Inter"/>
              </a:rPr>
              <a:t>Keras</a:t>
            </a:r>
            <a:r>
              <a:rPr lang="fr-FR" i="0" dirty="0">
                <a:solidFill>
                  <a:srgbClr val="404040"/>
                </a:solidFill>
                <a:effectLst/>
                <a:latin typeface="Inter"/>
              </a:rPr>
              <a:t>      </a:t>
            </a:r>
          </a:p>
          <a:p>
            <a:pPr algn="just"/>
            <a:r>
              <a:rPr lang="fr-FR" i="0" dirty="0">
                <a:solidFill>
                  <a:srgbClr val="404040"/>
                </a:solidFill>
                <a:effectLst/>
                <a:latin typeface="Inter"/>
              </a:rPr>
              <a:t>Faire des prédictions</a:t>
            </a: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CAA3248A-ACE4-9FFA-A451-4B45AC64A607}"/>
              </a:ext>
            </a:extLst>
          </p:cNvPr>
          <p:cNvSpPr>
            <a:spLocks noGrp="1"/>
          </p:cNvSpPr>
          <p:nvPr>
            <p:ph type="sldNum" sz="quarter" idx="12"/>
          </p:nvPr>
        </p:nvSpPr>
        <p:spPr/>
        <p:txBody>
          <a:bodyPr/>
          <a:lstStyle/>
          <a:p>
            <a:fld id="{F280E048-E825-4828-B73B-F97FBD77E3FF}" type="slidenum">
              <a:rPr lang="fr-FR" smtClean="0"/>
              <a:t>26</a:t>
            </a:fld>
            <a:endParaRPr lang="fr-FR"/>
          </a:p>
        </p:txBody>
      </p:sp>
      <p:sp>
        <p:nvSpPr>
          <p:cNvPr id="6" name="Espace réservé du pied de page 2">
            <a:extLst>
              <a:ext uri="{FF2B5EF4-FFF2-40B4-BE49-F238E27FC236}">
                <a16:creationId xmlns:a16="http://schemas.microsoft.com/office/drawing/2014/main" id="{8B792786-7BF8-B754-73DB-70F0C34397D9}"/>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2055684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7FC72-11B1-38DD-2FD1-2A9A35272F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46D11C8-47BD-FB52-94EF-89FFCE4D9C79}"/>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043827C5-2CE0-943A-5C00-1E3ADAD02993}"/>
              </a:ext>
            </a:extLst>
          </p:cNvPr>
          <p:cNvSpPr>
            <a:spLocks noGrp="1"/>
          </p:cNvSpPr>
          <p:nvPr>
            <p:ph idx="1"/>
          </p:nvPr>
        </p:nvSpPr>
        <p:spPr>
          <a:xfrm>
            <a:off x="838200" y="1032933"/>
            <a:ext cx="10515600" cy="5323417"/>
          </a:xfrm>
        </p:spPr>
        <p:txBody>
          <a:bodyPr>
            <a:normAutofit/>
          </a:bodyPr>
          <a:lstStyle/>
          <a:p>
            <a:pPr marL="0" indent="0" algn="just">
              <a:buNone/>
            </a:pPr>
            <a:r>
              <a:rPr lang="en-US" dirty="0"/>
              <a:t># </a:t>
            </a:r>
            <a:r>
              <a:rPr lang="fr-FR" i="0" dirty="0">
                <a:solidFill>
                  <a:srgbClr val="404040"/>
                </a:solidFill>
                <a:effectLst/>
                <a:latin typeface="Inter"/>
              </a:rPr>
              <a:t>Charger les données    </a:t>
            </a:r>
          </a:p>
          <a:p>
            <a:pPr>
              <a:buNone/>
            </a:pPr>
            <a:r>
              <a:rPr lang="fr-FR" dirty="0"/>
              <a:t>from </a:t>
            </a:r>
            <a:r>
              <a:rPr lang="fr-FR" dirty="0" err="1"/>
              <a:t>numpy</a:t>
            </a:r>
            <a:r>
              <a:rPr lang="fr-FR" dirty="0"/>
              <a:t> import </a:t>
            </a:r>
            <a:r>
              <a:rPr lang="fr-FR" dirty="0" err="1"/>
              <a:t>loadtxt</a:t>
            </a:r>
            <a:endParaRPr lang="fr-FR" dirty="0"/>
          </a:p>
          <a:p>
            <a:pPr>
              <a:buNone/>
            </a:pPr>
            <a:r>
              <a:rPr lang="fr-FR" dirty="0"/>
              <a:t>from </a:t>
            </a:r>
            <a:r>
              <a:rPr lang="fr-FR" dirty="0" err="1"/>
              <a:t>tensorflow.keras.models</a:t>
            </a:r>
            <a:r>
              <a:rPr lang="fr-FR" dirty="0"/>
              <a:t> import </a:t>
            </a:r>
            <a:r>
              <a:rPr lang="fr-FR" dirty="0" err="1"/>
              <a:t>Sequential</a:t>
            </a:r>
            <a:endParaRPr lang="fr-FR" dirty="0"/>
          </a:p>
          <a:p>
            <a:pPr marL="0" indent="0">
              <a:buNone/>
            </a:pPr>
            <a:r>
              <a:rPr lang="fr-FR" dirty="0"/>
              <a:t>from </a:t>
            </a:r>
            <a:r>
              <a:rPr lang="fr-FR" dirty="0" err="1"/>
              <a:t>tensorflow.keras.layers</a:t>
            </a:r>
            <a:r>
              <a:rPr lang="fr-FR" dirty="0"/>
              <a:t> import Dense</a:t>
            </a:r>
          </a:p>
          <a:p>
            <a:pPr marL="0" indent="0">
              <a:buNone/>
            </a:pPr>
            <a:endParaRPr lang="fr-FR" dirty="0"/>
          </a:p>
          <a:p>
            <a:pPr>
              <a:buNone/>
            </a:pPr>
            <a:r>
              <a:rPr lang="en-US" dirty="0"/>
              <a:t># </a:t>
            </a:r>
            <a:r>
              <a:rPr lang="fr-FR" dirty="0"/>
              <a:t>divisé en variables d'entrée (X) et de sortie (y)</a:t>
            </a:r>
            <a:endParaRPr lang="en-US" dirty="0"/>
          </a:p>
          <a:p>
            <a:pPr>
              <a:buNone/>
            </a:pPr>
            <a:r>
              <a:rPr lang="en-US" dirty="0"/>
              <a:t>X = dataset[:,0:8]</a:t>
            </a:r>
          </a:p>
          <a:p>
            <a:r>
              <a:rPr lang="en-US" dirty="0"/>
              <a:t>y = dataset[:,8]</a:t>
            </a:r>
          </a:p>
          <a:p>
            <a:pPr marL="0" indent="0">
              <a:buNone/>
            </a:pPr>
            <a:endParaRPr lang="fr-FR" dirty="0"/>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3C6C91D7-7B46-1604-9339-434990A41338}"/>
              </a:ext>
            </a:extLst>
          </p:cNvPr>
          <p:cNvSpPr>
            <a:spLocks noGrp="1"/>
          </p:cNvSpPr>
          <p:nvPr>
            <p:ph type="sldNum" sz="quarter" idx="12"/>
          </p:nvPr>
        </p:nvSpPr>
        <p:spPr/>
        <p:txBody>
          <a:bodyPr/>
          <a:lstStyle/>
          <a:p>
            <a:fld id="{F280E048-E825-4828-B73B-F97FBD77E3FF}" type="slidenum">
              <a:rPr lang="fr-FR" smtClean="0"/>
              <a:t>27</a:t>
            </a:fld>
            <a:endParaRPr lang="fr-FR"/>
          </a:p>
        </p:txBody>
      </p:sp>
      <p:sp>
        <p:nvSpPr>
          <p:cNvPr id="6" name="Espace réservé du pied de page 2">
            <a:extLst>
              <a:ext uri="{FF2B5EF4-FFF2-40B4-BE49-F238E27FC236}">
                <a16:creationId xmlns:a16="http://schemas.microsoft.com/office/drawing/2014/main" id="{EB96EAB7-B1F6-F81F-F5AB-B93604B9953E}"/>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390571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418E3-6539-4C59-17A6-0DB99BBB17F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05B9E50-DC16-B52E-6465-6300226F5E98}"/>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FAEE23E2-3F9F-864A-F50E-608EC3C7EB81}"/>
              </a:ext>
            </a:extLst>
          </p:cNvPr>
          <p:cNvSpPr>
            <a:spLocks noGrp="1"/>
          </p:cNvSpPr>
          <p:nvPr>
            <p:ph idx="1"/>
          </p:nvPr>
        </p:nvSpPr>
        <p:spPr>
          <a:xfrm>
            <a:off x="838200" y="1032933"/>
            <a:ext cx="10515600" cy="5323417"/>
          </a:xfrm>
        </p:spPr>
        <p:txBody>
          <a:bodyPr>
            <a:normAutofit/>
          </a:bodyPr>
          <a:lstStyle/>
          <a:p>
            <a:pPr algn="just"/>
            <a:r>
              <a:rPr lang="fr-FR" i="0" dirty="0">
                <a:solidFill>
                  <a:srgbClr val="404040"/>
                </a:solidFill>
                <a:effectLst/>
                <a:latin typeface="Inter"/>
              </a:rPr>
              <a:t>Définir le modèle </a:t>
            </a:r>
            <a:r>
              <a:rPr lang="fr-FR" i="0" dirty="0" err="1">
                <a:solidFill>
                  <a:srgbClr val="404040"/>
                </a:solidFill>
                <a:effectLst/>
                <a:latin typeface="Inter"/>
              </a:rPr>
              <a:t>Keras</a:t>
            </a:r>
            <a:r>
              <a:rPr lang="fr-FR" i="0" dirty="0">
                <a:solidFill>
                  <a:srgbClr val="404040"/>
                </a:solidFill>
                <a:effectLst/>
                <a:latin typeface="Inter"/>
              </a:rPr>
              <a:t> </a:t>
            </a:r>
          </a:p>
          <a:p>
            <a:pPr marL="0" indent="0" algn="just">
              <a:buNone/>
            </a:pPr>
            <a:r>
              <a:rPr lang="en-US" dirty="0"/>
              <a:t>model = Sequential()</a:t>
            </a:r>
          </a:p>
          <a:p>
            <a:pPr marL="0" indent="0" algn="just">
              <a:buNone/>
            </a:pPr>
            <a:r>
              <a:rPr lang="en-US" dirty="0" err="1"/>
              <a:t>model.add</a:t>
            </a:r>
            <a:r>
              <a:rPr lang="en-US" dirty="0"/>
              <a:t>(Dense(12, </a:t>
            </a:r>
            <a:r>
              <a:rPr lang="en-US" dirty="0" err="1"/>
              <a:t>input_shape</a:t>
            </a:r>
            <a:r>
              <a:rPr lang="en-US" dirty="0"/>
              <a:t>=(8,), activation='</a:t>
            </a:r>
            <a:r>
              <a:rPr lang="en-US" dirty="0" err="1"/>
              <a:t>relu</a:t>
            </a:r>
            <a:r>
              <a:rPr lang="en-US" dirty="0"/>
              <a:t>'))</a:t>
            </a:r>
          </a:p>
          <a:p>
            <a:pPr marL="0" indent="0" algn="just">
              <a:buNone/>
            </a:pPr>
            <a:r>
              <a:rPr lang="en-US" dirty="0" err="1"/>
              <a:t>model.add</a:t>
            </a:r>
            <a:r>
              <a:rPr lang="en-US" dirty="0"/>
              <a:t>(Dense(8, activation='</a:t>
            </a:r>
            <a:r>
              <a:rPr lang="en-US" dirty="0" err="1"/>
              <a:t>relu</a:t>
            </a:r>
            <a:r>
              <a:rPr lang="en-US" dirty="0"/>
              <a:t>'))</a:t>
            </a:r>
          </a:p>
          <a:p>
            <a:pPr marL="0" indent="0" algn="just">
              <a:buNone/>
            </a:pPr>
            <a:r>
              <a:rPr lang="en-US" dirty="0" err="1"/>
              <a:t>model.add</a:t>
            </a:r>
            <a:r>
              <a:rPr lang="en-US" dirty="0"/>
              <a:t>(Dense(1, activation='sigmoid'))</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840654C3-6121-2CE8-F69B-F9DB27B136B4}"/>
              </a:ext>
            </a:extLst>
          </p:cNvPr>
          <p:cNvSpPr>
            <a:spLocks noGrp="1"/>
          </p:cNvSpPr>
          <p:nvPr>
            <p:ph type="sldNum" sz="quarter" idx="12"/>
          </p:nvPr>
        </p:nvSpPr>
        <p:spPr/>
        <p:txBody>
          <a:bodyPr/>
          <a:lstStyle/>
          <a:p>
            <a:fld id="{F280E048-E825-4828-B73B-F97FBD77E3FF}" type="slidenum">
              <a:rPr lang="fr-FR" smtClean="0"/>
              <a:t>28</a:t>
            </a:fld>
            <a:endParaRPr lang="fr-FR"/>
          </a:p>
        </p:txBody>
      </p:sp>
      <p:sp>
        <p:nvSpPr>
          <p:cNvPr id="6" name="Espace réservé du pied de page 2">
            <a:extLst>
              <a:ext uri="{FF2B5EF4-FFF2-40B4-BE49-F238E27FC236}">
                <a16:creationId xmlns:a16="http://schemas.microsoft.com/office/drawing/2014/main" id="{E51E61F3-9898-2B51-B180-3A634885B769}"/>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3388531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EA2BA-6D1D-63F1-2BB4-EFD3E3E6FD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F336922-E021-A08C-3699-3073D92E8C83}"/>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87A4A7C2-2822-0670-6B61-E2C4B3920963}"/>
              </a:ext>
            </a:extLst>
          </p:cNvPr>
          <p:cNvSpPr>
            <a:spLocks noGrp="1"/>
          </p:cNvSpPr>
          <p:nvPr>
            <p:ph idx="1"/>
          </p:nvPr>
        </p:nvSpPr>
        <p:spPr>
          <a:xfrm>
            <a:off x="838200" y="1032933"/>
            <a:ext cx="10515600" cy="5323417"/>
          </a:xfrm>
        </p:spPr>
        <p:txBody>
          <a:bodyPr>
            <a:normAutofit/>
          </a:bodyPr>
          <a:lstStyle/>
          <a:p>
            <a:pPr marL="0" indent="0" algn="just">
              <a:buNone/>
            </a:pPr>
            <a:r>
              <a:rPr lang="fr-FR" i="0" dirty="0">
                <a:solidFill>
                  <a:srgbClr val="404040"/>
                </a:solidFill>
                <a:effectLst/>
                <a:latin typeface="Inter"/>
              </a:rPr>
              <a:t># compiler le modèle </a:t>
            </a:r>
            <a:r>
              <a:rPr lang="fr-FR" i="0" dirty="0" err="1">
                <a:solidFill>
                  <a:srgbClr val="404040"/>
                </a:solidFill>
                <a:effectLst/>
                <a:latin typeface="Inter"/>
              </a:rPr>
              <a:t>keras</a:t>
            </a:r>
            <a:endParaRPr lang="fr-FR" i="0" dirty="0">
              <a:solidFill>
                <a:srgbClr val="404040"/>
              </a:solidFill>
              <a:effectLst/>
              <a:latin typeface="Inter"/>
            </a:endParaRPr>
          </a:p>
          <a:p>
            <a:pPr marL="0" indent="0" algn="just">
              <a:buNone/>
            </a:pPr>
            <a:r>
              <a:rPr lang="fr-FR" i="0" dirty="0" err="1">
                <a:solidFill>
                  <a:srgbClr val="404040"/>
                </a:solidFill>
                <a:effectLst/>
                <a:latin typeface="Inter"/>
              </a:rPr>
              <a:t>model.compile</a:t>
            </a:r>
            <a:r>
              <a:rPr lang="fr-FR" i="0" dirty="0">
                <a:solidFill>
                  <a:srgbClr val="404040"/>
                </a:solidFill>
                <a:effectLst/>
                <a:latin typeface="Inter"/>
              </a:rPr>
              <a:t>(</a:t>
            </a:r>
            <a:r>
              <a:rPr lang="fr-FR" i="0" dirty="0" err="1">
                <a:solidFill>
                  <a:srgbClr val="404040"/>
                </a:solidFill>
                <a:effectLst/>
                <a:latin typeface="Inter"/>
              </a:rPr>
              <a:t>loss</a:t>
            </a:r>
            <a:r>
              <a:rPr lang="fr-FR" i="0" dirty="0">
                <a:solidFill>
                  <a:srgbClr val="404040"/>
                </a:solidFill>
                <a:effectLst/>
                <a:latin typeface="Inter"/>
              </a:rPr>
              <a:t>='</a:t>
            </a:r>
            <a:r>
              <a:rPr lang="fr-FR" i="0" dirty="0" err="1">
                <a:solidFill>
                  <a:srgbClr val="404040"/>
                </a:solidFill>
                <a:effectLst/>
                <a:latin typeface="Inter"/>
              </a:rPr>
              <a:t>binary_crossentropy</a:t>
            </a:r>
            <a:r>
              <a:rPr lang="fr-FR" i="0" dirty="0">
                <a:solidFill>
                  <a:srgbClr val="404040"/>
                </a:solidFill>
                <a:effectLst/>
                <a:latin typeface="Inter"/>
              </a:rPr>
              <a:t>’, </a:t>
            </a:r>
            <a:r>
              <a:rPr lang="fr-FR" i="0" dirty="0" err="1">
                <a:solidFill>
                  <a:srgbClr val="404040"/>
                </a:solidFill>
                <a:effectLst/>
                <a:latin typeface="Inter"/>
              </a:rPr>
              <a:t>optimizer</a:t>
            </a:r>
            <a:r>
              <a:rPr lang="fr-FR" i="0" dirty="0">
                <a:solidFill>
                  <a:srgbClr val="404040"/>
                </a:solidFill>
                <a:effectLst/>
                <a:latin typeface="Inter"/>
              </a:rPr>
              <a:t>='</a:t>
            </a:r>
            <a:r>
              <a:rPr lang="fr-FR" i="0" dirty="0" err="1">
                <a:solidFill>
                  <a:srgbClr val="404040"/>
                </a:solidFill>
                <a:effectLst/>
                <a:latin typeface="Inter"/>
              </a:rPr>
              <a:t>adam</a:t>
            </a:r>
            <a:r>
              <a:rPr lang="fr-FR" i="0" dirty="0">
                <a:solidFill>
                  <a:srgbClr val="404040"/>
                </a:solidFill>
                <a:effectLst/>
                <a:latin typeface="Inter"/>
              </a:rPr>
              <a:t>', </a:t>
            </a:r>
            <a:r>
              <a:rPr lang="fr-FR" i="0" dirty="0" err="1">
                <a:solidFill>
                  <a:srgbClr val="404040"/>
                </a:solidFill>
                <a:effectLst/>
                <a:latin typeface="Inter"/>
              </a:rPr>
              <a:t>metrics</a:t>
            </a:r>
            <a:r>
              <a:rPr lang="fr-FR" i="0" dirty="0">
                <a:solidFill>
                  <a:srgbClr val="404040"/>
                </a:solidFill>
                <a:effectLst/>
                <a:latin typeface="Inter"/>
              </a:rPr>
              <a:t>=['</a:t>
            </a:r>
            <a:r>
              <a:rPr lang="fr-FR" i="0" dirty="0" err="1">
                <a:solidFill>
                  <a:srgbClr val="404040"/>
                </a:solidFill>
                <a:effectLst/>
                <a:latin typeface="Inter"/>
              </a:rPr>
              <a:t>accuracy</a:t>
            </a:r>
            <a:r>
              <a:rPr lang="fr-FR" i="0" dirty="0">
                <a:solidFill>
                  <a:srgbClr val="404040"/>
                </a:solidFill>
                <a:effectLst/>
                <a:latin typeface="Inter"/>
              </a:rPr>
              <a:t>'])</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7DF8B495-F373-C903-0E41-8DC4EED32535}"/>
              </a:ext>
            </a:extLst>
          </p:cNvPr>
          <p:cNvSpPr>
            <a:spLocks noGrp="1"/>
          </p:cNvSpPr>
          <p:nvPr>
            <p:ph type="sldNum" sz="quarter" idx="12"/>
          </p:nvPr>
        </p:nvSpPr>
        <p:spPr/>
        <p:txBody>
          <a:bodyPr/>
          <a:lstStyle/>
          <a:p>
            <a:fld id="{F280E048-E825-4828-B73B-F97FBD77E3FF}" type="slidenum">
              <a:rPr lang="fr-FR" smtClean="0"/>
              <a:t>29</a:t>
            </a:fld>
            <a:endParaRPr lang="fr-FR"/>
          </a:p>
        </p:txBody>
      </p:sp>
      <p:sp>
        <p:nvSpPr>
          <p:cNvPr id="6" name="Espace réservé du pied de page 2">
            <a:extLst>
              <a:ext uri="{FF2B5EF4-FFF2-40B4-BE49-F238E27FC236}">
                <a16:creationId xmlns:a16="http://schemas.microsoft.com/office/drawing/2014/main" id="{7D1DE4AA-5AED-3F9B-614E-66D0BEBBCB7E}"/>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75068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A5ABA-DBD1-985C-EFCA-61DABB01D0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7EC543B-2D96-F3A9-56AB-2C3AC17DF482}"/>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Types de réseaux de neurones</a:t>
            </a:r>
            <a:endParaRPr lang="fr-FR" dirty="0"/>
          </a:p>
        </p:txBody>
      </p:sp>
      <p:sp>
        <p:nvSpPr>
          <p:cNvPr id="3" name="Espace réservé du contenu 2">
            <a:extLst>
              <a:ext uri="{FF2B5EF4-FFF2-40B4-BE49-F238E27FC236}">
                <a16:creationId xmlns:a16="http://schemas.microsoft.com/office/drawing/2014/main" id="{34500450-5D17-304A-9BCD-972FEAC65408}"/>
              </a:ext>
            </a:extLst>
          </p:cNvPr>
          <p:cNvSpPr>
            <a:spLocks noGrp="1"/>
          </p:cNvSpPr>
          <p:nvPr>
            <p:ph idx="1"/>
          </p:nvPr>
        </p:nvSpPr>
        <p:spPr>
          <a:xfrm>
            <a:off x="838200" y="1032933"/>
            <a:ext cx="10515600" cy="5249334"/>
          </a:xfrm>
        </p:spPr>
        <p:txBody>
          <a:bodyPr>
            <a:normAutofit/>
          </a:bodyPr>
          <a:lstStyle/>
          <a:p>
            <a:pPr algn="just"/>
            <a:r>
              <a:rPr lang="fr-FR" i="0" dirty="0">
                <a:solidFill>
                  <a:srgbClr val="404040"/>
                </a:solidFill>
                <a:effectLst/>
                <a:latin typeface="Inter"/>
              </a:rPr>
              <a:t>Types courants  : </a:t>
            </a:r>
          </a:p>
          <a:p>
            <a:pPr algn="just"/>
            <a:endParaRPr lang="fr-FR" i="0" dirty="0">
              <a:solidFill>
                <a:srgbClr val="404040"/>
              </a:solidFill>
              <a:effectLst/>
              <a:latin typeface="Inter"/>
            </a:endParaRPr>
          </a:p>
          <a:p>
            <a:pPr lvl="1" algn="just">
              <a:buFont typeface="Wingdings" panose="05000000000000000000" pitchFamily="2" charset="2"/>
              <a:buChar char="ü"/>
            </a:pPr>
            <a:r>
              <a:rPr lang="fr-FR" i="0" dirty="0">
                <a:solidFill>
                  <a:srgbClr val="404040"/>
                </a:solidFill>
                <a:effectLst/>
                <a:latin typeface="Inter"/>
              </a:rPr>
              <a:t>Perceptron multicouche (MLP)  : Réseau </a:t>
            </a:r>
            <a:r>
              <a:rPr lang="fr-FR" i="0" dirty="0" err="1">
                <a:solidFill>
                  <a:srgbClr val="404040"/>
                </a:solidFill>
                <a:effectLst/>
                <a:latin typeface="Inter"/>
              </a:rPr>
              <a:t>feedforward</a:t>
            </a:r>
            <a:r>
              <a:rPr lang="fr-FR" i="0" dirty="0">
                <a:solidFill>
                  <a:srgbClr val="404040"/>
                </a:solidFill>
                <a:effectLst/>
                <a:latin typeface="Inter"/>
              </a:rPr>
              <a:t> (FFNN).</a:t>
            </a:r>
          </a:p>
          <a:p>
            <a:pPr lvl="1" algn="just">
              <a:buFont typeface="Wingdings" panose="05000000000000000000" pitchFamily="2" charset="2"/>
              <a:buChar char="ü"/>
            </a:pPr>
            <a:r>
              <a:rPr lang="fr-FR" i="0" dirty="0">
                <a:solidFill>
                  <a:srgbClr val="404040"/>
                </a:solidFill>
                <a:effectLst/>
                <a:latin typeface="Inter"/>
              </a:rPr>
              <a:t>Réseaux convolutifs (CNN)  : Pour le traitement d'images.</a:t>
            </a:r>
          </a:p>
          <a:p>
            <a:pPr lvl="1" algn="just">
              <a:buFont typeface="Wingdings" panose="05000000000000000000" pitchFamily="2" charset="2"/>
              <a:buChar char="ü"/>
            </a:pPr>
            <a:r>
              <a:rPr lang="fr-FR" i="0" dirty="0">
                <a:solidFill>
                  <a:srgbClr val="404040"/>
                </a:solidFill>
                <a:effectLst/>
                <a:latin typeface="Inter"/>
              </a:rPr>
              <a:t>Réseaux récurrents (RNN)  : Pour les séquences temporelles</a:t>
            </a:r>
          </a:p>
        </p:txBody>
      </p:sp>
      <p:sp>
        <p:nvSpPr>
          <p:cNvPr id="5" name="Espace réservé du numéro de diapositive 4">
            <a:extLst>
              <a:ext uri="{FF2B5EF4-FFF2-40B4-BE49-F238E27FC236}">
                <a16:creationId xmlns:a16="http://schemas.microsoft.com/office/drawing/2014/main" id="{556BB72A-6C60-7761-78D9-D9666F911ADB}"/>
              </a:ext>
            </a:extLst>
          </p:cNvPr>
          <p:cNvSpPr>
            <a:spLocks noGrp="1"/>
          </p:cNvSpPr>
          <p:nvPr>
            <p:ph type="sldNum" sz="quarter" idx="12"/>
          </p:nvPr>
        </p:nvSpPr>
        <p:spPr/>
        <p:txBody>
          <a:bodyPr/>
          <a:lstStyle/>
          <a:p>
            <a:fld id="{F280E048-E825-4828-B73B-F97FBD77E3FF}" type="slidenum">
              <a:rPr lang="fr-FR" smtClean="0"/>
              <a:t>3</a:t>
            </a:fld>
            <a:endParaRPr lang="fr-FR"/>
          </a:p>
        </p:txBody>
      </p:sp>
      <p:sp>
        <p:nvSpPr>
          <p:cNvPr id="6" name="Espace réservé du pied de page 2">
            <a:extLst>
              <a:ext uri="{FF2B5EF4-FFF2-40B4-BE49-F238E27FC236}">
                <a16:creationId xmlns:a16="http://schemas.microsoft.com/office/drawing/2014/main" id="{881DCF1E-3442-8CAD-AFBA-89E806E1F79A}"/>
              </a:ext>
            </a:extLst>
          </p:cNvPr>
          <p:cNvSpPr>
            <a:spLocks noGrp="1"/>
          </p:cNvSpPr>
          <p:nvPr>
            <p:ph type="ftr" sz="quarter" idx="11"/>
          </p:nvPr>
        </p:nvSpPr>
        <p:spPr>
          <a:xfrm>
            <a:off x="0" y="6356350"/>
            <a:ext cx="12192000" cy="365125"/>
          </a:xfrm>
        </p:spPr>
        <p:txBody>
          <a:bodyPr/>
          <a:lstStyle/>
          <a:p>
            <a:r>
              <a:rPr lang="fr-FR" dirty="0"/>
              <a:t>Réseaux de neurones pour l'apprentissage automatique (TP 6)</a:t>
            </a:r>
          </a:p>
        </p:txBody>
      </p:sp>
    </p:spTree>
    <p:extLst>
      <p:ext uri="{BB962C8B-B14F-4D97-AF65-F5344CB8AC3E}">
        <p14:creationId xmlns:p14="http://schemas.microsoft.com/office/powerpoint/2010/main" val="9594346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82CA2-0DE2-6868-10CC-7B98647347E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5CA45CF-D3F8-1D70-9619-9EDCBF32FFA9}"/>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D7E1F949-CD7E-1DB2-DFE9-63AFC5CFD7C0}"/>
              </a:ext>
            </a:extLst>
          </p:cNvPr>
          <p:cNvSpPr>
            <a:spLocks noGrp="1"/>
          </p:cNvSpPr>
          <p:nvPr>
            <p:ph idx="1"/>
          </p:nvPr>
        </p:nvSpPr>
        <p:spPr>
          <a:xfrm>
            <a:off x="838200" y="1032933"/>
            <a:ext cx="10515600" cy="5323417"/>
          </a:xfrm>
        </p:spPr>
        <p:txBody>
          <a:bodyPr>
            <a:normAutofit/>
          </a:bodyPr>
          <a:lstStyle/>
          <a:p>
            <a:pPr marL="0" indent="0" algn="just">
              <a:buNone/>
            </a:pPr>
            <a:r>
              <a:rPr lang="en-US" i="0" dirty="0">
                <a:solidFill>
                  <a:srgbClr val="404040"/>
                </a:solidFill>
                <a:effectLst/>
                <a:latin typeface="Inter"/>
              </a:rPr>
              <a:t># </a:t>
            </a:r>
            <a:r>
              <a:rPr lang="fr-FR" i="0" dirty="0">
                <a:solidFill>
                  <a:srgbClr val="404040"/>
                </a:solidFill>
                <a:effectLst/>
                <a:latin typeface="Inter"/>
              </a:rPr>
              <a:t>ajuster le modèle </a:t>
            </a:r>
            <a:r>
              <a:rPr lang="fr-FR" i="0" dirty="0" err="1">
                <a:solidFill>
                  <a:srgbClr val="404040"/>
                </a:solidFill>
                <a:effectLst/>
                <a:latin typeface="Inter"/>
              </a:rPr>
              <a:t>keras</a:t>
            </a:r>
            <a:r>
              <a:rPr lang="fr-FR" i="0" dirty="0">
                <a:solidFill>
                  <a:srgbClr val="404040"/>
                </a:solidFill>
                <a:effectLst/>
                <a:latin typeface="Inter"/>
              </a:rPr>
              <a:t> sur le jeu de données</a:t>
            </a:r>
            <a:endParaRPr lang="en-US" i="0" dirty="0">
              <a:solidFill>
                <a:srgbClr val="404040"/>
              </a:solidFill>
              <a:effectLst/>
              <a:latin typeface="Inter"/>
            </a:endParaRPr>
          </a:p>
          <a:p>
            <a:pPr marL="0" indent="0" algn="just">
              <a:buNone/>
            </a:pPr>
            <a:r>
              <a:rPr lang="en-US" i="0" dirty="0" err="1">
                <a:solidFill>
                  <a:srgbClr val="404040"/>
                </a:solidFill>
                <a:effectLst/>
                <a:latin typeface="Inter"/>
              </a:rPr>
              <a:t>model.fit</a:t>
            </a:r>
            <a:r>
              <a:rPr lang="en-US" i="0" dirty="0">
                <a:solidFill>
                  <a:srgbClr val="404040"/>
                </a:solidFill>
                <a:effectLst/>
                <a:latin typeface="Inter"/>
              </a:rPr>
              <a:t>(X, y, epochs=150, </a:t>
            </a:r>
            <a:r>
              <a:rPr lang="en-US" i="0" dirty="0" err="1">
                <a:solidFill>
                  <a:srgbClr val="404040"/>
                </a:solidFill>
                <a:effectLst/>
                <a:latin typeface="Inter"/>
              </a:rPr>
              <a:t>batch_size</a:t>
            </a:r>
            <a:r>
              <a:rPr lang="en-US" i="0" dirty="0">
                <a:solidFill>
                  <a:srgbClr val="404040"/>
                </a:solidFill>
                <a:effectLst/>
                <a:latin typeface="Inter"/>
              </a:rPr>
              <a:t>=10)</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BAB1F554-0C09-0E49-65AD-1D542FF156E0}"/>
              </a:ext>
            </a:extLst>
          </p:cNvPr>
          <p:cNvSpPr>
            <a:spLocks noGrp="1"/>
          </p:cNvSpPr>
          <p:nvPr>
            <p:ph type="sldNum" sz="quarter" idx="12"/>
          </p:nvPr>
        </p:nvSpPr>
        <p:spPr/>
        <p:txBody>
          <a:bodyPr/>
          <a:lstStyle/>
          <a:p>
            <a:fld id="{F280E048-E825-4828-B73B-F97FBD77E3FF}" type="slidenum">
              <a:rPr lang="fr-FR" smtClean="0"/>
              <a:t>30</a:t>
            </a:fld>
            <a:endParaRPr lang="fr-FR"/>
          </a:p>
        </p:txBody>
      </p:sp>
      <p:sp>
        <p:nvSpPr>
          <p:cNvPr id="6" name="Espace réservé du pied de page 2">
            <a:extLst>
              <a:ext uri="{FF2B5EF4-FFF2-40B4-BE49-F238E27FC236}">
                <a16:creationId xmlns:a16="http://schemas.microsoft.com/office/drawing/2014/main" id="{1AFF03E7-7DFA-6F14-7C27-9B731944B8A5}"/>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3207255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27C42-C31C-3E46-5AEB-EDCBF1FBA07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979E8D3-AE3B-EDA4-D63A-4B96C801F9DE}"/>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12D04E90-D71B-AA67-0B27-7C050A14212B}"/>
              </a:ext>
            </a:extLst>
          </p:cNvPr>
          <p:cNvSpPr>
            <a:spLocks noGrp="1"/>
          </p:cNvSpPr>
          <p:nvPr>
            <p:ph idx="1"/>
          </p:nvPr>
        </p:nvSpPr>
        <p:spPr>
          <a:xfrm>
            <a:off x="838200" y="1032933"/>
            <a:ext cx="10515600" cy="5323417"/>
          </a:xfrm>
        </p:spPr>
        <p:txBody>
          <a:bodyPr>
            <a:normAutofit/>
          </a:bodyPr>
          <a:lstStyle/>
          <a:p>
            <a:pPr marL="0" indent="0" algn="just">
              <a:buNone/>
            </a:pPr>
            <a:r>
              <a:rPr lang="en-US" i="0" dirty="0">
                <a:solidFill>
                  <a:srgbClr val="404040"/>
                </a:solidFill>
                <a:effectLst/>
                <a:latin typeface="Inter"/>
              </a:rPr>
              <a:t># </a:t>
            </a:r>
            <a:r>
              <a:rPr lang="en-US" i="0" dirty="0" err="1">
                <a:solidFill>
                  <a:srgbClr val="404040"/>
                </a:solidFill>
                <a:effectLst/>
                <a:latin typeface="Inter"/>
              </a:rPr>
              <a:t>évaluer</a:t>
            </a:r>
            <a:r>
              <a:rPr lang="en-US" i="0" dirty="0">
                <a:solidFill>
                  <a:srgbClr val="404040"/>
                </a:solidFill>
                <a:effectLst/>
                <a:latin typeface="Inter"/>
              </a:rPr>
              <a:t> le </a:t>
            </a:r>
            <a:r>
              <a:rPr lang="en-US" i="0" dirty="0" err="1">
                <a:solidFill>
                  <a:srgbClr val="404040"/>
                </a:solidFill>
                <a:effectLst/>
                <a:latin typeface="Inter"/>
              </a:rPr>
              <a:t>modèle</a:t>
            </a:r>
            <a:r>
              <a:rPr lang="en-US" i="0" dirty="0">
                <a:solidFill>
                  <a:srgbClr val="404040"/>
                </a:solidFill>
                <a:effectLst/>
                <a:latin typeface="Inter"/>
              </a:rPr>
              <a:t> </a:t>
            </a:r>
            <a:r>
              <a:rPr lang="en-US" i="0" dirty="0" err="1">
                <a:solidFill>
                  <a:srgbClr val="404040"/>
                </a:solidFill>
                <a:effectLst/>
                <a:latin typeface="Inter"/>
              </a:rPr>
              <a:t>keras</a:t>
            </a:r>
            <a:endParaRPr lang="en-US" i="0" dirty="0">
              <a:solidFill>
                <a:srgbClr val="404040"/>
              </a:solidFill>
              <a:effectLst/>
              <a:latin typeface="Inter"/>
            </a:endParaRPr>
          </a:p>
          <a:p>
            <a:pPr marL="0" indent="0" algn="just">
              <a:buNone/>
            </a:pPr>
            <a:r>
              <a:rPr lang="en-US" i="0" dirty="0">
                <a:solidFill>
                  <a:srgbClr val="404040"/>
                </a:solidFill>
                <a:effectLst/>
                <a:latin typeface="Inter"/>
              </a:rPr>
              <a:t>_, accuracy = </a:t>
            </a:r>
            <a:r>
              <a:rPr lang="en-US" i="0" dirty="0" err="1">
                <a:solidFill>
                  <a:srgbClr val="404040"/>
                </a:solidFill>
                <a:effectLst/>
                <a:latin typeface="Inter"/>
              </a:rPr>
              <a:t>model.evaluate</a:t>
            </a:r>
            <a:r>
              <a:rPr lang="en-US" i="0" dirty="0">
                <a:solidFill>
                  <a:srgbClr val="404040"/>
                </a:solidFill>
                <a:effectLst/>
                <a:latin typeface="Inter"/>
              </a:rPr>
              <a:t>(X, y)</a:t>
            </a:r>
          </a:p>
          <a:p>
            <a:pPr marL="0" indent="0" algn="just">
              <a:buNone/>
            </a:pPr>
            <a:r>
              <a:rPr lang="en-US" i="0" dirty="0">
                <a:solidFill>
                  <a:srgbClr val="404040"/>
                </a:solidFill>
                <a:effectLst/>
                <a:latin typeface="Inter"/>
              </a:rPr>
              <a:t>print('Accuracy: %.2f' % (accuracy*100))</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158FC3A6-6C2F-18F6-A19E-D669A30A8770}"/>
              </a:ext>
            </a:extLst>
          </p:cNvPr>
          <p:cNvSpPr>
            <a:spLocks noGrp="1"/>
          </p:cNvSpPr>
          <p:nvPr>
            <p:ph type="sldNum" sz="quarter" idx="12"/>
          </p:nvPr>
        </p:nvSpPr>
        <p:spPr/>
        <p:txBody>
          <a:bodyPr/>
          <a:lstStyle/>
          <a:p>
            <a:fld id="{F280E048-E825-4828-B73B-F97FBD77E3FF}" type="slidenum">
              <a:rPr lang="fr-FR" smtClean="0"/>
              <a:t>31</a:t>
            </a:fld>
            <a:endParaRPr lang="fr-FR"/>
          </a:p>
        </p:txBody>
      </p:sp>
      <p:sp>
        <p:nvSpPr>
          <p:cNvPr id="6" name="Espace réservé du pied de page 2">
            <a:extLst>
              <a:ext uri="{FF2B5EF4-FFF2-40B4-BE49-F238E27FC236}">
                <a16:creationId xmlns:a16="http://schemas.microsoft.com/office/drawing/2014/main" id="{6BC446EE-8A2D-DCFB-909F-C3447BB64B61}"/>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862021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D624A-8D0E-921F-04CE-27F5912C75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90DA9C0-1950-1A2C-3C92-B3DA1F8937BE}"/>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dirty="0"/>
              <a:t>Application</a:t>
            </a:r>
          </a:p>
        </p:txBody>
      </p:sp>
      <p:sp>
        <p:nvSpPr>
          <p:cNvPr id="3" name="Espace réservé du contenu 2">
            <a:extLst>
              <a:ext uri="{FF2B5EF4-FFF2-40B4-BE49-F238E27FC236}">
                <a16:creationId xmlns:a16="http://schemas.microsoft.com/office/drawing/2014/main" id="{896649E0-0F6F-B990-BD74-9AF51BFDFA52}"/>
              </a:ext>
            </a:extLst>
          </p:cNvPr>
          <p:cNvSpPr>
            <a:spLocks noGrp="1"/>
          </p:cNvSpPr>
          <p:nvPr>
            <p:ph idx="1"/>
          </p:nvPr>
        </p:nvSpPr>
        <p:spPr>
          <a:xfrm>
            <a:off x="838200" y="1032933"/>
            <a:ext cx="10515600" cy="5323417"/>
          </a:xfrm>
        </p:spPr>
        <p:txBody>
          <a:bodyPr>
            <a:normAutofit/>
          </a:bodyPr>
          <a:lstStyle/>
          <a:p>
            <a:pPr marL="0" indent="0" algn="just">
              <a:buNone/>
            </a:pPr>
            <a:r>
              <a:rPr lang="en-US" i="0" dirty="0">
                <a:solidFill>
                  <a:srgbClr val="404040"/>
                </a:solidFill>
                <a:effectLst/>
                <a:latin typeface="Inter"/>
              </a:rPr>
              <a:t># </a:t>
            </a:r>
            <a:r>
              <a:rPr lang="fr-FR" i="0" dirty="0">
                <a:solidFill>
                  <a:srgbClr val="404040"/>
                </a:solidFill>
                <a:effectLst/>
                <a:latin typeface="Inter"/>
              </a:rPr>
              <a:t>faire des prévisions de probabilité avec le modèle</a:t>
            </a:r>
            <a:endParaRPr lang="en-US" i="0" dirty="0">
              <a:solidFill>
                <a:srgbClr val="404040"/>
              </a:solidFill>
              <a:effectLst/>
              <a:latin typeface="Inter"/>
            </a:endParaRPr>
          </a:p>
          <a:p>
            <a:pPr marL="0" indent="0" algn="just">
              <a:buNone/>
            </a:pPr>
            <a:r>
              <a:rPr lang="en-US" i="0" dirty="0">
                <a:solidFill>
                  <a:srgbClr val="404040"/>
                </a:solidFill>
                <a:effectLst/>
                <a:latin typeface="Inter"/>
              </a:rPr>
              <a:t>predictions = </a:t>
            </a:r>
            <a:r>
              <a:rPr lang="en-US" i="0" dirty="0" err="1">
                <a:solidFill>
                  <a:srgbClr val="404040"/>
                </a:solidFill>
                <a:effectLst/>
                <a:latin typeface="Inter"/>
              </a:rPr>
              <a:t>model.predict</a:t>
            </a:r>
            <a:r>
              <a:rPr lang="en-US" i="0" dirty="0">
                <a:solidFill>
                  <a:srgbClr val="404040"/>
                </a:solidFill>
                <a:effectLst/>
                <a:latin typeface="Inter"/>
              </a:rPr>
              <a:t>(X)</a:t>
            </a:r>
          </a:p>
          <a:p>
            <a:pPr marL="0" indent="0" algn="just">
              <a:buNone/>
            </a:pPr>
            <a:r>
              <a:rPr lang="en-US" i="0" dirty="0">
                <a:solidFill>
                  <a:srgbClr val="404040"/>
                </a:solidFill>
                <a:effectLst/>
                <a:latin typeface="Inter"/>
              </a:rPr>
              <a:t># round predictions </a:t>
            </a:r>
          </a:p>
          <a:p>
            <a:pPr marL="0" indent="0" algn="just">
              <a:buNone/>
            </a:pPr>
            <a:r>
              <a:rPr lang="en-US" i="0" dirty="0">
                <a:solidFill>
                  <a:srgbClr val="404040"/>
                </a:solidFill>
                <a:effectLst/>
                <a:latin typeface="Inter"/>
              </a:rPr>
              <a:t>rounded = [round(x[0]) for x in predictions]</a:t>
            </a:r>
          </a:p>
          <a:p>
            <a:pPr marL="0" indent="0" algn="just">
              <a:buNone/>
            </a:pPr>
            <a:r>
              <a:rPr lang="en-US" dirty="0">
                <a:solidFill>
                  <a:srgbClr val="404040"/>
                </a:solidFill>
                <a:latin typeface="Inter"/>
              </a:rPr>
              <a:t>Ou bien:</a:t>
            </a:r>
          </a:p>
          <a:p>
            <a:pPr marL="0" indent="0" algn="just">
              <a:buNone/>
            </a:pPr>
            <a:r>
              <a:rPr lang="en-US" dirty="0">
                <a:solidFill>
                  <a:srgbClr val="404040"/>
                </a:solidFill>
                <a:latin typeface="Inter"/>
              </a:rPr>
              <a:t># </a:t>
            </a:r>
            <a:r>
              <a:rPr lang="fr-FR" dirty="0">
                <a:solidFill>
                  <a:srgbClr val="404040"/>
                </a:solidFill>
                <a:latin typeface="Inter"/>
              </a:rPr>
              <a:t>faire des prédictions de classe à l'aide du modèle</a:t>
            </a:r>
            <a:endParaRPr lang="en-US" dirty="0">
              <a:solidFill>
                <a:srgbClr val="404040"/>
              </a:solidFill>
              <a:latin typeface="Inter"/>
            </a:endParaRPr>
          </a:p>
          <a:p>
            <a:pPr marL="0" indent="0" algn="just">
              <a:buNone/>
            </a:pPr>
            <a:r>
              <a:rPr lang="en-US" dirty="0">
                <a:solidFill>
                  <a:srgbClr val="404040"/>
                </a:solidFill>
                <a:latin typeface="Inter"/>
              </a:rPr>
              <a:t>predictions = (</a:t>
            </a:r>
            <a:r>
              <a:rPr lang="en-US" dirty="0" err="1">
                <a:solidFill>
                  <a:srgbClr val="404040"/>
                </a:solidFill>
                <a:latin typeface="Inter"/>
              </a:rPr>
              <a:t>model.predict</a:t>
            </a:r>
            <a:r>
              <a:rPr lang="en-US" dirty="0">
                <a:solidFill>
                  <a:srgbClr val="404040"/>
                </a:solidFill>
                <a:latin typeface="Inter"/>
              </a:rPr>
              <a:t>(X) &gt; 0.5).</a:t>
            </a:r>
            <a:r>
              <a:rPr lang="en-US" dirty="0" err="1">
                <a:solidFill>
                  <a:srgbClr val="404040"/>
                </a:solidFill>
                <a:latin typeface="Inter"/>
              </a:rPr>
              <a:t>astype</a:t>
            </a:r>
            <a:r>
              <a:rPr lang="en-US" dirty="0">
                <a:solidFill>
                  <a:srgbClr val="404040"/>
                </a:solidFill>
                <a:latin typeface="Inter"/>
              </a:rPr>
              <a:t>(int)</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4044E2CE-7510-6A2B-5B49-AAD83D0E46EA}"/>
              </a:ext>
            </a:extLst>
          </p:cNvPr>
          <p:cNvSpPr>
            <a:spLocks noGrp="1"/>
          </p:cNvSpPr>
          <p:nvPr>
            <p:ph type="sldNum" sz="quarter" idx="12"/>
          </p:nvPr>
        </p:nvSpPr>
        <p:spPr/>
        <p:txBody>
          <a:bodyPr/>
          <a:lstStyle/>
          <a:p>
            <a:fld id="{F280E048-E825-4828-B73B-F97FBD77E3FF}" type="slidenum">
              <a:rPr lang="fr-FR" smtClean="0"/>
              <a:t>32</a:t>
            </a:fld>
            <a:endParaRPr lang="fr-FR"/>
          </a:p>
        </p:txBody>
      </p:sp>
      <p:sp>
        <p:nvSpPr>
          <p:cNvPr id="6" name="Espace réservé du pied de page 2">
            <a:extLst>
              <a:ext uri="{FF2B5EF4-FFF2-40B4-BE49-F238E27FC236}">
                <a16:creationId xmlns:a16="http://schemas.microsoft.com/office/drawing/2014/main" id="{DC45A3D6-AE4F-9F9B-5FAF-8F7EB4D0009A}"/>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82885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040C8-60D5-C47B-5441-C2AF93A284A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75EEA5-2540-CC6C-B9E4-D3CDF68129F1}"/>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Fonctionnement des Réseaux </a:t>
            </a:r>
            <a:r>
              <a:rPr lang="fr-FR" b="1" i="0" dirty="0" err="1">
                <a:solidFill>
                  <a:srgbClr val="404040"/>
                </a:solidFill>
                <a:effectLst/>
                <a:latin typeface="Inter"/>
              </a:rPr>
              <a:t>Feedforward</a:t>
            </a:r>
            <a:r>
              <a:rPr lang="fr-FR" b="1" i="0" dirty="0">
                <a:solidFill>
                  <a:srgbClr val="404040"/>
                </a:solidFill>
                <a:effectLst/>
                <a:latin typeface="Inter"/>
              </a:rPr>
              <a:t> (FFNN)</a:t>
            </a:r>
            <a:endParaRPr lang="fr-FR" dirty="0"/>
          </a:p>
        </p:txBody>
      </p:sp>
      <p:sp>
        <p:nvSpPr>
          <p:cNvPr id="3" name="Espace réservé du contenu 2">
            <a:extLst>
              <a:ext uri="{FF2B5EF4-FFF2-40B4-BE49-F238E27FC236}">
                <a16:creationId xmlns:a16="http://schemas.microsoft.com/office/drawing/2014/main" id="{D762BEE0-BCAC-3555-373C-72C7A78C7601}"/>
              </a:ext>
            </a:extLst>
          </p:cNvPr>
          <p:cNvSpPr>
            <a:spLocks noGrp="1"/>
          </p:cNvSpPr>
          <p:nvPr>
            <p:ph idx="1"/>
          </p:nvPr>
        </p:nvSpPr>
        <p:spPr>
          <a:xfrm>
            <a:off x="838200" y="1032933"/>
            <a:ext cx="10515600" cy="5249334"/>
          </a:xfrm>
        </p:spPr>
        <p:txBody>
          <a:bodyPr>
            <a:normAutofit/>
          </a:bodyPr>
          <a:lstStyle/>
          <a:p>
            <a:pPr algn="just"/>
            <a:r>
              <a:rPr lang="fr-FR" i="0" dirty="0">
                <a:solidFill>
                  <a:srgbClr val="404040"/>
                </a:solidFill>
                <a:effectLst/>
                <a:latin typeface="Inter"/>
              </a:rPr>
              <a:t>Les réseaux </a:t>
            </a:r>
            <a:r>
              <a:rPr lang="fr-FR" i="0" dirty="0" err="1">
                <a:solidFill>
                  <a:srgbClr val="404040"/>
                </a:solidFill>
                <a:effectLst/>
                <a:latin typeface="Inter"/>
              </a:rPr>
              <a:t>feedforward</a:t>
            </a:r>
            <a:r>
              <a:rPr lang="fr-FR" i="0" dirty="0">
                <a:solidFill>
                  <a:srgbClr val="404040"/>
                </a:solidFill>
                <a:effectLst/>
                <a:latin typeface="Inter"/>
              </a:rPr>
              <a:t> (</a:t>
            </a:r>
            <a:r>
              <a:rPr lang="fr-FR" i="0" dirty="0" err="1">
                <a:solidFill>
                  <a:srgbClr val="404040"/>
                </a:solidFill>
                <a:effectLst/>
                <a:latin typeface="Inter"/>
              </a:rPr>
              <a:t>Feedforward</a:t>
            </a:r>
            <a:r>
              <a:rPr lang="fr-FR" i="0" dirty="0">
                <a:solidFill>
                  <a:srgbClr val="404040"/>
                </a:solidFill>
                <a:effectLst/>
                <a:latin typeface="Inter"/>
              </a:rPr>
              <a:t> Neural Networks, FFNN)  sont les architectures les plus simples. Les données circulent uniquement dans une direction : de l’entrée vers la sortie, sans boucle ou retour en arrière.</a:t>
            </a:r>
          </a:p>
          <a:p>
            <a:pPr algn="just"/>
            <a:r>
              <a:rPr lang="fr-FR" i="0" dirty="0">
                <a:solidFill>
                  <a:srgbClr val="404040"/>
                </a:solidFill>
                <a:effectLst/>
                <a:latin typeface="Inter"/>
              </a:rPr>
              <a:t>Les perceptrons multicouches (MLP) sont un type de réseau neuronal de type </a:t>
            </a:r>
            <a:r>
              <a:rPr lang="fr-FR" i="0" dirty="0" err="1">
                <a:solidFill>
                  <a:srgbClr val="404040"/>
                </a:solidFill>
                <a:effectLst/>
                <a:latin typeface="Inter"/>
              </a:rPr>
              <a:t>feedforward</a:t>
            </a:r>
            <a:r>
              <a:rPr lang="fr-FR" i="0" dirty="0">
                <a:solidFill>
                  <a:srgbClr val="404040"/>
                </a:solidFill>
                <a:effectLst/>
                <a:latin typeface="Inter"/>
              </a:rPr>
              <a:t>.</a:t>
            </a:r>
          </a:p>
        </p:txBody>
      </p:sp>
      <p:sp>
        <p:nvSpPr>
          <p:cNvPr id="5" name="Espace réservé du numéro de diapositive 4">
            <a:extLst>
              <a:ext uri="{FF2B5EF4-FFF2-40B4-BE49-F238E27FC236}">
                <a16:creationId xmlns:a16="http://schemas.microsoft.com/office/drawing/2014/main" id="{47F94943-30D6-CC5C-C89F-9DBD8491C845}"/>
              </a:ext>
            </a:extLst>
          </p:cNvPr>
          <p:cNvSpPr>
            <a:spLocks noGrp="1"/>
          </p:cNvSpPr>
          <p:nvPr>
            <p:ph type="sldNum" sz="quarter" idx="12"/>
          </p:nvPr>
        </p:nvSpPr>
        <p:spPr/>
        <p:txBody>
          <a:bodyPr/>
          <a:lstStyle/>
          <a:p>
            <a:fld id="{F280E048-E825-4828-B73B-F97FBD77E3FF}" type="slidenum">
              <a:rPr lang="fr-FR" smtClean="0"/>
              <a:t>4</a:t>
            </a:fld>
            <a:endParaRPr lang="fr-FR"/>
          </a:p>
        </p:txBody>
      </p:sp>
      <p:sp>
        <p:nvSpPr>
          <p:cNvPr id="6" name="Espace réservé du pied de page 2">
            <a:extLst>
              <a:ext uri="{FF2B5EF4-FFF2-40B4-BE49-F238E27FC236}">
                <a16:creationId xmlns:a16="http://schemas.microsoft.com/office/drawing/2014/main" id="{B9E8D796-56DB-76B5-D10E-06333592B331}"/>
              </a:ext>
            </a:extLst>
          </p:cNvPr>
          <p:cNvSpPr>
            <a:spLocks noGrp="1"/>
          </p:cNvSpPr>
          <p:nvPr>
            <p:ph type="ftr" sz="quarter" idx="11"/>
          </p:nvPr>
        </p:nvSpPr>
        <p:spPr>
          <a:xfrm>
            <a:off x="0" y="6356350"/>
            <a:ext cx="12192000" cy="365125"/>
          </a:xfrm>
        </p:spPr>
        <p:txBody>
          <a:bodyPr/>
          <a:lstStyle/>
          <a:p>
            <a:r>
              <a:rPr lang="fr-FR" dirty="0"/>
              <a:t>Réseaux de neurones pour l'apprentissage automatique (TP 6)</a:t>
            </a:r>
          </a:p>
        </p:txBody>
      </p:sp>
    </p:spTree>
    <p:extLst>
      <p:ext uri="{BB962C8B-B14F-4D97-AF65-F5344CB8AC3E}">
        <p14:creationId xmlns:p14="http://schemas.microsoft.com/office/powerpoint/2010/main" val="146099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5328A-94D6-7EF3-E955-54A02BF75CD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CF7860F-2C92-8D73-1FE2-CCA29464490F}"/>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Perceptron multicouche (MLP) </a:t>
            </a:r>
            <a:endParaRPr lang="fr-FR" dirty="0"/>
          </a:p>
        </p:txBody>
      </p:sp>
      <p:sp>
        <p:nvSpPr>
          <p:cNvPr id="3" name="Espace réservé du contenu 2">
            <a:extLst>
              <a:ext uri="{FF2B5EF4-FFF2-40B4-BE49-F238E27FC236}">
                <a16:creationId xmlns:a16="http://schemas.microsoft.com/office/drawing/2014/main" id="{DF70A757-A6B5-4DBD-3F9C-9705CC4A2ED7}"/>
              </a:ext>
            </a:extLst>
          </p:cNvPr>
          <p:cNvSpPr>
            <a:spLocks noGrp="1"/>
          </p:cNvSpPr>
          <p:nvPr>
            <p:ph idx="1"/>
          </p:nvPr>
        </p:nvSpPr>
        <p:spPr>
          <a:xfrm>
            <a:off x="838200" y="1032933"/>
            <a:ext cx="10515600" cy="5249334"/>
          </a:xfrm>
        </p:spPr>
        <p:txBody>
          <a:bodyPr>
            <a:normAutofit/>
          </a:bodyPr>
          <a:lstStyle/>
          <a:p>
            <a:pPr algn="just"/>
            <a:r>
              <a:rPr lang="fr-FR" dirty="0">
                <a:solidFill>
                  <a:srgbClr val="404040"/>
                </a:solidFill>
                <a:latin typeface="Inter"/>
              </a:rPr>
              <a:t>Couches :</a:t>
            </a:r>
          </a:p>
          <a:p>
            <a:pPr lvl="1" algn="just">
              <a:buFont typeface="Wingdings" panose="05000000000000000000" pitchFamily="2" charset="2"/>
              <a:buChar char="ü"/>
            </a:pPr>
            <a:r>
              <a:rPr lang="fr-FR" dirty="0">
                <a:solidFill>
                  <a:srgbClr val="404040"/>
                </a:solidFill>
                <a:latin typeface="Inter"/>
              </a:rPr>
              <a:t>Entrée : reçoit les données.</a:t>
            </a:r>
          </a:p>
          <a:p>
            <a:pPr lvl="1" algn="just">
              <a:buFont typeface="Wingdings" panose="05000000000000000000" pitchFamily="2" charset="2"/>
              <a:buChar char="ü"/>
            </a:pPr>
            <a:r>
              <a:rPr lang="fr-FR" dirty="0">
                <a:solidFill>
                  <a:srgbClr val="404040"/>
                </a:solidFill>
                <a:latin typeface="Inter"/>
              </a:rPr>
              <a:t>Cachées : appliquent des transformations non linéaires.</a:t>
            </a:r>
          </a:p>
          <a:p>
            <a:pPr lvl="1" algn="just">
              <a:buFont typeface="Wingdings" panose="05000000000000000000" pitchFamily="2" charset="2"/>
              <a:buChar char="ü"/>
            </a:pPr>
            <a:r>
              <a:rPr lang="fr-FR" dirty="0">
                <a:solidFill>
                  <a:srgbClr val="404040"/>
                </a:solidFill>
                <a:latin typeface="Inter"/>
              </a:rPr>
              <a:t>Sortie : fournit la prédiction.</a:t>
            </a:r>
          </a:p>
        </p:txBody>
      </p:sp>
      <p:sp>
        <p:nvSpPr>
          <p:cNvPr id="5" name="Espace réservé du numéro de diapositive 4">
            <a:extLst>
              <a:ext uri="{FF2B5EF4-FFF2-40B4-BE49-F238E27FC236}">
                <a16:creationId xmlns:a16="http://schemas.microsoft.com/office/drawing/2014/main" id="{A267C342-92FA-22B7-C755-059422744552}"/>
              </a:ext>
            </a:extLst>
          </p:cNvPr>
          <p:cNvSpPr>
            <a:spLocks noGrp="1"/>
          </p:cNvSpPr>
          <p:nvPr>
            <p:ph type="sldNum" sz="quarter" idx="12"/>
          </p:nvPr>
        </p:nvSpPr>
        <p:spPr/>
        <p:txBody>
          <a:bodyPr/>
          <a:lstStyle/>
          <a:p>
            <a:fld id="{F280E048-E825-4828-B73B-F97FBD77E3FF}" type="slidenum">
              <a:rPr lang="fr-FR" smtClean="0"/>
              <a:t>5</a:t>
            </a:fld>
            <a:endParaRPr lang="fr-FR"/>
          </a:p>
        </p:txBody>
      </p:sp>
      <p:sp>
        <p:nvSpPr>
          <p:cNvPr id="6" name="Espace réservé du pied de page 2">
            <a:extLst>
              <a:ext uri="{FF2B5EF4-FFF2-40B4-BE49-F238E27FC236}">
                <a16:creationId xmlns:a16="http://schemas.microsoft.com/office/drawing/2014/main" id="{62BE37AF-D905-B960-EE14-E354AFAD5B36}"/>
              </a:ext>
            </a:extLst>
          </p:cNvPr>
          <p:cNvSpPr>
            <a:spLocks noGrp="1"/>
          </p:cNvSpPr>
          <p:nvPr>
            <p:ph type="ftr" sz="quarter" idx="11"/>
          </p:nvPr>
        </p:nvSpPr>
        <p:spPr>
          <a:xfrm>
            <a:off x="0" y="6356350"/>
            <a:ext cx="12192000" cy="365125"/>
          </a:xfrm>
        </p:spPr>
        <p:txBody>
          <a:bodyPr/>
          <a:lstStyle/>
          <a:p>
            <a:r>
              <a:rPr lang="fr-FR" dirty="0"/>
              <a:t>Réseaux de neurones pour l'apprentissage automatique (TP 6)</a:t>
            </a:r>
          </a:p>
        </p:txBody>
      </p:sp>
      <p:pic>
        <p:nvPicPr>
          <p:cNvPr id="4" name="Image 3">
            <a:extLst>
              <a:ext uri="{FF2B5EF4-FFF2-40B4-BE49-F238E27FC236}">
                <a16:creationId xmlns:a16="http://schemas.microsoft.com/office/drawing/2014/main" id="{A0BDC910-2988-3C67-B814-E72901A1FD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2539" y="2394000"/>
            <a:ext cx="4711396" cy="4464000"/>
          </a:xfrm>
          <a:prstGeom prst="rect">
            <a:avLst/>
          </a:prstGeom>
        </p:spPr>
      </p:pic>
    </p:spTree>
    <p:extLst>
      <p:ext uri="{BB962C8B-B14F-4D97-AF65-F5344CB8AC3E}">
        <p14:creationId xmlns:p14="http://schemas.microsoft.com/office/powerpoint/2010/main" val="235162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9106C-CD69-F59A-BB4F-F1973E0A4C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B15586A-9016-A26F-20E7-79C06A0204DE}"/>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Couche d’entrée</a:t>
            </a:r>
            <a:endParaRPr lang="fr-FR" dirty="0"/>
          </a:p>
        </p:txBody>
      </p:sp>
      <p:sp>
        <p:nvSpPr>
          <p:cNvPr id="3" name="Espace réservé du contenu 2">
            <a:extLst>
              <a:ext uri="{FF2B5EF4-FFF2-40B4-BE49-F238E27FC236}">
                <a16:creationId xmlns:a16="http://schemas.microsoft.com/office/drawing/2014/main" id="{92AB0B2F-3BC3-B24A-5991-70412770C0F7}"/>
              </a:ext>
            </a:extLst>
          </p:cNvPr>
          <p:cNvSpPr>
            <a:spLocks noGrp="1"/>
          </p:cNvSpPr>
          <p:nvPr>
            <p:ph idx="1"/>
          </p:nvPr>
        </p:nvSpPr>
        <p:spPr>
          <a:xfrm>
            <a:off x="838200" y="1032933"/>
            <a:ext cx="10515600" cy="1578187"/>
          </a:xfrm>
        </p:spPr>
        <p:txBody>
          <a:bodyPr>
            <a:normAutofit fontScale="92500"/>
          </a:bodyPr>
          <a:lstStyle/>
          <a:p>
            <a:pPr marL="0" indent="0" algn="just">
              <a:buNone/>
            </a:pPr>
            <a:r>
              <a:rPr lang="fr-FR" i="0" dirty="0">
                <a:solidFill>
                  <a:srgbClr val="404040"/>
                </a:solidFill>
                <a:effectLst/>
                <a:latin typeface="Inter"/>
              </a:rPr>
              <a:t>La couche d'entrée se compose de nœuds ou de neurones qui reçoivent les données d'entrée initiales. Chaque neurone représente une caractéristique ou une dimension des données d'entrée. Le nombre de neurones dans la couche d'entrée est déterminé par la dimensionnalité des données d'entrée.</a:t>
            </a: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2BFB8CFF-F5BD-CDBF-B78F-1936107409AD}"/>
              </a:ext>
            </a:extLst>
          </p:cNvPr>
          <p:cNvSpPr>
            <a:spLocks noGrp="1"/>
          </p:cNvSpPr>
          <p:nvPr>
            <p:ph type="sldNum" sz="quarter" idx="12"/>
          </p:nvPr>
        </p:nvSpPr>
        <p:spPr/>
        <p:txBody>
          <a:bodyPr/>
          <a:lstStyle/>
          <a:p>
            <a:fld id="{F280E048-E825-4828-B73B-F97FBD77E3FF}" type="slidenum">
              <a:rPr lang="fr-FR" smtClean="0"/>
              <a:t>6</a:t>
            </a:fld>
            <a:endParaRPr lang="fr-FR"/>
          </a:p>
        </p:txBody>
      </p:sp>
      <p:sp>
        <p:nvSpPr>
          <p:cNvPr id="6" name="Espace réservé du pied de page 2">
            <a:extLst>
              <a:ext uri="{FF2B5EF4-FFF2-40B4-BE49-F238E27FC236}">
                <a16:creationId xmlns:a16="http://schemas.microsoft.com/office/drawing/2014/main" id="{967A59D3-4713-495D-DD48-705EFF4807EE}"/>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791636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6AE26-A8BF-A284-25CE-AEEACEB09C0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84F390C-230E-A9C5-0008-3AAA8C17CD6C}"/>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Couches cachées</a:t>
            </a:r>
            <a:endParaRPr lang="fr-FR" dirty="0"/>
          </a:p>
        </p:txBody>
      </p:sp>
      <p:sp>
        <p:nvSpPr>
          <p:cNvPr id="3" name="Espace réservé du contenu 2">
            <a:extLst>
              <a:ext uri="{FF2B5EF4-FFF2-40B4-BE49-F238E27FC236}">
                <a16:creationId xmlns:a16="http://schemas.microsoft.com/office/drawing/2014/main" id="{300B8359-BF97-3FB1-B9E4-CCA9B82B309A}"/>
              </a:ext>
            </a:extLst>
          </p:cNvPr>
          <p:cNvSpPr>
            <a:spLocks noGrp="1"/>
          </p:cNvSpPr>
          <p:nvPr>
            <p:ph idx="1"/>
          </p:nvPr>
        </p:nvSpPr>
        <p:spPr>
          <a:xfrm>
            <a:off x="838200" y="1032933"/>
            <a:ext cx="10515600" cy="2752725"/>
          </a:xfrm>
        </p:spPr>
        <p:txBody>
          <a:bodyPr>
            <a:normAutofit lnSpcReduction="10000"/>
          </a:bodyPr>
          <a:lstStyle/>
          <a:p>
            <a:pPr algn="just"/>
            <a:r>
              <a:rPr lang="fr-FR" i="0" dirty="0">
                <a:solidFill>
                  <a:srgbClr val="404040"/>
                </a:solidFill>
                <a:effectLst/>
                <a:latin typeface="Inter"/>
              </a:rPr>
              <a:t>il peut y avoir une ou plusieurs couches cachées.</a:t>
            </a:r>
          </a:p>
          <a:p>
            <a:pPr algn="just"/>
            <a:r>
              <a:rPr lang="fr-FR" i="0" dirty="0">
                <a:solidFill>
                  <a:srgbClr val="404040"/>
                </a:solidFill>
                <a:effectLst/>
                <a:latin typeface="Inter"/>
              </a:rPr>
              <a:t>Chaque neurone d'une couche cachée reçoit des entrées de tous les neurones de la couche précédente et produit une sortie qui est transmise à la couche suivante.</a:t>
            </a:r>
          </a:p>
          <a:p>
            <a:pPr algn="just"/>
            <a:r>
              <a:rPr lang="fr-FR" dirty="0"/>
              <a:t>Le nombre de couches cachées et le nombre de neurones dans chaque couche cachée sont des hyperparamètres qui doivent être déterminés pendant la phase de conception du modèle.</a:t>
            </a:r>
            <a:endParaRPr lang="fr-FR" i="0" dirty="0">
              <a:solidFill>
                <a:srgbClr val="404040"/>
              </a:solidFill>
              <a:effectLst/>
              <a:latin typeface="Inter"/>
            </a:endParaRPr>
          </a:p>
          <a:p>
            <a:pPr marL="0" indent="0" algn="just">
              <a:buNone/>
            </a:pPr>
            <a:endParaRPr lang="fr-FR" i="0" dirty="0">
              <a:solidFill>
                <a:srgbClr val="404040"/>
              </a:solidFill>
              <a:effectLst/>
              <a:latin typeface="Inter"/>
            </a:endParaRP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13A9903A-6C11-52FF-4AE6-D427E4E37D65}"/>
              </a:ext>
            </a:extLst>
          </p:cNvPr>
          <p:cNvSpPr>
            <a:spLocks noGrp="1"/>
          </p:cNvSpPr>
          <p:nvPr>
            <p:ph type="sldNum" sz="quarter" idx="12"/>
          </p:nvPr>
        </p:nvSpPr>
        <p:spPr/>
        <p:txBody>
          <a:bodyPr/>
          <a:lstStyle/>
          <a:p>
            <a:fld id="{F280E048-E825-4828-B73B-F97FBD77E3FF}" type="slidenum">
              <a:rPr lang="fr-FR" smtClean="0"/>
              <a:t>7</a:t>
            </a:fld>
            <a:endParaRPr lang="fr-FR"/>
          </a:p>
        </p:txBody>
      </p:sp>
      <p:sp>
        <p:nvSpPr>
          <p:cNvPr id="6" name="Espace réservé du pied de page 2">
            <a:extLst>
              <a:ext uri="{FF2B5EF4-FFF2-40B4-BE49-F238E27FC236}">
                <a16:creationId xmlns:a16="http://schemas.microsoft.com/office/drawing/2014/main" id="{124968A2-1E6D-D9E4-076F-2B63B2992572}"/>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393038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D7E7-1D70-E86A-44DA-361ABBDCDDD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D4C71A-75A4-1625-8A2A-DE23216274F3}"/>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Couches de sorties</a:t>
            </a:r>
            <a:endParaRPr lang="fr-FR" dirty="0"/>
          </a:p>
        </p:txBody>
      </p:sp>
      <p:sp>
        <p:nvSpPr>
          <p:cNvPr id="3" name="Espace réservé du contenu 2">
            <a:extLst>
              <a:ext uri="{FF2B5EF4-FFF2-40B4-BE49-F238E27FC236}">
                <a16:creationId xmlns:a16="http://schemas.microsoft.com/office/drawing/2014/main" id="{CBDE60E7-18E9-724A-1604-16BFDE7F2DEE}"/>
              </a:ext>
            </a:extLst>
          </p:cNvPr>
          <p:cNvSpPr>
            <a:spLocks noGrp="1"/>
          </p:cNvSpPr>
          <p:nvPr>
            <p:ph idx="1"/>
          </p:nvPr>
        </p:nvSpPr>
        <p:spPr>
          <a:xfrm>
            <a:off x="838200" y="1032933"/>
            <a:ext cx="10515600" cy="2752725"/>
          </a:xfrm>
        </p:spPr>
        <p:txBody>
          <a:bodyPr>
            <a:normAutofit/>
          </a:bodyPr>
          <a:lstStyle/>
          <a:p>
            <a:pPr algn="just"/>
            <a:r>
              <a:rPr lang="fr-FR" dirty="0"/>
              <a:t>Cette couche est constituée de neurones qui produisent la sortie finale du réseau.</a:t>
            </a:r>
          </a:p>
          <a:p>
            <a:pPr algn="just"/>
            <a:r>
              <a:rPr lang="fr-FR" dirty="0"/>
              <a:t>Le nombre de neurones dans la couche de sortie dépend de la nature de la tâche.</a:t>
            </a:r>
          </a:p>
          <a:p>
            <a:pPr marL="0" indent="0" algn="just">
              <a:buNone/>
            </a:pPr>
            <a:endParaRPr lang="fr-FR" i="0" dirty="0">
              <a:solidFill>
                <a:srgbClr val="404040"/>
              </a:solidFill>
              <a:effectLst/>
              <a:latin typeface="Inter"/>
            </a:endParaRPr>
          </a:p>
          <a:p>
            <a:pPr marL="0" indent="0" algn="just">
              <a:buNone/>
            </a:pPr>
            <a:endParaRPr lang="fr-FR" dirty="0">
              <a:solidFill>
                <a:srgbClr val="404040"/>
              </a:solidFill>
              <a:latin typeface="Inter"/>
            </a:endParaRPr>
          </a:p>
        </p:txBody>
      </p:sp>
      <p:sp>
        <p:nvSpPr>
          <p:cNvPr id="5" name="Espace réservé du numéro de diapositive 4">
            <a:extLst>
              <a:ext uri="{FF2B5EF4-FFF2-40B4-BE49-F238E27FC236}">
                <a16:creationId xmlns:a16="http://schemas.microsoft.com/office/drawing/2014/main" id="{8596DB3F-DA17-92C1-9B14-5B68598321A6}"/>
              </a:ext>
            </a:extLst>
          </p:cNvPr>
          <p:cNvSpPr>
            <a:spLocks noGrp="1"/>
          </p:cNvSpPr>
          <p:nvPr>
            <p:ph type="sldNum" sz="quarter" idx="12"/>
          </p:nvPr>
        </p:nvSpPr>
        <p:spPr/>
        <p:txBody>
          <a:bodyPr/>
          <a:lstStyle/>
          <a:p>
            <a:fld id="{F280E048-E825-4828-B73B-F97FBD77E3FF}" type="slidenum">
              <a:rPr lang="fr-FR" smtClean="0"/>
              <a:t>8</a:t>
            </a:fld>
            <a:endParaRPr lang="fr-FR"/>
          </a:p>
        </p:txBody>
      </p:sp>
      <p:sp>
        <p:nvSpPr>
          <p:cNvPr id="6" name="Espace réservé du pied de page 2">
            <a:extLst>
              <a:ext uri="{FF2B5EF4-FFF2-40B4-BE49-F238E27FC236}">
                <a16:creationId xmlns:a16="http://schemas.microsoft.com/office/drawing/2014/main" id="{1FA0151F-5CED-6FAD-6D6B-12B9F6C7B962}"/>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259842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C7D42-BC70-21F1-126F-2C5A90A7356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BB65505-2953-7CA2-E145-3D42B7CE64FD}"/>
              </a:ext>
            </a:extLst>
          </p:cNvPr>
          <p:cNvSpPr>
            <a:spLocks noGrp="1"/>
          </p:cNvSpPr>
          <p:nvPr>
            <p:ph type="title"/>
          </p:nvPr>
        </p:nvSpPr>
        <p:spPr>
          <a:xfrm>
            <a:off x="0" y="0"/>
            <a:ext cx="12192000" cy="762000"/>
          </a:xfrm>
        </p:spPr>
        <p:style>
          <a:lnRef idx="1">
            <a:schemeClr val="accent2"/>
          </a:lnRef>
          <a:fillRef idx="2">
            <a:schemeClr val="accent2"/>
          </a:fillRef>
          <a:effectRef idx="1">
            <a:schemeClr val="accent2"/>
          </a:effectRef>
          <a:fontRef idx="minor">
            <a:schemeClr val="dk1"/>
          </a:fontRef>
        </p:style>
        <p:txBody>
          <a:bodyPr>
            <a:normAutofit/>
          </a:bodyPr>
          <a:lstStyle/>
          <a:p>
            <a:r>
              <a:rPr lang="fr-FR" b="1" i="0" dirty="0">
                <a:solidFill>
                  <a:srgbClr val="404040"/>
                </a:solidFill>
                <a:effectLst/>
                <a:latin typeface="Inter"/>
              </a:rPr>
              <a:t>Réseau d’une seule couche</a:t>
            </a:r>
            <a:endParaRPr lang="fr-FR" dirty="0"/>
          </a:p>
        </p:txBody>
      </p:sp>
      <p:pic>
        <p:nvPicPr>
          <p:cNvPr id="7" name="Espace réservé du contenu 6">
            <a:extLst>
              <a:ext uri="{FF2B5EF4-FFF2-40B4-BE49-F238E27FC236}">
                <a16:creationId xmlns:a16="http://schemas.microsoft.com/office/drawing/2014/main" id="{79685B88-0939-611A-4D32-3073DE67EF7A}"/>
              </a:ext>
            </a:extLst>
          </p:cNvPr>
          <p:cNvPicPr>
            <a:picLocks noGrp="1" noChangeAspect="1"/>
          </p:cNvPicPr>
          <p:nvPr>
            <p:ph idx="1"/>
          </p:nvPr>
        </p:nvPicPr>
        <p:blipFill>
          <a:blip r:embed="rId2"/>
          <a:stretch>
            <a:fillRect/>
          </a:stretch>
        </p:blipFill>
        <p:spPr>
          <a:xfrm>
            <a:off x="1521115" y="1805622"/>
            <a:ext cx="7957462" cy="3060000"/>
          </a:xfrm>
        </p:spPr>
      </p:pic>
      <p:sp>
        <p:nvSpPr>
          <p:cNvPr id="5" name="Espace réservé du numéro de diapositive 4">
            <a:extLst>
              <a:ext uri="{FF2B5EF4-FFF2-40B4-BE49-F238E27FC236}">
                <a16:creationId xmlns:a16="http://schemas.microsoft.com/office/drawing/2014/main" id="{64B51D6D-6294-D413-452D-2D47DFB619D1}"/>
              </a:ext>
            </a:extLst>
          </p:cNvPr>
          <p:cNvSpPr>
            <a:spLocks noGrp="1"/>
          </p:cNvSpPr>
          <p:nvPr>
            <p:ph type="sldNum" sz="quarter" idx="12"/>
          </p:nvPr>
        </p:nvSpPr>
        <p:spPr/>
        <p:txBody>
          <a:bodyPr/>
          <a:lstStyle/>
          <a:p>
            <a:fld id="{F280E048-E825-4828-B73B-F97FBD77E3FF}" type="slidenum">
              <a:rPr lang="fr-FR" smtClean="0"/>
              <a:t>9</a:t>
            </a:fld>
            <a:endParaRPr lang="fr-FR"/>
          </a:p>
        </p:txBody>
      </p:sp>
      <p:sp>
        <p:nvSpPr>
          <p:cNvPr id="6" name="Espace réservé du pied de page 2">
            <a:extLst>
              <a:ext uri="{FF2B5EF4-FFF2-40B4-BE49-F238E27FC236}">
                <a16:creationId xmlns:a16="http://schemas.microsoft.com/office/drawing/2014/main" id="{82D90D25-3978-E3FE-33C3-C8B1A8AFA40D}"/>
              </a:ext>
            </a:extLst>
          </p:cNvPr>
          <p:cNvSpPr>
            <a:spLocks noGrp="1"/>
          </p:cNvSpPr>
          <p:nvPr>
            <p:ph type="ftr" sz="quarter" idx="11"/>
          </p:nvPr>
        </p:nvSpPr>
        <p:spPr>
          <a:xfrm>
            <a:off x="0" y="6356350"/>
            <a:ext cx="12192000" cy="365125"/>
          </a:xfrm>
        </p:spPr>
        <p:txBody>
          <a:bodyPr/>
          <a:lstStyle/>
          <a:p>
            <a:r>
              <a:rPr lang="fr-FR" dirty="0"/>
              <a:t>Prétraitement des données pour l’apprentissage automatique (TP 2)</a:t>
            </a:r>
          </a:p>
        </p:txBody>
      </p:sp>
    </p:spTree>
    <p:extLst>
      <p:ext uri="{BB962C8B-B14F-4D97-AF65-F5344CB8AC3E}">
        <p14:creationId xmlns:p14="http://schemas.microsoft.com/office/powerpoint/2010/main" val="272212860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1291</Words>
  <Application>Microsoft Office PowerPoint</Application>
  <PresentationFormat>Widescreen</PresentationFormat>
  <Paragraphs>175</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Arial Unicode MS</vt:lpstr>
      <vt:lpstr>Calibri</vt:lpstr>
      <vt:lpstr>Calibri Light</vt:lpstr>
      <vt:lpstr>Inter</vt:lpstr>
      <vt:lpstr>Wingdings</vt:lpstr>
      <vt:lpstr>Thème Office</vt:lpstr>
      <vt:lpstr>Réseaux de neurones pour l'apprentissage automatique</vt:lpstr>
      <vt:lpstr>Définition </vt:lpstr>
      <vt:lpstr>Types de réseaux de neurones</vt:lpstr>
      <vt:lpstr>Fonctionnement des Réseaux Feedforward (FFNN)</vt:lpstr>
      <vt:lpstr>Perceptron multicouche (MLP) </vt:lpstr>
      <vt:lpstr>Couche d’entrée</vt:lpstr>
      <vt:lpstr>Couches cachées</vt:lpstr>
      <vt:lpstr>Couches de sorties</vt:lpstr>
      <vt:lpstr>Réseau d’une seule couche</vt:lpstr>
      <vt:lpstr>Réseau de plusieurs couches</vt:lpstr>
      <vt:lpstr>Réseau de plusieurs couches</vt:lpstr>
      <vt:lpstr>Réseau de plusieurs couches</vt:lpstr>
      <vt:lpstr>Réseau de plusieurs couches</vt:lpstr>
      <vt:lpstr>Réseau de plusieurs couches</vt:lpstr>
      <vt:lpstr>Réseau de plusieurs couches</vt:lpstr>
      <vt:lpstr>Réseau de plusieurs couches</vt:lpstr>
      <vt:lpstr>Réseau de plusieurs couches</vt:lpstr>
      <vt:lpstr>Réseau de plusieurs couches</vt:lpstr>
      <vt:lpstr>Réseau de plusieurs couches</vt:lpstr>
      <vt:lpstr>Réseau de plusieurs couches</vt:lpstr>
      <vt:lpstr>Neurones </vt:lpstr>
      <vt:lpstr>Importer les bibliothèques nécessaires</vt:lpstr>
      <vt:lpstr>Bibliothèques nécessaires</vt:lpstr>
      <vt:lpstr>Créer des réseaux de neurones avec Keras</vt:lpstr>
      <vt:lpstr>Création d'un modèle de type séquentiel</vt:lpstr>
      <vt:lpstr>Application</vt:lpstr>
      <vt:lpstr>Application</vt:lpstr>
      <vt:lpstr>Application</vt:lpstr>
      <vt:lpstr>Application</vt:lpstr>
      <vt:lpstr>Application</vt:lpstr>
      <vt:lpstr>Application</vt:lpstr>
      <vt:lpstr>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Réseaux de neurones pour l'apprentissage automatique</dc:title>
  <dc:creator>brahi</dc:creator>
  <cp:lastModifiedBy>Med</cp:lastModifiedBy>
  <cp:revision>34</cp:revision>
  <dcterms:created xsi:type="dcterms:W3CDTF">2025-03-09T18:00:03Z</dcterms:created>
  <dcterms:modified xsi:type="dcterms:W3CDTF">2025-03-27T13:39:07Z</dcterms:modified>
</cp:coreProperties>
</file>