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1" d="100"/>
          <a:sy n="61" d="100"/>
        </p:scale>
        <p:origin x="387"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dInTim3/AICTE_MAHESHJADHAO_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00057" y="2041394"/>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br>
              <a:rPr lang="en-US" sz="3300" b="1" dirty="0">
                <a:solidFill>
                  <a:schemeClr val="accent1"/>
                </a:solidFill>
                <a:latin typeface="Arial" panose="020B0604020202020204" pitchFamily="34" charset="0"/>
                <a:cs typeface="Arial" panose="020B0604020202020204" pitchFamily="34" charset="0"/>
              </a:rPr>
            </a:br>
            <a:r>
              <a:rPr lang="en-US" sz="3300" b="1" dirty="0">
                <a:solidFill>
                  <a:schemeClr val="accent1"/>
                </a:solidFill>
                <a:latin typeface="Arial" panose="020B0604020202020204" pitchFamily="34" charset="0"/>
                <a:cs typeface="Arial" panose="020B0604020202020204" pitchFamily="34" charset="0"/>
              </a:rPr>
              <a:t>PROJECT TITLE</a:t>
            </a:r>
            <a:br>
              <a:rPr lang="en-US" sz="3300" b="1" dirty="0">
                <a:solidFill>
                  <a:schemeClr val="accent1"/>
                </a:solidFill>
                <a:latin typeface="Arial" panose="020B0604020202020204" pitchFamily="34" charset="0"/>
                <a:cs typeface="Arial" panose="020B0604020202020204" pitchFamily="34" charset="0"/>
              </a:rPr>
            </a:br>
            <a:br>
              <a:rPr lang="en-US" sz="3300" b="1" dirty="0">
                <a:solidFill>
                  <a:schemeClr val="accent1"/>
                </a:solidFill>
                <a:latin typeface="Arial" panose="020B0604020202020204" pitchFamily="34" charset="0"/>
                <a:cs typeface="Arial" panose="020B0604020202020204" pitchFamily="34" charset="0"/>
              </a:rPr>
            </a:br>
            <a:r>
              <a:rPr lang="en-US" sz="33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58062" y="56297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41006" y="4063650"/>
            <a:ext cx="8862102" cy="1938992"/>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Mahesh Jadhao</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National Forensic Sciences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EEEAFF60-C752-02D4-E4CB-7DE6B9D72404}"/>
              </a:ext>
            </a:extLst>
          </p:cNvPr>
          <p:cNvSpPr>
            <a:spLocks noGrp="1" noChangeArrowheads="1"/>
          </p:cNvSpPr>
          <p:nvPr>
            <p:ph idx="1"/>
          </p:nvPr>
        </p:nvSpPr>
        <p:spPr bwMode="auto">
          <a:xfrm>
            <a:off x="581192" y="2346028"/>
            <a:ext cx="760900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Real-time Data Hiding</a:t>
            </a:r>
            <a:r>
              <a:rPr kumimoji="0" lang="en-US" altLang="en-US" sz="1800" b="0" i="0" u="none" strike="noStrike" cap="none" normalizeH="0" baseline="0" dirty="0">
                <a:ln>
                  <a:noFill/>
                </a:ln>
                <a:solidFill>
                  <a:schemeClr val="tx1"/>
                </a:solidFill>
                <a:effectLst/>
                <a:latin typeface="+mj-lt"/>
              </a:rPr>
              <a:t> for secure live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Higher Data Capacity</a:t>
            </a:r>
            <a:r>
              <a:rPr kumimoji="0" lang="en-US" altLang="en-US" sz="1800" b="0" i="0" u="none" strike="noStrike" cap="none" normalizeH="0" baseline="0" dirty="0">
                <a:ln>
                  <a:noFill/>
                </a:ln>
                <a:solidFill>
                  <a:schemeClr val="tx1"/>
                </a:solidFill>
                <a:effectLst/>
                <a:latin typeface="+mj-lt"/>
              </a:rPr>
              <a:t> through more efficient embedding algorithms.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Reversible Watermarking</a:t>
            </a:r>
            <a:r>
              <a:rPr kumimoji="0" lang="en-US" altLang="en-US" sz="1800" b="0" i="0" u="none" strike="noStrike" cap="none" normalizeH="0" baseline="0" dirty="0">
                <a:ln>
                  <a:noFill/>
                </a:ln>
                <a:solidFill>
                  <a:schemeClr val="tx1"/>
                </a:solidFill>
                <a:effectLst/>
                <a:latin typeface="+mj-lt"/>
              </a:rPr>
              <a:t> for content protection and authentication.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Blockchain Integration</a:t>
            </a:r>
            <a:r>
              <a:rPr kumimoji="0" lang="en-US" altLang="en-US" sz="1800" b="0" i="0" u="none" strike="noStrike" cap="none" normalizeH="0" baseline="0" dirty="0">
                <a:ln>
                  <a:noFill/>
                </a:ln>
                <a:solidFill>
                  <a:schemeClr val="tx1"/>
                </a:solidFill>
                <a:effectLst/>
                <a:latin typeface="+mj-lt"/>
              </a:rPr>
              <a:t> for tamper-proof, decentralized data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AI-driven Analysis</a:t>
            </a:r>
            <a:r>
              <a:rPr kumimoji="0" lang="en-US" altLang="en-US" sz="1800" b="0" i="0" u="none" strike="noStrike" cap="none" normalizeH="0" baseline="0" dirty="0">
                <a:ln>
                  <a:noFill/>
                </a:ln>
                <a:solidFill>
                  <a:schemeClr val="tx1"/>
                </a:solidFill>
                <a:effectLst/>
                <a:latin typeface="+mj-lt"/>
              </a:rPr>
              <a:t> for automated detection and recovery of hidden data.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kumimoji="0" lang="en-US" altLang="en-US" sz="2000" b="0" i="0" u="none" strike="noStrike" cap="none" normalizeH="0" baseline="0" dirty="0">
                <a:ln>
                  <a:noFill/>
                </a:ln>
                <a:solidFill>
                  <a:schemeClr val="tx1"/>
                </a:solidFill>
                <a:effectLst/>
                <a:latin typeface="+mj-lt"/>
              </a:rPr>
              <a:t>In the age of digital communication, protecting the privacy and security of sensitive data is crucial. While standard encryption methods protect data during transmission, they frequently draw attention and are vulnerable to discovery. Steganography, or the method of concealing data within other data, provides a more discrete option for safe information transmission. Despite their effectiveness, several steganographic techniques are susceptible to detection, data loss, and poor image quality.</a:t>
            </a:r>
            <a:br>
              <a:rPr kumimoji="0" lang="en-US" altLang="en-US" sz="2000" b="0" i="0" u="none" strike="noStrike" cap="none" normalizeH="0" baseline="0" dirty="0">
                <a:ln>
                  <a:noFill/>
                </a:ln>
                <a:solidFill>
                  <a:schemeClr val="tx1"/>
                </a:solidFill>
                <a:effectLst/>
                <a:latin typeface="+mj-lt"/>
              </a:rPr>
            </a:b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The goal of this project is to provide a secure and efficient technique of hiding critical data within photographs while keeping the host image's integrity and quality. The goal is designing a durable steganographic system that properly embeds data into an image without visible distortion, while simultaneously ensuring the embedded</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900" b="1" dirty="0"/>
              <a:t> </a:t>
            </a:r>
            <a:r>
              <a:rPr lang="en-IN" sz="2000" b="1" dirty="0"/>
              <a:t>Windows Operating System </a:t>
            </a:r>
          </a:p>
          <a:p>
            <a:pPr marL="0" indent="0">
              <a:buNone/>
            </a:pPr>
            <a:r>
              <a:rPr lang="en-IN" sz="2000" b="1" dirty="0"/>
              <a:t> Python programming language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DEFA7B7-9D83-C40A-39C5-6BB2C92BA3C4}"/>
              </a:ext>
            </a:extLst>
          </p:cNvPr>
          <p:cNvSpPr>
            <a:spLocks noGrp="1" noChangeArrowheads="1"/>
          </p:cNvSpPr>
          <p:nvPr>
            <p:ph idx="1"/>
          </p:nvPr>
        </p:nvSpPr>
        <p:spPr bwMode="auto">
          <a:xfrm>
            <a:off x="581191" y="1342236"/>
            <a:ext cx="11209189"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900" b="0" i="0" u="none" strike="noStrike" cap="none" normalizeH="0" baseline="0" dirty="0">
                <a:ln>
                  <a:noFill/>
                </a:ln>
                <a:solidFill>
                  <a:schemeClr val="tx1"/>
                </a:solidFill>
                <a:effectLst/>
                <a:latin typeface="+mj-lt"/>
              </a:rPr>
              <a:t>Data is hidden in pictures by invisible data embedding, which makes no observable alterations.</a:t>
            </a:r>
          </a:p>
          <a:p>
            <a:pPr defTabSz="914400" eaLnBrk="0" fontAlgn="base" hangingPunct="0">
              <a:lnSpc>
                <a:spcPct val="100000"/>
              </a:lnSpc>
              <a:spcBef>
                <a:spcPct val="0"/>
              </a:spcBef>
              <a:spcAft>
                <a:spcPct val="0"/>
              </a:spcAft>
              <a:buClrTx/>
              <a:buSzTx/>
            </a:pPr>
            <a:endParaRPr kumimoji="0" lang="en-US" altLang="en-US" sz="1900" b="0" i="0" u="none" strike="noStrike" cap="none" normalizeH="0" baseline="0" dirty="0">
              <a:ln>
                <a:noFill/>
              </a:ln>
              <a:solidFill>
                <a:schemeClr val="tx1"/>
              </a:solidFill>
              <a:effectLst/>
              <a:latin typeface="+mj-lt"/>
            </a:endParaRPr>
          </a:p>
          <a:p>
            <a:pPr defTabSz="914400" eaLnBrk="0" fontAlgn="base" hangingPunct="0">
              <a:lnSpc>
                <a:spcPct val="100000"/>
              </a:lnSpc>
              <a:spcBef>
                <a:spcPct val="0"/>
              </a:spcBef>
              <a:spcAft>
                <a:spcPct val="0"/>
              </a:spcAft>
              <a:buClrTx/>
              <a:buSzTx/>
            </a:pPr>
            <a:r>
              <a:rPr kumimoji="0" lang="en-US" altLang="en-US" sz="1900" b="0" i="0" u="none" strike="noStrike" cap="none" normalizeH="0" baseline="0" dirty="0">
                <a:ln>
                  <a:noFill/>
                </a:ln>
                <a:solidFill>
                  <a:schemeClr val="tx1"/>
                </a:solidFill>
                <a:effectLst/>
                <a:latin typeface="+mj-lt"/>
              </a:rPr>
              <a:t>Dual Security: For twofold protection, steganography and encryption are used.</a:t>
            </a:r>
            <a:br>
              <a:rPr kumimoji="0" lang="en-US" altLang="en-US" sz="1900" b="0" i="0" u="none" strike="noStrike" cap="none" normalizeH="0" baseline="0" dirty="0">
                <a:ln>
                  <a:noFill/>
                </a:ln>
                <a:solidFill>
                  <a:schemeClr val="tx1"/>
                </a:solidFill>
                <a:effectLst/>
                <a:latin typeface="+mj-lt"/>
              </a:rPr>
            </a:br>
            <a:r>
              <a:rPr kumimoji="0" lang="en-US" altLang="en-US" sz="1900" b="0" i="0" u="none" strike="noStrike" cap="none" normalizeH="0" baseline="0" dirty="0">
                <a:ln>
                  <a:noFill/>
                </a:ln>
                <a:solidFill>
                  <a:schemeClr val="tx1"/>
                </a:solidFill>
                <a:effectLst/>
                <a:latin typeface="+mj-lt"/>
              </a:rPr>
              <a:t>Avoid detection by sophisticated steganalysis techniques by using Stealth Against Detection.</a:t>
            </a:r>
            <a:br>
              <a:rPr kumimoji="0" lang="en-US" altLang="en-US" sz="1900" b="0" i="0" u="none" strike="noStrike" cap="none" normalizeH="0" baseline="0" dirty="0">
                <a:ln>
                  <a:noFill/>
                </a:ln>
                <a:solidFill>
                  <a:schemeClr val="tx1"/>
                </a:solidFill>
                <a:effectLst/>
                <a:latin typeface="+mj-lt"/>
              </a:rPr>
            </a:br>
            <a:endParaRPr kumimoji="0" lang="en-US" altLang="en-US" sz="1900" b="0" i="0" u="none" strike="noStrike" cap="none" normalizeH="0" baseline="0" dirty="0">
              <a:ln>
                <a:noFill/>
              </a:ln>
              <a:solidFill>
                <a:schemeClr val="tx1"/>
              </a:solidFill>
              <a:effectLst/>
              <a:latin typeface="+mj-lt"/>
            </a:endParaRPr>
          </a:p>
          <a:p>
            <a:pPr defTabSz="914400" eaLnBrk="0" fontAlgn="base" hangingPunct="0">
              <a:lnSpc>
                <a:spcPct val="100000"/>
              </a:lnSpc>
              <a:spcBef>
                <a:spcPct val="0"/>
              </a:spcBef>
              <a:spcAft>
                <a:spcPct val="0"/>
              </a:spcAft>
              <a:buClrTx/>
              <a:buSzTx/>
            </a:pPr>
            <a:r>
              <a:rPr kumimoji="0" lang="en-US" altLang="en-US" sz="1900" b="0" i="0" u="none" strike="noStrike" cap="none" normalizeH="0" baseline="0" dirty="0">
                <a:ln>
                  <a:noFill/>
                </a:ln>
                <a:solidFill>
                  <a:schemeClr val="tx1"/>
                </a:solidFill>
                <a:effectLst/>
                <a:latin typeface="+mj-lt"/>
              </a:rPr>
              <a:t>Minimal distortion and high data capacity allow for the embedding of enormous volumes of data without sacrificing image quality.</a:t>
            </a:r>
            <a:br>
              <a:rPr kumimoji="0" lang="en-US" altLang="en-US" sz="1900" b="0" i="0" u="none" strike="noStrike" cap="none" normalizeH="0" baseline="0" dirty="0">
                <a:ln>
                  <a:noFill/>
                </a:ln>
                <a:solidFill>
                  <a:schemeClr val="tx1"/>
                </a:solidFill>
                <a:effectLst/>
                <a:latin typeface="+mj-lt"/>
              </a:rPr>
            </a:br>
            <a:endParaRPr kumimoji="0" lang="en-US" altLang="en-US" sz="1900" b="0" i="0" u="none" strike="noStrike" cap="none" normalizeH="0" baseline="0" dirty="0">
              <a:ln>
                <a:noFill/>
              </a:ln>
              <a:solidFill>
                <a:schemeClr val="tx1"/>
              </a:solidFill>
              <a:effectLst/>
              <a:latin typeface="+mj-lt"/>
            </a:endParaRPr>
          </a:p>
          <a:p>
            <a:pPr defTabSz="914400" eaLnBrk="0" fontAlgn="base" hangingPunct="0">
              <a:lnSpc>
                <a:spcPct val="100000"/>
              </a:lnSpc>
              <a:spcBef>
                <a:spcPct val="0"/>
              </a:spcBef>
              <a:spcAft>
                <a:spcPct val="0"/>
              </a:spcAft>
              <a:buClrTx/>
              <a:buSzTx/>
            </a:pPr>
            <a:r>
              <a:rPr kumimoji="0" lang="en-US" altLang="en-US" sz="1900" b="0" i="0" u="none" strike="noStrike" cap="none" normalizeH="0" baseline="0" dirty="0">
                <a:ln>
                  <a:noFill/>
                </a:ln>
                <a:solidFill>
                  <a:schemeClr val="tx1"/>
                </a:solidFill>
                <a:effectLst/>
                <a:latin typeface="+mj-lt"/>
              </a:rPr>
              <a:t>Real-World Applications: Useful applications in digital rights management, cybersecurity, and the military.</a:t>
            </a:r>
            <a:br>
              <a:rPr kumimoji="0" lang="en-US" altLang="en-US" sz="1900" b="0" i="0" u="none" strike="noStrike" cap="none" normalizeH="0" baseline="0" dirty="0">
                <a:ln>
                  <a:noFill/>
                </a:ln>
                <a:solidFill>
                  <a:schemeClr val="tx1"/>
                </a:solidFill>
                <a:effectLst/>
                <a:latin typeface="+mj-lt"/>
              </a:rPr>
            </a:br>
            <a:br>
              <a:rPr kumimoji="0" lang="en-US" altLang="en-US" sz="1900" b="0" i="0" u="none" strike="noStrike" cap="none" normalizeH="0" baseline="0" dirty="0">
                <a:ln>
                  <a:noFill/>
                </a:ln>
                <a:solidFill>
                  <a:schemeClr val="tx1"/>
                </a:solidFill>
                <a:effectLst/>
                <a:latin typeface="+mj-lt"/>
              </a:rPr>
            </a:br>
            <a:endParaRPr kumimoji="0" lang="en-US" altLang="en-US" sz="1900" b="0" i="0" u="none" strike="noStrike" cap="none" normalizeH="0" baseline="0" dirty="0">
              <a:ln>
                <a:noFill/>
              </a:ln>
              <a:solidFill>
                <a:schemeClr val="tx1"/>
              </a:solidFill>
              <a:effectLst/>
              <a:latin typeface="+mj-lt"/>
            </a:endParaRPr>
          </a:p>
          <a:p>
            <a:pPr defTabSz="914400" eaLnBrk="0" fontAlgn="base" hangingPunct="0">
              <a:lnSpc>
                <a:spcPct val="100000"/>
              </a:lnSpc>
              <a:spcBef>
                <a:spcPct val="0"/>
              </a:spcBef>
              <a:spcAft>
                <a:spcPct val="0"/>
              </a:spcAft>
              <a:buClrTx/>
              <a:buSzTx/>
            </a:pPr>
            <a:r>
              <a:rPr kumimoji="0" lang="en-US" altLang="en-US" sz="1900" b="0" i="0" u="none" strike="noStrike" cap="none" normalizeH="0" baseline="0" dirty="0">
                <a:ln>
                  <a:noFill/>
                </a:ln>
                <a:solidFill>
                  <a:schemeClr val="tx1"/>
                </a:solidFill>
                <a:effectLst/>
                <a:latin typeface="+mj-lt"/>
              </a:rPr>
              <a:t>Advanced Algorithms: To improve performance, sophisticated algorithms and machine learning are used.</a:t>
            </a:r>
            <a:br>
              <a:rPr kumimoji="0" lang="en-US" altLang="en-US" sz="1900" b="0" i="0" u="none" strike="noStrike" cap="none" normalizeH="0" baseline="0" dirty="0">
                <a:ln>
                  <a:noFill/>
                </a:ln>
                <a:solidFill>
                  <a:schemeClr val="tx1"/>
                </a:solidFill>
                <a:effectLst/>
                <a:latin typeface="+mj-lt"/>
              </a:rPr>
            </a:br>
            <a:br>
              <a:rPr kumimoji="0" lang="en-US" altLang="en-US" sz="1900" b="0" i="0" u="none" strike="noStrike" cap="none" normalizeH="0" baseline="0" dirty="0">
                <a:ln>
                  <a:noFill/>
                </a:ln>
                <a:solidFill>
                  <a:schemeClr val="tx1"/>
                </a:solidFill>
                <a:effectLst/>
                <a:latin typeface="+mj-lt"/>
              </a:rPr>
            </a:br>
            <a:endParaRPr kumimoji="0" lang="en-US" altLang="en-US" sz="1900" b="0" i="0" u="none" strike="noStrike" cap="none" normalizeH="0" baseline="0" dirty="0">
              <a:ln>
                <a:noFill/>
              </a:ln>
              <a:solidFill>
                <a:schemeClr val="tx1"/>
              </a:solidFill>
              <a:effectLst/>
              <a:latin typeface="+mj-lt"/>
            </a:endParaRPr>
          </a:p>
          <a:p>
            <a:pPr defTabSz="914400" eaLnBrk="0" fontAlgn="base" hangingPunct="0">
              <a:lnSpc>
                <a:spcPct val="100000"/>
              </a:lnSpc>
              <a:spcBef>
                <a:spcPct val="0"/>
              </a:spcBef>
              <a:spcAft>
                <a:spcPct val="0"/>
              </a:spcAft>
              <a:buClrTx/>
              <a:buSzTx/>
            </a:pPr>
            <a:r>
              <a:rPr kumimoji="0" lang="en-US" altLang="en-US" sz="1900" b="0" i="0" u="none" strike="noStrike" cap="none" normalizeH="0" baseline="0" dirty="0">
                <a:ln>
                  <a:noFill/>
                </a:ln>
                <a:solidFill>
                  <a:schemeClr val="tx1"/>
                </a:solidFill>
                <a:effectLst/>
                <a:latin typeface="+mj-lt"/>
              </a:rPr>
              <a:t>Innovative Statistical Techniques: Employs sophisticated image processing techniques to covertly conceal data.</a:t>
            </a:r>
            <a:br>
              <a:rPr kumimoji="0" lang="en-US" altLang="en-US" sz="1900" b="0" i="0" u="none" strike="noStrike" cap="none" normalizeH="0" baseline="0" dirty="0">
                <a:ln>
                  <a:noFill/>
                </a:ln>
                <a:solidFill>
                  <a:schemeClr val="tx1"/>
                </a:solidFill>
                <a:effectLst/>
                <a:latin typeface="+mj-lt"/>
              </a:rPr>
            </a:br>
            <a:endParaRPr kumimoji="0" lang="en-US" altLang="en-US" sz="1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05486CE3-9E2F-9DC8-957A-A97944225C4C}"/>
              </a:ext>
            </a:extLst>
          </p:cNvPr>
          <p:cNvSpPr>
            <a:spLocks noGrp="1" noChangeArrowheads="1"/>
          </p:cNvSpPr>
          <p:nvPr>
            <p:ph idx="1"/>
          </p:nvPr>
        </p:nvSpPr>
        <p:spPr bwMode="auto">
          <a:xfrm>
            <a:off x="581192" y="1792031"/>
            <a:ext cx="95367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Government &amp; Military</a:t>
            </a:r>
            <a:r>
              <a:rPr kumimoji="0" lang="en-US" altLang="en-US" sz="1800" b="0" i="0" u="none" strike="noStrike" cap="none" normalizeH="0" baseline="0" dirty="0">
                <a:ln>
                  <a:noFill/>
                </a:ln>
                <a:solidFill>
                  <a:schemeClr val="tx1"/>
                </a:solidFill>
                <a:effectLst/>
                <a:latin typeface="+mj-lt"/>
              </a:rPr>
              <a:t>: For covert communication and secure data exchange.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Cybersecurity Professionals</a:t>
            </a:r>
            <a:r>
              <a:rPr kumimoji="0" lang="en-US" altLang="en-US" sz="1800" b="0" i="0" u="none" strike="noStrike" cap="none" normalizeH="0" baseline="0" dirty="0">
                <a:ln>
                  <a:noFill/>
                </a:ln>
                <a:solidFill>
                  <a:schemeClr val="tx1"/>
                </a:solidFill>
                <a:effectLst/>
                <a:latin typeface="+mj-lt"/>
              </a:rPr>
              <a:t>: To protect sensitive data during transfer.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Businesses</a:t>
            </a:r>
            <a:r>
              <a:rPr kumimoji="0" lang="en-US" altLang="en-US" sz="1800" b="0" i="0" u="none" strike="noStrike" cap="none" normalizeH="0" baseline="0" dirty="0">
                <a:ln>
                  <a:noFill/>
                </a:ln>
                <a:solidFill>
                  <a:schemeClr val="tx1"/>
                </a:solidFill>
                <a:effectLst/>
                <a:latin typeface="+mj-lt"/>
              </a:rPr>
              <a:t>: For intellectual property protection and digital rights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Journalists &amp; Activists</a:t>
            </a:r>
            <a:r>
              <a:rPr kumimoji="0" lang="en-US" altLang="en-US" sz="1800" b="0" i="0" u="none" strike="noStrike" cap="none" normalizeH="0" baseline="0" dirty="0">
                <a:ln>
                  <a:noFill/>
                </a:ln>
                <a:solidFill>
                  <a:schemeClr val="tx1"/>
                </a:solidFill>
                <a:effectLst/>
                <a:latin typeface="+mj-lt"/>
              </a:rPr>
              <a:t>: To securely share sensitive information in high-risk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Digital Forensics Experts</a:t>
            </a:r>
            <a:r>
              <a:rPr kumimoji="0" lang="en-US" altLang="en-US" sz="1800" b="0" i="0" u="none" strike="noStrike" cap="none" normalizeH="0" baseline="0" dirty="0">
                <a:ln>
                  <a:noFill/>
                </a:ln>
                <a:solidFill>
                  <a:schemeClr val="tx1"/>
                </a:solidFill>
                <a:effectLst/>
                <a:latin typeface="+mj-lt"/>
              </a:rPr>
              <a:t>: For investigating hidden data in digital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Cryptographers</a:t>
            </a:r>
            <a:r>
              <a:rPr kumimoji="0" lang="en-US" altLang="en-US" sz="1800" b="0" i="0" u="none" strike="noStrike" cap="none" normalizeH="0" baseline="0" dirty="0">
                <a:ln>
                  <a:noFill/>
                </a:ln>
                <a:solidFill>
                  <a:schemeClr val="tx1"/>
                </a:solidFill>
                <a:effectLst/>
                <a:latin typeface="+mj-lt"/>
              </a:rPr>
              <a:t>: For developing advanced security and encryption methods.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Communication Platforms</a:t>
            </a:r>
            <a:r>
              <a:rPr kumimoji="0" lang="en-US" altLang="en-US" sz="1800" b="0" i="0" u="none" strike="noStrike" cap="none" normalizeH="0" baseline="0" dirty="0">
                <a:ln>
                  <a:noFill/>
                </a:ln>
                <a:solidFill>
                  <a:schemeClr val="tx1"/>
                </a:solidFill>
                <a:effectLst/>
                <a:latin typeface="+mj-lt"/>
              </a:rPr>
              <a:t>: For secure data transfer and privacy protection.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4556380" y="3440239"/>
            <a:ext cx="7635620" cy="4673324"/>
          </a:xfrm>
        </p:spPr>
        <p:txBody>
          <a:bodyPr/>
          <a:lstStyle/>
          <a:p>
            <a:r>
              <a:rPr lang="en-IN" dirty="0"/>
              <a:t>This is the given code of the project and output generated in an </a:t>
            </a:r>
            <a:r>
              <a:rPr lang="en-IN" dirty="0" err="1"/>
              <a:t>encryptedimage</a:t>
            </a:r>
            <a:r>
              <a:rPr lang="en-IN" dirty="0"/>
              <a:t> form.</a:t>
            </a:r>
          </a:p>
        </p:txBody>
      </p:sp>
      <p:pic>
        <p:nvPicPr>
          <p:cNvPr id="5" name="Picture 4">
            <a:extLst>
              <a:ext uri="{FF2B5EF4-FFF2-40B4-BE49-F238E27FC236}">
                <a16:creationId xmlns:a16="http://schemas.microsoft.com/office/drawing/2014/main" id="{A9E1D9A5-97C1-4580-02C7-8800F62A40E8}"/>
              </a:ext>
            </a:extLst>
          </p:cNvPr>
          <p:cNvPicPr>
            <a:picLocks noChangeAspect="1"/>
          </p:cNvPicPr>
          <p:nvPr/>
        </p:nvPicPr>
        <p:blipFill>
          <a:blip r:embed="rId2"/>
          <a:stretch>
            <a:fillRect/>
          </a:stretch>
        </p:blipFill>
        <p:spPr>
          <a:xfrm>
            <a:off x="334883" y="1302026"/>
            <a:ext cx="3967675" cy="4742898"/>
          </a:xfrm>
          <a:prstGeom prst="rect">
            <a:avLst/>
          </a:prstGeom>
        </p:spPr>
      </p:pic>
      <p:pic>
        <p:nvPicPr>
          <p:cNvPr id="7" name="Picture 6">
            <a:extLst>
              <a:ext uri="{FF2B5EF4-FFF2-40B4-BE49-F238E27FC236}">
                <a16:creationId xmlns:a16="http://schemas.microsoft.com/office/drawing/2014/main" id="{244B436B-FA37-E915-7025-82AEEC5F1424}"/>
              </a:ext>
            </a:extLst>
          </p:cNvPr>
          <p:cNvPicPr>
            <a:picLocks noChangeAspect="1"/>
          </p:cNvPicPr>
          <p:nvPr/>
        </p:nvPicPr>
        <p:blipFill>
          <a:blip r:embed="rId3"/>
          <a:stretch>
            <a:fillRect/>
          </a:stretch>
        </p:blipFill>
        <p:spPr>
          <a:xfrm>
            <a:off x="4913483" y="1081099"/>
            <a:ext cx="4701143" cy="3514842"/>
          </a:xfrm>
          <a:prstGeom prst="rect">
            <a:avLst/>
          </a:prstGeom>
        </p:spPr>
      </p:pic>
      <p:pic>
        <p:nvPicPr>
          <p:cNvPr id="9" name="Picture 8">
            <a:extLst>
              <a:ext uri="{FF2B5EF4-FFF2-40B4-BE49-F238E27FC236}">
                <a16:creationId xmlns:a16="http://schemas.microsoft.com/office/drawing/2014/main" id="{EEDCA141-CCA7-2A29-FB60-3E8CA3D97E89}"/>
              </a:ext>
            </a:extLst>
          </p:cNvPr>
          <p:cNvPicPr>
            <a:picLocks noChangeAspect="1"/>
          </p:cNvPicPr>
          <p:nvPr/>
        </p:nvPicPr>
        <p:blipFill>
          <a:blip r:embed="rId4"/>
          <a:stretch>
            <a:fillRect/>
          </a:stretch>
        </p:blipFill>
        <p:spPr>
          <a:xfrm>
            <a:off x="5617810" y="3185282"/>
            <a:ext cx="5818925" cy="244330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9580FBBE-34D3-070A-9128-F909ED2A2AD4}"/>
              </a:ext>
            </a:extLst>
          </p:cNvPr>
          <p:cNvSpPr>
            <a:spLocks noGrp="1" noChangeArrowheads="1"/>
          </p:cNvSpPr>
          <p:nvPr>
            <p:ph idx="1"/>
          </p:nvPr>
        </p:nvSpPr>
        <p:spPr bwMode="auto">
          <a:xfrm>
            <a:off x="923364" y="2332575"/>
            <a:ext cx="1034527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mj-lt"/>
              </a:rPr>
              <a:t>E</a:t>
            </a:r>
            <a:r>
              <a:rPr kumimoji="0" lang="en-US" altLang="en-US" sz="1800" b="0" i="0" u="none" strike="noStrike" cap="none" normalizeH="0" baseline="0" dirty="0">
                <a:ln>
                  <a:noFill/>
                </a:ln>
                <a:solidFill>
                  <a:schemeClr val="tx1"/>
                </a:solidFill>
                <a:effectLst/>
                <a:latin typeface="+mj-lt"/>
              </a:rPr>
              <a:t>ncoding private information into pictures in a way that is imperceptible to the naked sight, the Secure Data Hiding in Images Using Steganography project showcases a potent technique for safe communication and data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Steganography and encryption work together to provide double-layer security, which makes it impervious to discovery and unwanted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This project offers a flexible way to safely transfer data while preserving image quality, with applications in a wide range of industries, including cybersecurity, business, government, and personal use. In the end, it offers a covert, safe, and effective means of sharing and safeguarding private data.</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https://github.com/MedInTim3/AICTE_MAHESHJADHAO_steganography.git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589</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PROJECT TITLE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AryRekha Jadhav</cp:lastModifiedBy>
  <cp:revision>26</cp:revision>
  <dcterms:created xsi:type="dcterms:W3CDTF">2021-05-26T16:50:10Z</dcterms:created>
  <dcterms:modified xsi:type="dcterms:W3CDTF">2025-02-22T20:22:53Z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