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61" r:id="rId7"/>
    <p:sldId id="259" r:id="rId8"/>
    <p:sldId id="260" r:id="rId9"/>
    <p:sldId id="262" r:id="rId10"/>
    <p:sldId id="263" r:id="rId11"/>
    <p:sldId id="264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209F0-A231-B8AE-6A31-5FD8B5FD65F5}" v="380" dt="2025-02-12T08:52:17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ck of coins with a bitcoin symbol&#10;&#10;Description automatically generated">
            <a:extLst>
              <a:ext uri="{FF2B5EF4-FFF2-40B4-BE49-F238E27FC236}">
                <a16:creationId xmlns:a16="http://schemas.microsoft.com/office/drawing/2014/main" id="{78B3CFA3-5AC6-9BCB-93DE-1EEC8494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2" t="9091" r="3221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ea typeface="+mj-lt"/>
                <a:cs typeface="+mj-lt"/>
              </a:rPr>
              <a:t>Rapport sur la Solution de Cryptomonnaie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Med Moncef Zmander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00FBE-AE79-3CEB-90E1-D58DF8E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>
                <a:ea typeface="+mj-lt"/>
                <a:cs typeface="+mj-lt"/>
              </a:rPr>
              <a:t>Acteurs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4FE0-DFA6-855F-E567-ED79BA23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Les </a:t>
            </a:r>
            <a:r>
              <a:rPr lang="en-US" sz="2000" dirty="0" err="1">
                <a:ea typeface="+mn-lt"/>
                <a:cs typeface="+mn-lt"/>
              </a:rPr>
              <a:t>acteurs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identifiés</a:t>
            </a:r>
            <a:r>
              <a:rPr lang="en-US" sz="2000" dirty="0">
                <a:ea typeface="+mn-lt"/>
                <a:cs typeface="+mn-lt"/>
              </a:rPr>
              <a:t> dans </a:t>
            </a:r>
            <a:r>
              <a:rPr lang="en-US" sz="2000" dirty="0" err="1">
                <a:ea typeface="+mn-lt"/>
                <a:cs typeface="+mn-lt"/>
              </a:rPr>
              <a:t>cette</a:t>
            </a:r>
            <a:r>
              <a:rPr lang="en-US" sz="2000" dirty="0">
                <a:ea typeface="+mn-lt"/>
                <a:cs typeface="+mn-lt"/>
              </a:rPr>
              <a:t> solution </a:t>
            </a:r>
            <a:r>
              <a:rPr lang="en-US" sz="2000" dirty="0" err="1">
                <a:ea typeface="+mn-lt"/>
                <a:cs typeface="+mn-lt"/>
              </a:rPr>
              <a:t>sont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r>
              <a:rPr lang="en-US" sz="2000" b="1" dirty="0" err="1">
                <a:ea typeface="+mn-lt"/>
                <a:cs typeface="+mn-lt"/>
              </a:rPr>
              <a:t>Utilisateur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Individus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souhaitant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acheter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vendre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transférer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Doit </a:t>
            </a:r>
            <a:r>
              <a:rPr lang="en-US" sz="2000" dirty="0" err="1">
                <a:ea typeface="+mn-lt"/>
                <a:cs typeface="+mn-lt"/>
              </a:rPr>
              <a:t>avoir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compte</a:t>
            </a:r>
            <a:r>
              <a:rPr lang="en-US" sz="2000" dirty="0">
                <a:ea typeface="+mn-lt"/>
                <a:cs typeface="+mn-lt"/>
              </a:rPr>
              <a:t> personnel et un </a:t>
            </a:r>
            <a:r>
              <a:rPr lang="en-US" sz="2000" dirty="0" err="1">
                <a:ea typeface="+mn-lt"/>
                <a:cs typeface="+mn-lt"/>
              </a:rPr>
              <a:t>portefeuille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associé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Marchand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Professionnels</a:t>
            </a:r>
            <a:r>
              <a:rPr lang="en-US" sz="2000" dirty="0">
                <a:ea typeface="+mn-lt"/>
                <a:cs typeface="+mn-lt"/>
              </a:rPr>
              <a:t> acceptant les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comme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moyen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paiement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Nécessite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outils</a:t>
            </a:r>
            <a:r>
              <a:rPr lang="en-US" sz="2000" dirty="0">
                <a:ea typeface="+mn-lt"/>
                <a:cs typeface="+mn-lt"/>
              </a:rPr>
              <a:t> de gestion des transactions et des </a:t>
            </a:r>
            <a:r>
              <a:rPr lang="en-US" sz="2000" dirty="0" err="1">
                <a:ea typeface="+mn-lt"/>
                <a:cs typeface="+mn-lt"/>
              </a:rPr>
              <a:t>paiements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b="1" dirty="0" err="1">
                <a:ea typeface="+mn-lt"/>
                <a:cs typeface="+mn-lt"/>
              </a:rPr>
              <a:t>Administrateur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Responsable</a:t>
            </a:r>
            <a:r>
              <a:rPr lang="en-US" sz="2000" dirty="0">
                <a:ea typeface="+mn-lt"/>
                <a:cs typeface="+mn-lt"/>
              </a:rPr>
              <a:t> de la gestion </a:t>
            </a:r>
            <a:r>
              <a:rPr lang="en-US" sz="2000" dirty="0" err="1">
                <a:ea typeface="+mn-lt"/>
                <a:cs typeface="+mn-lt"/>
              </a:rPr>
              <a:t>globale</a:t>
            </a:r>
            <a:r>
              <a:rPr lang="en-US" sz="2000" dirty="0">
                <a:ea typeface="+mn-lt"/>
                <a:cs typeface="+mn-lt"/>
              </a:rPr>
              <a:t> de la </a:t>
            </a:r>
            <a:r>
              <a:rPr lang="en-US" sz="2000" dirty="0" err="1">
                <a:ea typeface="+mn-lt"/>
                <a:cs typeface="+mn-lt"/>
              </a:rPr>
              <a:t>plateforme</a:t>
            </a:r>
            <a:r>
              <a:rPr lang="en-US" sz="2000" dirty="0">
                <a:ea typeface="+mn-lt"/>
                <a:cs typeface="+mn-lt"/>
              </a:rPr>
              <a:t>, de la </a:t>
            </a:r>
            <a:r>
              <a:rPr lang="en-US" sz="2000" dirty="0" err="1">
                <a:ea typeface="+mn-lt"/>
                <a:cs typeface="+mn-lt"/>
              </a:rPr>
              <a:t>conformité</a:t>
            </a:r>
            <a:r>
              <a:rPr lang="en-US" sz="2000" dirty="0">
                <a:ea typeface="+mn-lt"/>
                <a:cs typeface="+mn-lt"/>
              </a:rPr>
              <a:t> et des </a:t>
            </a:r>
            <a:r>
              <a:rPr lang="en-US" sz="2000" dirty="0" err="1">
                <a:ea typeface="+mn-lt"/>
                <a:cs typeface="+mn-lt"/>
              </a:rPr>
              <a:t>opérations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Staff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Soutient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utilisateurs</a:t>
            </a:r>
            <a:r>
              <a:rPr lang="en-US" sz="2000" dirty="0">
                <a:ea typeface="+mn-lt"/>
                <a:cs typeface="+mn-lt"/>
              </a:rPr>
              <a:t> et </a:t>
            </a:r>
            <a:r>
              <a:rPr lang="en-US" sz="2000" dirty="0" err="1">
                <a:ea typeface="+mn-lt"/>
                <a:cs typeface="+mn-lt"/>
              </a:rPr>
              <a:t>résout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problèmes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liés</a:t>
            </a:r>
            <a:r>
              <a:rPr lang="en-US" sz="2000" dirty="0">
                <a:ea typeface="+mn-lt"/>
                <a:cs typeface="+mn-lt"/>
              </a:rPr>
              <a:t> à </a:t>
            </a:r>
            <a:r>
              <a:rPr lang="en-US" sz="2000" dirty="0" err="1">
                <a:ea typeface="+mn-lt"/>
                <a:cs typeface="+mn-lt"/>
              </a:rPr>
              <a:t>l'utilisation</a:t>
            </a:r>
            <a:r>
              <a:rPr lang="en-US" sz="2000" dirty="0">
                <a:ea typeface="+mn-lt"/>
                <a:cs typeface="+mn-lt"/>
              </a:rPr>
              <a:t> de la </a:t>
            </a:r>
            <a:r>
              <a:rPr lang="en-US" sz="2000" dirty="0" err="1">
                <a:ea typeface="+mn-lt"/>
                <a:cs typeface="+mn-lt"/>
              </a:rPr>
              <a:t>plateforme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1413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02C9C-F608-3939-2D6F-1BBF6A05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Cas d'utilisation (Use Case)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1C67FD84-A1D0-8FA2-8A6C-B82A7BEB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39" y="2642616"/>
            <a:ext cx="3128017" cy="3605784"/>
          </a:xfrm>
          <a:prstGeom prst="rect">
            <a:avLst/>
          </a:prstGeom>
        </p:spPr>
      </p:pic>
      <p:pic>
        <p:nvPicPr>
          <p:cNvPr id="13" name="Picture 12" descr="A diagram of a person&amp;#39;s hand&#10;&#10;Description automatically generated">
            <a:extLst>
              <a:ext uri="{FF2B5EF4-FFF2-40B4-BE49-F238E27FC236}">
                <a16:creationId xmlns:a16="http://schemas.microsoft.com/office/drawing/2014/main" id="{0233C864-4787-B517-EB19-F39B3D1E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86" y="2642616"/>
            <a:ext cx="4479235" cy="3605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A003B-261F-E2C9-E655-CE05095326A9}"/>
              </a:ext>
            </a:extLst>
          </p:cNvPr>
          <p:cNvSpPr txBox="1"/>
          <p:nvPr/>
        </p:nvSpPr>
        <p:spPr>
          <a:xfrm>
            <a:off x="305132" y="186226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Authentication included </a:t>
            </a:r>
          </a:p>
        </p:txBody>
      </p:sp>
    </p:spTree>
    <p:extLst>
      <p:ext uri="{BB962C8B-B14F-4D97-AF65-F5344CB8AC3E}">
        <p14:creationId xmlns:p14="http://schemas.microsoft.com/office/powerpoint/2010/main" val="346564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02C9C-F608-3939-2D6F-1BBF6A05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Cas d'utilisation (Use Case)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0763B653-6F0B-673A-2B68-56373E83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50" y="2642616"/>
            <a:ext cx="3488595" cy="3605784"/>
          </a:xfrm>
          <a:prstGeom prst="rect">
            <a:avLst/>
          </a:prstGeom>
        </p:spPr>
      </p:pic>
      <p:pic>
        <p:nvPicPr>
          <p:cNvPr id="4" name="Picture 3" descr="A diagram of a person&amp;#39;s support&#10;&#10;Description automatically generated">
            <a:extLst>
              <a:ext uri="{FF2B5EF4-FFF2-40B4-BE49-F238E27FC236}">
                <a16:creationId xmlns:a16="http://schemas.microsoft.com/office/drawing/2014/main" id="{6FC7D4BD-F67B-FC5B-E49C-179049E2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76967"/>
            <a:ext cx="5614416" cy="3537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F8816-8865-918B-A14D-0307FFB9141F}"/>
              </a:ext>
            </a:extLst>
          </p:cNvPr>
          <p:cNvSpPr txBox="1"/>
          <p:nvPr/>
        </p:nvSpPr>
        <p:spPr>
          <a:xfrm>
            <a:off x="307340" y="18313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Authentication included </a:t>
            </a:r>
          </a:p>
        </p:txBody>
      </p:sp>
    </p:spTree>
    <p:extLst>
      <p:ext uri="{BB962C8B-B14F-4D97-AF65-F5344CB8AC3E}">
        <p14:creationId xmlns:p14="http://schemas.microsoft.com/office/powerpoint/2010/main" val="248942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DA3FD-6031-46A3-668E-FFCE713A9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18571-03B0-CF9F-45D8-1AF5F4DD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Aperçu des </a:t>
            </a:r>
            <a:r>
              <a:rPr lang="en-US" sz="5400">
                <a:ea typeface="+mj-lt"/>
                <a:cs typeface="+mj-lt"/>
              </a:rPr>
              <a:t>Fonctionnalités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>
                <a:ea typeface="+mj-lt"/>
                <a:cs typeface="+mj-lt"/>
              </a:rPr>
              <a:t>Clés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9816-3500-0934-9BB0-23E1EC9E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Fonctionnalités Principales :</a:t>
            </a: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Gestion des Comptes Utilisateurs :</a:t>
            </a:r>
            <a:r>
              <a:rPr lang="en-US" sz="2200">
                <a:ea typeface="+mn-lt"/>
                <a:cs typeface="+mn-lt"/>
              </a:rPr>
              <a:t> Inscription et gestion de profil simplifiées.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Système de Portefeuille :</a:t>
            </a:r>
            <a:r>
              <a:rPr lang="en-US" sz="2200">
                <a:ea typeface="+mn-lt"/>
                <a:cs typeface="+mn-lt"/>
              </a:rPr>
              <a:t> Gestion aisée des fonds et des transferts.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Vérification KYC :</a:t>
            </a:r>
            <a:r>
              <a:rPr lang="en-US" sz="2200">
                <a:ea typeface="+mn-lt"/>
                <a:cs typeface="+mn-lt"/>
              </a:rPr>
              <a:t> Processus sécurisé et conforme pour l’intégration des utilisateurs.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Traitement des Transactions Marchandes :</a:t>
            </a:r>
            <a:r>
              <a:rPr lang="en-US" sz="2200">
                <a:ea typeface="+mn-lt"/>
                <a:cs typeface="+mn-lt"/>
              </a:rPr>
              <a:t> Paiements optimisés pour les commerçants.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Outils pour Administrateurs &amp; Employés :</a:t>
            </a:r>
            <a:r>
              <a:rPr lang="en-US" sz="2200">
                <a:ea typeface="+mn-lt"/>
                <a:cs typeface="+mn-lt"/>
              </a:rPr>
              <a:t> Interface de gestion backend robuste.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Support Multi-Devises :</a:t>
            </a:r>
            <a:r>
              <a:rPr lang="en-US" sz="2200">
                <a:ea typeface="+mn-lt"/>
                <a:cs typeface="+mn-lt"/>
              </a:rPr>
              <a:t> Prise en charge des cryptomonnaies et monnaies traditionnelles.</a:t>
            </a:r>
          </a:p>
        </p:txBody>
      </p:sp>
    </p:spTree>
    <p:extLst>
      <p:ext uri="{BB962C8B-B14F-4D97-AF65-F5344CB8AC3E}">
        <p14:creationId xmlns:p14="http://schemas.microsoft.com/office/powerpoint/2010/main" val="31287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28338-6E67-678E-B93E-11D6A4D95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16355-0F32-896E-F631-CBF63DBE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4600">
                <a:ea typeface="+mj-lt"/>
                <a:cs typeface="+mj-lt"/>
              </a:rPr>
              <a:t>Architecture Système &amp; Pile Technologique</a:t>
            </a:r>
            <a:endParaRPr lang="en-US" sz="46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496A-72E9-7CC8-1DE5-6232028E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>
                <a:ea typeface="+mn-lt"/>
                <a:cs typeface="+mn-lt"/>
              </a:rPr>
              <a:t>Points </a:t>
            </a:r>
            <a:r>
              <a:rPr lang="en-US" sz="2200" b="1">
                <a:ea typeface="+mn-lt"/>
                <a:cs typeface="+mn-lt"/>
              </a:rPr>
              <a:t>Clés</a:t>
            </a:r>
            <a:r>
              <a:rPr lang="en-US" sz="2200" b="1" dirty="0">
                <a:ea typeface="+mn-lt"/>
                <a:cs typeface="+mn-lt"/>
              </a:rPr>
              <a:t> de </a:t>
            </a:r>
            <a:r>
              <a:rPr lang="en-US" sz="2200" b="1">
                <a:ea typeface="+mn-lt"/>
                <a:cs typeface="+mn-lt"/>
              </a:rPr>
              <a:t>l’Architecture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Frontend :</a:t>
            </a:r>
            <a:r>
              <a:rPr lang="en-US" sz="2200" dirty="0">
                <a:ea typeface="+mn-lt"/>
                <a:cs typeface="+mn-lt"/>
              </a:rPr>
              <a:t> Next.js pour des interfaces </a:t>
            </a:r>
            <a:r>
              <a:rPr lang="en-US" sz="2200">
                <a:ea typeface="+mn-lt"/>
                <a:cs typeface="+mn-lt"/>
              </a:rPr>
              <a:t>dynamiques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>
                <a:ea typeface="+mn-lt"/>
                <a:cs typeface="+mn-lt"/>
              </a:rPr>
              <a:t>réactives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Backend :</a:t>
            </a:r>
            <a:r>
              <a:rPr lang="en-US" sz="2200" dirty="0">
                <a:ea typeface="+mn-lt"/>
                <a:cs typeface="+mn-lt"/>
              </a:rPr>
              <a:t> Node.js avec des API REST pour la communication.</a:t>
            </a:r>
            <a:endParaRPr lang="en-US" sz="2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Base de Données :</a:t>
            </a:r>
            <a:r>
              <a:rPr lang="en-US" sz="2200" dirty="0">
                <a:ea typeface="+mn-lt"/>
                <a:cs typeface="+mn-lt"/>
              </a:rPr>
              <a:t> NoSQL (MongoDB).</a:t>
            </a:r>
            <a:endParaRPr lang="en-US" sz="2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Sécurité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Authentification</a:t>
            </a:r>
            <a:r>
              <a:rPr lang="en-US" sz="2200" dirty="0">
                <a:ea typeface="+mn-lt"/>
                <a:cs typeface="+mn-lt"/>
              </a:rPr>
              <a:t> JWT et </a:t>
            </a:r>
            <a:r>
              <a:rPr lang="en-US" sz="2200">
                <a:ea typeface="+mn-lt"/>
                <a:cs typeface="+mn-lt"/>
              </a:rPr>
              <a:t>protocoles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>
                <a:ea typeface="+mn-lt"/>
                <a:cs typeface="+mn-lt"/>
              </a:rPr>
              <a:t>chiffrement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avancés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>
              <a:ea typeface="+mn-lt"/>
              <a:cs typeface="+mn-lt"/>
            </a:endParaRPr>
          </a:p>
          <a:p>
            <a:r>
              <a:rPr lang="en-US" sz="2200" b="1" dirty="0">
                <a:ea typeface="+mn-lt"/>
                <a:cs typeface="+mn-lt"/>
              </a:rPr>
              <a:t>Pile Technologique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Node.js, Next.js, MongoDB.</a:t>
            </a:r>
          </a:p>
        </p:txBody>
      </p:sp>
    </p:spTree>
    <p:extLst>
      <p:ext uri="{BB962C8B-B14F-4D97-AF65-F5344CB8AC3E}">
        <p14:creationId xmlns:p14="http://schemas.microsoft.com/office/powerpoint/2010/main" val="193683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20D03-C8DB-2CDF-FC81-923E6C67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E2F6C-7749-D117-2E32-0A102E87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Parcours Utilisateur &amp; Expérience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2DE0-6EB3-62D3-93CA-A9140B2E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2613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 err="1">
                <a:ea typeface="+mn-lt"/>
                <a:cs typeface="+mn-lt"/>
              </a:rPr>
              <a:t>Déroulement</a:t>
            </a:r>
            <a:r>
              <a:rPr lang="en-US" sz="2200" b="1" dirty="0">
                <a:ea typeface="+mn-lt"/>
                <a:cs typeface="+mn-lt"/>
              </a:rPr>
              <a:t> du </a:t>
            </a:r>
            <a:r>
              <a:rPr lang="en-US" sz="2200" b="1" dirty="0" err="1">
                <a:ea typeface="+mn-lt"/>
                <a:cs typeface="+mn-lt"/>
              </a:rPr>
              <a:t>Parcours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 dirty="0" err="1">
                <a:ea typeface="+mn-lt"/>
                <a:cs typeface="+mn-lt"/>
              </a:rPr>
              <a:t>Utilisateur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marL="914400" lvl="1" indent="-457200">
              <a:buAutoNum type="arabicPeriod"/>
            </a:pPr>
            <a:r>
              <a:rPr lang="en-US" sz="2200" b="1" dirty="0">
                <a:ea typeface="+mn-lt"/>
                <a:cs typeface="+mn-lt"/>
              </a:rPr>
              <a:t>Inscription &amp; </a:t>
            </a:r>
            <a:r>
              <a:rPr lang="en-US" sz="2200" b="1" dirty="0" err="1">
                <a:ea typeface="+mn-lt"/>
                <a:cs typeface="+mn-lt"/>
              </a:rPr>
              <a:t>Vérification</a:t>
            </a:r>
            <a:r>
              <a:rPr lang="en-US" sz="2200" b="1" dirty="0">
                <a:ea typeface="+mn-lt"/>
                <a:cs typeface="+mn-lt"/>
              </a:rPr>
              <a:t> KYC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Création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compte</a:t>
            </a:r>
            <a:r>
              <a:rPr lang="en-US" sz="2200" dirty="0">
                <a:ea typeface="+mn-lt"/>
                <a:cs typeface="+mn-lt"/>
              </a:rPr>
              <a:t> et validation </a:t>
            </a:r>
            <a:r>
              <a:rPr lang="en-US" sz="2200" dirty="0" err="1">
                <a:ea typeface="+mn-lt"/>
                <a:cs typeface="+mn-lt"/>
              </a:rPr>
              <a:t>d’identité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</a:t>
            </a:r>
            <a:r>
              <a:rPr lang="en-US" sz="2200" b="1" dirty="0" err="1">
                <a:ea typeface="+mn-lt"/>
                <a:cs typeface="+mn-lt"/>
              </a:rPr>
              <a:t>Création</a:t>
            </a:r>
            <a:r>
              <a:rPr lang="en-US" sz="2200" b="1" dirty="0">
                <a:ea typeface="+mn-lt"/>
                <a:cs typeface="+mn-lt"/>
              </a:rPr>
              <a:t> &amp; </a:t>
            </a:r>
            <a:r>
              <a:rPr lang="en-US" sz="2200" b="1" dirty="0" err="1">
                <a:ea typeface="+mn-lt"/>
                <a:cs typeface="+mn-lt"/>
              </a:rPr>
              <a:t>Financement</a:t>
            </a:r>
            <a:r>
              <a:rPr lang="en-US" sz="2200" b="1" dirty="0">
                <a:ea typeface="+mn-lt"/>
                <a:cs typeface="+mn-lt"/>
              </a:rPr>
              <a:t> du </a:t>
            </a:r>
            <a:r>
              <a:rPr lang="en-US" sz="2200" b="1" dirty="0" err="1">
                <a:ea typeface="+mn-lt"/>
                <a:cs typeface="+mn-lt"/>
              </a:rPr>
              <a:t>Portefeuille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Mise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place et </a:t>
            </a:r>
            <a:r>
              <a:rPr lang="en-US" sz="2200" dirty="0" err="1">
                <a:ea typeface="+mn-lt"/>
                <a:cs typeface="+mn-lt"/>
              </a:rPr>
              <a:t>approvisionnement</a:t>
            </a:r>
            <a:r>
              <a:rPr lang="en-US" sz="2200" dirty="0">
                <a:ea typeface="+mn-lt"/>
                <a:cs typeface="+mn-lt"/>
              </a:rPr>
              <a:t> du </a:t>
            </a:r>
            <a:r>
              <a:rPr lang="en-US" sz="2200" dirty="0" err="1">
                <a:ea typeface="+mn-lt"/>
                <a:cs typeface="+mn-lt"/>
              </a:rPr>
              <a:t>portefeuille</a:t>
            </a:r>
            <a:r>
              <a:rPr lang="en-US" sz="2200" dirty="0">
                <a:ea typeface="+mn-lt"/>
                <a:cs typeface="+mn-lt"/>
              </a:rPr>
              <a:t> digital.</a:t>
            </a:r>
            <a:endParaRPr lang="en-US" sz="2200">
              <a:ea typeface="+mn-lt"/>
              <a:cs typeface="+mn-lt"/>
            </a:endParaRP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Initiation des Transactions :</a:t>
            </a:r>
            <a:r>
              <a:rPr lang="en-US" sz="2200" dirty="0">
                <a:ea typeface="+mn-lt"/>
                <a:cs typeface="+mn-lt"/>
              </a:rPr>
              <a:t> Paiements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crypto et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monnaie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fiduciaire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Interactions avec les </a:t>
            </a:r>
            <a:r>
              <a:rPr lang="en-US" sz="2200" b="1" dirty="0" err="1">
                <a:ea typeface="+mn-lt"/>
                <a:cs typeface="+mn-lt"/>
              </a:rPr>
              <a:t>Commerçants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Paiements </a:t>
            </a:r>
            <a:r>
              <a:rPr lang="en-US" sz="2200" dirty="0" err="1">
                <a:ea typeface="+mn-lt"/>
                <a:cs typeface="+mn-lt"/>
              </a:rPr>
              <a:t>sécurisés</a:t>
            </a:r>
            <a:r>
              <a:rPr lang="en-US" sz="2200" dirty="0">
                <a:ea typeface="+mn-lt"/>
                <a:cs typeface="+mn-lt"/>
              </a:rPr>
              <a:t> et confirmations de </a:t>
            </a:r>
            <a:r>
              <a:rPr lang="en-US" sz="2200" dirty="0" err="1">
                <a:ea typeface="+mn-lt"/>
                <a:cs typeface="+mn-lt"/>
              </a:rPr>
              <a:t>réception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Suivi et Gestion Continue :</a:t>
            </a:r>
            <a:r>
              <a:rPr lang="en-US" sz="2200" dirty="0">
                <a:ea typeface="+mn-lt"/>
                <a:cs typeface="+mn-lt"/>
              </a:rPr>
              <a:t> Support et gestion via les </a:t>
            </a:r>
            <a:r>
              <a:rPr lang="en-US" sz="2200" dirty="0" err="1">
                <a:ea typeface="+mn-lt"/>
                <a:cs typeface="+mn-lt"/>
              </a:rPr>
              <a:t>outils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administratifs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r>
              <a:rPr lang="en-US" sz="2200" b="1" dirty="0">
                <a:ea typeface="+mn-lt"/>
                <a:cs typeface="+mn-lt"/>
              </a:rPr>
              <a:t>Focus Design :</a:t>
            </a:r>
            <a:r>
              <a:rPr lang="en-US" sz="2200" dirty="0">
                <a:ea typeface="+mn-lt"/>
                <a:cs typeface="+mn-lt"/>
              </a:rPr>
              <a:t> Navigation intuitive et retour </a:t>
            </a:r>
            <a:r>
              <a:rPr lang="en-US" sz="2200" dirty="0" err="1">
                <a:ea typeface="+mn-lt"/>
                <a:cs typeface="+mn-lt"/>
              </a:rPr>
              <a:t>visuel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clair</a:t>
            </a:r>
            <a:r>
              <a:rPr lang="en-US" sz="2200" dirty="0">
                <a:ea typeface="+mn-lt"/>
                <a:cs typeface="+mn-lt"/>
              </a:rPr>
              <a:t> à </a:t>
            </a:r>
            <a:r>
              <a:rPr lang="en-US" sz="2200" dirty="0" err="1">
                <a:ea typeface="+mn-lt"/>
                <a:cs typeface="+mn-lt"/>
              </a:rPr>
              <a:t>chaque</a:t>
            </a:r>
            <a:r>
              <a:rPr lang="en-US" sz="2200" dirty="0">
                <a:ea typeface="+mn-lt"/>
                <a:cs typeface="+mn-lt"/>
              </a:rPr>
              <a:t> étape.</a:t>
            </a:r>
          </a:p>
        </p:txBody>
      </p:sp>
    </p:spTree>
    <p:extLst>
      <p:ext uri="{BB962C8B-B14F-4D97-AF65-F5344CB8AC3E}">
        <p14:creationId xmlns:p14="http://schemas.microsoft.com/office/powerpoint/2010/main" val="94395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B9592-C404-F61C-04D4-73A4BE22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94A9A-EAB6-7352-E870-4D07F9B3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>
                <a:ea typeface="+mj-lt"/>
                <a:cs typeface="+mj-lt"/>
              </a:rPr>
              <a:t>Diagramme de Classes &amp; Flux de Données</a:t>
            </a:r>
            <a:endParaRPr lang="en-US" sz="3800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70A5-5C9D-C33B-251F-63E70EC0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Diagramme de Classes :</a:t>
            </a:r>
          </a:p>
          <a:p>
            <a:pPr lvl="1">
              <a:buFont typeface="Courier New"/>
              <a:buChar char="o"/>
            </a:pPr>
            <a:r>
              <a:rPr lang="en-US" sz="1700" b="1">
                <a:ea typeface="+mn-lt"/>
                <a:cs typeface="+mn-lt"/>
              </a:rPr>
              <a:t>Principales</a:t>
            </a:r>
            <a:r>
              <a:rPr lang="en-US" sz="1700" b="1" dirty="0">
                <a:ea typeface="+mn-lt"/>
                <a:cs typeface="+mn-lt"/>
              </a:rPr>
              <a:t> </a:t>
            </a:r>
            <a:r>
              <a:rPr lang="en-US" sz="1700" b="1">
                <a:ea typeface="+mn-lt"/>
                <a:cs typeface="+mn-lt"/>
              </a:rPr>
              <a:t>entités</a:t>
            </a:r>
            <a:r>
              <a:rPr lang="en-US" sz="1700" b="1" dirty="0">
                <a:ea typeface="+mn-lt"/>
                <a:cs typeface="+mn-lt"/>
              </a:rPr>
              <a:t> : </a:t>
            </a:r>
            <a:r>
              <a:rPr lang="en-US" sz="1700">
                <a:ea typeface="+mn-lt"/>
                <a:cs typeface="+mn-lt"/>
              </a:rPr>
              <a:t>Utilisateur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>
                <a:ea typeface="+mn-lt"/>
                <a:cs typeface="+mn-lt"/>
              </a:rPr>
              <a:t>Portefeuille</a:t>
            </a:r>
            <a:r>
              <a:rPr lang="en-US" sz="1700" dirty="0">
                <a:ea typeface="+mn-lt"/>
                <a:cs typeface="+mn-lt"/>
              </a:rPr>
              <a:t>, KYC, </a:t>
            </a:r>
            <a:r>
              <a:rPr lang="en-US" sz="1700">
                <a:ea typeface="+mn-lt"/>
                <a:cs typeface="+mn-lt"/>
              </a:rPr>
              <a:t>Commerçant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>
                <a:ea typeface="+mn-lt"/>
                <a:cs typeface="+mn-lt"/>
              </a:rPr>
              <a:t>Administrateur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>
                <a:ea typeface="+mn-lt"/>
                <a:cs typeface="+mn-lt"/>
              </a:rPr>
              <a:t>Employé</a:t>
            </a:r>
            <a:r>
              <a:rPr lang="en-US" sz="1700" dirty="0">
                <a:ea typeface="+mn-lt"/>
                <a:cs typeface="+mn-lt"/>
              </a:rPr>
              <a:t>, Transaction.</a:t>
            </a:r>
          </a:p>
          <a:p>
            <a:pPr lvl="1">
              <a:buFont typeface="Courier New"/>
              <a:buChar char="o"/>
            </a:pPr>
            <a:r>
              <a:rPr lang="en-US" sz="1700">
                <a:ea typeface="+mn-lt"/>
                <a:cs typeface="+mn-lt"/>
              </a:rPr>
              <a:t>Relations et responsabilités clairement définies.</a:t>
            </a:r>
          </a:p>
          <a:p>
            <a:pPr>
              <a:buFont typeface="Arial"/>
              <a:buChar char="•"/>
            </a:pPr>
            <a:r>
              <a:rPr lang="en-US" sz="1700" b="1" dirty="0">
                <a:ea typeface="+mn-lt"/>
                <a:cs typeface="+mn-lt"/>
              </a:rPr>
              <a:t>Flux de Données :</a:t>
            </a:r>
          </a:p>
          <a:p>
            <a:pPr lvl="1">
              <a:buFont typeface="Courier New"/>
              <a:buChar char="o"/>
            </a:pPr>
            <a:r>
              <a:rPr lang="en-US" sz="1700">
                <a:ea typeface="+mn-lt"/>
                <a:cs typeface="+mn-lt"/>
              </a:rPr>
              <a:t>Les actions des utilisateurs (inscription, transactions) déclenchent des processus backend.</a:t>
            </a:r>
          </a:p>
          <a:p>
            <a:pPr lvl="1">
              <a:buFont typeface="Courier New"/>
              <a:buChar char="o"/>
            </a:pPr>
            <a:r>
              <a:rPr lang="en-US" sz="1700" dirty="0">
                <a:ea typeface="+mn-lt"/>
                <a:cs typeface="+mn-lt"/>
              </a:rPr>
              <a:t>Les données </a:t>
            </a:r>
            <a:r>
              <a:rPr lang="en-US" sz="1700">
                <a:ea typeface="+mn-lt"/>
                <a:cs typeface="+mn-lt"/>
              </a:rPr>
              <a:t>circulent</a:t>
            </a:r>
            <a:r>
              <a:rPr lang="en-US" sz="1700" dirty="0">
                <a:ea typeface="+mn-lt"/>
                <a:cs typeface="+mn-lt"/>
              </a:rPr>
              <a:t> entre le frontend, le backend et la base de données pour des mises à jour </a:t>
            </a:r>
            <a:r>
              <a:rPr lang="en-US" sz="1700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temps </a:t>
            </a:r>
            <a:r>
              <a:rPr lang="en-US" sz="1700">
                <a:ea typeface="+mn-lt"/>
                <a:cs typeface="+mn-lt"/>
              </a:rPr>
              <a:t>réel</a:t>
            </a:r>
            <a:r>
              <a:rPr lang="en-US" sz="1700" dirty="0">
                <a:ea typeface="+mn-lt"/>
                <a:cs typeface="+mn-lt"/>
              </a:rPr>
              <a:t>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20B367-9A22-0DCE-712C-E062DDA5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59547"/>
            <a:ext cx="5458968" cy="31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93631-2CF4-49E1-B76F-4F8F52F6A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B8F24-34AB-0FFA-B71C-61CFA24B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Défis</a:t>
            </a:r>
            <a:r>
              <a:rPr lang="en-US" sz="5400" dirty="0">
                <a:ea typeface="+mj-lt"/>
                <a:cs typeface="+mj-lt"/>
              </a:rPr>
              <a:t> &amp; Solutions</a:t>
            </a:r>
            <a:endParaRPr lang="en-US" sz="5400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63F1-EEA9-83CF-BC4E-171C0F5F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2613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Défis</a:t>
            </a:r>
            <a:r>
              <a:rPr lang="en-US" sz="2200" b="1" dirty="0">
                <a:ea typeface="+mn-lt"/>
                <a:cs typeface="+mn-lt"/>
              </a:rPr>
              <a:t> du </a:t>
            </a:r>
            <a:r>
              <a:rPr lang="en-US" sz="2200" b="1">
                <a:ea typeface="+mn-lt"/>
                <a:cs typeface="+mn-lt"/>
              </a:rPr>
              <a:t>Projet</a:t>
            </a:r>
            <a:r>
              <a:rPr lang="en-US" sz="2200" b="1" dirty="0">
                <a:ea typeface="+mn-lt"/>
                <a:cs typeface="+mn-lt"/>
              </a:rPr>
              <a:t> :</a:t>
            </a:r>
            <a:endParaRPr lang="en-US" sz="2200" b="1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Garantir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sécurité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robuste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protection </a:t>
            </a:r>
            <a:r>
              <a:rPr lang="en-US" sz="2200">
                <a:ea typeface="+mn-lt"/>
                <a:cs typeface="+mn-lt"/>
              </a:rPr>
              <a:t>optimale</a:t>
            </a:r>
            <a:r>
              <a:rPr lang="en-US" sz="2200" dirty="0">
                <a:ea typeface="+mn-lt"/>
                <a:cs typeface="+mn-lt"/>
              </a:rPr>
              <a:t> des données.</a:t>
            </a:r>
            <a:endParaRPr lang="en-US" sz="2200" b="1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200" dirty="0">
                <a:ea typeface="+mn-lt"/>
                <a:cs typeface="+mn-lt"/>
              </a:rPr>
              <a:t>Assurer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rapidité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fiabilité</a:t>
            </a:r>
            <a:r>
              <a:rPr lang="en-US" sz="2200" dirty="0">
                <a:ea typeface="+mn-lt"/>
                <a:cs typeface="+mn-lt"/>
              </a:rPr>
              <a:t> des transactions.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Concevoir</a:t>
            </a:r>
            <a:r>
              <a:rPr lang="en-US" sz="2200" dirty="0">
                <a:ea typeface="+mn-lt"/>
                <a:cs typeface="+mn-lt"/>
              </a:rPr>
              <a:t> un </a:t>
            </a:r>
            <a:r>
              <a:rPr lang="en-US" sz="2200">
                <a:ea typeface="+mn-lt"/>
                <a:cs typeface="+mn-lt"/>
              </a:rPr>
              <a:t>système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évolutif</a:t>
            </a:r>
            <a:r>
              <a:rPr lang="en-US" sz="2200" dirty="0">
                <a:ea typeface="+mn-lt"/>
                <a:cs typeface="+mn-lt"/>
              </a:rPr>
              <a:t> pour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croissance</a:t>
            </a:r>
            <a:r>
              <a:rPr lang="en-US" sz="2200" dirty="0">
                <a:ea typeface="+mn-lt"/>
                <a:cs typeface="+mn-lt"/>
              </a:rPr>
              <a:t> continue du </a:t>
            </a:r>
            <a:r>
              <a:rPr lang="en-US" sz="2200">
                <a:ea typeface="+mn-lt"/>
                <a:cs typeface="+mn-lt"/>
              </a:rPr>
              <a:t>nombre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d’utilisateurs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/>
          </a:p>
          <a:p>
            <a:r>
              <a:rPr lang="en-US" sz="2200" b="1" dirty="0">
                <a:ea typeface="+mn-lt"/>
                <a:cs typeface="+mn-lt"/>
              </a:rPr>
              <a:t>Solutions </a:t>
            </a:r>
            <a:r>
              <a:rPr lang="en-US" sz="2200" b="1">
                <a:ea typeface="+mn-lt"/>
                <a:cs typeface="+mn-lt"/>
              </a:rPr>
              <a:t>Apportées</a:t>
            </a:r>
            <a:r>
              <a:rPr lang="en-US" sz="2200" b="1" dirty="0">
                <a:ea typeface="+mn-lt"/>
                <a:cs typeface="+mn-lt"/>
              </a:rPr>
              <a:t> :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Mise </a:t>
            </a:r>
            <a:r>
              <a:rPr lang="en-US" sz="2200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place de </a:t>
            </a:r>
            <a:r>
              <a:rPr lang="en-US" sz="2200">
                <a:ea typeface="+mn-lt"/>
                <a:cs typeface="+mn-lt"/>
              </a:rPr>
              <a:t>protocoles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>
                <a:ea typeface="+mn-lt"/>
                <a:cs typeface="+mn-lt"/>
              </a:rPr>
              <a:t>chiffrement</a:t>
            </a:r>
            <a:r>
              <a:rPr lang="en-US" sz="2200" dirty="0">
                <a:ea typeface="+mn-lt"/>
                <a:cs typeface="+mn-lt"/>
              </a:rPr>
              <a:t> de pointe et </a:t>
            </a:r>
            <a:r>
              <a:rPr lang="en-US" sz="2200">
                <a:ea typeface="+mn-lt"/>
                <a:cs typeface="+mn-lt"/>
              </a:rPr>
              <a:t>authentification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multifactorielle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Optimisation</a:t>
            </a:r>
            <a:r>
              <a:rPr lang="en-US" sz="2200" dirty="0">
                <a:ea typeface="+mn-lt"/>
                <a:cs typeface="+mn-lt"/>
              </a:rPr>
              <a:t> des performances des API et </a:t>
            </a:r>
            <a:r>
              <a:rPr lang="en-US" sz="2200">
                <a:ea typeface="+mn-lt"/>
                <a:cs typeface="+mn-lt"/>
              </a:rPr>
              <a:t>réglages</a:t>
            </a:r>
            <a:r>
              <a:rPr lang="en-US" sz="2200" dirty="0">
                <a:ea typeface="+mn-lt"/>
                <a:cs typeface="+mn-lt"/>
              </a:rPr>
              <a:t> précis.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Adoption </a:t>
            </a:r>
            <a:r>
              <a:rPr lang="en-US" sz="2200">
                <a:ea typeface="+mn-lt"/>
                <a:cs typeface="+mn-lt"/>
              </a:rPr>
              <a:t>d’une</a:t>
            </a:r>
            <a:r>
              <a:rPr lang="en-US" sz="2200" dirty="0">
                <a:ea typeface="+mn-lt"/>
                <a:cs typeface="+mn-lt"/>
              </a:rPr>
              <a:t> architecture microservices avec </a:t>
            </a:r>
            <a:r>
              <a:rPr lang="en-US" sz="2200">
                <a:ea typeface="+mn-lt"/>
                <a:cs typeface="+mn-lt"/>
              </a:rPr>
              <a:t>équilibrage</a:t>
            </a:r>
            <a:r>
              <a:rPr lang="en-US" sz="2200" dirty="0">
                <a:ea typeface="+mn-lt"/>
                <a:cs typeface="+mn-lt"/>
              </a:rPr>
              <a:t> de charge.</a:t>
            </a:r>
          </a:p>
        </p:txBody>
      </p:sp>
    </p:spTree>
    <p:extLst>
      <p:ext uri="{BB962C8B-B14F-4D97-AF65-F5344CB8AC3E}">
        <p14:creationId xmlns:p14="http://schemas.microsoft.com/office/powerpoint/2010/main" val="253229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BF076-1556-524B-B06E-3E5C3E11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B295-A688-2C36-B654-80354D06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Perspectives </a:t>
            </a:r>
            <a:r>
              <a:rPr lang="en-US" sz="5400">
                <a:ea typeface="+mj-lt"/>
                <a:cs typeface="+mj-lt"/>
              </a:rPr>
              <a:t>d’Améliorations</a:t>
            </a:r>
            <a:r>
              <a:rPr lang="en-US" sz="5400" dirty="0">
                <a:ea typeface="+mj-lt"/>
                <a:cs typeface="+mj-lt"/>
              </a:rPr>
              <a:t> Futures</a:t>
            </a:r>
            <a:endParaRPr lang="en-US" sz="5400"/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1D22-9A96-5A6C-EF18-B5590C5F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2613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Évolutions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>
                <a:ea typeface="+mn-lt"/>
                <a:cs typeface="+mn-lt"/>
              </a:rPr>
              <a:t>Prévisionnelles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Support Multi-</a:t>
            </a:r>
            <a:r>
              <a:rPr lang="en-US" sz="2200" b="1" dirty="0" err="1">
                <a:ea typeface="+mn-lt"/>
                <a:cs typeface="+mn-lt"/>
              </a:rPr>
              <a:t>Chaînes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Intégration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diverses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cryptomonnaies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 err="1">
                <a:ea typeface="+mn-lt"/>
                <a:cs typeface="+mn-lt"/>
              </a:rPr>
              <a:t>Outils</a:t>
            </a:r>
            <a:r>
              <a:rPr lang="en-US" sz="2200" b="1" dirty="0">
                <a:ea typeface="+mn-lt"/>
                <a:cs typeface="+mn-lt"/>
              </a:rPr>
              <a:t> Financiers </a:t>
            </a:r>
            <a:r>
              <a:rPr lang="en-US" sz="2200" b="1" dirty="0" err="1">
                <a:ea typeface="+mn-lt"/>
                <a:cs typeface="+mn-lt"/>
              </a:rPr>
              <a:t>Avancés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Staking, prêt et </a:t>
            </a:r>
            <a:r>
              <a:rPr lang="en-US" sz="2200" dirty="0" err="1">
                <a:ea typeface="+mn-lt"/>
                <a:cs typeface="+mn-lt"/>
              </a:rPr>
              <a:t>autres</a:t>
            </a:r>
            <a:r>
              <a:rPr lang="en-US" sz="2200" dirty="0">
                <a:ea typeface="+mn-lt"/>
                <a:cs typeface="+mn-lt"/>
              </a:rPr>
              <a:t> services financiers.</a:t>
            </a:r>
            <a:endParaRPr lang="en-US" sz="2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 err="1">
                <a:ea typeface="+mn-lt"/>
                <a:cs typeface="+mn-lt"/>
              </a:rPr>
              <a:t>Amélioration</a:t>
            </a:r>
            <a:r>
              <a:rPr lang="en-US" sz="2200" b="1" dirty="0">
                <a:ea typeface="+mn-lt"/>
                <a:cs typeface="+mn-lt"/>
              </a:rPr>
              <a:t> Continue de </a:t>
            </a:r>
            <a:r>
              <a:rPr lang="en-US" sz="2200" b="1" dirty="0" err="1">
                <a:ea typeface="+mn-lt"/>
                <a:cs typeface="+mn-lt"/>
              </a:rPr>
              <a:t>l’UI</a:t>
            </a:r>
            <a:r>
              <a:rPr lang="en-US" sz="2200" b="1" dirty="0">
                <a:ea typeface="+mn-lt"/>
                <a:cs typeface="+mn-lt"/>
              </a:rPr>
              <a:t>/UX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Optimisations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basées</a:t>
            </a:r>
            <a:r>
              <a:rPr lang="en-US" sz="2200" dirty="0">
                <a:ea typeface="+mn-lt"/>
                <a:cs typeface="+mn-lt"/>
              </a:rPr>
              <a:t> sur les retours </a:t>
            </a:r>
            <a:r>
              <a:rPr lang="en-US" sz="2200" dirty="0" err="1">
                <a:ea typeface="+mn-lt"/>
                <a:cs typeface="+mn-lt"/>
              </a:rPr>
              <a:t>utilisateurs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Rapports </a:t>
            </a:r>
            <a:r>
              <a:rPr lang="en-US" sz="2200" b="1" dirty="0" err="1">
                <a:ea typeface="+mn-lt"/>
                <a:cs typeface="+mn-lt"/>
              </a:rPr>
              <a:t>Avancés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Visualisation</a:t>
            </a:r>
            <a:r>
              <a:rPr lang="en-US" sz="2200" dirty="0">
                <a:ea typeface="+mn-lt"/>
                <a:cs typeface="+mn-lt"/>
              </a:rPr>
              <a:t> des données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temps </a:t>
            </a:r>
            <a:r>
              <a:rPr lang="en-US" sz="2200" dirty="0" err="1">
                <a:ea typeface="+mn-lt"/>
                <a:cs typeface="+mn-lt"/>
              </a:rPr>
              <a:t>réel</a:t>
            </a:r>
            <a:r>
              <a:rPr lang="en-US" sz="2200" dirty="0">
                <a:ea typeface="+mn-lt"/>
                <a:cs typeface="+mn-lt"/>
              </a:rPr>
              <a:t> pour des analyses </a:t>
            </a:r>
            <a:r>
              <a:rPr lang="en-US" sz="2200" dirty="0" err="1">
                <a:ea typeface="+mn-lt"/>
                <a:cs typeface="+mn-lt"/>
              </a:rPr>
              <a:t>approfondies</a:t>
            </a:r>
            <a:r>
              <a:rPr lang="en-US" sz="22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05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F751A-BC6F-84EB-32AE-0AD61241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Conclusion &amp; </a:t>
            </a:r>
            <a:r>
              <a:rPr lang="en-US" sz="5400">
                <a:ea typeface="+mj-lt"/>
                <a:cs typeface="+mj-lt"/>
              </a:rPr>
              <a:t>Prochaines</a:t>
            </a:r>
            <a:r>
              <a:rPr lang="en-US" sz="5400" dirty="0">
                <a:ea typeface="+mj-lt"/>
                <a:cs typeface="+mj-lt"/>
              </a:rPr>
              <a:t> Étapes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D8C3-C003-E7D8-9730-4C5A25F0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Résumé :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Le projet Crypto Bank vise à révolutionner le secteur bancaire digital grâce à une plateforme sécurisée, évolutive et conviviale.</a:t>
            </a:r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Une base solide, construite avec des technologies modernes, ouvre la voie à des innovations futures.</a:t>
            </a:r>
          </a:p>
          <a:p>
            <a:pPr>
              <a:buFont typeface="Arial"/>
              <a:buChar char="•"/>
            </a:pPr>
            <a:r>
              <a:rPr lang="en-US" sz="2200" b="1" dirty="0" err="1">
                <a:ea typeface="+mn-lt"/>
                <a:cs typeface="+mn-lt"/>
              </a:rPr>
              <a:t>Prochaines</a:t>
            </a:r>
            <a:r>
              <a:rPr lang="en-US" sz="2200" b="1" dirty="0">
                <a:ea typeface="+mn-lt"/>
                <a:cs typeface="+mn-lt"/>
              </a:rPr>
              <a:t> Étapes :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Finaliser le développement et réaliser des tests approfondis.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Recueillir les retours utilisateurs et itérer sur le design.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Préparer le lancement sur le marché et envisager de futures améliorations.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1216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AF22A-E564-F235-A0D0-D92A1F06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Introduction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E2B7-5396-5371-9E6C-31418225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8222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Avec </a:t>
            </a:r>
            <a:r>
              <a:rPr lang="en-US" sz="1800" dirty="0" err="1">
                <a:ea typeface="+mn-lt"/>
                <a:cs typeface="+mn-lt"/>
              </a:rPr>
              <a:t>l'émergence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cryptomonnaies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comme</a:t>
            </a:r>
            <a:r>
              <a:rPr lang="en-US" sz="1800" dirty="0">
                <a:ea typeface="+mn-lt"/>
                <a:cs typeface="+mn-lt"/>
              </a:rPr>
              <a:t> solution </a:t>
            </a:r>
            <a:r>
              <a:rPr lang="en-US" sz="1800" dirty="0" err="1">
                <a:ea typeface="+mn-lt"/>
                <a:cs typeface="+mn-lt"/>
              </a:rPr>
              <a:t>innovante</a:t>
            </a:r>
            <a:r>
              <a:rPr lang="en-US" sz="1800" dirty="0">
                <a:ea typeface="+mn-lt"/>
                <a:cs typeface="+mn-lt"/>
              </a:rPr>
              <a:t> dans le </a:t>
            </a:r>
            <a:r>
              <a:rPr lang="en-US" sz="1800" dirty="0" err="1">
                <a:ea typeface="+mn-lt"/>
                <a:cs typeface="+mn-lt"/>
              </a:rPr>
              <a:t>domaine</a:t>
            </a:r>
            <a:r>
              <a:rPr lang="en-US" sz="1800" dirty="0">
                <a:ea typeface="+mn-lt"/>
                <a:cs typeface="+mn-lt"/>
              </a:rPr>
              <a:t> des finances </a:t>
            </a:r>
            <a:r>
              <a:rPr lang="en-US" sz="1800" dirty="0" err="1">
                <a:ea typeface="+mn-lt"/>
                <a:cs typeface="+mn-lt"/>
              </a:rPr>
              <a:t>numériques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cette</a:t>
            </a:r>
            <a:r>
              <a:rPr lang="en-US" sz="1800" dirty="0">
                <a:ea typeface="+mn-lt"/>
                <a:cs typeface="+mn-lt"/>
              </a:rPr>
              <a:t> étude propose le </a:t>
            </a:r>
            <a:r>
              <a:rPr lang="en-US" sz="1800" dirty="0" err="1">
                <a:ea typeface="+mn-lt"/>
                <a:cs typeface="+mn-lt"/>
              </a:rPr>
              <a:t>développement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d'une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plateforme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dédiée</a:t>
            </a:r>
            <a:r>
              <a:rPr lang="en-US" sz="1800" dirty="0">
                <a:ea typeface="+mn-lt"/>
                <a:cs typeface="+mn-lt"/>
              </a:rPr>
              <a:t>. Ce </a:t>
            </a:r>
            <a:r>
              <a:rPr lang="en-US" sz="1800" dirty="0" err="1">
                <a:ea typeface="+mn-lt"/>
                <a:cs typeface="+mn-lt"/>
              </a:rPr>
              <a:t>projet</a:t>
            </a:r>
            <a:r>
              <a:rPr lang="en-US" sz="1800" dirty="0">
                <a:ea typeface="+mn-lt"/>
                <a:cs typeface="+mn-lt"/>
              </a:rPr>
              <a:t> vise à </a:t>
            </a:r>
            <a:r>
              <a:rPr lang="en-US" sz="1800" dirty="0" err="1">
                <a:ea typeface="+mn-lt"/>
                <a:cs typeface="+mn-lt"/>
              </a:rPr>
              <a:t>permettre</a:t>
            </a:r>
            <a:r>
              <a:rPr lang="en-US" sz="1800" dirty="0">
                <a:ea typeface="+mn-lt"/>
                <a:cs typeface="+mn-lt"/>
              </a:rPr>
              <a:t> aux </a:t>
            </a:r>
            <a:r>
              <a:rPr lang="en-US" sz="1800" dirty="0" err="1">
                <a:ea typeface="+mn-lt"/>
                <a:cs typeface="+mn-lt"/>
              </a:rPr>
              <a:t>utilisateurs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tunisiens</a:t>
            </a:r>
            <a:r>
              <a:rPr lang="en-US" sz="1800" dirty="0">
                <a:ea typeface="+mn-lt"/>
                <a:cs typeface="+mn-lt"/>
              </a:rPr>
              <a:t> et </a:t>
            </a:r>
            <a:r>
              <a:rPr lang="en-US" sz="1800" dirty="0" err="1">
                <a:ea typeface="+mn-lt"/>
                <a:cs typeface="+mn-lt"/>
              </a:rPr>
              <a:t>internationaux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gérer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cryptomonnaies</a:t>
            </a:r>
            <a:r>
              <a:rPr lang="en-US" sz="1800" dirty="0">
                <a:ea typeface="+mn-lt"/>
                <a:cs typeface="+mn-lt"/>
              </a:rPr>
              <a:t> de manière </a:t>
            </a:r>
            <a:r>
              <a:rPr lang="en-US" sz="1800" dirty="0" err="1">
                <a:ea typeface="+mn-lt"/>
                <a:cs typeface="+mn-lt"/>
              </a:rPr>
              <a:t>sécurisée</a:t>
            </a:r>
            <a:r>
              <a:rPr lang="en-US" sz="1800" dirty="0">
                <a:ea typeface="+mn-lt"/>
                <a:cs typeface="+mn-lt"/>
              </a:rPr>
              <a:t>, tout </a:t>
            </a:r>
            <a:r>
              <a:rPr lang="en-US" sz="1800" dirty="0" err="1">
                <a:ea typeface="+mn-lt"/>
                <a:cs typeface="+mn-lt"/>
              </a:rPr>
              <a:t>en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respectant</a:t>
            </a:r>
            <a:r>
              <a:rPr lang="en-US" sz="1800" dirty="0">
                <a:ea typeface="+mn-lt"/>
                <a:cs typeface="+mn-lt"/>
              </a:rPr>
              <a:t> les standards </a:t>
            </a:r>
            <a:r>
              <a:rPr lang="en-US" sz="1800" dirty="0" err="1">
                <a:ea typeface="+mn-lt"/>
                <a:cs typeface="+mn-lt"/>
              </a:rPr>
              <a:t>internationaux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conformité</a:t>
            </a:r>
            <a:r>
              <a:rPr lang="en-US" sz="1800" dirty="0">
                <a:ea typeface="+mn-lt"/>
                <a:cs typeface="+mn-lt"/>
              </a:rPr>
              <a:t> et de </a:t>
            </a:r>
            <a:r>
              <a:rPr lang="en-US" sz="1800" dirty="0" err="1">
                <a:ea typeface="+mn-lt"/>
                <a:cs typeface="+mn-lt"/>
              </a:rPr>
              <a:t>sécurité</a:t>
            </a:r>
            <a:r>
              <a:rPr lang="en-US" sz="18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3" descr="A group of coins on a green surface&#10;&#10;Description automatically generated">
            <a:extLst>
              <a:ext uri="{FF2B5EF4-FFF2-40B4-BE49-F238E27FC236}">
                <a16:creationId xmlns:a16="http://schemas.microsoft.com/office/drawing/2014/main" id="{E2E6D99C-4848-4AA3-9FF3-A823F829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63" r="2821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339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erci est le mot français pour merci. Lettres de calligraphie par pinceau  vectoriel. | Vecteur Premium">
            <a:extLst>
              <a:ext uri="{FF2B5EF4-FFF2-40B4-BE49-F238E27FC236}">
                <a16:creationId xmlns:a16="http://schemas.microsoft.com/office/drawing/2014/main" id="{EBA552E0-B4BC-9DA2-A0D0-2FB17658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" r="723" b="7597"/>
          <a:stretch/>
        </p:blipFill>
        <p:spPr>
          <a:xfrm>
            <a:off x="1913701" y="238760"/>
            <a:ext cx="8369718" cy="45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02189-2E15-FFCE-C338-ADED4FB24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58A7C-E54A-680F-EA50-413417E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Introduction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F766-68D8-39CB-F3BB-41DB26AF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Présentation Générale :</a:t>
            </a:r>
            <a:endParaRPr lang="en-US" sz="2200">
              <a:ea typeface="+mn-lt"/>
              <a:cs typeface="+mn-lt"/>
            </a:endParaRP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Une solution bancaire crypto sécurisée et performante.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Intégration des transactions en cryptomonnaies et en monnaie fiduciaire.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Développé avec des technologies web modernes (Node.js et Next.js).</a:t>
            </a:r>
          </a:p>
          <a:p>
            <a:pPr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Objectif :</a:t>
            </a:r>
            <a:r>
              <a:rPr lang="en-US" sz="2200">
                <a:ea typeface="+mn-lt"/>
                <a:cs typeface="+mn-lt"/>
              </a:rPr>
              <a:t> 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Construire une plateforme bancaire intuitive et robuste pour l’ère numérique.</a:t>
            </a:r>
            <a:endParaRPr lang="en-US" sz="2200"/>
          </a:p>
        </p:txBody>
      </p:sp>
      <p:pic>
        <p:nvPicPr>
          <p:cNvPr id="4" name="Picture 3" descr="A group of coins on a green surface&#10;&#10;Description automatically generated">
            <a:extLst>
              <a:ext uri="{FF2B5EF4-FFF2-40B4-BE49-F238E27FC236}">
                <a16:creationId xmlns:a16="http://schemas.microsoft.com/office/drawing/2014/main" id="{4DA74979-2CDB-AB92-02CB-1C93EB42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15" r="29370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A65A7-DE5F-C3CB-8105-6C2628FD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Motivation du </a:t>
            </a:r>
            <a:r>
              <a:rPr lang="en-US" sz="5400">
                <a:ea typeface="+mj-lt"/>
                <a:cs typeface="+mj-lt"/>
              </a:rPr>
              <a:t>Projet</a:t>
            </a:r>
            <a:r>
              <a:rPr lang="en-US" sz="5400" dirty="0">
                <a:ea typeface="+mj-lt"/>
                <a:cs typeface="+mj-lt"/>
              </a:rPr>
              <a:t> &amp; </a:t>
            </a:r>
            <a:r>
              <a:rPr lang="en-US" sz="5400">
                <a:ea typeface="+mj-lt"/>
                <a:cs typeface="+mj-lt"/>
              </a:rPr>
              <a:t>Objectifs</a:t>
            </a:r>
            <a:endParaRPr lang="en-US" sz="5400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A7C1-C822-C416-5910-0C52BB65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err="1">
                <a:ea typeface="+mn-lt"/>
                <a:cs typeface="+mn-lt"/>
              </a:rPr>
              <a:t>Pourquoi</a:t>
            </a:r>
            <a:r>
              <a:rPr lang="en-US" sz="2200" b="1" dirty="0">
                <a:ea typeface="+mn-lt"/>
                <a:cs typeface="+mn-lt"/>
              </a:rPr>
              <a:t> Crypto Bank ?</a:t>
            </a:r>
            <a:endParaRPr lang="en-US" sz="2200" b="1" dirty="0"/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Demande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croissante</a:t>
            </a:r>
            <a:r>
              <a:rPr lang="en-US" sz="2200" dirty="0">
                <a:ea typeface="+mn-lt"/>
                <a:cs typeface="+mn-lt"/>
              </a:rPr>
              <a:t> pour des solutions </a:t>
            </a:r>
            <a:r>
              <a:rPr lang="en-US" sz="2200" dirty="0" err="1">
                <a:ea typeface="+mn-lt"/>
                <a:cs typeface="+mn-lt"/>
              </a:rPr>
              <a:t>financières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digitales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Nécessité</a:t>
            </a:r>
            <a:r>
              <a:rPr lang="en-US" sz="2200" dirty="0">
                <a:ea typeface="+mn-lt"/>
                <a:cs typeface="+mn-lt"/>
              </a:rPr>
              <a:t> d’un </a:t>
            </a:r>
            <a:r>
              <a:rPr lang="en-US" sz="2200" dirty="0" err="1">
                <a:ea typeface="+mn-lt"/>
                <a:cs typeface="+mn-lt"/>
              </a:rPr>
              <a:t>système</a:t>
            </a:r>
            <a:r>
              <a:rPr lang="en-US" sz="2200" dirty="0">
                <a:ea typeface="+mn-lt"/>
                <a:cs typeface="+mn-lt"/>
              </a:rPr>
              <a:t> de transaction transparent, </a:t>
            </a:r>
            <a:r>
              <a:rPr lang="en-US" sz="2200" dirty="0" err="1">
                <a:ea typeface="+mn-lt"/>
                <a:cs typeface="+mn-lt"/>
              </a:rPr>
              <a:t>sécurisé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 dirty="0" err="1">
                <a:ea typeface="+mn-lt"/>
                <a:cs typeface="+mn-lt"/>
              </a:rPr>
              <a:t>évolutif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indent="-285750"/>
            <a:r>
              <a:rPr lang="en-US" sz="2200" b="1" dirty="0" err="1">
                <a:ea typeface="+mn-lt"/>
                <a:cs typeface="+mn-lt"/>
              </a:rPr>
              <a:t>Objectifs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Simplifier les transactions </a:t>
            </a:r>
            <a:r>
              <a:rPr lang="en-US" sz="2200" dirty="0" err="1">
                <a:ea typeface="+mn-lt"/>
                <a:cs typeface="+mn-lt"/>
              </a:rPr>
              <a:t>digitales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Améliorer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l’expérience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utilisateur</a:t>
            </a:r>
            <a:r>
              <a:rPr lang="en-US" sz="2200" dirty="0">
                <a:ea typeface="+mn-lt"/>
                <a:cs typeface="+mn-lt"/>
              </a:rPr>
              <a:t> grâce à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interface intuitive.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Assurer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sécurité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optimale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conformité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réglementaire</a:t>
            </a:r>
            <a:r>
              <a:rPr lang="en-US" sz="2200" dirty="0">
                <a:ea typeface="+mn-lt"/>
                <a:cs typeface="+mn-lt"/>
              </a:rPr>
              <a:t>.</a:t>
            </a:r>
          </a:p>
        </p:txBody>
      </p:sp>
      <p:pic>
        <p:nvPicPr>
          <p:cNvPr id="5" name="Picture 4" descr="Réalisation de l'objectif. Motivation commerciale. Objectif financier.  Recherche de solutions. Buts et objectifs, | Vecteur Premium">
            <a:extLst>
              <a:ext uri="{FF2B5EF4-FFF2-40B4-BE49-F238E27FC236}">
                <a16:creationId xmlns:a16="http://schemas.microsoft.com/office/drawing/2014/main" id="{7A1D6B21-717A-EB01-5196-D6B51184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00" r="1502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A4B43-C6A5-DBB7-23C4-33C3C9FE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3D5B7F-BAC3-02C9-4678-561BB619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E3FFE-C8D1-2295-6BE4-F72A5E65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Étude de l'existant et critique</a:t>
            </a:r>
            <a:endParaRPr lang="en-US" sz="540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650D2FF4-5A24-EA04-C0CA-662F03427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48F2-B7D6-70C4-C2DE-5C364921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700" dirty="0">
                <a:ea typeface="+mn-lt"/>
                <a:cs typeface="+mn-lt"/>
              </a:rPr>
              <a:t>En </a:t>
            </a:r>
            <a:r>
              <a:rPr lang="en-US" sz="1700" dirty="0" err="1">
                <a:ea typeface="+mn-lt"/>
                <a:cs typeface="+mn-lt"/>
              </a:rPr>
              <a:t>Tunisie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l'adoption</a:t>
            </a:r>
            <a:r>
              <a:rPr lang="en-US" sz="1700" dirty="0">
                <a:ea typeface="+mn-lt"/>
                <a:cs typeface="+mn-lt"/>
              </a:rPr>
              <a:t> des </a:t>
            </a:r>
            <a:r>
              <a:rPr lang="en-US" sz="1700" dirty="0" err="1">
                <a:ea typeface="+mn-lt"/>
                <a:cs typeface="+mn-lt"/>
              </a:rPr>
              <a:t>cryptomonnaies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reste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limitée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raison de </a:t>
            </a:r>
            <a:r>
              <a:rPr lang="en-US" sz="1700" dirty="0" err="1">
                <a:ea typeface="+mn-lt"/>
                <a:cs typeface="+mn-lt"/>
              </a:rPr>
              <a:t>l'absence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plateformes</a:t>
            </a:r>
            <a:r>
              <a:rPr lang="en-US" sz="1700" dirty="0">
                <a:ea typeface="+mn-lt"/>
                <a:cs typeface="+mn-lt"/>
              </a:rPr>
              <a:t> locales </a:t>
            </a:r>
            <a:r>
              <a:rPr lang="en-US" sz="1700" dirty="0" err="1">
                <a:ea typeface="+mn-lt"/>
                <a:cs typeface="+mn-lt"/>
              </a:rPr>
              <a:t>dédiées</a:t>
            </a:r>
            <a:r>
              <a:rPr lang="en-US" sz="1700" dirty="0">
                <a:ea typeface="+mn-lt"/>
                <a:cs typeface="+mn-lt"/>
              </a:rPr>
              <a:t> et </a:t>
            </a:r>
            <a:r>
              <a:rPr lang="en-US" sz="1700" dirty="0" err="1">
                <a:ea typeface="+mn-lt"/>
                <a:cs typeface="+mn-lt"/>
              </a:rPr>
              <a:t>d'une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régulation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incertaine</a:t>
            </a:r>
            <a:r>
              <a:rPr lang="en-US" sz="1700" dirty="0">
                <a:ea typeface="+mn-lt"/>
                <a:cs typeface="+mn-lt"/>
              </a:rPr>
              <a:t>. </a:t>
            </a:r>
            <a:r>
              <a:rPr lang="en-US" sz="1700" dirty="0" err="1">
                <a:ea typeface="+mn-lt"/>
                <a:cs typeface="+mn-lt"/>
              </a:rPr>
              <a:t>Cependant</a:t>
            </a:r>
            <a:r>
              <a:rPr lang="en-US" sz="1700" dirty="0">
                <a:ea typeface="+mn-lt"/>
                <a:cs typeface="+mn-lt"/>
              </a:rPr>
              <a:t>, des solutions </a:t>
            </a:r>
            <a:r>
              <a:rPr lang="en-US" sz="1700" dirty="0" err="1">
                <a:ea typeface="+mn-lt"/>
                <a:cs typeface="+mn-lt"/>
              </a:rPr>
              <a:t>internationales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telles</a:t>
            </a:r>
            <a:r>
              <a:rPr lang="en-US" sz="1700" dirty="0">
                <a:ea typeface="+mn-lt"/>
                <a:cs typeface="+mn-lt"/>
              </a:rPr>
              <a:t> que </a:t>
            </a:r>
            <a:r>
              <a:rPr lang="en-US" sz="1700" b="1" dirty="0">
                <a:ea typeface="+mn-lt"/>
                <a:cs typeface="+mn-lt"/>
              </a:rPr>
              <a:t>Binance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b="1" dirty="0">
                <a:ea typeface="+mn-lt"/>
                <a:cs typeface="+mn-lt"/>
              </a:rPr>
              <a:t>Coinbase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ou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b="1" dirty="0">
                <a:ea typeface="+mn-lt"/>
                <a:cs typeface="+mn-lt"/>
              </a:rPr>
              <a:t>Kraken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dominent</a:t>
            </a:r>
            <a:r>
              <a:rPr lang="en-US" sz="1700" dirty="0">
                <a:ea typeface="+mn-lt"/>
                <a:cs typeface="+mn-lt"/>
              </a:rPr>
              <a:t> le </a:t>
            </a:r>
            <a:r>
              <a:rPr lang="en-US" sz="1700" dirty="0" err="1">
                <a:ea typeface="+mn-lt"/>
                <a:cs typeface="+mn-lt"/>
              </a:rPr>
              <a:t>marché</a:t>
            </a:r>
            <a:r>
              <a:rPr lang="en-US" sz="1700" dirty="0">
                <a:ea typeface="+mn-lt"/>
                <a:cs typeface="+mn-lt"/>
              </a:rPr>
              <a:t>. </a:t>
            </a:r>
            <a:r>
              <a:rPr lang="en-US" sz="1700" dirty="0" err="1">
                <a:ea typeface="+mn-lt"/>
                <a:cs typeface="+mn-lt"/>
              </a:rPr>
              <a:t>Ces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plateformes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offrent</a:t>
            </a:r>
            <a:r>
              <a:rPr lang="en-US" sz="1700" dirty="0">
                <a:ea typeface="+mn-lt"/>
                <a:cs typeface="+mn-lt"/>
              </a:rPr>
              <a:t> des </a:t>
            </a:r>
            <a:r>
              <a:rPr lang="en-US" sz="1700" dirty="0" err="1">
                <a:ea typeface="+mn-lt"/>
                <a:cs typeface="+mn-lt"/>
              </a:rPr>
              <a:t>fonctionnalités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comme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l'achat</a:t>
            </a:r>
            <a:r>
              <a:rPr lang="en-US" sz="1700" dirty="0">
                <a:ea typeface="+mn-lt"/>
                <a:cs typeface="+mn-lt"/>
              </a:rPr>
              <a:t>, la vente, et la gestion de </a:t>
            </a:r>
            <a:r>
              <a:rPr lang="en-US" sz="1700" dirty="0" err="1">
                <a:ea typeface="+mn-lt"/>
                <a:cs typeface="+mn-lt"/>
              </a:rPr>
              <a:t>cryptomonnaies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mais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elles</a:t>
            </a:r>
            <a:r>
              <a:rPr lang="en-US" sz="1700" dirty="0">
                <a:ea typeface="+mn-lt"/>
                <a:cs typeface="+mn-lt"/>
              </a:rPr>
              <a:t> ne </a:t>
            </a:r>
            <a:r>
              <a:rPr lang="en-US" sz="1700" dirty="0" err="1">
                <a:ea typeface="+mn-lt"/>
                <a:cs typeface="+mn-lt"/>
              </a:rPr>
              <a:t>sont</a:t>
            </a:r>
            <a:r>
              <a:rPr lang="en-US" sz="1700" dirty="0">
                <a:ea typeface="+mn-lt"/>
                <a:cs typeface="+mn-lt"/>
              </a:rPr>
              <a:t> pas </a:t>
            </a:r>
            <a:r>
              <a:rPr lang="en-US" sz="1700" dirty="0" err="1">
                <a:ea typeface="+mn-lt"/>
                <a:cs typeface="+mn-lt"/>
              </a:rPr>
              <a:t>adaptées</a:t>
            </a:r>
            <a:r>
              <a:rPr lang="en-US" sz="1700" dirty="0">
                <a:ea typeface="+mn-lt"/>
                <a:cs typeface="+mn-lt"/>
              </a:rPr>
              <a:t> au </a:t>
            </a:r>
            <a:r>
              <a:rPr lang="en-US" sz="1700" dirty="0" err="1">
                <a:ea typeface="+mn-lt"/>
                <a:cs typeface="+mn-lt"/>
              </a:rPr>
              <a:t>contexte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tunisien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notamment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matière de :</a:t>
            </a:r>
            <a:endParaRPr lang="en-US" sz="1700" dirty="0"/>
          </a:p>
          <a:p>
            <a:pPr lvl="1" indent="-457200" algn="just">
              <a:buFont typeface="Courier New"/>
              <a:buChar char="o"/>
            </a:pPr>
            <a:r>
              <a:rPr lang="en-US" sz="1700" b="1" dirty="0" err="1">
                <a:ea typeface="+mn-lt"/>
                <a:cs typeface="+mn-lt"/>
              </a:rPr>
              <a:t>Accessibilité</a:t>
            </a:r>
            <a:r>
              <a:rPr lang="en-US" sz="1700" b="1" dirty="0">
                <a:ea typeface="+mn-lt"/>
                <a:cs typeface="+mn-lt"/>
              </a:rPr>
              <a:t> locale</a:t>
            </a:r>
            <a:r>
              <a:rPr lang="en-US" sz="1700" dirty="0">
                <a:ea typeface="+mn-lt"/>
                <a:cs typeface="+mn-lt"/>
              </a:rPr>
              <a:t> : Absence </a:t>
            </a:r>
            <a:r>
              <a:rPr lang="en-US" sz="1700" dirty="0" err="1">
                <a:ea typeface="+mn-lt"/>
                <a:cs typeface="+mn-lt"/>
              </a:rPr>
              <a:t>d'intégration</a:t>
            </a:r>
            <a:r>
              <a:rPr lang="en-US" sz="1700" dirty="0">
                <a:ea typeface="+mn-lt"/>
                <a:cs typeface="+mn-lt"/>
              </a:rPr>
              <a:t> avec les </a:t>
            </a:r>
            <a:r>
              <a:rPr lang="en-US" sz="1700" dirty="0" err="1">
                <a:ea typeface="+mn-lt"/>
                <a:cs typeface="+mn-lt"/>
              </a:rPr>
              <a:t>méthodes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paiement</a:t>
            </a:r>
            <a:r>
              <a:rPr lang="en-US" sz="1700" dirty="0">
                <a:ea typeface="+mn-lt"/>
                <a:cs typeface="+mn-lt"/>
              </a:rPr>
              <a:t> locales.</a:t>
            </a:r>
          </a:p>
          <a:p>
            <a:pPr lvl="1" indent="-457200" algn="just">
              <a:buFont typeface="Courier New"/>
              <a:buChar char="o"/>
            </a:pPr>
            <a:r>
              <a:rPr lang="en-US" sz="1700" b="1" dirty="0">
                <a:ea typeface="+mn-lt"/>
                <a:cs typeface="+mn-lt"/>
              </a:rPr>
              <a:t>Langue et support</a:t>
            </a:r>
            <a:r>
              <a:rPr lang="en-US" sz="1700" dirty="0">
                <a:ea typeface="+mn-lt"/>
                <a:cs typeface="+mn-lt"/>
              </a:rPr>
              <a:t> : Les interfaces ne </a:t>
            </a:r>
            <a:r>
              <a:rPr lang="en-US" sz="1700" dirty="0" err="1">
                <a:ea typeface="+mn-lt"/>
                <a:cs typeface="+mn-lt"/>
              </a:rPr>
              <a:t>prennent</a:t>
            </a:r>
            <a:r>
              <a:rPr lang="en-US" sz="1700" dirty="0">
                <a:ea typeface="+mn-lt"/>
                <a:cs typeface="+mn-lt"/>
              </a:rPr>
              <a:t> pas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charge </a:t>
            </a:r>
            <a:r>
              <a:rPr lang="en-US" sz="1700" dirty="0" err="1">
                <a:ea typeface="+mn-lt"/>
                <a:cs typeface="+mn-lt"/>
              </a:rPr>
              <a:t>l'arabe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ou</a:t>
            </a:r>
            <a:r>
              <a:rPr lang="en-US" sz="1700" dirty="0">
                <a:ea typeface="+mn-lt"/>
                <a:cs typeface="+mn-lt"/>
              </a:rPr>
              <a:t> un support </a:t>
            </a:r>
            <a:r>
              <a:rPr lang="en-US" sz="1700" dirty="0" err="1">
                <a:ea typeface="+mn-lt"/>
                <a:cs typeface="+mn-lt"/>
              </a:rPr>
              <a:t>adapté</a:t>
            </a:r>
            <a:r>
              <a:rPr lang="en-US" sz="1700" dirty="0">
                <a:ea typeface="+mn-lt"/>
                <a:cs typeface="+mn-lt"/>
              </a:rPr>
              <a:t> au public </a:t>
            </a:r>
            <a:r>
              <a:rPr lang="en-US" sz="1700" dirty="0" err="1">
                <a:ea typeface="+mn-lt"/>
                <a:cs typeface="+mn-lt"/>
              </a:rPr>
              <a:t>tunisien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pPr lvl="1" indent="-457200" algn="just">
              <a:buFont typeface="Courier New"/>
              <a:buChar char="o"/>
            </a:pPr>
            <a:r>
              <a:rPr lang="en-US" sz="1700" b="1" dirty="0" err="1">
                <a:ea typeface="+mn-lt"/>
                <a:cs typeface="+mn-lt"/>
              </a:rPr>
              <a:t>Conformité</a:t>
            </a:r>
            <a:r>
              <a:rPr lang="en-US" sz="1700" b="1" dirty="0">
                <a:ea typeface="+mn-lt"/>
                <a:cs typeface="+mn-lt"/>
              </a:rPr>
              <a:t> </a:t>
            </a:r>
            <a:r>
              <a:rPr lang="en-US" sz="1700" b="1" dirty="0" err="1">
                <a:ea typeface="+mn-lt"/>
                <a:cs typeface="+mn-lt"/>
              </a:rPr>
              <a:t>régionale</a:t>
            </a:r>
            <a:r>
              <a:rPr lang="en-US" sz="1700" dirty="0">
                <a:ea typeface="+mn-lt"/>
                <a:cs typeface="+mn-lt"/>
              </a:rPr>
              <a:t> : Les </a:t>
            </a:r>
            <a:r>
              <a:rPr lang="en-US" sz="1700" dirty="0" err="1">
                <a:ea typeface="+mn-lt"/>
                <a:cs typeface="+mn-lt"/>
              </a:rPr>
              <a:t>plateformes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internationales</a:t>
            </a:r>
            <a:r>
              <a:rPr lang="en-US" sz="1700" dirty="0">
                <a:ea typeface="+mn-lt"/>
                <a:cs typeface="+mn-lt"/>
              </a:rPr>
              <a:t> ne </a:t>
            </a:r>
            <a:r>
              <a:rPr lang="en-US" sz="1700" dirty="0" err="1">
                <a:ea typeface="+mn-lt"/>
                <a:cs typeface="+mn-lt"/>
              </a:rPr>
              <a:t>considèrent</a:t>
            </a:r>
            <a:r>
              <a:rPr lang="en-US" sz="1700" dirty="0">
                <a:ea typeface="+mn-lt"/>
                <a:cs typeface="+mn-lt"/>
              </a:rPr>
              <a:t> pas les </a:t>
            </a:r>
            <a:r>
              <a:rPr lang="en-US" sz="1700" dirty="0" err="1">
                <a:ea typeface="+mn-lt"/>
                <a:cs typeface="+mn-lt"/>
              </a:rPr>
              <a:t>besoins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juridiques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spécifiques</a:t>
            </a:r>
            <a:r>
              <a:rPr lang="en-US" sz="1700" dirty="0">
                <a:ea typeface="+mn-lt"/>
                <a:cs typeface="+mn-lt"/>
              </a:rPr>
              <a:t> de la </a:t>
            </a:r>
            <a:r>
              <a:rPr lang="en-US" sz="1700" dirty="0" err="1">
                <a:ea typeface="+mn-lt"/>
                <a:cs typeface="+mn-lt"/>
              </a:rPr>
              <a:t>région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</p:txBody>
      </p:sp>
      <p:pic>
        <p:nvPicPr>
          <p:cNvPr id="4" name="Picture 3" descr="A person and person sitting at a table&#10;&#10;Description automatically generated">
            <a:extLst>
              <a:ext uri="{FF2B5EF4-FFF2-40B4-BE49-F238E27FC236}">
                <a16:creationId xmlns:a16="http://schemas.microsoft.com/office/drawing/2014/main" id="{2870DD98-F916-7F7D-750F-386BD00C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50" r="30853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9F0B-119D-72D7-0A2A-0DC13E29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Étude de </a:t>
            </a:r>
            <a:r>
              <a:rPr lang="en-US" sz="5400">
                <a:ea typeface="+mj-lt"/>
                <a:cs typeface="+mj-lt"/>
              </a:rPr>
              <a:t>l'existant</a:t>
            </a:r>
            <a:r>
              <a:rPr lang="en-US" sz="5400" dirty="0">
                <a:ea typeface="+mj-lt"/>
                <a:cs typeface="+mj-lt"/>
              </a:rPr>
              <a:t> et critique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7763-A2F1-FC8D-1B59-73BC0091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Segoe UI"/>
                <a:cs typeface="Segoe UI"/>
              </a:rPr>
              <a:t>Critique :</a:t>
            </a:r>
            <a:endParaRPr lang="en-US" sz="2200" dirty="0">
              <a:latin typeface="Segoe UI"/>
              <a:cs typeface="Segoe UI"/>
            </a:endParaRPr>
          </a:p>
          <a:p>
            <a:pPr lvl="1" indent="-457200">
              <a:buFont typeface="Courier New,monospace" panose="020B0604020202020204" pitchFamily="34" charset="0"/>
              <a:buChar char="o"/>
            </a:pPr>
            <a:r>
              <a:rPr lang="en-US" sz="2000" err="1">
                <a:latin typeface="Arial"/>
                <a:cs typeface="Arial"/>
              </a:rPr>
              <a:t>Ces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plateformes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sont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performantes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mais</a:t>
            </a:r>
            <a:r>
              <a:rPr lang="en-US" sz="2000" dirty="0">
                <a:latin typeface="Arial"/>
                <a:cs typeface="Arial"/>
              </a:rPr>
              <a:t> peu </a:t>
            </a:r>
            <a:r>
              <a:rPr lang="en-US" sz="2000" err="1">
                <a:latin typeface="Arial"/>
                <a:cs typeface="Arial"/>
              </a:rPr>
              <a:t>adaptées</a:t>
            </a:r>
            <a:r>
              <a:rPr lang="en-US" sz="2000" dirty="0">
                <a:latin typeface="Arial"/>
                <a:cs typeface="Arial"/>
              </a:rPr>
              <a:t> aux </a:t>
            </a:r>
            <a:r>
              <a:rPr lang="en-US" sz="2000" err="1">
                <a:latin typeface="Arial"/>
                <a:cs typeface="Arial"/>
              </a:rPr>
              <a:t>réalités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économiques</a:t>
            </a:r>
            <a:r>
              <a:rPr lang="en-US" sz="2000" dirty="0">
                <a:latin typeface="Arial"/>
                <a:cs typeface="Arial"/>
              </a:rPr>
              <a:t> et </a:t>
            </a:r>
            <a:r>
              <a:rPr lang="en-US" sz="2000" err="1">
                <a:latin typeface="Arial"/>
                <a:cs typeface="Arial"/>
              </a:rPr>
              <a:t>légales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tunisiennes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lvl="1" indent="-457200">
              <a:buFont typeface="Courier New,monospace" panose="020B0604020202020204" pitchFamily="34" charset="0"/>
              <a:buChar char="o"/>
            </a:pPr>
            <a:r>
              <a:rPr lang="en-US" sz="2000" dirty="0">
                <a:latin typeface="Arial"/>
                <a:cs typeface="Arial"/>
              </a:rPr>
              <a:t>Il y a un manque </a:t>
            </a:r>
            <a:r>
              <a:rPr lang="en-US" sz="2000" err="1">
                <a:latin typeface="Arial"/>
                <a:cs typeface="Arial"/>
              </a:rPr>
              <a:t>d'éducation</a:t>
            </a:r>
            <a:r>
              <a:rPr lang="en-US" sz="2000" dirty="0">
                <a:latin typeface="Arial"/>
                <a:cs typeface="Arial"/>
              </a:rPr>
              <a:t> sur les </a:t>
            </a:r>
            <a:r>
              <a:rPr lang="en-US" sz="2000" err="1">
                <a:latin typeface="Arial"/>
                <a:cs typeface="Arial"/>
              </a:rPr>
              <a:t>cryptomonnaies</a:t>
            </a:r>
            <a:r>
              <a:rPr lang="en-US" sz="2000" dirty="0">
                <a:latin typeface="Arial"/>
                <a:cs typeface="Arial"/>
              </a:rPr>
              <a:t> dans la </a:t>
            </a:r>
            <a:r>
              <a:rPr lang="en-US" sz="2000" err="1">
                <a:latin typeface="Arial"/>
                <a:cs typeface="Arial"/>
              </a:rPr>
              <a:t>région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nécessitant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une</a:t>
            </a:r>
            <a:r>
              <a:rPr lang="en-US" sz="2000" dirty="0">
                <a:latin typeface="Arial"/>
                <a:cs typeface="Arial"/>
              </a:rPr>
              <a:t> solution accessible et intuitive.</a:t>
            </a:r>
            <a:endParaRPr lang="en-US" sz="2000" dirty="0"/>
          </a:p>
        </p:txBody>
      </p:sp>
      <p:pic>
        <p:nvPicPr>
          <p:cNvPr id="4" name="Picture 3" descr="A person and person sitting at a table&#10;&#10;Description automatically generated">
            <a:extLst>
              <a:ext uri="{FF2B5EF4-FFF2-40B4-BE49-F238E27FC236}">
                <a16:creationId xmlns:a16="http://schemas.microsoft.com/office/drawing/2014/main" id="{9BB154D2-F94C-0637-BBB8-7C877ADE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50" r="30853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9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14B32-D4ED-5F2E-9EE5-633D57A9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ea typeface="+mj-lt"/>
                <a:cs typeface="+mj-lt"/>
              </a:rPr>
              <a:t>Besoins</a:t>
            </a:r>
            <a:r>
              <a:rPr lang="en-US" sz="4600" dirty="0">
                <a:ea typeface="+mj-lt"/>
                <a:cs typeface="+mj-lt"/>
              </a:rPr>
              <a:t>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r>
              <a:rPr lang="en-US" sz="4600" dirty="0">
                <a:ea typeface="+mj-lt"/>
                <a:cs typeface="+mj-lt"/>
              </a:rPr>
              <a:t> et non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endParaRPr lang="en-US" sz="4600" dirty="0" err="1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114D-F286-4073-27B0-79DC4D57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77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Besoins</a:t>
            </a:r>
            <a:r>
              <a:rPr lang="en-US" sz="3200" b="1" dirty="0"/>
              <a:t> </a:t>
            </a:r>
            <a:r>
              <a:rPr lang="en-US" sz="3200" b="1" dirty="0" err="1"/>
              <a:t>fonctionnels</a:t>
            </a:r>
            <a:endParaRPr lang="en-US" sz="3200" dirty="0" err="1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1. </a:t>
            </a:r>
            <a:r>
              <a:rPr lang="en-US" sz="2000" b="1" dirty="0" err="1">
                <a:ea typeface="+mn-lt"/>
                <a:cs typeface="+mn-lt"/>
              </a:rPr>
              <a:t>Utilisateur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/>
          </a:p>
          <a:p>
            <a:pPr marL="914400" lvl="1" indent="-457200"/>
            <a:r>
              <a:rPr lang="en-US" sz="200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son </a:t>
            </a:r>
            <a:r>
              <a:rPr lang="en-US" sz="2000" err="1">
                <a:ea typeface="+mn-lt"/>
                <a:cs typeface="+mn-lt"/>
              </a:rPr>
              <a:t>compte</a:t>
            </a:r>
            <a:r>
              <a:rPr lang="en-US" sz="2000" dirty="0">
                <a:ea typeface="+mn-lt"/>
                <a:cs typeface="+mn-lt"/>
              </a:rPr>
              <a:t> : inscription, </a:t>
            </a:r>
            <a:r>
              <a:rPr lang="en-US" sz="2000" err="1">
                <a:ea typeface="+mn-lt"/>
                <a:cs typeface="+mn-lt"/>
              </a:rPr>
              <a:t>connexion</a:t>
            </a:r>
            <a:r>
              <a:rPr lang="en-US" sz="2000" dirty="0">
                <a:ea typeface="+mn-lt"/>
                <a:cs typeface="+mn-lt"/>
              </a:rPr>
              <a:t>, mise à jour des </a:t>
            </a:r>
            <a:r>
              <a:rPr lang="en-US" sz="2000" err="1">
                <a:ea typeface="+mn-lt"/>
                <a:cs typeface="+mn-lt"/>
              </a:rPr>
              <a:t>informations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personnelles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ses</a:t>
            </a:r>
            <a:r>
              <a:rPr lang="en-US" sz="2000" dirty="0">
                <a:ea typeface="+mn-lt"/>
                <a:cs typeface="+mn-lt"/>
              </a:rPr>
              <a:t> transactions : </a:t>
            </a:r>
            <a:r>
              <a:rPr lang="en-US" sz="2000" err="1">
                <a:ea typeface="+mn-lt"/>
                <a:cs typeface="+mn-lt"/>
              </a:rPr>
              <a:t>envoyer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recevoir</a:t>
            </a:r>
            <a:r>
              <a:rPr lang="en-US" sz="2000" dirty="0">
                <a:ea typeface="+mn-lt"/>
                <a:cs typeface="+mn-lt"/>
              </a:rPr>
              <a:t>, consulter </a:t>
            </a:r>
            <a:r>
              <a:rPr lang="en-US" sz="2000" err="1">
                <a:ea typeface="+mn-lt"/>
                <a:cs typeface="+mn-lt"/>
              </a:rPr>
              <a:t>l'historique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Vérification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d’identité</a:t>
            </a:r>
            <a:r>
              <a:rPr lang="en-US" sz="2000" dirty="0">
                <a:ea typeface="+mn-lt"/>
                <a:cs typeface="+mn-lt"/>
              </a:rPr>
              <a:t> (KYC).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son </a:t>
            </a:r>
            <a:r>
              <a:rPr lang="en-US" sz="2000" dirty="0" err="1">
                <a:ea typeface="+mn-lt"/>
                <a:cs typeface="+mn-lt"/>
              </a:rPr>
              <a:t>portefeuille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Acheter</a:t>
            </a:r>
            <a:r>
              <a:rPr lang="en-US" sz="2000" dirty="0">
                <a:ea typeface="+mn-lt"/>
                <a:cs typeface="+mn-lt"/>
              </a:rPr>
              <a:t> et </a:t>
            </a:r>
            <a:r>
              <a:rPr lang="en-US" sz="2000" dirty="0" err="1">
                <a:ea typeface="+mn-lt"/>
                <a:cs typeface="+mn-lt"/>
              </a:rPr>
              <a:t>vendre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2. Marchand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paiements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reçus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les transactions </a:t>
            </a:r>
            <a:r>
              <a:rPr lang="en-US" sz="2000" dirty="0" err="1">
                <a:ea typeface="+mn-lt"/>
                <a:cs typeface="+mn-lt"/>
              </a:rPr>
              <a:t>liées</a:t>
            </a:r>
            <a:r>
              <a:rPr lang="en-US" sz="2000" dirty="0">
                <a:ea typeface="+mn-lt"/>
                <a:cs typeface="+mn-lt"/>
              </a:rPr>
              <a:t> aux clients.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Paramétrer</a:t>
            </a:r>
            <a:r>
              <a:rPr lang="en-US" sz="2000" dirty="0">
                <a:ea typeface="+mn-lt"/>
                <a:cs typeface="+mn-lt"/>
              </a:rPr>
              <a:t> les options de </a:t>
            </a:r>
            <a:r>
              <a:rPr lang="en-US" sz="2000" dirty="0" err="1">
                <a:ea typeface="+mn-lt"/>
                <a:cs typeface="+mn-lt"/>
              </a:rPr>
              <a:t>paiement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>
                <a:ea typeface="+mn-lt"/>
                <a:cs typeface="+mn-lt"/>
              </a:rPr>
              <a:t>Consulter les rapports sur les ventes et </a:t>
            </a:r>
            <a:r>
              <a:rPr lang="en-US" sz="2000" dirty="0" err="1">
                <a:ea typeface="+mn-lt"/>
                <a:cs typeface="+mn-lt"/>
              </a:rPr>
              <a:t>paiements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68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0CAE3-3C70-203C-4A6A-59E7B1C0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ea typeface="+mj-lt"/>
                <a:cs typeface="+mj-lt"/>
              </a:rPr>
              <a:t>Besoins</a:t>
            </a:r>
            <a:r>
              <a:rPr lang="en-US" sz="4600" dirty="0">
                <a:ea typeface="+mj-lt"/>
                <a:cs typeface="+mj-lt"/>
              </a:rPr>
              <a:t>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r>
              <a:rPr lang="en-US" sz="4600" dirty="0">
                <a:ea typeface="+mj-lt"/>
                <a:cs typeface="+mj-lt"/>
              </a:rPr>
              <a:t> et non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A819-594D-0ABA-F35B-9AFC74FA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3.     </a:t>
            </a:r>
            <a:r>
              <a:rPr lang="en-US" sz="2000" b="1" err="1">
                <a:latin typeface="Arial"/>
                <a:cs typeface="Arial"/>
              </a:rPr>
              <a:t>Administrateur</a:t>
            </a:r>
            <a:r>
              <a:rPr lang="en-US" sz="2000" dirty="0">
                <a:latin typeface="Arial"/>
                <a:cs typeface="Arial"/>
              </a:rPr>
              <a:t> :</a:t>
            </a:r>
            <a:endParaRPr lang="en-US" sz="2000"/>
          </a:p>
          <a:p>
            <a:pPr marL="914400" lvl="1" indent="-457200"/>
            <a:r>
              <a:rPr lang="en-US" sz="2000" err="1">
                <a:latin typeface="Arial"/>
                <a:cs typeface="Arial"/>
              </a:rPr>
              <a:t>Gérer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utilisateurs</a:t>
            </a:r>
            <a:r>
              <a:rPr lang="en-US" sz="2000" dirty="0">
                <a:latin typeface="Arial"/>
                <a:cs typeface="Arial"/>
              </a:rPr>
              <a:t> : </a:t>
            </a:r>
            <a:r>
              <a:rPr lang="en-US" sz="2000" err="1">
                <a:latin typeface="Arial"/>
                <a:cs typeface="Arial"/>
              </a:rPr>
              <a:t>valider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comptes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supprimer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utilisateurs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gérer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accès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914400" lvl="1" indent="-457200"/>
            <a:r>
              <a:rPr lang="en-US" sz="2000" err="1">
                <a:latin typeface="Arial"/>
                <a:cs typeface="Arial"/>
              </a:rPr>
              <a:t>Superviser</a:t>
            </a:r>
            <a:r>
              <a:rPr lang="en-US" sz="2000" dirty="0">
                <a:latin typeface="Arial"/>
                <a:cs typeface="Arial"/>
              </a:rPr>
              <a:t> les transactions sur la </a:t>
            </a:r>
            <a:r>
              <a:rPr lang="en-US" sz="2000" err="1">
                <a:latin typeface="Arial"/>
                <a:cs typeface="Arial"/>
              </a:rPr>
              <a:t>plateforme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914400" lvl="1" indent="-457200"/>
            <a:r>
              <a:rPr lang="en-US" sz="2000" dirty="0">
                <a:latin typeface="Arial"/>
                <a:cs typeface="Arial"/>
              </a:rPr>
              <a:t>Assurer la </a:t>
            </a:r>
            <a:r>
              <a:rPr lang="en-US" sz="2000" err="1">
                <a:latin typeface="Arial"/>
                <a:cs typeface="Arial"/>
              </a:rPr>
              <a:t>conformité</a:t>
            </a:r>
            <a:r>
              <a:rPr lang="en-US" sz="2000" dirty="0">
                <a:latin typeface="Arial"/>
                <a:cs typeface="Arial"/>
              </a:rPr>
              <a:t> aux </a:t>
            </a:r>
            <a:r>
              <a:rPr lang="en-US" sz="2000" err="1">
                <a:latin typeface="Arial"/>
                <a:cs typeface="Arial"/>
              </a:rPr>
              <a:t>normes</a:t>
            </a:r>
            <a:r>
              <a:rPr lang="en-US" sz="2000" dirty="0">
                <a:latin typeface="Arial"/>
                <a:cs typeface="Arial"/>
              </a:rPr>
              <a:t> KYC et AML.</a:t>
            </a:r>
          </a:p>
          <a:p>
            <a:pPr marL="914400" lvl="1" indent="-457200"/>
            <a:r>
              <a:rPr lang="en-US" sz="2000" dirty="0">
                <a:latin typeface="Arial"/>
                <a:cs typeface="Arial"/>
              </a:rPr>
              <a:t>Consulter les rapports et </a:t>
            </a:r>
            <a:r>
              <a:rPr lang="en-US" sz="2000" dirty="0" err="1">
                <a:latin typeface="Arial"/>
                <a:cs typeface="Arial"/>
              </a:rPr>
              <a:t>statistiques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d’utilisation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4.     Staff</a:t>
            </a:r>
            <a:r>
              <a:rPr lang="en-US" sz="2000" dirty="0">
                <a:latin typeface="Arial"/>
                <a:cs typeface="Arial"/>
              </a:rPr>
              <a:t> :</a:t>
            </a:r>
          </a:p>
          <a:p>
            <a:pPr marL="914400" lvl="1" indent="-457200"/>
            <a:r>
              <a:rPr lang="en-US" sz="2000" dirty="0">
                <a:latin typeface="Arial"/>
                <a:cs typeface="Arial"/>
              </a:rPr>
              <a:t>Assister les </a:t>
            </a:r>
            <a:r>
              <a:rPr lang="en-US" sz="2000" dirty="0" err="1">
                <a:latin typeface="Arial"/>
                <a:cs typeface="Arial"/>
              </a:rPr>
              <a:t>utilisateurs</a:t>
            </a:r>
            <a:r>
              <a:rPr lang="en-US" sz="2000" dirty="0">
                <a:latin typeface="Arial"/>
                <a:cs typeface="Arial"/>
              </a:rPr>
              <a:t> pour des </a:t>
            </a:r>
            <a:r>
              <a:rPr lang="en-US" sz="2000" dirty="0" err="1">
                <a:latin typeface="Arial"/>
                <a:cs typeface="Arial"/>
              </a:rPr>
              <a:t>problèmes</a:t>
            </a:r>
            <a:r>
              <a:rPr lang="en-US" sz="2000" dirty="0">
                <a:latin typeface="Arial"/>
                <a:cs typeface="Arial"/>
              </a:rPr>
              <a:t> techniques </a:t>
            </a:r>
            <a:r>
              <a:rPr lang="en-US" sz="2000" dirty="0" err="1">
                <a:latin typeface="Arial"/>
                <a:cs typeface="Arial"/>
              </a:rPr>
              <a:t>ou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liés</a:t>
            </a:r>
            <a:r>
              <a:rPr lang="en-US" sz="2000" dirty="0">
                <a:latin typeface="Arial"/>
                <a:cs typeface="Arial"/>
              </a:rPr>
              <a:t> au KYC.</a:t>
            </a:r>
          </a:p>
          <a:p>
            <a:pPr marL="914400" lvl="1" indent="-457200"/>
            <a:r>
              <a:rPr lang="en-US" sz="2000" dirty="0" err="1">
                <a:latin typeface="Arial"/>
                <a:cs typeface="Arial"/>
              </a:rPr>
              <a:t>Modérer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dirty="0" err="1">
                <a:latin typeface="Arial"/>
                <a:cs typeface="Arial"/>
              </a:rPr>
              <a:t>contenus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publiés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commentaires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914400" lvl="1" indent="-457200"/>
            <a:r>
              <a:rPr lang="en-US" sz="2000" dirty="0" err="1">
                <a:latin typeface="Arial"/>
                <a:cs typeface="Arial"/>
              </a:rPr>
              <a:t>Répondre</a:t>
            </a:r>
            <a:r>
              <a:rPr lang="en-US" sz="2000" dirty="0">
                <a:latin typeface="Arial"/>
                <a:cs typeface="Arial"/>
              </a:rPr>
              <a:t> aux </a:t>
            </a:r>
            <a:r>
              <a:rPr lang="en-US" sz="2000" dirty="0" err="1">
                <a:latin typeface="Arial"/>
                <a:cs typeface="Arial"/>
              </a:rPr>
              <a:t>demandes</a:t>
            </a:r>
            <a:r>
              <a:rPr lang="en-US" sz="2000" dirty="0">
                <a:latin typeface="Arial"/>
                <a:cs typeface="Arial"/>
              </a:rPr>
              <a:t> de support technique.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68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495B-9064-5782-5DF0-79E6226B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ea typeface="+mj-lt"/>
                <a:cs typeface="+mj-lt"/>
              </a:rPr>
              <a:t>Besoins</a:t>
            </a:r>
            <a:r>
              <a:rPr lang="en-US" sz="4600" dirty="0">
                <a:ea typeface="+mj-lt"/>
                <a:cs typeface="+mj-lt"/>
              </a:rPr>
              <a:t>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r>
              <a:rPr lang="en-US" sz="4600" dirty="0">
                <a:ea typeface="+mj-lt"/>
                <a:cs typeface="+mj-lt"/>
              </a:rPr>
              <a:t> et non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BE23-E9EC-077A-39EF-83F042A7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Besoins</a:t>
            </a:r>
            <a:r>
              <a:rPr lang="en-US" sz="3200" b="1" dirty="0"/>
              <a:t> non </a:t>
            </a:r>
            <a:r>
              <a:rPr lang="en-US" sz="3200" b="1" dirty="0" err="1"/>
              <a:t>fonctionnels</a:t>
            </a:r>
            <a:endParaRPr lang="en-US" sz="3200"/>
          </a:p>
          <a:p>
            <a:r>
              <a:rPr lang="en-US" sz="2200" b="1" dirty="0">
                <a:ea typeface="+mn-lt"/>
                <a:cs typeface="+mn-lt"/>
              </a:rPr>
              <a:t>Sécurité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Implémentation</a:t>
            </a:r>
            <a:r>
              <a:rPr lang="en-US" sz="2200" dirty="0">
                <a:ea typeface="+mn-lt"/>
                <a:cs typeface="+mn-lt"/>
              </a:rPr>
              <a:t> d’un </a:t>
            </a:r>
            <a:r>
              <a:rPr lang="en-US" sz="2200" dirty="0" err="1">
                <a:ea typeface="+mn-lt"/>
                <a:cs typeface="+mn-lt"/>
              </a:rPr>
              <a:t>chiffrement</a:t>
            </a:r>
            <a:r>
              <a:rPr lang="en-US" sz="2200" dirty="0">
                <a:ea typeface="+mn-lt"/>
                <a:cs typeface="+mn-lt"/>
              </a:rPr>
              <a:t> des données, </a:t>
            </a:r>
            <a:r>
              <a:rPr lang="en-US" sz="2200" dirty="0" err="1">
                <a:ea typeface="+mn-lt"/>
                <a:cs typeface="+mn-lt"/>
              </a:rPr>
              <a:t>authentification</a:t>
            </a:r>
            <a:r>
              <a:rPr lang="en-US" sz="2200" dirty="0">
                <a:ea typeface="+mn-lt"/>
                <a:cs typeface="+mn-lt"/>
              </a:rPr>
              <a:t> à deux </a:t>
            </a:r>
            <a:r>
              <a:rPr lang="en-US" sz="2200" dirty="0" err="1">
                <a:ea typeface="+mn-lt"/>
                <a:cs typeface="+mn-lt"/>
              </a:rPr>
              <a:t>facteurs</a:t>
            </a:r>
            <a:r>
              <a:rPr lang="en-US" sz="2200" dirty="0">
                <a:ea typeface="+mn-lt"/>
                <a:cs typeface="+mn-lt"/>
              </a:rPr>
              <a:t> (2FA), et </a:t>
            </a:r>
            <a:r>
              <a:rPr lang="en-US" sz="2200" dirty="0" err="1">
                <a:ea typeface="+mn-lt"/>
                <a:cs typeface="+mn-lt"/>
              </a:rPr>
              <a:t>conformité</a:t>
            </a:r>
            <a:r>
              <a:rPr lang="en-US" sz="2200" dirty="0">
                <a:ea typeface="+mn-lt"/>
                <a:cs typeface="+mn-lt"/>
              </a:rPr>
              <a:t> aux </a:t>
            </a:r>
            <a:r>
              <a:rPr lang="en-US" sz="2200" dirty="0" err="1">
                <a:ea typeface="+mn-lt"/>
                <a:cs typeface="+mn-lt"/>
              </a:rPr>
              <a:t>normes</a:t>
            </a:r>
            <a:r>
              <a:rPr lang="en-US" sz="2200" dirty="0">
                <a:ea typeface="+mn-lt"/>
                <a:cs typeface="+mn-lt"/>
              </a:rPr>
              <a:t> KYC/AML.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Accessibilité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Interface </a:t>
            </a:r>
            <a:r>
              <a:rPr lang="en-US" sz="2200" dirty="0" err="1">
                <a:ea typeface="+mn-lt"/>
                <a:cs typeface="+mn-lt"/>
              </a:rPr>
              <a:t>utilisateur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français et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arabe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r>
              <a:rPr lang="en-US" sz="2200" b="1" dirty="0">
                <a:ea typeface="+mn-lt"/>
                <a:cs typeface="+mn-lt"/>
              </a:rPr>
              <a:t>Performance :</a:t>
            </a:r>
            <a:r>
              <a:rPr lang="en-US" sz="2200" dirty="0">
                <a:ea typeface="+mn-lt"/>
                <a:cs typeface="+mn-lt"/>
              </a:rPr>
              <a:t> Temps de </a:t>
            </a:r>
            <a:r>
              <a:rPr lang="en-US" sz="2200" dirty="0" err="1">
                <a:ea typeface="+mn-lt"/>
                <a:cs typeface="+mn-lt"/>
              </a:rPr>
              <a:t>réponse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rapide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même</a:t>
            </a:r>
            <a:r>
              <a:rPr lang="en-US" sz="2200" dirty="0">
                <a:ea typeface="+mn-lt"/>
                <a:cs typeface="+mn-lt"/>
              </a:rPr>
              <a:t> avec un grand </a:t>
            </a:r>
            <a:r>
              <a:rPr lang="en-US" sz="2200" dirty="0" err="1">
                <a:ea typeface="+mn-lt"/>
                <a:cs typeface="+mn-lt"/>
              </a:rPr>
              <a:t>nombre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d’utilisateurs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simultanés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Scalabilité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Capacité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gérer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augmentation du </a:t>
            </a:r>
            <a:r>
              <a:rPr lang="en-US" sz="2200" dirty="0" err="1">
                <a:ea typeface="+mn-lt"/>
                <a:cs typeface="+mn-lt"/>
              </a:rPr>
              <a:t>nombre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d’utilisateurs</a:t>
            </a:r>
            <a:r>
              <a:rPr lang="en-US" sz="2200" dirty="0">
                <a:ea typeface="+mn-lt"/>
                <a:cs typeface="+mn-lt"/>
              </a:rPr>
              <a:t> et de transactions.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Compatibilité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Utilisation</a:t>
            </a:r>
            <a:r>
              <a:rPr lang="en-US" sz="2200" dirty="0">
                <a:ea typeface="+mn-lt"/>
                <a:cs typeface="+mn-lt"/>
              </a:rPr>
              <a:t> sur mobile et desktop via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interface web responsive.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Fiabilité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Sauvegardes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régulières</a:t>
            </a:r>
            <a:r>
              <a:rPr lang="en-US" sz="2200" dirty="0">
                <a:ea typeface="+mn-lt"/>
                <a:cs typeface="+mn-lt"/>
              </a:rPr>
              <a:t> et haute </a:t>
            </a:r>
            <a:r>
              <a:rPr lang="en-US" sz="2200" dirty="0" err="1">
                <a:ea typeface="+mn-lt"/>
                <a:cs typeface="+mn-lt"/>
              </a:rPr>
              <a:t>disponibilité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092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Rapport sur la Solution de Cryptomonnaie</vt:lpstr>
      <vt:lpstr>Introduction</vt:lpstr>
      <vt:lpstr>Introduction</vt:lpstr>
      <vt:lpstr>Motivation du Projet &amp; Objectifs</vt:lpstr>
      <vt:lpstr>Étude de l'existant et critique</vt:lpstr>
      <vt:lpstr>Étude de l'existant et critique</vt:lpstr>
      <vt:lpstr>Besoins fonctionnels et non fonctionnels</vt:lpstr>
      <vt:lpstr>Besoins fonctionnels et non fonctionnels</vt:lpstr>
      <vt:lpstr>Besoins fonctionnels et non fonctionnels</vt:lpstr>
      <vt:lpstr>Acteurs</vt:lpstr>
      <vt:lpstr>Cas d'utilisation (Use Case)</vt:lpstr>
      <vt:lpstr>Cas d'utilisation (Use Case)</vt:lpstr>
      <vt:lpstr>Aperçu des Fonctionnalités Clés</vt:lpstr>
      <vt:lpstr>Architecture Système &amp; Pile Technologique</vt:lpstr>
      <vt:lpstr>Parcours Utilisateur &amp; Expérience</vt:lpstr>
      <vt:lpstr>Diagramme de Classes &amp; Flux de Données</vt:lpstr>
      <vt:lpstr>Défis &amp; Solutions</vt:lpstr>
      <vt:lpstr>Perspectives d’Améliorations Futures</vt:lpstr>
      <vt:lpstr>Conclusion &amp; Prochaines Étapes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325</cp:revision>
  <dcterms:created xsi:type="dcterms:W3CDTF">2024-11-25T20:47:18Z</dcterms:created>
  <dcterms:modified xsi:type="dcterms:W3CDTF">2025-02-12T13:51:28Z</dcterms:modified>
</cp:coreProperties>
</file>