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58" r:id="rId5"/>
    <p:sldId id="270" r:id="rId6"/>
    <p:sldId id="261" r:id="rId7"/>
    <p:sldId id="259" r:id="rId8"/>
    <p:sldId id="260" r:id="rId9"/>
    <p:sldId id="262" r:id="rId10"/>
    <p:sldId id="263" r:id="rId11"/>
    <p:sldId id="264" r:id="rId12"/>
    <p:sldId id="267" r:id="rId13"/>
    <p:sldId id="271" r:id="rId14"/>
    <p:sldId id="272" r:id="rId15"/>
    <p:sldId id="273" r:id="rId16"/>
    <p:sldId id="274" r:id="rId17"/>
    <p:sldId id="275" r:id="rId18"/>
    <p:sldId id="277" r:id="rId19"/>
    <p:sldId id="276" r:id="rId20"/>
    <p:sldId id="265" r:id="rId21"/>
    <p:sldId id="26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5708A2-C9ED-A30A-D200-352FDD2A665F}" v="7" dt="2025-02-12T17:48:56.448"/>
    <p1510:client id="{7A58FEC1-22F2-3E87-0812-B8DF604BABC8}" v="102" dt="2025-02-13T08:16:41.642"/>
    <p1510:client id="{B60209F0-A231-B8AE-6A31-5FD8B5FD65F5}" v="380" dt="2025-02-12T08:52:17.9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tack of coins with a bitcoin symbol&#10;&#10;Description automatically generated">
            <a:extLst>
              <a:ext uri="{FF2B5EF4-FFF2-40B4-BE49-F238E27FC236}">
                <a16:creationId xmlns:a16="http://schemas.microsoft.com/office/drawing/2014/main" id="{78B3CFA3-5AC6-9BCB-93DE-1EEC84940E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332" t="9091" r="3221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182796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ea typeface="+mj-lt"/>
                <a:cs typeface="+mj-lt"/>
              </a:rPr>
              <a:t>Rapport sur la Solution de </a:t>
            </a:r>
            <a:r>
              <a:rPr lang="en-US" sz="4800" dirty="0" err="1">
                <a:ea typeface="+mj-lt"/>
                <a:cs typeface="+mj-lt"/>
              </a:rPr>
              <a:t>Cryptomonnaie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/>
              <a:t>Med Moncef Zmander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500FBE-AE79-3CEB-90E1-D58DF8ED3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 err="1">
                <a:ea typeface="+mj-lt"/>
                <a:cs typeface="+mj-lt"/>
              </a:rPr>
              <a:t>Acteurs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B4FE0-DFA6-855F-E567-ED79BA23F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Les </a:t>
            </a:r>
            <a:r>
              <a:rPr lang="en-US" sz="2000" dirty="0" err="1">
                <a:ea typeface="+mn-lt"/>
                <a:cs typeface="+mn-lt"/>
              </a:rPr>
              <a:t>acteurs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identifiés</a:t>
            </a:r>
            <a:r>
              <a:rPr lang="en-US" sz="2000" dirty="0">
                <a:ea typeface="+mn-lt"/>
                <a:cs typeface="+mn-lt"/>
              </a:rPr>
              <a:t> dans </a:t>
            </a:r>
            <a:r>
              <a:rPr lang="en-US" sz="2000" dirty="0" err="1">
                <a:ea typeface="+mn-lt"/>
                <a:cs typeface="+mn-lt"/>
              </a:rPr>
              <a:t>cette</a:t>
            </a:r>
            <a:r>
              <a:rPr lang="en-US" sz="2000" dirty="0">
                <a:ea typeface="+mn-lt"/>
                <a:cs typeface="+mn-lt"/>
              </a:rPr>
              <a:t> solution </a:t>
            </a:r>
            <a:r>
              <a:rPr lang="en-US" sz="2000" dirty="0" err="1">
                <a:ea typeface="+mn-lt"/>
                <a:cs typeface="+mn-lt"/>
              </a:rPr>
              <a:t>sont</a:t>
            </a:r>
            <a:r>
              <a:rPr lang="en-US" sz="2000" dirty="0">
                <a:ea typeface="+mn-lt"/>
                <a:cs typeface="+mn-lt"/>
              </a:rPr>
              <a:t> :</a:t>
            </a:r>
            <a:endParaRPr lang="en-US" sz="2000" dirty="0"/>
          </a:p>
          <a:p>
            <a:r>
              <a:rPr lang="en-US" sz="2000" b="1" dirty="0" err="1">
                <a:ea typeface="+mn-lt"/>
                <a:cs typeface="+mn-lt"/>
              </a:rPr>
              <a:t>Utilisateur</a:t>
            </a:r>
            <a:r>
              <a:rPr lang="en-US" sz="2000" dirty="0">
                <a:ea typeface="+mn-lt"/>
                <a:cs typeface="+mn-lt"/>
              </a:rPr>
              <a:t> :</a:t>
            </a:r>
            <a:endParaRPr lang="en-US" sz="2000" dirty="0"/>
          </a:p>
          <a:p>
            <a:pPr lvl="1"/>
            <a:r>
              <a:rPr lang="en-US" sz="2000" dirty="0" err="1">
                <a:ea typeface="+mn-lt"/>
                <a:cs typeface="+mn-lt"/>
              </a:rPr>
              <a:t>Individus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souhaitant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acheter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vendre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ou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transférer</a:t>
            </a:r>
            <a:r>
              <a:rPr lang="en-US" sz="2000" dirty="0">
                <a:ea typeface="+mn-lt"/>
                <a:cs typeface="+mn-lt"/>
              </a:rPr>
              <a:t> des </a:t>
            </a:r>
            <a:r>
              <a:rPr lang="en-US" sz="2000" dirty="0" err="1">
                <a:ea typeface="+mn-lt"/>
                <a:cs typeface="+mn-lt"/>
              </a:rPr>
              <a:t>cryptomonnaies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sz="2000" dirty="0"/>
          </a:p>
          <a:p>
            <a:pPr lvl="1"/>
            <a:r>
              <a:rPr lang="en-US" sz="2000" dirty="0">
                <a:ea typeface="+mn-lt"/>
                <a:cs typeface="+mn-lt"/>
              </a:rPr>
              <a:t>Doit </a:t>
            </a:r>
            <a:r>
              <a:rPr lang="en-US" sz="2000" dirty="0" err="1">
                <a:ea typeface="+mn-lt"/>
                <a:cs typeface="+mn-lt"/>
              </a:rPr>
              <a:t>avoir</a:t>
            </a:r>
            <a:r>
              <a:rPr lang="en-US" sz="2000" dirty="0">
                <a:ea typeface="+mn-lt"/>
                <a:cs typeface="+mn-lt"/>
              </a:rPr>
              <a:t> un </a:t>
            </a:r>
            <a:r>
              <a:rPr lang="en-US" sz="2000" dirty="0" err="1">
                <a:ea typeface="+mn-lt"/>
                <a:cs typeface="+mn-lt"/>
              </a:rPr>
              <a:t>compte</a:t>
            </a:r>
            <a:r>
              <a:rPr lang="en-US" sz="2000" dirty="0">
                <a:ea typeface="+mn-lt"/>
                <a:cs typeface="+mn-lt"/>
              </a:rPr>
              <a:t> personnel et un </a:t>
            </a:r>
            <a:r>
              <a:rPr lang="en-US" sz="2000" dirty="0" err="1">
                <a:ea typeface="+mn-lt"/>
                <a:cs typeface="+mn-lt"/>
              </a:rPr>
              <a:t>portefeuille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associé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sz="2000" dirty="0"/>
          </a:p>
          <a:p>
            <a:r>
              <a:rPr lang="en-US" sz="2000" b="1" dirty="0">
                <a:ea typeface="+mn-lt"/>
                <a:cs typeface="+mn-lt"/>
              </a:rPr>
              <a:t>Marchand</a:t>
            </a:r>
            <a:r>
              <a:rPr lang="en-US" sz="2000" dirty="0">
                <a:ea typeface="+mn-lt"/>
                <a:cs typeface="+mn-lt"/>
              </a:rPr>
              <a:t> :</a:t>
            </a:r>
            <a:endParaRPr lang="en-US" sz="2000" dirty="0"/>
          </a:p>
          <a:p>
            <a:pPr lvl="1"/>
            <a:r>
              <a:rPr lang="en-US" sz="2000" dirty="0" err="1">
                <a:ea typeface="+mn-lt"/>
                <a:cs typeface="+mn-lt"/>
              </a:rPr>
              <a:t>Professionnels</a:t>
            </a:r>
            <a:r>
              <a:rPr lang="en-US" sz="2000" dirty="0">
                <a:ea typeface="+mn-lt"/>
                <a:cs typeface="+mn-lt"/>
              </a:rPr>
              <a:t> acceptant les </a:t>
            </a:r>
            <a:r>
              <a:rPr lang="en-US" sz="2000" dirty="0" err="1">
                <a:ea typeface="+mn-lt"/>
                <a:cs typeface="+mn-lt"/>
              </a:rPr>
              <a:t>cryptomonnaies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comme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moyen</a:t>
            </a:r>
            <a:r>
              <a:rPr lang="en-US" sz="2000" dirty="0">
                <a:ea typeface="+mn-lt"/>
                <a:cs typeface="+mn-lt"/>
              </a:rPr>
              <a:t> de </a:t>
            </a:r>
            <a:r>
              <a:rPr lang="en-US" sz="2000" dirty="0" err="1">
                <a:ea typeface="+mn-lt"/>
                <a:cs typeface="+mn-lt"/>
              </a:rPr>
              <a:t>paiement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sz="2000" dirty="0"/>
          </a:p>
          <a:p>
            <a:pPr lvl="1"/>
            <a:r>
              <a:rPr lang="en-US" sz="2000" dirty="0" err="1">
                <a:ea typeface="+mn-lt"/>
                <a:cs typeface="+mn-lt"/>
              </a:rPr>
              <a:t>Nécessite</a:t>
            </a:r>
            <a:r>
              <a:rPr lang="en-US" sz="2000" dirty="0">
                <a:ea typeface="+mn-lt"/>
                <a:cs typeface="+mn-lt"/>
              </a:rPr>
              <a:t> des </a:t>
            </a:r>
            <a:r>
              <a:rPr lang="en-US" sz="2000" dirty="0" err="1">
                <a:ea typeface="+mn-lt"/>
                <a:cs typeface="+mn-lt"/>
              </a:rPr>
              <a:t>outils</a:t>
            </a:r>
            <a:r>
              <a:rPr lang="en-US" sz="2000" dirty="0">
                <a:ea typeface="+mn-lt"/>
                <a:cs typeface="+mn-lt"/>
              </a:rPr>
              <a:t> de gestion des transactions et des </a:t>
            </a:r>
            <a:r>
              <a:rPr lang="en-US" sz="2000" dirty="0" err="1">
                <a:ea typeface="+mn-lt"/>
                <a:cs typeface="+mn-lt"/>
              </a:rPr>
              <a:t>paiements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sz="2000" dirty="0"/>
          </a:p>
          <a:p>
            <a:r>
              <a:rPr lang="en-US" sz="2000" b="1" dirty="0" err="1">
                <a:ea typeface="+mn-lt"/>
                <a:cs typeface="+mn-lt"/>
              </a:rPr>
              <a:t>Administrateur</a:t>
            </a:r>
            <a:r>
              <a:rPr lang="en-US" sz="2000" dirty="0">
                <a:ea typeface="+mn-lt"/>
                <a:cs typeface="+mn-lt"/>
              </a:rPr>
              <a:t> :</a:t>
            </a:r>
            <a:endParaRPr lang="en-US" sz="2000" dirty="0"/>
          </a:p>
          <a:p>
            <a:pPr lvl="1"/>
            <a:r>
              <a:rPr lang="en-US" sz="2000" dirty="0" err="1">
                <a:ea typeface="+mn-lt"/>
                <a:cs typeface="+mn-lt"/>
              </a:rPr>
              <a:t>Responsable</a:t>
            </a:r>
            <a:r>
              <a:rPr lang="en-US" sz="2000" dirty="0">
                <a:ea typeface="+mn-lt"/>
                <a:cs typeface="+mn-lt"/>
              </a:rPr>
              <a:t> de la gestion </a:t>
            </a:r>
            <a:r>
              <a:rPr lang="en-US" sz="2000" dirty="0" err="1">
                <a:ea typeface="+mn-lt"/>
                <a:cs typeface="+mn-lt"/>
              </a:rPr>
              <a:t>globale</a:t>
            </a:r>
            <a:r>
              <a:rPr lang="en-US" sz="2000" dirty="0">
                <a:ea typeface="+mn-lt"/>
                <a:cs typeface="+mn-lt"/>
              </a:rPr>
              <a:t> de la </a:t>
            </a:r>
            <a:r>
              <a:rPr lang="en-US" sz="2000" dirty="0" err="1">
                <a:ea typeface="+mn-lt"/>
                <a:cs typeface="+mn-lt"/>
              </a:rPr>
              <a:t>plateforme</a:t>
            </a:r>
            <a:r>
              <a:rPr lang="en-US" sz="2000" dirty="0">
                <a:ea typeface="+mn-lt"/>
                <a:cs typeface="+mn-lt"/>
              </a:rPr>
              <a:t>, de la </a:t>
            </a:r>
            <a:r>
              <a:rPr lang="en-US" sz="2000" dirty="0" err="1">
                <a:ea typeface="+mn-lt"/>
                <a:cs typeface="+mn-lt"/>
              </a:rPr>
              <a:t>conformité</a:t>
            </a:r>
            <a:r>
              <a:rPr lang="en-US" sz="2000" dirty="0">
                <a:ea typeface="+mn-lt"/>
                <a:cs typeface="+mn-lt"/>
              </a:rPr>
              <a:t> et des </a:t>
            </a:r>
            <a:r>
              <a:rPr lang="en-US" sz="2000" dirty="0" err="1">
                <a:ea typeface="+mn-lt"/>
                <a:cs typeface="+mn-lt"/>
              </a:rPr>
              <a:t>opérations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sz="2000" dirty="0"/>
          </a:p>
          <a:p>
            <a:r>
              <a:rPr lang="en-US" sz="2000" b="1" dirty="0">
                <a:ea typeface="+mn-lt"/>
                <a:cs typeface="+mn-lt"/>
              </a:rPr>
              <a:t>Staff</a:t>
            </a:r>
            <a:r>
              <a:rPr lang="en-US" sz="2000" dirty="0">
                <a:ea typeface="+mn-lt"/>
                <a:cs typeface="+mn-lt"/>
              </a:rPr>
              <a:t> :</a:t>
            </a:r>
            <a:endParaRPr lang="en-US" sz="2000" dirty="0"/>
          </a:p>
          <a:p>
            <a:pPr lvl="1"/>
            <a:r>
              <a:rPr lang="en-US" sz="2000" dirty="0" err="1">
                <a:ea typeface="+mn-lt"/>
                <a:cs typeface="+mn-lt"/>
              </a:rPr>
              <a:t>Soutient</a:t>
            </a:r>
            <a:r>
              <a:rPr lang="en-US" sz="2000" dirty="0">
                <a:ea typeface="+mn-lt"/>
                <a:cs typeface="+mn-lt"/>
              </a:rPr>
              <a:t> les </a:t>
            </a:r>
            <a:r>
              <a:rPr lang="en-US" sz="2000" dirty="0" err="1">
                <a:ea typeface="+mn-lt"/>
                <a:cs typeface="+mn-lt"/>
              </a:rPr>
              <a:t>utilisateurs</a:t>
            </a:r>
            <a:r>
              <a:rPr lang="en-US" sz="2000" dirty="0">
                <a:ea typeface="+mn-lt"/>
                <a:cs typeface="+mn-lt"/>
              </a:rPr>
              <a:t> et </a:t>
            </a:r>
            <a:r>
              <a:rPr lang="en-US" sz="2000" dirty="0" err="1">
                <a:ea typeface="+mn-lt"/>
                <a:cs typeface="+mn-lt"/>
              </a:rPr>
              <a:t>résout</a:t>
            </a:r>
            <a:r>
              <a:rPr lang="en-US" sz="2000" dirty="0">
                <a:ea typeface="+mn-lt"/>
                <a:cs typeface="+mn-lt"/>
              </a:rPr>
              <a:t> les </a:t>
            </a:r>
            <a:r>
              <a:rPr lang="en-US" sz="2000" dirty="0" err="1">
                <a:ea typeface="+mn-lt"/>
                <a:cs typeface="+mn-lt"/>
              </a:rPr>
              <a:t>problèmes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liés</a:t>
            </a:r>
            <a:r>
              <a:rPr lang="en-US" sz="2000" dirty="0">
                <a:ea typeface="+mn-lt"/>
                <a:cs typeface="+mn-lt"/>
              </a:rPr>
              <a:t> à </a:t>
            </a:r>
            <a:r>
              <a:rPr lang="en-US" sz="2000" dirty="0" err="1">
                <a:ea typeface="+mn-lt"/>
                <a:cs typeface="+mn-lt"/>
              </a:rPr>
              <a:t>l'utilisation</a:t>
            </a:r>
            <a:r>
              <a:rPr lang="en-US" sz="2000" dirty="0">
                <a:ea typeface="+mn-lt"/>
                <a:cs typeface="+mn-lt"/>
              </a:rPr>
              <a:t> de la </a:t>
            </a:r>
            <a:r>
              <a:rPr lang="en-US" sz="2000" dirty="0" err="1">
                <a:ea typeface="+mn-lt"/>
                <a:cs typeface="+mn-lt"/>
              </a:rPr>
              <a:t>plateforme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sz="2000" dirty="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214138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302C9C-F608-3939-2D6F-1BBF6A059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Cas d'utilisation (Use Case)</a:t>
            </a:r>
          </a:p>
        </p:txBody>
      </p:sp>
      <p:sp>
        <p:nvSpPr>
          <p:cNvPr id="33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diagram of a diagram&#10;&#10;Description automatically generated">
            <a:extLst>
              <a:ext uri="{FF2B5EF4-FFF2-40B4-BE49-F238E27FC236}">
                <a16:creationId xmlns:a16="http://schemas.microsoft.com/office/drawing/2014/main" id="{1C67FD84-A1D0-8FA2-8A6C-B82A7BEBA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239" y="2642616"/>
            <a:ext cx="3128017" cy="3605784"/>
          </a:xfrm>
          <a:prstGeom prst="rect">
            <a:avLst/>
          </a:prstGeom>
        </p:spPr>
      </p:pic>
      <p:pic>
        <p:nvPicPr>
          <p:cNvPr id="13" name="Picture 12" descr="A diagram of a person&amp;#39;s hand&#10;&#10;Description automatically generated">
            <a:extLst>
              <a:ext uri="{FF2B5EF4-FFF2-40B4-BE49-F238E27FC236}">
                <a16:creationId xmlns:a16="http://schemas.microsoft.com/office/drawing/2014/main" id="{0233C864-4787-B517-EB19-F39B3D1E3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086" y="2642616"/>
            <a:ext cx="4479235" cy="3605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CA003B-261F-E2C9-E655-CE05095326A9}"/>
              </a:ext>
            </a:extLst>
          </p:cNvPr>
          <p:cNvSpPr txBox="1"/>
          <p:nvPr/>
        </p:nvSpPr>
        <p:spPr>
          <a:xfrm>
            <a:off x="305132" y="1862262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Authentication included </a:t>
            </a:r>
          </a:p>
        </p:txBody>
      </p:sp>
    </p:spTree>
    <p:extLst>
      <p:ext uri="{BB962C8B-B14F-4D97-AF65-F5344CB8AC3E}">
        <p14:creationId xmlns:p14="http://schemas.microsoft.com/office/powerpoint/2010/main" val="3465645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302C9C-F608-3939-2D6F-1BBF6A059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Cas d'utilisation (Use Case)</a:t>
            </a:r>
          </a:p>
        </p:txBody>
      </p:sp>
      <p:sp>
        <p:nvSpPr>
          <p:cNvPr id="40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a company&#10;&#10;Description automatically generated">
            <a:extLst>
              <a:ext uri="{FF2B5EF4-FFF2-40B4-BE49-F238E27FC236}">
                <a16:creationId xmlns:a16="http://schemas.microsoft.com/office/drawing/2014/main" id="{0763B653-6F0B-673A-2B68-56373E835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950" y="2642616"/>
            <a:ext cx="3488595" cy="3605784"/>
          </a:xfrm>
          <a:prstGeom prst="rect">
            <a:avLst/>
          </a:prstGeom>
        </p:spPr>
      </p:pic>
      <p:pic>
        <p:nvPicPr>
          <p:cNvPr id="4" name="Picture 3" descr="A diagram of a person&amp;#39;s support&#10;&#10;Description automatically generated">
            <a:extLst>
              <a:ext uri="{FF2B5EF4-FFF2-40B4-BE49-F238E27FC236}">
                <a16:creationId xmlns:a16="http://schemas.microsoft.com/office/drawing/2014/main" id="{6FC7D4BD-F67B-FC5B-E49C-179049E25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2676967"/>
            <a:ext cx="5614416" cy="35370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7F8816-8865-918B-A14D-0307FFB9141F}"/>
              </a:ext>
            </a:extLst>
          </p:cNvPr>
          <p:cNvSpPr txBox="1"/>
          <p:nvPr/>
        </p:nvSpPr>
        <p:spPr>
          <a:xfrm>
            <a:off x="307340" y="183134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Authentication included </a:t>
            </a:r>
          </a:p>
        </p:txBody>
      </p:sp>
    </p:spTree>
    <p:extLst>
      <p:ext uri="{BB962C8B-B14F-4D97-AF65-F5344CB8AC3E}">
        <p14:creationId xmlns:p14="http://schemas.microsoft.com/office/powerpoint/2010/main" val="2489428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ADA3FD-6031-46A3-668E-FFCE713A9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B18571-03B0-CF9F-45D8-1AF5F4DD5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ea typeface="+mj-lt"/>
                <a:cs typeface="+mj-lt"/>
              </a:rPr>
              <a:t>Aperçu des </a:t>
            </a:r>
            <a:r>
              <a:rPr lang="en-US" sz="5400">
                <a:ea typeface="+mj-lt"/>
                <a:cs typeface="+mj-lt"/>
              </a:rPr>
              <a:t>Fonctionnalités</a:t>
            </a:r>
            <a:r>
              <a:rPr lang="en-US" sz="5400" dirty="0">
                <a:ea typeface="+mj-lt"/>
                <a:cs typeface="+mj-lt"/>
              </a:rPr>
              <a:t> </a:t>
            </a:r>
            <a:r>
              <a:rPr lang="en-US" sz="5400">
                <a:ea typeface="+mj-lt"/>
                <a:cs typeface="+mj-lt"/>
              </a:rPr>
              <a:t>Clés</a:t>
            </a:r>
            <a:endParaRPr lang="en-US" sz="540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89816-3500-0934-9BB0-23E1EC9E2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b="1">
                <a:ea typeface="+mn-lt"/>
                <a:cs typeface="+mn-lt"/>
              </a:rPr>
              <a:t>Fonctionnalités Principales :</a:t>
            </a:r>
            <a:endParaRPr lang="en-US" sz="22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 b="1">
                <a:ea typeface="+mn-lt"/>
                <a:cs typeface="+mn-lt"/>
              </a:rPr>
              <a:t>Gestion des Comptes Utilisateurs :</a:t>
            </a:r>
            <a:r>
              <a:rPr lang="en-US" sz="2200">
                <a:ea typeface="+mn-lt"/>
                <a:cs typeface="+mn-lt"/>
              </a:rPr>
              <a:t> Inscription et gestion de profil simplifiées.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 b="1">
                <a:ea typeface="+mn-lt"/>
                <a:cs typeface="+mn-lt"/>
              </a:rPr>
              <a:t>Système de Portefeuille :</a:t>
            </a:r>
            <a:r>
              <a:rPr lang="en-US" sz="2200">
                <a:ea typeface="+mn-lt"/>
                <a:cs typeface="+mn-lt"/>
              </a:rPr>
              <a:t> Gestion aisée des fonds et des transferts.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 b="1">
                <a:ea typeface="+mn-lt"/>
                <a:cs typeface="+mn-lt"/>
              </a:rPr>
              <a:t>Vérification KYC :</a:t>
            </a:r>
            <a:r>
              <a:rPr lang="en-US" sz="2200">
                <a:ea typeface="+mn-lt"/>
                <a:cs typeface="+mn-lt"/>
              </a:rPr>
              <a:t> Processus sécurisé et conforme pour l’intégration des utilisateurs.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 b="1">
                <a:ea typeface="+mn-lt"/>
                <a:cs typeface="+mn-lt"/>
              </a:rPr>
              <a:t>Traitement des Transactions Marchandes :</a:t>
            </a:r>
            <a:r>
              <a:rPr lang="en-US" sz="2200">
                <a:ea typeface="+mn-lt"/>
                <a:cs typeface="+mn-lt"/>
              </a:rPr>
              <a:t> Paiements optimisés pour les commerçants.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 b="1">
                <a:ea typeface="+mn-lt"/>
                <a:cs typeface="+mn-lt"/>
              </a:rPr>
              <a:t>Outils pour Administrateurs &amp; Employés :</a:t>
            </a:r>
            <a:r>
              <a:rPr lang="en-US" sz="2200">
                <a:ea typeface="+mn-lt"/>
                <a:cs typeface="+mn-lt"/>
              </a:rPr>
              <a:t> Interface de gestion backend robuste.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 b="1">
                <a:ea typeface="+mn-lt"/>
                <a:cs typeface="+mn-lt"/>
              </a:rPr>
              <a:t>Support Multi-Devises :</a:t>
            </a:r>
            <a:r>
              <a:rPr lang="en-US" sz="2200">
                <a:ea typeface="+mn-lt"/>
                <a:cs typeface="+mn-lt"/>
              </a:rPr>
              <a:t> Prise en charge des cryptomonnaies et monnaies traditionnelles.</a:t>
            </a:r>
          </a:p>
        </p:txBody>
      </p:sp>
    </p:spTree>
    <p:extLst>
      <p:ext uri="{BB962C8B-B14F-4D97-AF65-F5344CB8AC3E}">
        <p14:creationId xmlns:p14="http://schemas.microsoft.com/office/powerpoint/2010/main" val="312874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628338-6E67-678E-B93E-11D6A4D95E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916355-0F32-896E-F631-CBF63DBED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2695" cy="1325563"/>
          </a:xfrm>
        </p:spPr>
        <p:txBody>
          <a:bodyPr>
            <a:normAutofit/>
          </a:bodyPr>
          <a:lstStyle/>
          <a:p>
            <a:r>
              <a:rPr lang="en-US" sz="4600">
                <a:ea typeface="+mj-lt"/>
                <a:cs typeface="+mj-lt"/>
              </a:rPr>
              <a:t>Architecture Système &amp; Pile Technologique</a:t>
            </a:r>
            <a:endParaRPr lang="en-US" sz="4600"/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D496A-72E9-7CC8-1DE5-6232028EC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b="1" dirty="0">
                <a:ea typeface="+mn-lt"/>
                <a:cs typeface="+mn-lt"/>
              </a:rPr>
              <a:t>Points </a:t>
            </a:r>
            <a:r>
              <a:rPr lang="en-US" sz="2200" b="1">
                <a:ea typeface="+mn-lt"/>
                <a:cs typeface="+mn-lt"/>
              </a:rPr>
              <a:t>Clés</a:t>
            </a:r>
            <a:r>
              <a:rPr lang="en-US" sz="2200" b="1" dirty="0">
                <a:ea typeface="+mn-lt"/>
                <a:cs typeface="+mn-lt"/>
              </a:rPr>
              <a:t> de </a:t>
            </a:r>
            <a:r>
              <a:rPr lang="en-US" sz="2200" b="1">
                <a:ea typeface="+mn-lt"/>
                <a:cs typeface="+mn-lt"/>
              </a:rPr>
              <a:t>l’Architecture</a:t>
            </a:r>
            <a:r>
              <a:rPr lang="en-US" sz="2200" b="1" dirty="0">
                <a:ea typeface="+mn-lt"/>
                <a:cs typeface="+mn-lt"/>
              </a:rPr>
              <a:t> 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 b="1" dirty="0">
                <a:ea typeface="+mn-lt"/>
                <a:cs typeface="+mn-lt"/>
              </a:rPr>
              <a:t>Frontend :</a:t>
            </a:r>
            <a:r>
              <a:rPr lang="en-US" sz="2200" dirty="0">
                <a:ea typeface="+mn-lt"/>
                <a:cs typeface="+mn-lt"/>
              </a:rPr>
              <a:t> Next.js pour des interfaces </a:t>
            </a:r>
            <a:r>
              <a:rPr lang="en-US" sz="2200">
                <a:ea typeface="+mn-lt"/>
                <a:cs typeface="+mn-lt"/>
              </a:rPr>
              <a:t>dynamiques</a:t>
            </a:r>
            <a:r>
              <a:rPr lang="en-US" sz="2200" dirty="0">
                <a:ea typeface="+mn-lt"/>
                <a:cs typeface="+mn-lt"/>
              </a:rPr>
              <a:t> et </a:t>
            </a:r>
            <a:r>
              <a:rPr lang="en-US" sz="2200">
                <a:ea typeface="+mn-lt"/>
                <a:cs typeface="+mn-lt"/>
              </a:rPr>
              <a:t>réactives</a:t>
            </a:r>
            <a:r>
              <a:rPr lang="en-US" sz="2200" dirty="0">
                <a:ea typeface="+mn-lt"/>
                <a:cs typeface="+mn-lt"/>
              </a:rPr>
              <a:t>.</a:t>
            </a:r>
            <a:endParaRPr lang="en-US" sz="220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 b="1" dirty="0">
                <a:ea typeface="+mn-lt"/>
                <a:cs typeface="+mn-lt"/>
              </a:rPr>
              <a:t>Backend :</a:t>
            </a:r>
            <a:r>
              <a:rPr lang="en-US" sz="2200" dirty="0">
                <a:ea typeface="+mn-lt"/>
                <a:cs typeface="+mn-lt"/>
              </a:rPr>
              <a:t> Node.js avec des API REST pour la communication.</a:t>
            </a:r>
            <a:endParaRPr lang="en-US" sz="220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 b="1" dirty="0">
                <a:ea typeface="+mn-lt"/>
                <a:cs typeface="+mn-lt"/>
              </a:rPr>
              <a:t>Base de Données :</a:t>
            </a:r>
            <a:r>
              <a:rPr lang="en-US" sz="2200" dirty="0">
                <a:ea typeface="+mn-lt"/>
                <a:cs typeface="+mn-lt"/>
              </a:rPr>
              <a:t> NoSQL (MongoDB).</a:t>
            </a:r>
            <a:endParaRPr lang="en-US" sz="220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 b="1" dirty="0">
                <a:ea typeface="+mn-lt"/>
                <a:cs typeface="+mn-lt"/>
              </a:rPr>
              <a:t>Sécurité :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>
                <a:ea typeface="+mn-lt"/>
                <a:cs typeface="+mn-lt"/>
              </a:rPr>
              <a:t>Authentification</a:t>
            </a:r>
            <a:r>
              <a:rPr lang="en-US" sz="2200" dirty="0">
                <a:ea typeface="+mn-lt"/>
                <a:cs typeface="+mn-lt"/>
              </a:rPr>
              <a:t> JWT et </a:t>
            </a:r>
            <a:r>
              <a:rPr lang="en-US" sz="2200">
                <a:ea typeface="+mn-lt"/>
                <a:cs typeface="+mn-lt"/>
              </a:rPr>
              <a:t>protocoles</a:t>
            </a:r>
            <a:r>
              <a:rPr lang="en-US" sz="2200" dirty="0">
                <a:ea typeface="+mn-lt"/>
                <a:cs typeface="+mn-lt"/>
              </a:rPr>
              <a:t> de </a:t>
            </a:r>
            <a:r>
              <a:rPr lang="en-US" sz="2200">
                <a:ea typeface="+mn-lt"/>
                <a:cs typeface="+mn-lt"/>
              </a:rPr>
              <a:t>chiffrement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>
                <a:ea typeface="+mn-lt"/>
                <a:cs typeface="+mn-lt"/>
              </a:rPr>
              <a:t>avancés</a:t>
            </a:r>
            <a:r>
              <a:rPr lang="en-US" sz="2200" dirty="0">
                <a:ea typeface="+mn-lt"/>
                <a:cs typeface="+mn-lt"/>
              </a:rPr>
              <a:t>.</a:t>
            </a:r>
            <a:endParaRPr lang="en-US" sz="2200">
              <a:ea typeface="+mn-lt"/>
              <a:cs typeface="+mn-lt"/>
            </a:endParaRPr>
          </a:p>
          <a:p>
            <a:r>
              <a:rPr lang="en-US" sz="2200" b="1" dirty="0">
                <a:ea typeface="+mn-lt"/>
                <a:cs typeface="+mn-lt"/>
              </a:rPr>
              <a:t>Pile Technologique 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 dirty="0">
                <a:ea typeface="+mn-lt"/>
                <a:cs typeface="+mn-lt"/>
              </a:rPr>
              <a:t>Node.js, Next.js, MongoDB.</a:t>
            </a:r>
          </a:p>
        </p:txBody>
      </p:sp>
    </p:spTree>
    <p:extLst>
      <p:ext uri="{BB962C8B-B14F-4D97-AF65-F5344CB8AC3E}">
        <p14:creationId xmlns:p14="http://schemas.microsoft.com/office/powerpoint/2010/main" val="1936832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120D03-C8DB-2CDF-FC81-923E6C674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BE2F6C-7749-D117-2E32-0A102E872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2695" cy="1325563"/>
          </a:xfrm>
        </p:spPr>
        <p:txBody>
          <a:bodyPr>
            <a:normAutofit/>
          </a:bodyPr>
          <a:lstStyle/>
          <a:p>
            <a:r>
              <a:rPr lang="en-US" sz="5400">
                <a:ea typeface="+mj-lt"/>
                <a:cs typeface="+mj-lt"/>
              </a:rPr>
              <a:t>Parcours Utilisateur &amp; Expérience</a:t>
            </a:r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52DE0-6EB3-62D3-93CA-A9140B2EB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682613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b="1" dirty="0" err="1">
                <a:ea typeface="+mn-lt"/>
                <a:cs typeface="+mn-lt"/>
              </a:rPr>
              <a:t>Déroulement</a:t>
            </a:r>
            <a:r>
              <a:rPr lang="en-US" sz="2200" b="1" dirty="0">
                <a:ea typeface="+mn-lt"/>
                <a:cs typeface="+mn-lt"/>
              </a:rPr>
              <a:t> du </a:t>
            </a:r>
            <a:r>
              <a:rPr lang="en-US" sz="2200" b="1" dirty="0" err="1">
                <a:ea typeface="+mn-lt"/>
                <a:cs typeface="+mn-lt"/>
              </a:rPr>
              <a:t>Parcours</a:t>
            </a:r>
            <a:r>
              <a:rPr lang="en-US" sz="2200" b="1" dirty="0">
                <a:ea typeface="+mn-lt"/>
                <a:cs typeface="+mn-lt"/>
              </a:rPr>
              <a:t> </a:t>
            </a:r>
            <a:r>
              <a:rPr lang="en-US" sz="2200" b="1" dirty="0" err="1">
                <a:ea typeface="+mn-lt"/>
                <a:cs typeface="+mn-lt"/>
              </a:rPr>
              <a:t>Utilisateur</a:t>
            </a:r>
            <a:r>
              <a:rPr lang="en-US" sz="2200" b="1" dirty="0">
                <a:ea typeface="+mn-lt"/>
                <a:cs typeface="+mn-lt"/>
              </a:rPr>
              <a:t> :</a:t>
            </a:r>
          </a:p>
          <a:p>
            <a:pPr marL="914400" lvl="1" indent="-457200">
              <a:buAutoNum type="arabicPeriod"/>
            </a:pPr>
            <a:r>
              <a:rPr lang="en-US" sz="2200" b="1" dirty="0">
                <a:ea typeface="+mn-lt"/>
                <a:cs typeface="+mn-lt"/>
              </a:rPr>
              <a:t>Inscription &amp; </a:t>
            </a:r>
            <a:r>
              <a:rPr lang="en-US" sz="2200" b="1" dirty="0" err="1">
                <a:ea typeface="+mn-lt"/>
                <a:cs typeface="+mn-lt"/>
              </a:rPr>
              <a:t>Vérification</a:t>
            </a:r>
            <a:r>
              <a:rPr lang="en-US" sz="2200" b="1" dirty="0">
                <a:ea typeface="+mn-lt"/>
                <a:cs typeface="+mn-lt"/>
              </a:rPr>
              <a:t> KYC :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Création</a:t>
            </a:r>
            <a:r>
              <a:rPr lang="en-US" sz="2200" dirty="0">
                <a:ea typeface="+mn-lt"/>
                <a:cs typeface="+mn-lt"/>
              </a:rPr>
              <a:t> de </a:t>
            </a:r>
            <a:r>
              <a:rPr lang="en-US" sz="2200" dirty="0" err="1">
                <a:ea typeface="+mn-lt"/>
                <a:cs typeface="+mn-lt"/>
              </a:rPr>
              <a:t>compte</a:t>
            </a:r>
            <a:r>
              <a:rPr lang="en-US" sz="2200" dirty="0">
                <a:ea typeface="+mn-lt"/>
                <a:cs typeface="+mn-lt"/>
              </a:rPr>
              <a:t> et validation </a:t>
            </a:r>
            <a:r>
              <a:rPr lang="en-US" sz="2200" dirty="0" err="1">
                <a:ea typeface="+mn-lt"/>
                <a:cs typeface="+mn-lt"/>
              </a:rPr>
              <a:t>d’identité</a:t>
            </a:r>
            <a:r>
              <a:rPr lang="en-US" sz="2200" dirty="0">
                <a:ea typeface="+mn-lt"/>
                <a:cs typeface="+mn-lt"/>
              </a:rPr>
              <a:t>.</a:t>
            </a:r>
          </a:p>
          <a:p>
            <a:pPr lvl="1">
              <a:buAutoNum type="arabicPeriod"/>
            </a:pPr>
            <a:r>
              <a:rPr lang="en-US" sz="2200" b="1" dirty="0">
                <a:ea typeface="+mn-lt"/>
                <a:cs typeface="+mn-lt"/>
              </a:rPr>
              <a:t>    </a:t>
            </a:r>
            <a:r>
              <a:rPr lang="en-US" sz="2200" b="1" dirty="0" err="1">
                <a:ea typeface="+mn-lt"/>
                <a:cs typeface="+mn-lt"/>
              </a:rPr>
              <a:t>Création</a:t>
            </a:r>
            <a:r>
              <a:rPr lang="en-US" sz="2200" b="1" dirty="0">
                <a:ea typeface="+mn-lt"/>
                <a:cs typeface="+mn-lt"/>
              </a:rPr>
              <a:t> &amp; </a:t>
            </a:r>
            <a:r>
              <a:rPr lang="en-US" sz="2200" b="1" dirty="0" err="1">
                <a:ea typeface="+mn-lt"/>
                <a:cs typeface="+mn-lt"/>
              </a:rPr>
              <a:t>Financement</a:t>
            </a:r>
            <a:r>
              <a:rPr lang="en-US" sz="2200" b="1" dirty="0">
                <a:ea typeface="+mn-lt"/>
                <a:cs typeface="+mn-lt"/>
              </a:rPr>
              <a:t> du </a:t>
            </a:r>
            <a:r>
              <a:rPr lang="en-US" sz="2200" b="1" dirty="0" err="1">
                <a:ea typeface="+mn-lt"/>
                <a:cs typeface="+mn-lt"/>
              </a:rPr>
              <a:t>Portefeuille</a:t>
            </a:r>
            <a:r>
              <a:rPr lang="en-US" sz="2200" b="1" dirty="0">
                <a:ea typeface="+mn-lt"/>
                <a:cs typeface="+mn-lt"/>
              </a:rPr>
              <a:t> :</a:t>
            </a:r>
            <a:r>
              <a:rPr lang="en-US" sz="2200" dirty="0">
                <a:ea typeface="+mn-lt"/>
                <a:cs typeface="+mn-lt"/>
              </a:rPr>
              <a:t> Mise </a:t>
            </a:r>
            <a:r>
              <a:rPr lang="en-US" sz="2200" dirty="0" err="1">
                <a:ea typeface="+mn-lt"/>
                <a:cs typeface="+mn-lt"/>
              </a:rPr>
              <a:t>en</a:t>
            </a:r>
            <a:r>
              <a:rPr lang="en-US" sz="2200" dirty="0">
                <a:ea typeface="+mn-lt"/>
                <a:cs typeface="+mn-lt"/>
              </a:rPr>
              <a:t> place et </a:t>
            </a:r>
            <a:r>
              <a:rPr lang="en-US" sz="2200" dirty="0" err="1">
                <a:ea typeface="+mn-lt"/>
                <a:cs typeface="+mn-lt"/>
              </a:rPr>
              <a:t>approvisionnement</a:t>
            </a:r>
            <a:r>
              <a:rPr lang="en-US" sz="2200" dirty="0">
                <a:ea typeface="+mn-lt"/>
                <a:cs typeface="+mn-lt"/>
              </a:rPr>
              <a:t> du </a:t>
            </a:r>
            <a:r>
              <a:rPr lang="en-US" sz="2200" dirty="0" err="1">
                <a:ea typeface="+mn-lt"/>
                <a:cs typeface="+mn-lt"/>
              </a:rPr>
              <a:t>portefeuille</a:t>
            </a:r>
            <a:r>
              <a:rPr lang="en-US" sz="2200" dirty="0">
                <a:ea typeface="+mn-lt"/>
                <a:cs typeface="+mn-lt"/>
              </a:rPr>
              <a:t> digital.</a:t>
            </a:r>
            <a:endParaRPr lang="en-US" sz="2200">
              <a:ea typeface="+mn-lt"/>
              <a:cs typeface="+mn-lt"/>
            </a:endParaRPr>
          </a:p>
          <a:p>
            <a:pPr lvl="1">
              <a:buAutoNum type="arabicPeriod"/>
            </a:pPr>
            <a:r>
              <a:rPr lang="en-US" sz="2200" b="1" dirty="0">
                <a:ea typeface="+mn-lt"/>
                <a:cs typeface="+mn-lt"/>
              </a:rPr>
              <a:t>    Initiation des Transactions :</a:t>
            </a:r>
            <a:r>
              <a:rPr lang="en-US" sz="2200" dirty="0">
                <a:ea typeface="+mn-lt"/>
                <a:cs typeface="+mn-lt"/>
              </a:rPr>
              <a:t> Paiements </a:t>
            </a:r>
            <a:r>
              <a:rPr lang="en-US" sz="2200" dirty="0" err="1">
                <a:ea typeface="+mn-lt"/>
                <a:cs typeface="+mn-lt"/>
              </a:rPr>
              <a:t>en</a:t>
            </a:r>
            <a:r>
              <a:rPr lang="en-US" sz="2200" dirty="0">
                <a:ea typeface="+mn-lt"/>
                <a:cs typeface="+mn-lt"/>
              </a:rPr>
              <a:t> crypto et </a:t>
            </a:r>
            <a:r>
              <a:rPr lang="en-US" sz="2200" dirty="0" err="1">
                <a:ea typeface="+mn-lt"/>
                <a:cs typeface="+mn-lt"/>
              </a:rPr>
              <a:t>en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monnaie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fiduciaire</a:t>
            </a:r>
            <a:r>
              <a:rPr lang="en-US" sz="2200" dirty="0">
                <a:ea typeface="+mn-lt"/>
                <a:cs typeface="+mn-lt"/>
              </a:rPr>
              <a:t>.</a:t>
            </a:r>
          </a:p>
          <a:p>
            <a:pPr lvl="1">
              <a:buAutoNum type="arabicPeriod"/>
            </a:pPr>
            <a:r>
              <a:rPr lang="en-US" sz="2200" b="1" dirty="0">
                <a:ea typeface="+mn-lt"/>
                <a:cs typeface="+mn-lt"/>
              </a:rPr>
              <a:t>    Interactions avec les </a:t>
            </a:r>
            <a:r>
              <a:rPr lang="en-US" sz="2200" b="1" dirty="0" err="1">
                <a:ea typeface="+mn-lt"/>
                <a:cs typeface="+mn-lt"/>
              </a:rPr>
              <a:t>Commerçants</a:t>
            </a:r>
            <a:r>
              <a:rPr lang="en-US" sz="2200" b="1" dirty="0">
                <a:ea typeface="+mn-lt"/>
                <a:cs typeface="+mn-lt"/>
              </a:rPr>
              <a:t> :</a:t>
            </a:r>
            <a:r>
              <a:rPr lang="en-US" sz="2200" dirty="0">
                <a:ea typeface="+mn-lt"/>
                <a:cs typeface="+mn-lt"/>
              </a:rPr>
              <a:t> Paiements </a:t>
            </a:r>
            <a:r>
              <a:rPr lang="en-US" sz="2200" dirty="0" err="1">
                <a:ea typeface="+mn-lt"/>
                <a:cs typeface="+mn-lt"/>
              </a:rPr>
              <a:t>sécurisés</a:t>
            </a:r>
            <a:r>
              <a:rPr lang="en-US" sz="2200" dirty="0">
                <a:ea typeface="+mn-lt"/>
                <a:cs typeface="+mn-lt"/>
              </a:rPr>
              <a:t> et confirmations de </a:t>
            </a:r>
            <a:r>
              <a:rPr lang="en-US" sz="2200" dirty="0" err="1">
                <a:ea typeface="+mn-lt"/>
                <a:cs typeface="+mn-lt"/>
              </a:rPr>
              <a:t>réception</a:t>
            </a:r>
            <a:r>
              <a:rPr lang="en-US" sz="2200" dirty="0">
                <a:ea typeface="+mn-lt"/>
                <a:cs typeface="+mn-lt"/>
              </a:rPr>
              <a:t>.</a:t>
            </a:r>
          </a:p>
          <a:p>
            <a:pPr lvl="1">
              <a:buAutoNum type="arabicPeriod"/>
            </a:pPr>
            <a:r>
              <a:rPr lang="en-US" sz="2200" b="1" dirty="0">
                <a:ea typeface="+mn-lt"/>
                <a:cs typeface="+mn-lt"/>
              </a:rPr>
              <a:t>    Suivi et Gestion Continue :</a:t>
            </a:r>
            <a:r>
              <a:rPr lang="en-US" sz="2200" dirty="0">
                <a:ea typeface="+mn-lt"/>
                <a:cs typeface="+mn-lt"/>
              </a:rPr>
              <a:t> Support et gestion via les </a:t>
            </a:r>
            <a:r>
              <a:rPr lang="en-US" sz="2200" dirty="0" err="1">
                <a:ea typeface="+mn-lt"/>
                <a:cs typeface="+mn-lt"/>
              </a:rPr>
              <a:t>outils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administratifs</a:t>
            </a:r>
            <a:r>
              <a:rPr lang="en-US" sz="2200" dirty="0">
                <a:ea typeface="+mn-lt"/>
                <a:cs typeface="+mn-lt"/>
              </a:rPr>
              <a:t>.</a:t>
            </a:r>
          </a:p>
          <a:p>
            <a:r>
              <a:rPr lang="en-US" sz="2200" b="1" dirty="0">
                <a:ea typeface="+mn-lt"/>
                <a:cs typeface="+mn-lt"/>
              </a:rPr>
              <a:t>Focus Design :</a:t>
            </a:r>
            <a:r>
              <a:rPr lang="en-US" sz="2200" dirty="0">
                <a:ea typeface="+mn-lt"/>
                <a:cs typeface="+mn-lt"/>
              </a:rPr>
              <a:t> Navigation intuitive et retour </a:t>
            </a:r>
            <a:r>
              <a:rPr lang="en-US" sz="2200" dirty="0" err="1">
                <a:ea typeface="+mn-lt"/>
                <a:cs typeface="+mn-lt"/>
              </a:rPr>
              <a:t>visuel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clair</a:t>
            </a:r>
            <a:r>
              <a:rPr lang="en-US" sz="2200" dirty="0">
                <a:ea typeface="+mn-lt"/>
                <a:cs typeface="+mn-lt"/>
              </a:rPr>
              <a:t> à </a:t>
            </a:r>
            <a:r>
              <a:rPr lang="en-US" sz="2200" dirty="0" err="1">
                <a:ea typeface="+mn-lt"/>
                <a:cs typeface="+mn-lt"/>
              </a:rPr>
              <a:t>chaque</a:t>
            </a:r>
            <a:r>
              <a:rPr lang="en-US" sz="2200" dirty="0">
                <a:ea typeface="+mn-lt"/>
                <a:cs typeface="+mn-lt"/>
              </a:rPr>
              <a:t> étape.</a:t>
            </a:r>
          </a:p>
        </p:txBody>
      </p:sp>
    </p:spTree>
    <p:extLst>
      <p:ext uri="{BB962C8B-B14F-4D97-AF65-F5344CB8AC3E}">
        <p14:creationId xmlns:p14="http://schemas.microsoft.com/office/powerpoint/2010/main" val="943952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5B9592-C404-F61C-04D4-73A4BE22C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A94A9A-EAB6-7352-E870-4D07F9B30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3800">
                <a:ea typeface="+mj-lt"/>
                <a:cs typeface="+mj-lt"/>
              </a:rPr>
              <a:t>Diagramme de Classes &amp; Flux de Données</a:t>
            </a:r>
            <a:endParaRPr lang="en-US" sz="3800"/>
          </a:p>
        </p:txBody>
      </p:sp>
      <p:sp>
        <p:nvSpPr>
          <p:cNvPr id="45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F70A5-5C9D-C33B-251F-63E70EC01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 b="1">
                <a:ea typeface="+mn-lt"/>
                <a:cs typeface="+mn-lt"/>
              </a:rPr>
              <a:t>Diagramme de Classes :</a:t>
            </a:r>
          </a:p>
          <a:p>
            <a:pPr lvl="1">
              <a:buFont typeface="Courier New"/>
              <a:buChar char="o"/>
            </a:pPr>
            <a:r>
              <a:rPr lang="en-US" sz="1700" b="1">
                <a:ea typeface="+mn-lt"/>
                <a:cs typeface="+mn-lt"/>
              </a:rPr>
              <a:t>Principales</a:t>
            </a:r>
            <a:r>
              <a:rPr lang="en-US" sz="1700" b="1" dirty="0">
                <a:ea typeface="+mn-lt"/>
                <a:cs typeface="+mn-lt"/>
              </a:rPr>
              <a:t> </a:t>
            </a:r>
            <a:r>
              <a:rPr lang="en-US" sz="1700" b="1">
                <a:ea typeface="+mn-lt"/>
                <a:cs typeface="+mn-lt"/>
              </a:rPr>
              <a:t>entités</a:t>
            </a:r>
            <a:r>
              <a:rPr lang="en-US" sz="1700" b="1" dirty="0">
                <a:ea typeface="+mn-lt"/>
                <a:cs typeface="+mn-lt"/>
              </a:rPr>
              <a:t> : </a:t>
            </a:r>
            <a:r>
              <a:rPr lang="en-US" sz="1700">
                <a:ea typeface="+mn-lt"/>
                <a:cs typeface="+mn-lt"/>
              </a:rPr>
              <a:t>Utilisateur</a:t>
            </a:r>
            <a:r>
              <a:rPr lang="en-US" sz="1700" dirty="0">
                <a:ea typeface="+mn-lt"/>
                <a:cs typeface="+mn-lt"/>
              </a:rPr>
              <a:t>, </a:t>
            </a:r>
            <a:r>
              <a:rPr lang="en-US" sz="1700">
                <a:ea typeface="+mn-lt"/>
                <a:cs typeface="+mn-lt"/>
              </a:rPr>
              <a:t>Portefeuille</a:t>
            </a:r>
            <a:r>
              <a:rPr lang="en-US" sz="1700" dirty="0">
                <a:ea typeface="+mn-lt"/>
                <a:cs typeface="+mn-lt"/>
              </a:rPr>
              <a:t>, KYC, </a:t>
            </a:r>
            <a:r>
              <a:rPr lang="en-US" sz="1700">
                <a:ea typeface="+mn-lt"/>
                <a:cs typeface="+mn-lt"/>
              </a:rPr>
              <a:t>Commerçant</a:t>
            </a:r>
            <a:r>
              <a:rPr lang="en-US" sz="1700" dirty="0">
                <a:ea typeface="+mn-lt"/>
                <a:cs typeface="+mn-lt"/>
              </a:rPr>
              <a:t>, </a:t>
            </a:r>
            <a:r>
              <a:rPr lang="en-US" sz="1700">
                <a:ea typeface="+mn-lt"/>
                <a:cs typeface="+mn-lt"/>
              </a:rPr>
              <a:t>Administrateur</a:t>
            </a:r>
            <a:r>
              <a:rPr lang="en-US" sz="1700" dirty="0">
                <a:ea typeface="+mn-lt"/>
                <a:cs typeface="+mn-lt"/>
              </a:rPr>
              <a:t>, </a:t>
            </a:r>
            <a:r>
              <a:rPr lang="en-US" sz="1700">
                <a:ea typeface="+mn-lt"/>
                <a:cs typeface="+mn-lt"/>
              </a:rPr>
              <a:t>Employé</a:t>
            </a:r>
            <a:r>
              <a:rPr lang="en-US" sz="1700" dirty="0">
                <a:ea typeface="+mn-lt"/>
                <a:cs typeface="+mn-lt"/>
              </a:rPr>
              <a:t>, Transaction.</a:t>
            </a:r>
          </a:p>
          <a:p>
            <a:pPr lvl="1">
              <a:buFont typeface="Courier New"/>
              <a:buChar char="o"/>
            </a:pPr>
            <a:r>
              <a:rPr lang="en-US" sz="1700">
                <a:ea typeface="+mn-lt"/>
                <a:cs typeface="+mn-lt"/>
              </a:rPr>
              <a:t>Relations et responsabilités clairement définies.</a:t>
            </a:r>
          </a:p>
          <a:p>
            <a:pPr>
              <a:buFont typeface="Arial"/>
              <a:buChar char="•"/>
            </a:pPr>
            <a:r>
              <a:rPr lang="en-US" sz="1700" b="1" dirty="0">
                <a:ea typeface="+mn-lt"/>
                <a:cs typeface="+mn-lt"/>
              </a:rPr>
              <a:t>Flux de Données :</a:t>
            </a:r>
          </a:p>
          <a:p>
            <a:pPr lvl="1">
              <a:buFont typeface="Courier New"/>
              <a:buChar char="o"/>
            </a:pPr>
            <a:r>
              <a:rPr lang="en-US" sz="1700">
                <a:ea typeface="+mn-lt"/>
                <a:cs typeface="+mn-lt"/>
              </a:rPr>
              <a:t>Les actions des utilisateurs (inscription, transactions) déclenchent des processus backend.</a:t>
            </a:r>
          </a:p>
          <a:p>
            <a:pPr lvl="1">
              <a:buFont typeface="Courier New"/>
              <a:buChar char="o"/>
            </a:pPr>
            <a:r>
              <a:rPr lang="en-US" sz="1700" dirty="0">
                <a:ea typeface="+mn-lt"/>
                <a:cs typeface="+mn-lt"/>
              </a:rPr>
              <a:t>Les données </a:t>
            </a:r>
            <a:r>
              <a:rPr lang="en-US" sz="1700">
                <a:ea typeface="+mn-lt"/>
                <a:cs typeface="+mn-lt"/>
              </a:rPr>
              <a:t>circulent</a:t>
            </a:r>
            <a:r>
              <a:rPr lang="en-US" sz="1700" dirty="0">
                <a:ea typeface="+mn-lt"/>
                <a:cs typeface="+mn-lt"/>
              </a:rPr>
              <a:t> entre le frontend, le backend et la base de données pour des mises à jour </a:t>
            </a:r>
            <a:r>
              <a:rPr lang="en-US" sz="1700">
                <a:ea typeface="+mn-lt"/>
                <a:cs typeface="+mn-lt"/>
              </a:rPr>
              <a:t>en</a:t>
            </a:r>
            <a:r>
              <a:rPr lang="en-US" sz="1700" dirty="0">
                <a:ea typeface="+mn-lt"/>
                <a:cs typeface="+mn-lt"/>
              </a:rPr>
              <a:t> temps </a:t>
            </a:r>
            <a:r>
              <a:rPr lang="en-US" sz="1700">
                <a:ea typeface="+mn-lt"/>
                <a:cs typeface="+mn-lt"/>
              </a:rPr>
              <a:t>réel</a:t>
            </a:r>
            <a:r>
              <a:rPr lang="en-US" sz="1700" dirty="0">
                <a:ea typeface="+mn-lt"/>
                <a:cs typeface="+mn-lt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0936A4-897E-6152-D41D-0C8E75FA7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039" y="375477"/>
            <a:ext cx="5369315" cy="610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434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593631-2CF4-49E1-B76F-4F8F52F6A2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BB8F24-34AB-0FFA-B71C-61CFA24BA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dirty="0">
                <a:ea typeface="+mj-lt"/>
                <a:cs typeface="+mj-lt"/>
              </a:rPr>
              <a:t>Nos Services</a:t>
            </a:r>
            <a:endParaRPr lang="en-US" sz="5400"/>
          </a:p>
        </p:txBody>
      </p:sp>
      <p:sp>
        <p:nvSpPr>
          <p:cNvPr id="69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B63F1-EEA9-83CF-BC4E-171C0F5F7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312009"/>
            <a:ext cx="6819321" cy="6412741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en-US" sz="12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12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12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200" dirty="0">
                <a:ea typeface="+mn-lt"/>
                <a:cs typeface="+mn-lt"/>
              </a:rPr>
              <a:t>Crypto Bank propose </a:t>
            </a:r>
            <a:r>
              <a:rPr lang="en-US" sz="1200" dirty="0" err="1">
                <a:ea typeface="+mn-lt"/>
                <a:cs typeface="+mn-lt"/>
              </a:rPr>
              <a:t>une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gamme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complète</a:t>
            </a:r>
            <a:r>
              <a:rPr lang="en-US" sz="1200" dirty="0">
                <a:ea typeface="+mn-lt"/>
                <a:cs typeface="+mn-lt"/>
              </a:rPr>
              <a:t> de services financiers </a:t>
            </a:r>
            <a:r>
              <a:rPr lang="en-US" sz="1200" dirty="0" err="1">
                <a:ea typeface="+mn-lt"/>
                <a:cs typeface="+mn-lt"/>
              </a:rPr>
              <a:t>numériques</a:t>
            </a:r>
            <a:r>
              <a:rPr lang="en-US" sz="1200" dirty="0">
                <a:ea typeface="+mn-lt"/>
                <a:cs typeface="+mn-lt"/>
              </a:rPr>
              <a:t> pour </a:t>
            </a:r>
            <a:r>
              <a:rPr lang="en-US" sz="1200" dirty="0" err="1">
                <a:ea typeface="+mn-lt"/>
                <a:cs typeface="+mn-lt"/>
              </a:rPr>
              <a:t>répondre</a:t>
            </a:r>
            <a:r>
              <a:rPr lang="en-US" sz="1200" dirty="0">
                <a:ea typeface="+mn-lt"/>
                <a:cs typeface="+mn-lt"/>
              </a:rPr>
              <a:t> aux </a:t>
            </a:r>
            <a:r>
              <a:rPr lang="en-US" sz="1200" dirty="0" err="1">
                <a:ea typeface="+mn-lt"/>
                <a:cs typeface="+mn-lt"/>
              </a:rPr>
              <a:t>besoins</a:t>
            </a:r>
            <a:r>
              <a:rPr lang="en-US" sz="1200" dirty="0">
                <a:ea typeface="+mn-lt"/>
                <a:cs typeface="+mn-lt"/>
              </a:rPr>
              <a:t> des </a:t>
            </a:r>
            <a:r>
              <a:rPr lang="en-US" sz="1200" dirty="0" err="1">
                <a:ea typeface="+mn-lt"/>
                <a:cs typeface="+mn-lt"/>
              </a:rPr>
              <a:t>particuliers</a:t>
            </a:r>
            <a:r>
              <a:rPr lang="en-US" sz="1200" dirty="0">
                <a:ea typeface="+mn-lt"/>
                <a:cs typeface="+mn-lt"/>
              </a:rPr>
              <a:t> et des </a:t>
            </a:r>
            <a:r>
              <a:rPr lang="en-US" sz="1200" dirty="0" err="1">
                <a:ea typeface="+mn-lt"/>
                <a:cs typeface="+mn-lt"/>
              </a:rPr>
              <a:t>entreprises</a:t>
            </a:r>
            <a:r>
              <a:rPr lang="en-US" sz="1200" dirty="0">
                <a:ea typeface="+mn-lt"/>
                <a:cs typeface="+mn-lt"/>
              </a:rPr>
              <a:t>.</a:t>
            </a:r>
            <a:endParaRPr lang="en-US" sz="1200" b="1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 sz="1200" b="1" dirty="0"/>
              <a:t>Gestion de </a:t>
            </a:r>
            <a:r>
              <a:rPr lang="en-US" sz="1200" b="1" err="1"/>
              <a:t>Portefeuille</a:t>
            </a:r>
            <a:endParaRPr lang="en-US" sz="1200" b="1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200" err="1">
                <a:ea typeface="+mn-lt"/>
                <a:cs typeface="+mn-lt"/>
              </a:rPr>
              <a:t>Créez</a:t>
            </a:r>
            <a:r>
              <a:rPr lang="en-US" sz="1200" dirty="0">
                <a:ea typeface="+mn-lt"/>
                <a:cs typeface="+mn-lt"/>
              </a:rPr>
              <a:t> et </a:t>
            </a:r>
            <a:r>
              <a:rPr lang="en-US" sz="1200" err="1">
                <a:ea typeface="+mn-lt"/>
                <a:cs typeface="+mn-lt"/>
              </a:rPr>
              <a:t>gérez</a:t>
            </a:r>
            <a:r>
              <a:rPr lang="en-US" sz="1200" dirty="0">
                <a:ea typeface="+mn-lt"/>
                <a:cs typeface="+mn-lt"/>
              </a:rPr>
              <a:t> un </a:t>
            </a:r>
            <a:r>
              <a:rPr lang="en-US" sz="1200" err="1">
                <a:ea typeface="+mn-lt"/>
                <a:cs typeface="+mn-lt"/>
              </a:rPr>
              <a:t>portefeuille</a:t>
            </a:r>
            <a:r>
              <a:rPr lang="en-US" sz="1200" dirty="0">
                <a:ea typeface="+mn-lt"/>
                <a:cs typeface="+mn-lt"/>
              </a:rPr>
              <a:t> multi-devises.</a:t>
            </a:r>
            <a:endParaRPr lang="en-US" sz="12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200" err="1">
                <a:ea typeface="+mn-lt"/>
                <a:cs typeface="+mn-lt"/>
              </a:rPr>
              <a:t>Convertissez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facilement</a:t>
            </a:r>
            <a:r>
              <a:rPr lang="en-US" sz="1200" dirty="0">
                <a:ea typeface="+mn-lt"/>
                <a:cs typeface="+mn-lt"/>
              </a:rPr>
              <a:t> entre cryptos et </a:t>
            </a:r>
            <a:r>
              <a:rPr lang="en-US" sz="1200" err="1">
                <a:ea typeface="+mn-lt"/>
                <a:cs typeface="+mn-lt"/>
              </a:rPr>
              <a:t>monnaies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fiduciaires</a:t>
            </a:r>
            <a:r>
              <a:rPr lang="en-US" sz="1200" dirty="0">
                <a:ea typeface="+mn-lt"/>
                <a:cs typeface="+mn-lt"/>
              </a:rPr>
              <a:t>.</a:t>
            </a:r>
            <a:endParaRPr lang="en-US" sz="1200"/>
          </a:p>
          <a:p>
            <a:pPr marL="514350" indent="-514350">
              <a:buAutoNum type="arabicPeriod"/>
            </a:pPr>
            <a:r>
              <a:rPr lang="en-US" sz="1200" b="1" dirty="0"/>
              <a:t>Transactions </a:t>
            </a:r>
            <a:r>
              <a:rPr lang="en-US" sz="1200" b="1" err="1"/>
              <a:t>Sécurisées</a:t>
            </a:r>
            <a:endParaRPr lang="en-US" sz="1200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200" err="1">
                <a:ea typeface="+mn-lt"/>
                <a:cs typeface="+mn-lt"/>
              </a:rPr>
              <a:t>Envoyez</a:t>
            </a:r>
            <a:r>
              <a:rPr lang="en-US" sz="1200" dirty="0">
                <a:ea typeface="+mn-lt"/>
                <a:cs typeface="+mn-lt"/>
              </a:rPr>
              <a:t> et </a:t>
            </a:r>
            <a:r>
              <a:rPr lang="en-US" sz="1200" err="1">
                <a:ea typeface="+mn-lt"/>
                <a:cs typeface="+mn-lt"/>
              </a:rPr>
              <a:t>recevez</a:t>
            </a:r>
            <a:r>
              <a:rPr lang="en-US" sz="1200" dirty="0">
                <a:ea typeface="+mn-lt"/>
                <a:cs typeface="+mn-lt"/>
              </a:rPr>
              <a:t> des </a:t>
            </a:r>
            <a:r>
              <a:rPr lang="en-US" sz="1200" err="1">
                <a:ea typeface="+mn-lt"/>
                <a:cs typeface="+mn-lt"/>
              </a:rPr>
              <a:t>paiements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en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cryptomonnaie</a:t>
            </a:r>
            <a:r>
              <a:rPr lang="en-US" sz="1200" dirty="0">
                <a:ea typeface="+mn-lt"/>
                <a:cs typeface="+mn-lt"/>
              </a:rPr>
              <a:t> et </a:t>
            </a:r>
            <a:r>
              <a:rPr lang="en-US" sz="1200" err="1">
                <a:ea typeface="+mn-lt"/>
                <a:cs typeface="+mn-lt"/>
              </a:rPr>
              <a:t>en</a:t>
            </a:r>
            <a:r>
              <a:rPr lang="en-US" sz="1200" dirty="0">
                <a:ea typeface="+mn-lt"/>
                <a:cs typeface="+mn-lt"/>
              </a:rPr>
              <a:t> devises </a:t>
            </a:r>
            <a:r>
              <a:rPr lang="en-US" sz="1200" err="1">
                <a:ea typeface="+mn-lt"/>
                <a:cs typeface="+mn-lt"/>
              </a:rPr>
              <a:t>classiques</a:t>
            </a:r>
            <a:r>
              <a:rPr lang="en-US" sz="1200" dirty="0">
                <a:ea typeface="+mn-lt"/>
                <a:cs typeface="+mn-lt"/>
              </a:rPr>
              <a:t>.</a:t>
            </a:r>
            <a:endParaRPr lang="en-US" sz="12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200" err="1">
                <a:ea typeface="+mn-lt"/>
                <a:cs typeface="+mn-lt"/>
              </a:rPr>
              <a:t>Sécurisation</a:t>
            </a:r>
            <a:r>
              <a:rPr lang="en-US" sz="1200" dirty="0">
                <a:ea typeface="+mn-lt"/>
                <a:cs typeface="+mn-lt"/>
              </a:rPr>
              <a:t> avec </a:t>
            </a:r>
            <a:r>
              <a:rPr lang="en-US" sz="1200" err="1">
                <a:ea typeface="+mn-lt"/>
                <a:cs typeface="+mn-lt"/>
              </a:rPr>
              <a:t>authentification</a:t>
            </a:r>
            <a:r>
              <a:rPr lang="en-US" sz="1200" dirty="0">
                <a:ea typeface="+mn-lt"/>
                <a:cs typeface="+mn-lt"/>
              </a:rPr>
              <a:t> multi-</a:t>
            </a:r>
            <a:r>
              <a:rPr lang="en-US" sz="1200" err="1">
                <a:ea typeface="+mn-lt"/>
                <a:cs typeface="+mn-lt"/>
              </a:rPr>
              <a:t>facteurs</a:t>
            </a:r>
            <a:r>
              <a:rPr lang="en-US" sz="1200" dirty="0">
                <a:ea typeface="+mn-lt"/>
                <a:cs typeface="+mn-lt"/>
              </a:rPr>
              <a:t> et </a:t>
            </a:r>
            <a:r>
              <a:rPr lang="en-US" sz="1200" err="1">
                <a:ea typeface="+mn-lt"/>
                <a:cs typeface="+mn-lt"/>
              </a:rPr>
              <a:t>chiffrement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avancé</a:t>
            </a:r>
            <a:r>
              <a:rPr lang="en-US" sz="1200" dirty="0">
                <a:ea typeface="+mn-lt"/>
                <a:cs typeface="+mn-lt"/>
              </a:rPr>
              <a:t>.</a:t>
            </a:r>
            <a:endParaRPr lang="en-US" sz="1200"/>
          </a:p>
          <a:p>
            <a:pPr marL="514350" indent="-514350">
              <a:buAutoNum type="arabicPeriod"/>
            </a:pPr>
            <a:r>
              <a:rPr lang="en-US" sz="1200" b="1" err="1"/>
              <a:t>Vérification</a:t>
            </a:r>
            <a:r>
              <a:rPr lang="en-US" sz="1200" b="1" dirty="0"/>
              <a:t> KYC &amp; </a:t>
            </a:r>
            <a:r>
              <a:rPr lang="en-US" sz="1200" b="1" err="1"/>
              <a:t>Conformité</a:t>
            </a:r>
            <a:endParaRPr lang="en-US" sz="1200" b="1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200" err="1">
                <a:ea typeface="+mn-lt"/>
                <a:cs typeface="+mn-lt"/>
              </a:rPr>
              <a:t>Vérification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d'identité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rapide</a:t>
            </a:r>
            <a:r>
              <a:rPr lang="en-US" sz="1200" dirty="0">
                <a:ea typeface="+mn-lt"/>
                <a:cs typeface="+mn-lt"/>
              </a:rPr>
              <a:t> et </a:t>
            </a:r>
            <a:r>
              <a:rPr lang="en-US" sz="1200" err="1">
                <a:ea typeface="+mn-lt"/>
                <a:cs typeface="+mn-lt"/>
              </a:rPr>
              <a:t>sécurisée</a:t>
            </a:r>
            <a:r>
              <a:rPr lang="en-US" sz="1200" dirty="0">
                <a:ea typeface="+mn-lt"/>
                <a:cs typeface="+mn-lt"/>
              </a:rPr>
              <a:t> pour </a:t>
            </a:r>
            <a:r>
              <a:rPr lang="en-US" sz="1200" err="1">
                <a:ea typeface="+mn-lt"/>
                <a:cs typeface="+mn-lt"/>
              </a:rPr>
              <a:t>éviter</a:t>
            </a:r>
            <a:r>
              <a:rPr lang="en-US" sz="1200" dirty="0">
                <a:ea typeface="+mn-lt"/>
                <a:cs typeface="+mn-lt"/>
              </a:rPr>
              <a:t> la </a:t>
            </a:r>
            <a:r>
              <a:rPr lang="en-US" sz="1200" err="1">
                <a:ea typeface="+mn-lt"/>
                <a:cs typeface="+mn-lt"/>
              </a:rPr>
              <a:t>fraude</a:t>
            </a:r>
            <a:r>
              <a:rPr lang="en-US" sz="1200" dirty="0">
                <a:ea typeface="+mn-lt"/>
                <a:cs typeface="+mn-lt"/>
              </a:rPr>
              <a:t>.</a:t>
            </a:r>
            <a:endParaRPr lang="en-US" sz="12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200" dirty="0">
                <a:ea typeface="+mn-lt"/>
                <a:cs typeface="+mn-lt"/>
              </a:rPr>
              <a:t>Respect des </a:t>
            </a:r>
            <a:r>
              <a:rPr lang="en-US" sz="1200" err="1">
                <a:ea typeface="+mn-lt"/>
                <a:cs typeface="+mn-lt"/>
              </a:rPr>
              <a:t>normes</a:t>
            </a:r>
            <a:r>
              <a:rPr lang="en-US" sz="1200" dirty="0">
                <a:ea typeface="+mn-lt"/>
                <a:cs typeface="+mn-lt"/>
              </a:rPr>
              <a:t> de </a:t>
            </a:r>
            <a:r>
              <a:rPr lang="en-US" sz="1200" err="1">
                <a:ea typeface="+mn-lt"/>
                <a:cs typeface="+mn-lt"/>
              </a:rPr>
              <a:t>conformité</a:t>
            </a:r>
            <a:r>
              <a:rPr lang="en-US" sz="1200" dirty="0">
                <a:ea typeface="+mn-lt"/>
                <a:cs typeface="+mn-lt"/>
              </a:rPr>
              <a:t> (AML/KYC).</a:t>
            </a:r>
            <a:endParaRPr lang="en-US" sz="1200"/>
          </a:p>
          <a:p>
            <a:pPr marL="514350" indent="-514350">
              <a:buAutoNum type="arabicPeriod"/>
            </a:pPr>
            <a:r>
              <a:rPr lang="en-US" sz="1200" b="1" dirty="0"/>
              <a:t>Paiements pour les </a:t>
            </a:r>
            <a:r>
              <a:rPr lang="en-US" sz="1200" b="1" err="1"/>
              <a:t>Commerçants</a:t>
            </a:r>
            <a:endParaRPr lang="en-US" sz="1200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200" err="1">
                <a:ea typeface="+mn-lt"/>
                <a:cs typeface="+mn-lt"/>
              </a:rPr>
              <a:t>Acceptez</a:t>
            </a:r>
            <a:r>
              <a:rPr lang="en-US" sz="1200" dirty="0">
                <a:ea typeface="+mn-lt"/>
                <a:cs typeface="+mn-lt"/>
              </a:rPr>
              <a:t> des </a:t>
            </a:r>
            <a:r>
              <a:rPr lang="en-US" sz="1200" err="1">
                <a:ea typeface="+mn-lt"/>
                <a:cs typeface="+mn-lt"/>
              </a:rPr>
              <a:t>paiements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en</a:t>
            </a:r>
            <a:r>
              <a:rPr lang="en-US" sz="1200" dirty="0">
                <a:ea typeface="+mn-lt"/>
                <a:cs typeface="+mn-lt"/>
              </a:rPr>
              <a:t> crypto avec conversion </a:t>
            </a:r>
            <a:r>
              <a:rPr lang="en-US" sz="1200" err="1">
                <a:ea typeface="+mn-lt"/>
                <a:cs typeface="+mn-lt"/>
              </a:rPr>
              <a:t>automatique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en</a:t>
            </a:r>
            <a:r>
              <a:rPr lang="en-US" sz="1200" dirty="0">
                <a:ea typeface="+mn-lt"/>
                <a:cs typeface="+mn-lt"/>
              </a:rPr>
              <a:t> fiat.</a:t>
            </a:r>
            <a:endParaRPr lang="en-US" sz="12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200" err="1">
                <a:ea typeface="+mn-lt"/>
                <a:cs typeface="+mn-lt"/>
              </a:rPr>
              <a:t>Outils</a:t>
            </a:r>
            <a:r>
              <a:rPr lang="en-US" sz="1200" dirty="0">
                <a:ea typeface="+mn-lt"/>
                <a:cs typeface="+mn-lt"/>
              </a:rPr>
              <a:t> de </a:t>
            </a:r>
            <a:r>
              <a:rPr lang="en-US" sz="1200" err="1">
                <a:ea typeface="+mn-lt"/>
                <a:cs typeface="+mn-lt"/>
              </a:rPr>
              <a:t>suivi</a:t>
            </a:r>
            <a:r>
              <a:rPr lang="en-US" sz="1200" dirty="0">
                <a:ea typeface="+mn-lt"/>
                <a:cs typeface="+mn-lt"/>
              </a:rPr>
              <a:t> et gestion des </a:t>
            </a:r>
            <a:r>
              <a:rPr lang="en-US" sz="1200" err="1">
                <a:ea typeface="+mn-lt"/>
                <a:cs typeface="+mn-lt"/>
              </a:rPr>
              <a:t>paiements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en</a:t>
            </a:r>
            <a:r>
              <a:rPr lang="en-US" sz="1200" dirty="0">
                <a:ea typeface="+mn-lt"/>
                <a:cs typeface="+mn-lt"/>
              </a:rPr>
              <a:t> temps </a:t>
            </a:r>
            <a:r>
              <a:rPr lang="en-US" sz="1200" err="1">
                <a:ea typeface="+mn-lt"/>
                <a:cs typeface="+mn-lt"/>
              </a:rPr>
              <a:t>réel</a:t>
            </a:r>
            <a:r>
              <a:rPr lang="en-US" sz="1200" dirty="0">
                <a:ea typeface="+mn-lt"/>
                <a:cs typeface="+mn-lt"/>
              </a:rPr>
              <a:t>.</a:t>
            </a:r>
            <a:endParaRPr lang="en-US" sz="1200"/>
          </a:p>
          <a:p>
            <a:pPr marL="514350" indent="-514350">
              <a:buAutoNum type="arabicPeriod"/>
            </a:pPr>
            <a:r>
              <a:rPr lang="en-US" sz="1200" b="1" dirty="0"/>
              <a:t>Gestion des Devises (Nouveau)</a:t>
            </a:r>
            <a:endParaRPr lang="en-US" sz="1200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200" dirty="0">
                <a:ea typeface="+mn-lt"/>
                <a:cs typeface="+mn-lt"/>
              </a:rPr>
              <a:t>Support multi-devises avec </a:t>
            </a:r>
            <a:r>
              <a:rPr lang="en-US" sz="1200" err="1">
                <a:ea typeface="+mn-lt"/>
                <a:cs typeface="+mn-lt"/>
              </a:rPr>
              <a:t>taux</a:t>
            </a:r>
            <a:r>
              <a:rPr lang="en-US" sz="1200" dirty="0">
                <a:ea typeface="+mn-lt"/>
                <a:cs typeface="+mn-lt"/>
              </a:rPr>
              <a:t> de change mis à jour.</a:t>
            </a:r>
            <a:endParaRPr lang="en-US" sz="12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200" dirty="0">
                <a:ea typeface="+mn-lt"/>
                <a:cs typeface="+mn-lt"/>
              </a:rPr>
              <a:t>Consultation des </a:t>
            </a:r>
            <a:r>
              <a:rPr lang="en-US" sz="1200" err="1">
                <a:ea typeface="+mn-lt"/>
                <a:cs typeface="+mn-lt"/>
              </a:rPr>
              <a:t>taux</a:t>
            </a:r>
            <a:r>
              <a:rPr lang="en-US" sz="1200" dirty="0">
                <a:ea typeface="+mn-lt"/>
                <a:cs typeface="+mn-lt"/>
              </a:rPr>
              <a:t> de change </a:t>
            </a:r>
            <a:r>
              <a:rPr lang="en-US" sz="1200" err="1">
                <a:ea typeface="+mn-lt"/>
                <a:cs typeface="+mn-lt"/>
              </a:rPr>
              <a:t>passés</a:t>
            </a:r>
            <a:r>
              <a:rPr lang="en-US" sz="1200" dirty="0">
                <a:ea typeface="+mn-lt"/>
                <a:cs typeface="+mn-lt"/>
              </a:rPr>
              <a:t>.</a:t>
            </a:r>
            <a:endParaRPr lang="en-US" sz="12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200" err="1">
                <a:ea typeface="+mn-lt"/>
                <a:cs typeface="+mn-lt"/>
              </a:rPr>
              <a:t>Synchronisation</a:t>
            </a:r>
            <a:r>
              <a:rPr lang="en-US" sz="1200" dirty="0">
                <a:ea typeface="+mn-lt"/>
                <a:cs typeface="+mn-lt"/>
              </a:rPr>
              <a:t> des </a:t>
            </a:r>
            <a:r>
              <a:rPr lang="en-US" sz="1200" err="1">
                <a:ea typeface="+mn-lt"/>
                <a:cs typeface="+mn-lt"/>
              </a:rPr>
              <a:t>taux</a:t>
            </a:r>
            <a:r>
              <a:rPr lang="en-US" sz="1200" dirty="0">
                <a:ea typeface="+mn-lt"/>
                <a:cs typeface="+mn-lt"/>
              </a:rPr>
              <a:t> pour </a:t>
            </a:r>
            <a:r>
              <a:rPr lang="en-US" sz="1200" err="1">
                <a:ea typeface="+mn-lt"/>
                <a:cs typeface="+mn-lt"/>
              </a:rPr>
              <a:t>garantir</a:t>
            </a:r>
            <a:r>
              <a:rPr lang="en-US" sz="1200" dirty="0">
                <a:ea typeface="+mn-lt"/>
                <a:cs typeface="+mn-lt"/>
              </a:rPr>
              <a:t> des transactions précises.</a:t>
            </a:r>
            <a:endParaRPr lang="en-US" sz="1200"/>
          </a:p>
          <a:p>
            <a:pPr marL="514350" indent="-514350">
              <a:buAutoNum type="arabicPeriod"/>
            </a:pPr>
            <a:r>
              <a:rPr lang="en-US" sz="1200" b="1" err="1"/>
              <a:t>Outils</a:t>
            </a:r>
            <a:r>
              <a:rPr lang="en-US" sz="1200" b="1" dirty="0"/>
              <a:t> d’Administration &amp; Support</a:t>
            </a:r>
            <a:endParaRPr lang="en-US" sz="1200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200" dirty="0">
                <a:ea typeface="+mn-lt"/>
                <a:cs typeface="+mn-lt"/>
              </a:rPr>
              <a:t>Gestion des </a:t>
            </a:r>
            <a:r>
              <a:rPr lang="en-US" sz="1200" err="1">
                <a:ea typeface="+mn-lt"/>
                <a:cs typeface="+mn-lt"/>
              </a:rPr>
              <a:t>utilisateurs</a:t>
            </a:r>
            <a:r>
              <a:rPr lang="en-US" sz="1200" dirty="0">
                <a:ea typeface="+mn-lt"/>
                <a:cs typeface="+mn-lt"/>
              </a:rPr>
              <a:t> et des transactions par les </a:t>
            </a:r>
            <a:r>
              <a:rPr lang="en-US" sz="1200" err="1">
                <a:ea typeface="+mn-lt"/>
                <a:cs typeface="+mn-lt"/>
              </a:rPr>
              <a:t>administrateurs</a:t>
            </a:r>
            <a:r>
              <a:rPr lang="en-US" sz="1200" dirty="0">
                <a:ea typeface="+mn-lt"/>
                <a:cs typeface="+mn-lt"/>
              </a:rPr>
              <a:t>.</a:t>
            </a:r>
            <a:endParaRPr lang="en-US" sz="12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200" dirty="0">
                <a:ea typeface="+mn-lt"/>
                <a:cs typeface="+mn-lt"/>
              </a:rPr>
              <a:t>Assistance </a:t>
            </a:r>
            <a:r>
              <a:rPr lang="en-US" sz="1200" err="1">
                <a:ea typeface="+mn-lt"/>
                <a:cs typeface="+mn-lt"/>
              </a:rPr>
              <a:t>dédiée</a:t>
            </a:r>
            <a:r>
              <a:rPr lang="en-US" sz="1200" dirty="0">
                <a:ea typeface="+mn-lt"/>
                <a:cs typeface="+mn-lt"/>
              </a:rPr>
              <a:t> pour les </a:t>
            </a:r>
            <a:r>
              <a:rPr lang="en-US" sz="1200" err="1">
                <a:ea typeface="+mn-lt"/>
                <a:cs typeface="+mn-lt"/>
              </a:rPr>
              <a:t>utilisateurs</a:t>
            </a:r>
            <a:r>
              <a:rPr lang="en-US" sz="1200" dirty="0">
                <a:ea typeface="+mn-lt"/>
                <a:cs typeface="+mn-lt"/>
              </a:rPr>
              <a:t> et </a:t>
            </a:r>
            <a:r>
              <a:rPr lang="en-US" sz="1200" err="1">
                <a:ea typeface="+mn-lt"/>
                <a:cs typeface="+mn-lt"/>
              </a:rPr>
              <a:t>commerçants</a:t>
            </a:r>
            <a:r>
              <a:rPr lang="en-US" sz="1200" dirty="0">
                <a:ea typeface="+mn-lt"/>
                <a:cs typeface="+mn-lt"/>
              </a:rPr>
              <a:t>.</a:t>
            </a:r>
            <a:endParaRPr lang="en-US" sz="1200"/>
          </a:p>
          <a:p>
            <a:pPr marL="514350" indent="-514350">
              <a:buAutoNum type="arabicPeriod"/>
            </a:pPr>
            <a:r>
              <a:rPr lang="en-US" sz="1200" b="1" dirty="0"/>
              <a:t>Rapports &amp; </a:t>
            </a:r>
            <a:r>
              <a:rPr lang="en-US" sz="1200" b="1" err="1"/>
              <a:t>Statistiques</a:t>
            </a:r>
            <a:endParaRPr lang="en-US" sz="12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200" err="1">
                <a:ea typeface="+mn-lt"/>
                <a:cs typeface="+mn-lt"/>
              </a:rPr>
              <a:t>Accès</a:t>
            </a:r>
            <a:r>
              <a:rPr lang="en-US" sz="1200" dirty="0">
                <a:ea typeface="+mn-lt"/>
                <a:cs typeface="+mn-lt"/>
              </a:rPr>
              <a:t> à des analyses </a:t>
            </a:r>
            <a:r>
              <a:rPr lang="en-US" sz="1200" err="1">
                <a:ea typeface="+mn-lt"/>
                <a:cs typeface="+mn-lt"/>
              </a:rPr>
              <a:t>détaillées</a:t>
            </a:r>
            <a:r>
              <a:rPr lang="en-US" sz="1200" dirty="0">
                <a:ea typeface="+mn-lt"/>
                <a:cs typeface="+mn-lt"/>
              </a:rPr>
              <a:t> sur les transactions et </a:t>
            </a:r>
            <a:r>
              <a:rPr lang="en-US" sz="1200" err="1">
                <a:ea typeface="+mn-lt"/>
                <a:cs typeface="+mn-lt"/>
              </a:rPr>
              <a:t>l’activité</a:t>
            </a:r>
            <a:r>
              <a:rPr lang="en-US" sz="1200" dirty="0">
                <a:ea typeface="+mn-lt"/>
                <a:cs typeface="+mn-lt"/>
              </a:rPr>
              <a:t> du </a:t>
            </a:r>
            <a:r>
              <a:rPr lang="en-US" sz="1200" err="1">
                <a:ea typeface="+mn-lt"/>
                <a:cs typeface="+mn-lt"/>
              </a:rPr>
              <a:t>compte</a:t>
            </a:r>
            <a:r>
              <a:rPr lang="en-US" sz="1200" dirty="0">
                <a:ea typeface="+mn-lt"/>
                <a:cs typeface="+mn-lt"/>
              </a:rPr>
              <a:t>.</a:t>
            </a:r>
            <a:endParaRPr lang="en-US" sz="12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200" err="1">
                <a:ea typeface="+mn-lt"/>
                <a:cs typeface="+mn-lt"/>
              </a:rPr>
              <a:t>Outils</a:t>
            </a:r>
            <a:r>
              <a:rPr lang="en-US" sz="1200" dirty="0">
                <a:ea typeface="+mn-lt"/>
                <a:cs typeface="+mn-lt"/>
              </a:rPr>
              <a:t> de </a:t>
            </a:r>
            <a:r>
              <a:rPr lang="en-US" sz="1200" err="1">
                <a:ea typeface="+mn-lt"/>
                <a:cs typeface="+mn-lt"/>
              </a:rPr>
              <a:t>visualisation</a:t>
            </a:r>
            <a:r>
              <a:rPr lang="en-US" sz="1200" dirty="0">
                <a:ea typeface="+mn-lt"/>
                <a:cs typeface="+mn-lt"/>
              </a:rPr>
              <a:t> pour </a:t>
            </a:r>
            <a:r>
              <a:rPr lang="en-US" sz="1200" err="1">
                <a:ea typeface="+mn-lt"/>
                <a:cs typeface="+mn-lt"/>
              </a:rPr>
              <a:t>une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meilleure</a:t>
            </a:r>
            <a:r>
              <a:rPr lang="en-US" sz="1200" dirty="0">
                <a:ea typeface="+mn-lt"/>
                <a:cs typeface="+mn-lt"/>
              </a:rPr>
              <a:t> gestion financière.</a:t>
            </a:r>
            <a:endParaRPr lang="en-US" sz="1200"/>
          </a:p>
          <a:p>
            <a:pPr indent="-514350">
              <a:buAutoNum type="arabicPeriod"/>
            </a:pPr>
            <a:endParaRPr lang="en-US" sz="1200" dirty="0">
              <a:ea typeface="+mn-lt"/>
              <a:cs typeface="+mn-lt"/>
            </a:endParaRPr>
          </a:p>
          <a:p>
            <a:pPr indent="-514350">
              <a:buAutoNum type="arabicPeriod"/>
            </a:pPr>
            <a:endParaRPr lang="en-US" sz="1200" dirty="0">
              <a:ea typeface="+mn-lt"/>
              <a:cs typeface="+mn-lt"/>
            </a:endParaRPr>
          </a:p>
          <a:p>
            <a:pPr indent="-514350">
              <a:buAutoNum type="arabicPeriod"/>
            </a:pPr>
            <a:endParaRPr lang="en-US" sz="1200" dirty="0">
              <a:ea typeface="+mn-lt"/>
              <a:cs typeface="+mn-lt"/>
            </a:endParaRPr>
          </a:p>
          <a:p>
            <a:pPr>
              <a:buAutoNum type="arabicPeriod"/>
            </a:pPr>
            <a:endParaRPr lang="en-US" sz="1200" b="1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32299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19AAFD-C936-4B08-7873-4FB0FEECDA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6959056E-8938-71F7-0BD1-8E7ECF88B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84CE5-E602-2412-43C7-BE6B0307B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2695" cy="1325563"/>
          </a:xfrm>
        </p:spPr>
        <p:txBody>
          <a:bodyPr>
            <a:normAutofit/>
          </a:bodyPr>
          <a:lstStyle/>
          <a:p>
            <a:r>
              <a:rPr lang="en-US" sz="5400">
                <a:ea typeface="+mj-lt"/>
                <a:cs typeface="+mj-lt"/>
              </a:rPr>
              <a:t>Défis</a:t>
            </a:r>
            <a:r>
              <a:rPr lang="en-US" sz="5400" dirty="0">
                <a:ea typeface="+mj-lt"/>
                <a:cs typeface="+mj-lt"/>
              </a:rPr>
              <a:t> &amp; Solutions</a:t>
            </a:r>
            <a:endParaRPr lang="en-US" sz="5400"/>
          </a:p>
        </p:txBody>
      </p:sp>
      <p:sp>
        <p:nvSpPr>
          <p:cNvPr id="45" name="sketch line">
            <a:extLst>
              <a:ext uri="{FF2B5EF4-FFF2-40B4-BE49-F238E27FC236}">
                <a16:creationId xmlns:a16="http://schemas.microsoft.com/office/drawing/2014/main" id="{4A518BBF-6C30-CF47-EE78-5F9B11858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6D145-A9C9-2BF7-E3DA-27A81311C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682613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b="1">
                <a:ea typeface="+mn-lt"/>
                <a:cs typeface="+mn-lt"/>
              </a:rPr>
              <a:t>Défis</a:t>
            </a:r>
            <a:r>
              <a:rPr lang="en-US" sz="2200" b="1" dirty="0">
                <a:ea typeface="+mn-lt"/>
                <a:cs typeface="+mn-lt"/>
              </a:rPr>
              <a:t> du </a:t>
            </a:r>
            <a:r>
              <a:rPr lang="en-US" sz="2200" b="1">
                <a:ea typeface="+mn-lt"/>
                <a:cs typeface="+mn-lt"/>
              </a:rPr>
              <a:t>Projet</a:t>
            </a:r>
            <a:r>
              <a:rPr lang="en-US" sz="2200" b="1" dirty="0">
                <a:ea typeface="+mn-lt"/>
                <a:cs typeface="+mn-lt"/>
              </a:rPr>
              <a:t> :</a:t>
            </a:r>
            <a:endParaRPr lang="en-US" sz="2200" b="1">
              <a:ea typeface="+mn-lt"/>
              <a:cs typeface="+mn-lt"/>
            </a:endParaRPr>
          </a:p>
          <a:p>
            <a:pPr lvl="1">
              <a:buFont typeface="Courier New"/>
              <a:buChar char="o"/>
            </a:pPr>
            <a:r>
              <a:rPr lang="en-US" sz="2200">
                <a:ea typeface="+mn-lt"/>
                <a:cs typeface="+mn-lt"/>
              </a:rPr>
              <a:t>Garantir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>
                <a:ea typeface="+mn-lt"/>
                <a:cs typeface="+mn-lt"/>
              </a:rPr>
              <a:t>une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>
                <a:ea typeface="+mn-lt"/>
                <a:cs typeface="+mn-lt"/>
              </a:rPr>
              <a:t>sécurité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>
                <a:ea typeface="+mn-lt"/>
                <a:cs typeface="+mn-lt"/>
              </a:rPr>
              <a:t>robuste</a:t>
            </a:r>
            <a:r>
              <a:rPr lang="en-US" sz="2200" dirty="0">
                <a:ea typeface="+mn-lt"/>
                <a:cs typeface="+mn-lt"/>
              </a:rPr>
              <a:t> et </a:t>
            </a:r>
            <a:r>
              <a:rPr lang="en-US" sz="2200">
                <a:ea typeface="+mn-lt"/>
                <a:cs typeface="+mn-lt"/>
              </a:rPr>
              <a:t>une</a:t>
            </a:r>
            <a:r>
              <a:rPr lang="en-US" sz="2200" dirty="0">
                <a:ea typeface="+mn-lt"/>
                <a:cs typeface="+mn-lt"/>
              </a:rPr>
              <a:t> protection </a:t>
            </a:r>
            <a:r>
              <a:rPr lang="en-US" sz="2200">
                <a:ea typeface="+mn-lt"/>
                <a:cs typeface="+mn-lt"/>
              </a:rPr>
              <a:t>optimale</a:t>
            </a:r>
            <a:r>
              <a:rPr lang="en-US" sz="2200" dirty="0">
                <a:ea typeface="+mn-lt"/>
                <a:cs typeface="+mn-lt"/>
              </a:rPr>
              <a:t> des données.</a:t>
            </a:r>
            <a:endParaRPr lang="en-US" sz="2200" b="1">
              <a:ea typeface="+mn-lt"/>
              <a:cs typeface="+mn-lt"/>
            </a:endParaRPr>
          </a:p>
          <a:p>
            <a:pPr lvl="1">
              <a:buFont typeface="Courier New"/>
              <a:buChar char="o"/>
            </a:pPr>
            <a:r>
              <a:rPr lang="en-US" sz="2200" dirty="0">
                <a:ea typeface="+mn-lt"/>
                <a:cs typeface="+mn-lt"/>
              </a:rPr>
              <a:t>Assurer </a:t>
            </a:r>
            <a:r>
              <a:rPr lang="en-US" sz="2200">
                <a:ea typeface="+mn-lt"/>
                <a:cs typeface="+mn-lt"/>
              </a:rPr>
              <a:t>une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>
                <a:ea typeface="+mn-lt"/>
                <a:cs typeface="+mn-lt"/>
              </a:rPr>
              <a:t>rapidité</a:t>
            </a:r>
            <a:r>
              <a:rPr lang="en-US" sz="2200" dirty="0">
                <a:ea typeface="+mn-lt"/>
                <a:cs typeface="+mn-lt"/>
              </a:rPr>
              <a:t> et </a:t>
            </a:r>
            <a:r>
              <a:rPr lang="en-US" sz="2200">
                <a:ea typeface="+mn-lt"/>
                <a:cs typeface="+mn-lt"/>
              </a:rPr>
              <a:t>une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>
                <a:ea typeface="+mn-lt"/>
                <a:cs typeface="+mn-lt"/>
              </a:rPr>
              <a:t>fiabilité</a:t>
            </a:r>
            <a:r>
              <a:rPr lang="en-US" sz="2200" dirty="0">
                <a:ea typeface="+mn-lt"/>
                <a:cs typeface="+mn-lt"/>
              </a:rPr>
              <a:t> des transactions.</a:t>
            </a:r>
            <a:endParaRPr lang="en-US" sz="2200"/>
          </a:p>
          <a:p>
            <a:pPr lvl="1">
              <a:buFont typeface="Courier New"/>
              <a:buChar char="o"/>
            </a:pPr>
            <a:r>
              <a:rPr lang="en-US" sz="2200">
                <a:ea typeface="+mn-lt"/>
                <a:cs typeface="+mn-lt"/>
              </a:rPr>
              <a:t>Concevoir</a:t>
            </a:r>
            <a:r>
              <a:rPr lang="en-US" sz="2200" dirty="0">
                <a:ea typeface="+mn-lt"/>
                <a:cs typeface="+mn-lt"/>
              </a:rPr>
              <a:t> un </a:t>
            </a:r>
            <a:r>
              <a:rPr lang="en-US" sz="2200">
                <a:ea typeface="+mn-lt"/>
                <a:cs typeface="+mn-lt"/>
              </a:rPr>
              <a:t>système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>
                <a:ea typeface="+mn-lt"/>
                <a:cs typeface="+mn-lt"/>
              </a:rPr>
              <a:t>évolutif</a:t>
            </a:r>
            <a:r>
              <a:rPr lang="en-US" sz="2200" dirty="0">
                <a:ea typeface="+mn-lt"/>
                <a:cs typeface="+mn-lt"/>
              </a:rPr>
              <a:t> pour </a:t>
            </a:r>
            <a:r>
              <a:rPr lang="en-US" sz="2200">
                <a:ea typeface="+mn-lt"/>
                <a:cs typeface="+mn-lt"/>
              </a:rPr>
              <a:t>une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>
                <a:ea typeface="+mn-lt"/>
                <a:cs typeface="+mn-lt"/>
              </a:rPr>
              <a:t>croissance</a:t>
            </a:r>
            <a:r>
              <a:rPr lang="en-US" sz="2200" dirty="0">
                <a:ea typeface="+mn-lt"/>
                <a:cs typeface="+mn-lt"/>
              </a:rPr>
              <a:t> continue du </a:t>
            </a:r>
            <a:r>
              <a:rPr lang="en-US" sz="2200">
                <a:ea typeface="+mn-lt"/>
                <a:cs typeface="+mn-lt"/>
              </a:rPr>
              <a:t>nombre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>
                <a:ea typeface="+mn-lt"/>
                <a:cs typeface="+mn-lt"/>
              </a:rPr>
              <a:t>d’utilisateurs</a:t>
            </a:r>
            <a:r>
              <a:rPr lang="en-US" sz="2200" dirty="0">
                <a:ea typeface="+mn-lt"/>
                <a:cs typeface="+mn-lt"/>
              </a:rPr>
              <a:t>.</a:t>
            </a:r>
            <a:endParaRPr lang="en-US" sz="2200"/>
          </a:p>
          <a:p>
            <a:r>
              <a:rPr lang="en-US" sz="2200" b="1" dirty="0">
                <a:ea typeface="+mn-lt"/>
                <a:cs typeface="+mn-lt"/>
              </a:rPr>
              <a:t>Solutions </a:t>
            </a:r>
            <a:r>
              <a:rPr lang="en-US" sz="2200" b="1">
                <a:ea typeface="+mn-lt"/>
                <a:cs typeface="+mn-lt"/>
              </a:rPr>
              <a:t>Apportées</a:t>
            </a:r>
            <a:r>
              <a:rPr lang="en-US" sz="2200" b="1" dirty="0">
                <a:ea typeface="+mn-lt"/>
                <a:cs typeface="+mn-lt"/>
              </a:rPr>
              <a:t> :</a:t>
            </a:r>
            <a:endParaRPr lang="en-US" sz="2200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 dirty="0">
                <a:ea typeface="+mn-lt"/>
                <a:cs typeface="+mn-lt"/>
              </a:rPr>
              <a:t>Mise </a:t>
            </a:r>
            <a:r>
              <a:rPr lang="en-US" sz="2200">
                <a:ea typeface="+mn-lt"/>
                <a:cs typeface="+mn-lt"/>
              </a:rPr>
              <a:t>en</a:t>
            </a:r>
            <a:r>
              <a:rPr lang="en-US" sz="2200" dirty="0">
                <a:ea typeface="+mn-lt"/>
                <a:cs typeface="+mn-lt"/>
              </a:rPr>
              <a:t> place de </a:t>
            </a:r>
            <a:r>
              <a:rPr lang="en-US" sz="2200">
                <a:ea typeface="+mn-lt"/>
                <a:cs typeface="+mn-lt"/>
              </a:rPr>
              <a:t>protocoles</a:t>
            </a:r>
            <a:r>
              <a:rPr lang="en-US" sz="2200" dirty="0">
                <a:ea typeface="+mn-lt"/>
                <a:cs typeface="+mn-lt"/>
              </a:rPr>
              <a:t> de </a:t>
            </a:r>
            <a:r>
              <a:rPr lang="en-US" sz="2200">
                <a:ea typeface="+mn-lt"/>
                <a:cs typeface="+mn-lt"/>
              </a:rPr>
              <a:t>chiffrement</a:t>
            </a:r>
            <a:r>
              <a:rPr lang="en-US" sz="2200" dirty="0">
                <a:ea typeface="+mn-lt"/>
                <a:cs typeface="+mn-lt"/>
              </a:rPr>
              <a:t> de pointe et </a:t>
            </a:r>
            <a:r>
              <a:rPr lang="en-US" sz="2200">
                <a:ea typeface="+mn-lt"/>
                <a:cs typeface="+mn-lt"/>
              </a:rPr>
              <a:t>authentification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>
                <a:ea typeface="+mn-lt"/>
                <a:cs typeface="+mn-lt"/>
              </a:rPr>
              <a:t>multifactorielle</a:t>
            </a:r>
            <a:r>
              <a:rPr lang="en-US" sz="2200" dirty="0">
                <a:ea typeface="+mn-lt"/>
                <a:cs typeface="+mn-lt"/>
              </a:rPr>
              <a:t>.</a:t>
            </a:r>
            <a:endParaRPr lang="en-US" sz="2200" b="1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>
                <a:ea typeface="+mn-lt"/>
                <a:cs typeface="+mn-lt"/>
              </a:rPr>
              <a:t>Optimisation</a:t>
            </a:r>
            <a:r>
              <a:rPr lang="en-US" sz="2200" dirty="0">
                <a:ea typeface="+mn-lt"/>
                <a:cs typeface="+mn-lt"/>
              </a:rPr>
              <a:t> des performances des API et </a:t>
            </a:r>
            <a:r>
              <a:rPr lang="en-US" sz="2200">
                <a:ea typeface="+mn-lt"/>
                <a:cs typeface="+mn-lt"/>
              </a:rPr>
              <a:t>réglages</a:t>
            </a:r>
            <a:r>
              <a:rPr lang="en-US" sz="2200" dirty="0">
                <a:ea typeface="+mn-lt"/>
                <a:cs typeface="+mn-lt"/>
              </a:rPr>
              <a:t> précis.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 dirty="0">
                <a:ea typeface="+mn-lt"/>
                <a:cs typeface="+mn-lt"/>
              </a:rPr>
              <a:t>Adoption </a:t>
            </a:r>
            <a:r>
              <a:rPr lang="en-US" sz="2200">
                <a:ea typeface="+mn-lt"/>
                <a:cs typeface="+mn-lt"/>
              </a:rPr>
              <a:t>d’une</a:t>
            </a:r>
            <a:r>
              <a:rPr lang="en-US" sz="2200" dirty="0">
                <a:ea typeface="+mn-lt"/>
                <a:cs typeface="+mn-lt"/>
              </a:rPr>
              <a:t> architecture microservices avec </a:t>
            </a:r>
            <a:r>
              <a:rPr lang="en-US" sz="2200">
                <a:ea typeface="+mn-lt"/>
                <a:cs typeface="+mn-lt"/>
              </a:rPr>
              <a:t>équilibrage</a:t>
            </a:r>
            <a:r>
              <a:rPr lang="en-US" sz="2200" dirty="0">
                <a:ea typeface="+mn-lt"/>
                <a:cs typeface="+mn-lt"/>
              </a:rPr>
              <a:t> de charge.</a:t>
            </a:r>
          </a:p>
        </p:txBody>
      </p:sp>
    </p:spTree>
    <p:extLst>
      <p:ext uri="{BB962C8B-B14F-4D97-AF65-F5344CB8AC3E}">
        <p14:creationId xmlns:p14="http://schemas.microsoft.com/office/powerpoint/2010/main" val="2741378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9BF076-1556-524B-B06E-3E5C3E112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3B295-A688-2C36-B654-80354D064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2695" cy="1325563"/>
          </a:xfrm>
        </p:spPr>
        <p:txBody>
          <a:bodyPr>
            <a:normAutofit/>
          </a:bodyPr>
          <a:lstStyle/>
          <a:p>
            <a:r>
              <a:rPr lang="en-US" sz="5400" dirty="0">
                <a:ea typeface="+mj-lt"/>
                <a:cs typeface="+mj-lt"/>
              </a:rPr>
              <a:t>Perspectives </a:t>
            </a:r>
            <a:r>
              <a:rPr lang="en-US" sz="5400">
                <a:ea typeface="+mj-lt"/>
                <a:cs typeface="+mj-lt"/>
              </a:rPr>
              <a:t>d’Améliorations</a:t>
            </a:r>
            <a:r>
              <a:rPr lang="en-US" sz="5400" dirty="0">
                <a:ea typeface="+mj-lt"/>
                <a:cs typeface="+mj-lt"/>
              </a:rPr>
              <a:t> Futures</a:t>
            </a:r>
            <a:endParaRPr lang="en-US" sz="5400"/>
          </a:p>
        </p:txBody>
      </p:sp>
      <p:sp>
        <p:nvSpPr>
          <p:cNvPr id="48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C1D22-9A96-5A6C-EF18-B5590C5F4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682613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b="1">
                <a:ea typeface="+mn-lt"/>
                <a:cs typeface="+mn-lt"/>
              </a:rPr>
              <a:t>Évolutions</a:t>
            </a:r>
            <a:r>
              <a:rPr lang="en-US" sz="2200" b="1" dirty="0">
                <a:ea typeface="+mn-lt"/>
                <a:cs typeface="+mn-lt"/>
              </a:rPr>
              <a:t> </a:t>
            </a:r>
            <a:r>
              <a:rPr lang="en-US" sz="2200" b="1">
                <a:ea typeface="+mn-lt"/>
                <a:cs typeface="+mn-lt"/>
              </a:rPr>
              <a:t>Prévisionnelles</a:t>
            </a:r>
            <a:r>
              <a:rPr lang="en-US" sz="2200" b="1" dirty="0">
                <a:ea typeface="+mn-lt"/>
                <a:cs typeface="+mn-lt"/>
              </a:rPr>
              <a:t> 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 b="1" dirty="0">
                <a:ea typeface="+mn-lt"/>
                <a:cs typeface="+mn-lt"/>
              </a:rPr>
              <a:t>Support Multi-</a:t>
            </a:r>
            <a:r>
              <a:rPr lang="en-US" sz="2200" b="1" dirty="0" err="1">
                <a:ea typeface="+mn-lt"/>
                <a:cs typeface="+mn-lt"/>
              </a:rPr>
              <a:t>Chaînes</a:t>
            </a:r>
            <a:r>
              <a:rPr lang="en-US" sz="2200" b="1" dirty="0">
                <a:ea typeface="+mn-lt"/>
                <a:cs typeface="+mn-lt"/>
              </a:rPr>
              <a:t> :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Intégration</a:t>
            </a:r>
            <a:r>
              <a:rPr lang="en-US" sz="2200" dirty="0">
                <a:ea typeface="+mn-lt"/>
                <a:cs typeface="+mn-lt"/>
              </a:rPr>
              <a:t> de </a:t>
            </a:r>
            <a:r>
              <a:rPr lang="en-US" sz="2200" dirty="0" err="1">
                <a:ea typeface="+mn-lt"/>
                <a:cs typeface="+mn-lt"/>
              </a:rPr>
              <a:t>diverses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cryptomonnaies</a:t>
            </a:r>
            <a:r>
              <a:rPr lang="en-US" sz="2200" dirty="0">
                <a:ea typeface="+mn-lt"/>
                <a:cs typeface="+mn-lt"/>
              </a:rPr>
              <a:t>.</a:t>
            </a:r>
            <a:endParaRPr lang="en-US" sz="2200" b="1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 b="1" dirty="0" err="1">
                <a:ea typeface="+mn-lt"/>
                <a:cs typeface="+mn-lt"/>
              </a:rPr>
              <a:t>Outils</a:t>
            </a:r>
            <a:r>
              <a:rPr lang="en-US" sz="2200" b="1" dirty="0">
                <a:ea typeface="+mn-lt"/>
                <a:cs typeface="+mn-lt"/>
              </a:rPr>
              <a:t> Financiers </a:t>
            </a:r>
            <a:r>
              <a:rPr lang="en-US" sz="2200" b="1" dirty="0" err="1">
                <a:ea typeface="+mn-lt"/>
                <a:cs typeface="+mn-lt"/>
              </a:rPr>
              <a:t>Avancés</a:t>
            </a:r>
            <a:r>
              <a:rPr lang="en-US" sz="2200" b="1" dirty="0">
                <a:ea typeface="+mn-lt"/>
                <a:cs typeface="+mn-lt"/>
              </a:rPr>
              <a:t> :</a:t>
            </a:r>
            <a:r>
              <a:rPr lang="en-US" sz="2200" dirty="0">
                <a:ea typeface="+mn-lt"/>
                <a:cs typeface="+mn-lt"/>
              </a:rPr>
              <a:t> Staking, prêt et </a:t>
            </a:r>
            <a:r>
              <a:rPr lang="en-US" sz="2200" dirty="0" err="1">
                <a:ea typeface="+mn-lt"/>
                <a:cs typeface="+mn-lt"/>
              </a:rPr>
              <a:t>autres</a:t>
            </a:r>
            <a:r>
              <a:rPr lang="en-US" sz="2200" dirty="0">
                <a:ea typeface="+mn-lt"/>
                <a:cs typeface="+mn-lt"/>
              </a:rPr>
              <a:t> services financiers.</a:t>
            </a:r>
            <a:endParaRPr lang="en-US" sz="2200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 b="1" dirty="0" err="1">
                <a:ea typeface="+mn-lt"/>
                <a:cs typeface="+mn-lt"/>
              </a:rPr>
              <a:t>Amélioration</a:t>
            </a:r>
            <a:r>
              <a:rPr lang="en-US" sz="2200" b="1" dirty="0">
                <a:ea typeface="+mn-lt"/>
                <a:cs typeface="+mn-lt"/>
              </a:rPr>
              <a:t> Continue de </a:t>
            </a:r>
            <a:r>
              <a:rPr lang="en-US" sz="2200" b="1" dirty="0" err="1">
                <a:ea typeface="+mn-lt"/>
                <a:cs typeface="+mn-lt"/>
              </a:rPr>
              <a:t>l’UI</a:t>
            </a:r>
            <a:r>
              <a:rPr lang="en-US" sz="2200" b="1" dirty="0">
                <a:ea typeface="+mn-lt"/>
                <a:cs typeface="+mn-lt"/>
              </a:rPr>
              <a:t>/UX :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Optimisations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basées</a:t>
            </a:r>
            <a:r>
              <a:rPr lang="en-US" sz="2200" dirty="0">
                <a:ea typeface="+mn-lt"/>
                <a:cs typeface="+mn-lt"/>
              </a:rPr>
              <a:t> sur les retours </a:t>
            </a:r>
            <a:r>
              <a:rPr lang="en-US" sz="2200" dirty="0" err="1">
                <a:ea typeface="+mn-lt"/>
                <a:cs typeface="+mn-lt"/>
              </a:rPr>
              <a:t>utilisateurs</a:t>
            </a:r>
            <a:r>
              <a:rPr lang="en-US" sz="2200" dirty="0">
                <a:ea typeface="+mn-lt"/>
                <a:cs typeface="+mn-lt"/>
              </a:rPr>
              <a:t>.</a:t>
            </a:r>
            <a:endParaRPr lang="en-US" sz="2200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 b="1" dirty="0">
                <a:ea typeface="+mn-lt"/>
                <a:cs typeface="+mn-lt"/>
              </a:rPr>
              <a:t>Rapports </a:t>
            </a:r>
            <a:r>
              <a:rPr lang="en-US" sz="2200" b="1" dirty="0" err="1">
                <a:ea typeface="+mn-lt"/>
                <a:cs typeface="+mn-lt"/>
              </a:rPr>
              <a:t>Avancés</a:t>
            </a:r>
            <a:r>
              <a:rPr lang="en-US" sz="2200" b="1" dirty="0">
                <a:ea typeface="+mn-lt"/>
                <a:cs typeface="+mn-lt"/>
              </a:rPr>
              <a:t> :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Visualisation</a:t>
            </a:r>
            <a:r>
              <a:rPr lang="en-US" sz="2200" dirty="0">
                <a:ea typeface="+mn-lt"/>
                <a:cs typeface="+mn-lt"/>
              </a:rPr>
              <a:t> des données </a:t>
            </a:r>
            <a:r>
              <a:rPr lang="en-US" sz="2200" dirty="0" err="1">
                <a:ea typeface="+mn-lt"/>
                <a:cs typeface="+mn-lt"/>
              </a:rPr>
              <a:t>en</a:t>
            </a:r>
            <a:r>
              <a:rPr lang="en-US" sz="2200" dirty="0">
                <a:ea typeface="+mn-lt"/>
                <a:cs typeface="+mn-lt"/>
              </a:rPr>
              <a:t> temps </a:t>
            </a:r>
            <a:r>
              <a:rPr lang="en-US" sz="2200" dirty="0" err="1">
                <a:ea typeface="+mn-lt"/>
                <a:cs typeface="+mn-lt"/>
              </a:rPr>
              <a:t>réel</a:t>
            </a:r>
            <a:r>
              <a:rPr lang="en-US" sz="2200" dirty="0">
                <a:ea typeface="+mn-lt"/>
                <a:cs typeface="+mn-lt"/>
              </a:rPr>
              <a:t> pour des analyses </a:t>
            </a:r>
            <a:r>
              <a:rPr lang="en-US" sz="2200" dirty="0" err="1">
                <a:ea typeface="+mn-lt"/>
                <a:cs typeface="+mn-lt"/>
              </a:rPr>
              <a:t>approfondies</a:t>
            </a:r>
            <a:r>
              <a:rPr lang="en-US" sz="2200" dirty="0"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3055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6AF22A-E564-F235-A0D0-D92A1F06E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>
                <a:ea typeface="+mj-lt"/>
                <a:cs typeface="+mj-lt"/>
              </a:rPr>
              <a:t>Introduction</a:t>
            </a: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5E2B7-5396-5371-9E6C-31418225A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82223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en-US" sz="1800" dirty="0">
                <a:ea typeface="+mn-lt"/>
                <a:cs typeface="+mn-lt"/>
              </a:rPr>
              <a:t>Avec </a:t>
            </a:r>
            <a:r>
              <a:rPr lang="en-US" sz="1800" dirty="0" err="1">
                <a:ea typeface="+mn-lt"/>
                <a:cs typeface="+mn-lt"/>
              </a:rPr>
              <a:t>l'émergence</a:t>
            </a:r>
            <a:r>
              <a:rPr lang="en-US" sz="1800" dirty="0">
                <a:ea typeface="+mn-lt"/>
                <a:cs typeface="+mn-lt"/>
              </a:rPr>
              <a:t> des </a:t>
            </a:r>
            <a:r>
              <a:rPr lang="en-US" sz="1800" dirty="0" err="1">
                <a:ea typeface="+mn-lt"/>
                <a:cs typeface="+mn-lt"/>
              </a:rPr>
              <a:t>cryptomonnaies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comme</a:t>
            </a:r>
            <a:r>
              <a:rPr lang="en-US" sz="1800" dirty="0">
                <a:ea typeface="+mn-lt"/>
                <a:cs typeface="+mn-lt"/>
              </a:rPr>
              <a:t> solution </a:t>
            </a:r>
            <a:r>
              <a:rPr lang="en-US" sz="1800" dirty="0" err="1">
                <a:ea typeface="+mn-lt"/>
                <a:cs typeface="+mn-lt"/>
              </a:rPr>
              <a:t>innovante</a:t>
            </a:r>
            <a:r>
              <a:rPr lang="en-US" sz="1800" dirty="0">
                <a:ea typeface="+mn-lt"/>
                <a:cs typeface="+mn-lt"/>
              </a:rPr>
              <a:t> dans le </a:t>
            </a:r>
            <a:r>
              <a:rPr lang="en-US" sz="1800" dirty="0" err="1">
                <a:ea typeface="+mn-lt"/>
                <a:cs typeface="+mn-lt"/>
              </a:rPr>
              <a:t>domaine</a:t>
            </a:r>
            <a:r>
              <a:rPr lang="en-US" sz="1800" dirty="0">
                <a:ea typeface="+mn-lt"/>
                <a:cs typeface="+mn-lt"/>
              </a:rPr>
              <a:t> des finances </a:t>
            </a:r>
            <a:r>
              <a:rPr lang="en-US" sz="1800" dirty="0" err="1">
                <a:ea typeface="+mn-lt"/>
                <a:cs typeface="+mn-lt"/>
              </a:rPr>
              <a:t>numériques</a:t>
            </a:r>
            <a:r>
              <a:rPr lang="en-US" sz="1800" dirty="0">
                <a:ea typeface="+mn-lt"/>
                <a:cs typeface="+mn-lt"/>
              </a:rPr>
              <a:t>, </a:t>
            </a:r>
            <a:r>
              <a:rPr lang="en-US" sz="1800" dirty="0" err="1">
                <a:ea typeface="+mn-lt"/>
                <a:cs typeface="+mn-lt"/>
              </a:rPr>
              <a:t>cette</a:t>
            </a:r>
            <a:r>
              <a:rPr lang="en-US" sz="1800" dirty="0">
                <a:ea typeface="+mn-lt"/>
                <a:cs typeface="+mn-lt"/>
              </a:rPr>
              <a:t> étude propose le </a:t>
            </a:r>
            <a:r>
              <a:rPr lang="en-US" sz="1800" dirty="0" err="1">
                <a:ea typeface="+mn-lt"/>
                <a:cs typeface="+mn-lt"/>
              </a:rPr>
              <a:t>développement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d'une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plateforme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dédiée</a:t>
            </a:r>
            <a:r>
              <a:rPr lang="en-US" sz="1800" dirty="0">
                <a:ea typeface="+mn-lt"/>
                <a:cs typeface="+mn-lt"/>
              </a:rPr>
              <a:t>. Ce </a:t>
            </a:r>
            <a:r>
              <a:rPr lang="en-US" sz="1800" dirty="0" err="1">
                <a:ea typeface="+mn-lt"/>
                <a:cs typeface="+mn-lt"/>
              </a:rPr>
              <a:t>projet</a:t>
            </a:r>
            <a:r>
              <a:rPr lang="en-US" sz="1800" dirty="0">
                <a:ea typeface="+mn-lt"/>
                <a:cs typeface="+mn-lt"/>
              </a:rPr>
              <a:t> vise à </a:t>
            </a:r>
            <a:r>
              <a:rPr lang="en-US" sz="1800" dirty="0" err="1">
                <a:ea typeface="+mn-lt"/>
                <a:cs typeface="+mn-lt"/>
              </a:rPr>
              <a:t>permettre</a:t>
            </a:r>
            <a:r>
              <a:rPr lang="en-US" sz="1800" dirty="0">
                <a:ea typeface="+mn-lt"/>
                <a:cs typeface="+mn-lt"/>
              </a:rPr>
              <a:t> aux </a:t>
            </a:r>
            <a:r>
              <a:rPr lang="en-US" sz="1800" dirty="0" err="1">
                <a:ea typeface="+mn-lt"/>
                <a:cs typeface="+mn-lt"/>
              </a:rPr>
              <a:t>utilisateurs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tunisiens</a:t>
            </a:r>
            <a:r>
              <a:rPr lang="en-US" sz="1800" dirty="0">
                <a:ea typeface="+mn-lt"/>
                <a:cs typeface="+mn-lt"/>
              </a:rPr>
              <a:t> et </a:t>
            </a:r>
            <a:r>
              <a:rPr lang="en-US" sz="1800" dirty="0" err="1">
                <a:ea typeface="+mn-lt"/>
                <a:cs typeface="+mn-lt"/>
              </a:rPr>
              <a:t>internationaux</a:t>
            </a:r>
            <a:r>
              <a:rPr lang="en-US" sz="1800" dirty="0">
                <a:ea typeface="+mn-lt"/>
                <a:cs typeface="+mn-lt"/>
              </a:rPr>
              <a:t> de </a:t>
            </a:r>
            <a:r>
              <a:rPr lang="en-US" sz="1800" dirty="0" err="1">
                <a:ea typeface="+mn-lt"/>
                <a:cs typeface="+mn-lt"/>
              </a:rPr>
              <a:t>gérer</a:t>
            </a:r>
            <a:r>
              <a:rPr lang="en-US" sz="1800" dirty="0">
                <a:ea typeface="+mn-lt"/>
                <a:cs typeface="+mn-lt"/>
              </a:rPr>
              <a:t> des </a:t>
            </a:r>
            <a:r>
              <a:rPr lang="en-US" sz="1800" dirty="0" err="1">
                <a:ea typeface="+mn-lt"/>
                <a:cs typeface="+mn-lt"/>
              </a:rPr>
              <a:t>cryptomonnaies</a:t>
            </a:r>
            <a:r>
              <a:rPr lang="en-US" sz="1800" dirty="0">
                <a:ea typeface="+mn-lt"/>
                <a:cs typeface="+mn-lt"/>
              </a:rPr>
              <a:t> de manière </a:t>
            </a:r>
            <a:r>
              <a:rPr lang="en-US" sz="1800" dirty="0" err="1">
                <a:ea typeface="+mn-lt"/>
                <a:cs typeface="+mn-lt"/>
              </a:rPr>
              <a:t>sécurisée</a:t>
            </a:r>
            <a:r>
              <a:rPr lang="en-US" sz="1800" dirty="0">
                <a:ea typeface="+mn-lt"/>
                <a:cs typeface="+mn-lt"/>
              </a:rPr>
              <a:t>, tout </a:t>
            </a:r>
            <a:r>
              <a:rPr lang="en-US" sz="1800" dirty="0" err="1">
                <a:ea typeface="+mn-lt"/>
                <a:cs typeface="+mn-lt"/>
              </a:rPr>
              <a:t>en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respectant</a:t>
            </a:r>
            <a:r>
              <a:rPr lang="en-US" sz="1800" dirty="0">
                <a:ea typeface="+mn-lt"/>
                <a:cs typeface="+mn-lt"/>
              </a:rPr>
              <a:t> les standards </a:t>
            </a:r>
            <a:r>
              <a:rPr lang="en-US" sz="1800" dirty="0" err="1">
                <a:ea typeface="+mn-lt"/>
                <a:cs typeface="+mn-lt"/>
              </a:rPr>
              <a:t>internationaux</a:t>
            </a:r>
            <a:r>
              <a:rPr lang="en-US" sz="1800" dirty="0">
                <a:ea typeface="+mn-lt"/>
                <a:cs typeface="+mn-lt"/>
              </a:rPr>
              <a:t> de </a:t>
            </a:r>
            <a:r>
              <a:rPr lang="en-US" sz="1800" dirty="0" err="1">
                <a:ea typeface="+mn-lt"/>
                <a:cs typeface="+mn-lt"/>
              </a:rPr>
              <a:t>conformité</a:t>
            </a:r>
            <a:r>
              <a:rPr lang="en-US" sz="1800" dirty="0">
                <a:ea typeface="+mn-lt"/>
                <a:cs typeface="+mn-lt"/>
              </a:rPr>
              <a:t> et de </a:t>
            </a:r>
            <a:r>
              <a:rPr lang="en-US" sz="1800" dirty="0" err="1">
                <a:ea typeface="+mn-lt"/>
                <a:cs typeface="+mn-lt"/>
              </a:rPr>
              <a:t>sécurité</a:t>
            </a:r>
            <a:r>
              <a:rPr lang="en-US" sz="1800" dirty="0">
                <a:ea typeface="+mn-lt"/>
                <a:cs typeface="+mn-lt"/>
              </a:rPr>
              <a:t>.</a:t>
            </a:r>
          </a:p>
        </p:txBody>
      </p:sp>
      <p:pic>
        <p:nvPicPr>
          <p:cNvPr id="4" name="Picture 3" descr="A group of coins on a green surface&#10;&#10;Description automatically generated">
            <a:extLst>
              <a:ext uri="{FF2B5EF4-FFF2-40B4-BE49-F238E27FC236}">
                <a16:creationId xmlns:a16="http://schemas.microsoft.com/office/drawing/2014/main" id="{E2E6D99C-4848-4AA3-9FF3-A823F82952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363" r="28217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03398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CF751A-BC6F-84EB-32AE-0AD612412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ea typeface="+mj-lt"/>
                <a:cs typeface="+mj-lt"/>
              </a:rPr>
              <a:t>Conclusion &amp; </a:t>
            </a:r>
            <a:r>
              <a:rPr lang="en-US" sz="5400">
                <a:ea typeface="+mj-lt"/>
                <a:cs typeface="+mj-lt"/>
              </a:rPr>
              <a:t>Prochaines</a:t>
            </a:r>
            <a:r>
              <a:rPr lang="en-US" sz="5400" dirty="0">
                <a:ea typeface="+mj-lt"/>
                <a:cs typeface="+mj-lt"/>
              </a:rPr>
              <a:t> Étapes</a:t>
            </a:r>
            <a:endParaRPr lang="en-US" sz="540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FD8C3-C003-E7D8-9730-4C5A25F0A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b="1">
                <a:ea typeface="+mn-lt"/>
                <a:cs typeface="+mn-lt"/>
              </a:rPr>
              <a:t>Résumé :</a:t>
            </a:r>
            <a:endParaRPr lang="en-US" sz="2200"/>
          </a:p>
          <a:p>
            <a:pPr lvl="1">
              <a:buFont typeface="Courier New"/>
              <a:buChar char="o"/>
            </a:pPr>
            <a:r>
              <a:rPr lang="en-US" sz="2200">
                <a:ea typeface="+mn-lt"/>
                <a:cs typeface="+mn-lt"/>
              </a:rPr>
              <a:t>Le projet Crypto Bank vise à révolutionner le secteur bancaire digital grâce à une plateforme sécurisée, évolutive et conviviale.</a:t>
            </a:r>
          </a:p>
          <a:p>
            <a:pPr lvl="1">
              <a:buFont typeface="Courier New"/>
              <a:buChar char="o"/>
            </a:pPr>
            <a:r>
              <a:rPr lang="en-US" sz="2200">
                <a:ea typeface="+mn-lt"/>
                <a:cs typeface="+mn-lt"/>
              </a:rPr>
              <a:t>Une base solide, construite avec des technologies modernes, ouvre la voie à des innovations futures.</a:t>
            </a:r>
          </a:p>
          <a:p>
            <a:pPr>
              <a:buFont typeface="Arial"/>
              <a:buChar char="•"/>
            </a:pPr>
            <a:r>
              <a:rPr lang="en-US" sz="2200" b="1" dirty="0" err="1">
                <a:ea typeface="+mn-lt"/>
                <a:cs typeface="+mn-lt"/>
              </a:rPr>
              <a:t>Prochaines</a:t>
            </a:r>
            <a:r>
              <a:rPr lang="en-US" sz="2200" b="1" dirty="0">
                <a:ea typeface="+mn-lt"/>
                <a:cs typeface="+mn-lt"/>
              </a:rPr>
              <a:t> Étapes :</a:t>
            </a:r>
            <a:endParaRPr lang="en-US" sz="2200" dirty="0">
              <a:ea typeface="+mn-lt"/>
              <a:cs typeface="+mn-lt"/>
            </a:endParaRPr>
          </a:p>
          <a:p>
            <a:pPr lvl="1">
              <a:buFont typeface="Courier New"/>
              <a:buChar char="o"/>
            </a:pPr>
            <a:r>
              <a:rPr lang="en-US" sz="2200">
                <a:ea typeface="+mn-lt"/>
                <a:cs typeface="+mn-lt"/>
              </a:rPr>
              <a:t>Finaliser le développement et réaliser des tests approfondis.</a:t>
            </a:r>
            <a:endParaRPr lang="en-US" sz="2200"/>
          </a:p>
          <a:p>
            <a:pPr lvl="1">
              <a:buFont typeface="Courier New"/>
              <a:buChar char="o"/>
            </a:pPr>
            <a:r>
              <a:rPr lang="en-US" sz="2200">
                <a:ea typeface="+mn-lt"/>
                <a:cs typeface="+mn-lt"/>
              </a:rPr>
              <a:t>Recueillir les retours utilisateurs et itérer sur le design.</a:t>
            </a:r>
            <a:endParaRPr lang="en-US" sz="2200"/>
          </a:p>
          <a:p>
            <a:pPr lvl="1">
              <a:buFont typeface="Courier New"/>
              <a:buChar char="o"/>
            </a:pPr>
            <a:r>
              <a:rPr lang="en-US" sz="2200">
                <a:ea typeface="+mn-lt"/>
                <a:cs typeface="+mn-lt"/>
              </a:rPr>
              <a:t>Préparer le lancement sur le marché et envisager de futures améliorations.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5121652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Merci est le mot français pour merci. Lettres de calligraphie par pinceau  vectoriel. | Vecteur Premium">
            <a:extLst>
              <a:ext uri="{FF2B5EF4-FFF2-40B4-BE49-F238E27FC236}">
                <a16:creationId xmlns:a16="http://schemas.microsoft.com/office/drawing/2014/main" id="{EBA552E0-B4BC-9DA2-A0D0-2FB17658F1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05" r="723" b="7597"/>
          <a:stretch/>
        </p:blipFill>
        <p:spPr>
          <a:xfrm>
            <a:off x="1913701" y="238760"/>
            <a:ext cx="8369718" cy="456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112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202189-2E15-FFCE-C338-ADED4FB249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658A7C-E54A-680F-EA50-413417EBA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>
                <a:ea typeface="+mj-lt"/>
                <a:cs typeface="+mj-lt"/>
              </a:rPr>
              <a:t>Introduction</a:t>
            </a:r>
          </a:p>
        </p:txBody>
      </p:sp>
      <p:sp>
        <p:nvSpPr>
          <p:cNvPr id="3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xmlns="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0F766-68D8-39CB-F3BB-41DB26AFD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 sz="2200" b="1">
                <a:ea typeface="+mn-lt"/>
                <a:cs typeface="+mn-lt"/>
              </a:rPr>
              <a:t>Présentation Générale :</a:t>
            </a:r>
            <a:endParaRPr lang="en-US" sz="2200">
              <a:ea typeface="+mn-lt"/>
              <a:cs typeface="+mn-lt"/>
            </a:endParaRPr>
          </a:p>
          <a:p>
            <a:pPr marL="971550" lvl="1" indent="-285750">
              <a:buFont typeface="Courier New,monospace"/>
              <a:buChar char="o"/>
            </a:pPr>
            <a:r>
              <a:rPr lang="en-US" sz="2200">
                <a:ea typeface="+mn-lt"/>
                <a:cs typeface="+mn-lt"/>
              </a:rPr>
              <a:t>Une solution bancaire crypto sécurisée et performante.</a:t>
            </a:r>
          </a:p>
          <a:p>
            <a:pPr marL="971550" lvl="1" indent="-285750">
              <a:buFont typeface="Courier New,monospace"/>
              <a:buChar char="o"/>
            </a:pPr>
            <a:r>
              <a:rPr lang="en-US" sz="2200">
                <a:ea typeface="+mn-lt"/>
                <a:cs typeface="+mn-lt"/>
              </a:rPr>
              <a:t>Intégration des transactions en cryptomonnaies et en monnaie fiduciaire.</a:t>
            </a:r>
          </a:p>
          <a:p>
            <a:pPr marL="971550" lvl="1" indent="-285750">
              <a:buFont typeface="Courier New,monospace"/>
              <a:buChar char="o"/>
            </a:pPr>
            <a:r>
              <a:rPr lang="en-US" sz="2200">
                <a:ea typeface="+mn-lt"/>
                <a:cs typeface="+mn-lt"/>
              </a:rPr>
              <a:t>Développé avec des technologies web modernes (Node.js et Next.js).</a:t>
            </a:r>
          </a:p>
          <a:p>
            <a:pPr>
              <a:buFont typeface="Arial"/>
              <a:buChar char="•"/>
            </a:pPr>
            <a:r>
              <a:rPr lang="en-US" sz="2200" b="1">
                <a:ea typeface="+mn-lt"/>
                <a:cs typeface="+mn-lt"/>
              </a:rPr>
              <a:t>Objectif :</a:t>
            </a:r>
            <a:r>
              <a:rPr lang="en-US" sz="2200">
                <a:ea typeface="+mn-lt"/>
                <a:cs typeface="+mn-lt"/>
              </a:rPr>
              <a:t> </a:t>
            </a:r>
          </a:p>
          <a:p>
            <a:pPr marL="971550" lvl="1" indent="-285750">
              <a:buFont typeface="Courier New,monospace"/>
              <a:buChar char="o"/>
            </a:pPr>
            <a:r>
              <a:rPr lang="en-US" sz="2200">
                <a:ea typeface="+mn-lt"/>
                <a:cs typeface="+mn-lt"/>
              </a:rPr>
              <a:t>Construire une plateforme bancaire intuitive et robuste pour l’ère numérique.</a:t>
            </a:r>
            <a:endParaRPr lang="en-US" sz="2200"/>
          </a:p>
        </p:txBody>
      </p:sp>
      <p:pic>
        <p:nvPicPr>
          <p:cNvPr id="4" name="Picture 3" descr="A group of coins on a green surface&#10;&#10;Description automatically generated">
            <a:extLst>
              <a:ext uri="{FF2B5EF4-FFF2-40B4-BE49-F238E27FC236}">
                <a16:creationId xmlns:a16="http://schemas.microsoft.com/office/drawing/2014/main" id="{4DA74979-2CDB-AB92-02CB-1C93EB4237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515" r="29370" b="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115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3A65A7-DE5F-C3CB-8105-6C2628FD8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>
                <a:ea typeface="+mj-lt"/>
                <a:cs typeface="+mj-lt"/>
              </a:rPr>
              <a:t>Motivation du </a:t>
            </a:r>
            <a:r>
              <a:rPr lang="en-US" sz="5400">
                <a:ea typeface="+mj-lt"/>
                <a:cs typeface="+mj-lt"/>
              </a:rPr>
              <a:t>Projet</a:t>
            </a:r>
            <a:r>
              <a:rPr lang="en-US" sz="5400" dirty="0">
                <a:ea typeface="+mj-lt"/>
                <a:cs typeface="+mj-lt"/>
              </a:rPr>
              <a:t> &amp; </a:t>
            </a:r>
            <a:r>
              <a:rPr lang="en-US" sz="5400">
                <a:ea typeface="+mj-lt"/>
                <a:cs typeface="+mj-lt"/>
              </a:rPr>
              <a:t>Objectifs</a:t>
            </a:r>
            <a:endParaRPr lang="en-US" sz="5400"/>
          </a:p>
        </p:txBody>
      </p:sp>
      <p:sp>
        <p:nvSpPr>
          <p:cNvPr id="3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xmlns="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8A7C1-C822-C416-5910-0C52BB656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b="1" err="1">
                <a:ea typeface="+mn-lt"/>
                <a:cs typeface="+mn-lt"/>
              </a:rPr>
              <a:t>Pourquoi</a:t>
            </a:r>
            <a:r>
              <a:rPr lang="en-US" sz="2200" b="1" dirty="0">
                <a:ea typeface="+mn-lt"/>
                <a:cs typeface="+mn-lt"/>
              </a:rPr>
              <a:t> Crypto Bank ?</a:t>
            </a:r>
            <a:endParaRPr lang="en-US" sz="2200" b="1" dirty="0"/>
          </a:p>
          <a:p>
            <a:pPr lvl="1" indent="-285750">
              <a:buFont typeface="Courier New" panose="020B0604020202020204" pitchFamily="34" charset="0"/>
              <a:buChar char="o"/>
            </a:pPr>
            <a:r>
              <a:rPr lang="en-US" sz="2200" dirty="0" err="1">
                <a:ea typeface="+mn-lt"/>
                <a:cs typeface="+mn-lt"/>
              </a:rPr>
              <a:t>Demande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croissante</a:t>
            </a:r>
            <a:r>
              <a:rPr lang="en-US" sz="2200" dirty="0">
                <a:ea typeface="+mn-lt"/>
                <a:cs typeface="+mn-lt"/>
              </a:rPr>
              <a:t> pour des solutions </a:t>
            </a:r>
            <a:r>
              <a:rPr lang="en-US" sz="2200" dirty="0" err="1">
                <a:ea typeface="+mn-lt"/>
                <a:cs typeface="+mn-lt"/>
              </a:rPr>
              <a:t>financières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digitales</a:t>
            </a:r>
            <a:r>
              <a:rPr lang="en-US" sz="2200" dirty="0">
                <a:ea typeface="+mn-lt"/>
                <a:cs typeface="+mn-lt"/>
              </a:rPr>
              <a:t>.</a:t>
            </a:r>
          </a:p>
          <a:p>
            <a:pPr lvl="1" indent="-285750">
              <a:buFont typeface="Courier New" panose="020B0604020202020204" pitchFamily="34" charset="0"/>
              <a:buChar char="o"/>
            </a:pPr>
            <a:r>
              <a:rPr lang="en-US" sz="2200" dirty="0" err="1">
                <a:ea typeface="+mn-lt"/>
                <a:cs typeface="+mn-lt"/>
              </a:rPr>
              <a:t>Nécessité</a:t>
            </a:r>
            <a:r>
              <a:rPr lang="en-US" sz="2200" dirty="0">
                <a:ea typeface="+mn-lt"/>
                <a:cs typeface="+mn-lt"/>
              </a:rPr>
              <a:t> d’un </a:t>
            </a:r>
            <a:r>
              <a:rPr lang="en-US" sz="2200" dirty="0" err="1">
                <a:ea typeface="+mn-lt"/>
                <a:cs typeface="+mn-lt"/>
              </a:rPr>
              <a:t>système</a:t>
            </a:r>
            <a:r>
              <a:rPr lang="en-US" sz="2200" dirty="0">
                <a:ea typeface="+mn-lt"/>
                <a:cs typeface="+mn-lt"/>
              </a:rPr>
              <a:t> de transaction transparent, </a:t>
            </a:r>
            <a:r>
              <a:rPr lang="en-US" sz="2200" dirty="0" err="1">
                <a:ea typeface="+mn-lt"/>
                <a:cs typeface="+mn-lt"/>
              </a:rPr>
              <a:t>sécurisé</a:t>
            </a:r>
            <a:r>
              <a:rPr lang="en-US" sz="2200" dirty="0">
                <a:ea typeface="+mn-lt"/>
                <a:cs typeface="+mn-lt"/>
              </a:rPr>
              <a:t> et </a:t>
            </a:r>
            <a:r>
              <a:rPr lang="en-US" sz="2200" dirty="0" err="1">
                <a:ea typeface="+mn-lt"/>
                <a:cs typeface="+mn-lt"/>
              </a:rPr>
              <a:t>évolutif</a:t>
            </a:r>
            <a:r>
              <a:rPr lang="en-US" sz="2200" dirty="0">
                <a:ea typeface="+mn-lt"/>
                <a:cs typeface="+mn-lt"/>
              </a:rPr>
              <a:t>.</a:t>
            </a:r>
          </a:p>
          <a:p>
            <a:pPr indent="-285750"/>
            <a:r>
              <a:rPr lang="en-US" sz="2200" b="1" dirty="0" err="1">
                <a:ea typeface="+mn-lt"/>
                <a:cs typeface="+mn-lt"/>
              </a:rPr>
              <a:t>Objectifs</a:t>
            </a:r>
            <a:r>
              <a:rPr lang="en-US" sz="2200" b="1" dirty="0">
                <a:ea typeface="+mn-lt"/>
                <a:cs typeface="+mn-lt"/>
              </a:rPr>
              <a:t> :</a:t>
            </a:r>
          </a:p>
          <a:p>
            <a:pPr lvl="1" indent="-285750">
              <a:buFont typeface="Courier New" panose="020B0604020202020204" pitchFamily="34" charset="0"/>
              <a:buChar char="o"/>
            </a:pPr>
            <a:r>
              <a:rPr lang="en-US" sz="2200" dirty="0">
                <a:ea typeface="+mn-lt"/>
                <a:cs typeface="+mn-lt"/>
              </a:rPr>
              <a:t>Simplifier les transactions </a:t>
            </a:r>
            <a:r>
              <a:rPr lang="en-US" sz="2200" dirty="0" err="1">
                <a:ea typeface="+mn-lt"/>
                <a:cs typeface="+mn-lt"/>
              </a:rPr>
              <a:t>digitales</a:t>
            </a:r>
            <a:r>
              <a:rPr lang="en-US" sz="2200" dirty="0">
                <a:ea typeface="+mn-lt"/>
                <a:cs typeface="+mn-lt"/>
              </a:rPr>
              <a:t>.</a:t>
            </a:r>
          </a:p>
          <a:p>
            <a:pPr lvl="1" indent="-285750">
              <a:buFont typeface="Courier New" panose="020B0604020202020204" pitchFamily="34" charset="0"/>
              <a:buChar char="o"/>
            </a:pPr>
            <a:r>
              <a:rPr lang="en-US" sz="2200" dirty="0" err="1">
                <a:ea typeface="+mn-lt"/>
                <a:cs typeface="+mn-lt"/>
              </a:rPr>
              <a:t>Améliorer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l’expérience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utilisateur</a:t>
            </a:r>
            <a:r>
              <a:rPr lang="en-US" sz="2200" dirty="0">
                <a:ea typeface="+mn-lt"/>
                <a:cs typeface="+mn-lt"/>
              </a:rPr>
              <a:t> grâce à </a:t>
            </a:r>
            <a:r>
              <a:rPr lang="en-US" sz="2200" dirty="0" err="1">
                <a:ea typeface="+mn-lt"/>
                <a:cs typeface="+mn-lt"/>
              </a:rPr>
              <a:t>une</a:t>
            </a:r>
            <a:r>
              <a:rPr lang="en-US" sz="2200" dirty="0">
                <a:ea typeface="+mn-lt"/>
                <a:cs typeface="+mn-lt"/>
              </a:rPr>
              <a:t> interface intuitive.</a:t>
            </a:r>
          </a:p>
          <a:p>
            <a:pPr lvl="1" indent="-285750">
              <a:buFont typeface="Courier New" panose="020B0604020202020204" pitchFamily="34" charset="0"/>
              <a:buChar char="o"/>
            </a:pPr>
            <a:r>
              <a:rPr lang="en-US" sz="2200" dirty="0">
                <a:ea typeface="+mn-lt"/>
                <a:cs typeface="+mn-lt"/>
              </a:rPr>
              <a:t>Assurer </a:t>
            </a:r>
            <a:r>
              <a:rPr lang="en-US" sz="2200" dirty="0" err="1">
                <a:ea typeface="+mn-lt"/>
                <a:cs typeface="+mn-lt"/>
              </a:rPr>
              <a:t>une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sécurité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optimale</a:t>
            </a:r>
            <a:r>
              <a:rPr lang="en-US" sz="2200" dirty="0">
                <a:ea typeface="+mn-lt"/>
                <a:cs typeface="+mn-lt"/>
              </a:rPr>
              <a:t> et </a:t>
            </a:r>
            <a:r>
              <a:rPr lang="en-US" sz="2200" dirty="0" err="1">
                <a:ea typeface="+mn-lt"/>
                <a:cs typeface="+mn-lt"/>
              </a:rPr>
              <a:t>une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conformité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réglementaire</a:t>
            </a:r>
            <a:r>
              <a:rPr lang="en-US" sz="2200" dirty="0">
                <a:ea typeface="+mn-lt"/>
                <a:cs typeface="+mn-lt"/>
              </a:rPr>
              <a:t>.</a:t>
            </a:r>
          </a:p>
        </p:txBody>
      </p:sp>
      <p:pic>
        <p:nvPicPr>
          <p:cNvPr id="5" name="Picture 4" descr="Réalisation de l'objectif. Motivation commerciale. Objectif financier.  Recherche de solutions. Buts et objectifs, | Vecteur Premium">
            <a:extLst>
              <a:ext uri="{FF2B5EF4-FFF2-40B4-BE49-F238E27FC236}">
                <a16:creationId xmlns:a16="http://schemas.microsoft.com/office/drawing/2014/main" id="{7A1D6B21-717A-EB01-5196-D6B511843A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000" r="15022" b="-3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66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2A4B43-C6A5-DBB7-23C4-33C3C9FE7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23D5B7F-BAC3-02C9-4678-561BB6199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9E3FFE-C8D1-2295-6BE4-F72A5E657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>
                <a:ea typeface="+mj-lt"/>
                <a:cs typeface="+mj-lt"/>
              </a:rPr>
              <a:t>Étude de l'existant et critique</a:t>
            </a:r>
            <a:endParaRPr lang="en-US" sz="5400"/>
          </a:p>
        </p:txBody>
      </p:sp>
      <p:sp>
        <p:nvSpPr>
          <p:cNvPr id="24" name="sketchy line">
            <a:extLst>
              <a:ext uri="{FF2B5EF4-FFF2-40B4-BE49-F238E27FC236}">
                <a16:creationId xmlns:a16="http://schemas.microsoft.com/office/drawing/2014/main" id="{650D2FF4-5A24-EA04-C0CA-662F03427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xmlns="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F48F2-B7D6-70C4-C2DE-5C3649215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sz="1700" dirty="0">
                <a:ea typeface="+mn-lt"/>
                <a:cs typeface="+mn-lt"/>
              </a:rPr>
              <a:t>En </a:t>
            </a:r>
            <a:r>
              <a:rPr lang="en-US" sz="1700" dirty="0" err="1">
                <a:ea typeface="+mn-lt"/>
                <a:cs typeface="+mn-lt"/>
              </a:rPr>
              <a:t>Tunisie</a:t>
            </a:r>
            <a:r>
              <a:rPr lang="en-US" sz="1700" dirty="0">
                <a:ea typeface="+mn-lt"/>
                <a:cs typeface="+mn-lt"/>
              </a:rPr>
              <a:t>, </a:t>
            </a:r>
            <a:r>
              <a:rPr lang="en-US" sz="1700" dirty="0" err="1">
                <a:ea typeface="+mn-lt"/>
                <a:cs typeface="+mn-lt"/>
              </a:rPr>
              <a:t>l'adoption</a:t>
            </a:r>
            <a:r>
              <a:rPr lang="en-US" sz="1700" dirty="0">
                <a:ea typeface="+mn-lt"/>
                <a:cs typeface="+mn-lt"/>
              </a:rPr>
              <a:t> des </a:t>
            </a:r>
            <a:r>
              <a:rPr lang="en-US" sz="1700" dirty="0" err="1">
                <a:ea typeface="+mn-lt"/>
                <a:cs typeface="+mn-lt"/>
              </a:rPr>
              <a:t>cryptomonnaies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reste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limitée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en</a:t>
            </a:r>
            <a:r>
              <a:rPr lang="en-US" sz="1700" dirty="0">
                <a:ea typeface="+mn-lt"/>
                <a:cs typeface="+mn-lt"/>
              </a:rPr>
              <a:t> raison de </a:t>
            </a:r>
            <a:r>
              <a:rPr lang="en-US" sz="1700" dirty="0" err="1">
                <a:ea typeface="+mn-lt"/>
                <a:cs typeface="+mn-lt"/>
              </a:rPr>
              <a:t>l'absence</a:t>
            </a:r>
            <a:r>
              <a:rPr lang="en-US" sz="1700" dirty="0">
                <a:ea typeface="+mn-lt"/>
                <a:cs typeface="+mn-lt"/>
              </a:rPr>
              <a:t> de </a:t>
            </a:r>
            <a:r>
              <a:rPr lang="en-US" sz="1700" dirty="0" err="1">
                <a:ea typeface="+mn-lt"/>
                <a:cs typeface="+mn-lt"/>
              </a:rPr>
              <a:t>plateformes</a:t>
            </a:r>
            <a:r>
              <a:rPr lang="en-US" sz="1700" dirty="0">
                <a:ea typeface="+mn-lt"/>
                <a:cs typeface="+mn-lt"/>
              </a:rPr>
              <a:t> locales </a:t>
            </a:r>
            <a:r>
              <a:rPr lang="en-US" sz="1700" dirty="0" err="1">
                <a:ea typeface="+mn-lt"/>
                <a:cs typeface="+mn-lt"/>
              </a:rPr>
              <a:t>dédiées</a:t>
            </a:r>
            <a:r>
              <a:rPr lang="en-US" sz="1700" dirty="0">
                <a:ea typeface="+mn-lt"/>
                <a:cs typeface="+mn-lt"/>
              </a:rPr>
              <a:t> et </a:t>
            </a:r>
            <a:r>
              <a:rPr lang="en-US" sz="1700" dirty="0" err="1">
                <a:ea typeface="+mn-lt"/>
                <a:cs typeface="+mn-lt"/>
              </a:rPr>
              <a:t>d'une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régulation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incertaine</a:t>
            </a:r>
            <a:r>
              <a:rPr lang="en-US" sz="1700" dirty="0">
                <a:ea typeface="+mn-lt"/>
                <a:cs typeface="+mn-lt"/>
              </a:rPr>
              <a:t>. </a:t>
            </a:r>
            <a:r>
              <a:rPr lang="en-US" sz="1700" dirty="0" err="1">
                <a:ea typeface="+mn-lt"/>
                <a:cs typeface="+mn-lt"/>
              </a:rPr>
              <a:t>Cependant</a:t>
            </a:r>
            <a:r>
              <a:rPr lang="en-US" sz="1700" dirty="0">
                <a:ea typeface="+mn-lt"/>
                <a:cs typeface="+mn-lt"/>
              </a:rPr>
              <a:t>, des solutions </a:t>
            </a:r>
            <a:r>
              <a:rPr lang="en-US" sz="1700" dirty="0" err="1">
                <a:ea typeface="+mn-lt"/>
                <a:cs typeface="+mn-lt"/>
              </a:rPr>
              <a:t>internationales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telles</a:t>
            </a:r>
            <a:r>
              <a:rPr lang="en-US" sz="1700" dirty="0">
                <a:ea typeface="+mn-lt"/>
                <a:cs typeface="+mn-lt"/>
              </a:rPr>
              <a:t> que </a:t>
            </a:r>
            <a:r>
              <a:rPr lang="en-US" sz="1700" b="1" dirty="0">
                <a:ea typeface="+mn-lt"/>
                <a:cs typeface="+mn-lt"/>
              </a:rPr>
              <a:t>Binance</a:t>
            </a:r>
            <a:r>
              <a:rPr lang="en-US" sz="1700" dirty="0">
                <a:ea typeface="+mn-lt"/>
                <a:cs typeface="+mn-lt"/>
              </a:rPr>
              <a:t>, </a:t>
            </a:r>
            <a:r>
              <a:rPr lang="en-US" sz="1700" b="1" dirty="0">
                <a:ea typeface="+mn-lt"/>
                <a:cs typeface="+mn-lt"/>
              </a:rPr>
              <a:t>Coinbase</a:t>
            </a:r>
            <a:r>
              <a:rPr lang="en-US" sz="1700" dirty="0">
                <a:ea typeface="+mn-lt"/>
                <a:cs typeface="+mn-lt"/>
              </a:rPr>
              <a:t>, </a:t>
            </a:r>
            <a:r>
              <a:rPr lang="en-US" sz="1700" dirty="0" err="1">
                <a:ea typeface="+mn-lt"/>
                <a:cs typeface="+mn-lt"/>
              </a:rPr>
              <a:t>ou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b="1" dirty="0">
                <a:ea typeface="+mn-lt"/>
                <a:cs typeface="+mn-lt"/>
              </a:rPr>
              <a:t>Kraken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dominent</a:t>
            </a:r>
            <a:r>
              <a:rPr lang="en-US" sz="1700" dirty="0">
                <a:ea typeface="+mn-lt"/>
                <a:cs typeface="+mn-lt"/>
              </a:rPr>
              <a:t> le </a:t>
            </a:r>
            <a:r>
              <a:rPr lang="en-US" sz="1700" dirty="0" err="1">
                <a:ea typeface="+mn-lt"/>
                <a:cs typeface="+mn-lt"/>
              </a:rPr>
              <a:t>marché</a:t>
            </a:r>
            <a:r>
              <a:rPr lang="en-US" sz="1700" dirty="0">
                <a:ea typeface="+mn-lt"/>
                <a:cs typeface="+mn-lt"/>
              </a:rPr>
              <a:t>. </a:t>
            </a:r>
            <a:r>
              <a:rPr lang="en-US" sz="1700" dirty="0" err="1">
                <a:ea typeface="+mn-lt"/>
                <a:cs typeface="+mn-lt"/>
              </a:rPr>
              <a:t>Ces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plateformes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offrent</a:t>
            </a:r>
            <a:r>
              <a:rPr lang="en-US" sz="1700" dirty="0">
                <a:ea typeface="+mn-lt"/>
                <a:cs typeface="+mn-lt"/>
              </a:rPr>
              <a:t> des </a:t>
            </a:r>
            <a:r>
              <a:rPr lang="en-US" sz="1700" dirty="0" err="1">
                <a:ea typeface="+mn-lt"/>
                <a:cs typeface="+mn-lt"/>
              </a:rPr>
              <a:t>fonctionnalités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comme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l'achat</a:t>
            </a:r>
            <a:r>
              <a:rPr lang="en-US" sz="1700" dirty="0">
                <a:ea typeface="+mn-lt"/>
                <a:cs typeface="+mn-lt"/>
              </a:rPr>
              <a:t>, la vente, et la gestion de </a:t>
            </a:r>
            <a:r>
              <a:rPr lang="en-US" sz="1700" dirty="0" err="1">
                <a:ea typeface="+mn-lt"/>
                <a:cs typeface="+mn-lt"/>
              </a:rPr>
              <a:t>cryptomonnaies</a:t>
            </a:r>
            <a:r>
              <a:rPr lang="en-US" sz="1700" dirty="0">
                <a:ea typeface="+mn-lt"/>
                <a:cs typeface="+mn-lt"/>
              </a:rPr>
              <a:t>, </a:t>
            </a:r>
            <a:r>
              <a:rPr lang="en-US" sz="1700" dirty="0" err="1">
                <a:ea typeface="+mn-lt"/>
                <a:cs typeface="+mn-lt"/>
              </a:rPr>
              <a:t>mais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elles</a:t>
            </a:r>
            <a:r>
              <a:rPr lang="en-US" sz="1700" dirty="0">
                <a:ea typeface="+mn-lt"/>
                <a:cs typeface="+mn-lt"/>
              </a:rPr>
              <a:t> ne </a:t>
            </a:r>
            <a:r>
              <a:rPr lang="en-US" sz="1700" dirty="0" err="1">
                <a:ea typeface="+mn-lt"/>
                <a:cs typeface="+mn-lt"/>
              </a:rPr>
              <a:t>sont</a:t>
            </a:r>
            <a:r>
              <a:rPr lang="en-US" sz="1700" dirty="0">
                <a:ea typeface="+mn-lt"/>
                <a:cs typeface="+mn-lt"/>
              </a:rPr>
              <a:t> pas </a:t>
            </a:r>
            <a:r>
              <a:rPr lang="en-US" sz="1700" dirty="0" err="1">
                <a:ea typeface="+mn-lt"/>
                <a:cs typeface="+mn-lt"/>
              </a:rPr>
              <a:t>adaptées</a:t>
            </a:r>
            <a:r>
              <a:rPr lang="en-US" sz="1700" dirty="0">
                <a:ea typeface="+mn-lt"/>
                <a:cs typeface="+mn-lt"/>
              </a:rPr>
              <a:t> au </a:t>
            </a:r>
            <a:r>
              <a:rPr lang="en-US" sz="1700" dirty="0" err="1">
                <a:ea typeface="+mn-lt"/>
                <a:cs typeface="+mn-lt"/>
              </a:rPr>
              <a:t>contexte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tunisien</a:t>
            </a:r>
            <a:r>
              <a:rPr lang="en-US" sz="1700" dirty="0">
                <a:ea typeface="+mn-lt"/>
                <a:cs typeface="+mn-lt"/>
              </a:rPr>
              <a:t>, </a:t>
            </a:r>
            <a:r>
              <a:rPr lang="en-US" sz="1700" dirty="0" err="1">
                <a:ea typeface="+mn-lt"/>
                <a:cs typeface="+mn-lt"/>
              </a:rPr>
              <a:t>notamment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en</a:t>
            </a:r>
            <a:r>
              <a:rPr lang="en-US" sz="1700" dirty="0">
                <a:ea typeface="+mn-lt"/>
                <a:cs typeface="+mn-lt"/>
              </a:rPr>
              <a:t> matière de :</a:t>
            </a:r>
            <a:endParaRPr lang="en-US" sz="1700" dirty="0"/>
          </a:p>
          <a:p>
            <a:pPr lvl="1" indent="-457200" algn="just">
              <a:buFont typeface="Courier New"/>
              <a:buChar char="o"/>
            </a:pPr>
            <a:r>
              <a:rPr lang="en-US" sz="1700" b="1" dirty="0" err="1">
                <a:ea typeface="+mn-lt"/>
                <a:cs typeface="+mn-lt"/>
              </a:rPr>
              <a:t>Accessibilité</a:t>
            </a:r>
            <a:r>
              <a:rPr lang="en-US" sz="1700" b="1" dirty="0">
                <a:ea typeface="+mn-lt"/>
                <a:cs typeface="+mn-lt"/>
              </a:rPr>
              <a:t> locale</a:t>
            </a:r>
            <a:r>
              <a:rPr lang="en-US" sz="1700" dirty="0">
                <a:ea typeface="+mn-lt"/>
                <a:cs typeface="+mn-lt"/>
              </a:rPr>
              <a:t> : Absence </a:t>
            </a:r>
            <a:r>
              <a:rPr lang="en-US" sz="1700" dirty="0" err="1">
                <a:ea typeface="+mn-lt"/>
                <a:cs typeface="+mn-lt"/>
              </a:rPr>
              <a:t>d'intégration</a:t>
            </a:r>
            <a:r>
              <a:rPr lang="en-US" sz="1700" dirty="0">
                <a:ea typeface="+mn-lt"/>
                <a:cs typeface="+mn-lt"/>
              </a:rPr>
              <a:t> avec les </a:t>
            </a:r>
            <a:r>
              <a:rPr lang="en-US" sz="1700" dirty="0" err="1">
                <a:ea typeface="+mn-lt"/>
                <a:cs typeface="+mn-lt"/>
              </a:rPr>
              <a:t>méthodes</a:t>
            </a:r>
            <a:r>
              <a:rPr lang="en-US" sz="1700" dirty="0">
                <a:ea typeface="+mn-lt"/>
                <a:cs typeface="+mn-lt"/>
              </a:rPr>
              <a:t> de </a:t>
            </a:r>
            <a:r>
              <a:rPr lang="en-US" sz="1700" dirty="0" err="1">
                <a:ea typeface="+mn-lt"/>
                <a:cs typeface="+mn-lt"/>
              </a:rPr>
              <a:t>paiement</a:t>
            </a:r>
            <a:r>
              <a:rPr lang="en-US" sz="1700" dirty="0">
                <a:ea typeface="+mn-lt"/>
                <a:cs typeface="+mn-lt"/>
              </a:rPr>
              <a:t> locales.</a:t>
            </a:r>
          </a:p>
          <a:p>
            <a:pPr lvl="1" indent="-457200" algn="just">
              <a:buFont typeface="Courier New"/>
              <a:buChar char="o"/>
            </a:pPr>
            <a:r>
              <a:rPr lang="en-US" sz="1700" b="1" dirty="0">
                <a:ea typeface="+mn-lt"/>
                <a:cs typeface="+mn-lt"/>
              </a:rPr>
              <a:t>Langue et support</a:t>
            </a:r>
            <a:r>
              <a:rPr lang="en-US" sz="1700" dirty="0">
                <a:ea typeface="+mn-lt"/>
                <a:cs typeface="+mn-lt"/>
              </a:rPr>
              <a:t> : Les interfaces ne </a:t>
            </a:r>
            <a:r>
              <a:rPr lang="en-US" sz="1700" dirty="0" err="1">
                <a:ea typeface="+mn-lt"/>
                <a:cs typeface="+mn-lt"/>
              </a:rPr>
              <a:t>prennent</a:t>
            </a:r>
            <a:r>
              <a:rPr lang="en-US" sz="1700" dirty="0">
                <a:ea typeface="+mn-lt"/>
                <a:cs typeface="+mn-lt"/>
              </a:rPr>
              <a:t> pas </a:t>
            </a:r>
            <a:r>
              <a:rPr lang="en-US" sz="1700" dirty="0" err="1">
                <a:ea typeface="+mn-lt"/>
                <a:cs typeface="+mn-lt"/>
              </a:rPr>
              <a:t>en</a:t>
            </a:r>
            <a:r>
              <a:rPr lang="en-US" sz="1700" dirty="0">
                <a:ea typeface="+mn-lt"/>
                <a:cs typeface="+mn-lt"/>
              </a:rPr>
              <a:t> charge </a:t>
            </a:r>
            <a:r>
              <a:rPr lang="en-US" sz="1700" dirty="0" err="1">
                <a:ea typeface="+mn-lt"/>
                <a:cs typeface="+mn-lt"/>
              </a:rPr>
              <a:t>l'arabe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ou</a:t>
            </a:r>
            <a:r>
              <a:rPr lang="en-US" sz="1700" dirty="0">
                <a:ea typeface="+mn-lt"/>
                <a:cs typeface="+mn-lt"/>
              </a:rPr>
              <a:t> un support </a:t>
            </a:r>
            <a:r>
              <a:rPr lang="en-US" sz="1700" dirty="0" err="1">
                <a:ea typeface="+mn-lt"/>
                <a:cs typeface="+mn-lt"/>
              </a:rPr>
              <a:t>adapté</a:t>
            </a:r>
            <a:r>
              <a:rPr lang="en-US" sz="1700" dirty="0">
                <a:ea typeface="+mn-lt"/>
                <a:cs typeface="+mn-lt"/>
              </a:rPr>
              <a:t> au public </a:t>
            </a:r>
            <a:r>
              <a:rPr lang="en-US" sz="1700" dirty="0" err="1">
                <a:ea typeface="+mn-lt"/>
                <a:cs typeface="+mn-lt"/>
              </a:rPr>
              <a:t>tunisien</a:t>
            </a:r>
            <a:r>
              <a:rPr lang="en-US" sz="1700" dirty="0">
                <a:ea typeface="+mn-lt"/>
                <a:cs typeface="+mn-lt"/>
              </a:rPr>
              <a:t>.</a:t>
            </a:r>
            <a:endParaRPr lang="en-US" sz="1700" dirty="0"/>
          </a:p>
          <a:p>
            <a:pPr lvl="1" indent="-457200" algn="just">
              <a:buFont typeface="Courier New"/>
              <a:buChar char="o"/>
            </a:pPr>
            <a:r>
              <a:rPr lang="en-US" sz="1700" b="1" dirty="0" err="1">
                <a:ea typeface="+mn-lt"/>
                <a:cs typeface="+mn-lt"/>
              </a:rPr>
              <a:t>Conformité</a:t>
            </a:r>
            <a:r>
              <a:rPr lang="en-US" sz="1700" b="1" dirty="0">
                <a:ea typeface="+mn-lt"/>
                <a:cs typeface="+mn-lt"/>
              </a:rPr>
              <a:t> </a:t>
            </a:r>
            <a:r>
              <a:rPr lang="en-US" sz="1700" b="1" dirty="0" err="1">
                <a:ea typeface="+mn-lt"/>
                <a:cs typeface="+mn-lt"/>
              </a:rPr>
              <a:t>régionale</a:t>
            </a:r>
            <a:r>
              <a:rPr lang="en-US" sz="1700" dirty="0">
                <a:ea typeface="+mn-lt"/>
                <a:cs typeface="+mn-lt"/>
              </a:rPr>
              <a:t> : Les </a:t>
            </a:r>
            <a:r>
              <a:rPr lang="en-US" sz="1700" dirty="0" err="1">
                <a:ea typeface="+mn-lt"/>
                <a:cs typeface="+mn-lt"/>
              </a:rPr>
              <a:t>plateformes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internationales</a:t>
            </a:r>
            <a:r>
              <a:rPr lang="en-US" sz="1700" dirty="0">
                <a:ea typeface="+mn-lt"/>
                <a:cs typeface="+mn-lt"/>
              </a:rPr>
              <a:t> ne </a:t>
            </a:r>
            <a:r>
              <a:rPr lang="en-US" sz="1700" dirty="0" err="1">
                <a:ea typeface="+mn-lt"/>
                <a:cs typeface="+mn-lt"/>
              </a:rPr>
              <a:t>considèrent</a:t>
            </a:r>
            <a:r>
              <a:rPr lang="en-US" sz="1700" dirty="0">
                <a:ea typeface="+mn-lt"/>
                <a:cs typeface="+mn-lt"/>
              </a:rPr>
              <a:t> pas les </a:t>
            </a:r>
            <a:r>
              <a:rPr lang="en-US" sz="1700" dirty="0" err="1">
                <a:ea typeface="+mn-lt"/>
                <a:cs typeface="+mn-lt"/>
              </a:rPr>
              <a:t>besoins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juridiques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spécifiques</a:t>
            </a:r>
            <a:r>
              <a:rPr lang="en-US" sz="1700" dirty="0">
                <a:ea typeface="+mn-lt"/>
                <a:cs typeface="+mn-lt"/>
              </a:rPr>
              <a:t> de la </a:t>
            </a:r>
            <a:r>
              <a:rPr lang="en-US" sz="1700" dirty="0" err="1">
                <a:ea typeface="+mn-lt"/>
                <a:cs typeface="+mn-lt"/>
              </a:rPr>
              <a:t>région</a:t>
            </a:r>
            <a:r>
              <a:rPr lang="en-US" sz="1700" dirty="0">
                <a:ea typeface="+mn-lt"/>
                <a:cs typeface="+mn-lt"/>
              </a:rPr>
              <a:t>.</a:t>
            </a:r>
            <a:endParaRPr lang="en-US" sz="1700" dirty="0"/>
          </a:p>
        </p:txBody>
      </p:sp>
      <p:pic>
        <p:nvPicPr>
          <p:cNvPr id="4" name="Picture 3" descr="A person and person sitting at a table&#10;&#10;Description automatically generated">
            <a:extLst>
              <a:ext uri="{FF2B5EF4-FFF2-40B4-BE49-F238E27FC236}">
                <a16:creationId xmlns:a16="http://schemas.microsoft.com/office/drawing/2014/main" id="{2870DD98-F916-7F7D-750F-386BD00C3E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150" r="30853" b="-1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803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939F0B-119D-72D7-0A2A-0DC13E294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>
                <a:ea typeface="+mj-lt"/>
                <a:cs typeface="+mj-lt"/>
              </a:rPr>
              <a:t>Étude de </a:t>
            </a:r>
            <a:r>
              <a:rPr lang="en-US" sz="5400">
                <a:ea typeface="+mj-lt"/>
                <a:cs typeface="+mj-lt"/>
              </a:rPr>
              <a:t>l'existant</a:t>
            </a:r>
            <a:r>
              <a:rPr lang="en-US" sz="5400" dirty="0">
                <a:ea typeface="+mj-lt"/>
                <a:cs typeface="+mj-lt"/>
              </a:rPr>
              <a:t> et critique</a:t>
            </a:r>
          </a:p>
        </p:txBody>
      </p:sp>
      <p:sp>
        <p:nvSpPr>
          <p:cNvPr id="17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xmlns="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A7763-A2F1-FC8D-1B59-73BC0091A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b="1" dirty="0">
                <a:latin typeface="Segoe UI"/>
                <a:cs typeface="Segoe UI"/>
              </a:rPr>
              <a:t>Critique :</a:t>
            </a:r>
            <a:endParaRPr lang="en-US" sz="2200" dirty="0">
              <a:latin typeface="Segoe UI"/>
              <a:cs typeface="Segoe UI"/>
            </a:endParaRPr>
          </a:p>
          <a:p>
            <a:pPr lvl="1" indent="-457200">
              <a:buFont typeface="Courier New,monospace" panose="020B0604020202020204" pitchFamily="34" charset="0"/>
              <a:buChar char="o"/>
            </a:pPr>
            <a:r>
              <a:rPr lang="en-US" sz="2000" err="1">
                <a:latin typeface="Arial"/>
                <a:cs typeface="Arial"/>
              </a:rPr>
              <a:t>Ces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plateformes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sont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performantes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mais</a:t>
            </a:r>
            <a:r>
              <a:rPr lang="en-US" sz="2000" dirty="0">
                <a:latin typeface="Arial"/>
                <a:cs typeface="Arial"/>
              </a:rPr>
              <a:t> peu </a:t>
            </a:r>
            <a:r>
              <a:rPr lang="en-US" sz="2000" err="1">
                <a:latin typeface="Arial"/>
                <a:cs typeface="Arial"/>
              </a:rPr>
              <a:t>adaptées</a:t>
            </a:r>
            <a:r>
              <a:rPr lang="en-US" sz="2000" dirty="0">
                <a:latin typeface="Arial"/>
                <a:cs typeface="Arial"/>
              </a:rPr>
              <a:t> aux </a:t>
            </a:r>
            <a:r>
              <a:rPr lang="en-US" sz="2000" err="1">
                <a:latin typeface="Arial"/>
                <a:cs typeface="Arial"/>
              </a:rPr>
              <a:t>réalités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économiques</a:t>
            </a:r>
            <a:r>
              <a:rPr lang="en-US" sz="2000" dirty="0">
                <a:latin typeface="Arial"/>
                <a:cs typeface="Arial"/>
              </a:rPr>
              <a:t> et </a:t>
            </a:r>
            <a:r>
              <a:rPr lang="en-US" sz="2000" err="1">
                <a:latin typeface="Arial"/>
                <a:cs typeface="Arial"/>
              </a:rPr>
              <a:t>légales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tunisiennes</a:t>
            </a:r>
            <a:r>
              <a:rPr lang="en-US" sz="2000" dirty="0">
                <a:latin typeface="Arial"/>
                <a:cs typeface="Arial"/>
              </a:rPr>
              <a:t>.</a:t>
            </a:r>
          </a:p>
          <a:p>
            <a:pPr lvl="1" indent="-457200">
              <a:buFont typeface="Courier New,monospace" panose="020B0604020202020204" pitchFamily="34" charset="0"/>
              <a:buChar char="o"/>
            </a:pPr>
            <a:r>
              <a:rPr lang="en-US" sz="2000" dirty="0">
                <a:latin typeface="Arial"/>
                <a:cs typeface="Arial"/>
              </a:rPr>
              <a:t>Il y a un manque </a:t>
            </a:r>
            <a:r>
              <a:rPr lang="en-US" sz="2000" err="1">
                <a:latin typeface="Arial"/>
                <a:cs typeface="Arial"/>
              </a:rPr>
              <a:t>d'éducation</a:t>
            </a:r>
            <a:r>
              <a:rPr lang="en-US" sz="2000" dirty="0">
                <a:latin typeface="Arial"/>
                <a:cs typeface="Arial"/>
              </a:rPr>
              <a:t> sur les </a:t>
            </a:r>
            <a:r>
              <a:rPr lang="en-US" sz="2000" err="1">
                <a:latin typeface="Arial"/>
                <a:cs typeface="Arial"/>
              </a:rPr>
              <a:t>cryptomonnaies</a:t>
            </a:r>
            <a:r>
              <a:rPr lang="en-US" sz="2000" dirty="0">
                <a:latin typeface="Arial"/>
                <a:cs typeface="Arial"/>
              </a:rPr>
              <a:t> dans la </a:t>
            </a:r>
            <a:r>
              <a:rPr lang="en-US" sz="2000" err="1">
                <a:latin typeface="Arial"/>
                <a:cs typeface="Arial"/>
              </a:rPr>
              <a:t>région</a:t>
            </a:r>
            <a:r>
              <a:rPr lang="en-US" sz="2000" dirty="0">
                <a:latin typeface="Arial"/>
                <a:cs typeface="Arial"/>
              </a:rPr>
              <a:t>, </a:t>
            </a:r>
            <a:r>
              <a:rPr lang="en-US" sz="2000" err="1">
                <a:latin typeface="Arial"/>
                <a:cs typeface="Arial"/>
              </a:rPr>
              <a:t>nécessitant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une</a:t>
            </a:r>
            <a:r>
              <a:rPr lang="en-US" sz="2000" dirty="0">
                <a:latin typeface="Arial"/>
                <a:cs typeface="Arial"/>
              </a:rPr>
              <a:t> solution accessible et intuitive.</a:t>
            </a:r>
            <a:endParaRPr lang="en-US" sz="2000" dirty="0"/>
          </a:p>
        </p:txBody>
      </p:sp>
      <p:pic>
        <p:nvPicPr>
          <p:cNvPr id="4" name="Picture 3" descr="A person and person sitting at a table&#10;&#10;Description automatically generated">
            <a:extLst>
              <a:ext uri="{FF2B5EF4-FFF2-40B4-BE49-F238E27FC236}">
                <a16:creationId xmlns:a16="http://schemas.microsoft.com/office/drawing/2014/main" id="{9BB154D2-F94C-0637-BBB8-7C877ADEAB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150" r="30853" b="-1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397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614B32-D4ED-5F2E-9EE5-633D57A9D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dirty="0" err="1">
                <a:ea typeface="+mj-lt"/>
                <a:cs typeface="+mj-lt"/>
              </a:rPr>
              <a:t>Besoins</a:t>
            </a:r>
            <a:r>
              <a:rPr lang="en-US" sz="4600" dirty="0">
                <a:ea typeface="+mj-lt"/>
                <a:cs typeface="+mj-lt"/>
              </a:rPr>
              <a:t> </a:t>
            </a:r>
            <a:r>
              <a:rPr lang="en-US" sz="4600" dirty="0" err="1">
                <a:ea typeface="+mj-lt"/>
                <a:cs typeface="+mj-lt"/>
              </a:rPr>
              <a:t>fonctionnels</a:t>
            </a:r>
            <a:r>
              <a:rPr lang="en-US" sz="4600" dirty="0">
                <a:ea typeface="+mj-lt"/>
                <a:cs typeface="+mj-lt"/>
              </a:rPr>
              <a:t> et non </a:t>
            </a:r>
            <a:r>
              <a:rPr lang="en-US" sz="4600" dirty="0" err="1">
                <a:ea typeface="+mj-lt"/>
                <a:cs typeface="+mj-lt"/>
              </a:rPr>
              <a:t>fonctionnels</a:t>
            </a:r>
            <a:endParaRPr lang="en-US" sz="4600" dirty="0" err="1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E114D-F286-4073-27B0-79DC4D572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5770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 b="1" dirty="0" err="1"/>
              <a:t>Besoins</a:t>
            </a:r>
            <a:r>
              <a:rPr lang="en-US" sz="3200" b="1" dirty="0"/>
              <a:t> </a:t>
            </a:r>
            <a:r>
              <a:rPr lang="en-US" sz="3200" b="1" dirty="0" err="1"/>
              <a:t>fonctionnels</a:t>
            </a:r>
            <a:endParaRPr lang="en-US" sz="3200" dirty="0" err="1"/>
          </a:p>
          <a:p>
            <a:pPr marL="0" indent="0">
              <a:buNone/>
            </a:pPr>
            <a:r>
              <a:rPr lang="en-US" sz="2000" b="1" dirty="0">
                <a:ea typeface="+mn-lt"/>
                <a:cs typeface="+mn-lt"/>
              </a:rPr>
              <a:t>1. </a:t>
            </a:r>
            <a:r>
              <a:rPr lang="en-US" sz="2000" b="1" dirty="0" err="1">
                <a:ea typeface="+mn-lt"/>
                <a:cs typeface="+mn-lt"/>
              </a:rPr>
              <a:t>Utilisateur</a:t>
            </a:r>
            <a:r>
              <a:rPr lang="en-US" sz="2000" dirty="0">
                <a:ea typeface="+mn-lt"/>
                <a:cs typeface="+mn-lt"/>
              </a:rPr>
              <a:t> :</a:t>
            </a:r>
            <a:endParaRPr lang="en-US" sz="2000"/>
          </a:p>
          <a:p>
            <a:pPr marL="914400" lvl="1" indent="-457200"/>
            <a:r>
              <a:rPr lang="en-US" sz="2000" err="1">
                <a:ea typeface="+mn-lt"/>
                <a:cs typeface="+mn-lt"/>
              </a:rPr>
              <a:t>Gérer</a:t>
            </a:r>
            <a:r>
              <a:rPr lang="en-US" sz="2000" dirty="0">
                <a:ea typeface="+mn-lt"/>
                <a:cs typeface="+mn-lt"/>
              </a:rPr>
              <a:t> son </a:t>
            </a:r>
            <a:r>
              <a:rPr lang="en-US" sz="2000" err="1">
                <a:ea typeface="+mn-lt"/>
                <a:cs typeface="+mn-lt"/>
              </a:rPr>
              <a:t>compte</a:t>
            </a:r>
            <a:r>
              <a:rPr lang="en-US" sz="2000" dirty="0">
                <a:ea typeface="+mn-lt"/>
                <a:cs typeface="+mn-lt"/>
              </a:rPr>
              <a:t> : inscription, </a:t>
            </a:r>
            <a:r>
              <a:rPr lang="en-US" sz="2000" err="1">
                <a:ea typeface="+mn-lt"/>
                <a:cs typeface="+mn-lt"/>
              </a:rPr>
              <a:t>connexion</a:t>
            </a:r>
            <a:r>
              <a:rPr lang="en-US" sz="2000" dirty="0">
                <a:ea typeface="+mn-lt"/>
                <a:cs typeface="+mn-lt"/>
              </a:rPr>
              <a:t>, mise à jour des </a:t>
            </a:r>
            <a:r>
              <a:rPr lang="en-US" sz="2000" err="1">
                <a:ea typeface="+mn-lt"/>
                <a:cs typeface="+mn-lt"/>
              </a:rPr>
              <a:t>informations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personnelles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sz="2000" dirty="0"/>
          </a:p>
          <a:p>
            <a:pPr marL="914400" lvl="1" indent="-457200"/>
            <a:r>
              <a:rPr lang="en-US" sz="2000" err="1">
                <a:ea typeface="+mn-lt"/>
                <a:cs typeface="+mn-lt"/>
              </a:rPr>
              <a:t>Gérer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ses</a:t>
            </a:r>
            <a:r>
              <a:rPr lang="en-US" sz="2000" dirty="0">
                <a:ea typeface="+mn-lt"/>
                <a:cs typeface="+mn-lt"/>
              </a:rPr>
              <a:t> transactions : </a:t>
            </a:r>
            <a:r>
              <a:rPr lang="en-US" sz="2000" err="1">
                <a:ea typeface="+mn-lt"/>
                <a:cs typeface="+mn-lt"/>
              </a:rPr>
              <a:t>envoyer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err="1">
                <a:ea typeface="+mn-lt"/>
                <a:cs typeface="+mn-lt"/>
              </a:rPr>
              <a:t>recevoir</a:t>
            </a:r>
            <a:r>
              <a:rPr lang="en-US" sz="2000" dirty="0">
                <a:ea typeface="+mn-lt"/>
                <a:cs typeface="+mn-lt"/>
              </a:rPr>
              <a:t>, consulter </a:t>
            </a:r>
            <a:r>
              <a:rPr lang="en-US" sz="2000" err="1">
                <a:ea typeface="+mn-lt"/>
                <a:cs typeface="+mn-lt"/>
              </a:rPr>
              <a:t>l'historique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sz="2000" dirty="0"/>
          </a:p>
          <a:p>
            <a:pPr marL="914400" lvl="1" indent="-457200"/>
            <a:r>
              <a:rPr lang="en-US" sz="2000" dirty="0" err="1">
                <a:ea typeface="+mn-lt"/>
                <a:cs typeface="+mn-lt"/>
              </a:rPr>
              <a:t>Vérification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d’identité</a:t>
            </a:r>
            <a:r>
              <a:rPr lang="en-US" sz="2000" dirty="0">
                <a:ea typeface="+mn-lt"/>
                <a:cs typeface="+mn-lt"/>
              </a:rPr>
              <a:t> (KYC).</a:t>
            </a:r>
            <a:endParaRPr lang="en-US" sz="2000" dirty="0"/>
          </a:p>
          <a:p>
            <a:pPr marL="914400" lvl="1" indent="-457200"/>
            <a:r>
              <a:rPr lang="en-US" sz="2000" dirty="0" err="1">
                <a:ea typeface="+mn-lt"/>
                <a:cs typeface="+mn-lt"/>
              </a:rPr>
              <a:t>Gérer</a:t>
            </a:r>
            <a:r>
              <a:rPr lang="en-US" sz="2000" dirty="0">
                <a:ea typeface="+mn-lt"/>
                <a:cs typeface="+mn-lt"/>
              </a:rPr>
              <a:t> son </a:t>
            </a:r>
            <a:r>
              <a:rPr lang="en-US" sz="2000" dirty="0" err="1">
                <a:ea typeface="+mn-lt"/>
                <a:cs typeface="+mn-lt"/>
              </a:rPr>
              <a:t>portefeuille</a:t>
            </a:r>
            <a:r>
              <a:rPr lang="en-US" sz="2000" dirty="0">
                <a:ea typeface="+mn-lt"/>
                <a:cs typeface="+mn-lt"/>
              </a:rPr>
              <a:t> de </a:t>
            </a:r>
            <a:r>
              <a:rPr lang="en-US" sz="2000" dirty="0" err="1">
                <a:ea typeface="+mn-lt"/>
                <a:cs typeface="+mn-lt"/>
              </a:rPr>
              <a:t>cryptomonnaies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sz="2000" dirty="0"/>
          </a:p>
          <a:p>
            <a:pPr marL="914400" lvl="1" indent="-457200"/>
            <a:r>
              <a:rPr lang="en-US" sz="2000" dirty="0" err="1">
                <a:ea typeface="+mn-lt"/>
                <a:cs typeface="+mn-lt"/>
              </a:rPr>
              <a:t>Acheter</a:t>
            </a:r>
            <a:r>
              <a:rPr lang="en-US" sz="2000" dirty="0">
                <a:ea typeface="+mn-lt"/>
                <a:cs typeface="+mn-lt"/>
              </a:rPr>
              <a:t> et </a:t>
            </a:r>
            <a:r>
              <a:rPr lang="en-US" sz="2000" dirty="0" err="1">
                <a:ea typeface="+mn-lt"/>
                <a:cs typeface="+mn-lt"/>
              </a:rPr>
              <a:t>vendre</a:t>
            </a:r>
            <a:r>
              <a:rPr lang="en-US" sz="2000" dirty="0">
                <a:ea typeface="+mn-lt"/>
                <a:cs typeface="+mn-lt"/>
              </a:rPr>
              <a:t> des </a:t>
            </a:r>
            <a:r>
              <a:rPr lang="en-US" sz="2000" dirty="0" err="1">
                <a:ea typeface="+mn-lt"/>
                <a:cs typeface="+mn-lt"/>
              </a:rPr>
              <a:t>cryptomonnaies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ea typeface="+mn-lt"/>
                <a:cs typeface="+mn-lt"/>
              </a:rPr>
              <a:t>2. Marchand</a:t>
            </a:r>
            <a:r>
              <a:rPr lang="en-US" sz="2000" dirty="0">
                <a:ea typeface="+mn-lt"/>
                <a:cs typeface="+mn-lt"/>
              </a:rPr>
              <a:t> :</a:t>
            </a:r>
            <a:endParaRPr lang="en-US" sz="2000" dirty="0"/>
          </a:p>
          <a:p>
            <a:pPr marL="914400" lvl="1" indent="-457200"/>
            <a:r>
              <a:rPr lang="en-US" sz="2000" dirty="0" err="1">
                <a:ea typeface="+mn-lt"/>
                <a:cs typeface="+mn-lt"/>
              </a:rPr>
              <a:t>Gérer</a:t>
            </a:r>
            <a:r>
              <a:rPr lang="en-US" sz="2000" dirty="0">
                <a:ea typeface="+mn-lt"/>
                <a:cs typeface="+mn-lt"/>
              </a:rPr>
              <a:t> les </a:t>
            </a:r>
            <a:r>
              <a:rPr lang="en-US" sz="2000" dirty="0" err="1">
                <a:ea typeface="+mn-lt"/>
                <a:cs typeface="+mn-lt"/>
              </a:rPr>
              <a:t>paiements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reçus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en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cryptomonnaies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sz="2000" dirty="0"/>
          </a:p>
          <a:p>
            <a:pPr marL="914400" lvl="1" indent="-457200"/>
            <a:r>
              <a:rPr lang="en-US" sz="2000" dirty="0" err="1">
                <a:ea typeface="+mn-lt"/>
                <a:cs typeface="+mn-lt"/>
              </a:rPr>
              <a:t>Gérer</a:t>
            </a:r>
            <a:r>
              <a:rPr lang="en-US" sz="2000" dirty="0">
                <a:ea typeface="+mn-lt"/>
                <a:cs typeface="+mn-lt"/>
              </a:rPr>
              <a:t> les transactions </a:t>
            </a:r>
            <a:r>
              <a:rPr lang="en-US" sz="2000" dirty="0" err="1">
                <a:ea typeface="+mn-lt"/>
                <a:cs typeface="+mn-lt"/>
              </a:rPr>
              <a:t>liées</a:t>
            </a:r>
            <a:r>
              <a:rPr lang="en-US" sz="2000" dirty="0">
                <a:ea typeface="+mn-lt"/>
                <a:cs typeface="+mn-lt"/>
              </a:rPr>
              <a:t> aux clients.</a:t>
            </a:r>
            <a:endParaRPr lang="en-US" sz="2000" dirty="0"/>
          </a:p>
          <a:p>
            <a:pPr marL="914400" lvl="1" indent="-457200"/>
            <a:r>
              <a:rPr lang="en-US" sz="2000" dirty="0" err="1">
                <a:ea typeface="+mn-lt"/>
                <a:cs typeface="+mn-lt"/>
              </a:rPr>
              <a:t>Paramétrer</a:t>
            </a:r>
            <a:r>
              <a:rPr lang="en-US" sz="2000" dirty="0">
                <a:ea typeface="+mn-lt"/>
                <a:cs typeface="+mn-lt"/>
              </a:rPr>
              <a:t> les options de </a:t>
            </a:r>
            <a:r>
              <a:rPr lang="en-US" sz="2000" dirty="0" err="1">
                <a:ea typeface="+mn-lt"/>
                <a:cs typeface="+mn-lt"/>
              </a:rPr>
              <a:t>paiement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sz="2000" dirty="0"/>
          </a:p>
          <a:p>
            <a:pPr marL="914400" lvl="1" indent="-457200"/>
            <a:r>
              <a:rPr lang="en-US" sz="2000" dirty="0">
                <a:ea typeface="+mn-lt"/>
                <a:cs typeface="+mn-lt"/>
              </a:rPr>
              <a:t>Consulter les rapports sur les ventes et </a:t>
            </a:r>
            <a:r>
              <a:rPr lang="en-US" sz="2000" dirty="0" err="1">
                <a:ea typeface="+mn-lt"/>
                <a:cs typeface="+mn-lt"/>
              </a:rPr>
              <a:t>paiements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sz="2000" dirty="0"/>
          </a:p>
          <a:p>
            <a:pPr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09681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0CAE3-3C70-203C-4A6A-59E7B1C0F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dirty="0" err="1">
                <a:ea typeface="+mj-lt"/>
                <a:cs typeface="+mj-lt"/>
              </a:rPr>
              <a:t>Besoins</a:t>
            </a:r>
            <a:r>
              <a:rPr lang="en-US" sz="4600" dirty="0">
                <a:ea typeface="+mj-lt"/>
                <a:cs typeface="+mj-lt"/>
              </a:rPr>
              <a:t> </a:t>
            </a:r>
            <a:r>
              <a:rPr lang="en-US" sz="4600" dirty="0" err="1">
                <a:ea typeface="+mj-lt"/>
                <a:cs typeface="+mj-lt"/>
              </a:rPr>
              <a:t>fonctionnels</a:t>
            </a:r>
            <a:r>
              <a:rPr lang="en-US" sz="4600" dirty="0">
                <a:ea typeface="+mj-lt"/>
                <a:cs typeface="+mj-lt"/>
              </a:rPr>
              <a:t> et non </a:t>
            </a:r>
            <a:r>
              <a:rPr lang="en-US" sz="4600" dirty="0" err="1">
                <a:ea typeface="+mj-lt"/>
                <a:cs typeface="+mj-lt"/>
              </a:rPr>
              <a:t>fonctionnels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6A819-594D-0ABA-F35B-9AFC74FA1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cs typeface="Arial"/>
              </a:rPr>
              <a:t>3.     </a:t>
            </a:r>
            <a:r>
              <a:rPr lang="en-US" sz="2000" b="1" err="1">
                <a:latin typeface="Arial"/>
                <a:cs typeface="Arial"/>
              </a:rPr>
              <a:t>Administrateur</a:t>
            </a:r>
            <a:r>
              <a:rPr lang="en-US" sz="2000" dirty="0">
                <a:latin typeface="Arial"/>
                <a:cs typeface="Arial"/>
              </a:rPr>
              <a:t> :</a:t>
            </a:r>
            <a:endParaRPr lang="en-US" sz="2000"/>
          </a:p>
          <a:p>
            <a:pPr marL="914400" lvl="1" indent="-457200"/>
            <a:r>
              <a:rPr lang="en-US" sz="2000" err="1">
                <a:latin typeface="Arial"/>
                <a:cs typeface="Arial"/>
              </a:rPr>
              <a:t>Gérer</a:t>
            </a:r>
            <a:r>
              <a:rPr lang="en-US" sz="2000" dirty="0">
                <a:latin typeface="Arial"/>
                <a:cs typeface="Arial"/>
              </a:rPr>
              <a:t> les </a:t>
            </a:r>
            <a:r>
              <a:rPr lang="en-US" sz="2000" err="1">
                <a:latin typeface="Arial"/>
                <a:cs typeface="Arial"/>
              </a:rPr>
              <a:t>utilisateurs</a:t>
            </a:r>
            <a:r>
              <a:rPr lang="en-US" sz="2000" dirty="0">
                <a:latin typeface="Arial"/>
                <a:cs typeface="Arial"/>
              </a:rPr>
              <a:t> : </a:t>
            </a:r>
            <a:r>
              <a:rPr lang="en-US" sz="2000" err="1">
                <a:latin typeface="Arial"/>
                <a:cs typeface="Arial"/>
              </a:rPr>
              <a:t>valider</a:t>
            </a:r>
            <a:r>
              <a:rPr lang="en-US" sz="2000" dirty="0">
                <a:latin typeface="Arial"/>
                <a:cs typeface="Arial"/>
              </a:rPr>
              <a:t> les </a:t>
            </a:r>
            <a:r>
              <a:rPr lang="en-US" sz="2000" err="1">
                <a:latin typeface="Arial"/>
                <a:cs typeface="Arial"/>
              </a:rPr>
              <a:t>comptes</a:t>
            </a:r>
            <a:r>
              <a:rPr lang="en-US" sz="2000" dirty="0">
                <a:latin typeface="Arial"/>
                <a:cs typeface="Arial"/>
              </a:rPr>
              <a:t>, </a:t>
            </a:r>
            <a:r>
              <a:rPr lang="en-US" sz="2000" err="1">
                <a:latin typeface="Arial"/>
                <a:cs typeface="Arial"/>
              </a:rPr>
              <a:t>supprimer</a:t>
            </a:r>
            <a:r>
              <a:rPr lang="en-US" sz="2000" dirty="0">
                <a:latin typeface="Arial"/>
                <a:cs typeface="Arial"/>
              </a:rPr>
              <a:t> les </a:t>
            </a:r>
            <a:r>
              <a:rPr lang="en-US" sz="2000" err="1">
                <a:latin typeface="Arial"/>
                <a:cs typeface="Arial"/>
              </a:rPr>
              <a:t>utilisateurs</a:t>
            </a:r>
            <a:r>
              <a:rPr lang="en-US" sz="2000" dirty="0">
                <a:latin typeface="Arial"/>
                <a:cs typeface="Arial"/>
              </a:rPr>
              <a:t>, </a:t>
            </a:r>
            <a:r>
              <a:rPr lang="en-US" sz="2000" err="1">
                <a:latin typeface="Arial"/>
                <a:cs typeface="Arial"/>
              </a:rPr>
              <a:t>gérer</a:t>
            </a:r>
            <a:r>
              <a:rPr lang="en-US" sz="2000" dirty="0">
                <a:latin typeface="Arial"/>
                <a:cs typeface="Arial"/>
              </a:rPr>
              <a:t> les </a:t>
            </a:r>
            <a:r>
              <a:rPr lang="en-US" sz="2000" err="1">
                <a:latin typeface="Arial"/>
                <a:cs typeface="Arial"/>
              </a:rPr>
              <a:t>accès</a:t>
            </a:r>
            <a:r>
              <a:rPr lang="en-US" sz="2000" dirty="0">
                <a:latin typeface="Arial"/>
                <a:cs typeface="Arial"/>
              </a:rPr>
              <a:t>.</a:t>
            </a:r>
          </a:p>
          <a:p>
            <a:pPr marL="914400" lvl="1" indent="-457200"/>
            <a:r>
              <a:rPr lang="en-US" sz="2000" err="1">
                <a:latin typeface="Arial"/>
                <a:cs typeface="Arial"/>
              </a:rPr>
              <a:t>Superviser</a:t>
            </a:r>
            <a:r>
              <a:rPr lang="en-US" sz="2000" dirty="0">
                <a:latin typeface="Arial"/>
                <a:cs typeface="Arial"/>
              </a:rPr>
              <a:t> les transactions sur la </a:t>
            </a:r>
            <a:r>
              <a:rPr lang="en-US" sz="2000" err="1">
                <a:latin typeface="Arial"/>
                <a:cs typeface="Arial"/>
              </a:rPr>
              <a:t>plateforme</a:t>
            </a:r>
            <a:r>
              <a:rPr lang="en-US" sz="2000" dirty="0">
                <a:latin typeface="Arial"/>
                <a:cs typeface="Arial"/>
              </a:rPr>
              <a:t>.</a:t>
            </a:r>
          </a:p>
          <a:p>
            <a:pPr marL="914400" lvl="1" indent="-457200"/>
            <a:r>
              <a:rPr lang="en-US" sz="2000" dirty="0">
                <a:latin typeface="Arial"/>
                <a:cs typeface="Arial"/>
              </a:rPr>
              <a:t>Assurer la </a:t>
            </a:r>
            <a:r>
              <a:rPr lang="en-US" sz="2000" err="1">
                <a:latin typeface="Arial"/>
                <a:cs typeface="Arial"/>
              </a:rPr>
              <a:t>conformité</a:t>
            </a:r>
            <a:r>
              <a:rPr lang="en-US" sz="2000" dirty="0">
                <a:latin typeface="Arial"/>
                <a:cs typeface="Arial"/>
              </a:rPr>
              <a:t> aux </a:t>
            </a:r>
            <a:r>
              <a:rPr lang="en-US" sz="2000" err="1">
                <a:latin typeface="Arial"/>
                <a:cs typeface="Arial"/>
              </a:rPr>
              <a:t>normes</a:t>
            </a:r>
            <a:r>
              <a:rPr lang="en-US" sz="2000" dirty="0">
                <a:latin typeface="Arial"/>
                <a:cs typeface="Arial"/>
              </a:rPr>
              <a:t> KYC et AML.</a:t>
            </a:r>
          </a:p>
          <a:p>
            <a:pPr marL="914400" lvl="1" indent="-457200"/>
            <a:r>
              <a:rPr lang="en-US" sz="2000" dirty="0">
                <a:latin typeface="Arial"/>
                <a:cs typeface="Arial"/>
              </a:rPr>
              <a:t>Consulter les rapports et </a:t>
            </a:r>
            <a:r>
              <a:rPr lang="en-US" sz="2000" dirty="0" err="1">
                <a:latin typeface="Arial"/>
                <a:cs typeface="Arial"/>
              </a:rPr>
              <a:t>statistiques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d’utilisation</a:t>
            </a:r>
            <a:r>
              <a:rPr lang="en-US" sz="2000" dirty="0">
                <a:latin typeface="Arial"/>
                <a:cs typeface="Arial"/>
              </a:rPr>
              <a:t>.</a:t>
            </a:r>
          </a:p>
          <a:p>
            <a:pPr marL="0" indent="0">
              <a:buNone/>
            </a:pPr>
            <a:r>
              <a:rPr lang="en-US" sz="2000" b="1" dirty="0">
                <a:latin typeface="Arial"/>
                <a:cs typeface="Arial"/>
              </a:rPr>
              <a:t>4.     Staff</a:t>
            </a:r>
            <a:r>
              <a:rPr lang="en-US" sz="2000" dirty="0">
                <a:latin typeface="Arial"/>
                <a:cs typeface="Arial"/>
              </a:rPr>
              <a:t> :</a:t>
            </a:r>
          </a:p>
          <a:p>
            <a:pPr marL="914400" lvl="1" indent="-457200"/>
            <a:r>
              <a:rPr lang="en-US" sz="2000" dirty="0">
                <a:latin typeface="Arial"/>
                <a:cs typeface="Arial"/>
              </a:rPr>
              <a:t>Assister les </a:t>
            </a:r>
            <a:r>
              <a:rPr lang="en-US" sz="2000" dirty="0" err="1">
                <a:latin typeface="Arial"/>
                <a:cs typeface="Arial"/>
              </a:rPr>
              <a:t>utilisateurs</a:t>
            </a:r>
            <a:r>
              <a:rPr lang="en-US" sz="2000" dirty="0">
                <a:latin typeface="Arial"/>
                <a:cs typeface="Arial"/>
              </a:rPr>
              <a:t> pour des </a:t>
            </a:r>
            <a:r>
              <a:rPr lang="en-US" sz="2000" dirty="0" err="1">
                <a:latin typeface="Arial"/>
                <a:cs typeface="Arial"/>
              </a:rPr>
              <a:t>problèmes</a:t>
            </a:r>
            <a:r>
              <a:rPr lang="en-US" sz="2000" dirty="0">
                <a:latin typeface="Arial"/>
                <a:cs typeface="Arial"/>
              </a:rPr>
              <a:t> techniques </a:t>
            </a:r>
            <a:r>
              <a:rPr lang="en-US" sz="2000" dirty="0" err="1">
                <a:latin typeface="Arial"/>
                <a:cs typeface="Arial"/>
              </a:rPr>
              <a:t>ou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liés</a:t>
            </a:r>
            <a:r>
              <a:rPr lang="en-US" sz="2000" dirty="0">
                <a:latin typeface="Arial"/>
                <a:cs typeface="Arial"/>
              </a:rPr>
              <a:t> au KYC.</a:t>
            </a:r>
          </a:p>
          <a:p>
            <a:pPr marL="914400" lvl="1" indent="-457200"/>
            <a:r>
              <a:rPr lang="en-US" sz="2000" dirty="0" err="1">
                <a:latin typeface="Arial"/>
                <a:cs typeface="Arial"/>
              </a:rPr>
              <a:t>Modérer</a:t>
            </a:r>
            <a:r>
              <a:rPr lang="en-US" sz="2000" dirty="0">
                <a:latin typeface="Arial"/>
                <a:cs typeface="Arial"/>
              </a:rPr>
              <a:t> les </a:t>
            </a:r>
            <a:r>
              <a:rPr lang="en-US" sz="2000" dirty="0" err="1">
                <a:latin typeface="Arial"/>
                <a:cs typeface="Arial"/>
              </a:rPr>
              <a:t>contenus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publiés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ou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commentaires</a:t>
            </a:r>
            <a:r>
              <a:rPr lang="en-US" sz="2000" dirty="0">
                <a:latin typeface="Arial"/>
                <a:cs typeface="Arial"/>
              </a:rPr>
              <a:t>.</a:t>
            </a:r>
          </a:p>
          <a:p>
            <a:pPr marL="914400" lvl="1" indent="-457200"/>
            <a:r>
              <a:rPr lang="en-US" sz="2000" dirty="0" err="1">
                <a:latin typeface="Arial"/>
                <a:cs typeface="Arial"/>
              </a:rPr>
              <a:t>Répondre</a:t>
            </a:r>
            <a:r>
              <a:rPr lang="en-US" sz="2000" dirty="0">
                <a:latin typeface="Arial"/>
                <a:cs typeface="Arial"/>
              </a:rPr>
              <a:t> aux </a:t>
            </a:r>
            <a:r>
              <a:rPr lang="en-US" sz="2000" dirty="0" err="1">
                <a:latin typeface="Arial"/>
                <a:cs typeface="Arial"/>
              </a:rPr>
              <a:t>demandes</a:t>
            </a:r>
            <a:r>
              <a:rPr lang="en-US" sz="2000" dirty="0">
                <a:latin typeface="Arial"/>
                <a:cs typeface="Arial"/>
              </a:rPr>
              <a:t> de support technique.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40681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76495B-9064-5782-5DF0-79E6226B0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dirty="0" err="1">
                <a:ea typeface="+mj-lt"/>
                <a:cs typeface="+mj-lt"/>
              </a:rPr>
              <a:t>Besoins</a:t>
            </a:r>
            <a:r>
              <a:rPr lang="en-US" sz="4600" dirty="0">
                <a:ea typeface="+mj-lt"/>
                <a:cs typeface="+mj-lt"/>
              </a:rPr>
              <a:t> </a:t>
            </a:r>
            <a:r>
              <a:rPr lang="en-US" sz="4600" dirty="0" err="1">
                <a:ea typeface="+mj-lt"/>
                <a:cs typeface="+mj-lt"/>
              </a:rPr>
              <a:t>fonctionnels</a:t>
            </a:r>
            <a:r>
              <a:rPr lang="en-US" sz="4600" dirty="0">
                <a:ea typeface="+mj-lt"/>
                <a:cs typeface="+mj-lt"/>
              </a:rPr>
              <a:t> et non </a:t>
            </a:r>
            <a:r>
              <a:rPr lang="en-US" sz="4600" dirty="0" err="1">
                <a:ea typeface="+mj-lt"/>
                <a:cs typeface="+mj-lt"/>
              </a:rPr>
              <a:t>fonctionnels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2BE23-E9EC-077A-39EF-83F042A7F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 b="1" dirty="0" err="1"/>
              <a:t>Besoins</a:t>
            </a:r>
            <a:r>
              <a:rPr lang="en-US" sz="3200" b="1" dirty="0"/>
              <a:t> non </a:t>
            </a:r>
            <a:r>
              <a:rPr lang="en-US" sz="3200" b="1" dirty="0" err="1"/>
              <a:t>fonctionnels</a:t>
            </a:r>
            <a:endParaRPr lang="en-US" sz="3200"/>
          </a:p>
          <a:p>
            <a:r>
              <a:rPr lang="en-US" sz="2200" b="1" dirty="0">
                <a:ea typeface="+mn-lt"/>
                <a:cs typeface="+mn-lt"/>
              </a:rPr>
              <a:t>Sécurité :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Implémentation</a:t>
            </a:r>
            <a:r>
              <a:rPr lang="en-US" sz="2200" dirty="0">
                <a:ea typeface="+mn-lt"/>
                <a:cs typeface="+mn-lt"/>
              </a:rPr>
              <a:t> d’un </a:t>
            </a:r>
            <a:r>
              <a:rPr lang="en-US" sz="2200" dirty="0" err="1">
                <a:ea typeface="+mn-lt"/>
                <a:cs typeface="+mn-lt"/>
              </a:rPr>
              <a:t>chiffrement</a:t>
            </a:r>
            <a:r>
              <a:rPr lang="en-US" sz="2200" dirty="0">
                <a:ea typeface="+mn-lt"/>
                <a:cs typeface="+mn-lt"/>
              </a:rPr>
              <a:t> des données, </a:t>
            </a:r>
            <a:r>
              <a:rPr lang="en-US" sz="2200" dirty="0" err="1">
                <a:ea typeface="+mn-lt"/>
                <a:cs typeface="+mn-lt"/>
              </a:rPr>
              <a:t>authentification</a:t>
            </a:r>
            <a:r>
              <a:rPr lang="en-US" sz="2200" dirty="0">
                <a:ea typeface="+mn-lt"/>
                <a:cs typeface="+mn-lt"/>
              </a:rPr>
              <a:t> à deux </a:t>
            </a:r>
            <a:r>
              <a:rPr lang="en-US" sz="2200" dirty="0" err="1">
                <a:ea typeface="+mn-lt"/>
                <a:cs typeface="+mn-lt"/>
              </a:rPr>
              <a:t>facteurs</a:t>
            </a:r>
            <a:r>
              <a:rPr lang="en-US" sz="2200" dirty="0">
                <a:ea typeface="+mn-lt"/>
                <a:cs typeface="+mn-lt"/>
              </a:rPr>
              <a:t> (2FA), et </a:t>
            </a:r>
            <a:r>
              <a:rPr lang="en-US" sz="2200" dirty="0" err="1">
                <a:ea typeface="+mn-lt"/>
                <a:cs typeface="+mn-lt"/>
              </a:rPr>
              <a:t>conformité</a:t>
            </a:r>
            <a:r>
              <a:rPr lang="en-US" sz="2200" dirty="0">
                <a:ea typeface="+mn-lt"/>
                <a:cs typeface="+mn-lt"/>
              </a:rPr>
              <a:t> aux </a:t>
            </a:r>
            <a:r>
              <a:rPr lang="en-US" sz="2200" dirty="0" err="1">
                <a:ea typeface="+mn-lt"/>
                <a:cs typeface="+mn-lt"/>
              </a:rPr>
              <a:t>normes</a:t>
            </a:r>
            <a:r>
              <a:rPr lang="en-US" sz="2200" dirty="0">
                <a:ea typeface="+mn-lt"/>
                <a:cs typeface="+mn-lt"/>
              </a:rPr>
              <a:t> KYC/AML.</a:t>
            </a:r>
            <a:endParaRPr lang="en-US" sz="2200" dirty="0"/>
          </a:p>
          <a:p>
            <a:r>
              <a:rPr lang="en-US" sz="2200" b="1" dirty="0" err="1">
                <a:ea typeface="+mn-lt"/>
                <a:cs typeface="+mn-lt"/>
              </a:rPr>
              <a:t>Accessibilité</a:t>
            </a:r>
            <a:r>
              <a:rPr lang="en-US" sz="2200" b="1" dirty="0">
                <a:ea typeface="+mn-lt"/>
                <a:cs typeface="+mn-lt"/>
              </a:rPr>
              <a:t> :</a:t>
            </a:r>
            <a:r>
              <a:rPr lang="en-US" sz="2200" dirty="0">
                <a:ea typeface="+mn-lt"/>
                <a:cs typeface="+mn-lt"/>
              </a:rPr>
              <a:t> Interface </a:t>
            </a:r>
            <a:r>
              <a:rPr lang="en-US" sz="2200" dirty="0" err="1">
                <a:ea typeface="+mn-lt"/>
                <a:cs typeface="+mn-lt"/>
              </a:rPr>
              <a:t>utilisateur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en</a:t>
            </a:r>
            <a:r>
              <a:rPr lang="en-US" sz="2200" dirty="0">
                <a:ea typeface="+mn-lt"/>
                <a:cs typeface="+mn-lt"/>
              </a:rPr>
              <a:t> français et </a:t>
            </a:r>
            <a:r>
              <a:rPr lang="en-US" sz="2200" dirty="0" err="1">
                <a:ea typeface="+mn-lt"/>
                <a:cs typeface="+mn-lt"/>
              </a:rPr>
              <a:t>en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arabe</a:t>
            </a:r>
            <a:r>
              <a:rPr lang="en-US" sz="2200" dirty="0">
                <a:ea typeface="+mn-lt"/>
                <a:cs typeface="+mn-lt"/>
              </a:rPr>
              <a:t>.</a:t>
            </a:r>
            <a:endParaRPr lang="en-US" sz="2200" dirty="0"/>
          </a:p>
          <a:p>
            <a:r>
              <a:rPr lang="en-US" sz="2200" b="1" dirty="0">
                <a:ea typeface="+mn-lt"/>
                <a:cs typeface="+mn-lt"/>
              </a:rPr>
              <a:t>Performance :</a:t>
            </a:r>
            <a:r>
              <a:rPr lang="en-US" sz="2200" dirty="0">
                <a:ea typeface="+mn-lt"/>
                <a:cs typeface="+mn-lt"/>
              </a:rPr>
              <a:t> Temps de </a:t>
            </a:r>
            <a:r>
              <a:rPr lang="en-US" sz="2200" dirty="0" err="1">
                <a:ea typeface="+mn-lt"/>
                <a:cs typeface="+mn-lt"/>
              </a:rPr>
              <a:t>réponse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rapide</a:t>
            </a:r>
            <a:r>
              <a:rPr lang="en-US" sz="2200" dirty="0">
                <a:ea typeface="+mn-lt"/>
                <a:cs typeface="+mn-lt"/>
              </a:rPr>
              <a:t>, </a:t>
            </a:r>
            <a:r>
              <a:rPr lang="en-US" sz="2200" dirty="0" err="1">
                <a:ea typeface="+mn-lt"/>
                <a:cs typeface="+mn-lt"/>
              </a:rPr>
              <a:t>même</a:t>
            </a:r>
            <a:r>
              <a:rPr lang="en-US" sz="2200" dirty="0">
                <a:ea typeface="+mn-lt"/>
                <a:cs typeface="+mn-lt"/>
              </a:rPr>
              <a:t> avec un grand </a:t>
            </a:r>
            <a:r>
              <a:rPr lang="en-US" sz="2200" dirty="0" err="1">
                <a:ea typeface="+mn-lt"/>
                <a:cs typeface="+mn-lt"/>
              </a:rPr>
              <a:t>nombre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d’utilisateurs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simultanés</a:t>
            </a:r>
            <a:r>
              <a:rPr lang="en-US" sz="2200" dirty="0">
                <a:ea typeface="+mn-lt"/>
                <a:cs typeface="+mn-lt"/>
              </a:rPr>
              <a:t>.</a:t>
            </a:r>
            <a:endParaRPr lang="en-US" sz="2200" dirty="0"/>
          </a:p>
          <a:p>
            <a:r>
              <a:rPr lang="en-US" sz="2200" b="1" dirty="0" err="1">
                <a:ea typeface="+mn-lt"/>
                <a:cs typeface="+mn-lt"/>
              </a:rPr>
              <a:t>Scalabilité</a:t>
            </a:r>
            <a:r>
              <a:rPr lang="en-US" sz="2200" b="1" dirty="0">
                <a:ea typeface="+mn-lt"/>
                <a:cs typeface="+mn-lt"/>
              </a:rPr>
              <a:t> :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Capacité</a:t>
            </a:r>
            <a:r>
              <a:rPr lang="en-US" sz="2200" dirty="0">
                <a:ea typeface="+mn-lt"/>
                <a:cs typeface="+mn-lt"/>
              </a:rPr>
              <a:t> de </a:t>
            </a:r>
            <a:r>
              <a:rPr lang="en-US" sz="2200" dirty="0" err="1">
                <a:ea typeface="+mn-lt"/>
                <a:cs typeface="+mn-lt"/>
              </a:rPr>
              <a:t>gérer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une</a:t>
            </a:r>
            <a:r>
              <a:rPr lang="en-US" sz="2200" dirty="0">
                <a:ea typeface="+mn-lt"/>
                <a:cs typeface="+mn-lt"/>
              </a:rPr>
              <a:t> augmentation du </a:t>
            </a:r>
            <a:r>
              <a:rPr lang="en-US" sz="2200" dirty="0" err="1">
                <a:ea typeface="+mn-lt"/>
                <a:cs typeface="+mn-lt"/>
              </a:rPr>
              <a:t>nombre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d’utilisateurs</a:t>
            </a:r>
            <a:r>
              <a:rPr lang="en-US" sz="2200" dirty="0">
                <a:ea typeface="+mn-lt"/>
                <a:cs typeface="+mn-lt"/>
              </a:rPr>
              <a:t> et de transactions.</a:t>
            </a:r>
            <a:endParaRPr lang="en-US" sz="2200" dirty="0"/>
          </a:p>
          <a:p>
            <a:r>
              <a:rPr lang="en-US" sz="2200" b="1" dirty="0" err="1">
                <a:ea typeface="+mn-lt"/>
                <a:cs typeface="+mn-lt"/>
              </a:rPr>
              <a:t>Compatibilité</a:t>
            </a:r>
            <a:r>
              <a:rPr lang="en-US" sz="2200" b="1" dirty="0">
                <a:ea typeface="+mn-lt"/>
                <a:cs typeface="+mn-lt"/>
              </a:rPr>
              <a:t> :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Utilisation</a:t>
            </a:r>
            <a:r>
              <a:rPr lang="en-US" sz="2200" dirty="0">
                <a:ea typeface="+mn-lt"/>
                <a:cs typeface="+mn-lt"/>
              </a:rPr>
              <a:t> sur mobile et desktop via </a:t>
            </a:r>
            <a:r>
              <a:rPr lang="en-US" sz="2200" dirty="0" err="1">
                <a:ea typeface="+mn-lt"/>
                <a:cs typeface="+mn-lt"/>
              </a:rPr>
              <a:t>une</a:t>
            </a:r>
            <a:r>
              <a:rPr lang="en-US" sz="2200" dirty="0">
                <a:ea typeface="+mn-lt"/>
                <a:cs typeface="+mn-lt"/>
              </a:rPr>
              <a:t> interface web responsive.</a:t>
            </a:r>
            <a:endParaRPr lang="en-US" sz="2200" dirty="0"/>
          </a:p>
          <a:p>
            <a:r>
              <a:rPr lang="en-US" sz="2200" b="1" dirty="0" err="1">
                <a:ea typeface="+mn-lt"/>
                <a:cs typeface="+mn-lt"/>
              </a:rPr>
              <a:t>Fiabilité</a:t>
            </a:r>
            <a:r>
              <a:rPr lang="en-US" sz="2200" b="1" dirty="0">
                <a:ea typeface="+mn-lt"/>
                <a:cs typeface="+mn-lt"/>
              </a:rPr>
              <a:t> :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Sauvegardes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régulières</a:t>
            </a:r>
            <a:r>
              <a:rPr lang="en-US" sz="2200" dirty="0">
                <a:ea typeface="+mn-lt"/>
                <a:cs typeface="+mn-lt"/>
              </a:rPr>
              <a:t> et haute </a:t>
            </a:r>
            <a:r>
              <a:rPr lang="en-US" sz="2200" dirty="0" err="1">
                <a:ea typeface="+mn-lt"/>
                <a:cs typeface="+mn-lt"/>
              </a:rPr>
              <a:t>disponibilité</a:t>
            </a:r>
            <a:r>
              <a:rPr lang="en-US" sz="2200" dirty="0">
                <a:ea typeface="+mn-lt"/>
                <a:cs typeface="+mn-lt"/>
              </a:rPr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90923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1319</Words>
  <Application>Microsoft Office PowerPoint</Application>
  <PresentationFormat>Grand écran</PresentationFormat>
  <Paragraphs>158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9" baseType="lpstr">
      <vt:lpstr>Aptos</vt:lpstr>
      <vt:lpstr>Aptos Display</vt:lpstr>
      <vt:lpstr>Arial</vt:lpstr>
      <vt:lpstr>Calibri</vt:lpstr>
      <vt:lpstr>Courier New</vt:lpstr>
      <vt:lpstr>Courier New,monospace</vt:lpstr>
      <vt:lpstr>Segoe UI</vt:lpstr>
      <vt:lpstr>office theme</vt:lpstr>
      <vt:lpstr>Rapport sur la Solution de Cryptomonnaie</vt:lpstr>
      <vt:lpstr>Introduction</vt:lpstr>
      <vt:lpstr>Introduction</vt:lpstr>
      <vt:lpstr>Motivation du Projet &amp; Objectifs</vt:lpstr>
      <vt:lpstr>Étude de l'existant et critique</vt:lpstr>
      <vt:lpstr>Étude de l'existant et critique</vt:lpstr>
      <vt:lpstr>Besoins fonctionnels et non fonctionnels</vt:lpstr>
      <vt:lpstr>Besoins fonctionnels et non fonctionnels</vt:lpstr>
      <vt:lpstr>Besoins fonctionnels et non fonctionnels</vt:lpstr>
      <vt:lpstr>Acteurs</vt:lpstr>
      <vt:lpstr>Cas d'utilisation (Use Case)</vt:lpstr>
      <vt:lpstr>Cas d'utilisation (Use Case)</vt:lpstr>
      <vt:lpstr>Aperçu des Fonctionnalités Clés</vt:lpstr>
      <vt:lpstr>Architecture Système &amp; Pile Technologique</vt:lpstr>
      <vt:lpstr>Parcours Utilisateur &amp; Expérience</vt:lpstr>
      <vt:lpstr>Diagramme de Classes &amp; Flux de Données</vt:lpstr>
      <vt:lpstr>Nos Services</vt:lpstr>
      <vt:lpstr>Défis &amp; Solutions</vt:lpstr>
      <vt:lpstr>Perspectives d’Améliorations Futures</vt:lpstr>
      <vt:lpstr>Conclusion &amp; Prochaines Étapes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Rapport sur la Solution de Cryptomonnaie</dc:title>
  <dc:creator/>
  <cp:lastModifiedBy>lenovo</cp:lastModifiedBy>
  <cp:revision>366</cp:revision>
  <dcterms:created xsi:type="dcterms:W3CDTF">2024-11-25T20:47:18Z</dcterms:created>
  <dcterms:modified xsi:type="dcterms:W3CDTF">2025-02-13T08:13:23Z</dcterms:modified>
</cp:coreProperties>
</file>