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9"/>
  </p:notesMasterIdLst>
  <p:handoutMasterIdLst>
    <p:handoutMasterId r:id="rId20"/>
  </p:handoutMasterIdLst>
  <p:sldIdLst>
    <p:sldId id="1185" r:id="rId2"/>
    <p:sldId id="888" r:id="rId3"/>
    <p:sldId id="947" r:id="rId4"/>
    <p:sldId id="948" r:id="rId5"/>
    <p:sldId id="949" r:id="rId6"/>
    <p:sldId id="951" r:id="rId7"/>
    <p:sldId id="796" r:id="rId8"/>
    <p:sldId id="797" r:id="rId9"/>
    <p:sldId id="851" r:id="rId10"/>
    <p:sldId id="798" r:id="rId11"/>
    <p:sldId id="800" r:id="rId12"/>
    <p:sldId id="810" r:id="rId13"/>
    <p:sldId id="775" r:id="rId14"/>
    <p:sldId id="856" r:id="rId15"/>
    <p:sldId id="778" r:id="rId16"/>
    <p:sldId id="779" r:id="rId17"/>
    <p:sldId id="261" r:id="rId18"/>
  </p:sldIdLst>
  <p:sldSz cx="12192000" cy="6858000"/>
  <p:notesSz cx="7099300" cy="10234613"/>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clrMru>
    <a:srgbClr val="DEBDFF"/>
    <a:srgbClr val="99CCFF"/>
    <a:srgbClr val="B5EDC2"/>
    <a:srgbClr val="FFCCFF"/>
    <a:srgbClr val="E8D1FF"/>
    <a:srgbClr val="ADF5B4"/>
    <a:srgbClr val="CC99FF"/>
    <a:srgbClr val="FFFF00"/>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50" autoAdjust="0"/>
    <p:restoredTop sz="85815" autoAdjust="0"/>
  </p:normalViewPr>
  <p:slideViewPr>
    <p:cSldViewPr>
      <p:cViewPr varScale="1">
        <p:scale>
          <a:sx n="98" d="100"/>
          <a:sy n="98" d="100"/>
        </p:scale>
        <p:origin x="216"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C22A2D14-6BC9-4113-98E1-F44AD3AE5218}" type="slidenum">
              <a:rPr lang="en-US"/>
              <a:pPr>
                <a:defRPr/>
              </a:pPr>
              <a:t>‹#›</a:t>
            </a:fld>
            <a:endParaRPr lang="en-US"/>
          </a:p>
        </p:txBody>
      </p:sp>
    </p:spTree>
    <p:extLst>
      <p:ext uri="{BB962C8B-B14F-4D97-AF65-F5344CB8AC3E}">
        <p14:creationId xmlns:p14="http://schemas.microsoft.com/office/powerpoint/2010/main" val="2343192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DC3ED746-492E-4D0C-832A-ACED5D621C80}" type="slidenum">
              <a:rPr lang="en-US"/>
              <a:pPr>
                <a:defRPr/>
              </a:pPr>
              <a:t>‹#›</a:t>
            </a:fld>
            <a:endParaRPr lang="en-US"/>
          </a:p>
        </p:txBody>
      </p:sp>
    </p:spTree>
    <p:extLst>
      <p:ext uri="{BB962C8B-B14F-4D97-AF65-F5344CB8AC3E}">
        <p14:creationId xmlns:p14="http://schemas.microsoft.com/office/powerpoint/2010/main" val="30506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C3ED746-492E-4D0C-832A-ACED5D621C80}" type="slidenum">
              <a:rPr lang="en-US" smtClean="0"/>
              <a:pPr>
                <a:defRPr/>
              </a:pPr>
              <a:t>1</a:t>
            </a:fld>
            <a:endParaRPr lang="en-US"/>
          </a:p>
        </p:txBody>
      </p:sp>
    </p:spTree>
    <p:extLst>
      <p:ext uri="{BB962C8B-B14F-4D97-AF65-F5344CB8AC3E}">
        <p14:creationId xmlns:p14="http://schemas.microsoft.com/office/powerpoint/2010/main" val="3112293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gives us linear value functions.</a:t>
            </a:r>
          </a:p>
          <a:p>
            <a:r>
              <a:rPr lang="en-US" dirty="0"/>
              <a:t>For state evaluation we had V(s), like what we did for Chess.  </a:t>
            </a:r>
          </a:p>
          <a:p>
            <a:r>
              <a:rPr lang="en-US" dirty="0"/>
              <a:t>For reinforcement</a:t>
            </a:r>
            <a:r>
              <a:rPr lang="en-US" baseline="0" dirty="0"/>
              <a:t> learning, we do Q(S,A), where we’re evaluating the actions as well as the state. </a:t>
            </a:r>
            <a:endParaRPr lang="en-US" dirty="0"/>
          </a:p>
          <a:p>
            <a:r>
              <a:rPr lang="en-US" dirty="0"/>
              <a:t>We’ll allow the learning algorithm to set the weights automatically.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15</a:t>
            </a:fld>
            <a:endParaRPr lang="en-US"/>
          </a:p>
        </p:txBody>
      </p:sp>
    </p:spTree>
    <p:extLst>
      <p:ext uri="{BB962C8B-B14F-4D97-AF65-F5344CB8AC3E}">
        <p14:creationId xmlns:p14="http://schemas.microsoft.com/office/powerpoint/2010/main" val="210577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Here’s the magic equation</a:t>
            </a:r>
            <a:r>
              <a:rPr lang="en-US" baseline="0" dirty="0"/>
              <a:t> for approximate q-learning.</a:t>
            </a:r>
          </a:p>
          <a:p>
            <a:r>
              <a:rPr lang="en-US" baseline="0" dirty="0"/>
              <a:t>I give you the state and the action, and out pops the value.</a:t>
            </a:r>
          </a:p>
          <a:p>
            <a:endParaRPr lang="en-US" baseline="0" dirty="0"/>
          </a:p>
          <a:p>
            <a:r>
              <a:rPr lang="en-US" baseline="0" dirty="0"/>
              <a:t>So how do we do learning with this type of Q function?</a:t>
            </a:r>
          </a:p>
          <a:p>
            <a:r>
              <a:rPr lang="en-US" baseline="0" dirty="0"/>
              <a:t> The first part of the learning algorithm doesn’t actually care where the Q value came from.  It says, give me a transition so that I can learn.  </a:t>
            </a:r>
          </a:p>
          <a:p>
            <a:r>
              <a:rPr lang="en-US" baseline="0" dirty="0"/>
              <a:t>We then take a difference.  I thought that we were going to get Q(S,A0.  I now think that I’m going to this reward, plus some discounted future reward.  So the difference is essentially an ERROR TERM.  It’s the difference between what we thought we would get and what we seemed to be about to get on the basis of the this one step ahead experience.</a:t>
            </a:r>
          </a:p>
          <a:p>
            <a:r>
              <a:rPr lang="en-US" baseline="0" dirty="0"/>
              <a:t>For an exact inference it’s this. This is just the algebraic re-write of taking alpha of one, and 1-alpha of the other.  </a:t>
            </a:r>
          </a:p>
          <a:p>
            <a:r>
              <a:rPr lang="en-US" baseline="0" dirty="0"/>
              <a:t>Basically what we do is we keep our Q value around, and then nudge it in the direction of who we were wrong.</a:t>
            </a:r>
          </a:p>
          <a:p>
            <a:endParaRPr lang="en-US" baseline="0" dirty="0"/>
          </a:p>
          <a:p>
            <a:r>
              <a:rPr lang="en-US" baseline="0" dirty="0"/>
              <a:t>It would be really easy to update this value if we were storing Q values in a table.  However, now we’re strong Q values as a linear sum, and the only parameters we can adjust are the weights. </a:t>
            </a:r>
          </a:p>
          <a:p>
            <a:r>
              <a:rPr lang="en-US" baseline="0" dirty="0"/>
              <a:t>If we determine that my Q value wasn’t high enough for this state, then we need to change the weights to make it higher.</a:t>
            </a:r>
          </a:p>
          <a:p>
            <a:r>
              <a:rPr lang="en-US" baseline="0" dirty="0"/>
              <a:t>The way that we do that is to increase the weights?  Which ones?  All of them, but in proportion to the feature value.  If it’s negative we’re actually going to decrease its weight because of the sign change. </a:t>
            </a:r>
          </a:p>
          <a:p>
            <a:r>
              <a:rPr lang="en-US" baseline="0" dirty="0"/>
              <a:t>You compute how wrong you were, and you try to adjust the weights to fix it.</a:t>
            </a:r>
          </a:p>
          <a:p>
            <a:endParaRPr lang="en-US" baseline="0" dirty="0"/>
          </a:p>
          <a:p>
            <a:r>
              <a:rPr lang="en-US" baseline="0" dirty="0"/>
              <a:t>Intuitive interpretation is to adjust these sliders.</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16</a:t>
            </a:fld>
            <a:endParaRPr lang="en-US"/>
          </a:p>
        </p:txBody>
      </p:sp>
    </p:spTree>
    <p:extLst>
      <p:ext uri="{BB962C8B-B14F-4D97-AF65-F5344CB8AC3E}">
        <p14:creationId xmlns:p14="http://schemas.microsoft.com/office/powerpoint/2010/main" val="65229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C3ED746-492E-4D0C-832A-ACED5D621C80}" type="slidenum">
              <a:rPr lang="en-US" smtClean="0"/>
              <a:pPr>
                <a:defRPr/>
              </a:pPr>
              <a:t>17</a:t>
            </a:fld>
            <a:endParaRPr lang="en-US"/>
          </a:p>
        </p:txBody>
      </p:sp>
    </p:spTree>
    <p:extLst>
      <p:ext uri="{BB962C8B-B14F-4D97-AF65-F5344CB8AC3E}">
        <p14:creationId xmlns:p14="http://schemas.microsoft.com/office/powerpoint/2010/main" val="156344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Figure out for a policy, what the values are.</a:t>
            </a:r>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2</a:t>
            </a:fld>
            <a:endParaRPr lang="en-US"/>
          </a:p>
        </p:txBody>
      </p:sp>
    </p:spTree>
    <p:extLst>
      <p:ext uri="{BB962C8B-B14F-4D97-AF65-F5344CB8AC3E}">
        <p14:creationId xmlns:p14="http://schemas.microsoft.com/office/powerpoint/2010/main" val="56344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So what does q-learning require in order for us to learn an optimal policy.</a:t>
            </a:r>
          </a:p>
          <a:p>
            <a:r>
              <a:rPr lang="en-US" dirty="0"/>
              <a:t>It requires that you explore enough,. </a:t>
            </a:r>
          </a:p>
          <a:p>
            <a:r>
              <a:rPr lang="en-US" dirty="0"/>
              <a:t>One</a:t>
            </a:r>
            <a:r>
              <a:rPr lang="en-US" baseline="0" dirty="0"/>
              <a:t> of the most important things in reinforcement learning is an inevitable trade off between exploration and exploitation.</a:t>
            </a:r>
          </a:p>
          <a:p>
            <a:r>
              <a:rPr lang="en-US" baseline="0" dirty="0"/>
              <a:t>You have to try some stuff.  You have to make some mistakes.  </a:t>
            </a:r>
          </a:p>
          <a:p>
            <a:r>
              <a:rPr lang="en-US" baseline="0" dirty="0"/>
              <a:t>Exploration may be disastrous.  The food might be terrible. You may get food poisoning.  But it may be your new favorite restaurant.  If you don’t explore it, then you might miss out on your favorite restaurant until the end of time.</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7</a:t>
            </a:fld>
            <a:endParaRPr lang="en-US"/>
          </a:p>
        </p:txBody>
      </p:sp>
    </p:spTree>
    <p:extLst>
      <p:ext uri="{BB962C8B-B14F-4D97-AF65-F5344CB8AC3E}">
        <p14:creationId xmlns:p14="http://schemas.microsoft.com/office/powerpoint/2010/main" val="91811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8</a:t>
            </a:fld>
            <a:endParaRPr lang="en-US"/>
          </a:p>
        </p:txBody>
      </p:sp>
    </p:spTree>
    <p:extLst>
      <p:ext uri="{BB962C8B-B14F-4D97-AF65-F5344CB8AC3E}">
        <p14:creationId xmlns:p14="http://schemas.microsoft.com/office/powerpoint/2010/main" val="374265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9</a:t>
            </a:fld>
            <a:endParaRPr lang="en-US"/>
          </a:p>
        </p:txBody>
      </p:sp>
    </p:spTree>
    <p:extLst>
      <p:ext uri="{BB962C8B-B14F-4D97-AF65-F5344CB8AC3E}">
        <p14:creationId xmlns:p14="http://schemas.microsoft.com/office/powerpoint/2010/main" val="384652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When should you explore?  We’ll</a:t>
            </a:r>
            <a:r>
              <a:rPr lang="en-US" baseline="0" dirty="0"/>
              <a:t> we could try a fixed amount of randomness, or we could explore areas where the badness has not yet been established.</a:t>
            </a:r>
            <a:endParaRPr lang="en-US" dirty="0"/>
          </a:p>
          <a:p>
            <a:r>
              <a:rPr lang="en-US" dirty="0"/>
              <a:t>You should have optimism in the face of uncertainty! </a:t>
            </a:r>
            <a:r>
              <a:rPr lang="en-US" baseline="0" dirty="0"/>
              <a:t>  Go boldly into that dark cave.</a:t>
            </a:r>
            <a:endParaRPr lang="en-US" dirty="0"/>
          </a:p>
          <a:p>
            <a:endParaRPr lang="en-US" dirty="0"/>
          </a:p>
          <a:p>
            <a:r>
              <a:rPr lang="en-US" dirty="0"/>
              <a:t>We can quantify this by defining an exploration function F.  It takes in a value estimate of the utility U</a:t>
            </a:r>
            <a:r>
              <a:rPr lang="en-US" baseline="0" dirty="0"/>
              <a:t> and a count of how often we’ve visited N.  For Q states N is the number of times we’ve tried that option out. </a:t>
            </a:r>
          </a:p>
          <a:p>
            <a:r>
              <a:rPr lang="en-US" baseline="0" dirty="0"/>
              <a:t>We take the utility, and we add a bonus </a:t>
            </a:r>
            <a:r>
              <a:rPr lang="en-US" dirty="0"/>
              <a:t>k/n that decreases over time as we increase the number of</a:t>
            </a:r>
            <a:r>
              <a:rPr lang="en-US" baseline="0" dirty="0"/>
              <a:t> samples.  K lets us determine how much exploration to do.</a:t>
            </a:r>
          </a:p>
          <a:p>
            <a:endParaRPr lang="en-US" baseline="0" dirty="0"/>
          </a:p>
          <a:p>
            <a:endParaRPr lang="en-US" baseline="0" dirty="0"/>
          </a:p>
          <a:p>
            <a:r>
              <a:rPr lang="en-US" baseline="0" dirty="0"/>
              <a:t>Here’s our regular Q update.  </a:t>
            </a:r>
            <a:r>
              <a:rPr lang="mr-IN" baseline="0" dirty="0"/>
              <a:t>…</a:t>
            </a:r>
            <a:endParaRPr lang="en-US" baseline="0" dirty="0"/>
          </a:p>
          <a:p>
            <a:r>
              <a:rPr lang="en-US" baseline="0" dirty="0"/>
              <a:t>We can  modify it by this term that boosts it with this function that gives us a reason to explore unknown states. </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10</a:t>
            </a:fld>
            <a:endParaRPr lang="en-US"/>
          </a:p>
        </p:txBody>
      </p:sp>
    </p:spTree>
    <p:extLst>
      <p:ext uri="{BB962C8B-B14F-4D97-AF65-F5344CB8AC3E}">
        <p14:creationId xmlns:p14="http://schemas.microsoft.com/office/powerpoint/2010/main" val="146476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brings us to the idea of regret.  It’s one of those terms that has an everyday meaning, but it has a very specific</a:t>
            </a:r>
            <a:r>
              <a:rPr lang="en-US" baseline="0" dirty="0"/>
              <a:t> meaning in this course.</a:t>
            </a:r>
          </a:p>
          <a:p>
            <a:r>
              <a:rPr lang="en-US" baseline="0" dirty="0"/>
              <a:t>You don’t get to be the wise optimal robot without making some mistakes in your youth.  Here’s the wise old robot remembering when it was young and jumping into fire pits.  You don’t learn an optimal policy without doing so.</a:t>
            </a:r>
          </a:p>
          <a:p>
            <a:endParaRPr lang="en-US" baseline="0" dirty="0"/>
          </a:p>
          <a:p>
            <a:r>
              <a:rPr lang="en-US" baseline="0" dirty="0"/>
              <a:t>Read 2</a:t>
            </a:r>
            <a:r>
              <a:rPr lang="en-US" baseline="30000" dirty="0"/>
              <a:t>nd</a:t>
            </a:r>
            <a:r>
              <a:rPr lang="en-US" baseline="0" dirty="0"/>
              <a:t> bullet. Why expected?  Because there’s some randomness to the world, which any optimal policy must account for.</a:t>
            </a:r>
          </a:p>
          <a:p>
            <a:endParaRPr lang="en-US" baseline="0" dirty="0"/>
          </a:p>
          <a:p>
            <a:r>
              <a:rPr lang="en-US" baseline="0" dirty="0"/>
              <a:t>Minimizing regret is like optimally learning to be optimal.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11</a:t>
            </a:fld>
            <a:endParaRPr lang="en-US"/>
          </a:p>
        </p:txBody>
      </p:sp>
    </p:spTree>
    <p:extLst>
      <p:ext uri="{BB962C8B-B14F-4D97-AF65-F5344CB8AC3E}">
        <p14:creationId xmlns:p14="http://schemas.microsoft.com/office/powerpoint/2010/main" val="236639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What do you do in</a:t>
            </a:r>
            <a:r>
              <a:rPr lang="en-US" baseline="0" dirty="0"/>
              <a:t> a game like </a:t>
            </a:r>
            <a:r>
              <a:rPr lang="en-US" baseline="0" dirty="0" err="1"/>
              <a:t>PacMan</a:t>
            </a:r>
            <a:r>
              <a:rPr lang="en-US" baseline="0" dirty="0"/>
              <a:t> when there are so many states, that you can’t possibly learn about every one.</a:t>
            </a:r>
          </a:p>
          <a:p>
            <a:endParaRPr lang="en-US" baseline="0" dirty="0"/>
          </a:p>
          <a:p>
            <a:r>
              <a:rPr lang="en-US" baseline="0" dirty="0"/>
              <a:t>The basic idea is called approximate Q-Learning.  When you learn that a ghost is bad, you should transfer that to other states that have ghosts.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12</a:t>
            </a:fld>
            <a:endParaRPr lang="en-US"/>
          </a:p>
        </p:txBody>
      </p:sp>
    </p:spTree>
    <p:extLst>
      <p:ext uri="{BB962C8B-B14F-4D97-AF65-F5344CB8AC3E}">
        <p14:creationId xmlns:p14="http://schemas.microsoft.com/office/powerpoint/2010/main" val="2382907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For ever cell and every action, you’ve got a table</a:t>
            </a:r>
            <a:r>
              <a:rPr lang="en-US" baseline="0" dirty="0"/>
              <a:t> of values that you’re storing.</a:t>
            </a:r>
          </a:p>
          <a:p>
            <a:r>
              <a:rPr lang="en-US" baseline="0" dirty="0"/>
              <a:t>The problem is that for games like </a:t>
            </a:r>
            <a:r>
              <a:rPr lang="en-US" baseline="0" dirty="0" err="1"/>
              <a:t>PackMan</a:t>
            </a:r>
            <a:r>
              <a:rPr lang="en-US" baseline="0" dirty="0"/>
              <a:t> there are too many states to hold in memory, so many that you can’t hold them all in memory.</a:t>
            </a:r>
          </a:p>
          <a:p>
            <a:endParaRPr lang="en-US" baseline="0" dirty="0"/>
          </a:p>
          <a:p>
            <a:r>
              <a:rPr lang="en-US" baseline="0" dirty="0"/>
              <a:t>Instead, we want to generalize.  This is a fundamental idea in machine learning.</a:t>
            </a:r>
          </a:p>
          <a:p>
            <a:r>
              <a:rPr lang="en-US" baseline="0" dirty="0"/>
              <a:t>You want to be able to generalize not just to save on time and storage, but because it’s better.  You’re going to learn faster through generalization.</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13</a:t>
            </a:fld>
            <a:endParaRPr lang="en-US"/>
          </a:p>
        </p:txBody>
      </p:sp>
    </p:spTree>
    <p:extLst>
      <p:ext uri="{BB962C8B-B14F-4D97-AF65-F5344CB8AC3E}">
        <p14:creationId xmlns:p14="http://schemas.microsoft.com/office/powerpoint/2010/main" val="276791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79BFB3C-35FA-41D9-9291-A2F98ED5BB9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1DFAE6-F228-4E2F-A0AC-226F064B1BF7}"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4E88A1-2DCF-4BB2-94BA-C293321F0113}"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userDrawn="1">
  <p:cSld name="2_Title and Content">
    <p:spTree>
      <p:nvGrpSpPr>
        <p:cNvPr id="1" name="Shape 35"/>
        <p:cNvGrpSpPr/>
        <p:nvPr/>
      </p:nvGrpSpPr>
      <p:grpSpPr>
        <a:xfrm>
          <a:off x="0" y="0"/>
          <a:ext cx="0" cy="0"/>
          <a:chOff x="0" y="0"/>
          <a:chExt cx="0" cy="0"/>
        </a:xfrm>
      </p:grpSpPr>
      <p:sp>
        <p:nvSpPr>
          <p:cNvPr id="37" name="Google Shape;37;p14"/>
          <p:cNvSpPr txBox="1">
            <a:spLocks noGrp="1"/>
          </p:cNvSpPr>
          <p:nvPr>
            <p:ph type="body" idx="1"/>
          </p:nvPr>
        </p:nvSpPr>
        <p:spPr>
          <a:xfrm>
            <a:off x="399684" y="1416050"/>
            <a:ext cx="4823751" cy="41068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14"/>
          <p:cNvSpPr>
            <a:spLocks noGrp="1"/>
          </p:cNvSpPr>
          <p:nvPr>
            <p:ph type="pic" idx="3"/>
          </p:nvPr>
        </p:nvSpPr>
        <p:spPr>
          <a:xfrm>
            <a:off x="5629275" y="1416050"/>
            <a:ext cx="5373688" cy="41068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1" name="Google Shape;41;p14"/>
          <p:cNvPicPr preferRelativeResize="0"/>
          <p:nvPr/>
        </p:nvPicPr>
        <p:blipFill rotWithShape="1">
          <a:blip r:embed="rId2">
            <a:alphaModFix amt="40000"/>
          </a:blip>
          <a:srcRect/>
          <a:stretch/>
        </p:blipFill>
        <p:spPr>
          <a:xfrm>
            <a:off x="156750" y="6547264"/>
            <a:ext cx="1981200" cy="274320"/>
          </a:xfrm>
          <a:prstGeom prst="rect">
            <a:avLst/>
          </a:prstGeom>
          <a:noFill/>
          <a:ln>
            <a:noFill/>
          </a:ln>
        </p:spPr>
      </p:pic>
      <p:sp>
        <p:nvSpPr>
          <p:cNvPr id="42" name="Google Shape;42;p14"/>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dirty="0">
                <a:solidFill>
                  <a:srgbClr val="888888"/>
                </a:solidFill>
                <a:latin typeface="Open Sans"/>
                <a:ea typeface="Open Sans"/>
                <a:cs typeface="Open Sans"/>
                <a:sym typeface="Open Sans"/>
              </a:rPr>
              <a:t> CIS 421/521   |   Property of Penn Engineering   |   </a:t>
            </a:r>
            <a:fld id="{00000000-1234-1234-1234-123412341234}" type="slidenum">
              <a:rPr lang="en-US" sz="1100" b="0" i="0" u="none" strike="noStrike" cap="none">
                <a:solidFill>
                  <a:srgbClr val="888888"/>
                </a:solidFill>
                <a:latin typeface="Open Sans"/>
                <a:ea typeface="Open Sans"/>
                <a:cs typeface="Open Sans"/>
                <a:sym typeface="Open Sans"/>
              </a:rPr>
              <a:t>‹#›</a:t>
            </a:fld>
            <a:endParaRPr sz="1100" b="0" i="0" u="none" strike="noStrike" cap="none" dirty="0">
              <a:solidFill>
                <a:srgbClr val="888888"/>
              </a:solidFill>
              <a:latin typeface="Open Sans"/>
              <a:ea typeface="Open Sans"/>
              <a:cs typeface="Open Sans"/>
              <a:sym typeface="Open Sans"/>
            </a:endParaRPr>
          </a:p>
        </p:txBody>
      </p:sp>
      <p:sp>
        <p:nvSpPr>
          <p:cNvPr id="9" name="Google Shape;27;p12">
            <a:extLst>
              <a:ext uri="{FF2B5EF4-FFF2-40B4-BE49-F238E27FC236}">
                <a16:creationId xmlns:a16="http://schemas.microsoft.com/office/drawing/2014/main" id="{BEE2D974-1EAC-1F42-AA2D-B7FF8CEE91DF}"/>
              </a:ext>
            </a:extLst>
          </p:cNvPr>
          <p:cNvSpPr txBox="1">
            <a:spLocks noGrp="1"/>
          </p:cNvSpPr>
          <p:nvPr>
            <p:ph type="body" idx="2"/>
          </p:nvPr>
        </p:nvSpPr>
        <p:spPr>
          <a:xfrm>
            <a:off x="394073" y="311152"/>
            <a:ext cx="10555200" cy="651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70661"/>
              </a:buClr>
              <a:buSzPts val="3200"/>
              <a:buFont typeface="Open Sans"/>
              <a:buNone/>
              <a:defRPr sz="3400" b="1" baseline="0">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dirty="0"/>
          </a:p>
        </p:txBody>
      </p:sp>
      <p:pic>
        <p:nvPicPr>
          <p:cNvPr id="10" name="Google Shape;66;p2">
            <a:extLst>
              <a:ext uri="{FF2B5EF4-FFF2-40B4-BE49-F238E27FC236}">
                <a16:creationId xmlns:a16="http://schemas.microsoft.com/office/drawing/2014/main" id="{649A136B-7A2E-2941-AB0D-6CB107691063}"/>
              </a:ext>
            </a:extLst>
          </p:cNvPr>
          <p:cNvPicPr preferRelativeResize="0"/>
          <p:nvPr userDrawn="1"/>
        </p:nvPicPr>
        <p:blipFill rotWithShape="1">
          <a:blip r:embed="rId3">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11" name="Google Shape;67;p2">
            <a:extLst>
              <a:ext uri="{FF2B5EF4-FFF2-40B4-BE49-F238E27FC236}">
                <a16:creationId xmlns:a16="http://schemas.microsoft.com/office/drawing/2014/main" id="{43727CB3-AE7C-6D4B-8A6F-2E50425D599C}"/>
              </a:ext>
            </a:extLst>
          </p:cNvPr>
          <p:cNvSpPr/>
          <p:nvPr userDrawn="1"/>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56018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8BCBDB-77C9-44E1-B8B8-0FED19A87ABE}"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40E2D8-2A86-4844-83F1-0F33DD9CDB74}"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B78B60-0F5B-4FD9-A706-2B636321CE3D}"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9A90FF-2AD2-44F2-AE19-EAFC48E5B76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7DCD500-0052-49A9-87B8-ECFA543AB6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A752C2-0A90-443A-A81B-9E5D1442F90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46F06B-1413-4079-B097-2DE271D9A3E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345D6EE-11CE-4895-A65B-A0F0C6A7FE73}" type="slidenum">
              <a:rPr lang="en-US" smtClean="0"/>
              <a:pPr>
                <a:defRPr/>
              </a:pPr>
              <a:t>‹#›</a:t>
            </a:fld>
            <a:endParaRPr lang="en-US" dirty="0"/>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cs.google.com/forms/d/e/1FAIpQLSe5JzomEtVlL2ZijsvWGs06QIm-BzM0YLwMl_HECOnv8xNhkw/viewform?usp=sf_link" TargetMode="External"/><Relationship Id="rId3" Type="http://schemas.openxmlformats.org/officeDocument/2006/relationships/image" Target="../media/image3.jpeg"/><Relationship Id="rId7" Type="http://schemas.openxmlformats.org/officeDocument/2006/relationships/hyperlink" Target="https://www.amazon.com/All-Fight-Democracy-Stacey-Abrams/dp/B08FRQQKD5"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nps.gov/inde/planyourvisit/independencehall.htm" TargetMode="External"/><Relationship Id="rId5" Type="http://schemas.openxmlformats.org/officeDocument/2006/relationships/hyperlink" Target="https://www.votespa.com/Voting-in-PA/Pages/Early-Voting.aspx" TargetMode="External"/><Relationship Id="rId4" Type="http://schemas.openxmlformats.org/officeDocument/2006/relationships/hyperlink" Target="https://www.votespa.com/Voting-in-PA/pages/drop-box.aspx"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0.xml"/><Relationship Id="rId7" Type="http://schemas.openxmlformats.org/officeDocument/2006/relationships/image" Target="../media/image1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tiff"/><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7.png"/><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3" Type="http://schemas.openxmlformats.org/officeDocument/2006/relationships/tags" Target="../tags/tag16.xml"/><Relationship Id="rId7" Type="http://schemas.openxmlformats.org/officeDocument/2006/relationships/notesSlide" Target="../notesSlides/notesSlide11.xml"/><Relationship Id="rId12" Type="http://schemas.openxmlformats.org/officeDocument/2006/relationships/image" Target="../media/image3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18.xml"/><Relationship Id="rId10" Type="http://schemas.openxmlformats.org/officeDocument/2006/relationships/image" Target="../media/image29.png"/><Relationship Id="rId4" Type="http://schemas.openxmlformats.org/officeDocument/2006/relationships/tags" Target="../tags/tag17.xml"/><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xml"/><Relationship Id="rId7" Type="http://schemas.openxmlformats.org/officeDocument/2006/relationships/image" Target="../media/image10.png"/><Relationship Id="rId12" Type="http://schemas.openxmlformats.org/officeDocument/2006/relationships/image" Target="../media/image9.png"/><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Layout" Target="../slideLayouts/slideLayout2.xml"/><Relationship Id="rId11" Type="http://schemas.openxmlformats.org/officeDocument/2006/relationships/oleObject" Target="../embeddings/oleObject1.bin"/><Relationship Id="rId5" Type="http://schemas.openxmlformats.org/officeDocument/2006/relationships/tags" Target="../tags/tag7.xml"/><Relationship Id="rId10" Type="http://schemas.openxmlformats.org/officeDocument/2006/relationships/image" Target="../media/image8.png"/><Relationship Id="rId4" Type="http://schemas.openxmlformats.org/officeDocument/2006/relationships/tags" Target="../tags/tag6.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915FB3-CFDD-9D42-BDC4-7508205BD445}"/>
              </a:ext>
            </a:extLst>
          </p:cNvPr>
          <p:cNvSpPr>
            <a:spLocks noGrp="1"/>
          </p:cNvSpPr>
          <p:nvPr>
            <p:ph type="title"/>
          </p:nvPr>
        </p:nvSpPr>
        <p:spPr/>
        <p:txBody>
          <a:bodyPr/>
          <a:lstStyle/>
          <a:p>
            <a:pPr algn="l"/>
            <a:r>
              <a:rPr lang="en-US" dirty="0"/>
              <a:t>Reminders</a:t>
            </a:r>
          </a:p>
        </p:txBody>
      </p:sp>
      <p:pic>
        <p:nvPicPr>
          <p:cNvPr id="2052" name="Picture 4" descr="A Woman's Place is in the Resistance (I miss Carrie Fisher) - Andrea Gibbons">
            <a:extLst>
              <a:ext uri="{FF2B5EF4-FFF2-40B4-BE49-F238E27FC236}">
                <a16:creationId xmlns:a16="http://schemas.microsoft.com/office/drawing/2014/main" id="{D7D2D685-C149-B74F-A681-464DB3FCE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21771"/>
            <a:ext cx="54895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711350E-4162-F342-8982-4CFC16DEA3CA}"/>
              </a:ext>
            </a:extLst>
          </p:cNvPr>
          <p:cNvSpPr>
            <a:spLocks noGrp="1"/>
          </p:cNvSpPr>
          <p:nvPr>
            <p:ph sz="half" idx="1"/>
          </p:nvPr>
        </p:nvSpPr>
        <p:spPr>
          <a:xfrm>
            <a:off x="-77182" y="1098731"/>
            <a:ext cx="6856789" cy="5588000"/>
          </a:xfrm>
        </p:spPr>
        <p:txBody>
          <a:bodyPr>
            <a:noAutofit/>
          </a:bodyPr>
          <a:lstStyle/>
          <a:p>
            <a:r>
              <a:rPr lang="en-US" sz="2300" dirty="0"/>
              <a:t>1 week until the American election. I voted. Did you? If you haven’t returned your PA mail-in ballot yet, drop it off at one of these locations: </a:t>
            </a:r>
            <a:r>
              <a:rPr lang="en-US" sz="1800" dirty="0">
                <a:hlinkClick r:id="rId4"/>
              </a:rPr>
              <a:t>https://www.votespa.com/Voting-in-PA/pages/drop-box.aspx</a:t>
            </a:r>
            <a:endParaRPr lang="en-US" sz="1800" dirty="0"/>
          </a:p>
          <a:p>
            <a:r>
              <a:rPr lang="en-US" sz="1800" dirty="0"/>
              <a:t>Today is the last day to vote early! </a:t>
            </a:r>
            <a:r>
              <a:rPr lang="en-US" sz="1800" dirty="0">
                <a:hlinkClick r:id="rId5"/>
              </a:rPr>
              <a:t>https://</a:t>
            </a:r>
            <a:r>
              <a:rPr lang="en-US" sz="1800" dirty="0" err="1">
                <a:hlinkClick r:id="rId5"/>
              </a:rPr>
              <a:t>www.votespa.com</a:t>
            </a:r>
            <a:r>
              <a:rPr lang="en-US" sz="1800" dirty="0">
                <a:hlinkClick r:id="rId5"/>
              </a:rPr>
              <a:t>/Voting-in-PA/Pages/Early-</a:t>
            </a:r>
            <a:r>
              <a:rPr lang="en-US" sz="1800" dirty="0" err="1">
                <a:hlinkClick r:id="rId5"/>
              </a:rPr>
              <a:t>Voting.aspx</a:t>
            </a:r>
            <a:endParaRPr lang="en-US" sz="2300" dirty="0"/>
          </a:p>
          <a:p>
            <a:r>
              <a:rPr lang="en-US" sz="2300" dirty="0"/>
              <a:t>The extra credit for voting / civic engagement is now available (due before 8pm on election day).   If you’re a foreign student, you have two options:</a:t>
            </a:r>
            <a:br>
              <a:rPr lang="en-US" sz="2300" dirty="0"/>
            </a:br>
            <a:r>
              <a:rPr lang="en-US" sz="2300" dirty="0"/>
              <a:t>1) </a:t>
            </a:r>
            <a:r>
              <a:rPr lang="en-US" sz="2300" dirty="0">
                <a:hlinkClick r:id="rId6"/>
              </a:rPr>
              <a:t>Visit Independence Hall in Philadelphia</a:t>
            </a:r>
            <a:br>
              <a:rPr lang="en-US" sz="2300" dirty="0"/>
            </a:br>
            <a:r>
              <a:rPr lang="en-US" sz="2300" dirty="0"/>
              <a:t>2) </a:t>
            </a:r>
            <a:r>
              <a:rPr lang="en-US" sz="2300" dirty="0">
                <a:hlinkClick r:id="rId7"/>
              </a:rPr>
              <a:t>Watch a documentary about the history of voting in the USA</a:t>
            </a:r>
            <a:r>
              <a:rPr lang="en-US" sz="2300" dirty="0"/>
              <a:t>.  </a:t>
            </a:r>
          </a:p>
          <a:p>
            <a:r>
              <a:rPr lang="en-US" sz="2300" dirty="0"/>
              <a:t>Midterm is due tomorrow before 8am Eastern.</a:t>
            </a:r>
          </a:p>
          <a:p>
            <a:r>
              <a:rPr lang="en-US" sz="2300" dirty="0"/>
              <a:t>You can </a:t>
            </a:r>
            <a:r>
              <a:rPr lang="en-US" sz="2300" dirty="0">
                <a:hlinkClick r:id="rId8"/>
              </a:rPr>
              <a:t>opt in to having a partner on future HWs</a:t>
            </a:r>
            <a:r>
              <a:rPr lang="en-US" sz="2300" dirty="0"/>
              <a:t>.  Partners will be randomly assigned, and you’ll get a new partner each HW assignment.</a:t>
            </a:r>
          </a:p>
          <a:p>
            <a:endParaRPr lang="en-US" sz="2300" dirty="0"/>
          </a:p>
        </p:txBody>
      </p:sp>
    </p:spTree>
    <p:extLst>
      <p:ext uri="{BB962C8B-B14F-4D97-AF65-F5344CB8AC3E}">
        <p14:creationId xmlns:p14="http://schemas.microsoft.com/office/powerpoint/2010/main" val="160206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Exploration Functions</a:t>
            </a:r>
          </a:p>
        </p:txBody>
      </p:sp>
      <p:sp>
        <p:nvSpPr>
          <p:cNvPr id="24579" name="Rectangle 3"/>
          <p:cNvSpPr>
            <a:spLocks noGrp="1" noChangeArrowheads="1"/>
          </p:cNvSpPr>
          <p:nvPr>
            <p:ph idx="1"/>
          </p:nvPr>
        </p:nvSpPr>
        <p:spPr>
          <a:xfrm>
            <a:off x="304800" y="1219200"/>
            <a:ext cx="11506200" cy="4729164"/>
          </a:xfrm>
        </p:spPr>
        <p:txBody>
          <a:bodyPr/>
          <a:lstStyle/>
          <a:p>
            <a:r>
              <a:rPr lang="en-US" sz="2800" dirty="0"/>
              <a:t>When to explore?</a:t>
            </a:r>
          </a:p>
          <a:p>
            <a:pPr lvl="1"/>
            <a:r>
              <a:rPr lang="en-US" sz="2400" dirty="0"/>
              <a:t>Random actions: explore a fixed amount</a:t>
            </a:r>
          </a:p>
          <a:p>
            <a:pPr lvl="1"/>
            <a:r>
              <a:rPr lang="en-US" sz="2400" dirty="0"/>
              <a:t>Better idea: explore areas whose badness is not</a:t>
            </a:r>
          </a:p>
          <a:p>
            <a:pPr lvl="1">
              <a:spcBef>
                <a:spcPts val="76"/>
              </a:spcBef>
              <a:buNone/>
            </a:pPr>
            <a:r>
              <a:rPr lang="en-US" sz="2400" dirty="0"/>
              <a:t>	(yet) established, eventually stop exploring</a:t>
            </a:r>
          </a:p>
          <a:p>
            <a:pPr lvl="4"/>
            <a:endParaRPr lang="en-US" sz="1600" dirty="0"/>
          </a:p>
          <a:p>
            <a:r>
              <a:rPr lang="en-US" sz="2800" dirty="0"/>
              <a:t>Exploration function</a:t>
            </a:r>
          </a:p>
          <a:p>
            <a:pPr lvl="1"/>
            <a:r>
              <a:rPr lang="en-US" sz="2400" dirty="0"/>
              <a:t>Takes a value estimate u and a visit count n, and</a:t>
            </a:r>
          </a:p>
          <a:p>
            <a:pPr lvl="1">
              <a:spcBef>
                <a:spcPts val="76"/>
              </a:spcBef>
              <a:buNone/>
            </a:pPr>
            <a:r>
              <a:rPr lang="en-US" sz="2400" dirty="0"/>
              <a:t>	returns an optimistic utility, e.g.</a:t>
            </a:r>
          </a:p>
          <a:p>
            <a:pPr lvl="1">
              <a:buNone/>
            </a:pPr>
            <a:endParaRPr lang="en-US" sz="2400" dirty="0"/>
          </a:p>
          <a:p>
            <a:pPr lvl="1"/>
            <a:endParaRPr lang="en-US" dirty="0"/>
          </a:p>
          <a:p>
            <a:pPr lvl="1"/>
            <a:endParaRPr lang="en-US" sz="2400" dirty="0"/>
          </a:p>
          <a:p>
            <a:pPr lvl="1"/>
            <a:r>
              <a:rPr lang="en-US" sz="2400" dirty="0"/>
              <a:t>Note: this propagates the “bonus” back to states that lead to unknown states as well!</a:t>
            </a:r>
          </a:p>
          <a:p>
            <a:pPr lvl="1">
              <a:buNone/>
            </a:pPr>
            <a:r>
              <a:rPr lang="en-US" sz="2400" dirty="0"/>
              <a:t>				</a:t>
            </a:r>
          </a:p>
        </p:txBody>
      </p:sp>
      <p:pic>
        <p:nvPicPr>
          <p:cNvPr id="39938"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341512" y="1219564"/>
            <a:ext cx="4621888" cy="3352072"/>
          </a:xfrm>
          <a:prstGeom prst="rect">
            <a:avLst/>
          </a:prstGeom>
          <a:noFill/>
        </p:spPr>
      </p:pic>
      <p:pic>
        <p:nvPicPr>
          <p:cNvPr id="15" name="Picture 14" descr="txp_fig"/>
          <p:cNvPicPr>
            <a:picLocks noChangeAspect="1"/>
          </p:cNvPicPr>
          <p:nvPr>
            <p:custDataLst>
              <p:tags r:id="rId1"/>
            </p:custDataLst>
          </p:nvPr>
        </p:nvPicPr>
        <p:blipFill>
          <a:blip r:embed="rId7" cstate="print"/>
          <a:stretch>
            <a:fillRect/>
          </a:stretch>
        </p:blipFill>
        <p:spPr bwMode="auto">
          <a:xfrm>
            <a:off x="5190978" y="4261336"/>
            <a:ext cx="2495069" cy="304596"/>
          </a:xfrm>
          <a:prstGeom prst="rect">
            <a:avLst/>
          </a:prstGeom>
          <a:noFill/>
          <a:ln/>
          <a:effectLst/>
        </p:spPr>
      </p:pic>
      <p:pic>
        <p:nvPicPr>
          <p:cNvPr id="9" name="Picture 8" descr="txp_fig"/>
          <p:cNvPicPr>
            <a:picLocks noChangeAspect="1"/>
          </p:cNvPicPr>
          <p:nvPr>
            <p:custDataLst>
              <p:tags r:id="rId2"/>
            </p:custDataLst>
          </p:nvPr>
        </p:nvPicPr>
        <p:blipFill>
          <a:blip r:embed="rId8" cstate="print"/>
          <a:stretch>
            <a:fillRect/>
          </a:stretch>
        </p:blipFill>
        <p:spPr bwMode="auto">
          <a:xfrm>
            <a:off x="4175618" y="5422668"/>
            <a:ext cx="6339982" cy="444732"/>
          </a:xfrm>
          <a:prstGeom prst="rect">
            <a:avLst/>
          </a:prstGeom>
          <a:noFill/>
          <a:ln/>
          <a:effectLst/>
        </p:spPr>
      </p:pic>
      <p:sp>
        <p:nvSpPr>
          <p:cNvPr id="11" name="TextBox 10"/>
          <p:cNvSpPr txBox="1"/>
          <p:nvPr/>
        </p:nvSpPr>
        <p:spPr>
          <a:xfrm>
            <a:off x="1447800" y="5348056"/>
            <a:ext cx="3048000" cy="461665"/>
          </a:xfrm>
          <a:prstGeom prst="rect">
            <a:avLst/>
          </a:prstGeom>
          <a:noFill/>
        </p:spPr>
        <p:txBody>
          <a:bodyPr wrap="square" rtlCol="0">
            <a:spAutoFit/>
          </a:bodyPr>
          <a:lstStyle/>
          <a:p>
            <a:r>
              <a:rPr lang="en-US" sz="2400" dirty="0">
                <a:latin typeface="Calibri" pitchFamily="34" charset="0"/>
              </a:rPr>
              <a:t>Modified Q-Update:</a:t>
            </a:r>
          </a:p>
        </p:txBody>
      </p:sp>
      <p:pic>
        <p:nvPicPr>
          <p:cNvPr id="16" name="Picture 15" descr="txp_fig"/>
          <p:cNvPicPr>
            <a:picLocks noChangeAspect="1"/>
          </p:cNvPicPr>
          <p:nvPr>
            <p:custDataLst>
              <p:tags r:id="rId3"/>
            </p:custDataLst>
          </p:nvPr>
        </p:nvPicPr>
        <p:blipFill>
          <a:blip r:embed="rId9" cstate="print"/>
          <a:stretch>
            <a:fillRect/>
          </a:stretch>
        </p:blipFill>
        <p:spPr bwMode="auto">
          <a:xfrm>
            <a:off x="4171950" y="4813068"/>
            <a:ext cx="4771074" cy="444715"/>
          </a:xfrm>
          <a:prstGeom prst="rect">
            <a:avLst/>
          </a:prstGeom>
          <a:noFill/>
          <a:ln/>
          <a:effectLst/>
        </p:spPr>
      </p:pic>
      <p:sp>
        <p:nvSpPr>
          <p:cNvPr id="14" name="TextBox 13"/>
          <p:cNvSpPr txBox="1"/>
          <p:nvPr/>
        </p:nvSpPr>
        <p:spPr>
          <a:xfrm>
            <a:off x="1447800" y="4738456"/>
            <a:ext cx="3048000" cy="461665"/>
          </a:xfrm>
          <a:prstGeom prst="rect">
            <a:avLst/>
          </a:prstGeom>
          <a:noFill/>
        </p:spPr>
        <p:txBody>
          <a:bodyPr wrap="square" rtlCol="0">
            <a:spAutoFit/>
          </a:bodyPr>
          <a:lstStyle/>
          <a:p>
            <a:r>
              <a:rPr lang="en-US" sz="2400" dirty="0">
                <a:latin typeface="Calibri" pitchFamily="34" charset="0"/>
              </a:rPr>
              <a:t>Regular Q-Update:</a:t>
            </a:r>
          </a:p>
        </p:txBody>
      </p:sp>
    </p:spTree>
    <p:extLst>
      <p:ext uri="{BB962C8B-B14F-4D97-AF65-F5344CB8AC3E}">
        <p14:creationId xmlns:p14="http://schemas.microsoft.com/office/powerpoint/2010/main" val="37182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Regret</a:t>
            </a:r>
          </a:p>
        </p:txBody>
      </p:sp>
      <p:sp>
        <p:nvSpPr>
          <p:cNvPr id="3" name="Content Placeholder 2"/>
          <p:cNvSpPr>
            <a:spLocks noGrp="1"/>
          </p:cNvSpPr>
          <p:nvPr>
            <p:ph idx="1"/>
          </p:nvPr>
        </p:nvSpPr>
        <p:spPr>
          <a:xfrm>
            <a:off x="406400" y="1366836"/>
            <a:ext cx="4927600" cy="4729164"/>
          </a:xfrm>
        </p:spPr>
        <p:txBody>
          <a:bodyPr/>
          <a:lstStyle/>
          <a:p>
            <a:r>
              <a:rPr lang="en-US" sz="2200" dirty="0"/>
              <a:t>Even if you learn the optimal policy, you still make mistakes along the way!</a:t>
            </a:r>
          </a:p>
          <a:p>
            <a:r>
              <a:rPr lang="en-US" sz="2200" dirty="0"/>
              <a:t>Regret is a measure of your total mistake cost: the difference between your (expected) rewards, including youthful </a:t>
            </a:r>
            <a:r>
              <a:rPr lang="en-US" sz="2200" dirty="0" err="1"/>
              <a:t>suboptimality</a:t>
            </a:r>
            <a:r>
              <a:rPr lang="en-US" sz="2200" dirty="0"/>
              <a:t>, and optimal (expected) rewards</a:t>
            </a:r>
          </a:p>
          <a:p>
            <a:r>
              <a:rPr lang="en-US" sz="2200" dirty="0"/>
              <a:t>Minimizing regret goes beyond learning to be optimal – it requires optimally learning to be optimal</a:t>
            </a:r>
          </a:p>
          <a:p>
            <a:r>
              <a:rPr lang="en-US" sz="2200" dirty="0"/>
              <a:t>Example: random exploration and exploration functions both end up optimal, but random exploration has higher regret</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9758" y="1447800"/>
            <a:ext cx="6889574" cy="4572000"/>
          </a:xfrm>
          <a:prstGeom prst="rect">
            <a:avLst/>
          </a:prstGeom>
          <a:noFill/>
        </p:spPr>
      </p:pic>
    </p:spTree>
    <p:extLst>
      <p:ext uri="{BB962C8B-B14F-4D97-AF65-F5344CB8AC3E}">
        <p14:creationId xmlns:p14="http://schemas.microsoft.com/office/powerpoint/2010/main" val="6176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Q-Learning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5200" y="1295401"/>
            <a:ext cx="5105400" cy="4941964"/>
          </a:xfrm>
          <a:prstGeom prst="rect">
            <a:avLst/>
          </a:prstGeom>
          <a:noFill/>
        </p:spPr>
      </p:pic>
    </p:spTree>
    <p:extLst>
      <p:ext uri="{BB962C8B-B14F-4D97-AF65-F5344CB8AC3E}">
        <p14:creationId xmlns:p14="http://schemas.microsoft.com/office/powerpoint/2010/main" val="193419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Generalizing Across States</a:t>
            </a:r>
          </a:p>
        </p:txBody>
      </p:sp>
      <p:sp>
        <p:nvSpPr>
          <p:cNvPr id="1799171" name="Rectangle 3"/>
          <p:cNvSpPr>
            <a:spLocks noGrp="1" noChangeArrowheads="1"/>
          </p:cNvSpPr>
          <p:nvPr>
            <p:ph idx="1"/>
          </p:nvPr>
        </p:nvSpPr>
        <p:spPr>
          <a:xfrm>
            <a:off x="406400" y="1397001"/>
            <a:ext cx="6985000" cy="4729164"/>
          </a:xfrm>
        </p:spPr>
        <p:txBody>
          <a:bodyPr/>
          <a:lstStyle/>
          <a:p>
            <a:pPr>
              <a:lnSpc>
                <a:spcPct val="90000"/>
              </a:lnSpc>
            </a:pPr>
            <a:r>
              <a:rPr lang="en-US" sz="2400" dirty="0"/>
              <a:t>Basic Q-Learning keeps a table of all q-values</a:t>
            </a:r>
          </a:p>
          <a:p>
            <a:pPr lvl="2">
              <a:lnSpc>
                <a:spcPct val="90000"/>
              </a:lnSpc>
            </a:pPr>
            <a:endParaRPr lang="en-US" sz="1800" dirty="0"/>
          </a:p>
          <a:p>
            <a:pPr>
              <a:lnSpc>
                <a:spcPct val="90000"/>
              </a:lnSpc>
            </a:pPr>
            <a:r>
              <a:rPr lang="en-US" sz="2400" dirty="0"/>
              <a:t>In realistic situations, we cannot possibly learn about every single state!</a:t>
            </a:r>
          </a:p>
          <a:p>
            <a:pPr lvl="1">
              <a:lnSpc>
                <a:spcPct val="90000"/>
              </a:lnSpc>
            </a:pPr>
            <a:r>
              <a:rPr lang="en-US" sz="2000" dirty="0"/>
              <a:t>Too many states to visit them all in training</a:t>
            </a:r>
          </a:p>
          <a:p>
            <a:pPr lvl="1">
              <a:lnSpc>
                <a:spcPct val="90000"/>
              </a:lnSpc>
            </a:pPr>
            <a:r>
              <a:rPr lang="en-US" sz="2000" dirty="0"/>
              <a:t>Too many states to hold the q-tables in memory</a:t>
            </a:r>
          </a:p>
          <a:p>
            <a:pPr lvl="2">
              <a:lnSpc>
                <a:spcPct val="90000"/>
              </a:lnSpc>
            </a:pPr>
            <a:endParaRPr lang="en-US" sz="1800" dirty="0"/>
          </a:p>
          <a:p>
            <a:pPr>
              <a:lnSpc>
                <a:spcPct val="90000"/>
              </a:lnSpc>
            </a:pPr>
            <a:r>
              <a:rPr lang="en-US" sz="2400" dirty="0"/>
              <a:t>Instead, we want to generalize:</a:t>
            </a:r>
          </a:p>
          <a:p>
            <a:pPr lvl="1">
              <a:lnSpc>
                <a:spcPct val="90000"/>
              </a:lnSpc>
            </a:pPr>
            <a:r>
              <a:rPr lang="en-US" sz="2000" dirty="0"/>
              <a:t>Learn about some small number of training states from experience</a:t>
            </a:r>
          </a:p>
          <a:p>
            <a:pPr lvl="1">
              <a:lnSpc>
                <a:spcPct val="90000"/>
              </a:lnSpc>
            </a:pPr>
            <a:r>
              <a:rPr lang="en-US" sz="2000" dirty="0"/>
              <a:t>Generalize that experience to new, similar situations</a:t>
            </a:r>
          </a:p>
          <a:p>
            <a:pPr lvl="1">
              <a:lnSpc>
                <a:spcPct val="90000"/>
              </a:lnSpc>
            </a:pPr>
            <a:r>
              <a:rPr lang="en-US" sz="2000" dirty="0"/>
              <a:t>This is a fundamental idea in machine learning, and we’ll see it over and over again</a:t>
            </a:r>
          </a:p>
          <a:p>
            <a:pPr lvl="1">
              <a:lnSpc>
                <a:spcPct val="90000"/>
              </a:lnSpc>
            </a:pPr>
            <a:endParaRPr lang="en-US" sz="20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00" y="3657918"/>
            <a:ext cx="4677116" cy="2914014"/>
          </a:xfrm>
          <a:prstGeom prst="rect">
            <a:avLst/>
          </a:prstGeom>
          <a:noFill/>
        </p:spPr>
      </p:pic>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162192" y="1320003"/>
            <a:ext cx="2971800" cy="2108756"/>
          </a:xfrm>
          <a:prstGeom prst="rect">
            <a:avLst/>
          </a:prstGeom>
          <a:noFill/>
        </p:spPr>
      </p:pic>
      <p:pic>
        <p:nvPicPr>
          <p:cNvPr id="3" name="Picture 2"/>
          <p:cNvPicPr>
            <a:picLocks noChangeAspect="1"/>
          </p:cNvPicPr>
          <p:nvPr/>
        </p:nvPicPr>
        <p:blipFill>
          <a:blip r:embed="rId5"/>
          <a:stretch>
            <a:fillRect/>
          </a:stretch>
        </p:blipFill>
        <p:spPr>
          <a:xfrm>
            <a:off x="8991600" y="3428759"/>
            <a:ext cx="1295400" cy="815687"/>
          </a:xfrm>
          <a:prstGeom prst="rect">
            <a:avLst/>
          </a:prstGeom>
        </p:spPr>
      </p:pic>
    </p:spTree>
    <p:extLst>
      <p:ext uri="{BB962C8B-B14F-4D97-AF65-F5344CB8AC3E}">
        <p14:creationId xmlns:p14="http://schemas.microsoft.com/office/powerpoint/2010/main" val="133316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9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91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9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91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917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917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9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Flashback: Evaluation Functions</a:t>
            </a:r>
          </a:p>
        </p:txBody>
      </p:sp>
      <p:sp>
        <p:nvSpPr>
          <p:cNvPr id="19459" name="Rectangle 3"/>
          <p:cNvSpPr>
            <a:spLocks noGrp="1" noChangeArrowheads="1"/>
          </p:cNvSpPr>
          <p:nvPr>
            <p:ph idx="1"/>
          </p:nvPr>
        </p:nvSpPr>
        <p:spPr>
          <a:xfrm>
            <a:off x="1676400" y="1295400"/>
            <a:ext cx="11506200" cy="4953000"/>
          </a:xfrm>
        </p:spPr>
        <p:txBody>
          <a:bodyPr/>
          <a:lstStyle/>
          <a:p>
            <a:pPr eaLnBrk="1" hangingPunct="1">
              <a:lnSpc>
                <a:spcPct val="80000"/>
              </a:lnSpc>
            </a:pPr>
            <a:r>
              <a:rPr lang="en-US" sz="2400" dirty="0"/>
              <a:t>Evaluation functions score non-terminals in depth-limited search</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Ideal function: returns the actual </a:t>
            </a:r>
            <a:r>
              <a:rPr lang="en-US" sz="2400" dirty="0" err="1"/>
              <a:t>minimax</a:t>
            </a:r>
            <a:r>
              <a:rPr lang="en-US" sz="2400" dirty="0"/>
              <a:t> value of the position</a:t>
            </a:r>
          </a:p>
          <a:p>
            <a:pPr eaLnBrk="1" hangingPunct="1">
              <a:lnSpc>
                <a:spcPct val="80000"/>
              </a:lnSpc>
            </a:pPr>
            <a:r>
              <a:rPr lang="en-US" sz="2400" dirty="0"/>
              <a:t>In practice: typically weighted linear sum of features:</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e.g.  </a:t>
            </a:r>
            <a:r>
              <a:rPr lang="en-US" sz="2400" i="1" dirty="0">
                <a:solidFill>
                  <a:srgbClr val="CC0000"/>
                </a:solidFill>
                <a:latin typeface="Times New Roman" pitchFamily="18" charset="0"/>
                <a:cs typeface="Times New Roman" pitchFamily="18" charset="0"/>
              </a:rPr>
              <a:t>f</a:t>
            </a:r>
            <a:r>
              <a:rPr lang="en-US" sz="2400" baseline="-25000" dirty="0">
                <a:solidFill>
                  <a:srgbClr val="CC0000"/>
                </a:solidFill>
              </a:rPr>
              <a:t>1</a:t>
            </a:r>
            <a:r>
              <a:rPr lang="en-US" sz="2400" dirty="0">
                <a:solidFill>
                  <a:srgbClr val="CC0000"/>
                </a:solidFill>
              </a:rPr>
              <a:t>(</a:t>
            </a:r>
            <a:r>
              <a:rPr lang="en-US" sz="2400" i="1" dirty="0">
                <a:solidFill>
                  <a:srgbClr val="CC0000"/>
                </a:solidFill>
                <a:latin typeface="Times New Roman" pitchFamily="18" charset="0"/>
                <a:cs typeface="Times New Roman" pitchFamily="18" charset="0"/>
              </a:rPr>
              <a:t>s</a:t>
            </a:r>
            <a:r>
              <a:rPr lang="en-US" sz="2400" dirty="0">
                <a:solidFill>
                  <a:srgbClr val="CC0000"/>
                </a:solidFill>
              </a:rPr>
              <a:t>) = (num white queens – num black queens)</a:t>
            </a:r>
            <a:r>
              <a:rPr lang="en-US" sz="2400" dirty="0"/>
              <a:t>, etc.</a:t>
            </a:r>
          </a:p>
        </p:txBody>
      </p:sp>
      <p:pic>
        <p:nvPicPr>
          <p:cNvPr id="19460" name="Picture 22"/>
          <p:cNvPicPr>
            <a:picLocks noChangeAspect="1" noChangeArrowheads="1"/>
          </p:cNvPicPr>
          <p:nvPr/>
        </p:nvPicPr>
        <p:blipFill>
          <a:blip r:embed="rId3" cstate="print"/>
          <a:srcRect/>
          <a:stretch>
            <a:fillRect/>
          </a:stretch>
        </p:blipFill>
        <p:spPr bwMode="auto">
          <a:xfrm>
            <a:off x="2286000" y="1828800"/>
            <a:ext cx="2184400" cy="2449513"/>
          </a:xfrm>
          <a:prstGeom prst="rect">
            <a:avLst/>
          </a:prstGeom>
          <a:noFill/>
          <a:ln w="9525">
            <a:noFill/>
            <a:miter lim="800000"/>
            <a:headEnd/>
            <a:tailEnd/>
          </a:ln>
        </p:spPr>
      </p:pic>
      <p:pic>
        <p:nvPicPr>
          <p:cNvPr id="19461" name="Picture 23"/>
          <p:cNvPicPr>
            <a:picLocks noChangeAspect="1" noChangeArrowheads="1"/>
          </p:cNvPicPr>
          <p:nvPr/>
        </p:nvPicPr>
        <p:blipFill>
          <a:blip r:embed="rId4" cstate="print"/>
          <a:srcRect/>
          <a:stretch>
            <a:fillRect/>
          </a:stretch>
        </p:blipFill>
        <p:spPr bwMode="auto">
          <a:xfrm>
            <a:off x="7877175" y="1828800"/>
            <a:ext cx="2257425" cy="2460625"/>
          </a:xfrm>
          <a:prstGeom prst="rect">
            <a:avLst/>
          </a:prstGeom>
          <a:noFill/>
          <a:ln w="9525">
            <a:noFill/>
            <a:miter lim="800000"/>
            <a:headEnd/>
            <a:tailEnd/>
          </a:ln>
        </p:spPr>
      </p:pic>
      <p:pic>
        <p:nvPicPr>
          <p:cNvPr id="19462" name="Picture 26" descr="txp_fig"/>
          <p:cNvPicPr>
            <a:picLocks noChangeAspect="1" noChangeArrowheads="1"/>
          </p:cNvPicPr>
          <p:nvPr>
            <p:custDataLst>
              <p:tags r:id="rId1"/>
            </p:custDataLst>
          </p:nvPr>
        </p:nvPicPr>
        <p:blipFill>
          <a:blip r:embed="rId5" cstate="print"/>
          <a:srcRect/>
          <a:stretch>
            <a:fillRect/>
          </a:stretch>
        </p:blipFill>
        <p:spPr bwMode="auto">
          <a:xfrm>
            <a:off x="2209800" y="5486400"/>
            <a:ext cx="7416800" cy="334963"/>
          </a:xfrm>
          <a:prstGeom prst="rect">
            <a:avLst/>
          </a:prstGeom>
          <a:noFill/>
          <a:ln w="9525">
            <a:noFill/>
            <a:miter lim="800000"/>
            <a:headEnd/>
            <a:tailEnd/>
          </a:ln>
        </p:spPr>
      </p:pic>
      <p:sp>
        <p:nvSpPr>
          <p:cNvPr id="19463" name="AutoShape 27"/>
          <p:cNvSpPr>
            <a:spLocks noChangeArrowheads="1"/>
          </p:cNvSpPr>
          <p:nvPr/>
        </p:nvSpPr>
        <p:spPr bwMode="auto">
          <a:xfrm>
            <a:off x="5967413" y="2349500"/>
            <a:ext cx="166687"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4" name="AutoShape 28"/>
          <p:cNvSpPr>
            <a:spLocks noChangeArrowheads="1"/>
          </p:cNvSpPr>
          <p:nvPr/>
        </p:nvSpPr>
        <p:spPr bwMode="auto">
          <a:xfrm rot="10800000">
            <a:off x="5380038"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5" name="AutoShape 29"/>
          <p:cNvSpPr>
            <a:spLocks noChangeArrowheads="1"/>
          </p:cNvSpPr>
          <p:nvPr/>
        </p:nvSpPr>
        <p:spPr bwMode="auto">
          <a:xfrm rot="10800000">
            <a:off x="6469063"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6" name="AutoShape 30"/>
          <p:cNvSpPr>
            <a:spLocks noChangeArrowheads="1"/>
          </p:cNvSpPr>
          <p:nvPr/>
        </p:nvSpPr>
        <p:spPr bwMode="auto">
          <a:xfrm>
            <a:off x="50895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7" name="AutoShape 31"/>
          <p:cNvSpPr>
            <a:spLocks noChangeArrowheads="1"/>
          </p:cNvSpPr>
          <p:nvPr/>
        </p:nvSpPr>
        <p:spPr bwMode="auto">
          <a:xfrm>
            <a:off x="56991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8" name="AutoShape 32"/>
          <p:cNvSpPr>
            <a:spLocks noChangeArrowheads="1"/>
          </p:cNvSpPr>
          <p:nvPr/>
        </p:nvSpPr>
        <p:spPr bwMode="auto">
          <a:xfrm>
            <a:off x="61563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9" name="AutoShape 33"/>
          <p:cNvSpPr>
            <a:spLocks noChangeArrowheads="1"/>
          </p:cNvSpPr>
          <p:nvPr/>
        </p:nvSpPr>
        <p:spPr bwMode="auto">
          <a:xfrm>
            <a:off x="6805613"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cxnSp>
        <p:nvCxnSpPr>
          <p:cNvPr id="19470" name="AutoShape 34"/>
          <p:cNvCxnSpPr>
            <a:cxnSpLocks noChangeShapeType="1"/>
            <a:stCxn id="19463" idx="3"/>
            <a:endCxn id="19464" idx="3"/>
          </p:cNvCxnSpPr>
          <p:nvPr/>
        </p:nvCxnSpPr>
        <p:spPr bwMode="auto">
          <a:xfrm flipH="1">
            <a:off x="5462588" y="2517775"/>
            <a:ext cx="588962" cy="223838"/>
          </a:xfrm>
          <a:prstGeom prst="straightConnector1">
            <a:avLst/>
          </a:prstGeom>
          <a:noFill/>
          <a:ln w="9525">
            <a:solidFill>
              <a:schemeClr val="tx1"/>
            </a:solidFill>
            <a:round/>
            <a:headEnd/>
            <a:tailEnd/>
          </a:ln>
        </p:spPr>
      </p:cxnSp>
      <p:cxnSp>
        <p:nvCxnSpPr>
          <p:cNvPr id="19471" name="AutoShape 35"/>
          <p:cNvCxnSpPr>
            <a:cxnSpLocks noChangeShapeType="1"/>
            <a:stCxn id="19463" idx="3"/>
            <a:endCxn id="19465" idx="3"/>
          </p:cNvCxnSpPr>
          <p:nvPr/>
        </p:nvCxnSpPr>
        <p:spPr bwMode="auto">
          <a:xfrm>
            <a:off x="6051550" y="2517775"/>
            <a:ext cx="500063" cy="223838"/>
          </a:xfrm>
          <a:prstGeom prst="straightConnector1">
            <a:avLst/>
          </a:prstGeom>
          <a:noFill/>
          <a:ln w="9525">
            <a:solidFill>
              <a:schemeClr val="tx1"/>
            </a:solidFill>
            <a:round/>
            <a:headEnd/>
            <a:tailEnd/>
          </a:ln>
        </p:spPr>
      </p:cxnSp>
      <p:cxnSp>
        <p:nvCxnSpPr>
          <p:cNvPr id="19472" name="AutoShape 36"/>
          <p:cNvCxnSpPr>
            <a:cxnSpLocks noChangeShapeType="1"/>
            <a:stCxn id="19464" idx="0"/>
            <a:endCxn id="19466" idx="0"/>
          </p:cNvCxnSpPr>
          <p:nvPr/>
        </p:nvCxnSpPr>
        <p:spPr bwMode="auto">
          <a:xfrm flipH="1">
            <a:off x="5173663" y="2909888"/>
            <a:ext cx="290512" cy="122237"/>
          </a:xfrm>
          <a:prstGeom prst="straightConnector1">
            <a:avLst/>
          </a:prstGeom>
          <a:noFill/>
          <a:ln w="9525">
            <a:solidFill>
              <a:schemeClr val="tx1"/>
            </a:solidFill>
            <a:round/>
            <a:headEnd/>
            <a:tailEnd/>
          </a:ln>
        </p:spPr>
      </p:cxnSp>
      <p:cxnSp>
        <p:nvCxnSpPr>
          <p:cNvPr id="19473" name="AutoShape 37"/>
          <p:cNvCxnSpPr>
            <a:cxnSpLocks noChangeShapeType="1"/>
            <a:stCxn id="19464" idx="0"/>
            <a:endCxn id="19467" idx="0"/>
          </p:cNvCxnSpPr>
          <p:nvPr/>
        </p:nvCxnSpPr>
        <p:spPr bwMode="auto">
          <a:xfrm>
            <a:off x="5464175" y="2909888"/>
            <a:ext cx="319088" cy="122237"/>
          </a:xfrm>
          <a:prstGeom prst="straightConnector1">
            <a:avLst/>
          </a:prstGeom>
          <a:noFill/>
          <a:ln w="9525">
            <a:solidFill>
              <a:schemeClr val="tx1"/>
            </a:solidFill>
            <a:round/>
            <a:headEnd/>
            <a:tailEnd/>
          </a:ln>
        </p:spPr>
      </p:cxnSp>
      <p:cxnSp>
        <p:nvCxnSpPr>
          <p:cNvPr id="19474" name="AutoShape 38"/>
          <p:cNvCxnSpPr>
            <a:cxnSpLocks noChangeShapeType="1"/>
            <a:stCxn id="19465" idx="0"/>
            <a:endCxn id="19468" idx="0"/>
          </p:cNvCxnSpPr>
          <p:nvPr/>
        </p:nvCxnSpPr>
        <p:spPr bwMode="auto">
          <a:xfrm flipH="1">
            <a:off x="6240463" y="2909888"/>
            <a:ext cx="312737" cy="122237"/>
          </a:xfrm>
          <a:prstGeom prst="straightConnector1">
            <a:avLst/>
          </a:prstGeom>
          <a:noFill/>
          <a:ln w="9525">
            <a:solidFill>
              <a:schemeClr val="tx1"/>
            </a:solidFill>
            <a:round/>
            <a:headEnd/>
            <a:tailEnd/>
          </a:ln>
        </p:spPr>
      </p:cxnSp>
      <p:cxnSp>
        <p:nvCxnSpPr>
          <p:cNvPr id="19475" name="AutoShape 39"/>
          <p:cNvCxnSpPr>
            <a:cxnSpLocks noChangeShapeType="1"/>
            <a:stCxn id="19465" idx="0"/>
            <a:endCxn id="19469" idx="0"/>
          </p:cNvCxnSpPr>
          <p:nvPr/>
        </p:nvCxnSpPr>
        <p:spPr bwMode="auto">
          <a:xfrm>
            <a:off x="6553200" y="2909888"/>
            <a:ext cx="336550" cy="122237"/>
          </a:xfrm>
          <a:prstGeom prst="straightConnector1">
            <a:avLst/>
          </a:prstGeom>
          <a:noFill/>
          <a:ln w="9525">
            <a:solidFill>
              <a:schemeClr val="tx1"/>
            </a:solidFill>
            <a:round/>
            <a:headEnd/>
            <a:tailEnd/>
          </a:ln>
        </p:spPr>
      </p:cxnSp>
      <p:sp>
        <p:nvSpPr>
          <p:cNvPr id="19476" name="AutoShape 40"/>
          <p:cNvSpPr>
            <a:spLocks noChangeArrowheads="1"/>
          </p:cNvSpPr>
          <p:nvPr/>
        </p:nvSpPr>
        <p:spPr bwMode="auto">
          <a:xfrm>
            <a:off x="66294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cxnSp>
        <p:nvCxnSpPr>
          <p:cNvPr id="19477" name="AutoShape 41"/>
          <p:cNvCxnSpPr>
            <a:cxnSpLocks noChangeShapeType="1"/>
            <a:endCxn id="19463" idx="1"/>
          </p:cNvCxnSpPr>
          <p:nvPr/>
        </p:nvCxnSpPr>
        <p:spPr bwMode="auto">
          <a:xfrm flipV="1">
            <a:off x="4470400" y="2433638"/>
            <a:ext cx="1538288" cy="620712"/>
          </a:xfrm>
          <a:prstGeom prst="curvedConnector3">
            <a:avLst>
              <a:gd name="adj1" fmla="val 48606"/>
            </a:avLst>
          </a:prstGeom>
          <a:noFill/>
          <a:ln w="9525">
            <a:solidFill>
              <a:schemeClr val="tx1"/>
            </a:solidFill>
            <a:prstDash val="dash"/>
            <a:round/>
            <a:headEnd/>
            <a:tailEnd type="triangle" w="med" len="med"/>
          </a:ln>
        </p:spPr>
      </p:cxnSp>
      <p:cxnSp>
        <p:nvCxnSpPr>
          <p:cNvPr id="19478" name="AutoShape 42"/>
          <p:cNvCxnSpPr>
            <a:cxnSpLocks noChangeShapeType="1"/>
            <a:endCxn id="19482" idx="1"/>
          </p:cNvCxnSpPr>
          <p:nvPr/>
        </p:nvCxnSpPr>
        <p:spPr bwMode="auto">
          <a:xfrm flipH="1">
            <a:off x="7010400" y="3059113"/>
            <a:ext cx="866775" cy="530225"/>
          </a:xfrm>
          <a:prstGeom prst="straightConnector1">
            <a:avLst/>
          </a:prstGeom>
          <a:noFill/>
          <a:ln w="9525">
            <a:solidFill>
              <a:schemeClr val="tx1"/>
            </a:solidFill>
            <a:prstDash val="dash"/>
            <a:round/>
            <a:headEnd/>
            <a:tailEnd type="triangle" w="med" len="med"/>
          </a:ln>
        </p:spPr>
      </p:cxnSp>
      <p:sp>
        <p:nvSpPr>
          <p:cNvPr id="19479" name="Rectangle 43"/>
          <p:cNvSpPr>
            <a:spLocks noChangeArrowheads="1"/>
          </p:cNvSpPr>
          <p:nvPr/>
        </p:nvSpPr>
        <p:spPr bwMode="auto">
          <a:xfrm rot="10800000">
            <a:off x="6156325" y="3489325"/>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cxnSp>
        <p:nvCxnSpPr>
          <p:cNvPr id="19480" name="AutoShape 44"/>
          <p:cNvCxnSpPr>
            <a:cxnSpLocks noChangeShapeType="1"/>
            <a:stCxn id="19468" idx="3"/>
            <a:endCxn id="19479" idx="2"/>
          </p:cNvCxnSpPr>
          <p:nvPr/>
        </p:nvCxnSpPr>
        <p:spPr bwMode="auto">
          <a:xfrm flipH="1">
            <a:off x="6238875" y="3200400"/>
            <a:ext cx="1588" cy="287338"/>
          </a:xfrm>
          <a:prstGeom prst="straightConnector1">
            <a:avLst/>
          </a:prstGeom>
          <a:noFill/>
          <a:ln w="9525">
            <a:solidFill>
              <a:schemeClr val="tx1"/>
            </a:solidFill>
            <a:round/>
            <a:headEnd/>
            <a:tailEnd/>
          </a:ln>
        </p:spPr>
      </p:cxnSp>
      <p:cxnSp>
        <p:nvCxnSpPr>
          <p:cNvPr id="19481" name="AutoShape 45"/>
          <p:cNvCxnSpPr>
            <a:cxnSpLocks noChangeShapeType="1"/>
            <a:stCxn id="19468" idx="4"/>
            <a:endCxn id="19482" idx="2"/>
          </p:cNvCxnSpPr>
          <p:nvPr/>
        </p:nvCxnSpPr>
        <p:spPr bwMode="auto">
          <a:xfrm>
            <a:off x="6324600" y="3200400"/>
            <a:ext cx="600075" cy="303213"/>
          </a:xfrm>
          <a:prstGeom prst="straightConnector1">
            <a:avLst/>
          </a:prstGeom>
          <a:noFill/>
          <a:ln w="9525">
            <a:solidFill>
              <a:schemeClr val="tx1"/>
            </a:solidFill>
            <a:round/>
            <a:headEnd/>
            <a:tailEnd/>
          </a:ln>
        </p:spPr>
      </p:cxnSp>
      <p:sp>
        <p:nvSpPr>
          <p:cNvPr id="19482" name="Rectangle 46"/>
          <p:cNvSpPr>
            <a:spLocks noChangeArrowheads="1"/>
          </p:cNvSpPr>
          <p:nvPr/>
        </p:nvSpPr>
        <p:spPr bwMode="auto">
          <a:xfrm rot="10800000">
            <a:off x="6842125" y="3505200"/>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sp>
        <p:nvSpPr>
          <p:cNvPr id="19483" name="AutoShape 47"/>
          <p:cNvSpPr>
            <a:spLocks noChangeArrowheads="1"/>
          </p:cNvSpPr>
          <p:nvPr/>
        </p:nvSpPr>
        <p:spPr bwMode="auto">
          <a:xfrm>
            <a:off x="59436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spTree>
    <p:extLst>
      <p:ext uri="{BB962C8B-B14F-4D97-AF65-F5344CB8AC3E}">
        <p14:creationId xmlns:p14="http://schemas.microsoft.com/office/powerpoint/2010/main" val="286249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Linear Value Functions</a:t>
            </a:r>
          </a:p>
        </p:txBody>
      </p:sp>
      <p:sp>
        <p:nvSpPr>
          <p:cNvPr id="16387" name="Rectangle 3"/>
          <p:cNvSpPr>
            <a:spLocks noGrp="1" noChangeArrowheads="1"/>
          </p:cNvSpPr>
          <p:nvPr>
            <p:ph idx="1"/>
          </p:nvPr>
        </p:nvSpPr>
        <p:spPr>
          <a:xfrm>
            <a:off x="457200" y="1600200"/>
            <a:ext cx="10972800" cy="4876800"/>
          </a:xfrm>
        </p:spPr>
        <p:txBody>
          <a:bodyPr/>
          <a:lstStyle/>
          <a:p>
            <a:pPr>
              <a:lnSpc>
                <a:spcPct val="90000"/>
              </a:lnSpc>
            </a:pPr>
            <a:r>
              <a:rPr lang="en-US" sz="2400" dirty="0"/>
              <a:t>Using a feature representation, we can write a q function (or value function) for any state using a few weights:</a:t>
            </a:r>
          </a:p>
          <a:p>
            <a:pPr>
              <a:lnSpc>
                <a:spcPct val="90000"/>
              </a:lnSpc>
            </a:pPr>
            <a:endParaRPr lang="en-US" sz="2400" dirty="0"/>
          </a:p>
          <a:p>
            <a:pPr>
              <a:lnSpc>
                <a:spcPct val="90000"/>
              </a:lnSpc>
            </a:pPr>
            <a:endParaRPr lang="en-US" sz="2400" dirty="0"/>
          </a:p>
          <a:p>
            <a:pPr>
              <a:lnSpc>
                <a:spcPct val="90000"/>
              </a:lnSpc>
            </a:pPr>
            <a:endParaRPr lang="en-US" sz="4000" dirty="0"/>
          </a:p>
          <a:p>
            <a:pPr>
              <a:lnSpc>
                <a:spcPct val="90000"/>
              </a:lnSpc>
            </a:pPr>
            <a:endParaRPr lang="en-US" sz="2400" dirty="0"/>
          </a:p>
          <a:p>
            <a:pPr>
              <a:lnSpc>
                <a:spcPct val="90000"/>
              </a:lnSpc>
            </a:pPr>
            <a:r>
              <a:rPr lang="en-US" sz="2400" dirty="0"/>
              <a:t>Advantage: our experience is summed up in a few powerful numbers</a:t>
            </a:r>
          </a:p>
          <a:p>
            <a:pPr>
              <a:lnSpc>
                <a:spcPct val="90000"/>
              </a:lnSpc>
            </a:pPr>
            <a:endParaRPr lang="en-US" sz="2400" dirty="0"/>
          </a:p>
          <a:p>
            <a:pPr>
              <a:lnSpc>
                <a:spcPct val="90000"/>
              </a:lnSpc>
            </a:pPr>
            <a:r>
              <a:rPr lang="en-US" sz="2400" dirty="0"/>
              <a:t>Disadvantage: states may share features but actually be very different in value!</a:t>
            </a:r>
          </a:p>
        </p:txBody>
      </p:sp>
      <p:pic>
        <p:nvPicPr>
          <p:cNvPr id="16388" name="Picture 4" descr="txp_fig"/>
          <p:cNvPicPr>
            <a:picLocks noChangeAspect="1" noChangeArrowheads="1"/>
          </p:cNvPicPr>
          <p:nvPr>
            <p:custDataLst>
              <p:tags r:id="rId1"/>
            </p:custDataLst>
          </p:nvPr>
        </p:nvPicPr>
        <p:blipFill>
          <a:blip r:embed="rId5" cstate="print"/>
          <a:srcRect/>
          <a:stretch>
            <a:fillRect/>
          </a:stretch>
        </p:blipFill>
        <p:spPr bwMode="auto">
          <a:xfrm>
            <a:off x="1945299" y="2636837"/>
            <a:ext cx="6929438" cy="334963"/>
          </a:xfrm>
          <a:prstGeom prst="rect">
            <a:avLst/>
          </a:prstGeom>
          <a:noFill/>
          <a:ln w="9525">
            <a:noFill/>
            <a:miter lim="800000"/>
            <a:headEnd/>
            <a:tailEnd/>
          </a:ln>
        </p:spPr>
      </p:pic>
      <p:pic>
        <p:nvPicPr>
          <p:cNvPr id="16389" name="Picture 5" descr="txp_fig"/>
          <p:cNvPicPr>
            <a:picLocks noChangeAspect="1" noChangeArrowheads="1"/>
          </p:cNvPicPr>
          <p:nvPr>
            <p:custDataLst>
              <p:tags r:id="rId2"/>
            </p:custDataLst>
          </p:nvPr>
        </p:nvPicPr>
        <p:blipFill>
          <a:blip r:embed="rId6" cstate="print"/>
          <a:srcRect/>
          <a:stretch>
            <a:fillRect/>
          </a:stretch>
        </p:blipFill>
        <p:spPr bwMode="auto">
          <a:xfrm>
            <a:off x="1600200" y="3398837"/>
            <a:ext cx="7835900" cy="334963"/>
          </a:xfrm>
          <a:prstGeom prst="rect">
            <a:avLst/>
          </a:prstGeom>
          <a:noFill/>
          <a:ln w="9525">
            <a:noFill/>
            <a:miter lim="800000"/>
            <a:headEnd/>
            <a:tailEnd/>
          </a:ln>
        </p:spPr>
      </p:pic>
    </p:spTree>
    <p:extLst>
      <p:ext uri="{BB962C8B-B14F-4D97-AF65-F5344CB8AC3E}">
        <p14:creationId xmlns:p14="http://schemas.microsoft.com/office/powerpoint/2010/main" val="340124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600200" y="1371600"/>
            <a:ext cx="8991600" cy="762000"/>
          </a:xfrm>
          <a:prstGeom prst="roundRect">
            <a:avLst/>
          </a:prstGeom>
          <a:solidFill>
            <a:srgbClr val="CCECF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p:txBody>
          <a:bodyPr/>
          <a:lstStyle/>
          <a:p>
            <a:r>
              <a:rPr lang="en-US" dirty="0"/>
              <a:t>Approximate Q-Learning</a:t>
            </a:r>
          </a:p>
        </p:txBody>
      </p:sp>
      <p:sp>
        <p:nvSpPr>
          <p:cNvPr id="1803267" name="Rectangle 3"/>
          <p:cNvSpPr>
            <a:spLocks noGrp="1" noChangeArrowheads="1"/>
          </p:cNvSpPr>
          <p:nvPr>
            <p:ph idx="1"/>
          </p:nvPr>
        </p:nvSpPr>
        <p:spPr>
          <a:xfrm>
            <a:off x="457200" y="2286000"/>
            <a:ext cx="9296400" cy="4267200"/>
          </a:xfrm>
        </p:spPr>
        <p:txBody>
          <a:bodyPr/>
          <a:lstStyle/>
          <a:p>
            <a:pPr>
              <a:lnSpc>
                <a:spcPct val="80000"/>
              </a:lnSpc>
            </a:pPr>
            <a:r>
              <a:rPr lang="en-US" sz="2400" dirty="0"/>
              <a:t>Q-learning with linear Q-functions:</a:t>
            </a:r>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Intuitive interpretation:</a:t>
            </a:r>
          </a:p>
          <a:p>
            <a:pPr lvl="1">
              <a:lnSpc>
                <a:spcPct val="80000"/>
              </a:lnSpc>
            </a:pPr>
            <a:r>
              <a:rPr lang="en-US" sz="2000" dirty="0"/>
              <a:t>Adjust weights of active features</a:t>
            </a:r>
          </a:p>
          <a:p>
            <a:pPr lvl="1">
              <a:lnSpc>
                <a:spcPct val="80000"/>
              </a:lnSpc>
            </a:pPr>
            <a:r>
              <a:rPr lang="en-US" sz="2000" dirty="0"/>
              <a:t>E.g., if something unexpectedly bad happens, blame the features that were on: </a:t>
            </a:r>
            <a:r>
              <a:rPr lang="en-US" sz="2000" dirty="0" err="1"/>
              <a:t>disprefer</a:t>
            </a:r>
            <a:r>
              <a:rPr lang="en-US" sz="2000" dirty="0"/>
              <a:t> all states with that state’s features</a:t>
            </a:r>
          </a:p>
          <a:p>
            <a:pPr lvl="4">
              <a:lnSpc>
                <a:spcPct val="80000"/>
              </a:lnSpc>
            </a:pPr>
            <a:endParaRPr lang="en-US" sz="1200" dirty="0"/>
          </a:p>
          <a:p>
            <a:pPr>
              <a:lnSpc>
                <a:spcPct val="80000"/>
              </a:lnSpc>
            </a:pPr>
            <a:r>
              <a:rPr lang="en-US" sz="2400" dirty="0"/>
              <a:t>Formal justification: online least squares</a:t>
            </a:r>
          </a:p>
        </p:txBody>
      </p:sp>
      <p:pic>
        <p:nvPicPr>
          <p:cNvPr id="18" name="Picture 17" descr="txp_fig"/>
          <p:cNvPicPr>
            <a:picLocks noChangeAspect="1"/>
          </p:cNvPicPr>
          <p:nvPr>
            <p:custDataLst>
              <p:tags r:id="rId1"/>
            </p:custDataLst>
          </p:nvPr>
        </p:nvPicPr>
        <p:blipFill>
          <a:blip r:embed="rId8" cstate="print"/>
          <a:srcRect/>
          <a:stretch>
            <a:fillRect/>
          </a:stretch>
        </p:blipFill>
        <p:spPr bwMode="auto">
          <a:xfrm>
            <a:off x="1381125" y="3798888"/>
            <a:ext cx="4791075" cy="315912"/>
          </a:xfrm>
          <a:prstGeom prst="rect">
            <a:avLst/>
          </a:prstGeom>
          <a:noFill/>
          <a:ln w="9525">
            <a:noFill/>
            <a:miter lim="800000"/>
            <a:headEnd/>
            <a:tailEnd/>
          </a:ln>
        </p:spPr>
      </p:pic>
      <p:pic>
        <p:nvPicPr>
          <p:cNvPr id="19" name="Picture 18" descr="txp_fig"/>
          <p:cNvPicPr>
            <a:picLocks noChangeAspect="1"/>
          </p:cNvPicPr>
          <p:nvPr>
            <p:custDataLst>
              <p:tags r:id="rId2"/>
            </p:custDataLst>
          </p:nvPr>
        </p:nvPicPr>
        <p:blipFill>
          <a:blip r:embed="rId9" cstate="print"/>
          <a:srcRect/>
          <a:stretch>
            <a:fillRect/>
          </a:stretch>
        </p:blipFill>
        <p:spPr bwMode="auto">
          <a:xfrm>
            <a:off x="2035175" y="4332288"/>
            <a:ext cx="4518025" cy="315912"/>
          </a:xfrm>
          <a:prstGeom prst="rect">
            <a:avLst/>
          </a:prstGeom>
          <a:noFill/>
          <a:ln w="9525">
            <a:noFill/>
            <a:miter lim="800000"/>
            <a:headEnd/>
            <a:tailEnd/>
          </a:ln>
        </p:spPr>
      </p:pic>
      <p:pic>
        <p:nvPicPr>
          <p:cNvPr id="17414" name="Picture 6" descr="txp_fig"/>
          <p:cNvPicPr>
            <a:picLocks noChangeAspect="1" noChangeArrowheads="1"/>
          </p:cNvPicPr>
          <p:nvPr>
            <p:custDataLst>
              <p:tags r:id="rId3"/>
            </p:custDataLst>
          </p:nvPr>
        </p:nvPicPr>
        <p:blipFill>
          <a:blip r:embed="rId10" cstate="print">
            <a:clrChange>
              <a:clrFrom>
                <a:srgbClr val="FFFFFF"/>
              </a:clrFrom>
              <a:clrTo>
                <a:srgbClr val="FFFFFF">
                  <a:alpha val="0"/>
                </a:srgbClr>
              </a:clrTo>
            </a:clrChange>
          </a:blip>
          <a:srcRect/>
          <a:stretch>
            <a:fillRect/>
          </a:stretch>
        </p:blipFill>
        <p:spPr bwMode="auto">
          <a:xfrm>
            <a:off x="2209800" y="1600200"/>
            <a:ext cx="7835900" cy="334963"/>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11" cstate="print"/>
          <a:srcRect/>
          <a:stretch>
            <a:fillRect/>
          </a:stretch>
        </p:blipFill>
        <p:spPr bwMode="auto">
          <a:xfrm>
            <a:off x="1371600" y="3200400"/>
            <a:ext cx="4387850" cy="457200"/>
          </a:xfrm>
          <a:prstGeom prst="rect">
            <a:avLst/>
          </a:prstGeom>
          <a:noFill/>
          <a:ln w="9525">
            <a:noFill/>
            <a:miter lim="800000"/>
            <a:headEnd/>
            <a:tailEnd/>
          </a:ln>
        </p:spPr>
      </p:pic>
      <p:pic>
        <p:nvPicPr>
          <p:cNvPr id="15" name="Picture 14" descr="TP_tmp.png"/>
          <p:cNvPicPr>
            <a:picLocks noChangeAspect="1"/>
          </p:cNvPicPr>
          <p:nvPr>
            <p:custDataLst>
              <p:tags r:id="rId5"/>
            </p:custDataLst>
          </p:nvPr>
        </p:nvPicPr>
        <p:blipFill>
          <a:blip r:embed="rId12" cstate="print"/>
          <a:stretch>
            <a:fillRect/>
          </a:stretch>
        </p:blipFill>
        <p:spPr bwMode="auto">
          <a:xfrm>
            <a:off x="1371600" y="2819400"/>
            <a:ext cx="2514617" cy="278893"/>
          </a:xfrm>
          <a:prstGeom prst="rect">
            <a:avLst/>
          </a:prstGeom>
          <a:noFill/>
          <a:ln/>
          <a:effectLst/>
        </p:spPr>
      </p:pic>
      <p:sp>
        <p:nvSpPr>
          <p:cNvPr id="18442" name="TextBox 16"/>
          <p:cNvSpPr txBox="1">
            <a:spLocks noChangeArrowheads="1"/>
          </p:cNvSpPr>
          <p:nvPr/>
        </p:nvSpPr>
        <p:spPr bwMode="auto">
          <a:xfrm>
            <a:off x="7010400" y="3733800"/>
            <a:ext cx="1600200" cy="381000"/>
          </a:xfrm>
          <a:prstGeom prst="rect">
            <a:avLst/>
          </a:prstGeom>
          <a:noFill/>
          <a:ln w="9525">
            <a:noFill/>
            <a:miter lim="800000"/>
            <a:headEnd/>
            <a:tailEnd/>
          </a:ln>
        </p:spPr>
        <p:txBody>
          <a:bodyPr>
            <a:spAutoFit/>
          </a:bodyPr>
          <a:lstStyle/>
          <a:p>
            <a:r>
              <a:rPr lang="en-US" dirty="0"/>
              <a:t>Exact Q’s</a:t>
            </a:r>
          </a:p>
        </p:txBody>
      </p:sp>
      <p:sp>
        <p:nvSpPr>
          <p:cNvPr id="18443" name="TextBox 17"/>
          <p:cNvSpPr txBox="1">
            <a:spLocks noChangeArrowheads="1"/>
          </p:cNvSpPr>
          <p:nvPr/>
        </p:nvSpPr>
        <p:spPr bwMode="auto">
          <a:xfrm>
            <a:off x="7010400" y="4267200"/>
            <a:ext cx="1981200" cy="369888"/>
          </a:xfrm>
          <a:prstGeom prst="rect">
            <a:avLst/>
          </a:prstGeom>
          <a:noFill/>
          <a:ln w="9525">
            <a:noFill/>
            <a:miter lim="800000"/>
            <a:headEnd/>
            <a:tailEnd/>
          </a:ln>
        </p:spPr>
        <p:txBody>
          <a:bodyPr>
            <a:spAutoFit/>
          </a:bodyPr>
          <a:lstStyle/>
          <a:p>
            <a:r>
              <a:rPr lang="en-US"/>
              <a:t>Approximate Q’s</a:t>
            </a:r>
          </a:p>
        </p:txBody>
      </p:sp>
      <p:pic>
        <p:nvPicPr>
          <p:cNvPr id="25602"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8980714" y="2438400"/>
            <a:ext cx="2940050" cy="2845932"/>
          </a:xfrm>
          <a:prstGeom prst="rect">
            <a:avLst/>
          </a:prstGeom>
          <a:noFill/>
        </p:spPr>
      </p:pic>
    </p:spTree>
    <p:extLst>
      <p:ext uri="{BB962C8B-B14F-4D97-AF65-F5344CB8AC3E}">
        <p14:creationId xmlns:p14="http://schemas.microsoft.com/office/powerpoint/2010/main" val="25169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3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0326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326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0326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0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03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84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48AFC3-FE82-EE4E-A547-3C31521850C4}"/>
              </a:ext>
            </a:extLst>
          </p:cNvPr>
          <p:cNvSpPr>
            <a:spLocks noGrp="1"/>
          </p:cNvSpPr>
          <p:nvPr>
            <p:ph type="body" idx="1"/>
          </p:nvPr>
        </p:nvSpPr>
        <p:spPr>
          <a:xfrm>
            <a:off x="399684" y="1416050"/>
            <a:ext cx="4823751" cy="5130798"/>
          </a:xfrm>
        </p:spPr>
        <p:txBody>
          <a:bodyPr>
            <a:normAutofit/>
          </a:bodyPr>
          <a:lstStyle/>
          <a:p>
            <a:pPr marL="101600" indent="0">
              <a:buNone/>
            </a:pPr>
            <a:r>
              <a:rPr lang="en-US" dirty="0"/>
              <a:t>Chapter 22 – Reinforcement Learning</a:t>
            </a:r>
            <a:br>
              <a:rPr lang="en-US" dirty="0"/>
            </a:br>
            <a:r>
              <a:rPr lang="en-US" dirty="0"/>
              <a:t>Sections 22.1-22.5</a:t>
            </a:r>
          </a:p>
          <a:p>
            <a:pPr marL="101600" indent="0">
              <a:buNone/>
            </a:pPr>
            <a:endParaRPr lang="en-US" dirty="0"/>
          </a:p>
          <a:p>
            <a:pPr marL="101600" indent="0">
              <a:buNone/>
            </a:pPr>
            <a:endParaRPr lang="en-US" dirty="0"/>
          </a:p>
        </p:txBody>
      </p:sp>
      <p:sp>
        <p:nvSpPr>
          <p:cNvPr id="3" name="Text Placeholder 2">
            <a:extLst>
              <a:ext uri="{FF2B5EF4-FFF2-40B4-BE49-F238E27FC236}">
                <a16:creationId xmlns:a16="http://schemas.microsoft.com/office/drawing/2014/main" id="{A4908A78-BB33-D740-A1A0-FF42B851C1E9}"/>
              </a:ext>
            </a:extLst>
          </p:cNvPr>
          <p:cNvSpPr>
            <a:spLocks noGrp="1"/>
          </p:cNvSpPr>
          <p:nvPr>
            <p:ph type="body" idx="2"/>
          </p:nvPr>
        </p:nvSpPr>
        <p:spPr/>
        <p:txBody>
          <a:bodyPr>
            <a:normAutofit lnSpcReduction="10000"/>
          </a:bodyPr>
          <a:lstStyle/>
          <a:p>
            <a:r>
              <a:rPr lang="en-US" dirty="0"/>
              <a:t>Reading</a:t>
            </a:r>
          </a:p>
          <a:p>
            <a:endParaRPr lang="en-US" dirty="0"/>
          </a:p>
        </p:txBody>
      </p:sp>
      <p:pic>
        <p:nvPicPr>
          <p:cNvPr id="1028" name="Picture 4" descr="Russell &amp; Norvig, Artificial Intelligence: A Modern Approach, 4th Edition |  Pearson">
            <a:extLst>
              <a:ext uri="{FF2B5EF4-FFF2-40B4-BE49-F238E27FC236}">
                <a16:creationId xmlns:a16="http://schemas.microsoft.com/office/drawing/2014/main" id="{450754BC-1106-F94D-ACE2-ABF9F8A4E7B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773863" y="0"/>
            <a:ext cx="5418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1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 Box 8">
            <a:extLst>
              <a:ext uri="{FF2B5EF4-FFF2-40B4-BE49-F238E27FC236}">
                <a16:creationId xmlns:a16="http://schemas.microsoft.com/office/drawing/2014/main" id="{E7240262-5214-214D-8709-1735FCCA0E88}"/>
              </a:ext>
            </a:extLst>
          </p:cNvPr>
          <p:cNvSpPr txBox="1">
            <a:spLocks noChangeArrowheads="1"/>
          </p:cNvSpPr>
          <p:nvPr/>
        </p:nvSpPr>
        <p:spPr bwMode="auto">
          <a:xfrm>
            <a:off x="2743200" y="5326814"/>
            <a:ext cx="6400800" cy="1531186"/>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endParaRPr lang="en-US" sz="2400" dirty="0">
              <a:latin typeface="Calibri"/>
              <a:cs typeface="Calibri"/>
            </a:endParaRPr>
          </a:p>
          <a:p>
            <a:pPr algn="ctr">
              <a:spcBef>
                <a:spcPct val="50000"/>
              </a:spcBef>
            </a:pPr>
            <a:r>
              <a:rPr lang="en-US" sz="2400" dirty="0">
                <a:latin typeface="Calibri"/>
                <a:cs typeface="Calibri"/>
              </a:rPr>
              <a:t>University of California, Berkeley</a:t>
            </a:r>
          </a:p>
          <a:p>
            <a:pPr algn="ctr">
              <a:spcBef>
                <a:spcPct val="50000"/>
              </a:spcBef>
            </a:pPr>
            <a:r>
              <a:rPr lang="en-US" sz="1400" dirty="0">
                <a:latin typeface="Calibri"/>
                <a:cs typeface="Calibri"/>
              </a:rPr>
              <a:t>[These slides were created by Dan Klein and Pieter </a:t>
            </a:r>
            <a:r>
              <a:rPr lang="en-US" sz="1400" dirty="0" err="1">
                <a:latin typeface="Calibri"/>
                <a:cs typeface="Calibri"/>
              </a:rPr>
              <a:t>Abbeel</a:t>
            </a:r>
            <a:r>
              <a:rPr lang="en-US" sz="1400" dirty="0">
                <a:latin typeface="Calibri"/>
                <a:cs typeface="Calibri"/>
              </a:rPr>
              <a:t>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pic>
        <p:nvPicPr>
          <p:cNvPr id="7" name="Picture 2">
            <a:extLst>
              <a:ext uri="{FF2B5EF4-FFF2-40B4-BE49-F238E27FC236}">
                <a16:creationId xmlns:a16="http://schemas.microsoft.com/office/drawing/2014/main" id="{FD57CCA8-ABC3-604E-BA43-9585141CA3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9176" y="2667000"/>
            <a:ext cx="4541755" cy="2362200"/>
          </a:xfrm>
          <a:prstGeom prst="rect">
            <a:avLst/>
          </a:prstGeom>
          <a:noFill/>
        </p:spPr>
      </p:pic>
      <p:pic>
        <p:nvPicPr>
          <p:cNvPr id="8" name="Picture 2">
            <a:extLst>
              <a:ext uri="{FF2B5EF4-FFF2-40B4-BE49-F238E27FC236}">
                <a16:creationId xmlns:a16="http://schemas.microsoft.com/office/drawing/2014/main" id="{D15F3375-8095-B841-A3D1-F562DDA533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2000" y="1448180"/>
            <a:ext cx="4770142" cy="3580640"/>
          </a:xfrm>
          <a:prstGeom prst="rect">
            <a:avLst/>
          </a:prstGeom>
          <a:noFill/>
        </p:spPr>
      </p:pic>
    </p:spTree>
    <p:extLst>
      <p:ext uri="{BB962C8B-B14F-4D97-AF65-F5344CB8AC3E}">
        <p14:creationId xmlns:p14="http://schemas.microsoft.com/office/powerpoint/2010/main" val="255320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Active Reinforcement Learning</a:t>
            </a:r>
          </a:p>
        </p:txBody>
      </p:sp>
      <p:sp>
        <p:nvSpPr>
          <p:cNvPr id="19459" name="Rectangle 3"/>
          <p:cNvSpPr>
            <a:spLocks noGrp="1" noChangeArrowheads="1"/>
          </p:cNvSpPr>
          <p:nvPr>
            <p:ph idx="1"/>
          </p:nvPr>
        </p:nvSpPr>
        <p:spPr>
          <a:xfrm>
            <a:off x="228600" y="1371600"/>
            <a:ext cx="10210800" cy="4525962"/>
          </a:xfrm>
        </p:spPr>
        <p:txBody>
          <a:bodyPr/>
          <a:lstStyle/>
          <a:p>
            <a:pPr>
              <a:lnSpc>
                <a:spcPct val="90000"/>
              </a:lnSpc>
            </a:pPr>
            <a:r>
              <a:rPr lang="en-US" sz="2800" dirty="0"/>
              <a:t>Full reinforcement learning: optimal policies (like value iteration)</a:t>
            </a:r>
          </a:p>
          <a:p>
            <a:pPr lvl="1">
              <a:lnSpc>
                <a:spcPct val="90000"/>
              </a:lnSpc>
            </a:pPr>
            <a:r>
              <a:rPr lang="en-US" sz="2400" dirty="0"/>
              <a:t>You don’t know the transitions T(</a:t>
            </a:r>
            <a:r>
              <a:rPr lang="en-US" sz="2400" dirty="0" err="1"/>
              <a:t>s,a,s</a:t>
            </a:r>
            <a:r>
              <a:rPr lang="en-US" sz="2400" dirty="0"/>
              <a:t>’)</a:t>
            </a:r>
          </a:p>
          <a:p>
            <a:pPr lvl="1">
              <a:lnSpc>
                <a:spcPct val="90000"/>
              </a:lnSpc>
            </a:pPr>
            <a:r>
              <a:rPr lang="en-US" sz="2400" dirty="0"/>
              <a:t>You don’t know the rewards R(</a:t>
            </a:r>
            <a:r>
              <a:rPr lang="en-US" sz="2400" dirty="0" err="1"/>
              <a:t>s,a,s</a:t>
            </a:r>
            <a:r>
              <a:rPr lang="en-US" sz="2400" dirty="0"/>
              <a:t>’)</a:t>
            </a:r>
          </a:p>
          <a:p>
            <a:pPr lvl="1">
              <a:lnSpc>
                <a:spcPct val="90000"/>
              </a:lnSpc>
            </a:pPr>
            <a:r>
              <a:rPr lang="en-US" sz="2400" dirty="0"/>
              <a:t>You choose the actions now</a:t>
            </a:r>
            <a:endParaRPr lang="en-US" sz="2400" dirty="0">
              <a:sym typeface="Symbol" pitchFamily="18" charset="2"/>
            </a:endParaRPr>
          </a:p>
          <a:p>
            <a:pPr lvl="1">
              <a:lnSpc>
                <a:spcPct val="90000"/>
              </a:lnSpc>
            </a:pPr>
            <a:r>
              <a:rPr lang="en-US" sz="2400" dirty="0">
                <a:solidFill>
                  <a:srgbClr val="CC0000"/>
                </a:solidFill>
              </a:rPr>
              <a:t>Goal: learn the optimal policy / values</a:t>
            </a:r>
          </a:p>
          <a:p>
            <a:pPr lvl="1">
              <a:lnSpc>
                <a:spcPct val="90000"/>
              </a:lnSpc>
            </a:pPr>
            <a:endParaRPr lang="en-US" sz="2400" dirty="0"/>
          </a:p>
          <a:p>
            <a:pPr>
              <a:lnSpc>
                <a:spcPct val="90000"/>
              </a:lnSpc>
            </a:pPr>
            <a:r>
              <a:rPr lang="en-US" sz="2800" dirty="0"/>
              <a:t>In this case:</a:t>
            </a:r>
          </a:p>
          <a:p>
            <a:pPr lvl="1">
              <a:lnSpc>
                <a:spcPct val="90000"/>
              </a:lnSpc>
            </a:pPr>
            <a:r>
              <a:rPr lang="en-US" sz="2400" dirty="0"/>
              <a:t>Learner makes choices!</a:t>
            </a:r>
          </a:p>
          <a:p>
            <a:pPr lvl="1">
              <a:lnSpc>
                <a:spcPct val="90000"/>
              </a:lnSpc>
            </a:pPr>
            <a:r>
              <a:rPr lang="en-US" sz="2400" dirty="0"/>
              <a:t>Fundamental tradeoff: exploration vs. exploitation</a:t>
            </a:r>
          </a:p>
          <a:p>
            <a:pPr lvl="1">
              <a:lnSpc>
                <a:spcPct val="90000"/>
              </a:lnSpc>
            </a:pPr>
            <a:r>
              <a:rPr lang="en-US" sz="2400" dirty="0"/>
              <a:t>This is NOT offline planning!  You actually take actions in the world and find out what happens…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5228" y="2133600"/>
            <a:ext cx="4239685" cy="2049891"/>
          </a:xfrm>
          <a:prstGeom prst="rect">
            <a:avLst/>
          </a:prstGeom>
          <a:noFill/>
        </p:spPr>
      </p:pic>
    </p:spTree>
    <p:extLst>
      <p:ext uri="{BB962C8B-B14F-4D97-AF65-F5344CB8AC3E}">
        <p14:creationId xmlns:p14="http://schemas.microsoft.com/office/powerpoint/2010/main" val="197430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Calibri"/>
                <a:cs typeface="Calibri"/>
                <a:sym typeface="Symbol" pitchFamily="18" charset="2"/>
              </a:rPr>
              <a:t>Detour: Q-Value Iteration</a:t>
            </a:r>
          </a:p>
        </p:txBody>
      </p:sp>
      <p:sp>
        <p:nvSpPr>
          <p:cNvPr id="1757187" name="Rectangle 3"/>
          <p:cNvSpPr>
            <a:spLocks noGrp="1" noChangeArrowheads="1"/>
          </p:cNvSpPr>
          <p:nvPr>
            <p:ph idx="1"/>
          </p:nvPr>
        </p:nvSpPr>
        <p:spPr>
          <a:xfrm>
            <a:off x="457200" y="1447800"/>
            <a:ext cx="11277600" cy="4800600"/>
          </a:xfrm>
        </p:spPr>
        <p:txBody>
          <a:bodyPr/>
          <a:lstStyle/>
          <a:p>
            <a:pPr>
              <a:lnSpc>
                <a:spcPct val="80000"/>
              </a:lnSpc>
            </a:pPr>
            <a:r>
              <a:rPr lang="en-US" sz="2400" dirty="0">
                <a:latin typeface="Calibri"/>
                <a:cs typeface="Calibri"/>
              </a:rPr>
              <a:t>Value iteration: find successive (depth-limited) values</a:t>
            </a:r>
          </a:p>
          <a:p>
            <a:pPr lvl="1">
              <a:lnSpc>
                <a:spcPct val="80000"/>
              </a:lnSpc>
            </a:pPr>
            <a:r>
              <a:rPr lang="en-US" sz="2000" dirty="0">
                <a:latin typeface="Calibri"/>
                <a:cs typeface="Calibri"/>
              </a:rPr>
              <a:t>Start with V</a:t>
            </a:r>
            <a:r>
              <a:rPr lang="en-US" sz="2000" baseline="-25000" dirty="0">
                <a:latin typeface="Calibri"/>
                <a:cs typeface="Calibri"/>
              </a:rPr>
              <a:t>0</a:t>
            </a:r>
            <a:r>
              <a:rPr lang="en-US" sz="2000" dirty="0">
                <a:latin typeface="Calibri"/>
                <a:cs typeface="Calibri"/>
              </a:rPr>
              <a:t>(s) = 0, which we know is right</a:t>
            </a:r>
          </a:p>
          <a:p>
            <a:pPr lvl="1">
              <a:lnSpc>
                <a:spcPct val="80000"/>
              </a:lnSpc>
            </a:pPr>
            <a:r>
              <a:rPr lang="en-US" sz="2000" dirty="0">
                <a:latin typeface="Calibri"/>
                <a:cs typeface="Calibri"/>
              </a:rPr>
              <a:t>Given </a:t>
            </a:r>
            <a:r>
              <a:rPr lang="en-US" sz="2000" dirty="0" err="1">
                <a:latin typeface="Calibri"/>
                <a:cs typeface="Calibri"/>
              </a:rPr>
              <a:t>V</a:t>
            </a:r>
            <a:r>
              <a:rPr lang="en-US" sz="2000" baseline="-25000" dirty="0" err="1">
                <a:latin typeface="Calibri"/>
                <a:cs typeface="Calibri"/>
              </a:rPr>
              <a:t>k</a:t>
            </a:r>
            <a:r>
              <a:rPr lang="en-US" sz="2000" dirty="0">
                <a:latin typeface="Calibri"/>
                <a:cs typeface="Calibri"/>
              </a:rPr>
              <a:t>, calculate the depth k+1 values for all states:</a:t>
            </a: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a:lnSpc>
                <a:spcPct val="80000"/>
              </a:lnSpc>
            </a:pPr>
            <a:endParaRPr lang="en-US" sz="2400" dirty="0">
              <a:latin typeface="Calibri"/>
              <a:cs typeface="Calibri"/>
            </a:endParaRPr>
          </a:p>
          <a:p>
            <a:pPr>
              <a:lnSpc>
                <a:spcPct val="80000"/>
              </a:lnSpc>
            </a:pPr>
            <a:r>
              <a:rPr lang="en-US" sz="2400" dirty="0">
                <a:latin typeface="Calibri"/>
                <a:cs typeface="Calibri"/>
              </a:rPr>
              <a:t>But Q-values are more useful, so compute them instead</a:t>
            </a:r>
          </a:p>
          <a:p>
            <a:pPr lvl="1">
              <a:lnSpc>
                <a:spcPct val="80000"/>
              </a:lnSpc>
            </a:pPr>
            <a:r>
              <a:rPr lang="en-US" sz="2000" dirty="0">
                <a:latin typeface="Calibri"/>
                <a:cs typeface="Calibri"/>
              </a:rPr>
              <a:t>Start with Q</a:t>
            </a:r>
            <a:r>
              <a:rPr lang="en-US" sz="2000" baseline="-25000" dirty="0">
                <a:latin typeface="Calibri"/>
                <a:cs typeface="Calibri"/>
              </a:rPr>
              <a:t>0</a:t>
            </a:r>
            <a:r>
              <a:rPr lang="en-US" sz="2000" dirty="0">
                <a:latin typeface="Calibri"/>
                <a:cs typeface="Calibri"/>
              </a:rPr>
              <a:t>(</a:t>
            </a:r>
            <a:r>
              <a:rPr lang="en-US" sz="2000" dirty="0" err="1">
                <a:latin typeface="Calibri"/>
                <a:cs typeface="Calibri"/>
              </a:rPr>
              <a:t>s,a</a:t>
            </a:r>
            <a:r>
              <a:rPr lang="en-US" sz="2000" dirty="0">
                <a:latin typeface="Calibri"/>
                <a:cs typeface="Calibri"/>
              </a:rPr>
              <a:t>) = 0, which we know is right</a:t>
            </a:r>
          </a:p>
          <a:p>
            <a:pPr lvl="1">
              <a:lnSpc>
                <a:spcPct val="80000"/>
              </a:lnSpc>
            </a:pPr>
            <a:r>
              <a:rPr lang="en-US" sz="2000" dirty="0">
                <a:latin typeface="Calibri"/>
                <a:cs typeface="Calibri"/>
              </a:rPr>
              <a:t>Given </a:t>
            </a:r>
            <a:r>
              <a:rPr lang="en-US" sz="2000" dirty="0" err="1">
                <a:latin typeface="Calibri"/>
                <a:cs typeface="Calibri"/>
              </a:rPr>
              <a:t>Q</a:t>
            </a:r>
            <a:r>
              <a:rPr lang="en-US" sz="2000" baseline="-25000" dirty="0" err="1">
                <a:latin typeface="Calibri"/>
                <a:cs typeface="Calibri"/>
              </a:rPr>
              <a:t>k</a:t>
            </a:r>
            <a:r>
              <a:rPr lang="en-US" sz="2000" dirty="0">
                <a:latin typeface="Calibri"/>
                <a:cs typeface="Calibri"/>
              </a:rPr>
              <a:t>, calculate the depth k+1 q-values for all q-states:</a:t>
            </a:r>
            <a:endParaRPr lang="en-US" sz="2400" dirty="0">
              <a:latin typeface="Calibri"/>
              <a:cs typeface="Calibri"/>
            </a:endParaRPr>
          </a:p>
        </p:txBody>
      </p:sp>
      <p:pic>
        <p:nvPicPr>
          <p:cNvPr id="9" name="Picture 8" descr="txp_fig"/>
          <p:cNvPicPr>
            <a:picLocks noChangeAspect="1"/>
          </p:cNvPicPr>
          <p:nvPr>
            <p:custDataLst>
              <p:tags r:id="rId1"/>
            </p:custDataLst>
          </p:nvPr>
        </p:nvPicPr>
        <p:blipFill>
          <a:blip r:embed="rId4" cstate="print"/>
          <a:stretch>
            <a:fillRect/>
          </a:stretch>
        </p:blipFill>
        <p:spPr bwMode="auto">
          <a:xfrm>
            <a:off x="1633804" y="2662235"/>
            <a:ext cx="7265452" cy="690790"/>
          </a:xfrm>
          <a:prstGeom prst="rect">
            <a:avLst/>
          </a:prstGeom>
          <a:noFill/>
          <a:ln/>
          <a:effectLst/>
        </p:spPr>
      </p:pic>
      <p:sp>
        <p:nvSpPr>
          <p:cNvPr id="20486" name="Line 17"/>
          <p:cNvSpPr>
            <a:spLocks noChangeShapeType="1"/>
          </p:cNvSpPr>
          <p:nvPr/>
        </p:nvSpPr>
        <p:spPr bwMode="auto">
          <a:xfrm flipH="1">
            <a:off x="6172200" y="3538538"/>
            <a:ext cx="307975" cy="612775"/>
          </a:xfrm>
          <a:prstGeom prst="line">
            <a:avLst/>
          </a:prstGeom>
          <a:noFill/>
          <a:ln w="9525">
            <a:solidFill>
              <a:schemeClr val="bg1"/>
            </a:solidFill>
            <a:prstDash val="dash"/>
            <a:round/>
            <a:headEnd/>
            <a:tailEnd type="triangle" w="med" len="med"/>
          </a:ln>
        </p:spPr>
        <p:txBody>
          <a:bodyPr/>
          <a:lstStyle/>
          <a:p>
            <a:endParaRPr lang="en-US">
              <a:latin typeface="Calibri"/>
              <a:cs typeface="Calibri"/>
            </a:endParaRPr>
          </a:p>
        </p:txBody>
      </p:sp>
      <p:pic>
        <p:nvPicPr>
          <p:cNvPr id="10" name="Picture 9" descr="txp_fig"/>
          <p:cNvPicPr>
            <a:picLocks noChangeAspect="1"/>
          </p:cNvPicPr>
          <p:nvPr>
            <p:custDataLst>
              <p:tags r:id="rId2"/>
            </p:custDataLst>
          </p:nvPr>
        </p:nvPicPr>
        <p:blipFill>
          <a:blip r:embed="rId5" cstate="print"/>
          <a:stretch>
            <a:fillRect/>
          </a:stretch>
        </p:blipFill>
        <p:spPr bwMode="auto">
          <a:xfrm>
            <a:off x="1663952" y="5026025"/>
            <a:ext cx="8165848" cy="765520"/>
          </a:xfrm>
          <a:prstGeom prst="rect">
            <a:avLst/>
          </a:prstGeom>
          <a:noFill/>
          <a:ln/>
          <a:effectLst/>
        </p:spPr>
      </p:pic>
    </p:spTree>
    <p:extLst>
      <p:ext uri="{BB962C8B-B14F-4D97-AF65-F5344CB8AC3E}">
        <p14:creationId xmlns:p14="http://schemas.microsoft.com/office/powerpoint/2010/main" val="13795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71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718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718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Q-Learning</a:t>
            </a:r>
          </a:p>
        </p:txBody>
      </p:sp>
      <p:sp>
        <p:nvSpPr>
          <p:cNvPr id="1810435" name="Rectangle 3"/>
          <p:cNvSpPr>
            <a:spLocks noGrp="1" noChangeArrowheads="1"/>
          </p:cNvSpPr>
          <p:nvPr>
            <p:ph idx="1"/>
          </p:nvPr>
        </p:nvSpPr>
        <p:spPr>
          <a:xfrm>
            <a:off x="457200" y="1219200"/>
            <a:ext cx="8229600" cy="4525963"/>
          </a:xfrm>
        </p:spPr>
        <p:txBody>
          <a:bodyPr/>
          <a:lstStyle/>
          <a:p>
            <a:r>
              <a:rPr lang="en-US" sz="2800" dirty="0"/>
              <a:t>Q-Learning: sample-based Q-value iteration</a:t>
            </a:r>
          </a:p>
          <a:p>
            <a:pPr lvl="1"/>
            <a:endParaRPr lang="en-US" sz="2400" dirty="0"/>
          </a:p>
          <a:p>
            <a:pPr lvl="1"/>
            <a:endParaRPr lang="en-US" sz="2400" dirty="0"/>
          </a:p>
          <a:p>
            <a:r>
              <a:rPr lang="en-US" sz="2800" dirty="0"/>
              <a:t>Learn Q(</a:t>
            </a:r>
            <a:r>
              <a:rPr lang="en-US" sz="2800" dirty="0" err="1"/>
              <a:t>s,a</a:t>
            </a:r>
            <a:r>
              <a:rPr lang="en-US" sz="2800" dirty="0"/>
              <a:t>) values as you go</a:t>
            </a:r>
          </a:p>
          <a:p>
            <a:pPr lvl="1"/>
            <a:r>
              <a:rPr lang="en-US" sz="2400" dirty="0"/>
              <a:t>Receive a sample (</a:t>
            </a:r>
            <a:r>
              <a:rPr lang="en-US" sz="2400" dirty="0" err="1"/>
              <a:t>s,a,s’,r</a:t>
            </a:r>
            <a:r>
              <a:rPr lang="en-US" sz="2400" dirty="0"/>
              <a:t>)</a:t>
            </a:r>
          </a:p>
          <a:p>
            <a:pPr lvl="1"/>
            <a:r>
              <a:rPr lang="en-US" sz="2400" dirty="0"/>
              <a:t>Consider your old estimate:</a:t>
            </a:r>
          </a:p>
          <a:p>
            <a:pPr lvl="1"/>
            <a:r>
              <a:rPr lang="en-US" sz="2400" dirty="0"/>
              <a:t>Consider your new sample estimate:</a:t>
            </a:r>
          </a:p>
          <a:p>
            <a:pPr lvl="2"/>
            <a:endParaRPr lang="en-US" sz="2000" dirty="0"/>
          </a:p>
          <a:p>
            <a:pPr lvl="2"/>
            <a:endParaRPr lang="en-US" sz="2000" dirty="0"/>
          </a:p>
          <a:p>
            <a:pPr lvl="1"/>
            <a:r>
              <a:rPr lang="en-US" sz="2400" dirty="0"/>
              <a:t>Incorporate the new estimate into a running average:</a:t>
            </a:r>
          </a:p>
        </p:txBody>
      </p:sp>
      <p:pic>
        <p:nvPicPr>
          <p:cNvPr id="21508" name="Picture 4" descr="txp_fig"/>
          <p:cNvPicPr>
            <a:picLocks noChangeAspect="1" noChangeArrowheads="1"/>
          </p:cNvPicPr>
          <p:nvPr>
            <p:custDataLst>
              <p:tags r:id="rId2"/>
            </p:custDataLst>
          </p:nvPr>
        </p:nvPicPr>
        <p:blipFill>
          <a:blip r:embed="rId7" cstate="print"/>
          <a:srcRect/>
          <a:stretch>
            <a:fillRect/>
          </a:stretch>
        </p:blipFill>
        <p:spPr bwMode="auto">
          <a:xfrm>
            <a:off x="4813300" y="3657600"/>
            <a:ext cx="825500" cy="258762"/>
          </a:xfrm>
          <a:prstGeom prst="rect">
            <a:avLst/>
          </a:prstGeom>
          <a:noFill/>
          <a:ln w="9525">
            <a:noFill/>
            <a:miter lim="800000"/>
            <a:headEnd/>
            <a:tailEnd/>
          </a:ln>
        </p:spPr>
      </p:pic>
      <p:pic>
        <p:nvPicPr>
          <p:cNvPr id="1810440" name="Picture 8" descr="txp_fig"/>
          <p:cNvPicPr>
            <a:picLocks noChangeAspect="1" noChangeArrowheads="1"/>
          </p:cNvPicPr>
          <p:nvPr>
            <p:custDataLst>
              <p:tags r:id="rId3"/>
            </p:custDataLst>
          </p:nvPr>
        </p:nvPicPr>
        <p:blipFill>
          <a:blip r:embed="rId8" cstate="print"/>
          <a:srcRect/>
          <a:stretch>
            <a:fillRect/>
          </a:stretch>
        </p:blipFill>
        <p:spPr bwMode="auto">
          <a:xfrm>
            <a:off x="1752600" y="5791200"/>
            <a:ext cx="5692775" cy="315913"/>
          </a:xfrm>
          <a:prstGeom prst="rect">
            <a:avLst/>
          </a:prstGeom>
          <a:noFill/>
          <a:ln w="9525" algn="in">
            <a:noFill/>
            <a:miter lim="800000"/>
            <a:headEnd/>
            <a:tailEnd/>
          </a:ln>
        </p:spPr>
      </p:pic>
      <p:pic>
        <p:nvPicPr>
          <p:cNvPr id="1810439" name="Picture 7" descr="txp_fig"/>
          <p:cNvPicPr>
            <a:picLocks noChangeAspect="1" noChangeArrowheads="1"/>
          </p:cNvPicPr>
          <p:nvPr>
            <p:custDataLst>
              <p:tags r:id="rId4"/>
            </p:custDataLst>
          </p:nvPr>
        </p:nvPicPr>
        <p:blipFill>
          <a:blip r:embed="rId9" cstate="print"/>
          <a:srcRect/>
          <a:stretch>
            <a:fillRect/>
          </a:stretch>
        </p:blipFill>
        <p:spPr bwMode="auto">
          <a:xfrm>
            <a:off x="1752600" y="4648200"/>
            <a:ext cx="4525963" cy="438150"/>
          </a:xfrm>
          <a:prstGeom prst="rect">
            <a:avLst/>
          </a:prstGeom>
          <a:noFill/>
          <a:ln w="9525">
            <a:noFill/>
            <a:miter lim="800000"/>
            <a:headEnd/>
            <a:tailEnd/>
          </a:ln>
        </p:spPr>
      </p:pic>
      <p:pic>
        <p:nvPicPr>
          <p:cNvPr id="11" name="Picture 10" descr="txp_fig"/>
          <p:cNvPicPr>
            <a:picLocks noChangeAspect="1"/>
          </p:cNvPicPr>
          <p:nvPr>
            <p:custDataLst>
              <p:tags r:id="rId5"/>
            </p:custDataLst>
          </p:nvPr>
        </p:nvPicPr>
        <p:blipFill>
          <a:blip r:embed="rId10" cstate="print"/>
          <a:stretch>
            <a:fillRect/>
          </a:stretch>
        </p:blipFill>
        <p:spPr bwMode="auto">
          <a:xfrm>
            <a:off x="1524000" y="1828800"/>
            <a:ext cx="8165848" cy="765520"/>
          </a:xfrm>
          <a:prstGeom prst="rect">
            <a:avLst/>
          </a:prstGeom>
          <a:noFill/>
          <a:ln/>
          <a:effectLst/>
        </p:spPr>
      </p:pic>
      <p:graphicFrame>
        <p:nvGraphicFramePr>
          <p:cNvPr id="19457" name="Object 2"/>
          <p:cNvGraphicFramePr>
            <a:graphicFrameLocks noChangeAspect="1"/>
          </p:cNvGraphicFramePr>
          <p:nvPr/>
        </p:nvGraphicFramePr>
        <p:xfrm>
          <a:off x="8305800" y="2743200"/>
          <a:ext cx="3505200" cy="2978252"/>
        </p:xfrm>
        <a:graphic>
          <a:graphicData uri="http://schemas.openxmlformats.org/presentationml/2006/ole">
            <mc:AlternateContent xmlns:mc="http://schemas.openxmlformats.org/markup-compatibility/2006">
              <mc:Choice xmlns:v="urn:schemas-microsoft-com:vml" Requires="v">
                <p:oleObj spid="_x0000_s1071" name="Photo Editor Photo" r:id="rId11" imgW="4762913" imgH="4046571" progId="MSPhotoEd.3">
                  <p:embed/>
                </p:oleObj>
              </mc:Choice>
              <mc:Fallback>
                <p:oleObj name="Photo Editor Photo" r:id="rId11" imgW="4762913" imgH="4046571" progId="MSPhotoEd.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2743200"/>
                        <a:ext cx="3505200" cy="2978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884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043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0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04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1043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0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04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10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Q-Learning Properties</a:t>
            </a:r>
          </a:p>
        </p:txBody>
      </p:sp>
      <p:sp>
        <p:nvSpPr>
          <p:cNvPr id="22531" name="Rectangle 3"/>
          <p:cNvSpPr>
            <a:spLocks noGrp="1" noChangeArrowheads="1"/>
          </p:cNvSpPr>
          <p:nvPr>
            <p:ph idx="1"/>
          </p:nvPr>
        </p:nvSpPr>
        <p:spPr>
          <a:xfrm>
            <a:off x="457200" y="1371600"/>
            <a:ext cx="9525000" cy="4525962"/>
          </a:xfrm>
        </p:spPr>
        <p:txBody>
          <a:bodyPr/>
          <a:lstStyle/>
          <a:p>
            <a:r>
              <a:rPr lang="en-US" sz="2800" dirty="0"/>
              <a:t>Amazing result: Q-learning converges to optimal policy -- even if you’re acting </a:t>
            </a:r>
            <a:r>
              <a:rPr lang="en-US" sz="2800" dirty="0" err="1"/>
              <a:t>suboptimally</a:t>
            </a:r>
            <a:r>
              <a:rPr lang="en-US" sz="2800" dirty="0"/>
              <a:t>!</a:t>
            </a:r>
          </a:p>
          <a:p>
            <a:pPr lvl="2"/>
            <a:endParaRPr lang="en-US" sz="2000" dirty="0"/>
          </a:p>
          <a:p>
            <a:r>
              <a:rPr lang="en-US" sz="2800" dirty="0"/>
              <a:t>This is called </a:t>
            </a:r>
            <a:r>
              <a:rPr lang="en-US" sz="2800" dirty="0">
                <a:solidFill>
                  <a:srgbClr val="C00000"/>
                </a:solidFill>
              </a:rPr>
              <a:t>off-policy learning</a:t>
            </a:r>
          </a:p>
          <a:p>
            <a:pPr lvl="2"/>
            <a:endParaRPr lang="en-US" sz="2000" dirty="0"/>
          </a:p>
          <a:p>
            <a:r>
              <a:rPr lang="en-US" sz="2800" dirty="0"/>
              <a:t>Caveats:</a:t>
            </a:r>
          </a:p>
          <a:p>
            <a:pPr lvl="1"/>
            <a:r>
              <a:rPr lang="en-US" sz="2400" dirty="0"/>
              <a:t>You have to explore enough</a:t>
            </a:r>
          </a:p>
          <a:p>
            <a:pPr lvl="1"/>
            <a:r>
              <a:rPr lang="en-US" sz="2400" dirty="0"/>
              <a:t>You have to eventually make the learning rate</a:t>
            </a:r>
          </a:p>
          <a:p>
            <a:pPr lvl="1">
              <a:buNone/>
            </a:pPr>
            <a:r>
              <a:rPr lang="en-US" sz="2400" dirty="0"/>
              <a:t>	small enough</a:t>
            </a:r>
          </a:p>
          <a:p>
            <a:pPr lvl="1"/>
            <a:r>
              <a:rPr lang="en-US" sz="2400" dirty="0"/>
              <a:t>… but not decrease it too quickly</a:t>
            </a:r>
          </a:p>
          <a:p>
            <a:pPr lvl="1"/>
            <a:r>
              <a:rPr lang="en-US" sz="2400" dirty="0"/>
              <a:t>Basically, in the limit, it doesn’t matter how you select actions (!)</a:t>
            </a:r>
          </a:p>
          <a:p>
            <a:pPr lvl="3"/>
            <a:endParaRPr lang="en-US" sz="1800" dirty="0"/>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2042" y="2667000"/>
            <a:ext cx="3884915" cy="2798064"/>
          </a:xfrm>
          <a:prstGeom prst="rect">
            <a:avLst/>
          </a:prstGeom>
          <a:noFill/>
          <a:ln w="9525">
            <a:noFill/>
            <a:miter lim="800000"/>
            <a:headEnd/>
            <a:tailEnd/>
          </a:ln>
          <a:effectLst/>
        </p:spPr>
      </p:pic>
    </p:spTree>
    <p:extLst>
      <p:ext uri="{BB962C8B-B14F-4D97-AF65-F5344CB8AC3E}">
        <p14:creationId xmlns:p14="http://schemas.microsoft.com/office/powerpoint/2010/main" val="192780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vs. Exploitation</a:t>
            </a:r>
          </a:p>
        </p:txBody>
      </p:sp>
      <p:sp>
        <p:nvSpPr>
          <p:cNvPr id="3" name="Content Placeholder 2"/>
          <p:cNvSpPr>
            <a:spLocks noGrp="1"/>
          </p:cNvSpPr>
          <p:nvPr>
            <p:ph idx="1"/>
          </p:nvPr>
        </p:nvSpPr>
        <p:spPr/>
        <p:txBody>
          <a:bodyPr/>
          <a:lstStyle/>
          <a:p>
            <a:endParaRPr lang="en-US"/>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0700" y="914400"/>
            <a:ext cx="8572500" cy="5715000"/>
          </a:xfrm>
          <a:prstGeom prst="rect">
            <a:avLst/>
          </a:prstGeom>
          <a:noFill/>
        </p:spPr>
      </p:pic>
    </p:spTree>
    <p:extLst>
      <p:ext uri="{BB962C8B-B14F-4D97-AF65-F5344CB8AC3E}">
        <p14:creationId xmlns:p14="http://schemas.microsoft.com/office/powerpoint/2010/main" val="340319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115075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a:p>
            <a:pPr lvl="1">
              <a:lnSpc>
                <a:spcPct val="90000"/>
              </a:lnSpc>
            </a:pPr>
            <a:r>
              <a:rPr lang="en-US" dirty="0">
                <a:sym typeface="Symbol" pitchFamily="18" charset="2"/>
              </a:rPr>
              <a:t>Problems with random actions?</a:t>
            </a:r>
          </a:p>
          <a:p>
            <a:pPr lvl="2">
              <a:lnSpc>
                <a:spcPct val="90000"/>
              </a:lnSpc>
            </a:pPr>
            <a:r>
              <a:rPr lang="en-US" dirty="0">
                <a:sym typeface="Symbol" pitchFamily="18" charset="2"/>
              </a:rPr>
              <a:t>You do eventually explore the space, but keep thrashing around once learning is done</a:t>
            </a:r>
          </a:p>
          <a:p>
            <a:pPr lvl="2">
              <a:lnSpc>
                <a:spcPct val="90000"/>
              </a:lnSpc>
            </a:pPr>
            <a:r>
              <a:rPr lang="en-US" dirty="0">
                <a:sym typeface="Symbol" pitchFamily="18" charset="2"/>
              </a:rPr>
              <a:t>One solution: lower  over time</a:t>
            </a:r>
          </a:p>
          <a:p>
            <a:pPr lvl="2">
              <a:lnSpc>
                <a:spcPct val="90000"/>
              </a:lnSpc>
            </a:pPr>
            <a:r>
              <a:rPr lang="en-US" dirty="0">
                <a:sym typeface="Symbol" pitchFamily="18" charset="2"/>
              </a:rPr>
              <a:t>Another solution: exploration functions</a:t>
            </a:r>
          </a:p>
          <a:p>
            <a:pPr>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330915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Q(s',a')}}&#10;\]&#10;\end{document}&#10;"/>
  <p:tag name="FILENAME" val="txp_fig"/>
  <p:tag name="FORMAT" val="png16m"/>
  <p:tag name="RES" val="1200"/>
  <p:tag name="BLEND" val="0"/>
  <p:tag name="TRANSPARENT" val="0"/>
  <p:tag name="TBUG" val="0"/>
  <p:tag name="ALLOWFS" val="0"/>
  <p:tag name="ORIGWIDTH" val="365"/>
  <p:tag name="PICTUREFILESIZE" val="3741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Eval}(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42"/>
  <p:tag name="PICTUREFILESIZE" val="20164"/>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V}(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13"/>
  <p:tag name="PICTUREFILESIZE" val="18529"/>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Q(s,a) + \alpha \left[ \mbox{difference} \right] }&#10;\]&#10;\end{document}&#10;"/>
  <p:tag name="FILENAME" val="txp_fig"/>
  <p:tag name="FORMAT" val="png16m"/>
  <p:tag name="RES" val="1200"/>
  <p:tag name="BLEND" val="0"/>
  <p:tag name="TRANSPARENT" val="0"/>
  <p:tag name="TBUG" val="0"/>
  <p:tag name="ALLOWFS" val="0"/>
  <p:tag name="ORIGWIDTH" val="319"/>
  <p:tag name="PICTUREFILESIZE" val="2342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w_i \leftarrow w_i + \alpha \left[ \mbox{difference} \right] f_i(s, a)}&#10;\]&#10;\end{document}&#10;"/>
  <p:tag name="FILENAME" val="txp_fig"/>
  <p:tag name="FORMAT" val="png16m"/>
  <p:tag name="RES" val="1200"/>
  <p:tag name="BLEND" val="0"/>
  <p:tag name="TRANSPARENT" val="0"/>
  <p:tag name="TBUG" val="0"/>
  <p:tag name="ALLOWFS" val="0"/>
  <p:tag name="ORIGWIDTH" val="301"/>
  <p:tag name="PICTUREFILESIZE" val="21597"/>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mbox{\rm difference} = \left[ r + \gamma \max_{a'} Q(s',a') \right] - Q(s,a) }&#10;\]&#10;\end{document}&#10;"/>
  <p:tag name="FILENAME" val="txp_fig"/>
  <p:tag name="FORMAT" val="png16m"/>
  <p:tag name="RES" val="1200"/>
  <p:tag name="BLEND" val="0"/>
  <p:tag name="TRANSPARENT" val="0"/>
  <p:tag name="TBUG" val="0"/>
  <p:tag name="ALLOWFS" val="0"/>
  <p:tag name="ORIGWIDTH" val="413"/>
  <p:tag name="PICTUREFILESIZE" val="38545"/>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mathrm{\sf transition~} = (s,a,r,s')  template TPT1  env TPENV1  fore 0  back 16777215  eqnno 1"/>
  <p:tag name="FILENAME" val="TP_tmp"/>
  <p:tag name="ORIGWIDTH" val="99"/>
  <p:tag name="PICTUREFILESIZE" val="564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64"/>
  <p:tag name="PICTUREFILESIZE" val="729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1-\alpha) Q(s,a) + (\alpha) \left[ sample\right] }&#10;\]&#10;\end{document}&#10;"/>
  <p:tag name="FILENAME" val="txp_fig"/>
  <p:tag name="FORMAT" val="png16m"/>
  <p:tag name="RES" val="1200"/>
  <p:tag name="BLEND" val="0"/>
  <p:tag name="TRANSPARENT" val="0"/>
  <p:tag name="TBUG" val="0"/>
  <p:tag name="ALLOWFS" val="0"/>
  <p:tag name="MAGNIFICATION" val="1183"/>
  <p:tag name="ORIGWIDTH" val="379"/>
  <p:tag name="PICTUREFILESIZE" val="27683"/>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sample = R(s,a,s') + \gamma \max_{a'}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351"/>
  <p:tag name="PICTUREFILESIZE" val="33524"/>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OliveGreen}{&#10;  f(u, n) = u + k/n&#10;}&#10;\]&#10;\end{document}&#10;"/>
  <p:tag name="FILENAME" val="txp_fig"/>
  <p:tag name="FORMAT" val="png16m"/>
  <p:tag name="RES" val="1200"/>
  <p:tag name="BLEND" val="0"/>
  <p:tag name="TRANSPARENT" val="0"/>
  <p:tag name="TBUG" val="0"/>
  <p:tag name="ALLOWFS" val="0"/>
  <p:tag name="ORIGWIDTH" val="172"/>
  <p:tag name="PICTUREFILESIZE" val="1222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f(Q(s',a'), N(s',a'))}}&#10;\]&#10;\end{document}&#10;"/>
  <p:tag name="FILENAME" val="txp_fig"/>
  <p:tag name="FORMAT" val="png16m"/>
  <p:tag name="RES" val="1200"/>
  <p:tag name="BLEND" val="0"/>
  <p:tag name="TRANSPARENT" val="0"/>
  <p:tag name="TBUG" val="0"/>
  <p:tag name="ALLOWFS" val="0"/>
  <p:tag name="ORIGWIDTH" val="485"/>
  <p:tag name="PICTUREFILESIZE" val="47305"/>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41251</TotalTime>
  <Words>2100</Words>
  <Application>Microsoft Macintosh PowerPoint</Application>
  <PresentationFormat>Widescreen</PresentationFormat>
  <Paragraphs>220</Paragraphs>
  <Slides>17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Courier New</vt:lpstr>
      <vt:lpstr>Noto Sans Symbols</vt:lpstr>
      <vt:lpstr>Open Sans</vt:lpstr>
      <vt:lpstr>Times New Roman</vt:lpstr>
      <vt:lpstr>Wingdings</vt:lpstr>
      <vt:lpstr>dan-berkeley-nlp-v1</vt:lpstr>
      <vt:lpstr>Photo Editor Photo</vt:lpstr>
      <vt:lpstr>Reminders</vt:lpstr>
      <vt:lpstr>Reinforcement Learning</vt:lpstr>
      <vt:lpstr>Active Reinforcement Learning</vt:lpstr>
      <vt:lpstr>Detour: Q-Value Iteration</vt:lpstr>
      <vt:lpstr>Q-Learning</vt:lpstr>
      <vt:lpstr>Q-Learning Properties</vt:lpstr>
      <vt:lpstr>Exploration vs. Exploitation</vt:lpstr>
      <vt:lpstr>How to Explore?</vt:lpstr>
      <vt:lpstr>How to Explore?</vt:lpstr>
      <vt:lpstr>Exploration Functions</vt:lpstr>
      <vt:lpstr>Regret</vt:lpstr>
      <vt:lpstr>Approximate Q-Learning</vt:lpstr>
      <vt:lpstr>Generalizing Across States</vt:lpstr>
      <vt:lpstr>Flashback: Evaluation Functions</vt:lpstr>
      <vt:lpstr>Linear Value Functions</vt:lpstr>
      <vt:lpstr>Approximate Q-Learning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2546</cp:revision>
  <cp:lastPrinted>2019-10-08T15:41:34Z</cp:lastPrinted>
  <dcterms:created xsi:type="dcterms:W3CDTF">2004-08-27T04:16:05Z</dcterms:created>
  <dcterms:modified xsi:type="dcterms:W3CDTF">2020-10-27T15:43:09Z</dcterms:modified>
</cp:coreProperties>
</file>