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5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304" r:id="rId27"/>
    <p:sldId id="283" r:id="rId28"/>
    <p:sldId id="284" r:id="rId29"/>
    <p:sldId id="285" r:id="rId30"/>
    <p:sldId id="287" r:id="rId31"/>
    <p:sldId id="288" r:id="rId32"/>
    <p:sldId id="289" r:id="rId33"/>
    <p:sldId id="333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35" r:id="rId47"/>
    <p:sldId id="305" r:id="rId48"/>
    <p:sldId id="334" r:id="rId49"/>
    <p:sldId id="307" r:id="rId50"/>
    <p:sldId id="329" r:id="rId51"/>
    <p:sldId id="309" r:id="rId52"/>
    <p:sldId id="310" r:id="rId53"/>
    <p:sldId id="311" r:id="rId54"/>
    <p:sldId id="312" r:id="rId55"/>
    <p:sldId id="313" r:id="rId56"/>
    <p:sldId id="336" r:id="rId57"/>
    <p:sldId id="338" r:id="rId58"/>
    <p:sldId id="337" r:id="rId59"/>
    <p:sldId id="339" r:id="rId60"/>
    <p:sldId id="340" r:id="rId61"/>
    <p:sldId id="341" r:id="rId62"/>
    <p:sldId id="342" r:id="rId63"/>
    <p:sldId id="343" r:id="rId64"/>
    <p:sldId id="344" r:id="rId65"/>
    <p:sldId id="346" r:id="rId66"/>
    <p:sldId id="345" r:id="rId67"/>
    <p:sldId id="347" r:id="rId68"/>
    <p:sldId id="326" r:id="rId69"/>
    <p:sldId id="330" r:id="rId70"/>
    <p:sldId id="327" r:id="rId71"/>
    <p:sldId id="331" r:id="rId72"/>
    <p:sldId id="332" r:id="rId73"/>
    <p:sldId id="263" r:id="rId7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05" roundtripDataSignature="AMtx7mhArknZgMFUr7iOLZ3euqAj3IV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B0505-A43D-084F-9DE7-AE63604C782E}" v="552" dt="2020-09-16T14:43:19.461"/>
  </p1510:revLst>
</p1510:revInfo>
</file>

<file path=ppt/tableStyles.xml><?xml version="1.0" encoding="utf-8"?>
<a:tblStyleLst xmlns:a="http://schemas.openxmlformats.org/drawingml/2006/main" def="{95827534-29FB-4541-B439-1F876C23857B}">
  <a:tblStyle styleId="{95827534-29FB-4541-B439-1F876C2385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1"/>
    <p:restoredTop sz="94602"/>
  </p:normalViewPr>
  <p:slideViewPr>
    <p:cSldViewPr snapToGrid="0">
      <p:cViewPr varScale="1">
        <p:scale>
          <a:sx n="115" d="100"/>
          <a:sy n="11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05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11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837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91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7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978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129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291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449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392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6262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60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663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236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6547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446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491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5216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821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255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029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708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878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414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3010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918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44923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80400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6660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3423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478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24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996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9790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95767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0201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9315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632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516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1485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6768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4105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231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699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9164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0690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8606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9951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058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4454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526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5370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03444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20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32037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5006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7872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0278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38024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2095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2971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8687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09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1943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27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6967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8766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9941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4513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87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31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2b3bf4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92b3bf48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1" name="Google Shape;71;g92b3bf48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25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799850" y="852000"/>
            <a:ext cx="4244100" cy="996900"/>
          </a:xfrm>
          <a:prstGeom prst="rect">
            <a:avLst/>
          </a:prstGeom>
          <a:solidFill>
            <a:srgbClr val="FFA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1"/>
          <p:cNvSpPr txBox="1"/>
          <p:nvPr/>
        </p:nvSpPr>
        <p:spPr>
          <a:xfrm>
            <a:off x="900898" y="952423"/>
            <a:ext cx="38823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2300" i="0" u="none" strike="noStrike" cap="none" dirty="0">
                <a:latin typeface="Open Sans SemiBold"/>
                <a:ea typeface="Open Sans SemiBold"/>
                <a:cs typeface="Open Sans SemiBold"/>
                <a:sym typeface="Open Sans SemiBold"/>
              </a:rPr>
              <a:t>CIS 421/521:  </a:t>
            </a:r>
            <a:br>
              <a:rPr lang="en-US" sz="2300" i="0" u="none" strike="noStrike" cap="none" dirty="0"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n-US" sz="2300" i="0" u="none" strike="noStrike" cap="none" dirty="0">
                <a:latin typeface="Open Sans SemiBold"/>
                <a:ea typeface="Open Sans SemiBold"/>
                <a:cs typeface="Open Sans SemiBold"/>
                <a:sym typeface="Open Sans SemiBold"/>
              </a:rPr>
              <a:t> ARTIFICIAL INTELLIGENCE </a:t>
            </a:r>
            <a:endParaRPr sz="1300" i="0" u="none" strike="noStrike" cap="none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" name="Google Shape;18;p11"/>
          <p:cNvSpPr txBox="1"/>
          <p:nvPr/>
        </p:nvSpPr>
        <p:spPr>
          <a:xfrm>
            <a:off x="723650" y="4682587"/>
            <a:ext cx="675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Professor Chris Callison-Burch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l="11767" t="230" r="30886" b="-230"/>
          <a:stretch/>
        </p:blipFill>
        <p:spPr>
          <a:xfrm>
            <a:off x="6520550" y="0"/>
            <a:ext cx="5671450" cy="65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/>
          <p:nvPr/>
        </p:nvSpPr>
        <p:spPr>
          <a:xfrm>
            <a:off x="0" y="5915450"/>
            <a:ext cx="12192000" cy="942600"/>
          </a:xfrm>
          <a:prstGeom prst="rect">
            <a:avLst/>
          </a:prstGeom>
          <a:solidFill>
            <a:srgbClr val="37066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3">
            <a:alphaModFix/>
          </a:blip>
          <a:srcRect r="-12321"/>
          <a:stretch/>
        </p:blipFill>
        <p:spPr>
          <a:xfrm>
            <a:off x="218075" y="6016887"/>
            <a:ext cx="2244059" cy="695625"/>
          </a:xfrm>
          <a:prstGeom prst="rect">
            <a:avLst/>
          </a:prstGeom>
          <a:noFill/>
          <a:ln>
            <a:noFill/>
          </a:ln>
          <a:effectLst>
            <a:outerShdw blurRad="985838" dist="28575" algn="bl" rotWithShape="0">
              <a:srgbClr val="000000">
                <a:alpha val="85880"/>
              </a:srgbClr>
            </a:outerShdw>
          </a:effectLst>
        </p:spPr>
      </p:pic>
      <p:pic>
        <p:nvPicPr>
          <p:cNvPr id="22" name="Google Shape;2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6596" y="3255529"/>
            <a:ext cx="2242775" cy="3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2"/>
          <p:cNvPicPr preferRelativeResize="0"/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156750" y="6547264"/>
            <a:ext cx="198120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399684" y="962027"/>
            <a:ext cx="10555288" cy="410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/>
          <p:nvPr/>
        </p:nvSpPr>
        <p:spPr>
          <a:xfrm>
            <a:off x="8290560" y="6486304"/>
            <a:ext cx="3858542" cy="3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Open Sans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CIS 550   |   Property of Penn Engineering   |   </a:t>
            </a: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394073" y="311152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0661"/>
              </a:buClr>
              <a:buSzPts val="3200"/>
              <a:buFont typeface="Open Sans"/>
              <a:buNone/>
              <a:defRPr sz="3200" b="1">
                <a:solidFill>
                  <a:srgbClr val="37066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▪"/>
              <a:defRPr b="1">
                <a:solidFill>
                  <a:srgbClr val="37066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o"/>
              <a:defRPr b="1">
                <a:solidFill>
                  <a:srgbClr val="37066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▪"/>
              <a:defRPr b="1">
                <a:solidFill>
                  <a:srgbClr val="37066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0661"/>
              </a:buClr>
              <a:buSzPts val="1800"/>
              <a:buFont typeface="Open Sans"/>
              <a:buChar char="•"/>
              <a:defRPr b="1">
                <a:solidFill>
                  <a:srgbClr val="37066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/>
          <p:nvPr/>
        </p:nvSpPr>
        <p:spPr>
          <a:xfrm>
            <a:off x="0" y="6486300"/>
            <a:ext cx="12192000" cy="371700"/>
          </a:xfrm>
          <a:prstGeom prst="rect">
            <a:avLst/>
          </a:prstGeom>
          <a:solidFill>
            <a:srgbClr val="37066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75" y="6501549"/>
            <a:ext cx="1780175" cy="3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>
            <a:off x="11603919" y="3993859"/>
            <a:ext cx="590694" cy="2029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 l="62741" t="1558" r="29813" b="8596"/>
          <a:stretch/>
        </p:blipFill>
        <p:spPr>
          <a:xfrm>
            <a:off x="11603919" y="-1"/>
            <a:ext cx="588081" cy="399385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 txBox="1"/>
          <p:nvPr/>
        </p:nvSpPr>
        <p:spPr>
          <a:xfrm>
            <a:off x="8290560" y="6486304"/>
            <a:ext cx="3858542" cy="3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Open Sans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CIS 550   |   Property of Penn Engineering   |   </a:t>
            </a: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394073" y="311152"/>
            <a:ext cx="10555287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11603919" y="3993859"/>
            <a:ext cx="590694" cy="2029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399684" y="1416050"/>
            <a:ext cx="4823751" cy="410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14"/>
          <p:cNvPicPr preferRelativeResize="0"/>
          <p:nvPr/>
        </p:nvPicPr>
        <p:blipFill rotWithShape="1">
          <a:blip r:embed="rId2">
            <a:alphaModFix/>
          </a:blip>
          <a:srcRect l="62741" t="1558" r="29813" b="8596"/>
          <a:stretch/>
        </p:blipFill>
        <p:spPr>
          <a:xfrm>
            <a:off x="11603919" y="-1"/>
            <a:ext cx="588081" cy="39938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394073" y="615950"/>
            <a:ext cx="10608889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>
            <a:spLocks noGrp="1"/>
          </p:cNvSpPr>
          <p:nvPr>
            <p:ph type="pic" idx="3"/>
          </p:nvPr>
        </p:nvSpPr>
        <p:spPr>
          <a:xfrm>
            <a:off x="5629275" y="1416050"/>
            <a:ext cx="5373688" cy="410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156750" y="6547264"/>
            <a:ext cx="198120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4"/>
          <p:cNvSpPr txBox="1"/>
          <p:nvPr/>
        </p:nvSpPr>
        <p:spPr>
          <a:xfrm>
            <a:off x="8290560" y="6486304"/>
            <a:ext cx="3858542" cy="37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Open Sans"/>
              <a:buNone/>
            </a:pPr>
            <a:r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CIS 550   |   Property of Penn Engineering   |   </a:t>
            </a:r>
            <a:fld id="{00000000-1234-1234-1234-123412341234}" type="slidenum">
              <a:rPr lang="en-US" sz="11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 b="0" i="0" u="none" strike="noStrike" cap="non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Mz7JBRbmNo?feature=oembed" TargetMode="External"/><Relationship Id="rId6" Type="http://schemas.openxmlformats.org/officeDocument/2006/relationships/hyperlink" Target="https://www.youtube.com/watch?v=rMz7JBRbmNo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CbyAk3Sn9I?feature=oembed" TargetMode="External"/><Relationship Id="rId6" Type="http://schemas.openxmlformats.org/officeDocument/2006/relationships/image" Target="../media/image10.jpeg"/><Relationship Id="rId5" Type="http://schemas.openxmlformats.org/officeDocument/2006/relationships/hyperlink" Target="https://youtu.be/-CbyAk3Sn9I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body" idx="4294967295"/>
          </p:nvPr>
        </p:nvSpPr>
        <p:spPr>
          <a:xfrm>
            <a:off x="699771" y="2286701"/>
            <a:ext cx="5153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4800"/>
              <a:buNone/>
            </a:pPr>
            <a:r>
              <a:rPr lang="en-US" sz="5900" b="1" dirty="0">
                <a:solidFill>
                  <a:srgbClr val="370661"/>
                </a:solidFill>
              </a:rPr>
              <a:t>Games and Adversarial 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 b="1">
                <a:cs typeface="Arial"/>
              </a:rPr>
              <a:t>Two players: </a:t>
            </a:r>
            <a:r>
              <a:rPr lang="en-US" b="1" i="1">
                <a:solidFill>
                  <a:srgbClr val="0000CC"/>
                </a:solidFill>
                <a:cs typeface="Arial"/>
              </a:rPr>
              <a:t>MAX</a:t>
            </a:r>
            <a:r>
              <a:rPr lang="en-US" b="1">
                <a:cs typeface="Arial"/>
              </a:rPr>
              <a:t> and </a:t>
            </a:r>
            <a:r>
              <a:rPr lang="en-US" b="1" i="1">
                <a:solidFill>
                  <a:srgbClr val="0000CC"/>
                </a:solidFill>
                <a:cs typeface="Arial"/>
              </a:rPr>
              <a:t>MIN; MAX</a:t>
            </a:r>
            <a:r>
              <a:rPr lang="en-US" b="1">
                <a:cs typeface="Arial"/>
              </a:rPr>
              <a:t> moves first.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 b="1" i="1">
                <a:solidFill>
                  <a:srgbClr val="0000CC"/>
                </a:solidFill>
                <a:cs typeface="Arial"/>
              </a:rPr>
              <a:t>MAX</a:t>
            </a:r>
            <a:r>
              <a:rPr lang="en-US" b="1">
                <a:cs typeface="Arial"/>
              </a:rPr>
              <a:t> and </a:t>
            </a:r>
            <a:r>
              <a:rPr lang="en-US" b="1" i="1">
                <a:solidFill>
                  <a:srgbClr val="0000CC"/>
                </a:solidFill>
                <a:cs typeface="Arial"/>
              </a:rPr>
              <a:t>MIN</a:t>
            </a:r>
            <a:r>
              <a:rPr lang="en-US" b="1">
                <a:cs typeface="Arial"/>
              </a:rPr>
              <a:t> take turns until the game is over. 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 b="1">
                <a:cs typeface="Arial"/>
              </a:rPr>
              <a:t>Winner gets award, loser gets penalty.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Games as </a:t>
            </a:r>
            <a:r>
              <a:rPr lang="en-US" b="1" i="1">
                <a:cs typeface="Arial"/>
              </a:rPr>
              <a:t>search</a:t>
            </a:r>
            <a:r>
              <a:rPr lang="en-US" b="1">
                <a:cs typeface="Arial"/>
              </a:rPr>
              <a:t>: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>
                <a:solidFill>
                  <a:srgbClr val="0000FF"/>
                </a:solidFill>
                <a:cs typeface="Arial"/>
              </a:rPr>
              <a:t>Initial state</a:t>
            </a:r>
            <a:r>
              <a:rPr lang="en-US">
                <a:cs typeface="Arial"/>
              </a:rPr>
              <a:t>: e.g. board configuration of chess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>
                <a:solidFill>
                  <a:srgbClr val="0000FF"/>
                </a:solidFill>
                <a:cs typeface="Arial"/>
              </a:rPr>
              <a:t>Successor function</a:t>
            </a:r>
            <a:r>
              <a:rPr lang="en-US">
                <a:cs typeface="Arial"/>
              </a:rPr>
              <a:t>: list of (</a:t>
            </a:r>
            <a:r>
              <a:rPr lang="en-US" err="1">
                <a:cs typeface="Arial"/>
              </a:rPr>
              <a:t>move,state</a:t>
            </a:r>
            <a:r>
              <a:rPr lang="en-US">
                <a:cs typeface="Arial"/>
              </a:rPr>
              <a:t>) pairs specifying legal moves.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>
                <a:solidFill>
                  <a:srgbClr val="0000FF"/>
                </a:solidFill>
                <a:cs typeface="Arial"/>
              </a:rPr>
              <a:t>Terminal test</a:t>
            </a:r>
            <a:r>
              <a:rPr lang="en-US">
                <a:cs typeface="Arial"/>
              </a:rPr>
              <a:t>: Is the game finished?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>
                <a:solidFill>
                  <a:srgbClr val="0000FF"/>
                </a:solidFill>
                <a:cs typeface="Arial"/>
              </a:rPr>
              <a:t>Utility function</a:t>
            </a:r>
            <a:r>
              <a:rPr lang="en-US">
                <a:cs typeface="Arial"/>
              </a:rPr>
              <a:t>: Gives numerical value of terminal states. 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e.g. win (+∞), lose (-∞) and draw (0) 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>
                <a:solidFill>
                  <a:srgbClr val="0000CC"/>
                </a:solidFill>
                <a:cs typeface="Arial"/>
              </a:rPr>
              <a:t>MAX</a:t>
            </a:r>
            <a:r>
              <a:rPr lang="en-US">
                <a:cs typeface="Arial"/>
              </a:rPr>
              <a:t> uses search tree to determine next move.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10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cs typeface="Arial"/>
              </a:rPr>
              <a:t>Formalizing the Game setup</a:t>
            </a:r>
            <a:endParaRPr lang="en-US" sz="3400" b="0"/>
          </a:p>
          <a:p>
            <a:pPr marL="0" indent="0">
              <a:spcBef>
                <a:spcPts val="0"/>
              </a:spcBef>
              <a:buClr>
                <a:schemeClr val="accent1"/>
              </a:buClr>
            </a:pPr>
            <a:endParaRPr lang="en-US" sz="340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B07C0-07CD-485D-968C-63A5C63235F1}"/>
              </a:ext>
            </a:extLst>
          </p:cNvPr>
          <p:cNvSpPr txBox="1"/>
          <p:nvPr/>
        </p:nvSpPr>
        <p:spPr>
          <a:xfrm>
            <a:off x="4724400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General Scheme</a:t>
            </a:r>
            <a:endParaRPr lang="en-US"/>
          </a:p>
          <a:p>
            <a:pPr lvl="1" indent="-4572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 b="1">
                <a:cs typeface="Arial"/>
              </a:rPr>
              <a:t>Consider all legal successors to the current state (‘board position’)</a:t>
            </a:r>
            <a:endParaRPr lang="en-US"/>
          </a:p>
          <a:p>
            <a:pPr lvl="1" indent="-4572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 b="1">
                <a:cs typeface="Arial"/>
              </a:rPr>
              <a:t>Evaluate each successor board position</a:t>
            </a:r>
            <a:endParaRPr lang="en-US"/>
          </a:p>
          <a:p>
            <a:pPr lvl="1" indent="-4572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 b="1">
                <a:cs typeface="Arial"/>
              </a:rPr>
              <a:t>Pick the move which leads to the best board position.</a:t>
            </a:r>
            <a:endParaRPr lang="en-US"/>
          </a:p>
          <a:p>
            <a:pPr lvl="1" indent="-45720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 b="1">
                <a:cs typeface="Arial"/>
              </a:rPr>
              <a:t>After</a:t>
            </a:r>
            <a:r>
              <a:rPr lang="en-US" b="1">
                <a:solidFill>
                  <a:srgbClr val="0000FF"/>
                </a:solidFill>
                <a:cs typeface="Arial"/>
              </a:rPr>
              <a:t> your opponent moves</a:t>
            </a:r>
            <a:r>
              <a:rPr lang="en-US" b="1">
                <a:cs typeface="Arial"/>
              </a:rPr>
              <a:t>, </a:t>
            </a:r>
            <a:r>
              <a:rPr lang="en-US">
                <a:cs typeface="Arial"/>
              </a:rPr>
              <a:t>repeat.</a:t>
            </a:r>
            <a:endParaRPr lang="en-US"/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Design issues</a:t>
            </a:r>
            <a:endParaRPr lang="en-US"/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>
                <a:cs typeface="Arial"/>
              </a:rPr>
              <a:t>Representing the ‘board’</a:t>
            </a:r>
            <a:endParaRPr lang="en-US"/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>
                <a:cs typeface="Arial"/>
              </a:rPr>
              <a:t>Representing legal next boards</a:t>
            </a:r>
            <a:endParaRPr lang="en-US"/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>
                <a:cs typeface="Arial"/>
              </a:rPr>
              <a:t>Evaluating positions</a:t>
            </a:r>
            <a:endParaRPr lang="en-US"/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>
                <a:cs typeface="Arial"/>
              </a:rPr>
              <a:t>Looking ahead</a:t>
            </a:r>
            <a:endParaRPr lang="en-US"/>
          </a:p>
          <a:p>
            <a:pPr lvl="1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  <a:buFont typeface="Arial,Sans-Serif"/>
              <a:buChar char="•"/>
            </a:pPr>
            <a:endParaRPr lang="en-US"/>
          </a:p>
          <a:p>
            <a:pPr lvl="0" indent="-4572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  <a:buAutoNum type="arabicPeriod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11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cs typeface="Arial"/>
              </a:rPr>
              <a:t>How to Play a Game by Searching</a:t>
            </a:r>
            <a:endParaRPr lang="en-US" sz="3400" b="0"/>
          </a:p>
          <a:p>
            <a:pPr marL="0" indent="0">
              <a:spcBef>
                <a:spcPts val="0"/>
              </a:spcBef>
              <a:buClr>
                <a:schemeClr val="accent1"/>
              </a:buClr>
            </a:pPr>
            <a:endParaRPr lang="en-US" sz="340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92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err="1">
                <a:cs typeface="Arial"/>
              </a:rPr>
              <a:t>Hexapawn</a:t>
            </a:r>
            <a:r>
              <a:rPr lang="en-US" b="1">
                <a:cs typeface="Arial"/>
              </a:rPr>
              <a:t> is played on a  3x3 chessboard 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Only standard pawn moves:</a:t>
            </a:r>
            <a:endParaRPr lang="en-US"/>
          </a:p>
          <a:p>
            <a:pPr lvl="1"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>
                <a:cs typeface="Arial"/>
              </a:rPr>
              <a:t>A pawn moves forward one square onto an empty square </a:t>
            </a:r>
            <a:endParaRPr lang="en-US"/>
          </a:p>
          <a:p>
            <a:pPr lvl="1"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>
                <a:cs typeface="Arial"/>
              </a:rPr>
              <a:t>A pawn “captures” an opponent pawn by moving  diagonally forward one square, if that square contains an opposing pawn. The opposing pawn is removed from the board. </a:t>
            </a:r>
            <a:endParaRPr lang="en-US"/>
          </a:p>
          <a:p>
            <a:pPr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12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err="1">
                <a:cs typeface="Arial"/>
              </a:rPr>
              <a:t>Hexapawn</a:t>
            </a:r>
            <a:r>
              <a:rPr lang="en-US" sz="3400">
                <a:cs typeface="Arial"/>
              </a:rPr>
              <a:t>: A very simple Game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A picture containing room, person, drawing, table&#10;&#10;Description automatically generated">
            <a:extLst>
              <a:ext uri="{FF2B5EF4-FFF2-40B4-BE49-F238E27FC236}">
                <a16:creationId xmlns:a16="http://schemas.microsoft.com/office/drawing/2014/main" id="{6EEB5DB1-A431-4210-BD0E-C2D624E7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263" y="1746517"/>
            <a:ext cx="18954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 err="1">
                <a:cs typeface="Arial"/>
              </a:rPr>
              <a:t>Hexapawn</a:t>
            </a:r>
            <a:r>
              <a:rPr lang="en-US" b="1" dirty="0">
                <a:cs typeface="Arial"/>
              </a:rPr>
              <a:t> is played on a  3x3 chessboard 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b="1" dirty="0"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b="1" dirty="0"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cs typeface="Arial"/>
              </a:rPr>
              <a:t>Player P</a:t>
            </a:r>
            <a:r>
              <a:rPr lang="en-US" b="1" baseline="-25000" dirty="0">
                <a:cs typeface="Arial"/>
              </a:rPr>
              <a:t>1</a:t>
            </a:r>
            <a:r>
              <a:rPr lang="en-US" b="1" dirty="0">
                <a:cs typeface="Arial"/>
              </a:rPr>
              <a:t> wins the game against P</a:t>
            </a:r>
            <a:r>
              <a:rPr lang="en-US" b="1" baseline="-25000" dirty="0">
                <a:cs typeface="Arial"/>
              </a:rPr>
              <a:t>2</a:t>
            </a:r>
            <a:r>
              <a:rPr lang="en-US" b="1" dirty="0">
                <a:cs typeface="Arial"/>
              </a:rPr>
              <a:t> when: 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cs typeface="Arial"/>
              </a:rPr>
              <a:t>One of P</a:t>
            </a:r>
            <a:r>
              <a:rPr lang="en-US" baseline="-25000" dirty="0">
                <a:cs typeface="Arial"/>
              </a:rPr>
              <a:t>1</a:t>
            </a:r>
            <a:r>
              <a:rPr lang="en-US" dirty="0">
                <a:cs typeface="Arial"/>
              </a:rPr>
              <a:t>’s pawns reaches the far side of the board, or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cs typeface="Arial"/>
              </a:rPr>
              <a:t>P</a:t>
            </a:r>
            <a:r>
              <a:rPr lang="en-US" baseline="-25000" dirty="0">
                <a:cs typeface="Arial"/>
              </a:rPr>
              <a:t>2</a:t>
            </a:r>
            <a:r>
              <a:rPr lang="en-US" dirty="0">
                <a:cs typeface="Arial"/>
              </a:rPr>
              <a:t> cannot move because no legal move is possible. 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cs typeface="Arial"/>
              </a:rPr>
              <a:t>P</a:t>
            </a:r>
            <a:r>
              <a:rPr lang="en-US" baseline="-25000" dirty="0">
                <a:cs typeface="Arial"/>
              </a:rPr>
              <a:t>2</a:t>
            </a:r>
            <a:r>
              <a:rPr lang="en-US" dirty="0">
                <a:cs typeface="Arial"/>
              </a:rPr>
              <a:t> has no pawns left. </a:t>
            </a:r>
            <a:endParaRPr lang="en-US" dirty="0"/>
          </a:p>
          <a:p>
            <a:pPr marL="101600" indent="0"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i="1" dirty="0">
                <a:cs typeface="Arial"/>
              </a:rPr>
              <a:t>(Invented by Martin Gardner in 1962, with learning “program” using match boxes. Reprinted in “The Unexpected Hanging..)</a:t>
            </a:r>
            <a:endParaRPr lang="en-US" dirty="0"/>
          </a:p>
          <a:p>
            <a:pPr lvl="1"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endParaRPr lang="en-US" dirty="0">
              <a:cs typeface="Arial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dirty="0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 dirty="0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13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 err="1">
                <a:cs typeface="Arial"/>
              </a:rPr>
              <a:t>Hexapawn</a:t>
            </a:r>
            <a:r>
              <a:rPr lang="en-US" sz="3400" dirty="0">
                <a:cs typeface="Arial"/>
              </a:rPr>
              <a:t>: A very simple Game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A picture containing room, person, drawing, table&#10;&#10;Description automatically generated">
            <a:extLst>
              <a:ext uri="{FF2B5EF4-FFF2-40B4-BE49-F238E27FC236}">
                <a16:creationId xmlns:a16="http://schemas.microsoft.com/office/drawing/2014/main" id="{6EEB5DB1-A431-4210-BD0E-C2D624E7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263" y="1746517"/>
            <a:ext cx="18954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4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dirty="0">
              <a:latin typeface="Franklin Gothic Medium"/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14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 err="1">
                <a:cs typeface="Arial"/>
              </a:rPr>
              <a:t>Hexapawn</a:t>
            </a:r>
            <a:r>
              <a:rPr lang="en-US" sz="3400" dirty="0">
                <a:cs typeface="Arial"/>
              </a:rPr>
              <a:t>: Three Possible First Moves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  <a:p>
            <a:pPr marL="0" indent="0">
              <a:spcBef>
                <a:spcPts val="0"/>
              </a:spcBef>
              <a:buClr>
                <a:schemeClr val="accent1"/>
              </a:buClr>
            </a:pPr>
            <a:endParaRPr lang="en-US" sz="3400" dirty="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264DE-7F43-4108-A809-0CC657625350}"/>
              </a:ext>
            </a:extLst>
          </p:cNvPr>
          <p:cNvSpPr txBox="1"/>
          <p:nvPr/>
        </p:nvSpPr>
        <p:spPr>
          <a:xfrm>
            <a:off x="6677025" y="2708275"/>
            <a:ext cx="27749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  <a:latin typeface="Open sans"/>
              </a:rPr>
              <a:t>White moves</a:t>
            </a:r>
            <a:r>
              <a:rPr lang="en-US" sz="2000" dirty="0">
                <a:latin typeface="Open sans"/>
              </a:rPr>
              <a:t>​</a:t>
            </a:r>
            <a:endParaRPr lang="en-US" sz="2000">
              <a:latin typeface="Open san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25A441-A9F5-4223-ADD1-71C098F99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41473"/>
              </p:ext>
            </p:extLst>
          </p:nvPr>
        </p:nvGraphicFramePr>
        <p:xfrm>
          <a:off x="4983162" y="2005330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3060677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9700840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42594106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7525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8269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6073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54DB4B-6529-415D-AF75-A770CFDBA36E}"/>
              </a:ext>
            </a:extLst>
          </p:cNvPr>
          <p:cNvCxnSpPr/>
          <p:nvPr/>
        </p:nvCxnSpPr>
        <p:spPr>
          <a:xfrm flipH="1">
            <a:off x="3187700" y="3043238"/>
            <a:ext cx="2006600" cy="55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5FB19C-65A6-40DA-814D-AAF65E42C49F}"/>
              </a:ext>
            </a:extLst>
          </p:cNvPr>
          <p:cNvCxnSpPr>
            <a:cxnSpLocks/>
          </p:cNvCxnSpPr>
          <p:nvPr/>
        </p:nvCxnSpPr>
        <p:spPr>
          <a:xfrm flipH="1">
            <a:off x="5394324" y="3019425"/>
            <a:ext cx="6350" cy="6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13FD14-6E2E-4E5D-B3FD-A2430C2B5E13}"/>
              </a:ext>
            </a:extLst>
          </p:cNvPr>
          <p:cNvCxnSpPr>
            <a:cxnSpLocks/>
          </p:cNvCxnSpPr>
          <p:nvPr/>
        </p:nvCxnSpPr>
        <p:spPr>
          <a:xfrm>
            <a:off x="5614986" y="3043237"/>
            <a:ext cx="2097088" cy="55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8A5DC21-2841-1347-87BA-77A71A2F8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68262"/>
              </p:ext>
            </p:extLst>
          </p:nvPr>
        </p:nvGraphicFramePr>
        <p:xfrm>
          <a:off x="2529204" y="3798159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3060677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9700840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42594106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7525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8269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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6073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371E8C-8196-3C49-BE9D-46BFEA46F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73885"/>
              </p:ext>
            </p:extLst>
          </p:nvPr>
        </p:nvGraphicFramePr>
        <p:xfrm>
          <a:off x="4904104" y="3758989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3060677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9700840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42594106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7525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8269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​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607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F53DE0B-C627-A448-9AD6-5DB72A8E0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78189"/>
              </p:ext>
            </p:extLst>
          </p:nvPr>
        </p:nvGraphicFramePr>
        <p:xfrm>
          <a:off x="7215504" y="3749616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3060677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9700840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42594106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7525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8269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6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3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Represent the game problem space by a tree: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Nodes represent ‘board positions’; edges represent legal moves.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Root node is the first position in which a decision must be made.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15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cs typeface="Arial"/>
              </a:rPr>
              <a:t>Game Trees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99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16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err="1">
                <a:cs typeface="Arial"/>
              </a:rPr>
              <a:t>Hexapawn</a:t>
            </a:r>
            <a:r>
              <a:rPr lang="en-US" sz="3400">
                <a:cs typeface="Arial"/>
              </a:rPr>
              <a:t>: Simplified Game Tree for 2 Moves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Clr>
                <a:schemeClr val="accent1"/>
              </a:buClr>
            </a:pPr>
            <a:endParaRPr lang="en-US" sz="340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6695E-2F67-4BC5-92B5-84456FDC44D5}"/>
              </a:ext>
            </a:extLst>
          </p:cNvPr>
          <p:cNvSpPr txBox="1"/>
          <p:nvPr/>
        </p:nvSpPr>
        <p:spPr>
          <a:xfrm>
            <a:off x="3588775" y="137360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0066FF"/>
                </a:solidFill>
                <a:latin typeface="Franklin Gothic Medium"/>
              </a:rPr>
              <a:t>White to move</a:t>
            </a:r>
            <a:r>
              <a:rPr lang="en-US" dirty="0">
                <a:latin typeface="Franklin Gothic Medium"/>
              </a:rPr>
              <a:t>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FB65E-6D08-46DE-B3C7-9D430BF90485}"/>
              </a:ext>
            </a:extLst>
          </p:cNvPr>
          <p:cNvSpPr txBox="1"/>
          <p:nvPr/>
        </p:nvSpPr>
        <p:spPr>
          <a:xfrm>
            <a:off x="3683000" y="302074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0066FF"/>
                </a:solidFill>
                <a:latin typeface="Franklin Gothic Medium"/>
              </a:rPr>
              <a:t>Black to move</a:t>
            </a:r>
            <a:r>
              <a:rPr lang="en-US" dirty="0">
                <a:latin typeface="Franklin Gothic Medium"/>
              </a:rPr>
              <a:t>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3B4E7-CCCB-41BF-B7E0-CA4A20DB992C}"/>
              </a:ext>
            </a:extLst>
          </p:cNvPr>
          <p:cNvSpPr txBox="1"/>
          <p:nvPr/>
        </p:nvSpPr>
        <p:spPr>
          <a:xfrm>
            <a:off x="9448800" y="48137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0066FF"/>
                </a:solidFill>
                <a:latin typeface="Franklin Gothic Medium"/>
              </a:rPr>
              <a:t>White </a:t>
            </a:r>
            <a:r>
              <a:rPr lang="en-US" dirty="0">
                <a:latin typeface="Franklin Gothic Medium"/>
              </a:rPr>
              <a:t>​</a:t>
            </a:r>
            <a:br>
              <a:rPr lang="en-US" dirty="0">
                <a:latin typeface="Franklin Gothic Medium"/>
              </a:rPr>
            </a:br>
            <a:r>
              <a:rPr lang="en-US" i="1" dirty="0">
                <a:solidFill>
                  <a:srgbClr val="0066FF"/>
                </a:solidFill>
                <a:latin typeface="Franklin Gothic Medium"/>
              </a:rPr>
              <a:t>to move</a:t>
            </a:r>
            <a:r>
              <a:rPr lang="en-US" dirty="0">
                <a:latin typeface="Franklin Gothic Medium"/>
              </a:rPr>
              <a:t>​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C7FA3D-B77E-0748-9217-A91BDC12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25436"/>
              </p:ext>
            </p:extLst>
          </p:nvPr>
        </p:nvGraphicFramePr>
        <p:xfrm>
          <a:off x="4960375" y="1234263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3857443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8121234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71853745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8241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1863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8965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B351D2-F582-A549-91EF-7227E4B85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07433"/>
              </p:ext>
            </p:extLst>
          </p:nvPr>
        </p:nvGraphicFramePr>
        <p:xfrm>
          <a:off x="2431325" y="2630422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654620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17238581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41538826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7449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7416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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687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BB6B53-5896-6C4E-AC5F-D9F4F5BC2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20672"/>
              </p:ext>
            </p:extLst>
          </p:nvPr>
        </p:nvGraphicFramePr>
        <p:xfrm>
          <a:off x="4960375" y="2636983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6942654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4357142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71173619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28856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2931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​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6858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4056DA-8F65-204F-B474-4E8A1E5EB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91590"/>
              </p:ext>
            </p:extLst>
          </p:nvPr>
        </p:nvGraphicFramePr>
        <p:xfrm>
          <a:off x="7609050" y="2630422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1963094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2004218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132769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4805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6409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9201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81ECCF-34DA-2F40-AAF8-3BE566B06DB2}"/>
              </a:ext>
            </a:extLst>
          </p:cNvPr>
          <p:cNvCxnSpPr>
            <a:cxnSpLocks/>
          </p:cNvCxnSpPr>
          <p:nvPr/>
        </p:nvCxnSpPr>
        <p:spPr>
          <a:xfrm>
            <a:off x="5456945" y="2240103"/>
            <a:ext cx="0" cy="34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1D96A-5A6C-A94F-B050-4445328BA208}"/>
              </a:ext>
            </a:extLst>
          </p:cNvPr>
          <p:cNvCxnSpPr>
            <a:cxnSpLocks/>
          </p:cNvCxnSpPr>
          <p:nvPr/>
        </p:nvCxnSpPr>
        <p:spPr>
          <a:xfrm flipH="1">
            <a:off x="3456333" y="2215820"/>
            <a:ext cx="1412362" cy="37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E71FC-6058-474A-9F27-692365149AEE}"/>
              </a:ext>
            </a:extLst>
          </p:cNvPr>
          <p:cNvCxnSpPr>
            <a:cxnSpLocks/>
          </p:cNvCxnSpPr>
          <p:nvPr/>
        </p:nvCxnSpPr>
        <p:spPr>
          <a:xfrm>
            <a:off x="6057895" y="2240103"/>
            <a:ext cx="1453125" cy="39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2EFA9E-EB3F-3A41-AF13-0B7752AD535F}"/>
              </a:ext>
            </a:extLst>
          </p:cNvPr>
          <p:cNvCxnSpPr>
            <a:cxnSpLocks/>
          </p:cNvCxnSpPr>
          <p:nvPr/>
        </p:nvCxnSpPr>
        <p:spPr>
          <a:xfrm flipH="1">
            <a:off x="1841500" y="3669771"/>
            <a:ext cx="615221" cy="68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004311-CAD6-4C4F-856E-DA24EEA0D46B}"/>
              </a:ext>
            </a:extLst>
          </p:cNvPr>
          <p:cNvCxnSpPr>
            <a:cxnSpLocks/>
          </p:cNvCxnSpPr>
          <p:nvPr/>
        </p:nvCxnSpPr>
        <p:spPr>
          <a:xfrm flipH="1">
            <a:off x="2921545" y="3706548"/>
            <a:ext cx="6350" cy="6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5C3DEE-AF06-DC41-A737-32726D2A4432}"/>
              </a:ext>
            </a:extLst>
          </p:cNvPr>
          <p:cNvCxnSpPr>
            <a:cxnSpLocks/>
          </p:cNvCxnSpPr>
          <p:nvPr/>
        </p:nvCxnSpPr>
        <p:spPr>
          <a:xfrm>
            <a:off x="3424465" y="3734478"/>
            <a:ext cx="537935" cy="62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7A4EE2-30E8-F246-9633-83E55747C982}"/>
              </a:ext>
            </a:extLst>
          </p:cNvPr>
          <p:cNvCxnSpPr>
            <a:cxnSpLocks/>
          </p:cNvCxnSpPr>
          <p:nvPr/>
        </p:nvCxnSpPr>
        <p:spPr>
          <a:xfrm>
            <a:off x="5057776" y="3706548"/>
            <a:ext cx="207875" cy="79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A7A2A5-B405-0949-A02C-A2085B21B69B}"/>
              </a:ext>
            </a:extLst>
          </p:cNvPr>
          <p:cNvCxnSpPr>
            <a:cxnSpLocks/>
          </p:cNvCxnSpPr>
          <p:nvPr/>
        </p:nvCxnSpPr>
        <p:spPr>
          <a:xfrm>
            <a:off x="6033174" y="3595398"/>
            <a:ext cx="2263220" cy="95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E9E781-7225-9641-8B9E-9CDBFA3E73D3}"/>
              </a:ext>
            </a:extLst>
          </p:cNvPr>
          <p:cNvCxnSpPr>
            <a:cxnSpLocks/>
          </p:cNvCxnSpPr>
          <p:nvPr/>
        </p:nvCxnSpPr>
        <p:spPr>
          <a:xfrm>
            <a:off x="5577748" y="3735483"/>
            <a:ext cx="539941" cy="76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1798CD-0BB3-0340-9203-812D36829E89}"/>
              </a:ext>
            </a:extLst>
          </p:cNvPr>
          <p:cNvCxnSpPr>
            <a:cxnSpLocks/>
          </p:cNvCxnSpPr>
          <p:nvPr/>
        </p:nvCxnSpPr>
        <p:spPr>
          <a:xfrm>
            <a:off x="5953317" y="3718719"/>
            <a:ext cx="1160227" cy="77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93F26F1-DDD5-6C44-9C81-0A63F304E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56105"/>
              </p:ext>
            </p:extLst>
          </p:nvPr>
        </p:nvGraphicFramePr>
        <p:xfrm>
          <a:off x="3588392" y="4533679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654620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17238581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41538826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7449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27416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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6872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FE9B799-A090-244E-A453-D346B41FA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56867"/>
              </p:ext>
            </p:extLst>
          </p:nvPr>
        </p:nvGraphicFramePr>
        <p:xfrm>
          <a:off x="2417414" y="4503558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654620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17238581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41538826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7449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7416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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6872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0A6FFA8-319C-824C-A0BC-26A9B729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05364"/>
              </p:ext>
            </p:extLst>
          </p:nvPr>
        </p:nvGraphicFramePr>
        <p:xfrm>
          <a:off x="1155970" y="4503558"/>
          <a:ext cx="1015365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654620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17238581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41538826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7449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7416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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6872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8B687F0-1546-1441-9C0C-D34137B9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64278"/>
              </p:ext>
            </p:extLst>
          </p:nvPr>
        </p:nvGraphicFramePr>
        <p:xfrm>
          <a:off x="4783511" y="4548380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6402285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01342212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1764163515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68523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2832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​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05777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D992B34-9E7F-4C44-8E60-E91438245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17137"/>
              </p:ext>
            </p:extLst>
          </p:nvPr>
        </p:nvGraphicFramePr>
        <p:xfrm>
          <a:off x="5929630" y="4548380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308832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1698110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906508065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086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649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​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688312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A8A2E75A-2A1F-9746-A2B1-348270D2A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61787"/>
              </p:ext>
            </p:extLst>
          </p:nvPr>
        </p:nvGraphicFramePr>
        <p:xfrm>
          <a:off x="7014450" y="4585211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308832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1698110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906508065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086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649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​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68831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DC52CDC-CE48-F148-8232-AE1A9B23C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50259"/>
              </p:ext>
            </p:extLst>
          </p:nvPr>
        </p:nvGraphicFramePr>
        <p:xfrm>
          <a:off x="8166449" y="4594677"/>
          <a:ext cx="993140" cy="1005840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8989368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6825089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038553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605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>
                          <a:effectLst/>
                        </a:rPr>
                        <a:t>​</a:t>
                      </a:r>
                      <a:endParaRPr lang="en-US" sz="1600" b="1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3795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cap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000000">
                              <a:alpha val="0"/>
                            </a:srgb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⬤</a:t>
                      </a:r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52293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4E89F7-BD28-F24A-A59C-DBFE3C8F6EF4}"/>
              </a:ext>
            </a:extLst>
          </p:cNvPr>
          <p:cNvCxnSpPr>
            <a:cxnSpLocks/>
          </p:cNvCxnSpPr>
          <p:nvPr/>
        </p:nvCxnSpPr>
        <p:spPr>
          <a:xfrm>
            <a:off x="8091161" y="3696759"/>
            <a:ext cx="14459" cy="4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0AA65C-8CD0-F54B-8DB7-D02F9518041D}"/>
              </a:ext>
            </a:extLst>
          </p:cNvPr>
          <p:cNvCxnSpPr>
            <a:cxnSpLocks/>
          </p:cNvCxnSpPr>
          <p:nvPr/>
        </p:nvCxnSpPr>
        <p:spPr>
          <a:xfrm>
            <a:off x="8136399" y="3618547"/>
            <a:ext cx="502998" cy="48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A3E257-B7DE-2C44-9665-4CBDF54D6A2F}"/>
              </a:ext>
            </a:extLst>
          </p:cNvPr>
          <p:cNvCxnSpPr>
            <a:cxnSpLocks/>
          </p:cNvCxnSpPr>
          <p:nvPr/>
        </p:nvCxnSpPr>
        <p:spPr>
          <a:xfrm flipH="1">
            <a:off x="7695201" y="3772950"/>
            <a:ext cx="255950" cy="32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B36598A-AAD1-3D4B-A679-B74BEA19A728}"/>
              </a:ext>
            </a:extLst>
          </p:cNvPr>
          <p:cNvSpPr/>
          <p:nvPr/>
        </p:nvSpPr>
        <p:spPr>
          <a:xfrm>
            <a:off x="7882360" y="4060758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⬤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6A1CC8-1E0E-D94B-BDF8-75F9790B0E2B}"/>
              </a:ext>
            </a:extLst>
          </p:cNvPr>
          <p:cNvSpPr/>
          <p:nvPr/>
        </p:nvSpPr>
        <p:spPr>
          <a:xfrm>
            <a:off x="7475902" y="4040448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⬤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A906C5-9830-6846-BC39-6753AE51ED2D}"/>
              </a:ext>
            </a:extLst>
          </p:cNvPr>
          <p:cNvSpPr/>
          <p:nvPr/>
        </p:nvSpPr>
        <p:spPr>
          <a:xfrm>
            <a:off x="8363531" y="4071889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⬤</a:t>
            </a:r>
          </a:p>
        </p:txBody>
      </p:sp>
    </p:spTree>
    <p:extLst>
      <p:ext uri="{BB962C8B-B14F-4D97-AF65-F5344CB8AC3E}">
        <p14:creationId xmlns:p14="http://schemas.microsoft.com/office/powerpoint/2010/main" val="219109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17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Adversarial Search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Clr>
                <a:schemeClr val="accent1"/>
              </a:buClr>
            </a:pPr>
            <a:endParaRPr lang="en-US" sz="340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CB5BB-8A0B-4E20-905E-780A10990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endParaRPr lang="en-US"/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1754EF-959E-4FF0-B8A1-2A577689F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963" y="1717169"/>
            <a:ext cx="3575636" cy="31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8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18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Battle of Wits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4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nline Media 1" descr="The Princess Bride (5/12) Movie CLIP - The Battle of Wits (1987) HD">
            <a:hlinkClick r:id="" action="ppaction://media"/>
            <a:extLst>
              <a:ext uri="{FF2B5EF4-FFF2-40B4-BE49-F238E27FC236}">
                <a16:creationId xmlns:a16="http://schemas.microsoft.com/office/drawing/2014/main" id="{B05F200F-D030-6948-B4F7-1C366132F73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066365" y="1137177"/>
            <a:ext cx="8468578" cy="4763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F5BF60-D7C4-9342-B265-8C6F0453990C}"/>
              </a:ext>
            </a:extLst>
          </p:cNvPr>
          <p:cNvSpPr txBox="1"/>
          <p:nvPr/>
        </p:nvSpPr>
        <p:spPr>
          <a:xfrm>
            <a:off x="3990295" y="6064046"/>
            <a:ext cx="421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https://www.youtube.com/watch?v=rMz7JBRbmNo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9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Two players:  MAX, MAX’s opponent MIN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i="1">
                <a:solidFill>
                  <a:srgbClr val="0000FF"/>
                </a:solidFill>
                <a:cs typeface="Arial"/>
              </a:rPr>
              <a:t>All play is computed from MAX’s vantage point.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When MAX moves, MAX attempts to </a:t>
            </a:r>
            <a:r>
              <a:rPr lang="en-US" b="1" err="1">
                <a:cs typeface="Arial"/>
              </a:rPr>
              <a:t>MAXimize</a:t>
            </a:r>
            <a:r>
              <a:rPr lang="en-US" b="1">
                <a:cs typeface="Arial"/>
              </a:rPr>
              <a:t> MAX’s outcome.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When MAX’s opponent moves, they attempt to </a:t>
            </a:r>
            <a:r>
              <a:rPr lang="en-US" b="1" err="1">
                <a:cs typeface="Arial"/>
              </a:rPr>
              <a:t>MINimize</a:t>
            </a:r>
            <a:r>
              <a:rPr lang="en-US" b="1">
                <a:cs typeface="Arial"/>
              </a:rPr>
              <a:t> MAX’s outcome.</a:t>
            </a:r>
            <a:endParaRPr lang="en-US" b="1"/>
          </a:p>
          <a:p>
            <a:pPr algn="ctr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WE TYPICALLY ASSUME MAX MOVES FIRST: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Label the root (level 0) MAX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Alternate MAX/MIN labels at each  successive tree level </a:t>
            </a:r>
            <a:r>
              <a:rPr lang="en-US" b="1" i="1">
                <a:cs typeface="Arial"/>
              </a:rPr>
              <a:t>(ply).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i="1">
                <a:solidFill>
                  <a:srgbClr val="0000FF"/>
                </a:solidFill>
                <a:cs typeface="Arial"/>
              </a:rPr>
              <a:t>Even levels </a:t>
            </a:r>
            <a:r>
              <a:rPr lang="en-US" b="1">
                <a:cs typeface="Arial"/>
              </a:rPr>
              <a:t>represent turns for MAX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i="1">
                <a:solidFill>
                  <a:srgbClr val="0000FF"/>
                </a:solidFill>
                <a:cs typeface="Arial"/>
              </a:rPr>
              <a:t>Odd levels </a:t>
            </a:r>
            <a:r>
              <a:rPr lang="en-US" b="1">
                <a:cs typeface="Arial"/>
              </a:rPr>
              <a:t>represent turns for MIN</a:t>
            </a:r>
            <a:endParaRPr lang="en-US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19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>
                <a:cs typeface="Arial"/>
              </a:rPr>
              <a:t>MAX &amp; MIN Nodes : An egocentric view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92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</a:pPr>
            <a:r>
              <a:rPr lang="en-US" sz="3400"/>
              <a:t>Games: Outline of Unit</a:t>
            </a:r>
            <a:endParaRPr lang="en-US"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555200" cy="4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40000"/>
              </a:lnSpc>
              <a:spcBef>
                <a:spcPts val="0"/>
              </a:spcBef>
            </a:pPr>
            <a:r>
              <a:rPr lang="en-US"/>
              <a:t>Part 1: Games as Search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/>
              <a:t>Motivation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/>
              <a:t>Game-playing AI successes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/>
              <a:t>Game Trees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/>
              <a:t>Evaluation Functions</a:t>
            </a:r>
          </a:p>
          <a:p>
            <a:pPr marL="228600" indent="-228600">
              <a:lnSpc>
                <a:spcPct val="140000"/>
              </a:lnSpc>
              <a:spcBef>
                <a:spcPts val="0"/>
              </a:spcBef>
            </a:pPr>
            <a:r>
              <a:rPr lang="en-US"/>
              <a:t>Part II: Adversarial Search</a:t>
            </a:r>
            <a:endParaRPr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/>
              <a:t>The Minimax Rule</a:t>
            </a:r>
            <a:endParaRPr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/>
              <a:t>Alpha-Beta Pruning</a:t>
            </a:r>
            <a:endParaRPr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 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chemeClr val="accent3">
                    <a:lumMod val="65000"/>
                  </a:schemeClr>
                </a:solidFill>
                <a:cs typeface="Arial"/>
              </a:rPr>
              <a:t>Represent the game problem space by a tree:</a:t>
            </a:r>
            <a:endParaRPr lang="en-US">
              <a:solidFill>
                <a:schemeClr val="accent3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chemeClr val="accent3">
                    <a:lumMod val="65000"/>
                  </a:schemeClr>
                </a:solidFill>
                <a:cs typeface="Arial"/>
              </a:rPr>
              <a:t>Nodes represent ‘board positions’; edges represent legal moves.</a:t>
            </a:r>
            <a:endParaRPr lang="en-US">
              <a:solidFill>
                <a:schemeClr val="accent3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chemeClr val="accent3">
                    <a:lumMod val="65000"/>
                  </a:schemeClr>
                </a:solidFill>
                <a:cs typeface="Arial"/>
              </a:rPr>
              <a:t>Root node is the first position in which a decision must be made.</a:t>
            </a:r>
            <a:endParaRPr lang="en-US">
              <a:solidFill>
                <a:schemeClr val="accent3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  <a:cs typeface="Arial"/>
              </a:rPr>
              <a:t>Evaluation function </a:t>
            </a:r>
            <a:r>
              <a:rPr lang="en-US" b="1" i="1">
                <a:solidFill>
                  <a:srgbClr val="FF0000"/>
                </a:solidFill>
                <a:cs typeface="Arial"/>
              </a:rPr>
              <a:t>f</a:t>
            </a:r>
            <a:r>
              <a:rPr lang="en-US" b="1">
                <a:solidFill>
                  <a:srgbClr val="FF0000"/>
                </a:solidFill>
                <a:cs typeface="Arial"/>
              </a:rPr>
              <a:t> assigns real-number scores to `board positions’  </a:t>
            </a:r>
            <a:r>
              <a:rPr lang="en-US" b="1" i="1">
                <a:solidFill>
                  <a:srgbClr val="FF0000"/>
                </a:solidFill>
                <a:cs typeface="Arial"/>
              </a:rPr>
              <a:t>without reference to path</a:t>
            </a:r>
            <a:endParaRPr lang="en-US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cs typeface="Arial"/>
              </a:rPr>
              <a:t>Terminal nodes represent ways the game could end, labeled with the desirability of that ending (e.g. win/lose/draw or a numerical score)</a:t>
            </a:r>
            <a:endParaRPr lang="en-US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20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>
                <a:cs typeface="Arial"/>
              </a:rPr>
              <a:t>Game Trees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89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cs typeface="Arial"/>
              </a:rPr>
              <a:t>Evaluates how good a ‘board position’ is</a:t>
            </a:r>
            <a:endParaRPr lang="en-US" dirty="0"/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cs typeface="Arial"/>
              </a:rPr>
              <a:t>Based on 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static features</a:t>
            </a:r>
            <a:r>
              <a:rPr lang="en-US" b="1" i="1" dirty="0">
                <a:solidFill>
                  <a:schemeClr val="accent2"/>
                </a:solidFill>
                <a:cs typeface="Arial"/>
              </a:rPr>
              <a:t> </a:t>
            </a:r>
            <a:r>
              <a:rPr lang="en-US" b="1" dirty="0">
                <a:cs typeface="Arial"/>
              </a:rPr>
              <a:t>of that board alone</a:t>
            </a:r>
            <a:endParaRPr lang="en-US" dirty="0"/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cs typeface="Arial"/>
              </a:rPr>
              <a:t>Zero-sum assumption lets us use one function to describe goodness for both players.</a:t>
            </a:r>
            <a:endParaRPr lang="en-US" dirty="0"/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cs typeface="Times New Roman"/>
              </a:rPr>
              <a:t>f(n)&gt;0 </a:t>
            </a:r>
            <a:r>
              <a:rPr lang="en-US" dirty="0">
                <a:cs typeface="Arial"/>
              </a:rPr>
              <a:t>if MAX is winning in position </a:t>
            </a:r>
            <a:r>
              <a:rPr lang="en-US" i="1" dirty="0">
                <a:cs typeface="Arial"/>
              </a:rPr>
              <a:t>n</a:t>
            </a:r>
            <a:endParaRPr lang="en-US" dirty="0"/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cs typeface="Times New Roman"/>
              </a:rPr>
              <a:t>f(n)=0 </a:t>
            </a:r>
            <a:r>
              <a:rPr lang="en-US" dirty="0">
                <a:cs typeface="Arial"/>
              </a:rPr>
              <a:t>if position </a:t>
            </a:r>
            <a:r>
              <a:rPr lang="en-US" i="1" dirty="0">
                <a:cs typeface="Arial"/>
              </a:rPr>
              <a:t>n</a:t>
            </a:r>
            <a:r>
              <a:rPr lang="en-US" dirty="0">
                <a:cs typeface="Arial"/>
              </a:rPr>
              <a:t> is tied</a:t>
            </a:r>
            <a:endParaRPr lang="en-US" dirty="0"/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FF"/>
                </a:solidFill>
                <a:cs typeface="Times New Roman"/>
              </a:rPr>
              <a:t>f(n)&lt;0 </a:t>
            </a:r>
            <a:r>
              <a:rPr lang="en-US" dirty="0">
                <a:cs typeface="Arial"/>
              </a:rPr>
              <a:t>if MIN is winning in position </a:t>
            </a:r>
            <a:r>
              <a:rPr lang="en-US" i="1" dirty="0">
                <a:cs typeface="Arial"/>
              </a:rPr>
              <a:t>n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cs typeface="Arial"/>
              </a:rPr>
              <a:t>Build using expert knowledge, 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cs typeface="Arial"/>
              </a:rPr>
              <a:t>Tic-tac-toe</a:t>
            </a:r>
            <a:r>
              <a:rPr lang="en-US" b="1" i="1" dirty="0">
                <a:solidFill>
                  <a:srgbClr val="0000FF"/>
                </a:solidFill>
                <a:cs typeface="Times New Roman"/>
              </a:rPr>
              <a:t>: f(n)=(# of 3 lengths open for MAX)- (# open for MIN)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 marL="101600" lvl="0" indent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  <a:buNone/>
            </a:pPr>
            <a:endParaRPr lang="en-US" b="1" dirty="0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21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>
                <a:cs typeface="Arial"/>
              </a:rPr>
              <a:t>Evaluation functions: </a:t>
            </a:r>
            <a:r>
              <a:rPr lang="en-US" sz="3400" i="1" dirty="0">
                <a:solidFill>
                  <a:srgbClr val="0000FF"/>
                </a:solidFill>
                <a:cs typeface="Times New Roman"/>
              </a:rPr>
              <a:t>f(n)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798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22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cs typeface="Arial"/>
              </a:rPr>
              <a:t>A Partial Game Tree for Tic-Tac-Toe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8BA70-3389-47A9-B3D2-159AB05F9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f(n)=# of potential three-lines for X –</a:t>
            </a: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# of potential three-line for O </a:t>
            </a: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f(n)=0 if n is a terminal tie</a:t>
            </a: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f(n)=+ ∞ if n is a terminal win</a:t>
            </a: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/>
                <a:cs typeface="Arial"/>
              </a:rPr>
              <a:t>f(n)=-</a:t>
            </a:r>
            <a:r>
              <a:rPr lang="en-US">
                <a:solidFill>
                  <a:schemeClr val="accent1"/>
                </a:solidFill>
                <a:latin typeface="Arial"/>
                <a:cs typeface="Arial"/>
              </a:rPr>
              <a:t> </a:t>
            </a:r>
            <a:r>
              <a:rPr lang="en-US">
                <a:latin typeface="Arial"/>
                <a:cs typeface="Arial"/>
              </a:rPr>
              <a:t>∞ if n is a terminal loss</a:t>
            </a:r>
            <a:endParaRPr lang="en-US"/>
          </a:p>
          <a:p>
            <a:endParaRPr lang="en-US"/>
          </a:p>
        </p:txBody>
      </p:sp>
      <p:pic>
        <p:nvPicPr>
          <p:cNvPr id="4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B158A9F-44AA-4B41-A5DD-D478F00D7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95" y="1066507"/>
            <a:ext cx="7372828" cy="4744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C1E19-0CE4-4927-BE9E-F7F62705F1A8}"/>
              </a:ext>
            </a:extLst>
          </p:cNvPr>
          <p:cNvSpPr txBox="1"/>
          <p:nvPr/>
        </p:nvSpPr>
        <p:spPr>
          <a:xfrm>
            <a:off x="6094719" y="4423441"/>
            <a:ext cx="433123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f(n)=# of potential three-lines for X –​</a:t>
            </a:r>
          </a:p>
          <a:p>
            <a:r>
              <a:rPr lang="en-US">
                <a:cs typeface="Segoe UI"/>
              </a:rPr>
              <a:t># of potential three-line for O ​</a:t>
            </a:r>
          </a:p>
          <a:p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f(n)=0 if n is a terminal tie​</a:t>
            </a:r>
          </a:p>
          <a:p>
            <a:r>
              <a:rPr lang="en-US">
                <a:cs typeface="Segoe UI"/>
              </a:rPr>
              <a:t>f(n)=+ ∞ if n is a terminal win​</a:t>
            </a:r>
          </a:p>
          <a:p>
            <a:r>
              <a:rPr lang="en-US">
                <a:cs typeface="Segoe UI"/>
              </a:rPr>
              <a:t>f(n)=-</a:t>
            </a:r>
            <a:r>
              <a:rPr lang="en-US">
                <a:solidFill>
                  <a:srgbClr val="CBCBCB"/>
                </a:solidFill>
                <a:cs typeface="Segoe UI"/>
              </a:rPr>
              <a:t> </a:t>
            </a:r>
            <a:r>
              <a:rPr lang="en-US">
                <a:cs typeface="Segoe UI"/>
              </a:rPr>
              <a:t>∞ if n is a terminal loss​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BF2A-4036-4190-BCEF-D6252EE96E69}"/>
              </a:ext>
            </a:extLst>
          </p:cNvPr>
          <p:cNvSpPr txBox="1"/>
          <p:nvPr/>
        </p:nvSpPr>
        <p:spPr>
          <a:xfrm>
            <a:off x="2351087" y="24145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f(n)=2</a:t>
            </a:r>
            <a:r>
              <a:rPr lang="en-US">
                <a:latin typeface="Times New Roman"/>
                <a:ea typeface="Times New Roman"/>
                <a:cs typeface="Times New Roman"/>
              </a:rPr>
              <a:t>​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C76FA-5538-4DFB-9F64-C195F3138255}"/>
              </a:ext>
            </a:extLst>
          </p:cNvPr>
          <p:cNvSpPr txBox="1"/>
          <p:nvPr/>
        </p:nvSpPr>
        <p:spPr>
          <a:xfrm>
            <a:off x="723900" y="24145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4DBF"/>
                </a:solidFill>
                <a:latin typeface="Times New Roman"/>
              </a:rPr>
              <a:t>f(n)=8-5=3</a:t>
            </a:r>
            <a:r>
              <a:rPr lang="en-US" dirty="0">
                <a:latin typeface="Times New Roman"/>
                <a:cs typeface="Times New Roman"/>
              </a:rPr>
              <a:t>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2CCAC-68CF-40C3-B054-92583A9F8DCC}"/>
              </a:ext>
            </a:extLst>
          </p:cNvPr>
          <p:cNvSpPr txBox="1"/>
          <p:nvPr/>
        </p:nvSpPr>
        <p:spPr>
          <a:xfrm>
            <a:off x="2930525" y="24145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f(n)=3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18E0E-AB78-49BA-B487-E23B36CCED43}"/>
              </a:ext>
            </a:extLst>
          </p:cNvPr>
          <p:cNvSpPr txBox="1"/>
          <p:nvPr/>
        </p:nvSpPr>
        <p:spPr>
          <a:xfrm>
            <a:off x="3652837" y="24145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f(n)=2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750D4-4078-4123-B077-3D727CF00349}"/>
              </a:ext>
            </a:extLst>
          </p:cNvPr>
          <p:cNvSpPr txBox="1"/>
          <p:nvPr/>
        </p:nvSpPr>
        <p:spPr>
          <a:xfrm>
            <a:off x="4398962" y="24145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f(n)=4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6382E-78FA-42EB-97E6-D83BF3DAD5A9}"/>
              </a:ext>
            </a:extLst>
          </p:cNvPr>
          <p:cNvSpPr txBox="1"/>
          <p:nvPr/>
        </p:nvSpPr>
        <p:spPr>
          <a:xfrm>
            <a:off x="5153025" y="24145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f(n)=2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7D536-3852-48AD-B4B8-51E738A01FC8}"/>
              </a:ext>
            </a:extLst>
          </p:cNvPr>
          <p:cNvSpPr txBox="1"/>
          <p:nvPr/>
        </p:nvSpPr>
        <p:spPr>
          <a:xfrm>
            <a:off x="5843587" y="24145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f(n)=3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0E17A-6681-4C35-A814-C2E2A114EE24}"/>
              </a:ext>
            </a:extLst>
          </p:cNvPr>
          <p:cNvSpPr txBox="1"/>
          <p:nvPr/>
        </p:nvSpPr>
        <p:spPr>
          <a:xfrm>
            <a:off x="6581775" y="24145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f(n)=2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0E6A8-F251-4C8E-B503-0C0BA045CE57}"/>
              </a:ext>
            </a:extLst>
          </p:cNvPr>
          <p:cNvSpPr txBox="1"/>
          <p:nvPr/>
        </p:nvSpPr>
        <p:spPr>
          <a:xfrm>
            <a:off x="7327900" y="24145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004DBF"/>
                </a:solidFill>
                <a:latin typeface="Times New Roman"/>
              </a:rPr>
              <a:t>f(n)=3</a:t>
            </a:r>
            <a:r>
              <a:rPr lang="en-US">
                <a:latin typeface="Times New Roman"/>
                <a:ea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2CFD5-95CD-45B8-97FD-5D48BC70C700}"/>
              </a:ext>
            </a:extLst>
          </p:cNvPr>
          <p:cNvSpPr txBox="1"/>
          <p:nvPr/>
        </p:nvSpPr>
        <p:spPr>
          <a:xfrm>
            <a:off x="803275" y="327183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f(n)=6-5=1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D61AFF-CFB3-452F-AF1A-56715DCD863B}"/>
              </a:ext>
            </a:extLst>
          </p:cNvPr>
          <p:cNvSpPr txBox="1"/>
          <p:nvPr/>
        </p:nvSpPr>
        <p:spPr>
          <a:xfrm>
            <a:off x="2176462" y="321627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f(n)=0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9966E-060A-4EB0-9B70-314B41DF6AFA}"/>
              </a:ext>
            </a:extLst>
          </p:cNvPr>
          <p:cNvSpPr txBox="1"/>
          <p:nvPr/>
        </p:nvSpPr>
        <p:spPr>
          <a:xfrm>
            <a:off x="2930525" y="327183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f(n)=1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A6B96-5380-4938-A8CF-D875C05EAD38}"/>
              </a:ext>
            </a:extLst>
          </p:cNvPr>
          <p:cNvSpPr txBox="1"/>
          <p:nvPr/>
        </p:nvSpPr>
        <p:spPr>
          <a:xfrm>
            <a:off x="803275" y="411321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f(n)=6-3=3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E38D2-F8B1-4279-ADAB-2F92D3C0B1FA}"/>
              </a:ext>
            </a:extLst>
          </p:cNvPr>
          <p:cNvSpPr txBox="1"/>
          <p:nvPr/>
        </p:nvSpPr>
        <p:spPr>
          <a:xfrm>
            <a:off x="2097087" y="411321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f(n)=6-4=2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6BBB7-FB7E-4DDE-80C0-958583409247}"/>
              </a:ext>
            </a:extLst>
          </p:cNvPr>
          <p:cNvSpPr txBox="1"/>
          <p:nvPr/>
        </p:nvSpPr>
        <p:spPr>
          <a:xfrm>
            <a:off x="3351212" y="411321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4DBF"/>
                </a:solidFill>
                <a:latin typeface="Times New Roman"/>
              </a:rPr>
              <a:t>f(n)=6-2=4</a:t>
            </a:r>
            <a:r>
              <a:rPr lang="en-US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A7C2C-F483-49CD-AFAB-27AA171ECC4B}"/>
              </a:ext>
            </a:extLst>
          </p:cNvPr>
          <p:cNvSpPr txBox="1"/>
          <p:nvPr/>
        </p:nvSpPr>
        <p:spPr>
          <a:xfrm>
            <a:off x="1462087" y="5811838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Segoe UI"/>
              </a:rPr>
              <a:t>-∞</a:t>
            </a:r>
            <a:r>
              <a:rPr lang="en-US" sz="2400" b="1" dirty="0">
                <a:latin typeface="Times New Roman"/>
                <a:cs typeface="Segoe UI"/>
              </a:rPr>
              <a:t>​</a:t>
            </a:r>
          </a:p>
          <a:p>
            <a:r>
              <a:rPr lang="en-US" dirty="0">
                <a:latin typeface="Times New Roman"/>
                <a:cs typeface="Segoe UI"/>
              </a:rPr>
              <a:t>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B2D025-0F1B-40D8-980F-BDB2F9483B44}"/>
              </a:ext>
            </a:extLst>
          </p:cNvPr>
          <p:cNvSpPr txBox="1"/>
          <p:nvPr/>
        </p:nvSpPr>
        <p:spPr>
          <a:xfrm>
            <a:off x="2279650" y="581183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​</a:t>
            </a:r>
            <a:endParaRPr 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A9B14-EB9A-4EF1-9C76-1ADD8CF5E8C1}"/>
              </a:ext>
            </a:extLst>
          </p:cNvPr>
          <p:cNvSpPr txBox="1"/>
          <p:nvPr/>
        </p:nvSpPr>
        <p:spPr>
          <a:xfrm>
            <a:off x="2930525" y="581183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4DBF"/>
                </a:solidFill>
                <a:latin typeface="Times New Roman"/>
              </a:rPr>
              <a:t>+ ∞</a:t>
            </a:r>
            <a:r>
              <a:rPr lang="en-US" sz="2400" b="1" dirty="0">
                <a:latin typeface="Times New Roman"/>
                <a:cs typeface="Times New Roman"/>
              </a:rPr>
              <a:t>​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501939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Arial"/>
                <a:cs typeface="Arial"/>
              </a:rPr>
              <a:t>Claude Shannon argued for a chess evaluation function in a 1950 paper</a:t>
            </a:r>
            <a:endParaRPr lang="en-US" dirty="0"/>
          </a:p>
          <a:p>
            <a:pPr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Arial"/>
                <a:cs typeface="Arial"/>
              </a:rPr>
              <a:t>Alan Turing defined function in 1948:</a:t>
            </a: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f(n)=(sum of A’s  piece values)</a:t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         -(sum of  B’s piece values)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Arial"/>
                <a:cs typeface="Arial"/>
              </a:rPr>
              <a:t>More complex: weighted sum </a:t>
            </a:r>
            <a:br>
              <a:rPr lang="en-US" b="1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of </a:t>
            </a:r>
            <a:r>
              <a:rPr lang="en-US" b="1" i="1" dirty="0">
                <a:solidFill>
                  <a:srgbClr val="0000FF"/>
                </a:solidFill>
                <a:latin typeface="Arial"/>
                <a:cs typeface="Arial"/>
              </a:rPr>
              <a:t>positional</a:t>
            </a:r>
            <a:r>
              <a:rPr lang="en-US" b="1" dirty="0">
                <a:latin typeface="Arial"/>
                <a:cs typeface="Arial"/>
              </a:rPr>
              <a:t> features: </a:t>
            </a:r>
            <a:endParaRPr lang="en-US" dirty="0"/>
          </a:p>
          <a:p>
            <a:pPr marL="101600" inden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>	</a:t>
            </a:r>
            <a:r>
              <a:rPr lang="en-US" i="1" dirty="0" err="1"/>
              <a:t>Σ</a:t>
            </a:r>
            <a:r>
              <a:rPr lang="en-US" i="1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feature</a:t>
            </a:r>
            <a:r>
              <a:rPr lang="en-US" i="1" baseline="-25000" dirty="0" err="1"/>
              <a:t>i</a:t>
            </a:r>
            <a:r>
              <a:rPr lang="en-US" i="1" dirty="0"/>
              <a:t>(n)</a:t>
            </a:r>
          </a:p>
          <a:p>
            <a:pPr marL="101600" indent="0">
              <a:spcBef>
                <a:spcPct val="20000"/>
              </a:spcBef>
              <a:spcAft>
                <a:spcPct val="0"/>
              </a:spcAft>
              <a:buNone/>
            </a:pPr>
            <a:endParaRPr lang="en-US" i="1" dirty="0"/>
          </a:p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latin typeface="Arial"/>
                <a:cs typeface="Arial"/>
              </a:rPr>
              <a:t>Deep Blue had &gt;8000 features</a:t>
            </a:r>
            <a:endParaRPr lang="en-US" dirty="0"/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b="1" dirty="0">
              <a:latin typeface="Arial"/>
              <a:cs typeface="Arial"/>
            </a:endParaRPr>
          </a:p>
          <a:p>
            <a:pPr lvl="1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  <a:buFont typeface="Arial,Sans-Serif"/>
              <a:buChar char="•"/>
            </a:pPr>
            <a:endParaRPr lang="en-US" dirty="0"/>
          </a:p>
          <a:p>
            <a:pPr lvl="0" indent="-4572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  <a:buAutoNum type="arabicPeriod"/>
            </a:pPr>
            <a:endParaRPr lang="en-US" b="1" dirty="0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23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cs typeface="Arial"/>
              </a:rPr>
              <a:t>Chess Evaluation Functions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39859E-C978-47FB-8F7A-1A35F351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31564"/>
              </p:ext>
            </p:extLst>
          </p:nvPr>
        </p:nvGraphicFramePr>
        <p:xfrm>
          <a:off x="7594387" y="1863377"/>
          <a:ext cx="2124075" cy="1819835"/>
        </p:xfrm>
        <a:graphic>
          <a:graphicData uri="http://schemas.openxmlformats.org/drawingml/2006/table">
            <a:tbl>
              <a:tblPr firstRow="1" bandRow="1">
                <a:tableStyleId>{95827534-29FB-4541-B439-1F876C23857B}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74856695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674781604"/>
                    </a:ext>
                  </a:extLst>
                </a:gridCol>
              </a:tblGrid>
              <a:tr h="44823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Pawn​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1.0​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38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Knight​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3.0​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513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Bishop​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3.25​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9944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Rook​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5.0​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808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Queen​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9.0​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622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C0E5241-1FA1-4CB5-A6D0-8C409D8C90CA}"/>
              </a:ext>
            </a:extLst>
          </p:cNvPr>
          <p:cNvSpPr txBox="1"/>
          <p:nvPr/>
        </p:nvSpPr>
        <p:spPr>
          <a:xfrm>
            <a:off x="7298551" y="3802316"/>
            <a:ext cx="316582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Pieces values for a simple Turing-style evaluation  function often taught </a:t>
            </a:r>
            <a:r>
              <a:rPr lang="en-US"/>
              <a:t>​</a:t>
            </a:r>
            <a:br>
              <a:rPr lang="en-US"/>
            </a:br>
            <a:r>
              <a:rPr lang="en-US">
                <a:solidFill>
                  <a:srgbClr val="0066FF"/>
                </a:solidFill>
              </a:rPr>
              <a:t>to novice chess players</a:t>
            </a:r>
            <a:r>
              <a:rPr lang="en-US"/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D9C90-2805-4692-88C1-1B37989B093B}"/>
              </a:ext>
            </a:extLst>
          </p:cNvPr>
          <p:cNvSpPr txBox="1"/>
          <p:nvPr/>
        </p:nvSpPr>
        <p:spPr>
          <a:xfrm>
            <a:off x="6094720" y="4609139"/>
            <a:ext cx="5086830" cy="1631216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Segoe UI"/>
              </a:rPr>
              <a:t>Positive:</a:t>
            </a:r>
            <a:r>
              <a:rPr lang="en-US">
                <a:cs typeface="Segoe UI"/>
              </a:rPr>
              <a:t> rooks on open files, knights in​</a:t>
            </a:r>
          </a:p>
          <a:p>
            <a:pPr algn="ctr"/>
            <a:r>
              <a:rPr lang="en-US">
                <a:cs typeface="Segoe UI"/>
              </a:rPr>
              <a:t>closed positions, control of the center, ​</a:t>
            </a:r>
          </a:p>
          <a:p>
            <a:pPr algn="ctr"/>
            <a:r>
              <a:rPr lang="en-US">
                <a:cs typeface="Segoe UI"/>
              </a:rPr>
              <a:t>developed pieces​</a:t>
            </a:r>
          </a:p>
          <a:p>
            <a:pPr algn="ctr"/>
            <a:r>
              <a:rPr lang="en-US">
                <a:cs typeface="Segoe UI"/>
              </a:rPr>
              <a:t>​</a:t>
            </a:r>
          </a:p>
          <a:p>
            <a:pPr algn="ctr"/>
            <a:r>
              <a:rPr lang="en-US" b="1">
                <a:cs typeface="Segoe UI"/>
              </a:rPr>
              <a:t>Negative: </a:t>
            </a:r>
            <a:r>
              <a:rPr lang="en-US">
                <a:cs typeface="Segoe UI"/>
              </a:rPr>
              <a:t>doubled pawns, wrong-colored ​</a:t>
            </a:r>
          </a:p>
          <a:p>
            <a:pPr algn="ctr"/>
            <a:r>
              <a:rPr lang="en-US">
                <a:cs typeface="Segoe UI"/>
              </a:rPr>
              <a:t>bishops in closed positions, isolated pawns, </a:t>
            </a:r>
            <a:r>
              <a:rPr lang="en-US" sz="1600"/>
              <a:t>pinned</a:t>
            </a:r>
            <a:r>
              <a:rPr lang="en-US">
                <a:cs typeface="Segoe UI"/>
              </a:rPr>
              <a:t> pieces​</a:t>
            </a:r>
          </a:p>
          <a:p>
            <a:pPr algn="ctr"/>
            <a:r>
              <a:rPr lang="en-US" i="1">
                <a:cs typeface="Segoe UI"/>
              </a:rPr>
              <a:t>Examples of more complex features</a:t>
            </a:r>
            <a:r>
              <a:rPr lang="en-US"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F9597-3F11-4114-A0E7-05737374AD49}"/>
              </a:ext>
            </a:extLst>
          </p:cNvPr>
          <p:cNvSpPr txBox="1"/>
          <p:nvPr/>
        </p:nvSpPr>
        <p:spPr>
          <a:xfrm>
            <a:off x="4867275" y="334327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83E10B-1BE6-2C49-AE9B-D1BE40DAEAD3}"/>
                  </a:ext>
                </a:extLst>
              </p:cNvPr>
              <p:cNvSpPr txBox="1"/>
              <p:nvPr/>
            </p:nvSpPr>
            <p:spPr>
              <a:xfrm>
                <a:off x="6146800" y="3460750"/>
                <a:ext cx="15901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83E10B-1BE6-2C49-AE9B-D1BE40DAE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0" y="3460750"/>
                <a:ext cx="1590179" cy="215444"/>
              </a:xfrm>
              <a:prstGeom prst="rect">
                <a:avLst/>
              </a:prstGeom>
              <a:blipFill>
                <a:blip r:embed="rId4"/>
                <a:stretch>
                  <a:fillRect l="-2381" t="-5882" r="-1587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47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b="1">
              <a:latin typeface="Arial"/>
              <a:cs typeface="Arial"/>
            </a:endParaRPr>
          </a:p>
          <a:p>
            <a:pPr lvl="1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  <a:buFont typeface="Arial,Sans-Serif"/>
              <a:buChar char="•"/>
            </a:pPr>
            <a:endParaRPr lang="en-US"/>
          </a:p>
          <a:p>
            <a:pPr lvl="0" indent="-4572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  <a:buAutoNum type="arabicPeriod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24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cs typeface="Arial"/>
              </a:rPr>
              <a:t>Some Chess Positions and their Evaluations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A picture containing object, person&#10;&#10;Description automatically generated">
            <a:extLst>
              <a:ext uri="{FF2B5EF4-FFF2-40B4-BE49-F238E27FC236}">
                <a16:creationId xmlns:a16="http://schemas.microsoft.com/office/drawing/2014/main" id="{D36CE85A-F646-495D-B453-58011572C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56" y="1297154"/>
            <a:ext cx="2743200" cy="2752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485CA9-FB5E-4410-8AE5-C38558A869DB}"/>
              </a:ext>
            </a:extLst>
          </p:cNvPr>
          <p:cNvSpPr txBox="1"/>
          <p:nvPr/>
        </p:nvSpPr>
        <p:spPr>
          <a:xfrm>
            <a:off x="639055" y="4173711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Open Sans"/>
                <a:cs typeface="Segoe UI"/>
              </a:rPr>
              <a:t>White to move​</a:t>
            </a:r>
            <a:endParaRPr lang="en-US">
              <a:latin typeface="Open Sans"/>
            </a:endParaRPr>
          </a:p>
          <a:p>
            <a:pPr algn="ctr"/>
            <a:r>
              <a:rPr lang="en-US" sz="2000">
                <a:latin typeface="Open Sans"/>
                <a:cs typeface="Segoe UI"/>
              </a:rPr>
              <a:t>f(n)=(9+3)-(5+5+3.25)​</a:t>
            </a:r>
            <a:endParaRPr lang="en-US">
              <a:latin typeface="Open Sans"/>
            </a:endParaRPr>
          </a:p>
          <a:p>
            <a:pPr algn="ctr"/>
            <a:r>
              <a:rPr lang="en-US" sz="2000">
                <a:solidFill>
                  <a:srgbClr val="FF0000"/>
                </a:solidFill>
                <a:latin typeface="Open Sans"/>
                <a:cs typeface="Segoe UI"/>
              </a:rPr>
              <a:t>=-1.25</a:t>
            </a:r>
            <a:r>
              <a:rPr lang="en-US" sz="2000">
                <a:latin typeface="Open Sans"/>
                <a:cs typeface="Segoe UI"/>
              </a:rPr>
              <a:t>​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088BFB-18DA-514D-ABB1-5EA5FD6D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235457"/>
            <a:ext cx="2844800" cy="28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8A44B7-04DF-654E-AD45-5FA35CE9480F}"/>
              </a:ext>
            </a:extLst>
          </p:cNvPr>
          <p:cNvSpPr/>
          <p:nvPr/>
        </p:nvSpPr>
        <p:spPr>
          <a:xfrm>
            <a:off x="2908300" y="418182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sz="2000" dirty="0">
                <a:latin typeface="Arial" panose="020B0604020202020204" pitchFamily="34" charset="0"/>
              </a:rPr>
              <a:t>… Nxg5??​</a:t>
            </a:r>
            <a:endParaRPr lang="en-US" sz="2000" dirty="0">
              <a:latin typeface="Segoe UI"/>
            </a:endParaRPr>
          </a:p>
          <a:p>
            <a:pPr algn="ctr" fontAlgn="base"/>
            <a:r>
              <a:rPr lang="en-US" sz="2000" dirty="0">
                <a:latin typeface="Arial" panose="020B0604020202020204" pitchFamily="34" charset="0"/>
              </a:rPr>
              <a:t>f(n)=(9+3)-(5+5)​</a:t>
            </a:r>
            <a:endParaRPr lang="en-US" sz="2000" dirty="0">
              <a:latin typeface="Segoe UI"/>
            </a:endParaRPr>
          </a:p>
          <a:p>
            <a:pPr algn="ctr" fontAlgn="base"/>
            <a:r>
              <a:rPr lang="en-US" sz="2000" dirty="0">
                <a:solidFill>
                  <a:srgbClr val="004DBF"/>
                </a:solidFill>
                <a:latin typeface="Arial" panose="020B0604020202020204" pitchFamily="34" charset="0"/>
              </a:rPr>
              <a:t>=2</a:t>
            </a:r>
            <a:r>
              <a:rPr lang="en-US" sz="2000" dirty="0">
                <a:latin typeface="Arial" panose="020B0604020202020204" pitchFamily="34" charset="0"/>
              </a:rPr>
              <a:t>​</a:t>
            </a:r>
            <a:endParaRPr lang="en-US" sz="2000" dirty="0">
              <a:latin typeface="Segoe U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29EE14-8295-6345-9238-F8DE1FC8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663" y="1235457"/>
            <a:ext cx="2844800" cy="28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7A9FF4-7F9F-8146-ACBB-5AEDB63F43B1}"/>
              </a:ext>
            </a:extLst>
          </p:cNvPr>
          <p:cNvSpPr/>
          <p:nvPr/>
        </p:nvSpPr>
        <p:spPr>
          <a:xfrm>
            <a:off x="5981225" y="327511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itchFamily="2" charset="0"/>
              </a:rPr>
              <a:t>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E2CC4-C9F3-514A-8C3C-4769BF64C93C}"/>
              </a:ext>
            </a:extLst>
          </p:cNvPr>
          <p:cNvSpPr/>
          <p:nvPr/>
        </p:nvSpPr>
        <p:spPr>
          <a:xfrm>
            <a:off x="6981420" y="418182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sz="2000" i="1" dirty="0">
                <a:latin typeface="Arial" panose="020B0604020202020204" pitchFamily="34" charset="0"/>
              </a:rPr>
              <a:t>Uh-oh</a:t>
            </a:r>
            <a:r>
              <a:rPr lang="en-US" sz="2000" dirty="0">
                <a:latin typeface="Arial" panose="020B0604020202020204" pitchFamily="34" charset="0"/>
              </a:rPr>
              <a:t>: Rxg4+​</a:t>
            </a:r>
            <a:endParaRPr lang="en-US" sz="2000" dirty="0">
              <a:latin typeface="Segoe UI"/>
            </a:endParaRPr>
          </a:p>
          <a:p>
            <a:pPr algn="ctr" fontAlgn="base"/>
            <a:r>
              <a:rPr lang="en-US" sz="2000" dirty="0">
                <a:latin typeface="Arial" panose="020B0604020202020204" pitchFamily="34" charset="0"/>
              </a:rPr>
              <a:t>f(n)=(3)-(5+5)​</a:t>
            </a:r>
            <a:endParaRPr lang="en-US" sz="2000" dirty="0">
              <a:latin typeface="Segoe UI"/>
            </a:endParaRPr>
          </a:p>
          <a:p>
            <a:pPr algn="ctr" fontAlgn="base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=-7</a:t>
            </a:r>
            <a:r>
              <a:rPr lang="en-US" sz="2000" dirty="0">
                <a:latin typeface="Arial" panose="020B0604020202020204" pitchFamily="34" charset="0"/>
              </a:rPr>
              <a:t>​</a:t>
            </a:r>
            <a:endParaRPr lang="en-US" sz="2000" dirty="0">
              <a:latin typeface="Segoe UI"/>
            </a:endParaRPr>
          </a:p>
          <a:p>
            <a:pPr algn="ctr" fontAlgn="base"/>
            <a:r>
              <a:rPr lang="en-US" sz="2000" i="1" dirty="0">
                <a:latin typeface="Arial" panose="020B0604020202020204" pitchFamily="34" charset="0"/>
              </a:rPr>
              <a:t>And black may </a:t>
            </a:r>
            <a:r>
              <a:rPr lang="en-US" sz="2000" dirty="0">
                <a:latin typeface="Arial" panose="020B0604020202020204" pitchFamily="34" charset="0"/>
              </a:rPr>
              <a:t>​</a:t>
            </a:r>
            <a:endParaRPr lang="en-US" sz="2000" dirty="0">
              <a:latin typeface="Segoe UI"/>
            </a:endParaRPr>
          </a:p>
          <a:p>
            <a:pPr algn="ctr" fontAlgn="base"/>
            <a:r>
              <a:rPr lang="en-US" sz="2000" i="1" dirty="0">
                <a:latin typeface="Arial" panose="020B0604020202020204" pitchFamily="34" charset="0"/>
              </a:rPr>
              <a:t>force checkmate</a:t>
            </a:r>
            <a:r>
              <a:rPr lang="en-US" sz="2000" dirty="0">
                <a:latin typeface="Arial" panose="020B0604020202020204" pitchFamily="34" charset="0"/>
              </a:rPr>
              <a:t>​</a:t>
            </a:r>
            <a:endParaRPr lang="en-US" sz="2000" dirty="0">
              <a:latin typeface="Segoe U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3FEF2-A8AB-1642-A229-EB7A10767C41}"/>
              </a:ext>
            </a:extLst>
          </p:cNvPr>
          <p:cNvSpPr/>
          <p:nvPr/>
        </p:nvSpPr>
        <p:spPr>
          <a:xfrm>
            <a:off x="399673" y="529485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dirty="0">
                <a:latin typeface="Arial" panose="020B0604020202020204" pitchFamily="34" charset="0"/>
              </a:rPr>
              <a:t>So, considering our opponent’s possible​</a:t>
            </a:r>
            <a:endParaRPr lang="en-US" sz="2000" dirty="0">
              <a:latin typeface="Segoe UI"/>
            </a:endParaRPr>
          </a:p>
          <a:p>
            <a:pPr fontAlgn="base"/>
            <a:r>
              <a:rPr lang="en-US" sz="2000" dirty="0">
                <a:latin typeface="Arial" panose="020B0604020202020204" pitchFamily="34" charset="0"/>
              </a:rPr>
              <a:t>responses would be wise.​</a:t>
            </a:r>
            <a:endParaRPr lang="en-US" sz="2000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8941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i="1">
              <a:solidFill>
                <a:srgbClr val="0000FF"/>
              </a:solidFill>
              <a:latin typeface="Arial"/>
              <a:cs typeface="Arial"/>
            </a:endParaRPr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latin typeface="Arial"/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25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1232110" y="2759370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The Minimax Rule (AIMA 5.2)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6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latin typeface="Arial"/>
                <a:cs typeface="Arial"/>
              </a:rPr>
              <a:t>Idea</a:t>
            </a:r>
            <a:r>
              <a:rPr lang="en-US" dirty="0">
                <a:latin typeface="Arial"/>
                <a:cs typeface="Arial"/>
              </a:rPr>
              <a:t>: Make the best move for MAX 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assuming that MIN always replies with the best move for MIN</a:t>
            </a: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/>
                <a:cs typeface="Arial"/>
              </a:rPr>
              <a:t>Easily computed by a recursive process</a:t>
            </a:r>
            <a:endParaRPr lang="en-US" dirty="0"/>
          </a:p>
          <a:p>
            <a:pPr lvl="1" indent="-457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/>
              <a:buChar char="•"/>
            </a:pPr>
            <a:r>
              <a:rPr lang="en-US" dirty="0">
                <a:latin typeface="Arial"/>
                <a:cs typeface="Arial"/>
              </a:rPr>
              <a:t>The </a:t>
            </a:r>
            <a:r>
              <a:rPr lang="en-US" b="1" i="1" dirty="0">
                <a:latin typeface="Arial"/>
                <a:cs typeface="Arial"/>
              </a:rPr>
              <a:t>backed-up value</a:t>
            </a:r>
            <a:r>
              <a:rPr lang="en-US" b="1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Arial"/>
              </a:rPr>
              <a:t>of each node in the tree is determined by the values of its children:</a:t>
            </a:r>
            <a:endParaRPr lang="en-US" dirty="0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/>
              <a:buChar char="•"/>
            </a:pPr>
            <a:endParaRPr lang="en-US" dirty="0"/>
          </a:p>
          <a:p>
            <a:pPr lvl="1" indent="-457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har char="•"/>
            </a:pPr>
            <a:r>
              <a:rPr lang="en-US" dirty="0">
                <a:latin typeface="Arial"/>
                <a:cs typeface="Arial"/>
              </a:rPr>
              <a:t>For a </a:t>
            </a:r>
            <a:r>
              <a:rPr lang="en-US" b="1" dirty="0">
                <a:latin typeface="Arial"/>
                <a:cs typeface="Arial"/>
              </a:rPr>
              <a:t>MAX</a:t>
            </a:r>
            <a:r>
              <a:rPr lang="en-US" dirty="0">
                <a:latin typeface="Arial"/>
                <a:cs typeface="Arial"/>
              </a:rPr>
              <a:t> node, the backed-up value is the </a:t>
            </a:r>
            <a:r>
              <a:rPr lang="en-US" b="1" i="1" dirty="0">
                <a:latin typeface="Arial"/>
                <a:cs typeface="Arial"/>
              </a:rPr>
              <a:t>maximum</a:t>
            </a:r>
            <a:r>
              <a:rPr lang="en-US" dirty="0">
                <a:latin typeface="Arial"/>
                <a:cs typeface="Arial"/>
              </a:rPr>
              <a:t> of the values of its children 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(i.e. the best for MAX)</a:t>
            </a:r>
            <a:endParaRPr lang="en-US" dirty="0"/>
          </a:p>
          <a:p>
            <a:pPr lvl="1" indent="-457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har char="•"/>
            </a:pPr>
            <a:endParaRPr lang="en-US" dirty="0"/>
          </a:p>
          <a:p>
            <a:pPr lvl="1" indent="-457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Noto Sans Symbols"/>
              <a:buChar char="•"/>
            </a:pPr>
            <a:r>
              <a:rPr lang="en-US" dirty="0">
                <a:latin typeface="Arial"/>
                <a:cs typeface="Arial"/>
              </a:rPr>
              <a:t>For a </a:t>
            </a:r>
            <a:r>
              <a:rPr lang="en-US" b="1" dirty="0">
                <a:latin typeface="Arial"/>
                <a:cs typeface="Arial"/>
              </a:rPr>
              <a:t>MIN</a:t>
            </a:r>
            <a:r>
              <a:rPr lang="en-US" dirty="0">
                <a:latin typeface="Arial"/>
                <a:cs typeface="Arial"/>
              </a:rPr>
              <a:t> node, the backed-up value is the </a:t>
            </a:r>
            <a:r>
              <a:rPr lang="en-US" b="1" i="1" dirty="0">
                <a:latin typeface="Arial"/>
                <a:cs typeface="Arial"/>
              </a:rPr>
              <a:t>minimum</a:t>
            </a:r>
            <a:r>
              <a:rPr lang="en-US" dirty="0">
                <a:latin typeface="Arial"/>
                <a:cs typeface="Arial"/>
              </a:rPr>
              <a:t> of the values of its children </a:t>
            </a:r>
            <a:r>
              <a:rPr lang="en-US" i="1" dirty="0">
                <a:solidFill>
                  <a:srgbClr val="0000FF"/>
                </a:solidFill>
                <a:latin typeface="Arial"/>
                <a:cs typeface="Arial"/>
              </a:rPr>
              <a:t>(i.e. the best for MIN)</a:t>
            </a:r>
            <a:endParaRPr lang="en-US" dirty="0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 dirty="0">
              <a:latin typeface="Arial"/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26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>
                <a:latin typeface="Arial"/>
                <a:cs typeface="Arial"/>
              </a:rPr>
              <a:t>The Minimax Rule: “Don’t play hope chess”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37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/>
                <a:cs typeface="Arial"/>
              </a:rPr>
              <a:t>Until game is over:</a:t>
            </a: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b="1">
                <a:latin typeface="Arial"/>
                <a:cs typeface="Arial"/>
              </a:rPr>
              <a:t>Start with the current position as a MAX node.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b="1">
                <a:latin typeface="Arial"/>
                <a:cs typeface="Arial"/>
              </a:rPr>
              <a:t>Expand the game tree a fixed number of </a:t>
            </a:r>
            <a:r>
              <a:rPr lang="en-US" b="1" i="1">
                <a:latin typeface="Arial"/>
                <a:cs typeface="Arial"/>
              </a:rPr>
              <a:t>ply</a:t>
            </a:r>
            <a:r>
              <a:rPr lang="en-US" b="1">
                <a:latin typeface="Arial"/>
                <a:cs typeface="Arial"/>
              </a:rPr>
              <a:t>.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b="1">
                <a:latin typeface="Arial"/>
                <a:cs typeface="Arial"/>
              </a:rPr>
              <a:t>Apply the evaluation function to the leaf positions.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b="1">
                <a:latin typeface="Arial"/>
                <a:cs typeface="Arial"/>
              </a:rPr>
              <a:t>Calculate back-up values bottom-up.</a:t>
            </a:r>
            <a:endParaRPr lang="en-US" b="1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b="1">
                <a:latin typeface="Arial"/>
                <a:cs typeface="Arial"/>
              </a:rPr>
              <a:t>Pick the move assigned to MAX at the root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/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b="1">
                <a:latin typeface="Arial"/>
                <a:cs typeface="Arial"/>
              </a:rPr>
              <a:t>Wait for MIN to respond</a:t>
            </a:r>
            <a:endParaRPr lang="en-US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latin typeface="Arial"/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27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>
                <a:latin typeface="Arial"/>
                <a:cs typeface="Arial"/>
              </a:rPr>
              <a:t>The Minimax Procedure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941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b="1" dirty="0">
              <a:latin typeface="Arial"/>
              <a:cs typeface="Arial"/>
            </a:endParaRPr>
          </a:p>
          <a:p>
            <a:pPr lvl="1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  <a:buFont typeface="Arial,Sans-Serif"/>
              <a:buChar char="•"/>
            </a:pPr>
            <a:endParaRPr lang="en-US" dirty="0"/>
          </a:p>
          <a:p>
            <a:pPr lvl="0" indent="-4572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  <a:buAutoNum type="arabicPeriod"/>
            </a:pPr>
            <a:endParaRPr lang="en-US" b="1" dirty="0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28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>
                <a:solidFill>
                  <a:srgbClr val="000066"/>
                </a:solidFill>
                <a:latin typeface="Arial"/>
                <a:cs typeface="Arial"/>
              </a:rPr>
              <a:t>2-ply Example: Backing up values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F440CB-8FF8-4705-A716-DC93523D0556}"/>
              </a:ext>
            </a:extLst>
          </p:cNvPr>
          <p:cNvGrpSpPr>
            <a:grpSpLocks/>
          </p:cNvGrpSpPr>
          <p:nvPr/>
        </p:nvGrpSpPr>
        <p:grpSpPr bwMode="auto">
          <a:xfrm>
            <a:off x="8961037" y="190080"/>
            <a:ext cx="1277938" cy="949325"/>
            <a:chOff x="7373003" y="145256"/>
            <a:chExt cx="805" cy="598"/>
          </a:xfrm>
        </p:grpSpPr>
        <p:sp>
          <p:nvSpPr>
            <p:cNvPr id="8" name="Text Box 94">
              <a:extLst>
                <a:ext uri="{FF2B5EF4-FFF2-40B4-BE49-F238E27FC236}">
                  <a16:creationId xmlns:a16="http://schemas.microsoft.com/office/drawing/2014/main" id="{E587B4D7-70F9-45BB-B844-4D422638C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233" y="145256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9pPr>
            </a:lstStyle>
            <a:p>
              <a:r>
                <a:rPr lang="en-US" b="1"/>
                <a:t>MAX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CD8CCE-6DD2-4980-8C64-0DBAB1A7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03" y="145278"/>
              <a:ext cx="240" cy="240"/>
            </a:xfrm>
            <a:prstGeom prst="ellipse">
              <a:avLst/>
            </a:prstGeom>
            <a:solidFill>
              <a:srgbClr val="00B050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B923C2-9526-433E-AE8C-64B5A47A1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03" y="145566"/>
              <a:ext cx="240" cy="2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Text Box 97">
              <a:extLst>
                <a:ext uri="{FF2B5EF4-FFF2-40B4-BE49-F238E27FC236}">
                  <a16:creationId xmlns:a16="http://schemas.microsoft.com/office/drawing/2014/main" id="{32B53557-6B5A-4F4E-A2C7-95C4CCA93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291" y="14556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9pPr>
            </a:lstStyle>
            <a:p>
              <a:r>
                <a:rPr lang="en-US" b="1"/>
                <a:t>MIN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87DC709-3CCD-F049-A5D1-33ACBE811DFC}"/>
              </a:ext>
            </a:extLst>
          </p:cNvPr>
          <p:cNvSpPr/>
          <p:nvPr/>
        </p:nvSpPr>
        <p:spPr>
          <a:xfrm>
            <a:off x="834529" y="3121223"/>
            <a:ext cx="2829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4DBF"/>
                </a:solidFill>
                <a:latin typeface="Times New Roman" panose="02020603050405020304" pitchFamily="18" charset="0"/>
              </a:rPr>
              <a:t>Evaluation function value</a:t>
            </a:r>
            <a:r>
              <a:rPr lang="en-US" sz="2000" dirty="0">
                <a:latin typeface="Times New Roman" panose="02020603050405020304" pitchFamily="18" charset="0"/>
              </a:rPr>
              <a:t>​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3D04E-9761-7043-A0A0-BC294574D3F2}"/>
              </a:ext>
            </a:extLst>
          </p:cNvPr>
          <p:cNvSpPr/>
          <p:nvPr/>
        </p:nvSpPr>
        <p:spPr>
          <a:xfrm>
            <a:off x="3949700" y="401829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This is the move</a:t>
            </a:r>
            <a:r>
              <a:rPr lang="en-US" sz="2000" dirty="0">
                <a:latin typeface="Times New Roman" panose="02020603050405020304" pitchFamily="18" charset="0"/>
              </a:rPr>
              <a:t>​</a:t>
            </a:r>
            <a:endParaRPr lang="en-US" sz="2000" dirty="0">
              <a:latin typeface="Segoe UI"/>
            </a:endParaRPr>
          </a:p>
          <a:p>
            <a:pPr fontAlgn="base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selected by minimax</a:t>
            </a:r>
            <a:r>
              <a:rPr lang="en-US" sz="2000" dirty="0">
                <a:latin typeface="Times New Roman" panose="02020603050405020304" pitchFamily="18" charset="0"/>
              </a:rPr>
              <a:t>​</a:t>
            </a:r>
            <a:endParaRPr lang="en-US" sz="2000" dirty="0">
              <a:latin typeface="Segoe U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D6DDBE-A194-4040-8199-4D082A066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25" y="1273018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828E9D-767E-CF48-90A5-E286E291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23688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A9B112-D2CD-5D4C-83CF-64848134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23688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86720E-9BE4-2842-A5BC-78F8C78A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325" y="23688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925C29-EC4B-7D49-9C1F-422A9FBE6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0" y="23688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38591A-FACB-0042-B1AC-B83BFABE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662" y="1316429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3D362D-8499-5341-8E22-865174DA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188" y="25593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2A42DA-A7EA-7245-98AC-9E2AAAB26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568" y="25593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8C1F55-CA20-1E4A-9B8D-BF8666A0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435" y="2554700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38B3FF-8DCC-6644-9392-021BBBF9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02" y="255878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A60519-4F37-9D48-9BB3-9928FF96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935" y="4979400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4D01C4-C307-9243-A7EF-847EACD4D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302" y="4979400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F4C061-4F4F-BC46-B2DB-63AA090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700" y="3985098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9E6F2-238E-1C43-8A5C-7EB43EC1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188" y="4979400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6BCF29-3A76-EE41-AEF0-F0EF6359B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982" y="4979400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D7E568-05C0-EA4B-94A4-8E698EB6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660" y="1734617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31943C-F0E7-BC49-875C-8538E49F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325" y="1695975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AFBB7E-DDFC-1740-B1C0-0FC794CB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935" y="1869154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102B58F-A3F1-7D48-B240-4A383E49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975" y="1925117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9DEE7E-CD96-914E-98C2-0054F1ED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827" y="4325231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1EA96E5-284A-3047-8714-17EE6AB71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188" y="4394597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27ADDA-484E-574D-81CE-16C18FADB4FF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716864" y="1463518"/>
            <a:ext cx="644026" cy="3268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CEF0C8-070F-5A4F-A053-F586D7DF4668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5600883" y="1462381"/>
            <a:ext cx="796442" cy="4240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58B359-9ED6-3E47-B599-C3706F4A5634}"/>
              </a:ext>
            </a:extLst>
          </p:cNvPr>
          <p:cNvCxnSpPr>
            <a:cxnSpLocks/>
            <a:stCxn id="18" idx="0"/>
            <a:endCxn id="33" idx="5"/>
          </p:cNvCxnSpPr>
          <p:nvPr/>
        </p:nvCxnSpPr>
        <p:spPr>
          <a:xfrm flipH="1" flipV="1">
            <a:off x="4716864" y="2059821"/>
            <a:ext cx="115486" cy="3090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9C81F8-3630-AB44-B6E2-216BC3AFD7C6}"/>
              </a:ext>
            </a:extLst>
          </p:cNvPr>
          <p:cNvCxnSpPr>
            <a:cxnSpLocks/>
            <a:stCxn id="34" idx="3"/>
            <a:endCxn id="19" idx="0"/>
          </p:cNvCxnSpPr>
          <p:nvPr/>
        </p:nvCxnSpPr>
        <p:spPr>
          <a:xfrm flipH="1">
            <a:off x="6206825" y="2021179"/>
            <a:ext cx="246296" cy="3476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3779B8-7F47-8547-BEA3-973558F7427B}"/>
              </a:ext>
            </a:extLst>
          </p:cNvPr>
          <p:cNvCxnSpPr>
            <a:cxnSpLocks/>
            <a:stCxn id="33" idx="3"/>
            <a:endCxn id="17" idx="7"/>
          </p:cNvCxnSpPr>
          <p:nvPr/>
        </p:nvCxnSpPr>
        <p:spPr>
          <a:xfrm flipH="1">
            <a:off x="4084404" y="2059821"/>
            <a:ext cx="363052" cy="3648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48687-ECA2-5743-B836-163828CB194E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704374" y="2013335"/>
            <a:ext cx="293326" cy="3555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C6D41E-B860-1A42-8534-6944A8EFCE52}"/>
              </a:ext>
            </a:extLst>
          </p:cNvPr>
          <p:cNvCxnSpPr>
            <a:cxnSpLocks/>
            <a:stCxn id="35" idx="3"/>
            <a:endCxn id="25" idx="0"/>
          </p:cNvCxnSpPr>
          <p:nvPr/>
        </p:nvCxnSpPr>
        <p:spPr>
          <a:xfrm flipH="1">
            <a:off x="8347302" y="2194358"/>
            <a:ext cx="392429" cy="364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24B325-0386-6048-9A65-F68C494C92F2}"/>
              </a:ext>
            </a:extLst>
          </p:cNvPr>
          <p:cNvCxnSpPr>
            <a:cxnSpLocks/>
          </p:cNvCxnSpPr>
          <p:nvPr/>
        </p:nvCxnSpPr>
        <p:spPr>
          <a:xfrm flipH="1" flipV="1">
            <a:off x="9481442" y="1611125"/>
            <a:ext cx="491626" cy="4658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00DFDD9-DA25-A04C-95D6-A25D21999558}"/>
              </a:ext>
            </a:extLst>
          </p:cNvPr>
          <p:cNvCxnSpPr>
            <a:cxnSpLocks/>
            <a:stCxn id="21" idx="3"/>
            <a:endCxn id="35" idx="7"/>
          </p:cNvCxnSpPr>
          <p:nvPr/>
        </p:nvCxnSpPr>
        <p:spPr>
          <a:xfrm flipH="1">
            <a:off x="9009139" y="1641633"/>
            <a:ext cx="182319" cy="2833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D14BBB-63BD-C947-A17B-550C2FEBA215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903311" y="2176438"/>
            <a:ext cx="161624" cy="3782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748FE01-673E-0842-802B-5EA8AA75A339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 flipH="1">
            <a:off x="9838364" y="2250321"/>
            <a:ext cx="75407" cy="3648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D41D10-01D0-A648-BB14-325BF0B0A5D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0163570" y="2161141"/>
            <a:ext cx="372118" cy="398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D5CAE7-7498-4541-8165-6746F9745E65}"/>
              </a:ext>
            </a:extLst>
          </p:cNvPr>
          <p:cNvCxnSpPr>
            <a:cxnSpLocks/>
          </p:cNvCxnSpPr>
          <p:nvPr/>
        </p:nvCxnSpPr>
        <p:spPr>
          <a:xfrm flipH="1" flipV="1">
            <a:off x="9224446" y="4612272"/>
            <a:ext cx="101716" cy="5513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A60752-65C8-084B-B9BC-E619536E1339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9973068" y="4200057"/>
            <a:ext cx="427916" cy="2503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AD9C7FD-71F3-424A-A7F9-656587945017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537802" y="4627920"/>
            <a:ext cx="513778" cy="3514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F585DFE-CDA2-6342-BE65-AA3C7EFB1384}"/>
              </a:ext>
            </a:extLst>
          </p:cNvPr>
          <p:cNvCxnSpPr>
            <a:cxnSpLocks/>
          </p:cNvCxnSpPr>
          <p:nvPr/>
        </p:nvCxnSpPr>
        <p:spPr>
          <a:xfrm flipH="1">
            <a:off x="9260016" y="4208241"/>
            <a:ext cx="491626" cy="19308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8C0082-2D91-4E4A-8C95-C7CC68438A4D}"/>
              </a:ext>
            </a:extLst>
          </p:cNvPr>
          <p:cNvCxnSpPr>
            <a:cxnSpLocks/>
            <a:endCxn id="29" idx="1"/>
          </p:cNvCxnSpPr>
          <p:nvPr/>
        </p:nvCxnSpPr>
        <p:spPr>
          <a:xfrm flipH="1">
            <a:off x="10400984" y="4746473"/>
            <a:ext cx="108030" cy="2887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AD83EE-B6F0-3C45-BE25-CD0700ADAB0E}"/>
              </a:ext>
            </a:extLst>
          </p:cNvPr>
          <p:cNvCxnSpPr>
            <a:cxnSpLocks/>
          </p:cNvCxnSpPr>
          <p:nvPr/>
        </p:nvCxnSpPr>
        <p:spPr>
          <a:xfrm flipH="1" flipV="1">
            <a:off x="10648711" y="4643475"/>
            <a:ext cx="593771" cy="44880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9D0C032-ACF9-C542-8B59-A9F35C2DCBA8}"/>
              </a:ext>
            </a:extLst>
          </p:cNvPr>
          <p:cNvCxnSpPr>
            <a:cxnSpLocks/>
          </p:cNvCxnSpPr>
          <p:nvPr/>
        </p:nvCxnSpPr>
        <p:spPr>
          <a:xfrm flipH="1" flipV="1">
            <a:off x="2685046" y="2013335"/>
            <a:ext cx="361885" cy="4061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51565B-7F77-514E-A3B9-1C3F7D4BACDF}"/>
              </a:ext>
            </a:extLst>
          </p:cNvPr>
          <p:cNvCxnSpPr>
            <a:cxnSpLocks/>
          </p:cNvCxnSpPr>
          <p:nvPr/>
        </p:nvCxnSpPr>
        <p:spPr>
          <a:xfrm flipH="1">
            <a:off x="2153340" y="1975146"/>
            <a:ext cx="406423" cy="4188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8B6F862-D4B1-FE41-9EBC-33BF28FC3A0E}"/>
              </a:ext>
            </a:extLst>
          </p:cNvPr>
          <p:cNvCxnSpPr>
            <a:cxnSpLocks/>
            <a:stCxn id="102" idx="5"/>
          </p:cNvCxnSpPr>
          <p:nvPr/>
        </p:nvCxnSpPr>
        <p:spPr>
          <a:xfrm>
            <a:off x="1837298" y="1415839"/>
            <a:ext cx="586165" cy="3697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83D9BD-C760-8846-8A9E-38CBC0CBA65C}"/>
              </a:ext>
            </a:extLst>
          </p:cNvPr>
          <p:cNvCxnSpPr>
            <a:cxnSpLocks/>
            <a:endCxn id="109" idx="7"/>
          </p:cNvCxnSpPr>
          <p:nvPr/>
        </p:nvCxnSpPr>
        <p:spPr>
          <a:xfrm flipH="1">
            <a:off x="956004" y="1407971"/>
            <a:ext cx="623630" cy="2634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761412D-BAD7-DE44-B0E9-3B89183EBC03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213762" y="1940821"/>
            <a:ext cx="472834" cy="3700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EE228D-7483-3449-8380-52AEAE390042}"/>
              </a:ext>
            </a:extLst>
          </p:cNvPr>
          <p:cNvCxnSpPr>
            <a:cxnSpLocks/>
          </p:cNvCxnSpPr>
          <p:nvPr/>
        </p:nvCxnSpPr>
        <p:spPr>
          <a:xfrm>
            <a:off x="930230" y="1975146"/>
            <a:ext cx="353640" cy="3572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1129B1C-8A17-EE4D-A126-B14F3BF39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94" y="1090635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35D8630-D6E5-D74C-88EA-F98ED54E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0" y="2255118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EF9AE72-916E-6A4E-AE22-CBE8B591A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60" y="2205987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9EB0347-6308-0A42-B53D-E0882273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577" y="2242229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7544AF-A333-6640-83F4-74787E28D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396" y="2306117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FB1995B-C8A5-A743-A036-7EA919A7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715" y="1688750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0A60754-AA64-4848-8F73-0F346B3B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00" y="1615617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36545-BE5E-4748-A06E-A14A72C053E7}"/>
              </a:ext>
            </a:extLst>
          </p:cNvPr>
          <p:cNvSpPr/>
          <p:nvPr/>
        </p:nvSpPr>
        <p:spPr>
          <a:xfrm>
            <a:off x="115621" y="273643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0735A7-FD44-1347-AB62-9F58A1CCE705}"/>
              </a:ext>
            </a:extLst>
          </p:cNvPr>
          <p:cNvSpPr/>
          <p:nvPr/>
        </p:nvSpPr>
        <p:spPr>
          <a:xfrm>
            <a:off x="1083163" y="27022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86DA04-285E-6840-A468-4E066DCCB388}"/>
              </a:ext>
            </a:extLst>
          </p:cNvPr>
          <p:cNvSpPr/>
          <p:nvPr/>
        </p:nvSpPr>
        <p:spPr>
          <a:xfrm>
            <a:off x="1912718" y="27022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F931BF9-0A46-3145-A8B4-08305CAD72F6}"/>
              </a:ext>
            </a:extLst>
          </p:cNvPr>
          <p:cNvSpPr/>
          <p:nvPr/>
        </p:nvSpPr>
        <p:spPr>
          <a:xfrm>
            <a:off x="2906193" y="268711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8B364B3-66EE-D441-BD80-77DE43711068}"/>
              </a:ext>
            </a:extLst>
          </p:cNvPr>
          <p:cNvSpPr/>
          <p:nvPr/>
        </p:nvSpPr>
        <p:spPr>
          <a:xfrm>
            <a:off x="4107213" y="157147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27E39BD-25B4-E441-9D45-59B486943F62}"/>
              </a:ext>
            </a:extLst>
          </p:cNvPr>
          <p:cNvSpPr/>
          <p:nvPr/>
        </p:nvSpPr>
        <p:spPr>
          <a:xfrm>
            <a:off x="3631995" y="281274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5C2571F-D681-294B-939A-C3C607E3ACA8}"/>
              </a:ext>
            </a:extLst>
          </p:cNvPr>
          <p:cNvSpPr/>
          <p:nvPr/>
        </p:nvSpPr>
        <p:spPr>
          <a:xfrm>
            <a:off x="4651112" y="28491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85A0500-57C5-1841-92AD-20B485149430}"/>
              </a:ext>
            </a:extLst>
          </p:cNvPr>
          <p:cNvSpPr/>
          <p:nvPr/>
        </p:nvSpPr>
        <p:spPr>
          <a:xfrm>
            <a:off x="5975422" y="288779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018834-F011-8548-B788-D7AA203759CF}"/>
              </a:ext>
            </a:extLst>
          </p:cNvPr>
          <p:cNvSpPr/>
          <p:nvPr/>
        </p:nvSpPr>
        <p:spPr>
          <a:xfrm>
            <a:off x="6924832" y="288779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3CCB25C-2163-404B-897D-2EC74953F75C}"/>
              </a:ext>
            </a:extLst>
          </p:cNvPr>
          <p:cNvSpPr/>
          <p:nvPr/>
        </p:nvSpPr>
        <p:spPr>
          <a:xfrm>
            <a:off x="6910780" y="158072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EC2633E-50DB-CB45-ADE3-88228EE8A0F4}"/>
              </a:ext>
            </a:extLst>
          </p:cNvPr>
          <p:cNvSpPr/>
          <p:nvPr/>
        </p:nvSpPr>
        <p:spPr>
          <a:xfrm>
            <a:off x="9184934" y="100009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AD98126-B0F3-6348-BFAE-40E8F6AABD27}"/>
              </a:ext>
            </a:extLst>
          </p:cNvPr>
          <p:cNvSpPr/>
          <p:nvPr/>
        </p:nvSpPr>
        <p:spPr>
          <a:xfrm>
            <a:off x="8410171" y="177066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E36948-3D20-3C48-9ADB-F5A008753BEE}"/>
              </a:ext>
            </a:extLst>
          </p:cNvPr>
          <p:cNvSpPr/>
          <p:nvPr/>
        </p:nvSpPr>
        <p:spPr>
          <a:xfrm>
            <a:off x="8268145" y="29906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0E7CF3C-48F8-314C-81C5-A37F9EF7D446}"/>
              </a:ext>
            </a:extLst>
          </p:cNvPr>
          <p:cNvSpPr/>
          <p:nvPr/>
        </p:nvSpPr>
        <p:spPr>
          <a:xfrm>
            <a:off x="9101426" y="53876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8E701F3-8B1D-9142-B28F-5AFB949C4578}"/>
              </a:ext>
            </a:extLst>
          </p:cNvPr>
          <p:cNvSpPr/>
          <p:nvPr/>
        </p:nvSpPr>
        <p:spPr>
          <a:xfrm>
            <a:off x="8961037" y="300999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CB3818-CC90-C448-AB62-50511E792014}"/>
              </a:ext>
            </a:extLst>
          </p:cNvPr>
          <p:cNvSpPr/>
          <p:nvPr/>
        </p:nvSpPr>
        <p:spPr>
          <a:xfrm>
            <a:off x="10219783" y="18313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C272FEC-CF3D-C941-A6BE-7FAA37BF379F}"/>
              </a:ext>
            </a:extLst>
          </p:cNvPr>
          <p:cNvSpPr/>
          <p:nvPr/>
        </p:nvSpPr>
        <p:spPr>
          <a:xfrm>
            <a:off x="9819172" y="300999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736F9D3-F06C-CA45-AB5B-488DAB67FFC3}"/>
              </a:ext>
            </a:extLst>
          </p:cNvPr>
          <p:cNvSpPr/>
          <p:nvPr/>
        </p:nvSpPr>
        <p:spPr>
          <a:xfrm>
            <a:off x="10364659" y="542012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20ECA6D-F369-7A4B-AA47-B04686D17F81}"/>
              </a:ext>
            </a:extLst>
          </p:cNvPr>
          <p:cNvSpPr/>
          <p:nvPr/>
        </p:nvSpPr>
        <p:spPr>
          <a:xfrm>
            <a:off x="10770668" y="429650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2ACA591-248F-B348-AE04-253F3B905FEA}"/>
              </a:ext>
            </a:extLst>
          </p:cNvPr>
          <p:cNvSpPr/>
          <p:nvPr/>
        </p:nvSpPr>
        <p:spPr>
          <a:xfrm>
            <a:off x="9713174" y="37019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C9D892-6583-0646-980E-AF60BEE49114}"/>
              </a:ext>
            </a:extLst>
          </p:cNvPr>
          <p:cNvSpPr/>
          <p:nvPr/>
        </p:nvSpPr>
        <p:spPr>
          <a:xfrm>
            <a:off x="8779800" y="4089799"/>
            <a:ext cx="284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62B7FD1-C0B8-EE43-B15A-C7C6F1B06981}"/>
              </a:ext>
            </a:extLst>
          </p:cNvPr>
          <p:cNvSpPr/>
          <p:nvPr/>
        </p:nvSpPr>
        <p:spPr>
          <a:xfrm>
            <a:off x="8347302" y="536673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0C49F37-5C2B-1B4D-B596-10F9C10E7D57}"/>
              </a:ext>
            </a:extLst>
          </p:cNvPr>
          <p:cNvSpPr/>
          <p:nvPr/>
        </p:nvSpPr>
        <p:spPr>
          <a:xfrm>
            <a:off x="10447203" y="2990255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8</a:t>
            </a:r>
          </a:p>
          <a:p>
            <a:endParaRPr 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9808585-FF7F-8948-8E8F-CC2A3E2006FF}"/>
              </a:ext>
            </a:extLst>
          </p:cNvPr>
          <p:cNvSpPr txBox="1"/>
          <p:nvPr/>
        </p:nvSpPr>
        <p:spPr>
          <a:xfrm>
            <a:off x="11093445" y="538768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  <a:p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1CCD2D-2768-0845-8E6C-80D9F7EF0509}"/>
              </a:ext>
            </a:extLst>
          </p:cNvPr>
          <p:cNvCxnSpPr>
            <a:cxnSpLocks/>
          </p:cNvCxnSpPr>
          <p:nvPr/>
        </p:nvCxnSpPr>
        <p:spPr>
          <a:xfrm>
            <a:off x="6018139" y="4147081"/>
            <a:ext cx="3367339" cy="6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157B7CB-57E3-3E42-ACBE-A84437FC4F26}"/>
              </a:ext>
            </a:extLst>
          </p:cNvPr>
          <p:cNvCxnSpPr>
            <a:cxnSpLocks/>
          </p:cNvCxnSpPr>
          <p:nvPr/>
        </p:nvCxnSpPr>
        <p:spPr>
          <a:xfrm flipH="1" flipV="1">
            <a:off x="484478" y="2684186"/>
            <a:ext cx="613485" cy="51138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B0FF190A-B377-C047-B55A-677BDB71815D}"/>
              </a:ext>
            </a:extLst>
          </p:cNvPr>
          <p:cNvSpPr/>
          <p:nvPr/>
        </p:nvSpPr>
        <p:spPr>
          <a:xfrm>
            <a:off x="2860690" y="1278917"/>
            <a:ext cx="97840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CCEDF93B-B5B1-9447-B7D9-E772912AD8D0}"/>
              </a:ext>
            </a:extLst>
          </p:cNvPr>
          <p:cNvSpPr/>
          <p:nvPr/>
        </p:nvSpPr>
        <p:spPr>
          <a:xfrm>
            <a:off x="7446062" y="1268650"/>
            <a:ext cx="97840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8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4985125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/>
              <a:t>Minimax search: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A state-space search tree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Players alternate turns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Compute each node’s </a:t>
            </a:r>
            <a:r>
              <a:rPr lang="en-US" dirty="0">
                <a:solidFill>
                  <a:srgbClr val="CC0000"/>
                </a:solidFill>
              </a:rPr>
              <a:t>minimax value: </a:t>
            </a:r>
            <a:r>
              <a:rPr lang="en-US" dirty="0"/>
              <a:t>the best achievable utility against a rational (optimal) adversary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b="1" dirty="0">
              <a:cs typeface="Arial"/>
            </a:endParaRPr>
          </a:p>
          <a:p>
            <a:pPr lvl="1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  <a:buFont typeface="Arial,Sans-Serif"/>
              <a:buChar char="•"/>
            </a:pPr>
            <a:endParaRPr lang="en-US" dirty="0"/>
          </a:p>
          <a:p>
            <a:pPr lvl="0" indent="-4572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  <a:buAutoNum type="arabicPeriod"/>
            </a:pPr>
            <a:endParaRPr lang="en-US" b="1" dirty="0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29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Adversarial Search (Minimax)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DFC9B-C9E8-4802-A18B-C1AB2647E45B}"/>
              </a:ext>
            </a:extLst>
          </p:cNvPr>
          <p:cNvSpPr txBox="1"/>
          <p:nvPr/>
        </p:nvSpPr>
        <p:spPr>
          <a:xfrm>
            <a:off x="8284094" y="1670962"/>
            <a:ext cx="33946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Open Sans"/>
              </a:rPr>
              <a:t>Minimax values:</a:t>
            </a:r>
            <a:r>
              <a:rPr lang="en-US" sz="2000" dirty="0">
                <a:latin typeface="Open Sans"/>
                <a:cs typeface="Calibri"/>
              </a:rPr>
              <a:t>​</a:t>
            </a:r>
            <a:br>
              <a:rPr lang="en-US" sz="2000" dirty="0">
                <a:latin typeface="Open Sans"/>
                <a:cs typeface="Calibri"/>
              </a:rPr>
            </a:br>
            <a:r>
              <a:rPr lang="en-US" sz="2000" b="1" dirty="0">
                <a:latin typeface="Open Sans"/>
              </a:rPr>
              <a:t>computed recursively</a:t>
            </a:r>
            <a:r>
              <a:rPr lang="en-US" sz="2000" dirty="0">
                <a:latin typeface="Open Sans"/>
                <a:cs typeface="Calibri"/>
              </a:rPr>
              <a:t>​</a:t>
            </a:r>
            <a:endParaRPr lang="en-US" sz="2000" dirty="0">
              <a:latin typeface="Open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67175-4D00-2F43-90A1-C552FB10DB66}"/>
              </a:ext>
            </a:extLst>
          </p:cNvPr>
          <p:cNvSpPr/>
          <p:nvPr/>
        </p:nvSpPr>
        <p:spPr>
          <a:xfrm>
            <a:off x="8528799" y="491782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Terminal values: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</a:rPr>
              <a:t>part of the game 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7BB51F4D-00C5-464E-8E2D-FA2C67EB9091}"/>
              </a:ext>
            </a:extLst>
          </p:cNvPr>
          <p:cNvSpPr/>
          <p:nvPr/>
        </p:nvSpPr>
        <p:spPr>
          <a:xfrm>
            <a:off x="9101197" y="2458912"/>
            <a:ext cx="590700" cy="53102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A51B2-CF25-FC4C-8247-ABCADD6DD7B1}"/>
              </a:ext>
            </a:extLst>
          </p:cNvPr>
          <p:cNvSpPr txBox="1"/>
          <p:nvPr/>
        </p:nvSpPr>
        <p:spPr>
          <a:xfrm>
            <a:off x="9284787" y="2566633"/>
            <a:ext cx="22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C1DEE8FA-2CED-4649-B15A-F8475B411A5F}"/>
              </a:ext>
            </a:extLst>
          </p:cNvPr>
          <p:cNvSpPr/>
          <p:nvPr/>
        </p:nvSpPr>
        <p:spPr>
          <a:xfrm rot="10800000">
            <a:off x="9801695" y="3258210"/>
            <a:ext cx="590700" cy="53102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B441A81-433C-E14B-AF37-3BD3C4581208}"/>
              </a:ext>
            </a:extLst>
          </p:cNvPr>
          <p:cNvSpPr/>
          <p:nvPr/>
        </p:nvSpPr>
        <p:spPr>
          <a:xfrm rot="10800000">
            <a:off x="8153625" y="3241924"/>
            <a:ext cx="590700" cy="53102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10C38-E7D2-7C43-AC8E-0E8B5F3BBFDE}"/>
              </a:ext>
            </a:extLst>
          </p:cNvPr>
          <p:cNvSpPr/>
          <p:nvPr/>
        </p:nvSpPr>
        <p:spPr>
          <a:xfrm>
            <a:off x="9953051" y="327604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58FEC-DE29-9241-A4D5-8C616738E4AE}"/>
              </a:ext>
            </a:extLst>
          </p:cNvPr>
          <p:cNvSpPr txBox="1"/>
          <p:nvPr/>
        </p:nvSpPr>
        <p:spPr>
          <a:xfrm>
            <a:off x="8284094" y="3241924"/>
            <a:ext cx="48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F7FE84-2E4D-CE44-B2FF-27B5811261E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528800" y="2989938"/>
            <a:ext cx="755987" cy="25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CFE1C1-A310-334B-B3E5-DF1F68A3DCA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396547" y="2966743"/>
            <a:ext cx="720171" cy="30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B76F081-7533-A647-9D81-D9FE565C3E9B}"/>
              </a:ext>
            </a:extLst>
          </p:cNvPr>
          <p:cNvSpPr/>
          <p:nvPr/>
        </p:nvSpPr>
        <p:spPr>
          <a:xfrm>
            <a:off x="9487244" y="4177631"/>
            <a:ext cx="516908" cy="5167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C55C7D-D376-A048-9338-572283C63CD0}"/>
              </a:ext>
            </a:extLst>
          </p:cNvPr>
          <p:cNvSpPr/>
          <p:nvPr/>
        </p:nvSpPr>
        <p:spPr>
          <a:xfrm>
            <a:off x="10432367" y="4177630"/>
            <a:ext cx="516908" cy="5167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8EC9EB-557C-5248-BF38-ED07DD199559}"/>
              </a:ext>
            </a:extLst>
          </p:cNvPr>
          <p:cNvSpPr/>
          <p:nvPr/>
        </p:nvSpPr>
        <p:spPr>
          <a:xfrm>
            <a:off x="8563325" y="4188102"/>
            <a:ext cx="516908" cy="5167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813F1C-7DE7-6F4E-B0ED-ABD7C97271F4}"/>
              </a:ext>
            </a:extLst>
          </p:cNvPr>
          <p:cNvSpPr/>
          <p:nvPr/>
        </p:nvSpPr>
        <p:spPr>
          <a:xfrm>
            <a:off x="7636717" y="4188102"/>
            <a:ext cx="516908" cy="5167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785A8A-6EAA-B74C-B792-D8B60093254D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895171" y="3768027"/>
            <a:ext cx="526212" cy="42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A8BCAF-D75C-D948-8860-65D43A81A54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16718" y="3798159"/>
            <a:ext cx="574103" cy="37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5B1B52-024A-4048-A071-8A4B6FC16112}"/>
              </a:ext>
            </a:extLst>
          </p:cNvPr>
          <p:cNvCxnSpPr>
            <a:cxnSpLocks/>
          </p:cNvCxnSpPr>
          <p:nvPr/>
        </p:nvCxnSpPr>
        <p:spPr>
          <a:xfrm>
            <a:off x="8410584" y="3759658"/>
            <a:ext cx="496209" cy="49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499826-BB39-3640-A808-9063CCFEA4F3}"/>
              </a:ext>
            </a:extLst>
          </p:cNvPr>
          <p:cNvCxnSpPr>
            <a:cxnSpLocks/>
            <a:stCxn id="15" idx="0"/>
            <a:endCxn id="32" idx="0"/>
          </p:cNvCxnSpPr>
          <p:nvPr/>
        </p:nvCxnSpPr>
        <p:spPr>
          <a:xfrm flipH="1">
            <a:off x="9745698" y="3789236"/>
            <a:ext cx="351347" cy="38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4DB8091-AAEA-964B-B098-CF2A7344D8B6}"/>
              </a:ext>
            </a:extLst>
          </p:cNvPr>
          <p:cNvSpPr txBox="1"/>
          <p:nvPr/>
        </p:nvSpPr>
        <p:spPr>
          <a:xfrm>
            <a:off x="7685807" y="4246428"/>
            <a:ext cx="418727" cy="46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B828B7-8801-064A-BA09-D7D1CA2EE610}"/>
              </a:ext>
            </a:extLst>
          </p:cNvPr>
          <p:cNvSpPr/>
          <p:nvPr/>
        </p:nvSpPr>
        <p:spPr>
          <a:xfrm>
            <a:off x="8654772" y="421216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71219F-AE40-684B-9F0B-129FA3563EEC}"/>
              </a:ext>
            </a:extLst>
          </p:cNvPr>
          <p:cNvSpPr txBox="1"/>
          <p:nvPr/>
        </p:nvSpPr>
        <p:spPr>
          <a:xfrm>
            <a:off x="9591411" y="4205192"/>
            <a:ext cx="69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7F6F88-4AA8-654A-A2CD-E7FE62226DB4}"/>
              </a:ext>
            </a:extLst>
          </p:cNvPr>
          <p:cNvSpPr txBox="1"/>
          <p:nvPr/>
        </p:nvSpPr>
        <p:spPr>
          <a:xfrm>
            <a:off x="10553724" y="4197765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8C8AD13-DC23-304C-9B39-0292A73C0648}"/>
              </a:ext>
            </a:extLst>
          </p:cNvPr>
          <p:cNvSpPr/>
          <p:nvPr/>
        </p:nvSpPr>
        <p:spPr>
          <a:xfrm>
            <a:off x="7308771" y="2529932"/>
            <a:ext cx="3992545" cy="141311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7869BAA-723B-2F4E-AD62-214332857347}"/>
              </a:ext>
            </a:extLst>
          </p:cNvPr>
          <p:cNvSpPr/>
          <p:nvPr/>
        </p:nvSpPr>
        <p:spPr>
          <a:xfrm>
            <a:off x="7288514" y="4113142"/>
            <a:ext cx="3992545" cy="70788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 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  3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</a:pPr>
            <a:r>
              <a:rPr lang="en-US" sz="3400"/>
              <a:t>May 11, 1997</a:t>
            </a:r>
            <a:endParaRPr lang="en-US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A99AA-A11E-4A8F-A1CF-74960FAB643A}"/>
              </a:ext>
            </a:extLst>
          </p:cNvPr>
          <p:cNvSpPr txBox="1"/>
          <p:nvPr/>
        </p:nvSpPr>
        <p:spPr>
          <a:xfrm>
            <a:off x="4724400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D020EC-D743-614B-A9D1-EFC2BB2B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0" y="88640"/>
            <a:ext cx="10555200" cy="67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  <a:buFont typeface="Arial,Sans-Serif"/>
              <a:buChar char="•"/>
            </a:pPr>
            <a:endParaRPr lang="en-US" dirty="0"/>
          </a:p>
          <a:p>
            <a:pPr lvl="0" indent="-4572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  <a:buAutoNum type="arabicPeriod"/>
            </a:pPr>
            <a:endParaRPr lang="en-US" b="1" dirty="0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31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Minimax Implementation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5E258-24E5-9841-AB17-83664D75ECA2}"/>
              </a:ext>
            </a:extLst>
          </p:cNvPr>
          <p:cNvSpPr/>
          <p:nvPr/>
        </p:nvSpPr>
        <p:spPr>
          <a:xfrm>
            <a:off x="1383825" y="2357488"/>
            <a:ext cx="6096000" cy="21430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endParaRPr lang="en-US" sz="825" dirty="0">
              <a:solidFill>
                <a:srgbClr val="00B0F0"/>
              </a:solidFill>
              <a:latin typeface="Calibri" pitchFamily="34" charset="0"/>
            </a:endParaRPr>
          </a:p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def max-value(state):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if the state is a terminal state: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return the state’s utility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initialize v = </a:t>
            </a:r>
            <a:r>
              <a:rPr lang="en-US" sz="1800" dirty="0">
                <a:cs typeface="Times New Roman" pitchFamily="18" charset="0"/>
              </a:rPr>
              <a:t>-∞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for each successor of state:</a:t>
            </a:r>
          </a:p>
          <a:p>
            <a:pPr marL="857207" lvl="2" indent="-171442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latin typeface="Calibri" pitchFamily="34" charset="0"/>
              </a:rPr>
              <a:t>v = max(v,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min-value(successor)</a:t>
            </a:r>
            <a:r>
              <a:rPr lang="en-US" sz="1800" dirty="0">
                <a:latin typeface="Calibri" pitchFamily="34" charset="0"/>
              </a:rPr>
              <a:t>)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return 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6439D-42C7-5640-A4DB-0BBD6DE860CF}"/>
              </a:ext>
            </a:extLst>
          </p:cNvPr>
          <p:cNvSpPr/>
          <p:nvPr/>
        </p:nvSpPr>
        <p:spPr>
          <a:xfrm>
            <a:off x="7579360" y="2574471"/>
            <a:ext cx="6096000" cy="19260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def min-value(state):</a:t>
            </a:r>
            <a:endParaRPr lang="en-US" sz="1800" dirty="0">
              <a:solidFill>
                <a:srgbClr val="0070C0"/>
              </a:solidFill>
              <a:latin typeface="Calibri" pitchFamily="34" charset="0"/>
            </a:endParaRP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if the state is a terminal state: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return the state’s utility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initialize v = </a:t>
            </a:r>
            <a:r>
              <a:rPr lang="en-US" sz="1800" dirty="0">
                <a:cs typeface="Times New Roman" pitchFamily="18" charset="0"/>
              </a:rPr>
              <a:t>+∞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for each successor of state:</a:t>
            </a:r>
          </a:p>
          <a:p>
            <a:pPr marL="857207" lvl="2" indent="-171442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latin typeface="Calibri" pitchFamily="34" charset="0"/>
              </a:rPr>
              <a:t>v = min(v, 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max-value(successor)</a:t>
            </a:r>
            <a:r>
              <a:rPr lang="en-US" sz="1800" dirty="0">
                <a:latin typeface="Calibri" pitchFamily="34" charset="0"/>
              </a:rPr>
              <a:t>)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return v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79D0F0-BA3E-694C-A13A-406A30778BB6}"/>
              </a:ext>
            </a:extLst>
          </p:cNvPr>
          <p:cNvSpPr/>
          <p:nvPr/>
        </p:nvSpPr>
        <p:spPr>
          <a:xfrm>
            <a:off x="627854" y="2346645"/>
            <a:ext cx="5102385" cy="21538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F0EE51B9-EF32-7048-BB6B-36E7C369C780}"/>
              </a:ext>
            </a:extLst>
          </p:cNvPr>
          <p:cNvSpPr/>
          <p:nvPr/>
        </p:nvSpPr>
        <p:spPr>
          <a:xfrm>
            <a:off x="5897339" y="3122377"/>
            <a:ext cx="109728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352B52-D0C5-D742-81E7-1EED2F7A8436}"/>
              </a:ext>
            </a:extLst>
          </p:cNvPr>
          <p:cNvSpPr/>
          <p:nvPr/>
        </p:nvSpPr>
        <p:spPr>
          <a:xfrm>
            <a:off x="7161720" y="2367333"/>
            <a:ext cx="4932498" cy="2306635"/>
          </a:xfrm>
          <a:prstGeom prst="round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7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B48035D-13BB-AE40-8517-C2F8E3E843EE}"/>
              </a:ext>
            </a:extLst>
          </p:cNvPr>
          <p:cNvSpPr/>
          <p:nvPr/>
        </p:nvSpPr>
        <p:spPr>
          <a:xfrm>
            <a:off x="6222442" y="2844612"/>
            <a:ext cx="554876" cy="1539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32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Minimax Implementation (Dispatch)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F5FC8-55FA-EB4B-871C-A48BAD9ECD4F}"/>
              </a:ext>
            </a:extLst>
          </p:cNvPr>
          <p:cNvSpPr/>
          <p:nvPr/>
        </p:nvSpPr>
        <p:spPr>
          <a:xfrm>
            <a:off x="3048000" y="1028509"/>
            <a:ext cx="6096000" cy="1487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fontAlgn="base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99"/>
              </a:buClr>
              <a:buSzPct val="100000"/>
            </a:pPr>
            <a:endParaRPr lang="en-US" sz="1800" b="1" dirty="0"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342900" lvl="0" indent="-342900" eaLnBrk="0" fontAlgn="base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99"/>
              </a:buClr>
              <a:buSzPct val="100000"/>
            </a:pP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def value(state):</a:t>
            </a:r>
          </a:p>
          <a:p>
            <a:pPr marL="742950" lvl="1" indent="-285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</a:pPr>
            <a:r>
              <a:rPr lang="en-US" sz="1800" dirty="0"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if the state is a terminal state: return the state’s utility</a:t>
            </a:r>
          </a:p>
          <a:p>
            <a:pPr marL="742950" lvl="1" indent="-285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</a:pPr>
            <a:r>
              <a:rPr lang="en-US" sz="1800" dirty="0"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if the next agent is 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MAX</a:t>
            </a:r>
            <a:r>
              <a:rPr lang="en-US" sz="1800" dirty="0"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: return 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max-value(state)</a:t>
            </a:r>
          </a:p>
          <a:p>
            <a:pPr marL="742950" lvl="1" indent="-28575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</a:pPr>
            <a:r>
              <a:rPr lang="en-US" sz="1800" dirty="0"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if the next agent is 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MIN</a:t>
            </a:r>
            <a:r>
              <a:rPr lang="en-US" sz="1800" dirty="0"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: return </a:t>
            </a: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itchFamily="-107" charset="-128"/>
                <a:cs typeface="Calibri" panose="020F0502020204030204" pitchFamily="34" charset="0"/>
              </a:rPr>
              <a:t>min-value(state)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1997A-00BB-E046-8A3D-DB370E0AF45F}"/>
              </a:ext>
            </a:extLst>
          </p:cNvPr>
          <p:cNvSpPr/>
          <p:nvPr/>
        </p:nvSpPr>
        <p:spPr>
          <a:xfrm>
            <a:off x="1229957" y="3406999"/>
            <a:ext cx="6096000" cy="1644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endParaRPr lang="en-US" sz="825" dirty="0">
              <a:solidFill>
                <a:srgbClr val="00B0F0"/>
              </a:solidFill>
              <a:latin typeface="Calibri" pitchFamily="34" charset="0"/>
            </a:endParaRPr>
          </a:p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def max-value(state):</a:t>
            </a:r>
          </a:p>
          <a:p>
            <a:pPr marL="557185" lvl="1" indent="-21430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initialize v = </a:t>
            </a:r>
            <a:r>
              <a:rPr lang="en-US" sz="1800" dirty="0">
                <a:cs typeface="Times New Roman" pitchFamily="18" charset="0"/>
              </a:rPr>
              <a:t>-∞</a:t>
            </a:r>
          </a:p>
          <a:p>
            <a:pPr marL="557185" lvl="1" indent="-21430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for each successor of state:</a:t>
            </a:r>
          </a:p>
          <a:p>
            <a:pPr marL="857207" lvl="2" indent="-17144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latin typeface="Calibri" pitchFamily="34" charset="0"/>
              </a:rPr>
              <a:t>v = max(v, 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r>
              <a:rPr lang="en-US" sz="1800" dirty="0">
                <a:latin typeface="Calibri" pitchFamily="34" charset="0"/>
              </a:rPr>
              <a:t>)</a:t>
            </a:r>
          </a:p>
          <a:p>
            <a:pPr marL="557185" lvl="1" indent="-21430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return 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6B02F-B5FE-D24C-98F2-9DBFF0C227F7}"/>
              </a:ext>
            </a:extLst>
          </p:cNvPr>
          <p:cNvSpPr/>
          <p:nvPr/>
        </p:nvSpPr>
        <p:spPr>
          <a:xfrm>
            <a:off x="8087360" y="3798159"/>
            <a:ext cx="6096000" cy="1704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def min-value(state):</a:t>
            </a:r>
          </a:p>
          <a:p>
            <a:pPr marL="557185" lvl="1" indent="-21430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initialize v = </a:t>
            </a:r>
            <a:r>
              <a:rPr lang="en-US" sz="1800" dirty="0">
                <a:cs typeface="Times New Roman" pitchFamily="18" charset="0"/>
              </a:rPr>
              <a:t>+∞</a:t>
            </a:r>
          </a:p>
          <a:p>
            <a:pPr marL="557185" lvl="1" indent="-21430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for each successor of state:</a:t>
            </a:r>
          </a:p>
          <a:p>
            <a:pPr marL="857207" lvl="2" indent="-17144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latin typeface="Calibri" pitchFamily="34" charset="0"/>
              </a:rPr>
              <a:t>v = min(v, 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value(successor)</a:t>
            </a:r>
            <a:r>
              <a:rPr lang="en-US" sz="1800" dirty="0">
                <a:latin typeface="Calibri" pitchFamily="34" charset="0"/>
              </a:rPr>
              <a:t>)</a:t>
            </a:r>
          </a:p>
          <a:p>
            <a:pPr marL="557185" lvl="1" indent="-214303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return v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A3B4E5-8CE8-0D44-B32A-7B4AC7F37571}"/>
              </a:ext>
            </a:extLst>
          </p:cNvPr>
          <p:cNvSpPr/>
          <p:nvPr/>
        </p:nvSpPr>
        <p:spPr>
          <a:xfrm>
            <a:off x="918523" y="3462879"/>
            <a:ext cx="4100118" cy="217198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05384E-A458-264D-A2C0-3EABC2B5BE43}"/>
              </a:ext>
            </a:extLst>
          </p:cNvPr>
          <p:cNvSpPr/>
          <p:nvPr/>
        </p:nvSpPr>
        <p:spPr>
          <a:xfrm>
            <a:off x="7685482" y="3429000"/>
            <a:ext cx="4100118" cy="2171985"/>
          </a:xfrm>
          <a:prstGeom prst="round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0205A4C-1C16-4348-B4FE-5CDE179E111E}"/>
              </a:ext>
            </a:extLst>
          </p:cNvPr>
          <p:cNvSpPr/>
          <p:nvPr/>
        </p:nvSpPr>
        <p:spPr>
          <a:xfrm>
            <a:off x="3048000" y="1050435"/>
            <a:ext cx="6278880" cy="1772250"/>
          </a:xfrm>
          <a:prstGeom prst="roundRect">
            <a:avLst/>
          </a:prstGeom>
          <a:solidFill>
            <a:schemeClr val="accent3">
              <a:lumMod val="75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44A7BC6-9EA6-3447-B281-5DC8F5093B73}"/>
              </a:ext>
            </a:extLst>
          </p:cNvPr>
          <p:cNvSpPr/>
          <p:nvPr/>
        </p:nvSpPr>
        <p:spPr>
          <a:xfrm>
            <a:off x="6441804" y="4035316"/>
            <a:ext cx="1243679" cy="676099"/>
          </a:xfrm>
          <a:prstGeom prst="rightArrow">
            <a:avLst>
              <a:gd name="adj1" fmla="val 4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011D62C-4F30-6348-9143-5D5DC8BE66EF}"/>
              </a:ext>
            </a:extLst>
          </p:cNvPr>
          <p:cNvSpPr/>
          <p:nvPr/>
        </p:nvSpPr>
        <p:spPr>
          <a:xfrm rot="10800000">
            <a:off x="5290898" y="4057430"/>
            <a:ext cx="1333421" cy="615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2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33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Minimax Example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95A9A-1C83-3843-BDD5-794967ECF823}"/>
              </a:ext>
            </a:extLst>
          </p:cNvPr>
          <p:cNvSpPr/>
          <p:nvPr/>
        </p:nvSpPr>
        <p:spPr>
          <a:xfrm>
            <a:off x="833120" y="4722527"/>
            <a:ext cx="6096000" cy="1644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endParaRPr lang="en-US" sz="825" dirty="0">
              <a:solidFill>
                <a:srgbClr val="00B0F0"/>
              </a:solidFill>
              <a:latin typeface="Calibri" pitchFamily="34" charset="0"/>
            </a:endParaRPr>
          </a:p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def max-value(state):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initialize v = </a:t>
            </a:r>
            <a:r>
              <a:rPr lang="en-US" sz="1800" dirty="0">
                <a:cs typeface="Times New Roman" pitchFamily="18" charset="0"/>
              </a:rPr>
              <a:t>-∞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for each successor of state:</a:t>
            </a:r>
          </a:p>
          <a:p>
            <a:pPr marL="857207" lvl="2" indent="-171442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latin typeface="Calibri" pitchFamily="34" charset="0"/>
              </a:rPr>
              <a:t>v = max(v,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min-value(successor)</a:t>
            </a:r>
            <a:r>
              <a:rPr lang="en-US" sz="1800" dirty="0">
                <a:latin typeface="Calibri" pitchFamily="34" charset="0"/>
              </a:rPr>
              <a:t>)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return 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FD04B-51BB-1D48-9757-C9143E2A9522}"/>
              </a:ext>
            </a:extLst>
          </p:cNvPr>
          <p:cNvSpPr/>
          <p:nvPr/>
        </p:nvSpPr>
        <p:spPr>
          <a:xfrm>
            <a:off x="7362556" y="5004200"/>
            <a:ext cx="6096000" cy="14274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def min-value(state):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initialize v = </a:t>
            </a:r>
            <a:r>
              <a:rPr lang="en-US" sz="1800" dirty="0">
                <a:cs typeface="Times New Roman" pitchFamily="18" charset="0"/>
              </a:rPr>
              <a:t>+∞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for each successor of state:</a:t>
            </a:r>
          </a:p>
          <a:p>
            <a:pPr marL="857207" lvl="2" indent="-171442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latin typeface="Calibri" pitchFamily="34" charset="0"/>
              </a:rPr>
              <a:t>v = min(v, 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max-value(successor)</a:t>
            </a:r>
            <a:r>
              <a:rPr lang="en-US" sz="1800" dirty="0">
                <a:latin typeface="Calibri" pitchFamily="34" charset="0"/>
              </a:rPr>
              <a:t>)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return v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F2671-F34E-CC42-B920-539A7CA985F8}"/>
              </a:ext>
            </a:extLst>
          </p:cNvPr>
          <p:cNvSpPr/>
          <p:nvPr/>
        </p:nvSpPr>
        <p:spPr>
          <a:xfrm>
            <a:off x="833120" y="4853970"/>
            <a:ext cx="4527238" cy="164442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45EACF-4FC2-4841-ABF1-1A40947C1608}"/>
              </a:ext>
            </a:extLst>
          </p:cNvPr>
          <p:cNvSpPr/>
          <p:nvPr/>
        </p:nvSpPr>
        <p:spPr>
          <a:xfrm>
            <a:off x="6929120" y="4853969"/>
            <a:ext cx="4527238" cy="1644425"/>
          </a:xfrm>
          <a:prstGeom prst="round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57E059F-CA97-0C48-9E41-D2062FCBFE17}"/>
              </a:ext>
            </a:extLst>
          </p:cNvPr>
          <p:cNvSpPr/>
          <p:nvPr/>
        </p:nvSpPr>
        <p:spPr>
          <a:xfrm>
            <a:off x="5879282" y="1100547"/>
            <a:ext cx="433436" cy="28598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6EF0FCF-B735-D446-A601-CD464E23C561}"/>
              </a:ext>
            </a:extLst>
          </p:cNvPr>
          <p:cNvSpPr/>
          <p:nvPr/>
        </p:nvSpPr>
        <p:spPr>
          <a:xfrm rot="10800000">
            <a:off x="9139352" y="1898366"/>
            <a:ext cx="433436" cy="28598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EFE2CCC-2A60-6A4C-AE15-32FECDBECB7D}"/>
              </a:ext>
            </a:extLst>
          </p:cNvPr>
          <p:cNvSpPr/>
          <p:nvPr/>
        </p:nvSpPr>
        <p:spPr>
          <a:xfrm rot="10800000">
            <a:off x="5879282" y="1886475"/>
            <a:ext cx="433436" cy="28598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6E01A460-489E-F344-840D-6009251B16CD}"/>
              </a:ext>
            </a:extLst>
          </p:cNvPr>
          <p:cNvSpPr/>
          <p:nvPr/>
        </p:nvSpPr>
        <p:spPr>
          <a:xfrm rot="10800000">
            <a:off x="2183165" y="1886475"/>
            <a:ext cx="433436" cy="28598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2C0671-1DBF-604F-B45B-28097FFB90FA}"/>
              </a:ext>
            </a:extLst>
          </p:cNvPr>
          <p:cNvSpPr/>
          <p:nvPr/>
        </p:nvSpPr>
        <p:spPr>
          <a:xfrm>
            <a:off x="769144" y="3136895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DE0E81-17FB-C54E-B0C1-FB50CE9450A7}"/>
              </a:ext>
            </a:extLst>
          </p:cNvPr>
          <p:cNvSpPr/>
          <p:nvPr/>
        </p:nvSpPr>
        <p:spPr>
          <a:xfrm>
            <a:off x="2174113" y="3134044"/>
            <a:ext cx="570832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95125-F86D-4549-AE17-EA46B1D1BC9F}"/>
              </a:ext>
            </a:extLst>
          </p:cNvPr>
          <p:cNvSpPr/>
          <p:nvPr/>
        </p:nvSpPr>
        <p:spPr>
          <a:xfrm>
            <a:off x="3563888" y="3136894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6BC54-D4BB-F34B-8C2D-681351DAAD19}"/>
              </a:ext>
            </a:extLst>
          </p:cNvPr>
          <p:cNvSpPr/>
          <p:nvPr/>
        </p:nvSpPr>
        <p:spPr>
          <a:xfrm>
            <a:off x="4782504" y="3112389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6E39D-3D4E-6349-92DC-F121407088BD}"/>
              </a:ext>
            </a:extLst>
          </p:cNvPr>
          <p:cNvSpPr/>
          <p:nvPr/>
        </p:nvSpPr>
        <p:spPr>
          <a:xfrm>
            <a:off x="5891950" y="3114519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05F732-3E20-9544-9D04-3041DFF1E15A}"/>
              </a:ext>
            </a:extLst>
          </p:cNvPr>
          <p:cNvSpPr/>
          <p:nvPr/>
        </p:nvSpPr>
        <p:spPr>
          <a:xfrm>
            <a:off x="6874196" y="3111206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FD2E63-AABF-BA48-AE83-4D4905C1D989}"/>
              </a:ext>
            </a:extLst>
          </p:cNvPr>
          <p:cNvSpPr/>
          <p:nvPr/>
        </p:nvSpPr>
        <p:spPr>
          <a:xfrm>
            <a:off x="8210038" y="3129615"/>
            <a:ext cx="477491" cy="38507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58307B-41E9-A643-A36E-733828863CA8}"/>
              </a:ext>
            </a:extLst>
          </p:cNvPr>
          <p:cNvSpPr/>
          <p:nvPr/>
        </p:nvSpPr>
        <p:spPr>
          <a:xfrm>
            <a:off x="9188915" y="3134044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351E74-029D-0047-9362-DB38F5723673}"/>
              </a:ext>
            </a:extLst>
          </p:cNvPr>
          <p:cNvSpPr/>
          <p:nvPr/>
        </p:nvSpPr>
        <p:spPr>
          <a:xfrm>
            <a:off x="10360267" y="3111206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4DD9F1-44FF-7640-9073-A4BAEC934672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68981" y="2073373"/>
            <a:ext cx="1372468" cy="106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D18D53-A340-C241-9C22-8451DAAAE43A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>
            <a:off x="2399883" y="2172458"/>
            <a:ext cx="59646" cy="96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C7AC0E-8806-164A-A9B6-529FD25665B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524316" y="1993937"/>
            <a:ext cx="1239409" cy="11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64B-90A2-204C-B94B-62F7B8F94026}"/>
              </a:ext>
            </a:extLst>
          </p:cNvPr>
          <p:cNvCxnSpPr>
            <a:cxnSpLocks/>
            <a:endCxn id="14" idx="4"/>
          </p:cNvCxnSpPr>
          <p:nvPr/>
        </p:nvCxnSpPr>
        <p:spPr>
          <a:xfrm>
            <a:off x="6190445" y="1332670"/>
            <a:ext cx="2948907" cy="56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929A87-7236-324D-A177-41A7F306C44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399883" y="1342889"/>
            <a:ext cx="3659316" cy="54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B9B751-AC54-0F40-B457-AFFC37721E96}"/>
              </a:ext>
            </a:extLst>
          </p:cNvPr>
          <p:cNvCxnSpPr>
            <a:cxnSpLocks/>
            <a:stCxn id="15" idx="0"/>
            <a:endCxn id="21" idx="0"/>
          </p:cNvCxnSpPr>
          <p:nvPr/>
        </p:nvCxnSpPr>
        <p:spPr>
          <a:xfrm flipH="1">
            <a:off x="6091787" y="2172458"/>
            <a:ext cx="4213" cy="94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F3CA48-5201-EB41-BEED-DF4F2914EAE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62438" y="2052909"/>
            <a:ext cx="911595" cy="105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F50A6F-9AF1-0045-8AA4-7B567738BE34}"/>
              </a:ext>
            </a:extLst>
          </p:cNvPr>
          <p:cNvCxnSpPr>
            <a:cxnSpLocks/>
          </p:cNvCxnSpPr>
          <p:nvPr/>
        </p:nvCxnSpPr>
        <p:spPr>
          <a:xfrm flipH="1">
            <a:off x="5107603" y="2037292"/>
            <a:ext cx="1042912" cy="109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DC7889-62D9-7A41-86C2-A44AAE1DF866}"/>
              </a:ext>
            </a:extLst>
          </p:cNvPr>
          <p:cNvCxnSpPr>
            <a:cxnSpLocks/>
          </p:cNvCxnSpPr>
          <p:nvPr/>
        </p:nvCxnSpPr>
        <p:spPr>
          <a:xfrm flipH="1">
            <a:off x="8553031" y="2057079"/>
            <a:ext cx="775428" cy="107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2B4664-D031-1042-9924-1166A066BC3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381390" y="2195768"/>
            <a:ext cx="7362" cy="93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F1618A-39B4-2744-BEAF-2622F93BD5B3}"/>
              </a:ext>
            </a:extLst>
          </p:cNvPr>
          <p:cNvCxnSpPr>
            <a:cxnSpLocks/>
          </p:cNvCxnSpPr>
          <p:nvPr/>
        </p:nvCxnSpPr>
        <p:spPr>
          <a:xfrm>
            <a:off x="9453752" y="2094344"/>
            <a:ext cx="991105" cy="117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AC4FEB-4C97-6B42-A184-896820E07427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096000" y="1389843"/>
            <a:ext cx="9820" cy="49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CAA1DB0-BFF1-054E-8BE5-67B66C5CCD3B}"/>
              </a:ext>
            </a:extLst>
          </p:cNvPr>
          <p:cNvSpPr txBox="1"/>
          <p:nvPr/>
        </p:nvSpPr>
        <p:spPr>
          <a:xfrm>
            <a:off x="793229" y="3150863"/>
            <a:ext cx="335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9545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34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>
                <a:latin typeface="Arial"/>
                <a:cs typeface="Arial"/>
              </a:rPr>
              <a:t>Minimax Example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F2671-F34E-CC42-B920-539A7CA985F8}"/>
              </a:ext>
            </a:extLst>
          </p:cNvPr>
          <p:cNvSpPr/>
          <p:nvPr/>
        </p:nvSpPr>
        <p:spPr>
          <a:xfrm>
            <a:off x="735642" y="4246677"/>
            <a:ext cx="4669478" cy="222628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45EACF-4FC2-4841-ABF1-1A40947C1608}"/>
              </a:ext>
            </a:extLst>
          </p:cNvPr>
          <p:cNvSpPr/>
          <p:nvPr/>
        </p:nvSpPr>
        <p:spPr>
          <a:xfrm>
            <a:off x="6935201" y="4286215"/>
            <a:ext cx="4668718" cy="2165239"/>
          </a:xfrm>
          <a:prstGeom prst="round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57E059F-CA97-0C48-9E41-D2062FCBFE17}"/>
              </a:ext>
            </a:extLst>
          </p:cNvPr>
          <p:cNvSpPr/>
          <p:nvPr/>
        </p:nvSpPr>
        <p:spPr>
          <a:xfrm>
            <a:off x="5879282" y="1100547"/>
            <a:ext cx="433436" cy="28598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6EF0FCF-B735-D446-A601-CD464E23C561}"/>
              </a:ext>
            </a:extLst>
          </p:cNvPr>
          <p:cNvSpPr/>
          <p:nvPr/>
        </p:nvSpPr>
        <p:spPr>
          <a:xfrm rot="10800000">
            <a:off x="9139352" y="1898366"/>
            <a:ext cx="433436" cy="28598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EFE2CCC-2A60-6A4C-AE15-32FECDBECB7D}"/>
              </a:ext>
            </a:extLst>
          </p:cNvPr>
          <p:cNvSpPr/>
          <p:nvPr/>
        </p:nvSpPr>
        <p:spPr>
          <a:xfrm rot="10800000">
            <a:off x="5879282" y="1886475"/>
            <a:ext cx="433436" cy="28598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6E01A460-489E-F344-840D-6009251B16CD}"/>
              </a:ext>
            </a:extLst>
          </p:cNvPr>
          <p:cNvSpPr/>
          <p:nvPr/>
        </p:nvSpPr>
        <p:spPr>
          <a:xfrm rot="10800000">
            <a:off x="2183165" y="1886475"/>
            <a:ext cx="433436" cy="28598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2C0671-1DBF-604F-B45B-28097FFB90FA}"/>
              </a:ext>
            </a:extLst>
          </p:cNvPr>
          <p:cNvSpPr/>
          <p:nvPr/>
        </p:nvSpPr>
        <p:spPr>
          <a:xfrm>
            <a:off x="769144" y="3136895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DE0E81-17FB-C54E-B0C1-FB50CE9450A7}"/>
              </a:ext>
            </a:extLst>
          </p:cNvPr>
          <p:cNvSpPr/>
          <p:nvPr/>
        </p:nvSpPr>
        <p:spPr>
          <a:xfrm>
            <a:off x="2174113" y="3134044"/>
            <a:ext cx="570832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95125-F86D-4549-AE17-EA46B1D1BC9F}"/>
              </a:ext>
            </a:extLst>
          </p:cNvPr>
          <p:cNvSpPr/>
          <p:nvPr/>
        </p:nvSpPr>
        <p:spPr>
          <a:xfrm>
            <a:off x="3563888" y="3136894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6BC54-D4BB-F34B-8C2D-681351DAAD19}"/>
              </a:ext>
            </a:extLst>
          </p:cNvPr>
          <p:cNvSpPr/>
          <p:nvPr/>
        </p:nvSpPr>
        <p:spPr>
          <a:xfrm>
            <a:off x="4782504" y="3112389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6E39D-3D4E-6349-92DC-F121407088BD}"/>
              </a:ext>
            </a:extLst>
          </p:cNvPr>
          <p:cNvSpPr/>
          <p:nvPr/>
        </p:nvSpPr>
        <p:spPr>
          <a:xfrm>
            <a:off x="5891950" y="3114519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05F732-3E20-9544-9D04-3041DFF1E15A}"/>
              </a:ext>
            </a:extLst>
          </p:cNvPr>
          <p:cNvSpPr/>
          <p:nvPr/>
        </p:nvSpPr>
        <p:spPr>
          <a:xfrm>
            <a:off x="6874196" y="3111206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FD2E63-AABF-BA48-AE83-4D4905C1D989}"/>
              </a:ext>
            </a:extLst>
          </p:cNvPr>
          <p:cNvSpPr/>
          <p:nvPr/>
        </p:nvSpPr>
        <p:spPr>
          <a:xfrm>
            <a:off x="8210038" y="3129615"/>
            <a:ext cx="477491" cy="38507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58307B-41E9-A643-A36E-733828863CA8}"/>
              </a:ext>
            </a:extLst>
          </p:cNvPr>
          <p:cNvSpPr/>
          <p:nvPr/>
        </p:nvSpPr>
        <p:spPr>
          <a:xfrm>
            <a:off x="9188915" y="3134044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351E74-029D-0047-9362-DB38F5723673}"/>
              </a:ext>
            </a:extLst>
          </p:cNvPr>
          <p:cNvSpPr/>
          <p:nvPr/>
        </p:nvSpPr>
        <p:spPr>
          <a:xfrm>
            <a:off x="10360267" y="3111206"/>
            <a:ext cx="399673" cy="37779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4DD9F1-44FF-7640-9073-A4BAEC934672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68981" y="2073373"/>
            <a:ext cx="1372468" cy="106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D18D53-A340-C241-9C22-8451DAAAE43A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>
            <a:off x="2399883" y="2172458"/>
            <a:ext cx="59646" cy="96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C7AC0E-8806-164A-A9B6-529FD25665B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524316" y="1993937"/>
            <a:ext cx="1239409" cy="114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E9664B-90A2-204C-B94B-62F7B8F94026}"/>
              </a:ext>
            </a:extLst>
          </p:cNvPr>
          <p:cNvCxnSpPr>
            <a:cxnSpLocks/>
            <a:endCxn id="14" idx="4"/>
          </p:cNvCxnSpPr>
          <p:nvPr/>
        </p:nvCxnSpPr>
        <p:spPr>
          <a:xfrm>
            <a:off x="6190445" y="1332670"/>
            <a:ext cx="2948907" cy="56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929A87-7236-324D-A177-41A7F306C44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399883" y="1342889"/>
            <a:ext cx="3659316" cy="54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B9B751-AC54-0F40-B457-AFFC37721E96}"/>
              </a:ext>
            </a:extLst>
          </p:cNvPr>
          <p:cNvCxnSpPr>
            <a:cxnSpLocks/>
            <a:stCxn id="15" idx="0"/>
            <a:endCxn id="21" idx="0"/>
          </p:cNvCxnSpPr>
          <p:nvPr/>
        </p:nvCxnSpPr>
        <p:spPr>
          <a:xfrm flipH="1">
            <a:off x="6091787" y="2172458"/>
            <a:ext cx="4213" cy="94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F3CA48-5201-EB41-BEED-DF4F2914EAE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162438" y="2052909"/>
            <a:ext cx="911595" cy="105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F50A6F-9AF1-0045-8AA4-7B567738BE34}"/>
              </a:ext>
            </a:extLst>
          </p:cNvPr>
          <p:cNvCxnSpPr>
            <a:cxnSpLocks/>
          </p:cNvCxnSpPr>
          <p:nvPr/>
        </p:nvCxnSpPr>
        <p:spPr>
          <a:xfrm flipH="1">
            <a:off x="5107603" y="2037292"/>
            <a:ext cx="1042912" cy="109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DC7889-62D9-7A41-86C2-A44AAE1DF866}"/>
              </a:ext>
            </a:extLst>
          </p:cNvPr>
          <p:cNvCxnSpPr>
            <a:cxnSpLocks/>
          </p:cNvCxnSpPr>
          <p:nvPr/>
        </p:nvCxnSpPr>
        <p:spPr>
          <a:xfrm flipH="1">
            <a:off x="8553031" y="2057079"/>
            <a:ext cx="775428" cy="107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2B4664-D031-1042-9924-1166A066BC37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381390" y="2195768"/>
            <a:ext cx="7362" cy="93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F1618A-39B4-2744-BEAF-2622F93BD5B3}"/>
              </a:ext>
            </a:extLst>
          </p:cNvPr>
          <p:cNvCxnSpPr>
            <a:cxnSpLocks/>
          </p:cNvCxnSpPr>
          <p:nvPr/>
        </p:nvCxnSpPr>
        <p:spPr>
          <a:xfrm>
            <a:off x="9453752" y="2094344"/>
            <a:ext cx="991105" cy="117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AC4FEB-4C97-6B42-A184-896820E07427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096000" y="1389843"/>
            <a:ext cx="9820" cy="49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CAA1DB0-BFF1-054E-8BE5-67B66C5CCD3B}"/>
              </a:ext>
            </a:extLst>
          </p:cNvPr>
          <p:cNvSpPr txBox="1"/>
          <p:nvPr/>
        </p:nvSpPr>
        <p:spPr>
          <a:xfrm>
            <a:off x="793229" y="3150863"/>
            <a:ext cx="335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516EF-C7CD-A349-9A41-534D82A62D80}"/>
              </a:ext>
            </a:extLst>
          </p:cNvPr>
          <p:cNvSpPr/>
          <p:nvPr/>
        </p:nvSpPr>
        <p:spPr>
          <a:xfrm>
            <a:off x="968980" y="4258568"/>
            <a:ext cx="6096000" cy="21430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endParaRPr lang="en-US" sz="825" dirty="0">
              <a:solidFill>
                <a:srgbClr val="00B0F0"/>
              </a:solidFill>
              <a:latin typeface="Calibri" pitchFamily="34" charset="0"/>
            </a:endParaRPr>
          </a:p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def max-value(state):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if the state is a terminal state: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return the state’s utility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initialize v = </a:t>
            </a:r>
            <a:r>
              <a:rPr lang="en-US" sz="1800" dirty="0">
                <a:cs typeface="Times New Roman" pitchFamily="18" charset="0"/>
              </a:rPr>
              <a:t>-∞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for each successor of state:</a:t>
            </a:r>
          </a:p>
          <a:p>
            <a:pPr marL="857207" lvl="2" indent="-171442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latin typeface="Calibri" pitchFamily="34" charset="0"/>
              </a:rPr>
              <a:t>v = max(v,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min-value(successor)</a:t>
            </a:r>
            <a:r>
              <a:rPr lang="en-US" sz="1800" dirty="0">
                <a:latin typeface="Calibri" pitchFamily="34" charset="0"/>
              </a:rPr>
              <a:t>)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return 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2BB4F-DEC4-7A4C-BE32-0DF8160DF124}"/>
              </a:ext>
            </a:extLst>
          </p:cNvPr>
          <p:cNvSpPr/>
          <p:nvPr/>
        </p:nvSpPr>
        <p:spPr>
          <a:xfrm>
            <a:off x="7271780" y="4499268"/>
            <a:ext cx="6096000" cy="19260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def min-value(state):</a:t>
            </a:r>
            <a:endParaRPr lang="en-US" sz="1800" dirty="0">
              <a:solidFill>
                <a:srgbClr val="0070C0"/>
              </a:solidFill>
              <a:latin typeface="Calibri" pitchFamily="34" charset="0"/>
            </a:endParaRP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if the state is a terminal state: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return the state’s utility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initialize v = </a:t>
            </a:r>
            <a:r>
              <a:rPr lang="en-US" sz="1800" dirty="0">
                <a:cs typeface="Times New Roman" pitchFamily="18" charset="0"/>
              </a:rPr>
              <a:t>+∞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for each successor of state:</a:t>
            </a:r>
          </a:p>
          <a:p>
            <a:pPr marL="857207" lvl="2" indent="-171442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latin typeface="Calibri" pitchFamily="34" charset="0"/>
              </a:rPr>
              <a:t>v = min(v, 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max-value(successor)</a:t>
            </a:r>
            <a:r>
              <a:rPr lang="en-US" sz="1800" dirty="0">
                <a:latin typeface="Calibri" pitchFamily="34" charset="0"/>
              </a:rPr>
              <a:t>)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return v</a:t>
            </a:r>
          </a:p>
        </p:txBody>
      </p:sp>
    </p:spTree>
    <p:extLst>
      <p:ext uri="{BB962C8B-B14F-4D97-AF65-F5344CB8AC3E}">
        <p14:creationId xmlns:p14="http://schemas.microsoft.com/office/powerpoint/2010/main" val="2549146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 b="1"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Definition of optimal play for MAX assumes MIN plays optimally: 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>
                <a:solidFill>
                  <a:schemeClr val="accent2"/>
                </a:solidFill>
                <a:cs typeface="Arial"/>
              </a:rPr>
              <a:t>Maximizes worst-case outcome </a:t>
            </a:r>
            <a:r>
              <a:rPr lang="en-US">
                <a:cs typeface="Arial"/>
              </a:rPr>
              <a:t>for MAX.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(Classic game theoretic strategy)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But if MIN does not play optimally, MAX will do even better.  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This theorem is not hard to prove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35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What if MIN does not play optimally?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902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Depth-first search with fixed number of ply </a:t>
            </a:r>
            <a:r>
              <a:rPr lang="en-US" b="1" i="1">
                <a:cs typeface="Arial"/>
              </a:rPr>
              <a:t>m</a:t>
            </a:r>
            <a:r>
              <a:rPr lang="en-US" b="1">
                <a:cs typeface="Arial"/>
              </a:rPr>
              <a:t> as the limit.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>
                <a:cs typeface="Arial"/>
              </a:rPr>
              <a:t>O(b</a:t>
            </a:r>
            <a:r>
              <a:rPr lang="en-US" i="1" baseline="30000">
                <a:cs typeface="Arial"/>
              </a:rPr>
              <a:t>m</a:t>
            </a:r>
            <a:r>
              <a:rPr lang="en-US" i="1">
                <a:cs typeface="Arial"/>
              </a:rPr>
              <a:t>) </a:t>
            </a:r>
            <a:r>
              <a:rPr lang="en-US">
                <a:cs typeface="Arial"/>
              </a:rPr>
              <a:t>time complexity – </a:t>
            </a:r>
            <a:r>
              <a:rPr lang="en-US" i="1">
                <a:solidFill>
                  <a:schemeClr val="accent2"/>
                </a:solidFill>
                <a:cs typeface="Arial"/>
              </a:rPr>
              <a:t>As usual</a:t>
            </a:r>
            <a:r>
              <a:rPr lang="en-US" i="1">
                <a:cs typeface="Arial"/>
              </a:rPr>
              <a:t>!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i="1">
                <a:cs typeface="Arial"/>
              </a:rPr>
              <a:t>O(bm) </a:t>
            </a:r>
            <a:r>
              <a:rPr lang="en-US">
                <a:cs typeface="Arial"/>
              </a:rPr>
              <a:t>space complexity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Performance will depend on 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the quality of the static evaluation function (expert knowledge)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depth of search (computing power and search algorithm)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Differences from normal state space search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Looking to make </a:t>
            </a:r>
            <a:r>
              <a:rPr lang="en-US" i="1">
                <a:cs typeface="Arial"/>
              </a:rPr>
              <a:t>one</a:t>
            </a:r>
            <a:r>
              <a:rPr lang="en-US">
                <a:cs typeface="Arial"/>
              </a:rPr>
              <a:t> move only, despite deeper search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No cost on arcs – costs from backed-up static evaluation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MAX can’t be sure how MIN will respond to his moves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Minimax forms the basis for other game tree search algorithms.</a:t>
            </a:r>
            <a:endParaRPr lang="en-US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36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Comments on Minimax Search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168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37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1046412" y="2778580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Alpha-Beta Pruning (AIMA 5.3)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83381-3404-44B5-A360-EB624E438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3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7462954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cs typeface="Arial"/>
              </a:rPr>
              <a:t>A way to improve the performance of the Minimax Procedure 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cs typeface="Arial"/>
              </a:rPr>
              <a:t>Basic idea: </a:t>
            </a:r>
            <a:r>
              <a:rPr lang="en-US" b="1" i="1" dirty="0">
                <a:cs typeface="Arial"/>
              </a:rPr>
              <a:t>“If you have an idea which is surely bad, don’t take the time to see how truly awful it is”</a:t>
            </a:r>
            <a:r>
              <a:rPr lang="en-US" b="1" dirty="0">
                <a:cs typeface="Arial"/>
              </a:rPr>
              <a:t> ~ Pat Winston</a:t>
            </a:r>
            <a:endParaRPr lang="en-US" dirty="0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 dirty="0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38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Alpha-Beta Pruning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641D2-8150-4E59-82DA-8B217B3C7298}"/>
              </a:ext>
            </a:extLst>
          </p:cNvPr>
          <p:cNvSpPr txBox="1"/>
          <p:nvPr/>
        </p:nvSpPr>
        <p:spPr>
          <a:xfrm>
            <a:off x="5936495" y="3343072"/>
            <a:ext cx="27432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dirty="0">
                <a:solidFill>
                  <a:srgbClr val="FF0000"/>
                </a:solidFill>
                <a:latin typeface="Open Sans"/>
              </a:rPr>
              <a:t>We don’t need to compute the value at this node.</a:t>
            </a:r>
            <a:r>
              <a:rPr lang="en-US" sz="2000" dirty="0">
                <a:latin typeface="Open Sans"/>
              </a:rPr>
              <a:t>​</a:t>
            </a:r>
          </a:p>
          <a:p>
            <a:pPr>
              <a:buChar char="•"/>
            </a:pPr>
            <a:endParaRPr lang="en-US" sz="2000" dirty="0">
              <a:latin typeface="Open Sans"/>
            </a:endParaRPr>
          </a:p>
          <a:p>
            <a:pPr>
              <a:buChar char="•"/>
            </a:pPr>
            <a:r>
              <a:rPr lang="en-US" sz="2000" dirty="0">
                <a:latin typeface="Open Sans"/>
              </a:rPr>
              <a:t>No matter what this is, it won’t change the value of the root node.​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8E99BA29-6ECE-9F4B-B161-B49C6ACF90A0}"/>
              </a:ext>
            </a:extLst>
          </p:cNvPr>
          <p:cNvSpPr/>
          <p:nvPr/>
        </p:nvSpPr>
        <p:spPr>
          <a:xfrm>
            <a:off x="1705219" y="3143017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9834A13-ECAF-7446-9ABD-C33C5ACF7F13}"/>
              </a:ext>
            </a:extLst>
          </p:cNvPr>
          <p:cNvSpPr/>
          <p:nvPr/>
        </p:nvSpPr>
        <p:spPr>
          <a:xfrm rot="10800000">
            <a:off x="2665627" y="4011041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F79CFFA-4F70-6E45-A584-46E969E8204B}"/>
              </a:ext>
            </a:extLst>
          </p:cNvPr>
          <p:cNvSpPr/>
          <p:nvPr/>
        </p:nvSpPr>
        <p:spPr>
          <a:xfrm rot="10800000">
            <a:off x="638847" y="4011042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6A70D42-B702-B442-865E-DFB8751C4A2D}"/>
              </a:ext>
            </a:extLst>
          </p:cNvPr>
          <p:cNvSpPr/>
          <p:nvPr/>
        </p:nvSpPr>
        <p:spPr>
          <a:xfrm>
            <a:off x="2983844" y="4931177"/>
            <a:ext cx="489986" cy="40316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3A2DDDDF-D00D-F049-AC46-6AF8DFE5630E}"/>
              </a:ext>
            </a:extLst>
          </p:cNvPr>
          <p:cNvSpPr/>
          <p:nvPr/>
        </p:nvSpPr>
        <p:spPr>
          <a:xfrm>
            <a:off x="2175641" y="4931177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ADC63DEA-FE87-D540-BA6D-B765E4B7AB8C}"/>
              </a:ext>
            </a:extLst>
          </p:cNvPr>
          <p:cNvSpPr/>
          <p:nvPr/>
        </p:nvSpPr>
        <p:spPr>
          <a:xfrm>
            <a:off x="983462" y="4931177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9995938-ADFA-ED4E-AC17-A91023DC8EC3}"/>
              </a:ext>
            </a:extLst>
          </p:cNvPr>
          <p:cNvSpPr/>
          <p:nvPr/>
        </p:nvSpPr>
        <p:spPr>
          <a:xfrm>
            <a:off x="148861" y="4951138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F54F26-8173-B74B-9AE7-7030B3EFE1A1}"/>
              </a:ext>
            </a:extLst>
          </p:cNvPr>
          <p:cNvCxnSpPr>
            <a:endCxn id="9" idx="3"/>
          </p:cNvCxnSpPr>
          <p:nvPr/>
        </p:nvCxnSpPr>
        <p:spPr>
          <a:xfrm>
            <a:off x="2175641" y="3429000"/>
            <a:ext cx="734979" cy="5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D28E5-DAAC-184D-8043-9C76100D706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910619" y="4315841"/>
            <a:ext cx="318218" cy="61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57A4C5-353E-DA4C-AFFD-79FCB2C5363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420634" y="4343461"/>
            <a:ext cx="489986" cy="5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85D025-2E93-A140-B70C-5D97943D1D9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06095" y="4219209"/>
            <a:ext cx="322360" cy="71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E509B3-7665-0544-B1B3-941DA218AB3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3854" y="4205412"/>
            <a:ext cx="477538" cy="74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E88691-CA55-4F48-820D-6BABD15972B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83840" y="3518980"/>
            <a:ext cx="897648" cy="4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73C79B-B96E-044E-8A68-13FDFE67BEAA}"/>
              </a:ext>
            </a:extLst>
          </p:cNvPr>
          <p:cNvSpPr txBox="1"/>
          <p:nvPr/>
        </p:nvSpPr>
        <p:spPr>
          <a:xfrm>
            <a:off x="2420634" y="3143017"/>
            <a:ext cx="73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&gt;=2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BDCCDD-CC13-CF4E-B5CE-868FC0B75EF0}"/>
              </a:ext>
            </a:extLst>
          </p:cNvPr>
          <p:cNvSpPr/>
          <p:nvPr/>
        </p:nvSpPr>
        <p:spPr>
          <a:xfrm>
            <a:off x="3087859" y="3975036"/>
            <a:ext cx="625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&lt;=1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079D1-871C-1740-B301-4CD9DE3B84CD}"/>
              </a:ext>
            </a:extLst>
          </p:cNvPr>
          <p:cNvSpPr/>
          <p:nvPr/>
        </p:nvSpPr>
        <p:spPr>
          <a:xfrm>
            <a:off x="89211" y="3972212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=2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6EEBDC-067D-2442-A616-0AC8C1574444}"/>
              </a:ext>
            </a:extLst>
          </p:cNvPr>
          <p:cNvSpPr/>
          <p:nvPr/>
        </p:nvSpPr>
        <p:spPr>
          <a:xfrm>
            <a:off x="230187" y="540238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684E66-8B91-EA40-9BD9-15852F62AC3A}"/>
              </a:ext>
            </a:extLst>
          </p:cNvPr>
          <p:cNvSpPr/>
          <p:nvPr/>
        </p:nvSpPr>
        <p:spPr>
          <a:xfrm>
            <a:off x="1067275" y="540238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DEFA6-EA67-7A4C-87AA-A60597797FAE}"/>
              </a:ext>
            </a:extLst>
          </p:cNvPr>
          <p:cNvSpPr/>
          <p:nvPr/>
        </p:nvSpPr>
        <p:spPr>
          <a:xfrm>
            <a:off x="2215796" y="5354303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25AFAE-E78F-924B-8D30-A1853F0246B7}"/>
              </a:ext>
            </a:extLst>
          </p:cNvPr>
          <p:cNvSpPr/>
          <p:nvPr/>
        </p:nvSpPr>
        <p:spPr>
          <a:xfrm>
            <a:off x="3069728" y="5354303"/>
            <a:ext cx="289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453035-CB28-6F40-AEB3-86F22BD0C8D6}"/>
              </a:ext>
            </a:extLst>
          </p:cNvPr>
          <p:cNvCxnSpPr>
            <a:cxnSpLocks/>
            <a:endCxn id="11" idx="5"/>
          </p:cNvCxnSpPr>
          <p:nvPr/>
        </p:nvCxnSpPr>
        <p:spPr>
          <a:xfrm flipH="1">
            <a:off x="3351334" y="3973335"/>
            <a:ext cx="2606656" cy="1159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626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During Minimax, keep track of two additional values: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l-GR" b="1">
                <a:cs typeface="Times New Roman"/>
              </a:rPr>
              <a:t>α</a:t>
            </a:r>
            <a:r>
              <a:rPr lang="en-US" b="1"/>
              <a:t>: MAX’s current </a:t>
            </a:r>
            <a:r>
              <a:rPr lang="en-US" b="1" i="1">
                <a:solidFill>
                  <a:srgbClr val="C00000"/>
                </a:solidFill>
              </a:rPr>
              <a:t>lower</a:t>
            </a:r>
            <a:r>
              <a:rPr lang="en-US" b="1"/>
              <a:t> bound on MAX’s outcome 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l-GR" b="1">
                <a:cs typeface="Times New Roman"/>
              </a:rPr>
              <a:t>β</a:t>
            </a:r>
            <a:r>
              <a:rPr lang="en-US" b="1"/>
              <a:t>: MIN’s current </a:t>
            </a:r>
            <a:r>
              <a:rPr lang="en-US" b="1" i="1">
                <a:solidFill>
                  <a:srgbClr val="C00000"/>
                </a:solidFill>
              </a:rPr>
              <a:t>upper</a:t>
            </a:r>
            <a:r>
              <a:rPr lang="en-US" b="1"/>
              <a:t> bound on MIN’s outcome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MAX will never allow a move that could lead to a worse score (for MAX) than </a:t>
            </a:r>
            <a:r>
              <a:rPr lang="el-GR" b="1">
                <a:cs typeface="Times New Roman"/>
              </a:rPr>
              <a:t>α</a:t>
            </a:r>
            <a:r>
              <a:rPr lang="el-GR" b="1"/>
              <a:t> 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MIN will never allow a move that could lead to a better score (for MAX) than </a:t>
            </a:r>
            <a:r>
              <a:rPr lang="el-GR" b="1">
                <a:cs typeface="Times New Roman"/>
              </a:rPr>
              <a:t>β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Therefore, stop evaluating a branch whenever: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When evaluating a MAX node: a value </a:t>
            </a:r>
            <a:r>
              <a:rPr lang="en-US" i="1">
                <a:cs typeface="Times New Roman"/>
              </a:rPr>
              <a:t>v</a:t>
            </a:r>
            <a:r>
              <a:rPr lang="en-US"/>
              <a:t> ≥  </a:t>
            </a:r>
            <a:r>
              <a:rPr lang="el-GR">
                <a:cs typeface="Times New Roman"/>
              </a:rPr>
              <a:t>β</a:t>
            </a:r>
            <a:r>
              <a:rPr lang="el-GR"/>
              <a:t> </a:t>
            </a:r>
            <a:r>
              <a:rPr lang="en-US"/>
              <a:t>is backed-up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MIN will never select that MAX node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When evaluating a MIN node: a value </a:t>
            </a:r>
            <a:r>
              <a:rPr lang="en-US" i="1">
                <a:cs typeface="Times New Roman"/>
              </a:rPr>
              <a:t>v </a:t>
            </a:r>
            <a:r>
              <a:rPr lang="en-US"/>
              <a:t>≤</a:t>
            </a:r>
            <a:r>
              <a:rPr lang="en-US">
                <a:cs typeface="Times New Roman"/>
              </a:rPr>
              <a:t> </a:t>
            </a:r>
            <a:r>
              <a:rPr lang="el-GR">
                <a:cs typeface="Times New Roman"/>
              </a:rPr>
              <a:t>α </a:t>
            </a:r>
            <a:r>
              <a:rPr lang="en-US"/>
              <a:t>is found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MAX will never select that MIN node</a:t>
            </a:r>
          </a:p>
          <a:p>
            <a:pPr lvl="1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39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Alpha-Beta Pruning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386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40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Alpha-Beta Implementation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22DFF-85E7-424B-85EB-FC2E81D72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B36A9-55EE-F844-BE66-33BDECFD6ABF}"/>
              </a:ext>
            </a:extLst>
          </p:cNvPr>
          <p:cNvSpPr/>
          <p:nvPr/>
        </p:nvSpPr>
        <p:spPr>
          <a:xfrm>
            <a:off x="3048000" y="1574004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80000"/>
              </a:lnSpc>
              <a:buNone/>
            </a:pPr>
            <a:r>
              <a:rPr lang="el-GR" sz="1800">
                <a:solidFill>
                  <a:srgbClr val="0066CC"/>
                </a:solidFill>
              </a:rPr>
              <a:t>α</a:t>
            </a:r>
            <a:r>
              <a:rPr lang="en-US" sz="1800">
                <a:solidFill>
                  <a:srgbClr val="0066CC"/>
                </a:solidFill>
              </a:rPr>
              <a:t>: </a:t>
            </a:r>
            <a:r>
              <a:rPr lang="en-US" sz="1800">
                <a:solidFill>
                  <a:srgbClr val="0070C0"/>
                </a:solidFill>
              </a:rPr>
              <a:t>MAX’s best option on path to root</a:t>
            </a:r>
          </a:p>
          <a:p>
            <a:pPr lvl="1" algn="ctr">
              <a:lnSpc>
                <a:spcPct val="80000"/>
              </a:lnSpc>
              <a:buNone/>
            </a:pPr>
            <a:r>
              <a:rPr lang="el-GR" sz="1800">
                <a:solidFill>
                  <a:srgbClr val="C00000"/>
                </a:solidFill>
              </a:rPr>
              <a:t>β</a:t>
            </a:r>
            <a:r>
              <a:rPr lang="en-US" sz="1800">
                <a:solidFill>
                  <a:srgbClr val="C00000"/>
                </a:solidFill>
              </a:rPr>
              <a:t>:</a:t>
            </a:r>
            <a:r>
              <a:rPr lang="el-GR" sz="1800">
                <a:solidFill>
                  <a:srgbClr val="C00000"/>
                </a:solidFill>
              </a:rPr>
              <a:t> </a:t>
            </a:r>
            <a:r>
              <a:rPr lang="en-US" sz="1800">
                <a:solidFill>
                  <a:srgbClr val="C00000"/>
                </a:solidFill>
              </a:rPr>
              <a:t>MIN’s best option on path to root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3B738-8CC7-4246-A749-C3DD4CA4AB51}"/>
              </a:ext>
            </a:extLst>
          </p:cNvPr>
          <p:cNvSpPr/>
          <p:nvPr/>
        </p:nvSpPr>
        <p:spPr>
          <a:xfrm>
            <a:off x="714704" y="3015458"/>
            <a:ext cx="6096000" cy="21984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62" indent="-257162" defTabSz="685800" eaLnBrk="1" hangingPunct="1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  <a:defRPr/>
            </a:pPr>
            <a:endParaRPr lang="en-US" sz="825" dirty="0">
              <a:solidFill>
                <a:srgbClr val="00B0F0"/>
              </a:solidFill>
              <a:latin typeface="Calibri" pitchFamily="34" charset="0"/>
            </a:endParaRPr>
          </a:p>
          <a:p>
            <a:pPr marL="257162" indent="-257162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</a:pPr>
            <a:r>
              <a:rPr lang="en-US" sz="1800" dirty="0">
                <a:solidFill>
                  <a:srgbClr val="0066CC"/>
                </a:solidFill>
                <a:latin typeface="Calibri" pitchFamily="34" charset="0"/>
              </a:rPr>
              <a:t>def max-value(state, </a:t>
            </a:r>
            <a:r>
              <a:rPr lang="el-GR" sz="1800" dirty="0">
                <a:solidFill>
                  <a:srgbClr val="0066CC"/>
                </a:solidFill>
                <a:latin typeface="Calibri" pitchFamily="34" charset="0"/>
              </a:rPr>
              <a:t>α</a:t>
            </a:r>
            <a:r>
              <a:rPr lang="en-US" sz="1800" dirty="0">
                <a:solidFill>
                  <a:srgbClr val="0066CC"/>
                </a:solidFill>
                <a:latin typeface="Calibri" pitchFamily="34" charset="0"/>
              </a:rPr>
              <a:t>, </a:t>
            </a:r>
            <a:r>
              <a:rPr lang="el-GR" sz="1800" dirty="0">
                <a:solidFill>
                  <a:srgbClr val="0066CC"/>
                </a:solidFill>
                <a:latin typeface="Calibri" pitchFamily="34" charset="0"/>
              </a:rPr>
              <a:t>β</a:t>
            </a:r>
            <a:r>
              <a:rPr lang="en-US" sz="1800" dirty="0">
                <a:solidFill>
                  <a:srgbClr val="0066CC"/>
                </a:solidFill>
                <a:latin typeface="Calibri" pitchFamily="34" charset="0"/>
              </a:rPr>
              <a:t>):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initialize v = </a:t>
            </a:r>
            <a:r>
              <a:rPr lang="en-US" sz="1800" dirty="0">
                <a:cs typeface="Times New Roman" pitchFamily="18" charset="0"/>
              </a:rPr>
              <a:t>-∞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for each successor of state:</a:t>
            </a:r>
          </a:p>
          <a:p>
            <a:pPr marL="857207" lvl="2" indent="-17144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800" dirty="0">
                <a:latin typeface="Calibri" pitchFamily="34" charset="0"/>
              </a:rPr>
              <a:t>v = max(v, 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value(successor, </a:t>
            </a:r>
            <a:r>
              <a:rPr lang="el-GR" sz="1800" dirty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1800" dirty="0">
                <a:solidFill>
                  <a:srgbClr val="7030A0"/>
                </a:solidFill>
                <a:latin typeface="Calibri" pitchFamily="34" charset="0"/>
              </a:rPr>
              <a:t>β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)</a:t>
            </a:r>
            <a:endParaRPr lang="en-US" sz="1800" dirty="0">
              <a:solidFill>
                <a:srgbClr val="7030A0"/>
              </a:solidFill>
              <a:latin typeface="Calibri" pitchFamily="34" charset="0"/>
            </a:endParaRPr>
          </a:p>
          <a:p>
            <a:pPr marL="857207" lvl="2" indent="-171442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800" dirty="0">
                <a:latin typeface="Calibri" pitchFamily="34" charset="0"/>
              </a:rPr>
              <a:t>if v ≥ </a:t>
            </a:r>
            <a:r>
              <a:rPr lang="el-GR" sz="1800" dirty="0">
                <a:latin typeface="Calibri" pitchFamily="34" charset="0"/>
              </a:rPr>
              <a:t>β</a:t>
            </a:r>
            <a:r>
              <a:rPr lang="en-US" sz="1800" dirty="0">
                <a:latin typeface="Calibri" pitchFamily="34" charset="0"/>
              </a:rPr>
              <a:t> return v</a:t>
            </a:r>
          </a:p>
          <a:p>
            <a:pPr marL="857207" lvl="2" indent="-17144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1800" dirty="0">
                <a:latin typeface="Calibri" pitchFamily="34" charset="0"/>
              </a:rPr>
              <a:t>α</a:t>
            </a:r>
            <a:r>
              <a:rPr lang="en-US" sz="1800" dirty="0">
                <a:latin typeface="Calibri" pitchFamily="34" charset="0"/>
              </a:rPr>
              <a:t> = max(</a:t>
            </a:r>
            <a:r>
              <a:rPr lang="el-GR" sz="1800" dirty="0">
                <a:latin typeface="Calibri" pitchFamily="34" charset="0"/>
              </a:rPr>
              <a:t>α</a:t>
            </a:r>
            <a:r>
              <a:rPr lang="en-US" sz="1800" dirty="0">
                <a:latin typeface="Calibri" pitchFamily="34" charset="0"/>
              </a:rPr>
              <a:t>, v)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return 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391E0-F80F-944D-9A63-58E6097C572F}"/>
              </a:ext>
            </a:extLst>
          </p:cNvPr>
          <p:cNvSpPr/>
          <p:nvPr/>
        </p:nvSpPr>
        <p:spPr>
          <a:xfrm>
            <a:off x="7901275" y="3232440"/>
            <a:ext cx="6096000" cy="1981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62" indent="-257162">
              <a:lnSpc>
                <a:spcPct val="80000"/>
              </a:lnSpc>
              <a:spcBef>
                <a:spcPts val="900"/>
              </a:spcBef>
              <a:buClr>
                <a:schemeClr val="accent2"/>
              </a:buClr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def min-value(state , </a:t>
            </a:r>
            <a:r>
              <a:rPr lang="el-GR" sz="1800" dirty="0">
                <a:solidFill>
                  <a:srgbClr val="C00000"/>
                </a:solidFill>
                <a:latin typeface="Calibri" pitchFamily="34" charset="0"/>
              </a:rPr>
              <a:t>α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el-GR" sz="1800" dirty="0">
                <a:solidFill>
                  <a:srgbClr val="C00000"/>
                </a:solidFill>
                <a:latin typeface="Calibri" pitchFamily="34" charset="0"/>
              </a:rPr>
              <a:t>β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):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initialize v = </a:t>
            </a:r>
            <a:r>
              <a:rPr lang="en-US" sz="1800" dirty="0">
                <a:cs typeface="Times New Roman" pitchFamily="18" charset="0"/>
              </a:rPr>
              <a:t>+∞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for each successor of state:</a:t>
            </a:r>
          </a:p>
          <a:p>
            <a:pPr marL="857207" lvl="2" indent="-17144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800" dirty="0">
                <a:latin typeface="Calibri" pitchFamily="34" charset="0"/>
              </a:rPr>
              <a:t>v = min(v, 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value(successor, </a:t>
            </a:r>
            <a:r>
              <a:rPr lang="el-GR" sz="1800" dirty="0">
                <a:solidFill>
                  <a:srgbClr val="7030A0"/>
                </a:solidFill>
                <a:latin typeface="Calibri" pitchFamily="34" charset="0"/>
              </a:rPr>
              <a:t>α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, </a:t>
            </a:r>
            <a:r>
              <a:rPr lang="el-GR" sz="1800" dirty="0">
                <a:solidFill>
                  <a:srgbClr val="7030A0"/>
                </a:solidFill>
                <a:latin typeface="Calibri" pitchFamily="34" charset="0"/>
              </a:rPr>
              <a:t>β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)</a:t>
            </a:r>
            <a:r>
              <a:rPr lang="en-US" sz="1800" dirty="0">
                <a:latin typeface="Calibri" pitchFamily="34" charset="0"/>
              </a:rPr>
              <a:t>)</a:t>
            </a:r>
          </a:p>
          <a:p>
            <a:pPr marL="857207" lvl="2" indent="-17144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1800" dirty="0">
                <a:latin typeface="Calibri" pitchFamily="34" charset="0"/>
              </a:rPr>
              <a:t>if v ≤ </a:t>
            </a:r>
            <a:r>
              <a:rPr lang="el-GR" sz="1800" dirty="0">
                <a:latin typeface="Calibri" pitchFamily="34" charset="0"/>
              </a:rPr>
              <a:t>α</a:t>
            </a:r>
            <a:r>
              <a:rPr lang="en-US" sz="1800" dirty="0">
                <a:latin typeface="Calibri" pitchFamily="34" charset="0"/>
              </a:rPr>
              <a:t> return v</a:t>
            </a:r>
          </a:p>
          <a:p>
            <a:pPr marL="857207" lvl="2" indent="-17144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l-GR" sz="1800" dirty="0">
                <a:latin typeface="Calibri" pitchFamily="34" charset="0"/>
              </a:rPr>
              <a:t>β </a:t>
            </a:r>
            <a:r>
              <a:rPr lang="en-US" sz="1800" dirty="0">
                <a:latin typeface="Calibri" pitchFamily="34" charset="0"/>
              </a:rPr>
              <a:t>= min(</a:t>
            </a:r>
            <a:r>
              <a:rPr lang="el-GR" sz="1800" dirty="0">
                <a:latin typeface="Calibri" pitchFamily="34" charset="0"/>
              </a:rPr>
              <a:t>β</a:t>
            </a:r>
            <a:r>
              <a:rPr lang="en-US" sz="1800" dirty="0">
                <a:latin typeface="Calibri" pitchFamily="34" charset="0"/>
              </a:rPr>
              <a:t>, v)</a:t>
            </a:r>
          </a:p>
          <a:p>
            <a:pPr marL="557185" lvl="1" indent="-214303" defTabSz="6858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800" dirty="0">
                <a:latin typeface="Calibri" pitchFamily="34" charset="0"/>
              </a:rPr>
              <a:t>return v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68FE618-102A-0E4D-995E-749E8E85237A}"/>
              </a:ext>
            </a:extLst>
          </p:cNvPr>
          <p:cNvSpPr/>
          <p:nvPr/>
        </p:nvSpPr>
        <p:spPr>
          <a:xfrm>
            <a:off x="572532" y="3057715"/>
            <a:ext cx="4669478" cy="222628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244512A-ADB1-094C-B4AC-C69635D56E69}"/>
              </a:ext>
            </a:extLst>
          </p:cNvPr>
          <p:cNvSpPr/>
          <p:nvPr/>
        </p:nvSpPr>
        <p:spPr>
          <a:xfrm>
            <a:off x="7376825" y="3057715"/>
            <a:ext cx="4668718" cy="2165239"/>
          </a:xfrm>
          <a:prstGeom prst="round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AACE8D7-7CEE-F242-9A33-FE5CB8864121}"/>
              </a:ext>
            </a:extLst>
          </p:cNvPr>
          <p:cNvSpPr/>
          <p:nvPr/>
        </p:nvSpPr>
        <p:spPr>
          <a:xfrm>
            <a:off x="3405352" y="1346797"/>
            <a:ext cx="5738648" cy="1115988"/>
          </a:xfrm>
          <a:prstGeom prst="roundRect">
            <a:avLst/>
          </a:prstGeom>
          <a:solidFill>
            <a:schemeClr val="accent3">
              <a:lumMod val="75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  4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</a:pPr>
            <a:r>
              <a:rPr lang="en-US" sz="3400"/>
              <a:t>Ratings of human and computer chess champions</a:t>
            </a:r>
            <a:endParaRPr lang="en-US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CB656D-2EB5-4904-AB88-2A7FB3551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458" y="1649044"/>
            <a:ext cx="6943805" cy="4245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1285B-A25C-4391-9C7C-0969EBF8580E}"/>
              </a:ext>
            </a:extLst>
          </p:cNvPr>
          <p:cNvSpPr txBox="1"/>
          <p:nvPr/>
        </p:nvSpPr>
        <p:spPr>
          <a:xfrm>
            <a:off x="4634753" y="6005072"/>
            <a:ext cx="67388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https://srconstantin.wordpress.com/2017/01/28/performance-trends-in-ai/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9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b="1" dirty="0"/>
              <a:t>This pruning has </a:t>
            </a:r>
            <a:r>
              <a:rPr lang="en-US" b="1" dirty="0">
                <a:solidFill>
                  <a:srgbClr val="CC0000"/>
                </a:solidFill>
              </a:rPr>
              <a:t>no effect</a:t>
            </a:r>
            <a:r>
              <a:rPr lang="en-US" b="1" dirty="0"/>
              <a:t> on minimax value computed for the root!</a:t>
            </a:r>
            <a:endParaRPr lang="en-US" dirty="0"/>
          </a:p>
          <a:p>
            <a:pPr lvl="1"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b="1" dirty="0"/>
              <a:t>Values of intermediate nodes might be wrong</a:t>
            </a:r>
            <a:endParaRPr lang="en-US" dirty="0"/>
          </a:p>
          <a:p>
            <a:pPr lvl="1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Important: children of the root may have the wrong value</a:t>
            </a:r>
          </a:p>
          <a:p>
            <a:pPr lvl="1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So the most naïve version won’t let you do action selection</a:t>
            </a:r>
          </a:p>
          <a:p>
            <a:pPr lvl="1"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b="1" dirty="0"/>
              <a:t>Good child ordering improves effectiveness of pruning</a:t>
            </a:r>
            <a:endParaRPr lang="en-US" dirty="0"/>
          </a:p>
          <a:p>
            <a:pPr lvl="1"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b="1" dirty="0"/>
              <a:t>With “perfect ordering”:</a:t>
            </a:r>
            <a:endParaRPr lang="en-US" dirty="0"/>
          </a:p>
          <a:p>
            <a:pPr lvl="1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Time complexity drops to O(b</a:t>
            </a:r>
            <a:r>
              <a:rPr lang="en-US" baseline="30000" dirty="0"/>
              <a:t>m/2</a:t>
            </a:r>
            <a:r>
              <a:rPr lang="en-US" dirty="0"/>
              <a:t>)</a:t>
            </a:r>
          </a:p>
          <a:p>
            <a:pPr lvl="1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Doubles solvable depth!</a:t>
            </a:r>
          </a:p>
          <a:p>
            <a:pPr lvl="1">
              <a:spcBef>
                <a:spcPct val="20000"/>
              </a:spcBef>
              <a:spcAft>
                <a:spcPct val="0"/>
              </a:spcAft>
            </a:pPr>
            <a:r>
              <a:rPr lang="en-US" dirty="0"/>
              <a:t>Full search of, e.g. chess, is still hopeless…</a:t>
            </a:r>
          </a:p>
          <a:p>
            <a:pPr lvl="1">
              <a:spcBef>
                <a:spcPct val="20000"/>
              </a:spcBef>
              <a:spcAft>
                <a:spcPct val="0"/>
              </a:spcAft>
            </a:pPr>
            <a:endParaRPr lang="en-US" dirty="0"/>
          </a:p>
          <a:p>
            <a:pPr>
              <a:spcBef>
                <a:spcPct val="20000"/>
              </a:spcBef>
              <a:spcAft>
                <a:spcPct val="0"/>
              </a:spcAft>
            </a:pPr>
            <a:r>
              <a:rPr lang="en-US" b="1" dirty="0"/>
              <a:t>This is a simple example of </a:t>
            </a:r>
            <a:r>
              <a:rPr lang="en-US" b="1" dirty="0" err="1">
                <a:solidFill>
                  <a:srgbClr val="CC0000"/>
                </a:solidFill>
              </a:rPr>
              <a:t>metareasoning</a:t>
            </a:r>
            <a:r>
              <a:rPr lang="en-US" b="1" dirty="0">
                <a:solidFill>
                  <a:srgbClr val="CC0000"/>
                </a:solidFill>
              </a:rPr>
              <a:t> </a:t>
            </a:r>
            <a:r>
              <a:rPr lang="en-US" b="1" dirty="0"/>
              <a:t>(computing about what to compute)</a:t>
            </a:r>
            <a:endParaRPr lang="en-US" dirty="0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 dirty="0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41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Alpha-Beta Pruning Properties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DB5EE-8330-5041-889D-81799699EDD5}"/>
              </a:ext>
            </a:extLst>
          </p:cNvPr>
          <p:cNvSpPr/>
          <p:nvPr/>
        </p:nvSpPr>
        <p:spPr>
          <a:xfrm>
            <a:off x="8572844" y="4436025"/>
            <a:ext cx="516908" cy="5167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DFC66C-5F14-E64C-92AB-E3CACF2C4F6D}"/>
              </a:ext>
            </a:extLst>
          </p:cNvPr>
          <p:cNvSpPr/>
          <p:nvPr/>
        </p:nvSpPr>
        <p:spPr>
          <a:xfrm>
            <a:off x="10057998" y="4436684"/>
            <a:ext cx="516908" cy="5167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A3E9BF-3F1D-C742-956E-FC60CA1190B2}"/>
              </a:ext>
            </a:extLst>
          </p:cNvPr>
          <p:cNvSpPr/>
          <p:nvPr/>
        </p:nvSpPr>
        <p:spPr>
          <a:xfrm>
            <a:off x="10926901" y="4436025"/>
            <a:ext cx="516908" cy="5167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0</a:t>
            </a:r>
            <a:endParaRPr lang="en-US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75B909CE-A601-AB4E-91FA-92A3D48548CD}"/>
              </a:ext>
            </a:extLst>
          </p:cNvPr>
          <p:cNvSpPr/>
          <p:nvPr/>
        </p:nvSpPr>
        <p:spPr>
          <a:xfrm>
            <a:off x="9353445" y="1990062"/>
            <a:ext cx="590700" cy="53102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4CAED26-7B05-864C-B148-E824334811D8}"/>
              </a:ext>
            </a:extLst>
          </p:cNvPr>
          <p:cNvSpPr/>
          <p:nvPr/>
        </p:nvSpPr>
        <p:spPr>
          <a:xfrm rot="10800000">
            <a:off x="10393349" y="2992696"/>
            <a:ext cx="590700" cy="53102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DD29CF5-C71F-1843-B56F-6650AB88689F}"/>
              </a:ext>
            </a:extLst>
          </p:cNvPr>
          <p:cNvSpPr/>
          <p:nvPr/>
        </p:nvSpPr>
        <p:spPr>
          <a:xfrm rot="10800000">
            <a:off x="8499052" y="2992696"/>
            <a:ext cx="590700" cy="531026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206CE1-DF9B-CA45-BF16-CC74715E9227}"/>
              </a:ext>
            </a:extLst>
          </p:cNvPr>
          <p:cNvCxnSpPr>
            <a:stCxn id="10" idx="2"/>
            <a:endCxn id="12" idx="3"/>
          </p:cNvCxnSpPr>
          <p:nvPr/>
        </p:nvCxnSpPr>
        <p:spPr>
          <a:xfrm flipH="1">
            <a:off x="8794402" y="2521088"/>
            <a:ext cx="559043" cy="47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C14CC2-EF57-B54D-BDF7-C0FED4A8AC1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0316452" y="3493082"/>
            <a:ext cx="388080" cy="94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3223A3-0790-9D41-A5B6-E0F841A68E8A}"/>
              </a:ext>
            </a:extLst>
          </p:cNvPr>
          <p:cNvCxnSpPr>
            <a:cxnSpLocks/>
          </p:cNvCxnSpPr>
          <p:nvPr/>
        </p:nvCxnSpPr>
        <p:spPr>
          <a:xfrm flipH="1">
            <a:off x="8794402" y="3493082"/>
            <a:ext cx="22301" cy="103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2A80C8-A4E2-304E-AC9F-0F4EBFAED912}"/>
              </a:ext>
            </a:extLst>
          </p:cNvPr>
          <p:cNvCxnSpPr>
            <a:cxnSpLocks/>
            <a:stCxn id="10" idx="4"/>
            <a:endCxn id="11" idx="3"/>
          </p:cNvCxnSpPr>
          <p:nvPr/>
        </p:nvCxnSpPr>
        <p:spPr>
          <a:xfrm>
            <a:off x="9944145" y="2521088"/>
            <a:ext cx="744554" cy="47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B64A3E-5846-C042-9D16-89A43A5EED8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733783" y="3524999"/>
            <a:ext cx="451572" cy="91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E2AE2A-D024-B545-BC77-D2F6293974E4}"/>
              </a:ext>
            </a:extLst>
          </p:cNvPr>
          <p:cNvSpPr txBox="1"/>
          <p:nvPr/>
        </p:nvSpPr>
        <p:spPr>
          <a:xfrm>
            <a:off x="10149196" y="2091745"/>
            <a:ext cx="10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D7977D-810C-4B49-82D9-91E9C315CE94}"/>
              </a:ext>
            </a:extLst>
          </p:cNvPr>
          <p:cNvSpPr/>
          <p:nvPr/>
        </p:nvSpPr>
        <p:spPr>
          <a:xfrm>
            <a:off x="10964000" y="3083920"/>
            <a:ext cx="639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668624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8525912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Based on observation that for all viable paths utility value f(</a:t>
            </a:r>
            <a:r>
              <a:rPr lang="en-US" b="1" i="1"/>
              <a:t>n)</a:t>
            </a:r>
            <a:r>
              <a:rPr lang="en-US" b="1"/>
              <a:t> will be </a:t>
            </a:r>
            <a:r>
              <a:rPr lang="en-US" b="1">
                <a:cs typeface="Times New Roman"/>
              </a:rPr>
              <a:t>α &lt;= f(n) &lt;= β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Initially, </a:t>
            </a:r>
            <a:r>
              <a:rPr lang="en-US" b="1">
                <a:cs typeface="Times New Roman"/>
              </a:rPr>
              <a:t>α</a:t>
            </a:r>
            <a:r>
              <a:rPr lang="en-US" b="1"/>
              <a:t> = -infinity, </a:t>
            </a:r>
            <a:r>
              <a:rPr lang="en-US" b="1">
                <a:cs typeface="Times New Roman"/>
              </a:rPr>
              <a:t>β</a:t>
            </a:r>
            <a:r>
              <a:rPr lang="en-US" b="1"/>
              <a:t>=infinity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As the search tree is traversed, the possible utility value window shrinks as </a:t>
            </a:r>
            <a:r>
              <a:rPr lang="en-US" b="1">
                <a:cs typeface="Times New Roman"/>
              </a:rPr>
              <a:t>α</a:t>
            </a:r>
            <a:r>
              <a:rPr lang="en-US" b="1"/>
              <a:t> increases, </a:t>
            </a:r>
            <a:r>
              <a:rPr lang="en-US" b="1">
                <a:cs typeface="Times New Roman"/>
              </a:rPr>
              <a:t>β</a:t>
            </a:r>
            <a:r>
              <a:rPr lang="en-US" b="1"/>
              <a:t> decreases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42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Alpha-Beta Pruning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1383AEAB-6478-4A57-B3CB-7D1D13844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055" y="2741104"/>
            <a:ext cx="7539317" cy="1119659"/>
          </a:xfrm>
          <a:prstGeom prst="rect">
            <a:avLst/>
          </a:prstGeom>
        </p:spPr>
      </p:pic>
      <p:pic>
        <p:nvPicPr>
          <p:cNvPr id="4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1A4A318D-F70E-44CA-9CA3-B81660943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056" y="4822885"/>
            <a:ext cx="7488090" cy="11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28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8218551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Whenever  the current ranges of alpha and beta no longer overlap, it is clear that the current node is a dead end</a:t>
            </a:r>
            <a:endParaRPr lang="en-US"/>
          </a:p>
          <a:p>
            <a:pPr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43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Alpha-Beta Pruning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F8C1155-EC17-4427-AD48-32C97F1AC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91" y="2786882"/>
            <a:ext cx="10023822" cy="14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73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44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2061404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Games and Adversarial Search II</a:t>
            </a:r>
            <a:br>
              <a:rPr lang="en-US" sz="3400">
                <a:latin typeface="Arial"/>
                <a:cs typeface="Arial"/>
              </a:rPr>
            </a:br>
            <a:br>
              <a:rPr lang="en-US" sz="3400">
                <a:latin typeface="Arial"/>
                <a:cs typeface="Arial"/>
              </a:rPr>
            </a:b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5D0B7-BD98-4F8C-A40F-486C73478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n old photo of a person&#10;&#10;Description automatically generated">
            <a:extLst>
              <a:ext uri="{FF2B5EF4-FFF2-40B4-BE49-F238E27FC236}">
                <a16:creationId xmlns:a16="http://schemas.microsoft.com/office/drawing/2014/main" id="{98EA64BE-7B37-4C95-9058-528C408D1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484" y="2712894"/>
            <a:ext cx="4190359" cy="36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67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847910" y="4129911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b="1"/>
              <a:t>Some slides adapted from Richard Lathrop, USC/ISI,  CS 271</a:t>
            </a:r>
            <a:endParaRPr lang="en-US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latin typeface="Arial"/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45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963169" y="2573673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Alpha-Beta Pruning (AIMA 5.3)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722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>
                <a:solidFill>
                  <a:srgbClr val="000000"/>
                </a:solidFill>
                <a:cs typeface="Arial"/>
              </a:rPr>
              <a:t>Idea</a:t>
            </a:r>
            <a:r>
              <a:rPr lang="en-US">
                <a:solidFill>
                  <a:srgbClr val="000000"/>
                </a:solidFill>
                <a:cs typeface="Arial"/>
              </a:rPr>
              <a:t>: Make the best move for MAX </a:t>
            </a:r>
            <a:r>
              <a:rPr lang="en-US" i="1">
                <a:solidFill>
                  <a:srgbClr val="0000FF"/>
                </a:solidFill>
                <a:cs typeface="Arial"/>
              </a:rPr>
              <a:t>assuming that MIN always replies with the best move for MIN</a:t>
            </a:r>
            <a:endParaRPr lang="en-US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endParaRPr lang="en-US">
              <a:solidFill>
                <a:srgbClr val="000000"/>
              </a:solidFill>
            </a:endParaRPr>
          </a:p>
          <a:p>
            <a:pPr indent="-4572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lang="en-US" b="1">
                <a:solidFill>
                  <a:srgbClr val="000000"/>
                </a:solidFill>
                <a:cs typeface="Arial"/>
              </a:rPr>
              <a:t>Start with the current position as a MAX node.</a:t>
            </a:r>
            <a:endParaRPr lang="en-US">
              <a:solidFill>
                <a:srgbClr val="000000"/>
              </a:solidFill>
            </a:endParaRPr>
          </a:p>
          <a:p>
            <a:pPr indent="-4572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lang="en-US" b="1">
                <a:solidFill>
                  <a:srgbClr val="000000"/>
                </a:solidFill>
                <a:cs typeface="Arial"/>
              </a:rPr>
              <a:t>Expand the game tree a fixed number of </a:t>
            </a:r>
            <a:r>
              <a:rPr lang="en-US" b="1" i="1">
                <a:solidFill>
                  <a:srgbClr val="000000"/>
                </a:solidFill>
                <a:cs typeface="Arial"/>
              </a:rPr>
              <a:t>ply</a:t>
            </a:r>
            <a:r>
              <a:rPr lang="en-US" b="1">
                <a:solidFill>
                  <a:srgbClr val="000000"/>
                </a:solidFill>
                <a:cs typeface="Arial"/>
              </a:rPr>
              <a:t>.</a:t>
            </a:r>
            <a:endParaRPr lang="en-US">
              <a:solidFill>
                <a:srgbClr val="000000"/>
              </a:solidFill>
            </a:endParaRPr>
          </a:p>
          <a:p>
            <a:pPr indent="-4572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lang="en-US" b="1">
                <a:solidFill>
                  <a:srgbClr val="000000"/>
                </a:solidFill>
                <a:cs typeface="Arial"/>
              </a:rPr>
              <a:t>Apply the evaluation function to all leaf positions.</a:t>
            </a:r>
            <a:endParaRPr lang="en-US">
              <a:solidFill>
                <a:srgbClr val="000000"/>
              </a:solidFill>
            </a:endParaRPr>
          </a:p>
          <a:p>
            <a:pPr indent="-4572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lang="en-US" b="1">
                <a:solidFill>
                  <a:srgbClr val="000000"/>
                </a:solidFill>
                <a:cs typeface="Arial"/>
              </a:rPr>
              <a:t>Calculate back-up values bottom-up</a:t>
            </a:r>
            <a:r>
              <a:rPr lang="en-US">
                <a:solidFill>
                  <a:srgbClr val="000000"/>
                </a:solidFill>
                <a:cs typeface="Arial"/>
              </a:rPr>
              <a:t>:</a:t>
            </a:r>
            <a:endParaRPr lang="en-US">
              <a:solidFill>
                <a:srgbClr val="000000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Noto Sans Symbols"/>
              <a:buChar char="•"/>
            </a:pPr>
            <a:r>
              <a:rPr lang="en-US">
                <a:solidFill>
                  <a:srgbClr val="000000"/>
                </a:solidFill>
                <a:cs typeface="Arial"/>
              </a:rPr>
              <a:t>For a </a:t>
            </a:r>
            <a:r>
              <a:rPr lang="en-US" b="1">
                <a:solidFill>
                  <a:srgbClr val="000000"/>
                </a:solidFill>
                <a:cs typeface="Arial"/>
              </a:rPr>
              <a:t>MAX</a:t>
            </a:r>
            <a:r>
              <a:rPr lang="en-US">
                <a:solidFill>
                  <a:srgbClr val="000000"/>
                </a:solidFill>
                <a:cs typeface="Arial"/>
              </a:rPr>
              <a:t> node, return the </a:t>
            </a:r>
            <a:r>
              <a:rPr lang="en-US" b="1" i="1">
                <a:solidFill>
                  <a:srgbClr val="000000"/>
                </a:solidFill>
                <a:cs typeface="Arial"/>
              </a:rPr>
              <a:t>maximum</a:t>
            </a:r>
            <a:r>
              <a:rPr lang="en-US">
                <a:solidFill>
                  <a:srgbClr val="000000"/>
                </a:solidFill>
                <a:cs typeface="Arial"/>
              </a:rPr>
              <a:t> of the values of its children </a:t>
            </a:r>
            <a:r>
              <a:rPr lang="en-US" i="1">
                <a:solidFill>
                  <a:srgbClr val="0000FF"/>
                </a:solidFill>
                <a:cs typeface="Arial"/>
              </a:rPr>
              <a:t>(i.e. the best for MAX)</a:t>
            </a:r>
            <a:endParaRPr lang="en-US">
              <a:solidFill>
                <a:srgbClr val="000000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Noto Sans Symbols"/>
              <a:buChar char="•"/>
            </a:pPr>
            <a:r>
              <a:rPr lang="en-US">
                <a:solidFill>
                  <a:srgbClr val="000000"/>
                </a:solidFill>
                <a:cs typeface="Arial"/>
              </a:rPr>
              <a:t>For a </a:t>
            </a:r>
            <a:r>
              <a:rPr lang="en-US" b="1">
                <a:solidFill>
                  <a:srgbClr val="000000"/>
                </a:solidFill>
                <a:cs typeface="Arial"/>
              </a:rPr>
              <a:t>MIN</a:t>
            </a:r>
            <a:r>
              <a:rPr lang="en-US">
                <a:solidFill>
                  <a:srgbClr val="000000"/>
                </a:solidFill>
                <a:cs typeface="Arial"/>
              </a:rPr>
              <a:t> node, return the </a:t>
            </a:r>
            <a:r>
              <a:rPr lang="en-US" b="1" i="1">
                <a:solidFill>
                  <a:srgbClr val="000000"/>
                </a:solidFill>
                <a:cs typeface="Arial"/>
              </a:rPr>
              <a:t>minimum</a:t>
            </a:r>
            <a:r>
              <a:rPr lang="en-US">
                <a:solidFill>
                  <a:srgbClr val="000000"/>
                </a:solidFill>
                <a:cs typeface="Arial"/>
              </a:rPr>
              <a:t> of the values of its children </a:t>
            </a:r>
            <a:r>
              <a:rPr lang="en-US" i="1">
                <a:solidFill>
                  <a:srgbClr val="0000FF"/>
                </a:solidFill>
                <a:cs typeface="Arial"/>
              </a:rPr>
              <a:t>(i.e. the best for MIN</a:t>
            </a:r>
            <a:endParaRPr lang="en-US">
              <a:solidFill>
                <a:srgbClr val="000000"/>
              </a:solidFill>
            </a:endParaRPr>
          </a:p>
          <a:p>
            <a:pPr indent="-4572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lang="en-US" b="1">
                <a:solidFill>
                  <a:srgbClr val="000000"/>
                </a:solidFill>
                <a:cs typeface="Arial"/>
              </a:rPr>
              <a:t>Pick the move assigned to MAX at the root</a:t>
            </a:r>
            <a:endParaRPr lang="en-US">
              <a:solidFill>
                <a:srgbClr val="000000"/>
              </a:solidFill>
            </a:endParaRPr>
          </a:p>
          <a:p>
            <a:pPr indent="-4572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AutoNum type="arabicPeriod"/>
            </a:pPr>
            <a:r>
              <a:rPr lang="en-US" b="1">
                <a:solidFill>
                  <a:srgbClr val="000000"/>
                </a:solidFill>
                <a:cs typeface="Arial"/>
              </a:rPr>
              <a:t>Wait for MIN to respond and REPEAT FROM 1</a:t>
            </a:r>
            <a:endParaRPr lang="en-US">
              <a:solidFill>
                <a:srgbClr val="000000"/>
              </a:solidFill>
            </a:endParaRPr>
          </a:p>
          <a:p>
            <a:pPr indent="-457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46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Review: The Minimax Rule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251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b="1" dirty="0">
              <a:latin typeface="Arial"/>
              <a:cs typeface="Arial"/>
            </a:endParaRPr>
          </a:p>
          <a:p>
            <a:pPr lvl="1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  <a:buFont typeface="Arial,Sans-Serif"/>
              <a:buChar char="•"/>
            </a:pPr>
            <a:endParaRPr lang="en-US" dirty="0"/>
          </a:p>
          <a:p>
            <a:pPr lvl="0" indent="-45720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  <a:buAutoNum type="arabicPeriod"/>
            </a:pPr>
            <a:endParaRPr lang="en-US" b="1" dirty="0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47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>
                <a:solidFill>
                  <a:srgbClr val="000066"/>
                </a:solidFill>
                <a:latin typeface="Arial"/>
                <a:cs typeface="Arial"/>
              </a:rPr>
              <a:t>2-ply Example: Backing up values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F440CB-8FF8-4705-A716-DC93523D0556}"/>
              </a:ext>
            </a:extLst>
          </p:cNvPr>
          <p:cNvGrpSpPr>
            <a:grpSpLocks/>
          </p:cNvGrpSpPr>
          <p:nvPr/>
        </p:nvGrpSpPr>
        <p:grpSpPr bwMode="auto">
          <a:xfrm>
            <a:off x="8961037" y="190080"/>
            <a:ext cx="1277938" cy="949325"/>
            <a:chOff x="7373003" y="145256"/>
            <a:chExt cx="805" cy="598"/>
          </a:xfrm>
        </p:grpSpPr>
        <p:sp>
          <p:nvSpPr>
            <p:cNvPr id="8" name="Text Box 94">
              <a:extLst>
                <a:ext uri="{FF2B5EF4-FFF2-40B4-BE49-F238E27FC236}">
                  <a16:creationId xmlns:a16="http://schemas.microsoft.com/office/drawing/2014/main" id="{E587B4D7-70F9-45BB-B844-4D422638C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233" y="145256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9pPr>
            </a:lstStyle>
            <a:p>
              <a:r>
                <a:rPr lang="en-US" b="1"/>
                <a:t>MAX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CD8CCE-6DD2-4980-8C64-0DBAB1A7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03" y="145278"/>
              <a:ext cx="240" cy="240"/>
            </a:xfrm>
            <a:prstGeom prst="ellipse">
              <a:avLst/>
            </a:prstGeom>
            <a:solidFill>
              <a:srgbClr val="00B050"/>
            </a:solidFill>
            <a:ln w="28575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B923C2-9526-433E-AE8C-64B5A47A1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03" y="145566"/>
              <a:ext cx="240" cy="2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1" name="Text Box 97">
              <a:extLst>
                <a:ext uri="{FF2B5EF4-FFF2-40B4-BE49-F238E27FC236}">
                  <a16:creationId xmlns:a16="http://schemas.microsoft.com/office/drawing/2014/main" id="{32B53557-6B5A-4F4E-A2C7-95C4CCA93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3291" y="14556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Arial" pitchFamily="34" charset="0"/>
                </a:defRPr>
              </a:lvl9pPr>
            </a:lstStyle>
            <a:p>
              <a:r>
                <a:rPr lang="en-US" b="1"/>
                <a:t>MIN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87DC709-3CCD-F049-A5D1-33ACBE811DFC}"/>
              </a:ext>
            </a:extLst>
          </p:cNvPr>
          <p:cNvSpPr/>
          <p:nvPr/>
        </p:nvSpPr>
        <p:spPr>
          <a:xfrm>
            <a:off x="834529" y="3121223"/>
            <a:ext cx="2829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4DBF"/>
                </a:solidFill>
                <a:latin typeface="Times New Roman" panose="02020603050405020304" pitchFamily="18" charset="0"/>
              </a:rPr>
              <a:t>Evaluation function value</a:t>
            </a:r>
            <a:r>
              <a:rPr lang="en-US" sz="2000" dirty="0">
                <a:latin typeface="Times New Roman" panose="02020603050405020304" pitchFamily="18" charset="0"/>
              </a:rPr>
              <a:t>​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3D04E-9761-7043-A0A0-BC294574D3F2}"/>
              </a:ext>
            </a:extLst>
          </p:cNvPr>
          <p:cNvSpPr/>
          <p:nvPr/>
        </p:nvSpPr>
        <p:spPr>
          <a:xfrm>
            <a:off x="3949700" y="401829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This is the move</a:t>
            </a:r>
            <a:r>
              <a:rPr lang="en-US" sz="2000" dirty="0">
                <a:latin typeface="Times New Roman" panose="02020603050405020304" pitchFamily="18" charset="0"/>
              </a:rPr>
              <a:t>​</a:t>
            </a:r>
            <a:endParaRPr lang="en-US" sz="2000" dirty="0">
              <a:latin typeface="Segoe UI"/>
            </a:endParaRPr>
          </a:p>
          <a:p>
            <a:pPr fontAlgn="base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selected by minimax</a:t>
            </a:r>
            <a:r>
              <a:rPr lang="en-US" sz="2000" dirty="0">
                <a:latin typeface="Times New Roman" panose="02020603050405020304" pitchFamily="18" charset="0"/>
              </a:rPr>
              <a:t>​</a:t>
            </a:r>
            <a:endParaRPr lang="en-US" sz="2000" dirty="0">
              <a:latin typeface="Segoe U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D6DDBE-A194-4040-8199-4D082A066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25" y="1273018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828E9D-767E-CF48-90A5-E286E291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23688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A9B112-D2CD-5D4C-83CF-64848134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23688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86720E-9BE4-2842-A5BC-78F8C78A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325" y="23688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925C29-EC4B-7D49-9C1F-422A9FBE6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0" y="23688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38591A-FACB-0042-B1AC-B83BFABE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662" y="1316429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3D362D-8499-5341-8E22-865174DA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188" y="25593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2A42DA-A7EA-7245-98AC-9E2AAAB26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568" y="255934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8C1F55-CA20-1E4A-9B8D-BF8666A0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435" y="2554700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38B3FF-8DCC-6644-9392-021BBBF9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02" y="2558781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A60519-4F37-9D48-9BB3-9928FF96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935" y="4979400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4D01C4-C307-9243-A7EF-847EACD4D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302" y="4979400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F4C061-4F4F-BC46-B2DB-63AA090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700" y="3985098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9E6F2-238E-1C43-8A5C-7EB43EC1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188" y="4979400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6BCF29-3A76-EE41-AEF0-F0EF6359B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982" y="4979400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D7E568-05C0-EA4B-94A4-8E698EB6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660" y="1734617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F31943C-F0E7-BC49-875C-8538E49F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325" y="1695975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AFBB7E-DDFC-1740-B1C0-0FC794CB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935" y="1869154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102B58F-A3F1-7D48-B240-4A383E49F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975" y="1925117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9DEE7E-CD96-914E-98C2-0054F1ED6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827" y="4325231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1EA96E5-284A-3047-8714-17EE6AB71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188" y="4394597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27ADDA-484E-574D-81CE-16C18FADB4FF}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4716864" y="1463518"/>
            <a:ext cx="644026" cy="3268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CEF0C8-070F-5A4F-A053-F586D7DF4668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5600883" y="1462381"/>
            <a:ext cx="796442" cy="4240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58B359-9ED6-3E47-B599-C3706F4A5634}"/>
              </a:ext>
            </a:extLst>
          </p:cNvPr>
          <p:cNvCxnSpPr>
            <a:cxnSpLocks/>
            <a:stCxn id="18" idx="0"/>
            <a:endCxn id="33" idx="5"/>
          </p:cNvCxnSpPr>
          <p:nvPr/>
        </p:nvCxnSpPr>
        <p:spPr>
          <a:xfrm flipH="1" flipV="1">
            <a:off x="4716864" y="2059821"/>
            <a:ext cx="115486" cy="3090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9C81F8-3630-AB44-B6E2-216BC3AFD7C6}"/>
              </a:ext>
            </a:extLst>
          </p:cNvPr>
          <p:cNvCxnSpPr>
            <a:cxnSpLocks/>
            <a:stCxn id="34" idx="3"/>
            <a:endCxn id="19" idx="0"/>
          </p:cNvCxnSpPr>
          <p:nvPr/>
        </p:nvCxnSpPr>
        <p:spPr>
          <a:xfrm flipH="1">
            <a:off x="6206825" y="2021179"/>
            <a:ext cx="246296" cy="3476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3779B8-7F47-8547-BEA3-973558F7427B}"/>
              </a:ext>
            </a:extLst>
          </p:cNvPr>
          <p:cNvCxnSpPr>
            <a:cxnSpLocks/>
            <a:stCxn id="33" idx="3"/>
            <a:endCxn id="17" idx="7"/>
          </p:cNvCxnSpPr>
          <p:nvPr/>
        </p:nvCxnSpPr>
        <p:spPr>
          <a:xfrm flipH="1">
            <a:off x="4084404" y="2059821"/>
            <a:ext cx="363052" cy="3648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E48687-ECA2-5743-B836-163828CB194E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704374" y="2013335"/>
            <a:ext cx="293326" cy="3555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C6D41E-B860-1A42-8534-6944A8EFCE52}"/>
              </a:ext>
            </a:extLst>
          </p:cNvPr>
          <p:cNvCxnSpPr>
            <a:cxnSpLocks/>
            <a:stCxn id="35" idx="3"/>
            <a:endCxn id="25" idx="0"/>
          </p:cNvCxnSpPr>
          <p:nvPr/>
        </p:nvCxnSpPr>
        <p:spPr>
          <a:xfrm flipH="1">
            <a:off x="8347302" y="2194358"/>
            <a:ext cx="392429" cy="3644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24B325-0386-6048-9A65-F68C494C92F2}"/>
              </a:ext>
            </a:extLst>
          </p:cNvPr>
          <p:cNvCxnSpPr>
            <a:cxnSpLocks/>
          </p:cNvCxnSpPr>
          <p:nvPr/>
        </p:nvCxnSpPr>
        <p:spPr>
          <a:xfrm flipH="1" flipV="1">
            <a:off x="9481442" y="1611125"/>
            <a:ext cx="491626" cy="4658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00DFDD9-DA25-A04C-95D6-A25D21999558}"/>
              </a:ext>
            </a:extLst>
          </p:cNvPr>
          <p:cNvCxnSpPr>
            <a:cxnSpLocks/>
            <a:stCxn id="21" idx="3"/>
            <a:endCxn id="35" idx="7"/>
          </p:cNvCxnSpPr>
          <p:nvPr/>
        </p:nvCxnSpPr>
        <p:spPr>
          <a:xfrm flipH="1">
            <a:off x="9009139" y="1641633"/>
            <a:ext cx="182319" cy="2833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D14BBB-63BD-C947-A17B-550C2FEBA215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903311" y="2176438"/>
            <a:ext cx="161624" cy="3782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748FE01-673E-0842-802B-5EA8AA75A339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 flipH="1">
            <a:off x="9838364" y="2250321"/>
            <a:ext cx="75407" cy="3648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D41D10-01D0-A648-BB14-325BF0B0A5D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0163570" y="2161141"/>
            <a:ext cx="372118" cy="398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D5CAE7-7498-4541-8165-6746F9745E65}"/>
              </a:ext>
            </a:extLst>
          </p:cNvPr>
          <p:cNvCxnSpPr>
            <a:cxnSpLocks/>
          </p:cNvCxnSpPr>
          <p:nvPr/>
        </p:nvCxnSpPr>
        <p:spPr>
          <a:xfrm flipH="1" flipV="1">
            <a:off x="9224446" y="4612272"/>
            <a:ext cx="101716" cy="5513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A60752-65C8-084B-B9BC-E619536E1339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9973068" y="4200057"/>
            <a:ext cx="427916" cy="2503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AD9C7FD-71F3-424A-A7F9-656587945017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537802" y="4627920"/>
            <a:ext cx="513778" cy="3514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F585DFE-CDA2-6342-BE65-AA3C7EFB1384}"/>
              </a:ext>
            </a:extLst>
          </p:cNvPr>
          <p:cNvCxnSpPr>
            <a:cxnSpLocks/>
          </p:cNvCxnSpPr>
          <p:nvPr/>
        </p:nvCxnSpPr>
        <p:spPr>
          <a:xfrm flipH="1">
            <a:off x="9260016" y="4208241"/>
            <a:ext cx="491626" cy="19308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8C0082-2D91-4E4A-8C95-C7CC68438A4D}"/>
              </a:ext>
            </a:extLst>
          </p:cNvPr>
          <p:cNvCxnSpPr>
            <a:cxnSpLocks/>
            <a:endCxn id="29" idx="1"/>
          </p:cNvCxnSpPr>
          <p:nvPr/>
        </p:nvCxnSpPr>
        <p:spPr>
          <a:xfrm flipH="1">
            <a:off x="10400984" y="4746473"/>
            <a:ext cx="108030" cy="28872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AD83EE-B6F0-3C45-BE25-CD0700ADAB0E}"/>
              </a:ext>
            </a:extLst>
          </p:cNvPr>
          <p:cNvCxnSpPr>
            <a:cxnSpLocks/>
          </p:cNvCxnSpPr>
          <p:nvPr/>
        </p:nvCxnSpPr>
        <p:spPr>
          <a:xfrm flipH="1" flipV="1">
            <a:off x="10648711" y="4643475"/>
            <a:ext cx="593771" cy="44880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9D0C032-ACF9-C542-8B59-A9F35C2DCBA8}"/>
              </a:ext>
            </a:extLst>
          </p:cNvPr>
          <p:cNvCxnSpPr>
            <a:cxnSpLocks/>
          </p:cNvCxnSpPr>
          <p:nvPr/>
        </p:nvCxnSpPr>
        <p:spPr>
          <a:xfrm flipH="1" flipV="1">
            <a:off x="2685046" y="2013335"/>
            <a:ext cx="361885" cy="4061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851565B-7F77-514E-A3B9-1C3F7D4BACDF}"/>
              </a:ext>
            </a:extLst>
          </p:cNvPr>
          <p:cNvCxnSpPr>
            <a:cxnSpLocks/>
          </p:cNvCxnSpPr>
          <p:nvPr/>
        </p:nvCxnSpPr>
        <p:spPr>
          <a:xfrm flipH="1">
            <a:off x="2153340" y="1975146"/>
            <a:ext cx="406423" cy="4188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8B6F862-D4B1-FE41-9EBC-33BF28FC3A0E}"/>
              </a:ext>
            </a:extLst>
          </p:cNvPr>
          <p:cNvCxnSpPr>
            <a:cxnSpLocks/>
            <a:stCxn id="102" idx="5"/>
          </p:cNvCxnSpPr>
          <p:nvPr/>
        </p:nvCxnSpPr>
        <p:spPr>
          <a:xfrm>
            <a:off x="1837298" y="1415839"/>
            <a:ext cx="586165" cy="3697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83D9BD-C760-8846-8A9E-38CBC0CBA65C}"/>
              </a:ext>
            </a:extLst>
          </p:cNvPr>
          <p:cNvCxnSpPr>
            <a:cxnSpLocks/>
            <a:endCxn id="109" idx="7"/>
          </p:cNvCxnSpPr>
          <p:nvPr/>
        </p:nvCxnSpPr>
        <p:spPr>
          <a:xfrm flipH="1">
            <a:off x="956004" y="1407971"/>
            <a:ext cx="623630" cy="2634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761412D-BAD7-DE44-B0E9-3B89183EBC03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213762" y="1940821"/>
            <a:ext cx="472834" cy="3700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EE228D-7483-3449-8380-52AEAE390042}"/>
              </a:ext>
            </a:extLst>
          </p:cNvPr>
          <p:cNvCxnSpPr>
            <a:cxnSpLocks/>
          </p:cNvCxnSpPr>
          <p:nvPr/>
        </p:nvCxnSpPr>
        <p:spPr>
          <a:xfrm>
            <a:off x="930230" y="1975146"/>
            <a:ext cx="353640" cy="3572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1129B1C-8A17-EE4D-A126-B14F3BF39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94" y="1090635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35D8630-D6E5-D74C-88EA-F98ED54E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0" y="2255118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EF9AE72-916E-6A4E-AE22-CBE8B591A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60" y="2205987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9EB0347-6308-0A42-B53D-E08822733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577" y="2242229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7544AF-A333-6640-83F4-74787E28D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396" y="2306117"/>
            <a:ext cx="381000" cy="381000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FB1995B-C8A5-A743-A036-7EA919A7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715" y="1688750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0A60754-AA64-4848-8F73-0F346B3B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00" y="1615617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36545-BE5E-4748-A06E-A14A72C053E7}"/>
              </a:ext>
            </a:extLst>
          </p:cNvPr>
          <p:cNvSpPr/>
          <p:nvPr/>
        </p:nvSpPr>
        <p:spPr>
          <a:xfrm>
            <a:off x="115621" y="273643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0735A7-FD44-1347-AB62-9F58A1CCE705}"/>
              </a:ext>
            </a:extLst>
          </p:cNvPr>
          <p:cNvSpPr/>
          <p:nvPr/>
        </p:nvSpPr>
        <p:spPr>
          <a:xfrm>
            <a:off x="1083163" y="27022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86DA04-285E-6840-A468-4E066DCCB388}"/>
              </a:ext>
            </a:extLst>
          </p:cNvPr>
          <p:cNvSpPr/>
          <p:nvPr/>
        </p:nvSpPr>
        <p:spPr>
          <a:xfrm>
            <a:off x="1912718" y="27022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F931BF9-0A46-3145-A8B4-08305CAD72F6}"/>
              </a:ext>
            </a:extLst>
          </p:cNvPr>
          <p:cNvSpPr/>
          <p:nvPr/>
        </p:nvSpPr>
        <p:spPr>
          <a:xfrm>
            <a:off x="2906193" y="268711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8B364B3-66EE-D441-BD80-77DE43711068}"/>
              </a:ext>
            </a:extLst>
          </p:cNvPr>
          <p:cNvSpPr/>
          <p:nvPr/>
        </p:nvSpPr>
        <p:spPr>
          <a:xfrm>
            <a:off x="4107213" y="157147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27E39BD-25B4-E441-9D45-59B486943F62}"/>
              </a:ext>
            </a:extLst>
          </p:cNvPr>
          <p:cNvSpPr/>
          <p:nvPr/>
        </p:nvSpPr>
        <p:spPr>
          <a:xfrm>
            <a:off x="3631995" y="281274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5C2571F-D681-294B-939A-C3C607E3ACA8}"/>
              </a:ext>
            </a:extLst>
          </p:cNvPr>
          <p:cNvSpPr/>
          <p:nvPr/>
        </p:nvSpPr>
        <p:spPr>
          <a:xfrm>
            <a:off x="4651112" y="28491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85A0500-57C5-1841-92AD-20B485149430}"/>
              </a:ext>
            </a:extLst>
          </p:cNvPr>
          <p:cNvSpPr/>
          <p:nvPr/>
        </p:nvSpPr>
        <p:spPr>
          <a:xfrm>
            <a:off x="5975422" y="288779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018834-F011-8548-B788-D7AA203759CF}"/>
              </a:ext>
            </a:extLst>
          </p:cNvPr>
          <p:cNvSpPr/>
          <p:nvPr/>
        </p:nvSpPr>
        <p:spPr>
          <a:xfrm>
            <a:off x="6924832" y="288779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3CCB25C-2163-404B-897D-2EC74953F75C}"/>
              </a:ext>
            </a:extLst>
          </p:cNvPr>
          <p:cNvSpPr/>
          <p:nvPr/>
        </p:nvSpPr>
        <p:spPr>
          <a:xfrm>
            <a:off x="6910780" y="158072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EC2633E-50DB-CB45-ADE3-88228EE8A0F4}"/>
              </a:ext>
            </a:extLst>
          </p:cNvPr>
          <p:cNvSpPr/>
          <p:nvPr/>
        </p:nvSpPr>
        <p:spPr>
          <a:xfrm>
            <a:off x="9184934" y="100009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AD98126-B0F3-6348-BFAE-40E8F6AABD27}"/>
              </a:ext>
            </a:extLst>
          </p:cNvPr>
          <p:cNvSpPr/>
          <p:nvPr/>
        </p:nvSpPr>
        <p:spPr>
          <a:xfrm>
            <a:off x="8410171" y="177066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E36948-3D20-3C48-9ADB-F5A008753BEE}"/>
              </a:ext>
            </a:extLst>
          </p:cNvPr>
          <p:cNvSpPr/>
          <p:nvPr/>
        </p:nvSpPr>
        <p:spPr>
          <a:xfrm>
            <a:off x="8268145" y="29906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0E7CF3C-48F8-314C-81C5-A37F9EF7D446}"/>
              </a:ext>
            </a:extLst>
          </p:cNvPr>
          <p:cNvSpPr/>
          <p:nvPr/>
        </p:nvSpPr>
        <p:spPr>
          <a:xfrm>
            <a:off x="9101426" y="53876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8E701F3-8B1D-9142-B28F-5AFB949C4578}"/>
              </a:ext>
            </a:extLst>
          </p:cNvPr>
          <p:cNvSpPr/>
          <p:nvPr/>
        </p:nvSpPr>
        <p:spPr>
          <a:xfrm>
            <a:off x="8961037" y="300999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CB3818-CC90-C448-AB62-50511E792014}"/>
              </a:ext>
            </a:extLst>
          </p:cNvPr>
          <p:cNvSpPr/>
          <p:nvPr/>
        </p:nvSpPr>
        <p:spPr>
          <a:xfrm>
            <a:off x="10219783" y="18313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C272FEC-CF3D-C941-A6BE-7FAA37BF379F}"/>
              </a:ext>
            </a:extLst>
          </p:cNvPr>
          <p:cNvSpPr/>
          <p:nvPr/>
        </p:nvSpPr>
        <p:spPr>
          <a:xfrm>
            <a:off x="9819172" y="300999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736F9D3-F06C-CA45-AB5B-488DAB67FFC3}"/>
              </a:ext>
            </a:extLst>
          </p:cNvPr>
          <p:cNvSpPr/>
          <p:nvPr/>
        </p:nvSpPr>
        <p:spPr>
          <a:xfrm>
            <a:off x="10364659" y="542012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20ECA6D-F369-7A4B-AA47-B04686D17F81}"/>
              </a:ext>
            </a:extLst>
          </p:cNvPr>
          <p:cNvSpPr/>
          <p:nvPr/>
        </p:nvSpPr>
        <p:spPr>
          <a:xfrm>
            <a:off x="10770668" y="429650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2ACA591-248F-B348-AE04-253F3B905FEA}"/>
              </a:ext>
            </a:extLst>
          </p:cNvPr>
          <p:cNvSpPr/>
          <p:nvPr/>
        </p:nvSpPr>
        <p:spPr>
          <a:xfrm>
            <a:off x="9713174" y="37019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C9D892-6583-0646-980E-AF60BEE49114}"/>
              </a:ext>
            </a:extLst>
          </p:cNvPr>
          <p:cNvSpPr/>
          <p:nvPr/>
        </p:nvSpPr>
        <p:spPr>
          <a:xfrm>
            <a:off x="8779800" y="4089799"/>
            <a:ext cx="284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62B7FD1-C0B8-EE43-B15A-C7C6F1B06981}"/>
              </a:ext>
            </a:extLst>
          </p:cNvPr>
          <p:cNvSpPr/>
          <p:nvPr/>
        </p:nvSpPr>
        <p:spPr>
          <a:xfrm>
            <a:off x="8347302" y="536673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0C49F37-5C2B-1B4D-B596-10F9C10E7D57}"/>
              </a:ext>
            </a:extLst>
          </p:cNvPr>
          <p:cNvSpPr/>
          <p:nvPr/>
        </p:nvSpPr>
        <p:spPr>
          <a:xfrm>
            <a:off x="10447203" y="2990255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8</a:t>
            </a:r>
          </a:p>
          <a:p>
            <a:endParaRPr 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9808585-FF7F-8948-8E8F-CC2A3E2006FF}"/>
              </a:ext>
            </a:extLst>
          </p:cNvPr>
          <p:cNvSpPr txBox="1"/>
          <p:nvPr/>
        </p:nvSpPr>
        <p:spPr>
          <a:xfrm>
            <a:off x="11093445" y="5387682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  <a:p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1CCD2D-2768-0845-8E6C-80D9F7EF0509}"/>
              </a:ext>
            </a:extLst>
          </p:cNvPr>
          <p:cNvCxnSpPr>
            <a:cxnSpLocks/>
          </p:cNvCxnSpPr>
          <p:nvPr/>
        </p:nvCxnSpPr>
        <p:spPr>
          <a:xfrm>
            <a:off x="6018139" y="4147081"/>
            <a:ext cx="3367339" cy="60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157B7CB-57E3-3E42-ACBE-A84437FC4F26}"/>
              </a:ext>
            </a:extLst>
          </p:cNvPr>
          <p:cNvCxnSpPr>
            <a:cxnSpLocks/>
          </p:cNvCxnSpPr>
          <p:nvPr/>
        </p:nvCxnSpPr>
        <p:spPr>
          <a:xfrm flipH="1" flipV="1">
            <a:off x="484478" y="2684186"/>
            <a:ext cx="613485" cy="51138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B0FF190A-B377-C047-B55A-677BDB71815D}"/>
              </a:ext>
            </a:extLst>
          </p:cNvPr>
          <p:cNvSpPr/>
          <p:nvPr/>
        </p:nvSpPr>
        <p:spPr>
          <a:xfrm>
            <a:off x="2860690" y="1278917"/>
            <a:ext cx="97840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CCEDF93B-B5B1-9447-B7D9-E772912AD8D0}"/>
              </a:ext>
            </a:extLst>
          </p:cNvPr>
          <p:cNvSpPr/>
          <p:nvPr/>
        </p:nvSpPr>
        <p:spPr>
          <a:xfrm>
            <a:off x="7446062" y="1268650"/>
            <a:ext cx="97840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C26D85-7FCE-AE4D-B3FC-22BDA92DF2B6}"/>
              </a:ext>
            </a:extLst>
          </p:cNvPr>
          <p:cNvSpPr/>
          <p:nvPr/>
        </p:nvSpPr>
        <p:spPr>
          <a:xfrm>
            <a:off x="2600099" y="2712315"/>
            <a:ext cx="1591184" cy="408206"/>
          </a:xfrm>
          <a:prstGeom prst="ellipse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EB52B9A-10C5-5047-BC5C-2D2BE7731D0D}"/>
              </a:ext>
            </a:extLst>
          </p:cNvPr>
          <p:cNvSpPr/>
          <p:nvPr/>
        </p:nvSpPr>
        <p:spPr>
          <a:xfrm>
            <a:off x="3619344" y="1492111"/>
            <a:ext cx="3955720" cy="540845"/>
          </a:xfrm>
          <a:prstGeom prst="ellipse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E01580B-9F24-584E-B526-D66E43B298A4}"/>
              </a:ext>
            </a:extLst>
          </p:cNvPr>
          <p:cNvSpPr/>
          <p:nvPr/>
        </p:nvSpPr>
        <p:spPr>
          <a:xfrm>
            <a:off x="8527931" y="988391"/>
            <a:ext cx="1591184" cy="408206"/>
          </a:xfrm>
          <a:prstGeom prst="ellipse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F1496-B8E3-9D48-BA08-1EC742BA28D7}"/>
              </a:ext>
            </a:extLst>
          </p:cNvPr>
          <p:cNvSpPr/>
          <p:nvPr/>
        </p:nvSpPr>
        <p:spPr>
          <a:xfrm>
            <a:off x="399673" y="5092276"/>
            <a:ext cx="4823252" cy="902349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New point: </a:t>
            </a:r>
          </a:p>
          <a:p>
            <a:pPr algn="ctr"/>
            <a:r>
              <a:rPr lang="en-US" sz="2000" i="1" dirty="0"/>
              <a:t>Actually calculated by DFS!</a:t>
            </a:r>
          </a:p>
        </p:txBody>
      </p:sp>
    </p:spTree>
    <p:extLst>
      <p:ext uri="{BB962C8B-B14F-4D97-AF65-F5344CB8AC3E}">
        <p14:creationId xmlns:p14="http://schemas.microsoft.com/office/powerpoint/2010/main" val="1497543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892734" y="1139541"/>
            <a:ext cx="10408500" cy="1390866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 mono"/>
              </a:rPr>
              <a:t>function </a:t>
            </a:r>
            <a:r>
              <a:rPr lang="en-US">
                <a:latin typeface="Robot mono"/>
              </a:rPr>
              <a:t>MINIMAX-DECISION(</a:t>
            </a:r>
            <a:r>
              <a:rPr lang="en-US" i="1">
                <a:latin typeface="Robot mono"/>
              </a:rPr>
              <a:t>state</a:t>
            </a:r>
            <a:r>
              <a:rPr lang="en-US">
                <a:latin typeface="Robot mono"/>
              </a:rPr>
              <a:t>)</a:t>
            </a:r>
            <a:r>
              <a:rPr lang="en-US" b="1">
                <a:latin typeface="Robot mono"/>
              </a:rPr>
              <a:t> returns </a:t>
            </a:r>
            <a:r>
              <a:rPr lang="en-US" i="1">
                <a:latin typeface="Robot mono"/>
              </a:rPr>
              <a:t>an action</a:t>
            </a:r>
            <a:endParaRPr lang="en-US">
              <a:latin typeface="Robot mono"/>
            </a:endParaRP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 mono"/>
              </a:rPr>
              <a:t>       inputs: </a:t>
            </a:r>
            <a:r>
              <a:rPr lang="en-US" i="1">
                <a:latin typeface="Robot mono"/>
              </a:rPr>
              <a:t>state</a:t>
            </a:r>
            <a:r>
              <a:rPr lang="en-US">
                <a:latin typeface="Robot mono"/>
              </a:rPr>
              <a:t>, current state in game</a:t>
            </a: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 mono"/>
              </a:rPr>
              <a:t>        </a:t>
            </a:r>
            <a:r>
              <a:rPr lang="en-US" i="1">
                <a:latin typeface="Robot mono"/>
              </a:rPr>
              <a:t>v</a:t>
            </a:r>
            <a:r>
              <a:rPr lang="en-US">
                <a:latin typeface="Robot mono"/>
                <a:cs typeface="Times New Roman"/>
              </a:rPr>
              <a:t></a:t>
            </a:r>
            <a:r>
              <a:rPr lang="en-US">
                <a:latin typeface="Robot mono"/>
              </a:rPr>
              <a:t>MAX-VALUE(</a:t>
            </a:r>
            <a:r>
              <a:rPr lang="en-US" i="1">
                <a:latin typeface="Robot mono"/>
              </a:rPr>
              <a:t>state</a:t>
            </a:r>
            <a:r>
              <a:rPr lang="en-US">
                <a:latin typeface="Robot mono"/>
              </a:rPr>
              <a:t>)</a:t>
            </a: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 mono"/>
              </a:rPr>
              <a:t>       return </a:t>
            </a:r>
            <a:r>
              <a:rPr lang="en-US">
                <a:latin typeface="Robot mono"/>
              </a:rPr>
              <a:t>an </a:t>
            </a:r>
            <a:r>
              <a:rPr lang="en-US" i="1">
                <a:latin typeface="Robot mono"/>
              </a:rPr>
              <a:t>action</a:t>
            </a:r>
            <a:r>
              <a:rPr lang="en-US">
                <a:latin typeface="Robot mono"/>
              </a:rPr>
              <a:t> in SUCCESSORS(</a:t>
            </a:r>
            <a:r>
              <a:rPr lang="en-US" i="1">
                <a:latin typeface="Robot mono"/>
              </a:rPr>
              <a:t>state</a:t>
            </a:r>
            <a:r>
              <a:rPr lang="en-US">
                <a:latin typeface="Robot mono"/>
              </a:rPr>
              <a:t>) with value </a:t>
            </a:r>
            <a:r>
              <a:rPr lang="en-US" i="1">
                <a:latin typeface="Robot mono"/>
              </a:rPr>
              <a:t>v</a:t>
            </a:r>
            <a:endParaRPr lang="en-US">
              <a:latin typeface="Robot mono"/>
            </a:endParaRP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i="1">
              <a:solidFill>
                <a:srgbClr val="0000FF"/>
              </a:solidFill>
              <a:latin typeface="Robot mono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>
              <a:solidFill>
                <a:srgbClr val="000000"/>
              </a:solidFill>
              <a:latin typeface="Robot mono"/>
            </a:endParaRPr>
          </a:p>
          <a:p>
            <a:pPr marL="101600" inden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b="1">
              <a:solidFill>
                <a:srgbClr val="000000"/>
              </a:solidFill>
              <a:latin typeface="Robot mono"/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48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Minimax Algorithm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AA46BD0-0F9B-4C8C-ACC7-B0AE39653C9C}"/>
              </a:ext>
            </a:extLst>
          </p:cNvPr>
          <p:cNvCxnSpPr/>
          <p:nvPr/>
        </p:nvCxnSpPr>
        <p:spPr>
          <a:xfrm flipV="1">
            <a:off x="900314" y="2632421"/>
            <a:ext cx="10411865" cy="640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6CB03A-5557-45C9-8DE0-E4A9D1234C36}"/>
              </a:ext>
            </a:extLst>
          </p:cNvPr>
          <p:cNvSpPr txBox="1"/>
          <p:nvPr/>
        </p:nvSpPr>
        <p:spPr>
          <a:xfrm>
            <a:off x="890789" y="2670922"/>
            <a:ext cx="10408022" cy="2246769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CC"/>
                </a:solidFill>
                <a:latin typeface="Robot mono"/>
              </a:rPr>
              <a:t>function </a:t>
            </a:r>
            <a:r>
              <a:rPr lang="en-US" sz="2000">
                <a:solidFill>
                  <a:srgbClr val="0000CC"/>
                </a:solidFill>
                <a:latin typeface="Robot mono"/>
              </a:rPr>
              <a:t>MAX-VALUE(</a:t>
            </a:r>
            <a:r>
              <a:rPr lang="en-US" sz="2000" i="1">
                <a:solidFill>
                  <a:srgbClr val="0000CC"/>
                </a:solidFill>
                <a:latin typeface="Robot mono"/>
              </a:rPr>
              <a:t>state</a:t>
            </a:r>
            <a:r>
              <a:rPr lang="en-US" sz="2000">
                <a:solidFill>
                  <a:srgbClr val="0000CC"/>
                </a:solidFill>
                <a:latin typeface="Robot mono"/>
              </a:rPr>
              <a:t>)</a:t>
            </a:r>
            <a:r>
              <a:rPr lang="en-US" sz="2000" b="1">
                <a:solidFill>
                  <a:srgbClr val="0000CC"/>
                </a:solidFill>
                <a:latin typeface="Robot mono"/>
              </a:rPr>
              <a:t> returns </a:t>
            </a:r>
            <a:r>
              <a:rPr lang="en-US" sz="2000" i="1">
                <a:solidFill>
                  <a:srgbClr val="0000CC"/>
                </a:solidFill>
                <a:latin typeface="Robot mono"/>
              </a:rPr>
              <a:t>a utility value</a:t>
            </a:r>
            <a:endParaRPr lang="en-US" sz="2000">
              <a:latin typeface="Robot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CC"/>
                </a:solidFill>
                <a:latin typeface="Robot mono"/>
              </a:rPr>
              <a:t>        if </a:t>
            </a:r>
            <a:r>
              <a:rPr lang="en-US" sz="2000">
                <a:solidFill>
                  <a:srgbClr val="0000CC"/>
                </a:solidFill>
                <a:latin typeface="Robot mono"/>
              </a:rPr>
              <a:t>TERMINAL-TEST(</a:t>
            </a:r>
            <a:r>
              <a:rPr lang="en-US" sz="2000" i="1">
                <a:solidFill>
                  <a:srgbClr val="0000CC"/>
                </a:solidFill>
                <a:latin typeface="Robot mono"/>
              </a:rPr>
              <a:t>state</a:t>
            </a:r>
            <a:r>
              <a:rPr lang="en-US" sz="2000">
                <a:solidFill>
                  <a:srgbClr val="0000CC"/>
                </a:solidFill>
                <a:latin typeface="Robot mono"/>
              </a:rPr>
              <a:t>) </a:t>
            </a:r>
            <a:r>
              <a:rPr lang="en-US" sz="2000" b="1">
                <a:solidFill>
                  <a:srgbClr val="0000CC"/>
                </a:solidFill>
                <a:latin typeface="Robot mono"/>
              </a:rPr>
              <a:t>then return</a:t>
            </a:r>
            <a:r>
              <a:rPr lang="en-US" sz="2000">
                <a:solidFill>
                  <a:srgbClr val="0000CC"/>
                </a:solidFill>
                <a:latin typeface="Robot mono"/>
              </a:rPr>
              <a:t> UTILITY(</a:t>
            </a:r>
            <a:r>
              <a:rPr lang="en-US" sz="2000" i="1">
                <a:solidFill>
                  <a:srgbClr val="0000CC"/>
                </a:solidFill>
                <a:latin typeface="Robot mono"/>
              </a:rPr>
              <a:t>state</a:t>
            </a:r>
            <a:r>
              <a:rPr lang="en-US" sz="2000">
                <a:solidFill>
                  <a:srgbClr val="0000CC"/>
                </a:solidFill>
                <a:latin typeface="Robot mono"/>
              </a:rPr>
              <a:t>)</a:t>
            </a:r>
            <a:endParaRPr lang="en-US" sz="2000">
              <a:latin typeface="Robot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CC"/>
                </a:solidFill>
                <a:latin typeface="Robot mono"/>
              </a:rPr>
              <a:t>        </a:t>
            </a:r>
            <a:r>
              <a:rPr lang="en-US" sz="2000" i="1">
                <a:solidFill>
                  <a:srgbClr val="0000CC"/>
                </a:solidFill>
                <a:latin typeface="Robot mono"/>
              </a:rPr>
              <a:t>v </a:t>
            </a:r>
            <a:r>
              <a:rPr lang="en-US" sz="2000">
                <a:solidFill>
                  <a:srgbClr val="0000CC"/>
                </a:solidFill>
                <a:latin typeface="Robot mono"/>
                <a:cs typeface="Times New Roman"/>
              </a:rPr>
              <a:t></a:t>
            </a:r>
            <a:r>
              <a:rPr lang="en-US" sz="2000">
                <a:solidFill>
                  <a:srgbClr val="0000CC"/>
                </a:solidFill>
                <a:latin typeface="Robot mono"/>
              </a:rPr>
              <a:t> -∞</a:t>
            </a:r>
            <a:endParaRPr lang="en-US" sz="2000">
              <a:latin typeface="Robot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CC"/>
                </a:solidFill>
                <a:latin typeface="Robot mono"/>
              </a:rPr>
              <a:t>        for </a:t>
            </a:r>
            <a:r>
              <a:rPr lang="en-US" sz="2000" i="1">
                <a:solidFill>
                  <a:srgbClr val="0000CC"/>
                </a:solidFill>
                <a:latin typeface="Robot mono"/>
              </a:rPr>
              <a:t>a,s</a:t>
            </a:r>
            <a:r>
              <a:rPr lang="en-US" sz="2000">
                <a:solidFill>
                  <a:srgbClr val="0000CC"/>
                </a:solidFill>
                <a:latin typeface="Robot mono"/>
              </a:rPr>
              <a:t> in SUCCESSORS(</a:t>
            </a:r>
            <a:r>
              <a:rPr lang="en-US" sz="2000" i="1">
                <a:solidFill>
                  <a:srgbClr val="0000CC"/>
                </a:solidFill>
                <a:latin typeface="Robot mono"/>
              </a:rPr>
              <a:t>state</a:t>
            </a:r>
            <a:r>
              <a:rPr lang="en-US" sz="2000">
                <a:solidFill>
                  <a:srgbClr val="0000CC"/>
                </a:solidFill>
                <a:latin typeface="Robot mono"/>
              </a:rPr>
              <a:t>) </a:t>
            </a:r>
            <a:r>
              <a:rPr lang="en-US" sz="2000" b="1">
                <a:solidFill>
                  <a:srgbClr val="0000CC"/>
                </a:solidFill>
                <a:latin typeface="Robot mono"/>
              </a:rPr>
              <a:t>do</a:t>
            </a:r>
            <a:endParaRPr lang="en-US" sz="2000">
              <a:latin typeface="Robot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CC"/>
                </a:solidFill>
                <a:latin typeface="Robot mono"/>
              </a:rPr>
              <a:t>           </a:t>
            </a:r>
            <a:r>
              <a:rPr lang="en-US" sz="2000" i="1">
                <a:solidFill>
                  <a:srgbClr val="0000CC"/>
                </a:solidFill>
                <a:latin typeface="Robot mono"/>
              </a:rPr>
              <a:t>v </a:t>
            </a:r>
            <a:r>
              <a:rPr lang="en-US" sz="2000">
                <a:solidFill>
                  <a:srgbClr val="0000CC"/>
                </a:solidFill>
                <a:latin typeface="Robot mono"/>
                <a:cs typeface="Times New Roman"/>
              </a:rPr>
              <a:t></a:t>
            </a:r>
            <a:r>
              <a:rPr lang="en-US" sz="2000">
                <a:solidFill>
                  <a:srgbClr val="0000CC"/>
                </a:solidFill>
                <a:latin typeface="Robot mono"/>
              </a:rPr>
              <a:t> MAX(</a:t>
            </a:r>
            <a:r>
              <a:rPr lang="en-US" sz="2000" i="1">
                <a:solidFill>
                  <a:srgbClr val="0000CC"/>
                </a:solidFill>
                <a:latin typeface="Robot mono"/>
              </a:rPr>
              <a:t>v, MIN-VALUE(s)</a:t>
            </a:r>
            <a:r>
              <a:rPr lang="en-US" sz="2000">
                <a:solidFill>
                  <a:srgbClr val="0000CC"/>
                </a:solidFill>
                <a:latin typeface="Robot mono"/>
              </a:rPr>
              <a:t> )</a:t>
            </a:r>
            <a:endParaRPr lang="en-US" sz="2000">
              <a:latin typeface="Robot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CC"/>
                </a:solidFill>
                <a:latin typeface="Robot mono"/>
              </a:rPr>
              <a:t>        return </a:t>
            </a:r>
            <a:r>
              <a:rPr lang="en-US" sz="2000" i="1">
                <a:solidFill>
                  <a:srgbClr val="0000CC"/>
                </a:solidFill>
                <a:latin typeface="Robot mono"/>
                <a:cs typeface="Times New Roman"/>
              </a:rPr>
              <a:t>v</a:t>
            </a:r>
            <a:endParaRPr lang="en-US" sz="2000">
              <a:latin typeface="Robot mono"/>
            </a:endParaRPr>
          </a:p>
          <a:p>
            <a:pPr algn="l"/>
            <a:endParaRPr lang="en-US" sz="2000">
              <a:latin typeface="Robot mon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6D162-4CE6-42FD-83CE-F23238CC1E22}"/>
              </a:ext>
            </a:extLst>
          </p:cNvPr>
          <p:cNvSpPr txBox="1"/>
          <p:nvPr/>
        </p:nvSpPr>
        <p:spPr>
          <a:xfrm>
            <a:off x="892789" y="4958923"/>
            <a:ext cx="10414426" cy="2246769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990099"/>
                </a:solidFill>
                <a:latin typeface="Roboto mono"/>
              </a:rPr>
              <a:t>function </a:t>
            </a:r>
            <a:r>
              <a:rPr lang="en-US" sz="2000">
                <a:solidFill>
                  <a:srgbClr val="990099"/>
                </a:solidFill>
                <a:latin typeface="Roboto mono"/>
              </a:rPr>
              <a:t>MIN-VALUE(</a:t>
            </a:r>
            <a:r>
              <a:rPr lang="en-US" sz="2000" i="1">
                <a:solidFill>
                  <a:srgbClr val="990099"/>
                </a:solidFill>
                <a:latin typeface="Roboto mono"/>
              </a:rPr>
              <a:t>state</a:t>
            </a:r>
            <a:r>
              <a:rPr lang="en-US" sz="2000">
                <a:solidFill>
                  <a:srgbClr val="990099"/>
                </a:solidFill>
                <a:latin typeface="Roboto mono"/>
              </a:rPr>
              <a:t>)</a:t>
            </a:r>
            <a:r>
              <a:rPr lang="en-US" sz="2000" b="1">
                <a:solidFill>
                  <a:srgbClr val="990099"/>
                </a:solidFill>
                <a:latin typeface="Roboto mono"/>
              </a:rPr>
              <a:t> returns </a:t>
            </a:r>
            <a:r>
              <a:rPr lang="en-US" sz="2000" i="1">
                <a:solidFill>
                  <a:srgbClr val="990099"/>
                </a:solidFill>
                <a:latin typeface="Roboto mono"/>
              </a:rPr>
              <a:t>a utility value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990099"/>
                </a:solidFill>
                <a:latin typeface="Roboto mono"/>
              </a:rPr>
              <a:t>        if </a:t>
            </a:r>
            <a:r>
              <a:rPr lang="en-US" sz="2000">
                <a:solidFill>
                  <a:srgbClr val="990099"/>
                </a:solidFill>
                <a:latin typeface="Roboto mono"/>
              </a:rPr>
              <a:t>TERMINAL-TEST(</a:t>
            </a:r>
            <a:r>
              <a:rPr lang="en-US" sz="2000" i="1">
                <a:solidFill>
                  <a:srgbClr val="990099"/>
                </a:solidFill>
                <a:latin typeface="Roboto mono"/>
              </a:rPr>
              <a:t>state</a:t>
            </a:r>
            <a:r>
              <a:rPr lang="en-US" sz="2000">
                <a:solidFill>
                  <a:srgbClr val="990099"/>
                </a:solidFill>
                <a:latin typeface="Roboto mono"/>
              </a:rPr>
              <a:t>) </a:t>
            </a:r>
            <a:r>
              <a:rPr lang="en-US" sz="2000" b="1">
                <a:solidFill>
                  <a:srgbClr val="990099"/>
                </a:solidFill>
                <a:latin typeface="Roboto mono"/>
              </a:rPr>
              <a:t>then return</a:t>
            </a:r>
            <a:r>
              <a:rPr lang="en-US" sz="2000">
                <a:solidFill>
                  <a:srgbClr val="990099"/>
                </a:solidFill>
                <a:latin typeface="Roboto mono"/>
              </a:rPr>
              <a:t> UTILITY(</a:t>
            </a:r>
            <a:r>
              <a:rPr lang="en-US" sz="2000" i="1">
                <a:solidFill>
                  <a:srgbClr val="990099"/>
                </a:solidFill>
                <a:latin typeface="Roboto mono"/>
              </a:rPr>
              <a:t>state</a:t>
            </a:r>
            <a:r>
              <a:rPr lang="en-US" sz="2000">
                <a:solidFill>
                  <a:srgbClr val="990099"/>
                </a:solidFill>
                <a:latin typeface="Roboto mono"/>
              </a:rPr>
              <a:t>)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990099"/>
                </a:solidFill>
                <a:latin typeface="Roboto mono"/>
              </a:rPr>
              <a:t>        </a:t>
            </a:r>
            <a:r>
              <a:rPr lang="en-US" sz="2000" i="1">
                <a:solidFill>
                  <a:srgbClr val="990099"/>
                </a:solidFill>
                <a:latin typeface="Roboto mono"/>
              </a:rPr>
              <a:t>v </a:t>
            </a:r>
            <a:r>
              <a:rPr lang="en-US" sz="2000">
                <a:solidFill>
                  <a:srgbClr val="990099"/>
                </a:solidFill>
                <a:latin typeface="Roboto mono"/>
                <a:cs typeface="Times New Roman"/>
              </a:rPr>
              <a:t></a:t>
            </a:r>
            <a:r>
              <a:rPr lang="en-US" sz="2000">
                <a:solidFill>
                  <a:srgbClr val="990099"/>
                </a:solidFill>
                <a:latin typeface="Roboto mono"/>
              </a:rPr>
              <a:t> ∞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990099"/>
                </a:solidFill>
                <a:latin typeface="Roboto mono"/>
              </a:rPr>
              <a:t>        for </a:t>
            </a:r>
            <a:r>
              <a:rPr lang="en-US" sz="2000" i="1">
                <a:solidFill>
                  <a:srgbClr val="990099"/>
                </a:solidFill>
                <a:latin typeface="Roboto mono"/>
              </a:rPr>
              <a:t>a,s</a:t>
            </a:r>
            <a:r>
              <a:rPr lang="en-US" sz="2000">
                <a:solidFill>
                  <a:srgbClr val="990099"/>
                </a:solidFill>
                <a:latin typeface="Roboto mono"/>
              </a:rPr>
              <a:t> in SUCCESSORS(</a:t>
            </a:r>
            <a:r>
              <a:rPr lang="en-US" sz="2000" i="1">
                <a:solidFill>
                  <a:srgbClr val="990099"/>
                </a:solidFill>
                <a:latin typeface="Roboto mono"/>
              </a:rPr>
              <a:t>state</a:t>
            </a:r>
            <a:r>
              <a:rPr lang="en-US" sz="2000">
                <a:solidFill>
                  <a:srgbClr val="990099"/>
                </a:solidFill>
                <a:latin typeface="Roboto mono"/>
              </a:rPr>
              <a:t>) </a:t>
            </a:r>
            <a:r>
              <a:rPr lang="en-US" sz="2000" b="1">
                <a:solidFill>
                  <a:srgbClr val="990099"/>
                </a:solidFill>
                <a:latin typeface="Roboto mono"/>
              </a:rPr>
              <a:t>do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990099"/>
                </a:solidFill>
                <a:latin typeface="Roboto mono"/>
              </a:rPr>
              <a:t>           </a:t>
            </a:r>
            <a:r>
              <a:rPr lang="en-US" sz="2000" i="1">
                <a:solidFill>
                  <a:srgbClr val="990099"/>
                </a:solidFill>
                <a:latin typeface="Roboto mono"/>
              </a:rPr>
              <a:t>v </a:t>
            </a:r>
            <a:r>
              <a:rPr lang="en-US" sz="2000">
                <a:solidFill>
                  <a:srgbClr val="990099"/>
                </a:solidFill>
                <a:latin typeface="Roboto mono"/>
                <a:cs typeface="Times New Roman"/>
              </a:rPr>
              <a:t></a:t>
            </a:r>
            <a:r>
              <a:rPr lang="en-US" sz="2000">
                <a:solidFill>
                  <a:srgbClr val="990099"/>
                </a:solidFill>
                <a:latin typeface="Roboto mono"/>
              </a:rPr>
              <a:t> MIN(</a:t>
            </a:r>
            <a:r>
              <a:rPr lang="en-US" sz="2000" i="1">
                <a:solidFill>
                  <a:srgbClr val="990099"/>
                </a:solidFill>
                <a:latin typeface="Roboto mono"/>
              </a:rPr>
              <a:t>v, MAX-VALUE(s)</a:t>
            </a:r>
            <a:r>
              <a:rPr lang="en-US" sz="2000">
                <a:solidFill>
                  <a:srgbClr val="990099"/>
                </a:solidFill>
                <a:latin typeface="Roboto mono"/>
              </a:rPr>
              <a:t> )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</a:rPr>
              <a:t>        return </a:t>
            </a:r>
            <a:r>
              <a:rPr lang="en-US" sz="2000" i="1">
                <a:latin typeface="Roboto mono"/>
                <a:cs typeface="Times New Roman"/>
              </a:rPr>
              <a:t>v</a:t>
            </a:r>
            <a:endParaRPr lang="en-US" sz="2000">
              <a:latin typeface="Roboto mono"/>
            </a:endParaRPr>
          </a:p>
          <a:p>
            <a:pPr algn="l"/>
            <a:endParaRPr lang="en-US" sz="2000">
              <a:latin typeface="Roboto mono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8460E2-718E-4AAF-9787-3227866E87B1}"/>
              </a:ext>
            </a:extLst>
          </p:cNvPr>
          <p:cNvCxnSpPr/>
          <p:nvPr/>
        </p:nvCxnSpPr>
        <p:spPr>
          <a:xfrm flipV="1">
            <a:off x="887107" y="4950038"/>
            <a:ext cx="10411863" cy="128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56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7462954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cs typeface="Arial"/>
              </a:rPr>
              <a:t>A way to improve the performance of the Minimax Procedure 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cs typeface="Arial"/>
              </a:rPr>
              <a:t>Basic idea: </a:t>
            </a:r>
            <a:r>
              <a:rPr lang="en-US" b="1" i="1" dirty="0">
                <a:cs typeface="Arial"/>
              </a:rPr>
              <a:t>“If you have an idea which is surely bad, don’t take the time to see how truly awful it is”</a:t>
            </a:r>
            <a:r>
              <a:rPr lang="en-US" b="1" dirty="0">
                <a:cs typeface="Arial"/>
              </a:rPr>
              <a:t> ~ Pat Winston</a:t>
            </a:r>
            <a:endParaRPr lang="en-US" dirty="0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 dirty="0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49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Alpha-Beta Pruning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641D2-8150-4E59-82DA-8B217B3C7298}"/>
              </a:ext>
            </a:extLst>
          </p:cNvPr>
          <p:cNvSpPr txBox="1"/>
          <p:nvPr/>
        </p:nvSpPr>
        <p:spPr>
          <a:xfrm>
            <a:off x="5936495" y="2814109"/>
            <a:ext cx="27432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Assuming left-to-right tree traversal:</a:t>
            </a:r>
            <a:endParaRPr lang="en-US" sz="2000" dirty="0">
              <a:solidFill>
                <a:srgbClr val="FF0000"/>
              </a:solidFill>
              <a:latin typeface="Open Sans"/>
            </a:endParaRPr>
          </a:p>
          <a:p>
            <a:pPr>
              <a:buChar char="•"/>
            </a:pPr>
            <a:endParaRPr lang="en-US" sz="2000" dirty="0">
              <a:solidFill>
                <a:srgbClr val="FF0000"/>
              </a:solidFill>
              <a:latin typeface="Open Sans"/>
            </a:endParaRPr>
          </a:p>
          <a:p>
            <a:pPr>
              <a:buChar char="•"/>
            </a:pPr>
            <a:r>
              <a:rPr lang="en-US" sz="2000" dirty="0">
                <a:solidFill>
                  <a:srgbClr val="FF0000"/>
                </a:solidFill>
                <a:latin typeface="Open Sans"/>
              </a:rPr>
              <a:t>We don’t need to compute the value at this node.</a:t>
            </a:r>
            <a:r>
              <a:rPr lang="en-US" sz="2000" dirty="0">
                <a:latin typeface="Open Sans"/>
              </a:rPr>
              <a:t>​</a:t>
            </a:r>
          </a:p>
          <a:p>
            <a:pPr>
              <a:buChar char="•"/>
            </a:pPr>
            <a:endParaRPr lang="en-US" sz="2000" dirty="0">
              <a:latin typeface="Open Sans"/>
            </a:endParaRPr>
          </a:p>
          <a:p>
            <a:pPr>
              <a:buChar char="•"/>
            </a:pPr>
            <a:r>
              <a:rPr lang="en-US" sz="2000" dirty="0">
                <a:latin typeface="Open Sans"/>
              </a:rPr>
              <a:t>No matter what this is, it won’t change the value of the root node.​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8E99BA29-6ECE-9F4B-B161-B49C6ACF90A0}"/>
              </a:ext>
            </a:extLst>
          </p:cNvPr>
          <p:cNvSpPr/>
          <p:nvPr/>
        </p:nvSpPr>
        <p:spPr>
          <a:xfrm>
            <a:off x="1705219" y="3143017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9834A13-ECAF-7446-9ABD-C33C5ACF7F13}"/>
              </a:ext>
            </a:extLst>
          </p:cNvPr>
          <p:cNvSpPr/>
          <p:nvPr/>
        </p:nvSpPr>
        <p:spPr>
          <a:xfrm rot="10800000">
            <a:off x="2665627" y="4011041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F79CFFA-4F70-6E45-A584-46E969E8204B}"/>
              </a:ext>
            </a:extLst>
          </p:cNvPr>
          <p:cNvSpPr/>
          <p:nvPr/>
        </p:nvSpPr>
        <p:spPr>
          <a:xfrm rot="10800000">
            <a:off x="638847" y="4011042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6A70D42-B702-B442-865E-DFB8751C4A2D}"/>
              </a:ext>
            </a:extLst>
          </p:cNvPr>
          <p:cNvSpPr/>
          <p:nvPr/>
        </p:nvSpPr>
        <p:spPr>
          <a:xfrm>
            <a:off x="2983844" y="4931177"/>
            <a:ext cx="489986" cy="40316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3A2DDDDF-D00D-F049-AC46-6AF8DFE5630E}"/>
              </a:ext>
            </a:extLst>
          </p:cNvPr>
          <p:cNvSpPr/>
          <p:nvPr/>
        </p:nvSpPr>
        <p:spPr>
          <a:xfrm>
            <a:off x="2175641" y="4931177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ADC63DEA-FE87-D540-BA6D-B765E4B7AB8C}"/>
              </a:ext>
            </a:extLst>
          </p:cNvPr>
          <p:cNvSpPr/>
          <p:nvPr/>
        </p:nvSpPr>
        <p:spPr>
          <a:xfrm>
            <a:off x="983462" y="4931177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9995938-ADFA-ED4E-AC17-A91023DC8EC3}"/>
              </a:ext>
            </a:extLst>
          </p:cNvPr>
          <p:cNvSpPr/>
          <p:nvPr/>
        </p:nvSpPr>
        <p:spPr>
          <a:xfrm>
            <a:off x="148861" y="4951138"/>
            <a:ext cx="489986" cy="403165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F54F26-8173-B74B-9AE7-7030B3EFE1A1}"/>
              </a:ext>
            </a:extLst>
          </p:cNvPr>
          <p:cNvCxnSpPr>
            <a:endCxn id="9" idx="3"/>
          </p:cNvCxnSpPr>
          <p:nvPr/>
        </p:nvCxnSpPr>
        <p:spPr>
          <a:xfrm>
            <a:off x="2175641" y="3429000"/>
            <a:ext cx="734979" cy="5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D28E5-DAAC-184D-8043-9C76100D706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910619" y="4315841"/>
            <a:ext cx="318218" cy="61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57A4C5-353E-DA4C-AFFD-79FCB2C5363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420634" y="4343461"/>
            <a:ext cx="489986" cy="58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85D025-2E93-A140-B70C-5D97943D1D9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06095" y="4219209"/>
            <a:ext cx="322360" cy="71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E509B3-7665-0544-B1B3-941DA218AB3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3854" y="4205412"/>
            <a:ext cx="477538" cy="74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E88691-CA55-4F48-820D-6BABD15972B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83840" y="3518980"/>
            <a:ext cx="897648" cy="4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73C79B-B96E-044E-8A68-13FDFE67BEAA}"/>
              </a:ext>
            </a:extLst>
          </p:cNvPr>
          <p:cNvSpPr txBox="1"/>
          <p:nvPr/>
        </p:nvSpPr>
        <p:spPr>
          <a:xfrm>
            <a:off x="2420634" y="3143017"/>
            <a:ext cx="73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&gt;=2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BDCCDD-CC13-CF4E-B5CE-868FC0B75EF0}"/>
              </a:ext>
            </a:extLst>
          </p:cNvPr>
          <p:cNvSpPr/>
          <p:nvPr/>
        </p:nvSpPr>
        <p:spPr>
          <a:xfrm>
            <a:off x="3087859" y="3975036"/>
            <a:ext cx="625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&lt;=1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079D1-871C-1740-B301-4CD9DE3B84CD}"/>
              </a:ext>
            </a:extLst>
          </p:cNvPr>
          <p:cNvSpPr/>
          <p:nvPr/>
        </p:nvSpPr>
        <p:spPr>
          <a:xfrm>
            <a:off x="89211" y="3972212"/>
            <a:ext cx="476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=2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6EEBDC-067D-2442-A616-0AC8C1574444}"/>
              </a:ext>
            </a:extLst>
          </p:cNvPr>
          <p:cNvSpPr/>
          <p:nvPr/>
        </p:nvSpPr>
        <p:spPr>
          <a:xfrm>
            <a:off x="230187" y="540238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684E66-8B91-EA40-9BD9-15852F62AC3A}"/>
              </a:ext>
            </a:extLst>
          </p:cNvPr>
          <p:cNvSpPr/>
          <p:nvPr/>
        </p:nvSpPr>
        <p:spPr>
          <a:xfrm>
            <a:off x="1067275" y="540238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DEFA6-EA67-7A4C-87AA-A60597797FAE}"/>
              </a:ext>
            </a:extLst>
          </p:cNvPr>
          <p:cNvSpPr/>
          <p:nvPr/>
        </p:nvSpPr>
        <p:spPr>
          <a:xfrm>
            <a:off x="2215796" y="5354303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25AFAE-E78F-924B-8D30-A1853F0246B7}"/>
              </a:ext>
            </a:extLst>
          </p:cNvPr>
          <p:cNvSpPr/>
          <p:nvPr/>
        </p:nvSpPr>
        <p:spPr>
          <a:xfrm>
            <a:off x="3069728" y="5354303"/>
            <a:ext cx="289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453035-CB28-6F40-AEB3-86F22BD0C8D6}"/>
              </a:ext>
            </a:extLst>
          </p:cNvPr>
          <p:cNvCxnSpPr>
            <a:cxnSpLocks/>
            <a:endCxn id="11" idx="5"/>
          </p:cNvCxnSpPr>
          <p:nvPr/>
        </p:nvCxnSpPr>
        <p:spPr>
          <a:xfrm flipH="1">
            <a:off x="3351334" y="3973335"/>
            <a:ext cx="2606656" cy="1159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18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During Minimax, keep track of two additional values: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l-GR" b="1">
                <a:latin typeface="Times New Roman"/>
                <a:cs typeface="Times New Roman"/>
              </a:rPr>
              <a:t>α</a:t>
            </a:r>
            <a:r>
              <a:rPr lang="en-US" b="1"/>
              <a:t>: current </a:t>
            </a:r>
            <a:r>
              <a:rPr lang="en-US" b="1" i="1">
                <a:solidFill>
                  <a:srgbClr val="C00000"/>
                </a:solidFill>
              </a:rPr>
              <a:t>lower</a:t>
            </a:r>
            <a:r>
              <a:rPr lang="en-US" b="1"/>
              <a:t> bound on MAX’s outcome 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l-GR" b="1">
                <a:latin typeface="Times New Roman"/>
                <a:cs typeface="Times New Roman"/>
              </a:rPr>
              <a:t>β</a:t>
            </a:r>
            <a:r>
              <a:rPr lang="en-US" b="1"/>
              <a:t>: current </a:t>
            </a:r>
            <a:r>
              <a:rPr lang="en-US" b="1" i="1">
                <a:solidFill>
                  <a:srgbClr val="C00000"/>
                </a:solidFill>
              </a:rPr>
              <a:t>upper</a:t>
            </a:r>
            <a:r>
              <a:rPr lang="en-US" b="1"/>
              <a:t> bound on MIN’s outcome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MAX will never choose a move that could lead to a worse score (for MAX) than </a:t>
            </a:r>
            <a:r>
              <a:rPr lang="el-GR" b="1">
                <a:latin typeface="Times New Roman"/>
                <a:cs typeface="Times New Roman"/>
              </a:rPr>
              <a:t>α</a:t>
            </a:r>
            <a:r>
              <a:rPr lang="el-GR" b="1"/>
              <a:t> 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MIN will never choose a move that could lead to a better score (for MAX) than </a:t>
            </a:r>
            <a:r>
              <a:rPr lang="el-GR" b="1">
                <a:latin typeface="Times New Roman"/>
                <a:cs typeface="Times New Roman"/>
              </a:rPr>
              <a:t>β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Therefore, stop evaluating a branch whenever: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When evaluating a MAX node: a value </a:t>
            </a:r>
            <a:r>
              <a:rPr lang="en-US" i="1">
                <a:latin typeface="Times New Roman"/>
                <a:cs typeface="Times New Roman"/>
              </a:rPr>
              <a:t>v</a:t>
            </a:r>
            <a:r>
              <a:rPr lang="en-US"/>
              <a:t> ≥  </a:t>
            </a:r>
            <a:r>
              <a:rPr lang="el-GR">
                <a:latin typeface="Times New Roman"/>
                <a:cs typeface="Times New Roman"/>
              </a:rPr>
              <a:t>β</a:t>
            </a:r>
            <a:r>
              <a:rPr lang="el-GR"/>
              <a:t> </a:t>
            </a:r>
            <a:r>
              <a:rPr lang="en-US"/>
              <a:t>is backed-up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/>
              <a:t>MIN will never select that MAX node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Noto Sans Symbols"/>
              <a:buChar char="▪"/>
            </a:pPr>
            <a:r>
              <a:rPr lang="en-US"/>
              <a:t>When evaluating a MIN node: a value </a:t>
            </a:r>
            <a:r>
              <a:rPr lang="en-US" i="1">
                <a:latin typeface="Times New Roman"/>
                <a:cs typeface="Times New Roman"/>
              </a:rPr>
              <a:t>v </a:t>
            </a:r>
            <a:r>
              <a:rPr lang="en-US"/>
              <a:t>≤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l-GR">
                <a:latin typeface="Times New Roman"/>
                <a:cs typeface="Times New Roman"/>
              </a:rPr>
              <a:t>α </a:t>
            </a:r>
            <a:r>
              <a:rPr lang="en-US"/>
              <a:t>is found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MAX will never select that MIN node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FF"/>
              </a:solidFill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50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Alpha-Beta Pruning II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1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o"/>
            </a:pPr>
            <a:r>
              <a:rPr lang="en-US"/>
              <a:t>Bulleted list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Bulleted list level 2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Content font: Open Sans Size 20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Heading font: </a:t>
            </a:r>
            <a:r>
              <a:rPr lang="en-US" sz="3400" b="1">
                <a:solidFill>
                  <a:srgbClr val="370661"/>
                </a:solidFill>
              </a:rPr>
              <a:t>Open Sans Bold 34</a:t>
            </a:r>
            <a:endParaRPr sz="3400" b="1">
              <a:solidFill>
                <a:srgbClr val="37066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Code block: </a:t>
            </a:r>
            <a:r>
              <a:rPr lang="en-US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Roboto Mono Size 20 with Gray background</a:t>
            </a: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Colors:  		Purple 	 	Yellow 		Cyan (accent)   	Light gray (background)</a:t>
            </a:r>
            <a:endParaRPr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  5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5" name="Google Shape;75;g92b3bf485b_0_0"/>
          <p:cNvSpPr/>
          <p:nvPr/>
        </p:nvSpPr>
        <p:spPr>
          <a:xfrm>
            <a:off x="4343950" y="1289575"/>
            <a:ext cx="2259300" cy="971400"/>
          </a:xfrm>
          <a:prstGeom prst="wedgeRoundRectCallout">
            <a:avLst>
              <a:gd name="adj1" fmla="val -40852"/>
              <a:gd name="adj2" fmla="val 92647"/>
              <a:gd name="adj3" fmla="val 0"/>
            </a:avLst>
          </a:prstGeom>
          <a:solidFill>
            <a:srgbClr val="FFA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latin typeface="Open Sans"/>
                <a:ea typeface="Open Sans"/>
                <a:cs typeface="Open Sans"/>
                <a:sym typeface="Open Sans"/>
              </a:rPr>
              <a:t>Callout box</a:t>
            </a:r>
            <a:endParaRPr sz="2500" b="1" i="0" u="none" strike="noStrike" cap="none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" name="Google Shape;76;g92b3bf485b_0_0"/>
          <p:cNvCxnSpPr/>
          <p:nvPr/>
        </p:nvCxnSpPr>
        <p:spPr>
          <a:xfrm>
            <a:off x="7065600" y="1375825"/>
            <a:ext cx="1735800" cy="0"/>
          </a:xfrm>
          <a:prstGeom prst="straightConnector1">
            <a:avLst/>
          </a:prstGeom>
          <a:noFill/>
          <a:ln w="38100" cap="flat" cmpd="sng">
            <a:solidFill>
              <a:srgbClr val="37066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" name="Google Shape;77;g92b3bf485b_0_0"/>
          <p:cNvCxnSpPr/>
          <p:nvPr/>
        </p:nvCxnSpPr>
        <p:spPr>
          <a:xfrm>
            <a:off x="7201700" y="1700425"/>
            <a:ext cx="1616700" cy="884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37066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78;g92b3bf485b_0_0"/>
          <p:cNvSpPr/>
          <p:nvPr/>
        </p:nvSpPr>
        <p:spPr>
          <a:xfrm>
            <a:off x="1609575" y="5549425"/>
            <a:ext cx="1821300" cy="2796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95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92b3bf485b_0_0"/>
          <p:cNvSpPr/>
          <p:nvPr/>
        </p:nvSpPr>
        <p:spPr>
          <a:xfrm>
            <a:off x="3430875" y="5549425"/>
            <a:ext cx="1963500" cy="279600"/>
          </a:xfrm>
          <a:prstGeom prst="rect">
            <a:avLst/>
          </a:prstGeom>
          <a:solidFill>
            <a:srgbClr val="FFAE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95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92b3bf485b_0_0"/>
          <p:cNvSpPr/>
          <p:nvPr/>
        </p:nvSpPr>
        <p:spPr>
          <a:xfrm>
            <a:off x="5394525" y="5549425"/>
            <a:ext cx="1180800" cy="279600"/>
          </a:xfrm>
          <a:prstGeom prst="rect">
            <a:avLst/>
          </a:prstGeom>
          <a:solidFill>
            <a:srgbClr val="0884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95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</a:pPr>
            <a:r>
              <a:rPr lang="en-US" sz="3400"/>
              <a:t>May 11, 1997</a:t>
            </a:r>
            <a:endParaRPr lang="en-US"/>
          </a:p>
        </p:txBody>
      </p:sp>
      <p:sp>
        <p:nvSpPr>
          <p:cNvPr id="83" name="Google Shape;83;g92b3bf485b_0_0"/>
          <p:cNvSpPr/>
          <p:nvPr/>
        </p:nvSpPr>
        <p:spPr>
          <a:xfrm>
            <a:off x="5394525" y="5549425"/>
            <a:ext cx="1342500" cy="279600"/>
          </a:xfrm>
          <a:prstGeom prst="rect">
            <a:avLst/>
          </a:prstGeom>
          <a:solidFill>
            <a:srgbClr val="7ED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95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92b3bf485b_0_0"/>
          <p:cNvSpPr/>
          <p:nvPr/>
        </p:nvSpPr>
        <p:spPr>
          <a:xfrm>
            <a:off x="5394375" y="2413375"/>
            <a:ext cx="2259300" cy="651000"/>
          </a:xfrm>
          <a:prstGeom prst="wedgeRoundRectCallout">
            <a:avLst>
              <a:gd name="adj1" fmla="val -40852"/>
              <a:gd name="adj2" fmla="val 92647"/>
              <a:gd name="adj3" fmla="val 0"/>
            </a:avLst>
          </a:prstGeom>
          <a:solidFill>
            <a:srgbClr val="7ED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latin typeface="Open Sans"/>
                <a:ea typeface="Open Sans"/>
                <a:cs typeface="Open Sans"/>
                <a:sym typeface="Open Sans"/>
              </a:rPr>
              <a:t>Callout box</a:t>
            </a:r>
            <a:endParaRPr sz="2500" b="1" i="0" u="none" strike="noStrike" cap="none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2F061A-57E2-4E34-86EE-BABFA697C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35" y="300672"/>
            <a:ext cx="9710056" cy="64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47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8525912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Based on observation that for all viable paths utility value f(</a:t>
            </a:r>
            <a:r>
              <a:rPr lang="en-US" b="1" i="1"/>
              <a:t>n)</a:t>
            </a:r>
            <a:r>
              <a:rPr lang="en-US" b="1"/>
              <a:t> will be </a:t>
            </a:r>
            <a:r>
              <a:rPr lang="en-US" b="1">
                <a:cs typeface="Times New Roman"/>
              </a:rPr>
              <a:t>α &lt;= f(n) &lt;= β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Initially, </a:t>
            </a:r>
            <a:r>
              <a:rPr lang="en-US" b="1">
                <a:cs typeface="Times New Roman"/>
              </a:rPr>
              <a:t>α</a:t>
            </a:r>
            <a:r>
              <a:rPr lang="en-US" b="1"/>
              <a:t> = -infinity, </a:t>
            </a:r>
            <a:r>
              <a:rPr lang="en-US" b="1">
                <a:cs typeface="Times New Roman"/>
              </a:rPr>
              <a:t>β</a:t>
            </a:r>
            <a:r>
              <a:rPr lang="en-US" b="1"/>
              <a:t>=infinity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As the search tree is traversed, the possible utility value window shrinks as </a:t>
            </a:r>
            <a:r>
              <a:rPr lang="en-US" b="1">
                <a:cs typeface="Times New Roman"/>
              </a:rPr>
              <a:t>α</a:t>
            </a:r>
            <a:r>
              <a:rPr lang="en-US" b="1"/>
              <a:t> increases, </a:t>
            </a:r>
            <a:r>
              <a:rPr lang="en-US" b="1">
                <a:cs typeface="Times New Roman"/>
              </a:rPr>
              <a:t>β</a:t>
            </a:r>
            <a:r>
              <a:rPr lang="en-US" b="1"/>
              <a:t> decreases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/>
          </a:p>
          <a:p>
            <a:pPr lvl="0" algn="l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ts val="2000"/>
            </a:pPr>
            <a:endParaRPr lang="en-US" b="1"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51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Alpha-Beta Pruning IIIa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1383AEAB-6478-4A57-B3CB-7D1D13844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055" y="2741104"/>
            <a:ext cx="7539317" cy="1119659"/>
          </a:xfrm>
          <a:prstGeom prst="rect">
            <a:avLst/>
          </a:prstGeom>
        </p:spPr>
      </p:pic>
      <p:pic>
        <p:nvPicPr>
          <p:cNvPr id="4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1A4A318D-F70E-44CA-9CA3-B81660943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056" y="4822885"/>
            <a:ext cx="7488090" cy="11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69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7539795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/>
              <a:t>Whenever  the current ranges of alpha and beta no longer overlap (</a:t>
            </a:r>
            <a:r>
              <a:rPr lang="en-US" b="1">
                <a:cs typeface="Arial"/>
              </a:rPr>
              <a:t>α ≥ β)</a:t>
            </a:r>
            <a:r>
              <a:rPr lang="en-US" b="1"/>
              <a:t>, it is clear that the current node is a dead end, so it can be pruned</a:t>
            </a: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FF"/>
              </a:solidFill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52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Alpha-Beta Pruning </a:t>
            </a:r>
            <a:r>
              <a:rPr lang="en-US" sz="3400" err="1"/>
              <a:t>IIIb</a:t>
            </a:r>
            <a:endParaRPr lang="en-US" sz="3400" b="0" err="1"/>
          </a:p>
          <a:p>
            <a:pPr>
              <a:buClr>
                <a:schemeClr val="accent1"/>
              </a:buClr>
            </a:pPr>
            <a:endParaRPr lang="en-US" sz="3400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104D2AE-BC6B-4D0B-81E3-96E2BE234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080" y="3427219"/>
            <a:ext cx="10055837" cy="1482739"/>
          </a:xfrm>
          <a:prstGeom prst="rect">
            <a:avLst/>
          </a:prstGeom>
        </p:spPr>
      </p:pic>
      <p:pic>
        <p:nvPicPr>
          <p:cNvPr id="5" name="Graphic 5" descr="No sign">
            <a:extLst>
              <a:ext uri="{FF2B5EF4-FFF2-40B4-BE49-F238E27FC236}">
                <a16:creationId xmlns:a16="http://schemas.microsoft.com/office/drawing/2014/main" id="{691B0F03-5112-465E-A241-2BB51B6A4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1809" y="2690053"/>
            <a:ext cx="2950668" cy="296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59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Depth first search (usually bounded, with static evaluation)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only considers nodes along a single path from root at any time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 α =  current </a:t>
            </a:r>
            <a:r>
              <a:rPr lang="en-US" b="1" i="1">
                <a:solidFill>
                  <a:srgbClr val="C00000"/>
                </a:solidFill>
              </a:rPr>
              <a:t>lower</a:t>
            </a:r>
            <a:r>
              <a:rPr lang="en-US" b="1"/>
              <a:t> bound on MAX’s outcome </a:t>
            </a:r>
            <a:br>
              <a:rPr lang="en-US" b="1"/>
            </a:br>
            <a:r>
              <a:rPr lang="en-US"/>
              <a:t>(initially,</a:t>
            </a:r>
            <a:r>
              <a:rPr lang="en-US" b="1"/>
              <a:t> </a:t>
            </a:r>
            <a:r>
              <a:rPr lang="en-US"/>
              <a:t>α =  −infinity)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 β = current </a:t>
            </a:r>
            <a:r>
              <a:rPr lang="en-US" b="1" i="1">
                <a:solidFill>
                  <a:srgbClr val="C00000"/>
                </a:solidFill>
              </a:rPr>
              <a:t>upper</a:t>
            </a:r>
            <a:r>
              <a:rPr lang="en-US" b="1"/>
              <a:t> bound on MIN’s outcome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(initially, β =  +infinity)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 Pass current values of </a:t>
            </a:r>
            <a:r>
              <a:rPr lang="en-US" b="1">
                <a:cs typeface="Arial"/>
              </a:rPr>
              <a:t>a</a:t>
            </a:r>
            <a:r>
              <a:rPr lang="en-US" b="1"/>
              <a:t> and </a:t>
            </a:r>
            <a:r>
              <a:rPr lang="en-US" b="1">
                <a:cs typeface="Arial"/>
              </a:rPr>
              <a:t>b</a:t>
            </a:r>
            <a:r>
              <a:rPr lang="en-US" b="1"/>
              <a:t> </a:t>
            </a:r>
            <a:r>
              <a:rPr lang="en-US" b="1" i="1">
                <a:solidFill>
                  <a:srgbClr val="C00000"/>
                </a:solidFill>
              </a:rPr>
              <a:t>down</a:t>
            </a:r>
            <a:r>
              <a:rPr lang="en-US" b="1"/>
              <a:t> to child nodes during search.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Update values of </a:t>
            </a:r>
            <a:r>
              <a:rPr lang="en-US" b="1">
                <a:cs typeface="Arial"/>
              </a:rPr>
              <a:t>a</a:t>
            </a:r>
            <a:r>
              <a:rPr lang="en-US" b="1"/>
              <a:t> and </a:t>
            </a:r>
            <a:r>
              <a:rPr lang="en-US" b="1">
                <a:cs typeface="Arial"/>
              </a:rPr>
              <a:t>b</a:t>
            </a:r>
            <a:r>
              <a:rPr lang="en-US" b="1"/>
              <a:t> during search: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MAX updates α at MAX nodes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MIN updates β at MIN nodes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/>
              <a:t> Prune remaining branches at a node whenever α ≥ </a:t>
            </a:r>
            <a:r>
              <a:rPr lang="en-US"/>
              <a:t>β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FF"/>
              </a:solidFill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53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Alpha-beta Algorithm: In detail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68E9D-2A8C-4F24-AD8D-1DB04FC3F462}"/>
              </a:ext>
            </a:extLst>
          </p:cNvPr>
          <p:cNvSpPr txBox="1"/>
          <p:nvPr/>
        </p:nvSpPr>
        <p:spPr>
          <a:xfrm>
            <a:off x="139593" y="1650787"/>
            <a:ext cx="34834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000" i="1">
                <a:latin typeface="Open Sans"/>
                <a:cs typeface="Segoe UI"/>
              </a:rPr>
              <a:t>β</a:t>
            </a:r>
            <a:r>
              <a:rPr lang="en-US" sz="2000">
                <a:latin typeface="Open Sans"/>
                <a:cs typeface="Segoe UI"/>
              </a:rPr>
              <a:t>​</a:t>
            </a:r>
          </a:p>
          <a:p>
            <a:r>
              <a:rPr lang="en-US" sz="2000">
                <a:latin typeface="Open Sans"/>
                <a:cs typeface="Segoe UI"/>
              </a:rPr>
              <a:t>​</a:t>
            </a:r>
          </a:p>
          <a:p>
            <a:r>
              <a:rPr lang="en-US" sz="2000">
                <a:latin typeface="Open Sans"/>
                <a:cs typeface="Segoe UI"/>
              </a:rPr>
              <a:t>​</a:t>
            </a:r>
          </a:p>
          <a:p>
            <a:r>
              <a:rPr lang="en-US" sz="2000">
                <a:latin typeface="Open Sans"/>
                <a:cs typeface="Segoe UI"/>
              </a:rPr>
              <a:t>​</a:t>
            </a:r>
          </a:p>
          <a:p>
            <a:endParaRPr lang="en-US" sz="2000">
              <a:latin typeface="Open Sans"/>
              <a:cs typeface="Segoe UI"/>
            </a:endParaRPr>
          </a:p>
          <a:p>
            <a:endParaRPr lang="en-US" sz="2000">
              <a:latin typeface="Open Sans"/>
              <a:cs typeface="Segoe UI"/>
            </a:endParaRPr>
          </a:p>
          <a:p>
            <a:endParaRPr lang="en-US" sz="2000">
              <a:latin typeface="Open Sans"/>
              <a:cs typeface="Segoe UI"/>
            </a:endParaRPr>
          </a:p>
          <a:p>
            <a:endParaRPr lang="en-US" sz="2000">
              <a:latin typeface="Open Sans"/>
              <a:cs typeface="Segoe UI"/>
            </a:endParaRPr>
          </a:p>
          <a:p>
            <a:endParaRPr lang="en-US" sz="2000">
              <a:latin typeface="Open Sans"/>
              <a:cs typeface="Segoe UI"/>
            </a:endParaRPr>
          </a:p>
          <a:p>
            <a:r>
              <a:rPr lang="en-US" sz="2000" i="1">
                <a:latin typeface="Open Sans"/>
                <a:cs typeface="Segoe UI"/>
              </a:rPr>
              <a:t>α</a:t>
            </a:r>
            <a:r>
              <a:rPr lang="en-US" sz="2000">
                <a:latin typeface="Open Sans"/>
                <a:cs typeface="Segoe UI"/>
              </a:rPr>
              <a:t>​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5F12D9-EF3E-4D15-A4B5-1D7CAFE38DB3}"/>
              </a:ext>
            </a:extLst>
          </p:cNvPr>
          <p:cNvCxnSpPr/>
          <p:nvPr/>
        </p:nvCxnSpPr>
        <p:spPr>
          <a:xfrm>
            <a:off x="319607" y="2141363"/>
            <a:ext cx="11529" cy="61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3D2557-4D9C-4A68-AAA0-7A607CD07A68}"/>
              </a:ext>
            </a:extLst>
          </p:cNvPr>
          <p:cNvCxnSpPr>
            <a:cxnSpLocks/>
          </p:cNvCxnSpPr>
          <p:nvPr/>
        </p:nvCxnSpPr>
        <p:spPr>
          <a:xfrm flipH="1" flipV="1">
            <a:off x="324736" y="3620789"/>
            <a:ext cx="1278" cy="65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599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ct val="3000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</a:rPr>
              <a:t>Prune whenever </a:t>
            </a:r>
            <a:r>
              <a:rPr lang="en-US" b="1">
                <a:solidFill>
                  <a:srgbClr val="FF0000"/>
                </a:solidFill>
                <a:cs typeface="Arial"/>
              </a:rPr>
              <a:t>α ≥ β.</a:t>
            </a:r>
            <a:endParaRPr lang="en-US"/>
          </a:p>
          <a:p>
            <a:pPr>
              <a:spcBef>
                <a:spcPct val="30000"/>
              </a:spcBef>
              <a:spcAft>
                <a:spcPct val="0"/>
              </a:spcAft>
            </a:pP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/>
              <a:t>Prune below a Max node when its </a:t>
            </a:r>
            <a:r>
              <a:rPr lang="en-US">
                <a:solidFill>
                  <a:srgbClr val="FF0000"/>
                </a:solidFill>
                <a:cs typeface="Arial"/>
              </a:rPr>
              <a:t>α </a:t>
            </a:r>
            <a:r>
              <a:rPr lang="en-US"/>
              <a:t>value becomes ≥ the </a:t>
            </a:r>
            <a:r>
              <a:rPr lang="en-US">
                <a:solidFill>
                  <a:srgbClr val="FF0000"/>
                </a:solidFill>
                <a:cs typeface="Arial"/>
              </a:rPr>
              <a:t>β </a:t>
            </a:r>
            <a:r>
              <a:rPr lang="en-US"/>
              <a:t>value of its ancestors.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</a:rPr>
              <a:t> Max nodes update </a:t>
            </a:r>
            <a:r>
              <a:rPr lang="en-US">
                <a:solidFill>
                  <a:srgbClr val="FF0000"/>
                </a:solidFill>
              </a:rPr>
              <a:t> </a:t>
            </a:r>
            <a:r>
              <a:rPr lang="en-US">
                <a:solidFill>
                  <a:srgbClr val="FF0000"/>
                </a:solidFill>
                <a:cs typeface="Arial"/>
              </a:rPr>
              <a:t>α </a:t>
            </a:r>
            <a:r>
              <a:rPr lang="en-US"/>
              <a:t>based on children’s returned values.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 Idea: Player MIN at node above won’t pick that value anyway, since MIN can force a worse value.</a:t>
            </a:r>
            <a:endParaRPr lang="en-US"/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Noto Sans Symbols"/>
              <a:buChar char="▪"/>
            </a:pPr>
            <a:r>
              <a:rPr lang="en-US"/>
              <a:t>Prune below a Min node when its </a:t>
            </a:r>
            <a:r>
              <a:rPr lang="en-US">
                <a:solidFill>
                  <a:srgbClr val="FF0000"/>
                </a:solidFill>
                <a:cs typeface="Arial"/>
              </a:rPr>
              <a:t>β </a:t>
            </a:r>
            <a:r>
              <a:rPr lang="en-US"/>
              <a:t>value becomes ≤ the</a:t>
            </a:r>
            <a:r>
              <a:rPr lang="en-US">
                <a:solidFill>
                  <a:srgbClr val="FF0000"/>
                </a:solidFill>
              </a:rPr>
              <a:t> </a:t>
            </a:r>
            <a:r>
              <a:rPr lang="en-US">
                <a:solidFill>
                  <a:srgbClr val="FF0000"/>
                </a:solidFill>
                <a:cs typeface="Arial"/>
              </a:rPr>
              <a:t>α </a:t>
            </a:r>
            <a:r>
              <a:rPr lang="en-US"/>
              <a:t>value of its ancestors.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1">
                <a:solidFill>
                  <a:srgbClr val="FF0000"/>
                </a:solidFill>
              </a:rPr>
              <a:t> Min nodes update </a:t>
            </a:r>
            <a:r>
              <a:rPr lang="en-US">
                <a:solidFill>
                  <a:srgbClr val="FF0000"/>
                </a:solidFill>
                <a:cs typeface="Arial"/>
              </a:rPr>
              <a:t>β </a:t>
            </a:r>
            <a:r>
              <a:rPr lang="en-US"/>
              <a:t>based on children’s returned values.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 Idea: Player MAX at node above won’t pick that value anyway; she can do better.</a:t>
            </a:r>
            <a:endParaRPr lang="en-US"/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FF"/>
              </a:solidFill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54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When to Prune 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09C0C-D7D4-453E-BBFD-C9A48319C42F}"/>
              </a:ext>
            </a:extLst>
          </p:cNvPr>
          <p:cNvSpPr txBox="1"/>
          <p:nvPr/>
        </p:nvSpPr>
        <p:spPr>
          <a:xfrm>
            <a:off x="139593" y="1650787"/>
            <a:ext cx="34834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endParaRPr lang="en-US" sz="2000" dirty="0">
              <a:latin typeface="Open Sans"/>
              <a:cs typeface="Segoe UI"/>
            </a:endParaRPr>
          </a:p>
          <a:p>
            <a:endParaRPr lang="en-US" sz="2000" dirty="0">
              <a:latin typeface="Open Sans"/>
              <a:cs typeface="Segoe UI"/>
            </a:endParaRPr>
          </a:p>
          <a:p>
            <a:endParaRPr lang="en-US" sz="2000" dirty="0">
              <a:latin typeface="Open Sans"/>
              <a:cs typeface="Segoe UI"/>
            </a:endParaRPr>
          </a:p>
          <a:p>
            <a:endParaRPr lang="en-US" sz="2000" dirty="0">
              <a:latin typeface="Open Sans"/>
              <a:cs typeface="Segoe UI"/>
            </a:endParaRPr>
          </a:p>
          <a:p>
            <a:endParaRPr lang="en-US" sz="2000" dirty="0">
              <a:latin typeface="Open Sans"/>
              <a:cs typeface="Segoe UI"/>
            </a:endParaRPr>
          </a:p>
          <a:p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1C1087-E054-4CF9-9533-1F827939CD46}"/>
              </a:ext>
            </a:extLst>
          </p:cNvPr>
          <p:cNvCxnSpPr/>
          <p:nvPr/>
        </p:nvCxnSpPr>
        <p:spPr>
          <a:xfrm>
            <a:off x="306801" y="2141363"/>
            <a:ext cx="11528" cy="92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4E5405-6FDD-40B1-8DD0-6658DE294292}"/>
              </a:ext>
            </a:extLst>
          </p:cNvPr>
          <p:cNvCxnSpPr/>
          <p:nvPr/>
        </p:nvCxnSpPr>
        <p:spPr>
          <a:xfrm flipH="1" flipV="1">
            <a:off x="304242" y="3617978"/>
            <a:ext cx="14083" cy="70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23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1518933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o mono"/>
                <a:cs typeface="Times New Roman"/>
              </a:rPr>
              <a:t>function </a:t>
            </a:r>
            <a:r>
              <a:rPr lang="en-US">
                <a:latin typeface="Roboto mono"/>
                <a:cs typeface="Times New Roman"/>
              </a:rPr>
              <a:t>ALPHA-BETA-SEARCH(</a:t>
            </a:r>
            <a:r>
              <a:rPr lang="en-US" i="1">
                <a:latin typeface="Roboto mono"/>
                <a:cs typeface="Times New Roman"/>
              </a:rPr>
              <a:t>state</a:t>
            </a:r>
            <a:r>
              <a:rPr lang="en-US">
                <a:latin typeface="Roboto mono"/>
                <a:cs typeface="Times New Roman"/>
              </a:rPr>
              <a:t>)</a:t>
            </a:r>
            <a:r>
              <a:rPr lang="en-US" b="1">
                <a:latin typeface="Roboto mono"/>
                <a:cs typeface="Times New Roman"/>
              </a:rPr>
              <a:t> returns </a:t>
            </a:r>
            <a:r>
              <a:rPr lang="en-US" i="1">
                <a:latin typeface="Roboto mono"/>
                <a:cs typeface="Times New Roman"/>
              </a:rPr>
              <a:t>an action</a:t>
            </a:r>
            <a:endParaRPr lang="en-US">
              <a:latin typeface="Roboto mono"/>
            </a:endParaRP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o mono"/>
                <a:cs typeface="Times New Roman"/>
              </a:rPr>
              <a:t>   inputs: </a:t>
            </a:r>
            <a:r>
              <a:rPr lang="en-US" i="1">
                <a:latin typeface="Roboto mono"/>
                <a:cs typeface="Times New Roman"/>
              </a:rPr>
              <a:t>state</a:t>
            </a:r>
            <a:r>
              <a:rPr lang="en-US">
                <a:latin typeface="Roboto mono"/>
                <a:cs typeface="Times New Roman"/>
              </a:rPr>
              <a:t>, current state in game</a:t>
            </a:r>
            <a:endParaRPr lang="en-US">
              <a:latin typeface="Roboto mono"/>
            </a:endParaRP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o mono"/>
                <a:cs typeface="Times New Roman"/>
              </a:rPr>
              <a:t>   </a:t>
            </a:r>
            <a:r>
              <a:rPr lang="en-US" i="1" err="1">
                <a:latin typeface="Roboto mono"/>
                <a:cs typeface="Times New Roman"/>
              </a:rPr>
              <a:t>v</a:t>
            </a:r>
            <a:r>
              <a:rPr lang="en-US" err="1">
                <a:latin typeface="Roboto mono"/>
                <a:cs typeface="Times New Roman"/>
              </a:rPr>
              <a:t></a:t>
            </a:r>
            <a:r>
              <a:rPr lang="en-US" err="1">
                <a:latin typeface="Roboto mono"/>
              </a:rPr>
              <a:t>MAX-VALUE</a:t>
            </a:r>
            <a:r>
              <a:rPr lang="en-US">
                <a:latin typeface="Roboto mono"/>
              </a:rPr>
              <a:t>(</a:t>
            </a:r>
            <a:r>
              <a:rPr lang="en-US" i="1">
                <a:latin typeface="Roboto mono"/>
              </a:rPr>
              <a:t>state, - </a:t>
            </a:r>
            <a:r>
              <a:rPr lang="en-US">
                <a:latin typeface="Roboto mono"/>
                <a:cs typeface="Times New Roman"/>
              </a:rPr>
              <a:t>∞</a:t>
            </a:r>
            <a:r>
              <a:rPr lang="en-US" i="1">
                <a:latin typeface="Roboto mono"/>
              </a:rPr>
              <a:t> , +</a:t>
            </a:r>
            <a:r>
              <a:rPr lang="en-US">
                <a:latin typeface="Roboto mono"/>
                <a:cs typeface="Times New Roman"/>
              </a:rPr>
              <a:t>∞</a:t>
            </a:r>
            <a:r>
              <a:rPr lang="en-US">
                <a:latin typeface="Roboto mono"/>
              </a:rPr>
              <a:t>)</a:t>
            </a: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o mono"/>
              </a:rPr>
              <a:t>   return </a:t>
            </a:r>
            <a:r>
              <a:rPr lang="en-US">
                <a:latin typeface="Roboto mono"/>
              </a:rPr>
              <a:t>an </a:t>
            </a:r>
            <a:r>
              <a:rPr lang="en-US" i="1">
                <a:latin typeface="Roboto mono"/>
              </a:rPr>
              <a:t>action</a:t>
            </a:r>
            <a:r>
              <a:rPr lang="en-US">
                <a:latin typeface="Roboto mono"/>
              </a:rPr>
              <a:t> in ACTIONS(</a:t>
            </a:r>
            <a:r>
              <a:rPr lang="en-US" i="1">
                <a:latin typeface="Roboto mono"/>
              </a:rPr>
              <a:t>state</a:t>
            </a:r>
            <a:r>
              <a:rPr lang="en-US">
                <a:latin typeface="Roboto mono"/>
              </a:rPr>
              <a:t>) with value </a:t>
            </a:r>
            <a:r>
              <a:rPr lang="en-US" i="1">
                <a:latin typeface="Roboto mono"/>
              </a:rPr>
              <a:t>v</a:t>
            </a:r>
            <a:endParaRPr lang="en-US">
              <a:latin typeface="Roboto mono"/>
            </a:endParaRP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i="1">
              <a:solidFill>
                <a:srgbClr val="0000FF"/>
              </a:solidFill>
              <a:latin typeface="Roboto mono"/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55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Pseudocode for Alpha-Beta Algorithm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3797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5144937" cy="49439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ea typeface="Verdana"/>
                <a:cs typeface="Verdana"/>
              </a:rPr>
              <a:t>Do DF-search until first leaf</a:t>
            </a:r>
            <a:endParaRPr lang="en-US">
              <a:ea typeface="Verdana"/>
              <a:cs typeface="Verdana"/>
            </a:endParaRP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i="1">
              <a:solidFill>
                <a:srgbClr val="0000FF"/>
              </a:solidFill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56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/>
              <a:t>An Alpha-Beta Example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7662041" y="16396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6242954" y="2504566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7767147" y="402020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6222125" y="40780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4677103" y="40780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868512" y="2238703"/>
            <a:ext cx="793529" cy="23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60835" y="2990618"/>
            <a:ext cx="1429506" cy="102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flipH="1">
            <a:off x="6545319" y="3103655"/>
            <a:ext cx="20828" cy="97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000297" y="3004939"/>
            <a:ext cx="1409697" cy="107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3436705" y="203666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3479986" y="3147846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6868512" y="159860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E9ADD3-2B70-3C40-A1C4-4A25F6B78CB1}"/>
              </a:ext>
            </a:extLst>
          </p:cNvPr>
          <p:cNvSpPr/>
          <p:nvPr/>
        </p:nvSpPr>
        <p:spPr>
          <a:xfrm>
            <a:off x="6607242" y="1225183"/>
            <a:ext cx="2032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, , i</a:t>
            </a:r>
            <a:r>
              <a:rPr lang="en-US" altLang="en-US" sz="2000" i="1" dirty="0">
                <a:solidFill>
                  <a:srgbClr val="FF0000"/>
                </a:solidFill>
                <a:latin typeface="Calibri" pitchFamily="34" charset="0"/>
              </a:rPr>
              <a:t>nitial values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22798-433A-2346-85AF-E8D4BD1BDD21}"/>
              </a:ext>
            </a:extLst>
          </p:cNvPr>
          <p:cNvSpPr/>
          <p:nvPr/>
        </p:nvSpPr>
        <p:spPr>
          <a:xfrm>
            <a:off x="3978816" y="2470463"/>
            <a:ext cx="2186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, , passed to kids</a:t>
            </a:r>
            <a:endParaRPr lang="en-US" altLang="en-US" sz="20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2A3B4F-F9C2-DB40-A75B-3F4062B01C7F}"/>
              </a:ext>
            </a:extLst>
          </p:cNvPr>
          <p:cNvSpPr/>
          <p:nvPr/>
        </p:nvSpPr>
        <p:spPr>
          <a:xfrm>
            <a:off x="4575706" y="299395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DA0BA9-C9E9-954E-8ED0-3A47E07ECEAE}"/>
              </a:ext>
            </a:extLst>
          </p:cNvPr>
          <p:cNvCxnSpPr>
            <a:cxnSpLocks/>
          </p:cNvCxnSpPr>
          <p:nvPr/>
        </p:nvCxnSpPr>
        <p:spPr>
          <a:xfrm flipH="1">
            <a:off x="5825361" y="2091986"/>
            <a:ext cx="1874367" cy="446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11528" cy="5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45806" y="3589637"/>
            <a:ext cx="0" cy="48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569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57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7662041" y="16396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6206679" y="2590898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7767147" y="402020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6222125" y="40780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4677103" y="40780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695095" y="2238703"/>
            <a:ext cx="966946" cy="29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69964" y="3090687"/>
            <a:ext cx="1420377" cy="92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>
            <a:off x="6529872" y="3189987"/>
            <a:ext cx="15447" cy="88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000297" y="3090687"/>
            <a:ext cx="1346473" cy="98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3436705" y="203666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3479986" y="3147846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6868512" y="159860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22798-433A-2346-85AF-E8D4BD1BDD21}"/>
              </a:ext>
            </a:extLst>
          </p:cNvPr>
          <p:cNvSpPr/>
          <p:nvPr/>
        </p:nvSpPr>
        <p:spPr>
          <a:xfrm>
            <a:off x="1614173" y="3598104"/>
            <a:ext cx="3246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 based on kids</a:t>
            </a:r>
            <a:endParaRPr lang="en-US" altLang="en-US" sz="20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2A3B4F-F9C2-DB40-A75B-3F4062B01C7F}"/>
              </a:ext>
            </a:extLst>
          </p:cNvPr>
          <p:cNvSpPr/>
          <p:nvPr/>
        </p:nvSpPr>
        <p:spPr>
          <a:xfrm>
            <a:off x="5183399" y="24431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=3</a:t>
            </a:r>
            <a:endParaRPr lang="en-US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DA0BA9-C9E9-954E-8ED0-3A47E07ECEAE}"/>
              </a:ext>
            </a:extLst>
          </p:cNvPr>
          <p:cNvCxnSpPr>
            <a:cxnSpLocks/>
          </p:cNvCxnSpPr>
          <p:nvPr/>
        </p:nvCxnSpPr>
        <p:spPr>
          <a:xfrm flipH="1">
            <a:off x="5825361" y="2091986"/>
            <a:ext cx="1874367" cy="446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4860575" y="4701727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6834292" y="2690577"/>
            <a:ext cx="625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&lt;=3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51FAD-14EB-DF4F-AA3E-24467F5A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987" y="6459141"/>
            <a:ext cx="10555288" cy="41068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21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58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  <a:p>
            <a:pPr>
              <a:buClr>
                <a:schemeClr val="accent1"/>
              </a:buClr>
            </a:pPr>
            <a:endParaRPr lang="en-US" sz="3400" dirty="0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7662041" y="16396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6222125" y="2527337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7767147" y="402020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6222125" y="40780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4677103" y="40780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777523" y="2238703"/>
            <a:ext cx="884518" cy="2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22839" y="3068755"/>
            <a:ext cx="1467502" cy="95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545319" y="3090687"/>
            <a:ext cx="0" cy="98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000297" y="2997778"/>
            <a:ext cx="1467503" cy="108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3436705" y="203666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3479986" y="3147846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6868512" y="159860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22798-433A-2346-85AF-E8D4BD1BDD21}"/>
              </a:ext>
            </a:extLst>
          </p:cNvPr>
          <p:cNvSpPr/>
          <p:nvPr/>
        </p:nvSpPr>
        <p:spPr>
          <a:xfrm>
            <a:off x="1614173" y="3598104"/>
            <a:ext cx="33105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 based on kids.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No change.</a:t>
            </a:r>
            <a:endParaRPr lang="en-US" altLang="en-US" sz="2000" i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2A3B4F-F9C2-DB40-A75B-3F4062B01C7F}"/>
              </a:ext>
            </a:extLst>
          </p:cNvPr>
          <p:cNvSpPr/>
          <p:nvPr/>
        </p:nvSpPr>
        <p:spPr>
          <a:xfrm>
            <a:off x="5183399" y="24431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 =3</a:t>
            </a: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4860575" y="4701727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6834292" y="2690577"/>
            <a:ext cx="625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&lt;=3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51FAD-14EB-DF4F-AA3E-24467F5A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111" y="5725550"/>
            <a:ext cx="10555288" cy="41068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B71414-9D4C-2842-A05C-58816DFAD952}"/>
              </a:ext>
            </a:extLst>
          </p:cNvPr>
          <p:cNvSpPr/>
          <p:nvPr/>
        </p:nvSpPr>
        <p:spPr>
          <a:xfrm>
            <a:off x="6307523" y="4675538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01348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59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7662041" y="16396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6207873" y="2495517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7767147" y="402020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6222125" y="40780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4677103" y="40780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651356" y="2238703"/>
            <a:ext cx="1010685" cy="2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78996" y="3079530"/>
            <a:ext cx="1411345" cy="9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545318" y="3147846"/>
            <a:ext cx="1" cy="9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000297" y="3046197"/>
            <a:ext cx="1378449" cy="103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3436705" y="203666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3479986" y="3147846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6868512" y="159860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522798-433A-2346-85AF-E8D4BD1BDD21}"/>
              </a:ext>
            </a:extLst>
          </p:cNvPr>
          <p:cNvSpPr/>
          <p:nvPr/>
        </p:nvSpPr>
        <p:spPr>
          <a:xfrm>
            <a:off x="4624516" y="1296631"/>
            <a:ext cx="3465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MAX updates , based </a:t>
            </a:r>
            <a:r>
              <a:rPr lang="en-US" sz="2000" i="1" dirty="0">
                <a:solidFill>
                  <a:srgbClr val="FF0000"/>
                </a:solidFill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 </a:t>
            </a:r>
            <a:r>
              <a:rPr lang="en-US" altLang="en-US" sz="20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on kids.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2A3B4F-F9C2-DB40-A75B-3F4062B01C7F}"/>
              </a:ext>
            </a:extLst>
          </p:cNvPr>
          <p:cNvSpPr/>
          <p:nvPr/>
        </p:nvSpPr>
        <p:spPr>
          <a:xfrm>
            <a:off x="5183399" y="24431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=−</a:t>
            </a:r>
          </a:p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 =3</a:t>
            </a:r>
            <a:endParaRPr lang="en-US" altLang="en-US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DA0BA9-C9E9-954E-8ED0-3A47E07ECEAE}"/>
              </a:ext>
            </a:extLst>
          </p:cNvPr>
          <p:cNvCxnSpPr>
            <a:cxnSpLocks/>
          </p:cNvCxnSpPr>
          <p:nvPr/>
        </p:nvCxnSpPr>
        <p:spPr>
          <a:xfrm flipV="1">
            <a:off x="7257807" y="2320454"/>
            <a:ext cx="932068" cy="465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4860575" y="4701727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6834292" y="269057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B42DF-C302-DB41-8DB2-EA92F3566436}"/>
              </a:ext>
            </a:extLst>
          </p:cNvPr>
          <p:cNvSpPr/>
          <p:nvPr/>
        </p:nvSpPr>
        <p:spPr>
          <a:xfrm>
            <a:off x="6310318" y="4678606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801FE-E96F-B541-A642-A41EAF23B51D}"/>
              </a:ext>
            </a:extLst>
          </p:cNvPr>
          <p:cNvSpPr/>
          <p:nvPr/>
        </p:nvSpPr>
        <p:spPr>
          <a:xfrm>
            <a:off x="7985234" y="2359921"/>
            <a:ext cx="3031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en-US" sz="20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3 is returned as node value.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6BC7A-73BE-044B-B774-C5ADF5D7973C}"/>
              </a:ext>
            </a:extLst>
          </p:cNvPr>
          <p:cNvSpPr/>
          <p:nvPr/>
        </p:nvSpPr>
        <p:spPr>
          <a:xfrm>
            <a:off x="7926673" y="4677103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89185-665F-D24F-9435-E951BBA5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987" y="5929229"/>
            <a:ext cx="10555288" cy="41068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0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60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7662041" y="16396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6239815" y="254038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7767147" y="402020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6222125" y="40780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4677103" y="40780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flipH="1">
            <a:off x="6563008" y="2238703"/>
            <a:ext cx="1099033" cy="30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812673" y="3082157"/>
            <a:ext cx="1277668" cy="93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flipH="1">
            <a:off x="6545319" y="3139473"/>
            <a:ext cx="17689" cy="93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000297" y="3079530"/>
            <a:ext cx="1391308" cy="99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3436705" y="203666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3479986" y="3147846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6868512" y="159860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4860575" y="4701727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6834292" y="269057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B42DF-C302-DB41-8DB2-EA92F3566436}"/>
              </a:ext>
            </a:extLst>
          </p:cNvPr>
          <p:cNvSpPr/>
          <p:nvPr/>
        </p:nvSpPr>
        <p:spPr>
          <a:xfrm>
            <a:off x="6310318" y="4678606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801FE-E96F-B541-A642-A41EAF23B51D}"/>
              </a:ext>
            </a:extLst>
          </p:cNvPr>
          <p:cNvSpPr/>
          <p:nvPr/>
        </p:nvSpPr>
        <p:spPr>
          <a:xfrm>
            <a:off x="8780001" y="2378974"/>
            <a:ext cx="3736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Open Sans"/>
                <a:cs typeface="Segoe UI"/>
              </a:rPr>
              <a:t>α, </a:t>
            </a:r>
            <a:r>
              <a:rPr lang="el-GR" sz="2000" i="1" dirty="0">
                <a:solidFill>
                  <a:srgbClr val="FF0000"/>
                </a:solidFill>
                <a:latin typeface="Open Sans"/>
                <a:cs typeface="Segoe UI"/>
              </a:rPr>
              <a:t>β</a:t>
            </a:r>
            <a:r>
              <a:rPr lang="en-US" sz="2000" i="1" dirty="0">
                <a:solidFill>
                  <a:srgbClr val="FF0000"/>
                </a:solidFill>
                <a:latin typeface="Open Sans"/>
                <a:cs typeface="Segoe UI"/>
              </a:rPr>
              <a:t> passed to kids</a:t>
            </a:r>
            <a:r>
              <a:rPr lang="en-US" sz="2000" dirty="0">
                <a:solidFill>
                  <a:srgbClr val="FF0000"/>
                </a:solidFill>
                <a:latin typeface="Open Sans"/>
                <a:cs typeface="Segoe UI"/>
              </a:rPr>
              <a:t>​</a:t>
            </a:r>
          </a:p>
          <a:p>
            <a:pPr lvl="0"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Calibri" pitchFamily="34" charset="0"/>
                <a:cs typeface="Segoe UI"/>
                <a:sym typeface="Symbol" pitchFamily="18" charset="2"/>
              </a:rPr>
              <a:t> </a:t>
            </a:r>
            <a:endParaRPr lang="en-US" altLang="en-US" sz="2000" i="1" dirty="0">
              <a:solidFill>
                <a:srgbClr val="FF0000"/>
              </a:solidFill>
              <a:latin typeface="Calibri" pitchFamily="34" charset="0"/>
              <a:sym typeface="Symbol" pitchFamily="18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6BC7A-73BE-044B-B774-C5ADF5D7973C}"/>
              </a:ext>
            </a:extLst>
          </p:cNvPr>
          <p:cNvSpPr/>
          <p:nvPr/>
        </p:nvSpPr>
        <p:spPr>
          <a:xfrm>
            <a:off x="7926673" y="4677103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89185-665F-D24F-9435-E951BBA5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07" y="6652029"/>
            <a:ext cx="10555288" cy="41068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AF238-CFC4-2C4B-812B-BD952D09AEDC}"/>
              </a:ext>
            </a:extLst>
          </p:cNvPr>
          <p:cNvSpPr/>
          <p:nvPr/>
        </p:nvSpPr>
        <p:spPr>
          <a:xfrm>
            <a:off x="8780001" y="269892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CCA3FD2-E2E6-7546-9927-2296B4FED26F}"/>
              </a:ext>
            </a:extLst>
          </p:cNvPr>
          <p:cNvSpPr/>
          <p:nvPr/>
        </p:nvSpPr>
        <p:spPr>
          <a:xfrm rot="10800000">
            <a:off x="7669360" y="2503198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0A4A12-D534-4F4F-BA99-3FF2252D223E}"/>
              </a:ext>
            </a:extLst>
          </p:cNvPr>
          <p:cNvCxnSpPr>
            <a:cxnSpLocks/>
          </p:cNvCxnSpPr>
          <p:nvPr/>
        </p:nvCxnSpPr>
        <p:spPr>
          <a:xfrm flipH="1">
            <a:off x="8473684" y="2059026"/>
            <a:ext cx="17848" cy="905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0FB7E-67C9-3B4A-BD67-6BBFD3C47239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7982030" y="2163907"/>
            <a:ext cx="10523" cy="33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0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40000"/>
              </a:lnSpc>
              <a:spcBef>
                <a:spcPts val="0"/>
              </a:spcBef>
            </a:pPr>
            <a:r>
              <a:rPr lang="en-US" i="1">
                <a:solidFill>
                  <a:schemeClr val="accent4"/>
                </a:solidFill>
              </a:rPr>
              <a:t>Multiagent</a:t>
            </a:r>
          </a:p>
          <a:p>
            <a:pPr marL="228600" indent="-228600">
              <a:lnSpc>
                <a:spcPct val="140000"/>
              </a:lnSpc>
              <a:spcBef>
                <a:spcPts val="0"/>
              </a:spcBef>
            </a:pPr>
            <a:r>
              <a:rPr lang="en-US" i="1">
                <a:solidFill>
                  <a:schemeClr val="accent4"/>
                </a:solidFill>
              </a:rPr>
              <a:t>Static:</a:t>
            </a:r>
            <a:r>
              <a:rPr lang="en-US"/>
              <a:t> No change while an agent is deliberating.</a:t>
            </a:r>
          </a:p>
          <a:p>
            <a:pPr marL="228600" indent="-228600">
              <a:lnSpc>
                <a:spcPct val="140000"/>
              </a:lnSpc>
              <a:spcBef>
                <a:spcPts val="0"/>
              </a:spcBef>
            </a:pPr>
            <a:r>
              <a:rPr lang="en-US" i="1">
                <a:solidFill>
                  <a:schemeClr val="accent4"/>
                </a:solidFill>
              </a:rPr>
              <a:t>Discrete:</a:t>
            </a:r>
            <a:r>
              <a:rPr lang="en-US"/>
              <a:t> A finite set of percepts and actions.</a:t>
            </a:r>
          </a:p>
          <a:p>
            <a:pPr marL="228600" indent="-228600">
              <a:lnSpc>
                <a:spcPct val="140000"/>
              </a:lnSpc>
              <a:spcBef>
                <a:spcPts val="0"/>
              </a:spcBef>
            </a:pPr>
            <a:r>
              <a:rPr lang="en-US" i="1">
                <a:solidFill>
                  <a:schemeClr val="accent4"/>
                </a:solidFill>
              </a:rPr>
              <a:t>Fully observable:</a:t>
            </a:r>
            <a:r>
              <a:rPr lang="en-US"/>
              <a:t> An agent's sensors give it the complete state of the environment.</a:t>
            </a:r>
          </a:p>
          <a:p>
            <a:pPr marL="228600" indent="-228600">
              <a:lnSpc>
                <a:spcPct val="140000"/>
              </a:lnSpc>
              <a:spcBef>
                <a:spcPts val="0"/>
              </a:spcBef>
            </a:pPr>
            <a:r>
              <a:rPr lang="en-US" i="1">
                <a:solidFill>
                  <a:schemeClr val="accent4"/>
                </a:solidFill>
              </a:rPr>
              <a:t>Strategic:</a:t>
            </a:r>
            <a:r>
              <a:rPr lang="en-US"/>
              <a:t> The next state is determined by the current state and the action executed by the agent  and the actions of one other agent.</a:t>
            </a: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>
              <a:highlight>
                <a:srgbClr val="EFEFE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indent="0">
              <a:lnSpc>
                <a:spcPct val="140000"/>
              </a:lnSpc>
              <a:spcBef>
                <a:spcPts val="0"/>
              </a:spcBef>
              <a:buSzPts val="1100"/>
              <a:buNone/>
            </a:pPr>
            <a:endParaRPr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  7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</a:pPr>
            <a:r>
              <a:rPr lang="en-US" sz="3400"/>
              <a:t>The Simplest Game Environment</a:t>
            </a:r>
            <a:endParaRPr lang="en-US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551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61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7662041" y="16396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5607663" y="254038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6513389" y="415523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5284469" y="4094013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3794190" y="412522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flipH="1">
            <a:off x="5930856" y="2238703"/>
            <a:ext cx="1731185" cy="30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950489" y="3034878"/>
            <a:ext cx="886094" cy="112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flipH="1">
            <a:off x="5607663" y="3139473"/>
            <a:ext cx="323193" cy="95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 flipH="1">
            <a:off x="4117384" y="2839928"/>
            <a:ext cx="1651876" cy="128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3436705" y="203666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3479986" y="3147846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6868512" y="159860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3942134" y="4721159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6144208" y="2707676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B42DF-C302-DB41-8DB2-EA92F3566436}"/>
              </a:ext>
            </a:extLst>
          </p:cNvPr>
          <p:cNvSpPr/>
          <p:nvPr/>
        </p:nvSpPr>
        <p:spPr>
          <a:xfrm>
            <a:off x="5372662" y="4760229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6BC7A-73BE-044B-B774-C5ADF5D7973C}"/>
              </a:ext>
            </a:extLst>
          </p:cNvPr>
          <p:cNvSpPr/>
          <p:nvPr/>
        </p:nvSpPr>
        <p:spPr>
          <a:xfrm>
            <a:off x="6632781" y="480346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89185-665F-D24F-9435-E951BBA5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07" y="6652029"/>
            <a:ext cx="10555288" cy="41068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AF238-CFC4-2C4B-812B-BD952D09AEDC}"/>
              </a:ext>
            </a:extLst>
          </p:cNvPr>
          <p:cNvSpPr/>
          <p:nvPr/>
        </p:nvSpPr>
        <p:spPr>
          <a:xfrm>
            <a:off x="8780001" y="269892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=2</a:t>
            </a:r>
            <a:endParaRPr lang="en-US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CCA3FD2-E2E6-7546-9927-2296B4FED26F}"/>
              </a:ext>
            </a:extLst>
          </p:cNvPr>
          <p:cNvSpPr/>
          <p:nvPr/>
        </p:nvSpPr>
        <p:spPr>
          <a:xfrm rot="10800000">
            <a:off x="7669360" y="2503198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0FB7E-67C9-3B4A-BD67-6BBFD3C47239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7982030" y="2163907"/>
            <a:ext cx="10523" cy="33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DDB9B-D320-2C49-8A2E-3B81BEA91672}"/>
              </a:ext>
            </a:extLst>
          </p:cNvPr>
          <p:cNvSpPr/>
          <p:nvPr/>
        </p:nvSpPr>
        <p:spPr>
          <a:xfrm>
            <a:off x="8654518" y="2102737"/>
            <a:ext cx="2270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en-US" sz="20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 based on kids.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9ACC634B-3B24-C045-BCB0-CF5698C89DC4}"/>
              </a:ext>
            </a:extLst>
          </p:cNvPr>
          <p:cNvSpPr/>
          <p:nvPr/>
        </p:nvSpPr>
        <p:spPr>
          <a:xfrm>
            <a:off x="7419116" y="4102605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559EE2-D2BF-804E-BC1F-9DDCB24BA3A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742310" y="3053385"/>
            <a:ext cx="243404" cy="10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B4AE5-967D-9145-AFC7-B19EC0AA0AEB}"/>
              </a:ext>
            </a:extLst>
          </p:cNvPr>
          <p:cNvSpPr/>
          <p:nvPr/>
        </p:nvSpPr>
        <p:spPr>
          <a:xfrm>
            <a:off x="7578642" y="480346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66095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62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7662041" y="16396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5607663" y="254038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6513389" y="415523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5284469" y="4094013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3794190" y="412522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flipH="1">
            <a:off x="5930856" y="2238703"/>
            <a:ext cx="1731185" cy="30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950489" y="3034878"/>
            <a:ext cx="886094" cy="112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flipH="1">
            <a:off x="5607663" y="3139473"/>
            <a:ext cx="323193" cy="95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 flipH="1">
            <a:off x="4117384" y="2839928"/>
            <a:ext cx="1651876" cy="128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3436705" y="203666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3479986" y="3147846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6868512" y="159860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3942134" y="4721159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6144208" y="2707676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B42DF-C302-DB41-8DB2-EA92F3566436}"/>
              </a:ext>
            </a:extLst>
          </p:cNvPr>
          <p:cNvSpPr/>
          <p:nvPr/>
        </p:nvSpPr>
        <p:spPr>
          <a:xfrm>
            <a:off x="5372662" y="4760229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6BC7A-73BE-044B-B774-C5ADF5D7973C}"/>
              </a:ext>
            </a:extLst>
          </p:cNvPr>
          <p:cNvSpPr/>
          <p:nvPr/>
        </p:nvSpPr>
        <p:spPr>
          <a:xfrm>
            <a:off x="6632781" y="480346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89185-665F-D24F-9435-E951BBA5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07" y="6652029"/>
            <a:ext cx="10555288" cy="41068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AF238-CFC4-2C4B-812B-BD952D09AEDC}"/>
              </a:ext>
            </a:extLst>
          </p:cNvPr>
          <p:cNvSpPr/>
          <p:nvPr/>
        </p:nvSpPr>
        <p:spPr>
          <a:xfrm>
            <a:off x="8409722" y="24451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lvl="0">
              <a:spcBef>
                <a:spcPct val="0"/>
              </a:spcBef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 =2</a:t>
            </a:r>
            <a:endParaRPr lang="en-US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CCA3FD2-E2E6-7546-9927-2296B4FED26F}"/>
              </a:ext>
            </a:extLst>
          </p:cNvPr>
          <p:cNvSpPr/>
          <p:nvPr/>
        </p:nvSpPr>
        <p:spPr>
          <a:xfrm rot="10800000">
            <a:off x="7669360" y="2503198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0FB7E-67C9-3B4A-BD67-6BBFD3C47239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7982030" y="2163907"/>
            <a:ext cx="10523" cy="33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DDB9B-D320-2C49-8A2E-3B81BEA91672}"/>
              </a:ext>
            </a:extLst>
          </p:cNvPr>
          <p:cNvSpPr/>
          <p:nvPr/>
        </p:nvSpPr>
        <p:spPr>
          <a:xfrm>
            <a:off x="9190356" y="2578214"/>
            <a:ext cx="2270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Open Sans"/>
                <a:cs typeface="Segoe UI"/>
              </a:rPr>
              <a:t>α</a:t>
            </a:r>
            <a:r>
              <a:rPr lang="en-US" sz="2000" dirty="0">
                <a:solidFill>
                  <a:srgbClr val="FF0000"/>
                </a:solidFill>
                <a:latin typeface="Open Sans"/>
                <a:cs typeface="Segoe UI"/>
              </a:rPr>
              <a:t>​ &gt;= </a:t>
            </a:r>
            <a:r>
              <a:rPr lang="en-US" altLang="en-US" sz="20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, so prune. 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9ACC634B-3B24-C045-BCB0-CF5698C89DC4}"/>
              </a:ext>
            </a:extLst>
          </p:cNvPr>
          <p:cNvSpPr/>
          <p:nvPr/>
        </p:nvSpPr>
        <p:spPr>
          <a:xfrm>
            <a:off x="7419116" y="4102605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559EE2-D2BF-804E-BC1F-9DDCB24BA3A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742310" y="3053385"/>
            <a:ext cx="243404" cy="10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B4AE5-967D-9145-AFC7-B19EC0AA0AEB}"/>
              </a:ext>
            </a:extLst>
          </p:cNvPr>
          <p:cNvSpPr/>
          <p:nvPr/>
        </p:nvSpPr>
        <p:spPr>
          <a:xfrm>
            <a:off x="7578642" y="480346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86A862-C720-B44A-9B2F-AC772433D405}"/>
              </a:ext>
            </a:extLst>
          </p:cNvPr>
          <p:cNvCxnSpPr>
            <a:cxnSpLocks/>
          </p:cNvCxnSpPr>
          <p:nvPr/>
        </p:nvCxnSpPr>
        <p:spPr>
          <a:xfrm>
            <a:off x="8001235" y="2985513"/>
            <a:ext cx="275953" cy="12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26CA03-0331-204E-88AA-154024E10478}"/>
              </a:ext>
            </a:extLst>
          </p:cNvPr>
          <p:cNvCxnSpPr>
            <a:cxnSpLocks/>
          </p:cNvCxnSpPr>
          <p:nvPr/>
        </p:nvCxnSpPr>
        <p:spPr>
          <a:xfrm>
            <a:off x="8071272" y="2926198"/>
            <a:ext cx="892191" cy="11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2E46B-860D-1449-BA87-C6D5DA2DA6F2}"/>
              </a:ext>
            </a:extLst>
          </p:cNvPr>
          <p:cNvSpPr/>
          <p:nvPr/>
        </p:nvSpPr>
        <p:spPr>
          <a:xfrm>
            <a:off x="8144130" y="4224718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D18131-B640-664A-96ED-4A7234B78874}"/>
              </a:ext>
            </a:extLst>
          </p:cNvPr>
          <p:cNvSpPr/>
          <p:nvPr/>
        </p:nvSpPr>
        <p:spPr>
          <a:xfrm>
            <a:off x="8834168" y="4224718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75798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63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7662041" y="163961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5607663" y="2540384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6513389" y="415523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5284469" y="4094013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3794190" y="412522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flipH="1">
            <a:off x="5930856" y="2238703"/>
            <a:ext cx="1731185" cy="30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950489" y="3034878"/>
            <a:ext cx="886094" cy="112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flipH="1">
            <a:off x="5607663" y="3139473"/>
            <a:ext cx="323193" cy="95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 flipH="1">
            <a:off x="4117384" y="2839928"/>
            <a:ext cx="1651876" cy="128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3436705" y="203666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3479986" y="3147846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6868512" y="159860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3942134" y="4721159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6144208" y="2707676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B42DF-C302-DB41-8DB2-EA92F3566436}"/>
              </a:ext>
            </a:extLst>
          </p:cNvPr>
          <p:cNvSpPr/>
          <p:nvPr/>
        </p:nvSpPr>
        <p:spPr>
          <a:xfrm>
            <a:off x="5372662" y="4760229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6BC7A-73BE-044B-B774-C5ADF5D7973C}"/>
              </a:ext>
            </a:extLst>
          </p:cNvPr>
          <p:cNvSpPr/>
          <p:nvPr/>
        </p:nvSpPr>
        <p:spPr>
          <a:xfrm>
            <a:off x="6632781" y="480346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89185-665F-D24F-9435-E951BBA5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07" y="6652029"/>
            <a:ext cx="10555288" cy="41068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CCA3FD2-E2E6-7546-9927-2296B4FED26F}"/>
              </a:ext>
            </a:extLst>
          </p:cNvPr>
          <p:cNvSpPr/>
          <p:nvPr/>
        </p:nvSpPr>
        <p:spPr>
          <a:xfrm rot="10800000">
            <a:off x="7669360" y="2503198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0FB7E-67C9-3B4A-BD67-6BBFD3C47239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7982030" y="2163907"/>
            <a:ext cx="10523" cy="33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angle 40">
            <a:extLst>
              <a:ext uri="{FF2B5EF4-FFF2-40B4-BE49-F238E27FC236}">
                <a16:creationId xmlns:a16="http://schemas.microsoft.com/office/drawing/2014/main" id="{9ACC634B-3B24-C045-BCB0-CF5698C89DC4}"/>
              </a:ext>
            </a:extLst>
          </p:cNvPr>
          <p:cNvSpPr/>
          <p:nvPr/>
        </p:nvSpPr>
        <p:spPr>
          <a:xfrm>
            <a:off x="7419116" y="4102605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559EE2-D2BF-804E-BC1F-9DDCB24BA3A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742310" y="3053385"/>
            <a:ext cx="243404" cy="10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B4AE5-967D-9145-AFC7-B19EC0AA0AEB}"/>
              </a:ext>
            </a:extLst>
          </p:cNvPr>
          <p:cNvSpPr/>
          <p:nvPr/>
        </p:nvSpPr>
        <p:spPr>
          <a:xfrm>
            <a:off x="7578642" y="480346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86A862-C720-B44A-9B2F-AC772433D405}"/>
              </a:ext>
            </a:extLst>
          </p:cNvPr>
          <p:cNvCxnSpPr>
            <a:cxnSpLocks/>
          </p:cNvCxnSpPr>
          <p:nvPr/>
        </p:nvCxnSpPr>
        <p:spPr>
          <a:xfrm>
            <a:off x="8001235" y="2985513"/>
            <a:ext cx="275953" cy="12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26CA03-0331-204E-88AA-154024E10478}"/>
              </a:ext>
            </a:extLst>
          </p:cNvPr>
          <p:cNvCxnSpPr>
            <a:cxnSpLocks/>
          </p:cNvCxnSpPr>
          <p:nvPr/>
        </p:nvCxnSpPr>
        <p:spPr>
          <a:xfrm>
            <a:off x="8071272" y="2926198"/>
            <a:ext cx="892191" cy="11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2E46B-860D-1449-BA87-C6D5DA2DA6F2}"/>
              </a:ext>
            </a:extLst>
          </p:cNvPr>
          <p:cNvSpPr/>
          <p:nvPr/>
        </p:nvSpPr>
        <p:spPr>
          <a:xfrm>
            <a:off x="8144130" y="4224718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D18131-B640-664A-96ED-4A7234B78874}"/>
              </a:ext>
            </a:extLst>
          </p:cNvPr>
          <p:cNvSpPr/>
          <p:nvPr/>
        </p:nvSpPr>
        <p:spPr>
          <a:xfrm>
            <a:off x="8834168" y="4224718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80FD5-72F9-FF4C-B00C-E85B29EB12C9}"/>
              </a:ext>
            </a:extLst>
          </p:cNvPr>
          <p:cNvSpPr/>
          <p:nvPr/>
        </p:nvSpPr>
        <p:spPr>
          <a:xfrm>
            <a:off x="5507922" y="10861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i="1" kern="1200" dirty="0">
                <a:solidFill>
                  <a:srgbClr val="FF0000"/>
                </a:solidFill>
                <a:latin typeface="Calibri" pitchFamily="34" charset="0"/>
                <a:ea typeface="+mn-ea"/>
                <a:cs typeface="Arial" pitchFamily="34" charset="0"/>
                <a:sym typeface="Symbol" pitchFamily="18" charset="2"/>
              </a:rPr>
              <a:t>MAX updates , based on kids.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i="1" kern="1200" dirty="0">
                <a:solidFill>
                  <a:srgbClr val="FF0000"/>
                </a:solidFill>
                <a:latin typeface="Calibri" pitchFamily="34" charset="0"/>
                <a:ea typeface="+mn-ea"/>
                <a:cs typeface="Arial" pitchFamily="34" charset="0"/>
                <a:sym typeface="Symbol" pitchFamily="18" charset="2"/>
              </a:rPr>
              <a:t>No change.</a:t>
            </a:r>
            <a:endParaRPr lang="en-US" altLang="en-US" sz="1800" i="1" kern="1200" dirty="0">
              <a:solidFill>
                <a:srgbClr val="FF0000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58317-CD76-CC42-8D74-749F1758D0D1}"/>
              </a:ext>
            </a:extLst>
          </p:cNvPr>
          <p:cNvSpPr/>
          <p:nvPr/>
        </p:nvSpPr>
        <p:spPr>
          <a:xfrm>
            <a:off x="8625224" y="20184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i="1" kern="1200" dirty="0">
                <a:solidFill>
                  <a:srgbClr val="FF0000"/>
                </a:solidFill>
                <a:latin typeface="Calibri" pitchFamily="34" charset="0"/>
                <a:ea typeface="+mn-ea"/>
                <a:cs typeface="Arial" pitchFamily="34" charset="0"/>
                <a:sym typeface="Symbol" pitchFamily="18" charset="2"/>
              </a:rPr>
              <a:t>2 is returned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i="1" kern="1200" dirty="0">
                <a:solidFill>
                  <a:srgbClr val="FF0000"/>
                </a:solidFill>
                <a:latin typeface="Calibri" pitchFamily="34" charset="0"/>
                <a:ea typeface="+mn-ea"/>
                <a:cs typeface="Arial" pitchFamily="34" charset="0"/>
                <a:sym typeface="Symbol" pitchFamily="18" charset="2"/>
              </a:rPr>
              <a:t>as node value.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E2AB48-064F-EC46-88F6-58429F93AD46}"/>
              </a:ext>
            </a:extLst>
          </p:cNvPr>
          <p:cNvCxnSpPr>
            <a:cxnSpLocks/>
          </p:cNvCxnSpPr>
          <p:nvPr/>
        </p:nvCxnSpPr>
        <p:spPr>
          <a:xfrm flipV="1">
            <a:off x="8517367" y="1939160"/>
            <a:ext cx="0" cy="725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CAD6AA-2033-6448-A134-6AA3D9AAC383}"/>
              </a:ext>
            </a:extLst>
          </p:cNvPr>
          <p:cNvSpPr txBox="1"/>
          <p:nvPr/>
        </p:nvSpPr>
        <p:spPr>
          <a:xfrm>
            <a:off x="8251893" y="2633827"/>
            <a:ext cx="6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&lt;=2</a:t>
            </a:r>
          </a:p>
        </p:txBody>
      </p:sp>
    </p:spTree>
    <p:extLst>
      <p:ext uri="{BB962C8B-B14F-4D97-AF65-F5344CB8AC3E}">
        <p14:creationId xmlns:p14="http://schemas.microsoft.com/office/powerpoint/2010/main" val="690867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64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6147078" y="15869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4321539" y="2621107"/>
            <a:ext cx="646387" cy="55384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4889656" y="4132428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3961689" y="4109282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2553014" y="4139236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flipH="1">
            <a:off x="4644732" y="2186019"/>
            <a:ext cx="1502346" cy="43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701960" y="3067162"/>
            <a:ext cx="510890" cy="10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flipH="1">
            <a:off x="4284883" y="3174953"/>
            <a:ext cx="359849" cy="93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 flipH="1">
            <a:off x="2876208" y="2898030"/>
            <a:ext cx="1606928" cy="124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1958496" y="208833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2045058" y="3125687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5347571" y="155117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2699404" y="4785181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5042006" y="274070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B42DF-C302-DB41-8DB2-EA92F3566436}"/>
              </a:ext>
            </a:extLst>
          </p:cNvPr>
          <p:cNvSpPr/>
          <p:nvPr/>
        </p:nvSpPr>
        <p:spPr>
          <a:xfrm>
            <a:off x="4015801" y="4787997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6BC7A-73BE-044B-B774-C5ADF5D7973C}"/>
              </a:ext>
            </a:extLst>
          </p:cNvPr>
          <p:cNvSpPr/>
          <p:nvPr/>
        </p:nvSpPr>
        <p:spPr>
          <a:xfrm>
            <a:off x="5090168" y="478799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89185-665F-D24F-9435-E951BBA5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07" y="6652029"/>
            <a:ext cx="10555288" cy="41068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CCA3FD2-E2E6-7546-9927-2296B4FED26F}"/>
              </a:ext>
            </a:extLst>
          </p:cNvPr>
          <p:cNvSpPr/>
          <p:nvPr/>
        </p:nvSpPr>
        <p:spPr>
          <a:xfrm rot="10800000">
            <a:off x="6098886" y="2740705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0FB7E-67C9-3B4A-BD67-6BBFD3C47239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422079" y="2048419"/>
            <a:ext cx="3435" cy="69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angle 40">
            <a:extLst>
              <a:ext uri="{FF2B5EF4-FFF2-40B4-BE49-F238E27FC236}">
                <a16:creationId xmlns:a16="http://schemas.microsoft.com/office/drawing/2014/main" id="{9ACC634B-3B24-C045-BCB0-CF5698C89DC4}"/>
              </a:ext>
            </a:extLst>
          </p:cNvPr>
          <p:cNvSpPr/>
          <p:nvPr/>
        </p:nvSpPr>
        <p:spPr>
          <a:xfrm>
            <a:off x="5907899" y="4196756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559EE2-D2BF-804E-BC1F-9DDCB24BA3A3}"/>
              </a:ext>
            </a:extLst>
          </p:cNvPr>
          <p:cNvCxnSpPr>
            <a:cxnSpLocks/>
          </p:cNvCxnSpPr>
          <p:nvPr/>
        </p:nvCxnSpPr>
        <p:spPr>
          <a:xfrm flipH="1">
            <a:off x="6256833" y="3179530"/>
            <a:ext cx="243404" cy="10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B4AE5-967D-9145-AFC7-B19EC0AA0AEB}"/>
              </a:ext>
            </a:extLst>
          </p:cNvPr>
          <p:cNvSpPr/>
          <p:nvPr/>
        </p:nvSpPr>
        <p:spPr>
          <a:xfrm>
            <a:off x="6067425" y="482151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86A862-C720-B44A-9B2F-AC772433D405}"/>
              </a:ext>
            </a:extLst>
          </p:cNvPr>
          <p:cNvCxnSpPr>
            <a:cxnSpLocks/>
          </p:cNvCxnSpPr>
          <p:nvPr/>
        </p:nvCxnSpPr>
        <p:spPr>
          <a:xfrm>
            <a:off x="6535592" y="3153908"/>
            <a:ext cx="275953" cy="12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26CA03-0331-204E-88AA-154024E10478}"/>
              </a:ext>
            </a:extLst>
          </p:cNvPr>
          <p:cNvCxnSpPr>
            <a:cxnSpLocks/>
          </p:cNvCxnSpPr>
          <p:nvPr/>
        </p:nvCxnSpPr>
        <p:spPr>
          <a:xfrm>
            <a:off x="6572981" y="3067162"/>
            <a:ext cx="892191" cy="11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2E46B-860D-1449-BA87-C6D5DA2DA6F2}"/>
              </a:ext>
            </a:extLst>
          </p:cNvPr>
          <p:cNvSpPr/>
          <p:nvPr/>
        </p:nvSpPr>
        <p:spPr>
          <a:xfrm>
            <a:off x="6676537" y="4405117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D18131-B640-664A-96ED-4A7234B78874}"/>
              </a:ext>
            </a:extLst>
          </p:cNvPr>
          <p:cNvSpPr/>
          <p:nvPr/>
        </p:nvSpPr>
        <p:spPr>
          <a:xfrm>
            <a:off x="7318691" y="4413911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CAD6AA-2033-6448-A134-6AA3D9AAC383}"/>
              </a:ext>
            </a:extLst>
          </p:cNvPr>
          <p:cNvSpPr txBox="1"/>
          <p:nvPr/>
        </p:nvSpPr>
        <p:spPr>
          <a:xfrm>
            <a:off x="6814713" y="2792256"/>
            <a:ext cx="6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&lt;=2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6788F-87E0-354E-8124-CAD0C4974673}"/>
              </a:ext>
            </a:extLst>
          </p:cNvPr>
          <p:cNvSpPr/>
          <p:nvPr/>
        </p:nvSpPr>
        <p:spPr>
          <a:xfrm>
            <a:off x="8518422" y="2250355"/>
            <a:ext cx="198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i="1" kern="1200" dirty="0">
                <a:solidFill>
                  <a:srgbClr val="FF0000"/>
                </a:solidFill>
                <a:latin typeface="Calibri" pitchFamily="34" charset="0"/>
                <a:ea typeface="+mn-ea"/>
                <a:cs typeface="Arial" pitchFamily="34" charset="0"/>
                <a:sym typeface="Symbol" pitchFamily="18" charset="2"/>
              </a:rPr>
              <a:t>, , passed to kids</a:t>
            </a:r>
            <a:endParaRPr lang="en-US" altLang="en-US" sz="1800" i="1" kern="1200" dirty="0">
              <a:solidFill>
                <a:srgbClr val="FF0000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64BAAA-9778-474A-A4EF-4EF8BA3ED762}"/>
              </a:ext>
            </a:extLst>
          </p:cNvPr>
          <p:cNvCxnSpPr>
            <a:cxnSpLocks/>
            <a:stCxn id="2" idx="4"/>
            <a:endCxn id="54" idx="4"/>
          </p:cNvCxnSpPr>
          <p:nvPr/>
        </p:nvCxnSpPr>
        <p:spPr>
          <a:xfrm>
            <a:off x="6793465" y="2186019"/>
            <a:ext cx="2236481" cy="70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1C30A39-DA7E-1149-B498-87244AFD1915}"/>
              </a:ext>
            </a:extLst>
          </p:cNvPr>
          <p:cNvSpPr/>
          <p:nvPr/>
        </p:nvSpPr>
        <p:spPr>
          <a:xfrm>
            <a:off x="9739542" y="286576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srgbClr val="FF0000"/>
                </a:solidFill>
                <a:latin typeface="Times New Roman" pitchFamily="18" charset="0"/>
                <a:ea typeface="+mn-ea"/>
                <a:cs typeface="Arial" pitchFamily="34" charset="0"/>
                <a:sym typeface="Symbol" pitchFamily="18" charset="2"/>
              </a:rPr>
              <a:t>=3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srgbClr val="FF0000"/>
                </a:solidFill>
                <a:latin typeface="Times New Roman" pitchFamily="18" charset="0"/>
                <a:ea typeface="+mn-ea"/>
                <a:cs typeface="Arial" pitchFamily="34" charset="0"/>
                <a:sym typeface="Symbol" pitchFamily="18" charset="2"/>
              </a:rPr>
              <a:t> =+</a:t>
            </a:r>
            <a:endParaRPr lang="en-US" altLang="en-US" sz="2400" kern="1200" dirty="0">
              <a:solidFill>
                <a:srgbClr val="FF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D84C2DE4-24DA-E141-9469-5BCDE770E994}"/>
              </a:ext>
            </a:extLst>
          </p:cNvPr>
          <p:cNvSpPr/>
          <p:nvPr/>
        </p:nvSpPr>
        <p:spPr>
          <a:xfrm rot="10800000">
            <a:off x="9029946" y="28913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9781BC-1D9C-394A-B445-3087CA09B6FE}"/>
              </a:ext>
            </a:extLst>
          </p:cNvPr>
          <p:cNvCxnSpPr>
            <a:cxnSpLocks/>
          </p:cNvCxnSpPr>
          <p:nvPr/>
        </p:nvCxnSpPr>
        <p:spPr>
          <a:xfrm>
            <a:off x="6669586" y="1913006"/>
            <a:ext cx="2236481" cy="705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941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65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6147078" y="15869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4321539" y="2621107"/>
            <a:ext cx="646387" cy="55384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4889656" y="4132428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3961689" y="4109282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2553014" y="4139236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flipH="1">
            <a:off x="4644732" y="2186019"/>
            <a:ext cx="1502346" cy="43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701960" y="3067162"/>
            <a:ext cx="510890" cy="10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flipH="1">
            <a:off x="4284883" y="3174953"/>
            <a:ext cx="359849" cy="93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 flipH="1">
            <a:off x="2876208" y="2898030"/>
            <a:ext cx="1606928" cy="124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1958496" y="208833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2045058" y="3125687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5347571" y="155117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2699404" y="4785181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5042006" y="274070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B42DF-C302-DB41-8DB2-EA92F3566436}"/>
              </a:ext>
            </a:extLst>
          </p:cNvPr>
          <p:cNvSpPr/>
          <p:nvPr/>
        </p:nvSpPr>
        <p:spPr>
          <a:xfrm>
            <a:off x="4015801" y="4787997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6BC7A-73BE-044B-B774-C5ADF5D7973C}"/>
              </a:ext>
            </a:extLst>
          </p:cNvPr>
          <p:cNvSpPr/>
          <p:nvPr/>
        </p:nvSpPr>
        <p:spPr>
          <a:xfrm>
            <a:off x="5090168" y="478799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89185-665F-D24F-9435-E951BBA5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07" y="6652029"/>
            <a:ext cx="10555288" cy="41068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CCA3FD2-E2E6-7546-9927-2296B4FED26F}"/>
              </a:ext>
            </a:extLst>
          </p:cNvPr>
          <p:cNvSpPr/>
          <p:nvPr/>
        </p:nvSpPr>
        <p:spPr>
          <a:xfrm rot="10800000">
            <a:off x="6098886" y="2740705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0FB7E-67C9-3B4A-BD67-6BBFD3C47239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422079" y="2048419"/>
            <a:ext cx="3435" cy="69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angle 40">
            <a:extLst>
              <a:ext uri="{FF2B5EF4-FFF2-40B4-BE49-F238E27FC236}">
                <a16:creationId xmlns:a16="http://schemas.microsoft.com/office/drawing/2014/main" id="{9ACC634B-3B24-C045-BCB0-CF5698C89DC4}"/>
              </a:ext>
            </a:extLst>
          </p:cNvPr>
          <p:cNvSpPr/>
          <p:nvPr/>
        </p:nvSpPr>
        <p:spPr>
          <a:xfrm>
            <a:off x="5907899" y="4196756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559EE2-D2BF-804E-BC1F-9DDCB24BA3A3}"/>
              </a:ext>
            </a:extLst>
          </p:cNvPr>
          <p:cNvCxnSpPr>
            <a:cxnSpLocks/>
          </p:cNvCxnSpPr>
          <p:nvPr/>
        </p:nvCxnSpPr>
        <p:spPr>
          <a:xfrm flipH="1">
            <a:off x="6256833" y="3179530"/>
            <a:ext cx="243404" cy="10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B4AE5-967D-9145-AFC7-B19EC0AA0AEB}"/>
              </a:ext>
            </a:extLst>
          </p:cNvPr>
          <p:cNvSpPr/>
          <p:nvPr/>
        </p:nvSpPr>
        <p:spPr>
          <a:xfrm>
            <a:off x="6067425" y="482151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86A862-C720-B44A-9B2F-AC772433D405}"/>
              </a:ext>
            </a:extLst>
          </p:cNvPr>
          <p:cNvCxnSpPr>
            <a:cxnSpLocks/>
          </p:cNvCxnSpPr>
          <p:nvPr/>
        </p:nvCxnSpPr>
        <p:spPr>
          <a:xfrm>
            <a:off x="6535592" y="3153908"/>
            <a:ext cx="275953" cy="12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26CA03-0331-204E-88AA-154024E10478}"/>
              </a:ext>
            </a:extLst>
          </p:cNvPr>
          <p:cNvCxnSpPr>
            <a:cxnSpLocks/>
          </p:cNvCxnSpPr>
          <p:nvPr/>
        </p:nvCxnSpPr>
        <p:spPr>
          <a:xfrm>
            <a:off x="6572981" y="3067162"/>
            <a:ext cx="892191" cy="11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2E46B-860D-1449-BA87-C6D5DA2DA6F2}"/>
              </a:ext>
            </a:extLst>
          </p:cNvPr>
          <p:cNvSpPr/>
          <p:nvPr/>
        </p:nvSpPr>
        <p:spPr>
          <a:xfrm>
            <a:off x="6676537" y="4405117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D18131-B640-664A-96ED-4A7234B78874}"/>
              </a:ext>
            </a:extLst>
          </p:cNvPr>
          <p:cNvSpPr/>
          <p:nvPr/>
        </p:nvSpPr>
        <p:spPr>
          <a:xfrm>
            <a:off x="7318691" y="4413911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CAD6AA-2033-6448-A134-6AA3D9AAC383}"/>
              </a:ext>
            </a:extLst>
          </p:cNvPr>
          <p:cNvSpPr txBox="1"/>
          <p:nvPr/>
        </p:nvSpPr>
        <p:spPr>
          <a:xfrm>
            <a:off x="6814713" y="2792256"/>
            <a:ext cx="6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&lt;=2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6788F-87E0-354E-8124-CAD0C4974673}"/>
              </a:ext>
            </a:extLst>
          </p:cNvPr>
          <p:cNvSpPr/>
          <p:nvPr/>
        </p:nvSpPr>
        <p:spPr>
          <a:xfrm>
            <a:off x="9119745" y="2132063"/>
            <a:ext cx="1630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based on kids.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64BAAA-9778-474A-A4EF-4EF8BA3ED762}"/>
              </a:ext>
            </a:extLst>
          </p:cNvPr>
          <p:cNvCxnSpPr>
            <a:cxnSpLocks/>
            <a:stCxn id="2" idx="4"/>
            <a:endCxn id="54" idx="4"/>
          </p:cNvCxnSpPr>
          <p:nvPr/>
        </p:nvCxnSpPr>
        <p:spPr>
          <a:xfrm>
            <a:off x="6793465" y="2186019"/>
            <a:ext cx="2236481" cy="70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1C30A39-DA7E-1149-B498-87244AFD1915}"/>
              </a:ext>
            </a:extLst>
          </p:cNvPr>
          <p:cNvSpPr/>
          <p:nvPr/>
        </p:nvSpPr>
        <p:spPr>
          <a:xfrm>
            <a:off x="9739542" y="286576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  <a:sym typeface="Symbol" pitchFamily="18" charset="2"/>
              </a:rPr>
              <a:t>=3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srgbClr val="FF0000"/>
                </a:solidFill>
                <a:latin typeface="Times New Roman" pitchFamily="18" charset="0"/>
                <a:ea typeface="+mn-ea"/>
                <a:cs typeface="Arial" pitchFamily="34" charset="0"/>
                <a:sym typeface="Symbol" pitchFamily="18" charset="2"/>
              </a:rPr>
              <a:t> =14</a:t>
            </a:r>
            <a:endParaRPr lang="en-US" altLang="en-US" sz="2400" kern="1200" dirty="0">
              <a:solidFill>
                <a:srgbClr val="FF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D84C2DE4-24DA-E141-9469-5BCDE770E994}"/>
              </a:ext>
            </a:extLst>
          </p:cNvPr>
          <p:cNvSpPr/>
          <p:nvPr/>
        </p:nvSpPr>
        <p:spPr>
          <a:xfrm rot="10800000">
            <a:off x="9029946" y="28913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56B4E1-B0DB-584B-977B-1C13B10D1F18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421345" y="3457039"/>
            <a:ext cx="908204" cy="80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644CB23B-F0C0-0F42-8241-559981063FD1}"/>
              </a:ext>
            </a:extLst>
          </p:cNvPr>
          <p:cNvSpPr/>
          <p:nvPr/>
        </p:nvSpPr>
        <p:spPr>
          <a:xfrm>
            <a:off x="8098151" y="42624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DA1BAD-FD5A-CA44-A02B-DE680C8BE6BE}"/>
              </a:ext>
            </a:extLst>
          </p:cNvPr>
          <p:cNvSpPr/>
          <p:nvPr/>
        </p:nvSpPr>
        <p:spPr>
          <a:xfrm>
            <a:off x="8186344" y="4820100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621531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66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6147078" y="15869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4321539" y="2621107"/>
            <a:ext cx="646387" cy="55384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4889656" y="4132428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3961689" y="4109282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2553014" y="4139236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flipH="1">
            <a:off x="4644732" y="2186019"/>
            <a:ext cx="1502346" cy="43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701960" y="3067162"/>
            <a:ext cx="510890" cy="10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flipH="1">
            <a:off x="4284883" y="3174953"/>
            <a:ext cx="359849" cy="93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 flipH="1">
            <a:off x="2876208" y="2898030"/>
            <a:ext cx="1606928" cy="124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1958496" y="208833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2045058" y="3125687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5347571" y="155117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2699404" y="4785181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5042006" y="274070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B42DF-C302-DB41-8DB2-EA92F3566436}"/>
              </a:ext>
            </a:extLst>
          </p:cNvPr>
          <p:cNvSpPr/>
          <p:nvPr/>
        </p:nvSpPr>
        <p:spPr>
          <a:xfrm>
            <a:off x="4015801" y="4787997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6BC7A-73BE-044B-B774-C5ADF5D7973C}"/>
              </a:ext>
            </a:extLst>
          </p:cNvPr>
          <p:cNvSpPr/>
          <p:nvPr/>
        </p:nvSpPr>
        <p:spPr>
          <a:xfrm>
            <a:off x="5090168" y="478799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89185-665F-D24F-9435-E951BBA5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07" y="6652029"/>
            <a:ext cx="10555288" cy="41068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CCA3FD2-E2E6-7546-9927-2296B4FED26F}"/>
              </a:ext>
            </a:extLst>
          </p:cNvPr>
          <p:cNvSpPr/>
          <p:nvPr/>
        </p:nvSpPr>
        <p:spPr>
          <a:xfrm rot="10800000">
            <a:off x="6098886" y="2740705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0FB7E-67C9-3B4A-BD67-6BBFD3C47239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422079" y="2048419"/>
            <a:ext cx="3435" cy="69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angle 40">
            <a:extLst>
              <a:ext uri="{FF2B5EF4-FFF2-40B4-BE49-F238E27FC236}">
                <a16:creationId xmlns:a16="http://schemas.microsoft.com/office/drawing/2014/main" id="{9ACC634B-3B24-C045-BCB0-CF5698C89DC4}"/>
              </a:ext>
            </a:extLst>
          </p:cNvPr>
          <p:cNvSpPr/>
          <p:nvPr/>
        </p:nvSpPr>
        <p:spPr>
          <a:xfrm>
            <a:off x="5907899" y="4196756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559EE2-D2BF-804E-BC1F-9DDCB24BA3A3}"/>
              </a:ext>
            </a:extLst>
          </p:cNvPr>
          <p:cNvCxnSpPr>
            <a:cxnSpLocks/>
          </p:cNvCxnSpPr>
          <p:nvPr/>
        </p:nvCxnSpPr>
        <p:spPr>
          <a:xfrm flipH="1">
            <a:off x="6256833" y="3179530"/>
            <a:ext cx="243404" cy="10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B4AE5-967D-9145-AFC7-B19EC0AA0AEB}"/>
              </a:ext>
            </a:extLst>
          </p:cNvPr>
          <p:cNvSpPr/>
          <p:nvPr/>
        </p:nvSpPr>
        <p:spPr>
          <a:xfrm>
            <a:off x="6067425" y="482151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86A862-C720-B44A-9B2F-AC772433D405}"/>
              </a:ext>
            </a:extLst>
          </p:cNvPr>
          <p:cNvCxnSpPr>
            <a:cxnSpLocks/>
          </p:cNvCxnSpPr>
          <p:nvPr/>
        </p:nvCxnSpPr>
        <p:spPr>
          <a:xfrm>
            <a:off x="6535592" y="3153908"/>
            <a:ext cx="275953" cy="12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26CA03-0331-204E-88AA-154024E10478}"/>
              </a:ext>
            </a:extLst>
          </p:cNvPr>
          <p:cNvCxnSpPr>
            <a:cxnSpLocks/>
          </p:cNvCxnSpPr>
          <p:nvPr/>
        </p:nvCxnSpPr>
        <p:spPr>
          <a:xfrm>
            <a:off x="6572981" y="3067162"/>
            <a:ext cx="892191" cy="11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2E46B-860D-1449-BA87-C6D5DA2DA6F2}"/>
              </a:ext>
            </a:extLst>
          </p:cNvPr>
          <p:cNvSpPr/>
          <p:nvPr/>
        </p:nvSpPr>
        <p:spPr>
          <a:xfrm>
            <a:off x="6676537" y="4405117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D18131-B640-664A-96ED-4A7234B78874}"/>
              </a:ext>
            </a:extLst>
          </p:cNvPr>
          <p:cNvSpPr/>
          <p:nvPr/>
        </p:nvSpPr>
        <p:spPr>
          <a:xfrm>
            <a:off x="7318691" y="4413911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CAD6AA-2033-6448-A134-6AA3D9AAC383}"/>
              </a:ext>
            </a:extLst>
          </p:cNvPr>
          <p:cNvSpPr txBox="1"/>
          <p:nvPr/>
        </p:nvSpPr>
        <p:spPr>
          <a:xfrm>
            <a:off x="6814713" y="2792256"/>
            <a:ext cx="6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&lt;=2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6788F-87E0-354E-8124-CAD0C4974673}"/>
              </a:ext>
            </a:extLst>
          </p:cNvPr>
          <p:cNvSpPr/>
          <p:nvPr/>
        </p:nvSpPr>
        <p:spPr>
          <a:xfrm>
            <a:off x="9119745" y="2132063"/>
            <a:ext cx="1630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MIN updates ,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based on kids.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64BAAA-9778-474A-A4EF-4EF8BA3ED762}"/>
              </a:ext>
            </a:extLst>
          </p:cNvPr>
          <p:cNvCxnSpPr>
            <a:cxnSpLocks/>
            <a:stCxn id="2" idx="4"/>
            <a:endCxn id="54" idx="4"/>
          </p:cNvCxnSpPr>
          <p:nvPr/>
        </p:nvCxnSpPr>
        <p:spPr>
          <a:xfrm>
            <a:off x="6793465" y="2186019"/>
            <a:ext cx="2236481" cy="70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1C30A39-DA7E-1149-B498-87244AFD1915}"/>
              </a:ext>
            </a:extLst>
          </p:cNvPr>
          <p:cNvSpPr/>
          <p:nvPr/>
        </p:nvSpPr>
        <p:spPr>
          <a:xfrm>
            <a:off x="9739542" y="286576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  <a:sym typeface="Symbol" pitchFamily="18" charset="2"/>
              </a:rPr>
              <a:t>=3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srgbClr val="FF0000"/>
                </a:solidFill>
                <a:latin typeface="Times New Roman" pitchFamily="18" charset="0"/>
                <a:ea typeface="+mn-ea"/>
                <a:cs typeface="Arial" pitchFamily="34" charset="0"/>
                <a:sym typeface="Symbol" pitchFamily="18" charset="2"/>
              </a:rPr>
              <a:t> =5</a:t>
            </a:r>
            <a:endParaRPr lang="en-US" altLang="en-US" sz="2400" kern="1200" dirty="0">
              <a:solidFill>
                <a:srgbClr val="FF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D84C2DE4-24DA-E141-9469-5BCDE770E994}"/>
              </a:ext>
            </a:extLst>
          </p:cNvPr>
          <p:cNvSpPr/>
          <p:nvPr/>
        </p:nvSpPr>
        <p:spPr>
          <a:xfrm rot="10800000">
            <a:off x="9029946" y="28913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56B4E1-B0DB-584B-977B-1C13B10D1F18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421345" y="3457039"/>
            <a:ext cx="908204" cy="80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644CB23B-F0C0-0F42-8241-559981063FD1}"/>
              </a:ext>
            </a:extLst>
          </p:cNvPr>
          <p:cNvSpPr/>
          <p:nvPr/>
        </p:nvSpPr>
        <p:spPr>
          <a:xfrm>
            <a:off x="8098151" y="42624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DA1BAD-FD5A-CA44-A02B-DE680C8BE6BE}"/>
              </a:ext>
            </a:extLst>
          </p:cNvPr>
          <p:cNvSpPr/>
          <p:nvPr/>
        </p:nvSpPr>
        <p:spPr>
          <a:xfrm>
            <a:off x="8186344" y="4820100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B69DDB-B485-4B47-90C9-A272474C72D8}"/>
              </a:ext>
            </a:extLst>
          </p:cNvPr>
          <p:cNvCxnSpPr>
            <a:cxnSpLocks/>
          </p:cNvCxnSpPr>
          <p:nvPr/>
        </p:nvCxnSpPr>
        <p:spPr>
          <a:xfrm>
            <a:off x="9353139" y="3490419"/>
            <a:ext cx="1" cy="7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46">
            <a:extLst>
              <a:ext uri="{FF2B5EF4-FFF2-40B4-BE49-F238E27FC236}">
                <a16:creationId xmlns:a16="http://schemas.microsoft.com/office/drawing/2014/main" id="{4137D450-C207-7047-911E-4A9DA5918FBA}"/>
              </a:ext>
            </a:extLst>
          </p:cNvPr>
          <p:cNvSpPr/>
          <p:nvPr/>
        </p:nvSpPr>
        <p:spPr>
          <a:xfrm>
            <a:off x="9029946" y="425949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F7134-91ED-D347-9342-9159A8878D12}"/>
              </a:ext>
            </a:extLst>
          </p:cNvPr>
          <p:cNvSpPr/>
          <p:nvPr/>
        </p:nvSpPr>
        <p:spPr>
          <a:xfrm>
            <a:off x="9213850" y="483126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60892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67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6147078" y="15869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4321539" y="2621107"/>
            <a:ext cx="646387" cy="55384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4889656" y="4132428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3961689" y="4109282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2553014" y="4139236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flipH="1">
            <a:off x="4644732" y="2186019"/>
            <a:ext cx="1502346" cy="43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701960" y="3067162"/>
            <a:ext cx="510890" cy="10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flipH="1">
            <a:off x="4284883" y="3174953"/>
            <a:ext cx="359849" cy="93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 flipH="1">
            <a:off x="2876208" y="2898030"/>
            <a:ext cx="1606928" cy="124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1958496" y="208833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2045058" y="3125687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05EBD-EAB1-7345-AA0C-192AB71431BD}"/>
              </a:ext>
            </a:extLst>
          </p:cNvPr>
          <p:cNvSpPr/>
          <p:nvPr/>
        </p:nvSpPr>
        <p:spPr>
          <a:xfrm>
            <a:off x="5347571" y="155117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=3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latin typeface="Times New Roman" pitchFamily="18" charset="0"/>
                <a:sym typeface="Symbol" pitchFamily="18" charset="2"/>
              </a:rPr>
              <a:t> =+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2699404" y="4785181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5042006" y="274070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B42DF-C302-DB41-8DB2-EA92F3566436}"/>
              </a:ext>
            </a:extLst>
          </p:cNvPr>
          <p:cNvSpPr/>
          <p:nvPr/>
        </p:nvSpPr>
        <p:spPr>
          <a:xfrm>
            <a:off x="4015801" y="4787997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6BC7A-73BE-044B-B774-C5ADF5D7973C}"/>
              </a:ext>
            </a:extLst>
          </p:cNvPr>
          <p:cNvSpPr/>
          <p:nvPr/>
        </p:nvSpPr>
        <p:spPr>
          <a:xfrm>
            <a:off x="5090168" y="478799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89185-665F-D24F-9435-E951BBA5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07" y="6652029"/>
            <a:ext cx="10555288" cy="41068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CCA3FD2-E2E6-7546-9927-2296B4FED26F}"/>
              </a:ext>
            </a:extLst>
          </p:cNvPr>
          <p:cNvSpPr/>
          <p:nvPr/>
        </p:nvSpPr>
        <p:spPr>
          <a:xfrm rot="10800000">
            <a:off x="6098886" y="2740705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0FB7E-67C9-3B4A-BD67-6BBFD3C47239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422079" y="2048419"/>
            <a:ext cx="3435" cy="69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angle 40">
            <a:extLst>
              <a:ext uri="{FF2B5EF4-FFF2-40B4-BE49-F238E27FC236}">
                <a16:creationId xmlns:a16="http://schemas.microsoft.com/office/drawing/2014/main" id="{9ACC634B-3B24-C045-BCB0-CF5698C89DC4}"/>
              </a:ext>
            </a:extLst>
          </p:cNvPr>
          <p:cNvSpPr/>
          <p:nvPr/>
        </p:nvSpPr>
        <p:spPr>
          <a:xfrm>
            <a:off x="5907899" y="4196756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559EE2-D2BF-804E-BC1F-9DDCB24BA3A3}"/>
              </a:ext>
            </a:extLst>
          </p:cNvPr>
          <p:cNvCxnSpPr>
            <a:cxnSpLocks/>
          </p:cNvCxnSpPr>
          <p:nvPr/>
        </p:nvCxnSpPr>
        <p:spPr>
          <a:xfrm flipH="1">
            <a:off x="6256833" y="3179530"/>
            <a:ext cx="243404" cy="10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B4AE5-967D-9145-AFC7-B19EC0AA0AEB}"/>
              </a:ext>
            </a:extLst>
          </p:cNvPr>
          <p:cNvSpPr/>
          <p:nvPr/>
        </p:nvSpPr>
        <p:spPr>
          <a:xfrm>
            <a:off x="6067425" y="482151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86A862-C720-B44A-9B2F-AC772433D405}"/>
              </a:ext>
            </a:extLst>
          </p:cNvPr>
          <p:cNvCxnSpPr>
            <a:cxnSpLocks/>
          </p:cNvCxnSpPr>
          <p:nvPr/>
        </p:nvCxnSpPr>
        <p:spPr>
          <a:xfrm>
            <a:off x="6535592" y="3153908"/>
            <a:ext cx="275953" cy="12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26CA03-0331-204E-88AA-154024E10478}"/>
              </a:ext>
            </a:extLst>
          </p:cNvPr>
          <p:cNvCxnSpPr>
            <a:cxnSpLocks/>
          </p:cNvCxnSpPr>
          <p:nvPr/>
        </p:nvCxnSpPr>
        <p:spPr>
          <a:xfrm>
            <a:off x="6572981" y="3067162"/>
            <a:ext cx="892191" cy="11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2E46B-860D-1449-BA87-C6D5DA2DA6F2}"/>
              </a:ext>
            </a:extLst>
          </p:cNvPr>
          <p:cNvSpPr/>
          <p:nvPr/>
        </p:nvSpPr>
        <p:spPr>
          <a:xfrm>
            <a:off x="6676537" y="4405117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D18131-B640-664A-96ED-4A7234B78874}"/>
              </a:ext>
            </a:extLst>
          </p:cNvPr>
          <p:cNvSpPr/>
          <p:nvPr/>
        </p:nvSpPr>
        <p:spPr>
          <a:xfrm>
            <a:off x="7318691" y="4413911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CAD6AA-2033-6448-A134-6AA3D9AAC383}"/>
              </a:ext>
            </a:extLst>
          </p:cNvPr>
          <p:cNvSpPr txBox="1"/>
          <p:nvPr/>
        </p:nvSpPr>
        <p:spPr>
          <a:xfrm>
            <a:off x="6814713" y="2792256"/>
            <a:ext cx="6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&lt;=2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6788F-87E0-354E-8124-CAD0C4974673}"/>
              </a:ext>
            </a:extLst>
          </p:cNvPr>
          <p:cNvSpPr/>
          <p:nvPr/>
        </p:nvSpPr>
        <p:spPr>
          <a:xfrm>
            <a:off x="9119745" y="2132063"/>
            <a:ext cx="1675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2 is returned as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Node value.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64BAAA-9778-474A-A4EF-4EF8BA3ED762}"/>
              </a:ext>
            </a:extLst>
          </p:cNvPr>
          <p:cNvCxnSpPr>
            <a:cxnSpLocks/>
            <a:stCxn id="2" idx="4"/>
            <a:endCxn id="54" idx="4"/>
          </p:cNvCxnSpPr>
          <p:nvPr/>
        </p:nvCxnSpPr>
        <p:spPr>
          <a:xfrm>
            <a:off x="6793465" y="2186019"/>
            <a:ext cx="2236481" cy="70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1C30A39-DA7E-1149-B498-87244AFD1915}"/>
              </a:ext>
            </a:extLst>
          </p:cNvPr>
          <p:cNvSpPr/>
          <p:nvPr/>
        </p:nvSpPr>
        <p:spPr>
          <a:xfrm>
            <a:off x="9739542" y="28657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D84C2DE4-24DA-E141-9469-5BCDE770E994}"/>
              </a:ext>
            </a:extLst>
          </p:cNvPr>
          <p:cNvSpPr/>
          <p:nvPr/>
        </p:nvSpPr>
        <p:spPr>
          <a:xfrm rot="10800000">
            <a:off x="9029946" y="28913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56B4E1-B0DB-584B-977B-1C13B10D1F18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421345" y="3457039"/>
            <a:ext cx="908204" cy="80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644CB23B-F0C0-0F42-8241-559981063FD1}"/>
              </a:ext>
            </a:extLst>
          </p:cNvPr>
          <p:cNvSpPr/>
          <p:nvPr/>
        </p:nvSpPr>
        <p:spPr>
          <a:xfrm>
            <a:off x="8098151" y="42624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DA1BAD-FD5A-CA44-A02B-DE680C8BE6BE}"/>
              </a:ext>
            </a:extLst>
          </p:cNvPr>
          <p:cNvSpPr/>
          <p:nvPr/>
        </p:nvSpPr>
        <p:spPr>
          <a:xfrm>
            <a:off x="8186344" y="4820100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8BE11C20-9A0C-B945-9DD0-701023EBD7F1}"/>
              </a:ext>
            </a:extLst>
          </p:cNvPr>
          <p:cNvSpPr/>
          <p:nvPr/>
        </p:nvSpPr>
        <p:spPr>
          <a:xfrm>
            <a:off x="9029946" y="425949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764E17-E945-D54D-876E-446E50481A6A}"/>
              </a:ext>
            </a:extLst>
          </p:cNvPr>
          <p:cNvCxnSpPr>
            <a:cxnSpLocks/>
            <a:stCxn id="54" idx="0"/>
            <a:endCxn id="46" idx="0"/>
          </p:cNvCxnSpPr>
          <p:nvPr/>
        </p:nvCxnSpPr>
        <p:spPr>
          <a:xfrm>
            <a:off x="9353139" y="3490419"/>
            <a:ext cx="1" cy="7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558C69-DC8D-1742-811E-F407AB79E665}"/>
              </a:ext>
            </a:extLst>
          </p:cNvPr>
          <p:cNvSpPr/>
          <p:nvPr/>
        </p:nvSpPr>
        <p:spPr>
          <a:xfrm>
            <a:off x="9218744" y="482010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354B6C-C103-D64D-BA2D-0EFFEFC46867}"/>
              </a:ext>
            </a:extLst>
          </p:cNvPr>
          <p:cNvCxnSpPr>
            <a:cxnSpLocks/>
          </p:cNvCxnSpPr>
          <p:nvPr/>
        </p:nvCxnSpPr>
        <p:spPr>
          <a:xfrm flipH="1" flipV="1">
            <a:off x="6895518" y="2047095"/>
            <a:ext cx="2178163" cy="679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riangle 52">
            <a:extLst>
              <a:ext uri="{FF2B5EF4-FFF2-40B4-BE49-F238E27FC236}">
                <a16:creationId xmlns:a16="http://schemas.microsoft.com/office/drawing/2014/main" id="{CFE16C4C-B212-E140-B67A-5CD8F81365DF}"/>
              </a:ext>
            </a:extLst>
          </p:cNvPr>
          <p:cNvSpPr/>
          <p:nvPr/>
        </p:nvSpPr>
        <p:spPr>
          <a:xfrm>
            <a:off x="10108478" y="426935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1F3369-793D-5A45-B89D-48D9A297170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365747" y="3407849"/>
            <a:ext cx="1065925" cy="86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73B62A-CF87-FC4D-95BF-E8927FB1D2CA}"/>
              </a:ext>
            </a:extLst>
          </p:cNvPr>
          <p:cNvSpPr/>
          <p:nvPr/>
        </p:nvSpPr>
        <p:spPr>
          <a:xfrm>
            <a:off x="10240825" y="485075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66972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7598156" y="1097889"/>
            <a:ext cx="4262876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FF0000"/>
                </a:solidFill>
                <a:latin typeface="Times New Roman" pitchFamily="18" charset="0"/>
                <a:ea typeface="+mn-ea"/>
                <a:cs typeface="Arial" pitchFamily="34" charset="0"/>
              </a:rPr>
              <a:t>Max now makes it’s best move, as computed by Alpha-Beta</a:t>
            </a:r>
          </a:p>
          <a:p>
            <a:pPr>
              <a:buSzPts val="1400"/>
            </a:pPr>
            <a:endParaRPr sz="1400" b="1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 dirty="0"/>
              <a:t>An Alpha-Beta Example (continued)</a:t>
            </a:r>
            <a:endParaRPr lang="en-US" sz="3400" b="0" dirty="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58998CC-0D72-F74C-AA3E-A8F4D643505F}"/>
              </a:ext>
            </a:extLst>
          </p:cNvPr>
          <p:cNvSpPr/>
          <p:nvPr/>
        </p:nvSpPr>
        <p:spPr>
          <a:xfrm>
            <a:off x="6147078" y="15869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3E05F0-4317-924C-86E1-DE611A21BD58}"/>
              </a:ext>
            </a:extLst>
          </p:cNvPr>
          <p:cNvSpPr/>
          <p:nvPr/>
        </p:nvSpPr>
        <p:spPr>
          <a:xfrm rot="10800000">
            <a:off x="4321539" y="2621107"/>
            <a:ext cx="646387" cy="55384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00755DC-B598-1D4A-807B-28FEDA9477E7}"/>
              </a:ext>
            </a:extLst>
          </p:cNvPr>
          <p:cNvSpPr/>
          <p:nvPr/>
        </p:nvSpPr>
        <p:spPr>
          <a:xfrm>
            <a:off x="4889656" y="4132428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3CF9E23-9861-274A-A6B6-6481E1A009E2}"/>
              </a:ext>
            </a:extLst>
          </p:cNvPr>
          <p:cNvSpPr/>
          <p:nvPr/>
        </p:nvSpPr>
        <p:spPr>
          <a:xfrm>
            <a:off x="3961689" y="4109282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40A9C44-2208-ED45-9893-15F4E006B75A}"/>
              </a:ext>
            </a:extLst>
          </p:cNvPr>
          <p:cNvSpPr/>
          <p:nvPr/>
        </p:nvSpPr>
        <p:spPr>
          <a:xfrm>
            <a:off x="2553014" y="4139236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2A9AD4-4AD1-A047-8E1A-244F93EA4338}"/>
              </a:ext>
            </a:extLst>
          </p:cNvPr>
          <p:cNvCxnSpPr>
            <a:cxnSpLocks/>
            <a:stCxn id="2" idx="2"/>
            <a:endCxn id="8" idx="3"/>
          </p:cNvCxnSpPr>
          <p:nvPr/>
        </p:nvCxnSpPr>
        <p:spPr>
          <a:xfrm flipH="1">
            <a:off x="4644732" y="2186019"/>
            <a:ext cx="1502346" cy="43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F364B-4638-7845-B159-F3FE7248C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701960" y="3067162"/>
            <a:ext cx="510890" cy="10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C87CE4-B1DC-2E44-AA3E-5648BFF012B1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flipH="1">
            <a:off x="4284883" y="3174953"/>
            <a:ext cx="359849" cy="93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EA8F3D-88F3-C044-9152-48D35065782F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 flipH="1">
            <a:off x="2876208" y="2898030"/>
            <a:ext cx="1606928" cy="124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A6DB09-A62A-3A44-9C6E-39CADD63ECC2}"/>
              </a:ext>
            </a:extLst>
          </p:cNvPr>
          <p:cNvSpPr txBox="1"/>
          <p:nvPr/>
        </p:nvSpPr>
        <p:spPr>
          <a:xfrm>
            <a:off x="1958496" y="208833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BB0906-DE8D-4E42-8FF1-9176CAB84D10}"/>
              </a:ext>
            </a:extLst>
          </p:cNvPr>
          <p:cNvSpPr/>
          <p:nvPr/>
        </p:nvSpPr>
        <p:spPr>
          <a:xfrm>
            <a:off x="2045058" y="3125687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AB868-189F-A14C-B2EE-6B1DA0DC912A}"/>
              </a:ext>
            </a:extLst>
          </p:cNvPr>
          <p:cNvSpPr/>
          <p:nvPr/>
        </p:nvSpPr>
        <p:spPr>
          <a:xfrm>
            <a:off x="582823" y="1970354"/>
            <a:ext cx="5450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l-GR" sz="2000" i="1" dirty="0">
                <a:latin typeface="Open Sans"/>
                <a:cs typeface="Segoe UI"/>
              </a:rPr>
              <a:t>β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r>
              <a:rPr lang="en-US" sz="2000" dirty="0">
                <a:latin typeface="Open Sans"/>
                <a:cs typeface="Segoe UI"/>
              </a:rPr>
              <a:t>​</a:t>
            </a: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endParaRPr lang="en-US" sz="2000" dirty="0">
              <a:latin typeface="Open Sans"/>
              <a:cs typeface="Segoe UI"/>
            </a:endParaRPr>
          </a:p>
          <a:p>
            <a:pPr lvl="0"/>
            <a:r>
              <a:rPr lang="en-US" sz="2000" i="1" dirty="0">
                <a:latin typeface="Open Sans"/>
                <a:cs typeface="Segoe UI"/>
              </a:rPr>
              <a:t>α</a:t>
            </a:r>
            <a:r>
              <a:rPr lang="en-US" sz="2000" dirty="0">
                <a:latin typeface="Open Sans"/>
                <a:cs typeface="Segoe UI"/>
              </a:rPr>
              <a:t>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D85A40-FF39-9A46-BA15-57F44675212F}"/>
              </a:ext>
            </a:extLst>
          </p:cNvPr>
          <p:cNvCxnSpPr>
            <a:cxnSpLocks/>
          </p:cNvCxnSpPr>
          <p:nvPr/>
        </p:nvCxnSpPr>
        <p:spPr>
          <a:xfrm>
            <a:off x="734278" y="2410172"/>
            <a:ext cx="0" cy="4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2B5A91-41E1-7743-9C98-899B82A62B93}"/>
              </a:ext>
            </a:extLst>
          </p:cNvPr>
          <p:cNvCxnSpPr>
            <a:cxnSpLocks/>
          </p:cNvCxnSpPr>
          <p:nvPr/>
        </p:nvCxnSpPr>
        <p:spPr>
          <a:xfrm flipV="1">
            <a:off x="734278" y="3429000"/>
            <a:ext cx="0" cy="63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9F2E49-6A12-3B43-B866-F1D4E4B89A84}"/>
              </a:ext>
            </a:extLst>
          </p:cNvPr>
          <p:cNvSpPr txBox="1"/>
          <p:nvPr/>
        </p:nvSpPr>
        <p:spPr>
          <a:xfrm>
            <a:off x="2699404" y="4785181"/>
            <a:ext cx="64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2495-1863-194A-8198-922A1F27F9F4}"/>
              </a:ext>
            </a:extLst>
          </p:cNvPr>
          <p:cNvSpPr/>
          <p:nvPr/>
        </p:nvSpPr>
        <p:spPr>
          <a:xfrm>
            <a:off x="5042006" y="274070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B42DF-C302-DB41-8DB2-EA92F3566436}"/>
              </a:ext>
            </a:extLst>
          </p:cNvPr>
          <p:cNvSpPr/>
          <p:nvPr/>
        </p:nvSpPr>
        <p:spPr>
          <a:xfrm>
            <a:off x="4015801" y="4787997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6BC7A-73BE-044B-B774-C5ADF5D7973C}"/>
              </a:ext>
            </a:extLst>
          </p:cNvPr>
          <p:cNvSpPr/>
          <p:nvPr/>
        </p:nvSpPr>
        <p:spPr>
          <a:xfrm>
            <a:off x="5090168" y="478799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89185-665F-D24F-9435-E951BBA5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07" y="6652029"/>
            <a:ext cx="10555288" cy="41068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CCA3FD2-E2E6-7546-9927-2296B4FED26F}"/>
              </a:ext>
            </a:extLst>
          </p:cNvPr>
          <p:cNvSpPr/>
          <p:nvPr/>
        </p:nvSpPr>
        <p:spPr>
          <a:xfrm rot="10800000">
            <a:off x="6098886" y="2740705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0FB7E-67C9-3B4A-BD67-6BBFD3C47239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422079" y="2048419"/>
            <a:ext cx="3435" cy="69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angle 40">
            <a:extLst>
              <a:ext uri="{FF2B5EF4-FFF2-40B4-BE49-F238E27FC236}">
                <a16:creationId xmlns:a16="http://schemas.microsoft.com/office/drawing/2014/main" id="{9ACC634B-3B24-C045-BCB0-CF5698C89DC4}"/>
              </a:ext>
            </a:extLst>
          </p:cNvPr>
          <p:cNvSpPr/>
          <p:nvPr/>
        </p:nvSpPr>
        <p:spPr>
          <a:xfrm>
            <a:off x="5907899" y="4196756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559EE2-D2BF-804E-BC1F-9DDCB24BA3A3}"/>
              </a:ext>
            </a:extLst>
          </p:cNvPr>
          <p:cNvCxnSpPr>
            <a:cxnSpLocks/>
          </p:cNvCxnSpPr>
          <p:nvPr/>
        </p:nvCxnSpPr>
        <p:spPr>
          <a:xfrm flipH="1">
            <a:off x="6256833" y="3179530"/>
            <a:ext cx="243404" cy="104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B4AE5-967D-9145-AFC7-B19EC0AA0AEB}"/>
              </a:ext>
            </a:extLst>
          </p:cNvPr>
          <p:cNvSpPr/>
          <p:nvPr/>
        </p:nvSpPr>
        <p:spPr>
          <a:xfrm>
            <a:off x="6067425" y="482151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86A862-C720-B44A-9B2F-AC772433D405}"/>
              </a:ext>
            </a:extLst>
          </p:cNvPr>
          <p:cNvCxnSpPr>
            <a:cxnSpLocks/>
          </p:cNvCxnSpPr>
          <p:nvPr/>
        </p:nvCxnSpPr>
        <p:spPr>
          <a:xfrm>
            <a:off x="6535592" y="3153908"/>
            <a:ext cx="275953" cy="121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26CA03-0331-204E-88AA-154024E10478}"/>
              </a:ext>
            </a:extLst>
          </p:cNvPr>
          <p:cNvCxnSpPr>
            <a:cxnSpLocks/>
          </p:cNvCxnSpPr>
          <p:nvPr/>
        </p:nvCxnSpPr>
        <p:spPr>
          <a:xfrm>
            <a:off x="6572981" y="3067162"/>
            <a:ext cx="892191" cy="119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2E46B-860D-1449-BA87-C6D5DA2DA6F2}"/>
              </a:ext>
            </a:extLst>
          </p:cNvPr>
          <p:cNvSpPr/>
          <p:nvPr/>
        </p:nvSpPr>
        <p:spPr>
          <a:xfrm>
            <a:off x="6676537" y="4405117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D18131-B640-664A-96ED-4A7234B78874}"/>
              </a:ext>
            </a:extLst>
          </p:cNvPr>
          <p:cNvSpPr/>
          <p:nvPr/>
        </p:nvSpPr>
        <p:spPr>
          <a:xfrm>
            <a:off x="7318691" y="4413911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CAD6AA-2033-6448-A134-6AA3D9AAC383}"/>
              </a:ext>
            </a:extLst>
          </p:cNvPr>
          <p:cNvSpPr txBox="1"/>
          <p:nvPr/>
        </p:nvSpPr>
        <p:spPr>
          <a:xfrm>
            <a:off x="6814713" y="2792256"/>
            <a:ext cx="690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&lt;=2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64BAAA-9778-474A-A4EF-4EF8BA3ED762}"/>
              </a:ext>
            </a:extLst>
          </p:cNvPr>
          <p:cNvCxnSpPr>
            <a:cxnSpLocks/>
            <a:stCxn id="2" idx="4"/>
            <a:endCxn id="54" idx="4"/>
          </p:cNvCxnSpPr>
          <p:nvPr/>
        </p:nvCxnSpPr>
        <p:spPr>
          <a:xfrm>
            <a:off x="6793465" y="2186019"/>
            <a:ext cx="2236481" cy="70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1C30A39-DA7E-1149-B498-87244AFD1915}"/>
              </a:ext>
            </a:extLst>
          </p:cNvPr>
          <p:cNvSpPr/>
          <p:nvPr/>
        </p:nvSpPr>
        <p:spPr>
          <a:xfrm>
            <a:off x="9739542" y="286576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D84C2DE4-24DA-E141-9469-5BCDE770E994}"/>
              </a:ext>
            </a:extLst>
          </p:cNvPr>
          <p:cNvSpPr/>
          <p:nvPr/>
        </p:nvSpPr>
        <p:spPr>
          <a:xfrm rot="10800000">
            <a:off x="9029946" y="28913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56B4E1-B0DB-584B-977B-1C13B10D1F18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8421345" y="3457039"/>
            <a:ext cx="908204" cy="80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644CB23B-F0C0-0F42-8241-559981063FD1}"/>
              </a:ext>
            </a:extLst>
          </p:cNvPr>
          <p:cNvSpPr/>
          <p:nvPr/>
        </p:nvSpPr>
        <p:spPr>
          <a:xfrm>
            <a:off x="8098151" y="4262430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DA1BAD-FD5A-CA44-A02B-DE680C8BE6BE}"/>
              </a:ext>
            </a:extLst>
          </p:cNvPr>
          <p:cNvSpPr/>
          <p:nvPr/>
        </p:nvSpPr>
        <p:spPr>
          <a:xfrm>
            <a:off x="8186344" y="4820100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8BE11C20-9A0C-B945-9DD0-701023EBD7F1}"/>
              </a:ext>
            </a:extLst>
          </p:cNvPr>
          <p:cNvSpPr/>
          <p:nvPr/>
        </p:nvSpPr>
        <p:spPr>
          <a:xfrm>
            <a:off x="9029946" y="425949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764E17-E945-D54D-876E-446E50481A6A}"/>
              </a:ext>
            </a:extLst>
          </p:cNvPr>
          <p:cNvCxnSpPr>
            <a:cxnSpLocks/>
            <a:stCxn id="54" idx="0"/>
            <a:endCxn id="46" idx="0"/>
          </p:cNvCxnSpPr>
          <p:nvPr/>
        </p:nvCxnSpPr>
        <p:spPr>
          <a:xfrm>
            <a:off x="9353139" y="3490419"/>
            <a:ext cx="1" cy="76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5558C69-DC8D-1742-811E-F407AB79E665}"/>
              </a:ext>
            </a:extLst>
          </p:cNvPr>
          <p:cNvSpPr/>
          <p:nvPr/>
        </p:nvSpPr>
        <p:spPr>
          <a:xfrm>
            <a:off x="9218744" y="482010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5</a:t>
            </a:r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CFE16C4C-B212-E140-B67A-5CD8F81365DF}"/>
              </a:ext>
            </a:extLst>
          </p:cNvPr>
          <p:cNvSpPr/>
          <p:nvPr/>
        </p:nvSpPr>
        <p:spPr>
          <a:xfrm>
            <a:off x="10108478" y="4269359"/>
            <a:ext cx="646387" cy="599089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1F3369-793D-5A45-B89D-48D9A297170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365747" y="3407849"/>
            <a:ext cx="1065925" cy="86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73B62A-CF87-FC4D-95BF-E8927FB1D2CA}"/>
              </a:ext>
            </a:extLst>
          </p:cNvPr>
          <p:cNvSpPr/>
          <p:nvPr/>
        </p:nvSpPr>
        <p:spPr>
          <a:xfrm>
            <a:off x="10240825" y="485075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/>
              <a:t>2</a:t>
            </a:r>
          </a:p>
        </p:txBody>
      </p:sp>
      <p:pic>
        <p:nvPicPr>
          <p:cNvPr id="51" name="Picture 9">
            <a:extLst>
              <a:ext uri="{FF2B5EF4-FFF2-40B4-BE49-F238E27FC236}">
                <a16:creationId xmlns:a16="http://schemas.microsoft.com/office/drawing/2014/main" id="{3EC71711-49B4-D44E-BFC3-ED909406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83" y="1802620"/>
            <a:ext cx="257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855FC3A-18EF-0C42-A41A-8E61787E711B}"/>
              </a:ext>
            </a:extLst>
          </p:cNvPr>
          <p:cNvSpPr/>
          <p:nvPr/>
        </p:nvSpPr>
        <p:spPr>
          <a:xfrm>
            <a:off x="6745273" y="1765110"/>
            <a:ext cx="484932" cy="38799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9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617389" y="1216381"/>
            <a:ext cx="10408500" cy="1339639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o mono"/>
                <a:cs typeface="Times New Roman"/>
              </a:rPr>
              <a:t>function </a:t>
            </a:r>
            <a:r>
              <a:rPr lang="en-US">
                <a:latin typeface="Roboto mono"/>
                <a:cs typeface="Times New Roman"/>
              </a:rPr>
              <a:t>ALPHA-BETA-SEARCH(</a:t>
            </a:r>
            <a:r>
              <a:rPr lang="en-US" i="1">
                <a:latin typeface="Roboto mono"/>
                <a:cs typeface="Times New Roman"/>
              </a:rPr>
              <a:t>state</a:t>
            </a:r>
            <a:r>
              <a:rPr lang="en-US">
                <a:latin typeface="Roboto mono"/>
                <a:cs typeface="Times New Roman"/>
              </a:rPr>
              <a:t>)</a:t>
            </a:r>
            <a:r>
              <a:rPr lang="en-US" b="1">
                <a:latin typeface="Roboto mono"/>
                <a:cs typeface="Times New Roman"/>
              </a:rPr>
              <a:t> returns </a:t>
            </a:r>
            <a:r>
              <a:rPr lang="en-US" i="1">
                <a:latin typeface="Roboto mono"/>
                <a:cs typeface="Times New Roman"/>
              </a:rPr>
              <a:t>an action</a:t>
            </a:r>
            <a:endParaRPr lang="en-US">
              <a:latin typeface="Roboto mono"/>
            </a:endParaRP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o mono"/>
                <a:cs typeface="Times New Roman"/>
              </a:rPr>
              <a:t>   inputs: </a:t>
            </a:r>
            <a:r>
              <a:rPr lang="en-US" i="1">
                <a:latin typeface="Roboto mono"/>
                <a:cs typeface="Times New Roman"/>
              </a:rPr>
              <a:t>state</a:t>
            </a:r>
            <a:r>
              <a:rPr lang="en-US">
                <a:latin typeface="Roboto mono"/>
                <a:cs typeface="Times New Roman"/>
              </a:rPr>
              <a:t>, current state in game</a:t>
            </a:r>
            <a:endParaRPr lang="en-US">
              <a:latin typeface="Roboto mono"/>
            </a:endParaRP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o mono"/>
                <a:cs typeface="Times New Roman"/>
              </a:rPr>
              <a:t>   </a:t>
            </a:r>
            <a:r>
              <a:rPr lang="en-US" i="1" err="1">
                <a:latin typeface="Roboto mono"/>
                <a:cs typeface="Times New Roman"/>
              </a:rPr>
              <a:t>v</a:t>
            </a:r>
            <a:r>
              <a:rPr lang="en-US" err="1">
                <a:latin typeface="Roboto mono"/>
                <a:cs typeface="Times New Roman"/>
              </a:rPr>
              <a:t></a:t>
            </a:r>
            <a:r>
              <a:rPr lang="en-US" err="1">
                <a:latin typeface="Roboto mono"/>
              </a:rPr>
              <a:t>MAX-VALUE</a:t>
            </a:r>
            <a:r>
              <a:rPr lang="en-US">
                <a:latin typeface="Roboto mono"/>
              </a:rPr>
              <a:t>(</a:t>
            </a:r>
            <a:r>
              <a:rPr lang="en-US" i="1">
                <a:latin typeface="Roboto mono"/>
              </a:rPr>
              <a:t>state, - </a:t>
            </a:r>
            <a:r>
              <a:rPr lang="en-US">
                <a:latin typeface="Roboto mono"/>
                <a:cs typeface="Times New Roman"/>
              </a:rPr>
              <a:t>∞</a:t>
            </a:r>
            <a:r>
              <a:rPr lang="en-US" i="1">
                <a:latin typeface="Roboto mono"/>
              </a:rPr>
              <a:t> , +</a:t>
            </a:r>
            <a:r>
              <a:rPr lang="en-US">
                <a:latin typeface="Roboto mono"/>
                <a:cs typeface="Times New Roman"/>
              </a:rPr>
              <a:t>∞</a:t>
            </a:r>
            <a:r>
              <a:rPr lang="en-US">
                <a:latin typeface="Roboto mono"/>
              </a:rPr>
              <a:t>)</a:t>
            </a: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latin typeface="Roboto mono"/>
              </a:rPr>
              <a:t>   return </a:t>
            </a:r>
            <a:r>
              <a:rPr lang="en-US">
                <a:latin typeface="Roboto mono"/>
              </a:rPr>
              <a:t>an </a:t>
            </a:r>
            <a:r>
              <a:rPr lang="en-US" i="1">
                <a:latin typeface="Roboto mono"/>
              </a:rPr>
              <a:t>action</a:t>
            </a:r>
            <a:r>
              <a:rPr lang="en-US">
                <a:latin typeface="Roboto mono"/>
              </a:rPr>
              <a:t> in ACTIONS(</a:t>
            </a:r>
            <a:r>
              <a:rPr lang="en-US" i="1">
                <a:latin typeface="Roboto mono"/>
              </a:rPr>
              <a:t>state</a:t>
            </a:r>
            <a:r>
              <a:rPr lang="en-US">
                <a:latin typeface="Roboto mono"/>
              </a:rPr>
              <a:t>) with value </a:t>
            </a:r>
            <a:r>
              <a:rPr lang="en-US" i="1">
                <a:latin typeface="Roboto mono"/>
              </a:rPr>
              <a:t>v</a:t>
            </a:r>
            <a:endParaRPr lang="en-US">
              <a:latin typeface="Roboto mono"/>
            </a:endParaRPr>
          </a:p>
          <a:p>
            <a:pPr marL="1016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i="1">
              <a:solidFill>
                <a:srgbClr val="0000FF"/>
              </a:solidFill>
              <a:latin typeface="Roboto mono"/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69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cs typeface="Arial"/>
              </a:rPr>
              <a:t>Alpha-Beta Algorithm Pseudocode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2DAE7-1F80-467E-885E-F9EF7DC7BFF2}"/>
              </a:ext>
            </a:extLst>
          </p:cNvPr>
          <p:cNvSpPr txBox="1"/>
          <p:nvPr/>
        </p:nvSpPr>
        <p:spPr>
          <a:xfrm>
            <a:off x="619845" y="3187593"/>
            <a:ext cx="10414426" cy="286232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  <a:cs typeface="Times New Roman"/>
              </a:rPr>
              <a:t>function </a:t>
            </a:r>
            <a:r>
              <a:rPr lang="en-US" sz="2000">
                <a:latin typeface="Roboto mono"/>
                <a:cs typeface="Times New Roman"/>
              </a:rPr>
              <a:t>MAX-VALUE(</a:t>
            </a:r>
            <a:r>
              <a:rPr lang="en-US" sz="2000" i="1">
                <a:latin typeface="Roboto mono"/>
                <a:cs typeface="Times New Roman"/>
              </a:rPr>
              <a:t>state, , </a:t>
            </a:r>
            <a:r>
              <a:rPr lang="en-US" sz="2000">
                <a:latin typeface="Roboto mono"/>
                <a:cs typeface="Times New Roman"/>
              </a:rPr>
              <a:t>)</a:t>
            </a:r>
            <a:r>
              <a:rPr lang="en-US" sz="2000" b="1">
                <a:latin typeface="Roboto mono"/>
                <a:cs typeface="Times New Roman"/>
              </a:rPr>
              <a:t> returns </a:t>
            </a:r>
            <a:r>
              <a:rPr lang="en-US" sz="2000" i="1">
                <a:latin typeface="Roboto mono"/>
                <a:cs typeface="Times New Roman"/>
              </a:rPr>
              <a:t>a utility value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  <a:cs typeface="Times New Roman"/>
              </a:rPr>
              <a:t>   if </a:t>
            </a:r>
            <a:r>
              <a:rPr lang="en-US" sz="2000">
                <a:latin typeface="Roboto mono"/>
                <a:cs typeface="Times New Roman"/>
              </a:rPr>
              <a:t>TERMINAL-TEST(</a:t>
            </a:r>
            <a:r>
              <a:rPr lang="en-US" sz="2000" i="1">
                <a:latin typeface="Roboto mono"/>
                <a:cs typeface="Times New Roman"/>
              </a:rPr>
              <a:t>state</a:t>
            </a:r>
            <a:r>
              <a:rPr lang="en-US" sz="2000">
                <a:latin typeface="Roboto mono"/>
                <a:cs typeface="Times New Roman"/>
              </a:rPr>
              <a:t>) </a:t>
            </a:r>
            <a:r>
              <a:rPr lang="en-US" sz="2000" b="1">
                <a:latin typeface="Roboto mono"/>
                <a:cs typeface="Times New Roman"/>
              </a:rPr>
              <a:t>then return</a:t>
            </a:r>
            <a:r>
              <a:rPr lang="en-US" sz="2000">
                <a:latin typeface="Roboto mono"/>
                <a:cs typeface="Times New Roman"/>
              </a:rPr>
              <a:t> UTILITY(</a:t>
            </a:r>
            <a:r>
              <a:rPr lang="en-US" sz="2000" i="1">
                <a:latin typeface="Roboto mono"/>
                <a:cs typeface="Times New Roman"/>
              </a:rPr>
              <a:t>state</a:t>
            </a:r>
            <a:r>
              <a:rPr lang="en-US" sz="2000">
                <a:latin typeface="Roboto mono"/>
                <a:cs typeface="Times New Roman"/>
              </a:rPr>
              <a:t>)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  <a:cs typeface="Times New Roman"/>
              </a:rPr>
              <a:t>   </a:t>
            </a:r>
            <a:r>
              <a:rPr lang="en-US" sz="2000" i="1">
                <a:latin typeface="Roboto mono"/>
                <a:cs typeface="Times New Roman"/>
              </a:rPr>
              <a:t>v </a:t>
            </a:r>
            <a:r>
              <a:rPr lang="en-US" sz="2000">
                <a:latin typeface="Roboto mono"/>
                <a:cs typeface="Times New Roman"/>
              </a:rPr>
              <a:t> - ∞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</a:rPr>
              <a:t>   for </a:t>
            </a:r>
            <a:r>
              <a:rPr lang="en-US" sz="2000" i="1">
                <a:latin typeface="Roboto mono"/>
              </a:rPr>
              <a:t>a</a:t>
            </a:r>
            <a:r>
              <a:rPr lang="en-US" sz="2000">
                <a:latin typeface="Roboto mono"/>
              </a:rPr>
              <a:t> in ACTIONS(</a:t>
            </a:r>
            <a:r>
              <a:rPr lang="en-US" sz="2000" i="1">
                <a:latin typeface="Roboto mono"/>
              </a:rPr>
              <a:t>state</a:t>
            </a:r>
            <a:r>
              <a:rPr lang="en-US" sz="2000">
                <a:latin typeface="Roboto mono"/>
              </a:rPr>
              <a:t>) </a:t>
            </a:r>
            <a:r>
              <a:rPr lang="en-US" sz="2000" b="1">
                <a:latin typeface="Roboto mono"/>
              </a:rPr>
              <a:t>do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  <a:cs typeface="Times New Roman"/>
              </a:rPr>
              <a:t>       </a:t>
            </a:r>
            <a:r>
              <a:rPr lang="en-US" sz="2000" i="1">
                <a:latin typeface="Roboto mono"/>
                <a:cs typeface="Times New Roman"/>
              </a:rPr>
              <a:t>v </a:t>
            </a:r>
            <a:r>
              <a:rPr lang="en-US" sz="2000">
                <a:latin typeface="Roboto mono"/>
                <a:cs typeface="Times New Roman"/>
              </a:rPr>
              <a:t> </a:t>
            </a:r>
            <a:r>
              <a:rPr lang="en-US" sz="2000">
                <a:latin typeface="Roboto mono"/>
              </a:rPr>
              <a:t>MAX(</a:t>
            </a:r>
            <a:r>
              <a:rPr lang="en-US" sz="2000" i="1" err="1">
                <a:latin typeface="Roboto mono"/>
              </a:rPr>
              <a:t>v,</a:t>
            </a:r>
            <a:r>
              <a:rPr lang="en-US" sz="2000" err="1">
                <a:latin typeface="Roboto mono"/>
              </a:rPr>
              <a:t>MIN</a:t>
            </a:r>
            <a:r>
              <a:rPr lang="en-US" sz="2000">
                <a:latin typeface="Roboto mono"/>
              </a:rPr>
              <a:t>-VALUE(Result(</a:t>
            </a:r>
            <a:r>
              <a:rPr lang="en-US" sz="2000" i="1" err="1">
                <a:latin typeface="Roboto mono"/>
              </a:rPr>
              <a:t>s</a:t>
            </a:r>
            <a:r>
              <a:rPr lang="en-US" sz="2000" err="1">
                <a:latin typeface="Roboto mono"/>
              </a:rPr>
              <a:t>,a</a:t>
            </a:r>
            <a:r>
              <a:rPr lang="en-US" sz="2000">
                <a:latin typeface="Roboto mono"/>
              </a:rPr>
              <a:t>), </a:t>
            </a:r>
            <a:r>
              <a:rPr lang="en-US" sz="2000" i="1">
                <a:latin typeface="Roboto mono"/>
                <a:cs typeface="Times New Roman"/>
              </a:rPr>
              <a:t> , </a:t>
            </a:r>
            <a:r>
              <a:rPr lang="en-US" sz="2000">
                <a:latin typeface="Roboto mono"/>
              </a:rPr>
              <a:t>))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Roboto mono"/>
              </a:rPr>
              <a:t>       </a:t>
            </a:r>
            <a:r>
              <a:rPr lang="en-US" sz="2000" b="1">
                <a:latin typeface="Roboto mono"/>
              </a:rPr>
              <a:t>if</a:t>
            </a:r>
            <a:r>
              <a:rPr lang="en-US" sz="2000">
                <a:latin typeface="Roboto mono"/>
              </a:rPr>
              <a:t> </a:t>
            </a:r>
            <a:r>
              <a:rPr lang="en-US" sz="2000" i="1">
                <a:latin typeface="Roboto mono"/>
                <a:cs typeface="Times New Roman"/>
              </a:rPr>
              <a:t>v</a:t>
            </a:r>
            <a:r>
              <a:rPr lang="en-US" sz="2000">
                <a:latin typeface="Roboto mono"/>
              </a:rPr>
              <a:t> ≥ </a:t>
            </a:r>
            <a:r>
              <a:rPr lang="en-US" sz="2000" i="1">
                <a:latin typeface="Roboto mono"/>
                <a:cs typeface="Times New Roman"/>
              </a:rPr>
              <a:t></a:t>
            </a:r>
            <a:r>
              <a:rPr lang="en-US" sz="2000">
                <a:latin typeface="Roboto mono"/>
              </a:rPr>
              <a:t> </a:t>
            </a:r>
            <a:r>
              <a:rPr lang="en-US" sz="2000" b="1">
                <a:latin typeface="Roboto mono"/>
              </a:rPr>
              <a:t>then return</a:t>
            </a:r>
            <a:r>
              <a:rPr lang="en-US" sz="2000">
                <a:latin typeface="Roboto mono"/>
              </a:rPr>
              <a:t> </a:t>
            </a:r>
            <a:r>
              <a:rPr lang="en-US" sz="2000" i="1">
                <a:latin typeface="Roboto mono"/>
                <a:cs typeface="Times New Roman"/>
              </a:rPr>
              <a:t>v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latin typeface="Roboto mono"/>
                <a:cs typeface="Times New Roman"/>
              </a:rPr>
              <a:t>        </a:t>
            </a:r>
            <a:r>
              <a:rPr lang="en-US" sz="2000">
                <a:latin typeface="Roboto mono"/>
                <a:cs typeface="Times New Roman"/>
              </a:rPr>
              <a:t></a:t>
            </a:r>
            <a:r>
              <a:rPr lang="en-US" sz="2000" i="1">
                <a:latin typeface="Roboto mono"/>
                <a:cs typeface="Times New Roman"/>
              </a:rPr>
              <a:t> </a:t>
            </a:r>
            <a:r>
              <a:rPr lang="en-US" sz="2000">
                <a:latin typeface="Roboto mono"/>
              </a:rPr>
              <a:t>MAX</a:t>
            </a:r>
            <a:r>
              <a:rPr lang="en-US" sz="2000">
                <a:latin typeface="Roboto mono"/>
                <a:cs typeface="Times New Roman"/>
              </a:rPr>
              <a:t>(</a:t>
            </a:r>
            <a:r>
              <a:rPr lang="en-US" sz="2000" i="1">
                <a:latin typeface="Roboto mono"/>
                <a:cs typeface="Times New Roman"/>
              </a:rPr>
              <a:t></a:t>
            </a:r>
            <a:r>
              <a:rPr lang="en-US" sz="2000">
                <a:latin typeface="Roboto mono"/>
                <a:cs typeface="Times New Roman"/>
              </a:rPr>
              <a:t> ,</a:t>
            </a:r>
            <a:r>
              <a:rPr lang="en-US" sz="2000" i="1">
                <a:latin typeface="Roboto mono"/>
                <a:cs typeface="Times New Roman"/>
              </a:rPr>
              <a:t>v</a:t>
            </a:r>
            <a:r>
              <a:rPr lang="en-US" sz="2000">
                <a:latin typeface="Roboto mono"/>
                <a:cs typeface="Times New Roman"/>
              </a:rPr>
              <a:t>)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</a:rPr>
              <a:t>   return </a:t>
            </a:r>
            <a:r>
              <a:rPr lang="en-US" sz="2000" i="1">
                <a:latin typeface="Roboto mono"/>
                <a:cs typeface="Times New Roman"/>
              </a:rPr>
              <a:t>v</a:t>
            </a:r>
            <a:endParaRPr lang="en-US" sz="2000">
              <a:latin typeface="Roboto mono"/>
            </a:endParaRPr>
          </a:p>
          <a:p>
            <a:pPr algn="l"/>
            <a:endParaRPr lang="en-US" sz="2000">
              <a:latin typeface="Roboto mono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E62444-0A03-40AC-97F6-9CCC330CEC8C}"/>
              </a:ext>
            </a:extLst>
          </p:cNvPr>
          <p:cNvCxnSpPr/>
          <p:nvPr/>
        </p:nvCxnSpPr>
        <p:spPr>
          <a:xfrm flipV="1">
            <a:off x="620566" y="2877750"/>
            <a:ext cx="10411864" cy="640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378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70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latin typeface="Arial"/>
                <a:cs typeface="Arial"/>
              </a:rPr>
              <a:t>Alpha-Beta Algorithm II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2DAE7-1F80-467E-885E-F9EF7DC7BFF2}"/>
              </a:ext>
            </a:extLst>
          </p:cNvPr>
          <p:cNvSpPr txBox="1"/>
          <p:nvPr/>
        </p:nvSpPr>
        <p:spPr>
          <a:xfrm>
            <a:off x="619845" y="3187593"/>
            <a:ext cx="10414426" cy="286232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</a:rPr>
              <a:t>function </a:t>
            </a:r>
            <a:r>
              <a:rPr lang="en-US" sz="2000">
                <a:latin typeface="Roboto mono"/>
              </a:rPr>
              <a:t>MIN-VALUE(</a:t>
            </a:r>
            <a:r>
              <a:rPr lang="en-US" sz="2000" i="1">
                <a:latin typeface="Roboto mono"/>
              </a:rPr>
              <a:t>state, </a:t>
            </a:r>
            <a:r>
              <a:rPr lang="en-US" sz="2000" i="1">
                <a:latin typeface="Roboto mono"/>
                <a:cs typeface="Times New Roman"/>
              </a:rPr>
              <a:t></a:t>
            </a:r>
            <a:r>
              <a:rPr lang="en-US" sz="2000" i="1">
                <a:latin typeface="Roboto mono"/>
              </a:rPr>
              <a:t> , </a:t>
            </a:r>
            <a:r>
              <a:rPr lang="en-US" sz="2000" i="1">
                <a:latin typeface="Roboto mono"/>
                <a:cs typeface="Times New Roman"/>
              </a:rPr>
              <a:t></a:t>
            </a:r>
            <a:r>
              <a:rPr lang="en-US" sz="2000">
                <a:latin typeface="Roboto mono"/>
              </a:rPr>
              <a:t>)</a:t>
            </a:r>
            <a:r>
              <a:rPr lang="en-US" sz="2000" b="1">
                <a:latin typeface="Roboto mono"/>
              </a:rPr>
              <a:t> returns </a:t>
            </a:r>
            <a:r>
              <a:rPr lang="en-US" sz="2000" i="1">
                <a:latin typeface="Roboto mono"/>
              </a:rPr>
              <a:t>a utility value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</a:rPr>
              <a:t>   if </a:t>
            </a:r>
            <a:r>
              <a:rPr lang="en-US" sz="2000">
                <a:latin typeface="Roboto mono"/>
              </a:rPr>
              <a:t>TERMINAL-TEST(</a:t>
            </a:r>
            <a:r>
              <a:rPr lang="en-US" sz="2000" i="1">
                <a:latin typeface="Roboto mono"/>
              </a:rPr>
              <a:t>state</a:t>
            </a:r>
            <a:r>
              <a:rPr lang="en-US" sz="2000">
                <a:latin typeface="Roboto mono"/>
              </a:rPr>
              <a:t>) </a:t>
            </a:r>
            <a:r>
              <a:rPr lang="en-US" sz="2000" b="1">
                <a:latin typeface="Roboto mono"/>
              </a:rPr>
              <a:t>then return</a:t>
            </a:r>
            <a:r>
              <a:rPr lang="en-US" sz="2000">
                <a:latin typeface="Roboto mono"/>
              </a:rPr>
              <a:t> UTILITY(</a:t>
            </a:r>
            <a:r>
              <a:rPr lang="en-US" sz="2000" i="1">
                <a:latin typeface="Roboto mono"/>
              </a:rPr>
              <a:t>state</a:t>
            </a:r>
            <a:r>
              <a:rPr lang="en-US" sz="2000">
                <a:latin typeface="Roboto mono"/>
              </a:rPr>
              <a:t>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</a:rPr>
              <a:t>   </a:t>
            </a:r>
            <a:r>
              <a:rPr lang="en-US" sz="2000" i="1">
                <a:latin typeface="Roboto mono"/>
              </a:rPr>
              <a:t>v </a:t>
            </a:r>
            <a:r>
              <a:rPr lang="en-US" sz="2000">
                <a:latin typeface="Roboto mono"/>
                <a:cs typeface="Times New Roman"/>
              </a:rPr>
              <a:t></a:t>
            </a:r>
            <a:r>
              <a:rPr lang="en-US" sz="2000">
                <a:latin typeface="Roboto mono"/>
              </a:rPr>
              <a:t> + ∞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</a:rPr>
              <a:t>   for </a:t>
            </a:r>
            <a:r>
              <a:rPr lang="en-US" sz="2000" i="1" err="1">
                <a:latin typeface="Roboto mono"/>
              </a:rPr>
              <a:t>a,s</a:t>
            </a:r>
            <a:r>
              <a:rPr lang="en-US" sz="2000">
                <a:latin typeface="Roboto mono"/>
              </a:rPr>
              <a:t> in SUCCESSORS(</a:t>
            </a:r>
            <a:r>
              <a:rPr lang="en-US" sz="2000" i="1">
                <a:latin typeface="Roboto mono"/>
              </a:rPr>
              <a:t>state</a:t>
            </a:r>
            <a:r>
              <a:rPr lang="en-US" sz="2000">
                <a:latin typeface="Roboto mono"/>
              </a:rPr>
              <a:t>) </a:t>
            </a:r>
            <a:r>
              <a:rPr lang="en-US" sz="2000" b="1">
                <a:latin typeface="Roboto mono"/>
              </a:rPr>
              <a:t>do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</a:rPr>
              <a:t>       </a:t>
            </a:r>
            <a:r>
              <a:rPr lang="en-US" sz="2000" i="1">
                <a:latin typeface="Roboto mono"/>
              </a:rPr>
              <a:t>v </a:t>
            </a:r>
            <a:r>
              <a:rPr lang="en-US" sz="2000">
                <a:latin typeface="Roboto mono"/>
                <a:cs typeface="Times New Roman"/>
              </a:rPr>
              <a:t></a:t>
            </a:r>
            <a:r>
              <a:rPr lang="en-US" sz="2000">
                <a:latin typeface="Roboto mono"/>
              </a:rPr>
              <a:t> MIN(</a:t>
            </a:r>
            <a:r>
              <a:rPr lang="en-US" sz="2000" i="1" err="1">
                <a:latin typeface="Roboto mono"/>
              </a:rPr>
              <a:t>v,</a:t>
            </a:r>
            <a:r>
              <a:rPr lang="en-US" sz="2000" err="1">
                <a:latin typeface="Roboto mono"/>
              </a:rPr>
              <a:t>MAX</a:t>
            </a:r>
            <a:r>
              <a:rPr lang="en-US" sz="2000">
                <a:latin typeface="Roboto mono"/>
              </a:rPr>
              <a:t>-VALUE(</a:t>
            </a:r>
            <a:r>
              <a:rPr lang="en-US" sz="2000" i="1">
                <a:latin typeface="Roboto mono"/>
              </a:rPr>
              <a:t>s</a:t>
            </a:r>
            <a:r>
              <a:rPr lang="en-US" sz="2000">
                <a:latin typeface="Roboto mono"/>
              </a:rPr>
              <a:t>, </a:t>
            </a:r>
            <a:r>
              <a:rPr lang="en-US" sz="2000" i="1">
                <a:latin typeface="Roboto mono"/>
                <a:cs typeface="Times New Roman"/>
              </a:rPr>
              <a:t></a:t>
            </a:r>
            <a:r>
              <a:rPr lang="en-US" sz="2000" i="1">
                <a:latin typeface="Roboto mono"/>
              </a:rPr>
              <a:t> , </a:t>
            </a:r>
            <a:r>
              <a:rPr lang="en-US" sz="2000" i="1">
                <a:latin typeface="Roboto mono"/>
                <a:cs typeface="Times New Roman"/>
              </a:rPr>
              <a:t></a:t>
            </a:r>
            <a:r>
              <a:rPr lang="en-US" sz="2000">
                <a:latin typeface="Roboto mono"/>
              </a:rPr>
              <a:t>))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</a:rPr>
              <a:t>       if</a:t>
            </a:r>
            <a:r>
              <a:rPr lang="en-US" sz="2000">
                <a:latin typeface="Roboto mono"/>
              </a:rPr>
              <a:t> </a:t>
            </a:r>
            <a:r>
              <a:rPr lang="en-US" sz="2000" i="1">
                <a:latin typeface="Roboto mono"/>
              </a:rPr>
              <a:t>v</a:t>
            </a:r>
            <a:r>
              <a:rPr lang="en-US" sz="2000">
                <a:latin typeface="Roboto mono"/>
              </a:rPr>
              <a:t> ≤ </a:t>
            </a:r>
            <a:r>
              <a:rPr lang="en-US" sz="2000" i="1">
                <a:latin typeface="Roboto mono"/>
                <a:cs typeface="Times New Roman"/>
              </a:rPr>
              <a:t></a:t>
            </a:r>
            <a:r>
              <a:rPr lang="en-US" sz="2000">
                <a:latin typeface="Roboto mono"/>
              </a:rPr>
              <a:t> </a:t>
            </a:r>
            <a:r>
              <a:rPr lang="en-US" sz="2000" b="1">
                <a:latin typeface="Roboto mono"/>
              </a:rPr>
              <a:t>then return</a:t>
            </a:r>
            <a:r>
              <a:rPr lang="en-US" sz="2000">
                <a:latin typeface="Roboto mono"/>
              </a:rPr>
              <a:t> </a:t>
            </a:r>
            <a:r>
              <a:rPr lang="en-US" sz="2000" i="1">
                <a:latin typeface="Roboto mono"/>
              </a:rPr>
              <a:t>v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latin typeface="Roboto mono"/>
              </a:rPr>
              <a:t>       </a:t>
            </a:r>
            <a:r>
              <a:rPr lang="en-US" sz="2000" i="1">
                <a:latin typeface="Roboto mono"/>
                <a:cs typeface="Times New Roman"/>
              </a:rPr>
              <a:t> </a:t>
            </a:r>
            <a:r>
              <a:rPr lang="en-US" sz="2000">
                <a:latin typeface="Roboto mono"/>
                <a:cs typeface="Times New Roman"/>
              </a:rPr>
              <a:t></a:t>
            </a:r>
            <a:r>
              <a:rPr lang="en-US" sz="2000" i="1">
                <a:latin typeface="Roboto mono"/>
                <a:cs typeface="Times New Roman"/>
              </a:rPr>
              <a:t> </a:t>
            </a:r>
            <a:r>
              <a:rPr lang="en-US" sz="2000">
                <a:latin typeface="Roboto mono"/>
                <a:cs typeface="Times New Roman"/>
              </a:rPr>
              <a:t>MIN(</a:t>
            </a:r>
            <a:r>
              <a:rPr lang="en-US" sz="2000" i="1">
                <a:latin typeface="Roboto mono"/>
                <a:cs typeface="Times New Roman"/>
              </a:rPr>
              <a:t></a:t>
            </a:r>
            <a:r>
              <a:rPr lang="en-US" sz="2000">
                <a:latin typeface="Roboto mono"/>
                <a:cs typeface="Times New Roman"/>
              </a:rPr>
              <a:t> ,</a:t>
            </a:r>
            <a:r>
              <a:rPr lang="en-US" sz="2000" i="1">
                <a:latin typeface="Roboto mono"/>
                <a:cs typeface="Times New Roman"/>
              </a:rPr>
              <a:t>v</a:t>
            </a:r>
            <a:r>
              <a:rPr lang="en-US" sz="2000">
                <a:latin typeface="Roboto mono"/>
                <a:cs typeface="Times New Roman"/>
              </a:rPr>
              <a:t>)</a:t>
            </a:r>
            <a:endParaRPr lang="en-US" sz="2000">
              <a:latin typeface="Roboto mono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Roboto mono"/>
              </a:rPr>
              <a:t>   return </a:t>
            </a:r>
            <a:r>
              <a:rPr lang="en-US" sz="2000" i="1">
                <a:latin typeface="Roboto mono"/>
                <a:cs typeface="Times New Roman"/>
              </a:rPr>
              <a:t>v</a:t>
            </a:r>
            <a:endParaRPr lang="en-US" sz="2000">
              <a:latin typeface="Roboto mono"/>
            </a:endParaRPr>
          </a:p>
          <a:p>
            <a:pPr algn="l">
              <a:spcBef>
                <a:spcPct val="0"/>
              </a:spcBef>
              <a:spcAft>
                <a:spcPct val="0"/>
              </a:spcAft>
            </a:pPr>
            <a:endParaRPr lang="en-US" sz="2000" i="1">
              <a:latin typeface="Roboto mono"/>
              <a:cs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E62444-0A03-40AC-97F6-9CCC330CEC8C}"/>
              </a:ext>
            </a:extLst>
          </p:cNvPr>
          <p:cNvCxnSpPr/>
          <p:nvPr/>
        </p:nvCxnSpPr>
        <p:spPr>
          <a:xfrm flipV="1">
            <a:off x="620566" y="2877750"/>
            <a:ext cx="10411864" cy="640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9E641-3A72-4E3F-A939-08275AADC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 b="1">
                <a:cs typeface="Arial"/>
              </a:rPr>
              <a:t>Two players alternate moves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 b="1">
                <a:cs typeface="Arial"/>
              </a:rPr>
              <a:t>Zero-sum: one player’s loss is another’s gain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 b="1">
                <a:cs typeface="Arial"/>
              </a:rPr>
              <a:t>Clear set of legal moves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r>
              <a:rPr lang="en-US" b="1">
                <a:cs typeface="Arial"/>
              </a:rPr>
              <a:t>Well-defined outcomes (e.g. win, lose, draw)</a:t>
            </a:r>
            <a:endParaRPr lang="en-US"/>
          </a:p>
          <a:p>
            <a:pPr indent="-457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AutoNum type="arabicPeriod"/>
            </a:pP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Examples: 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Chess, Checkers, Go, 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Mancala, Tic-Tac-Toe, Othello </a:t>
            </a:r>
            <a:r>
              <a:rPr lang="mr-IN"/>
              <a:t>…</a:t>
            </a:r>
            <a:endParaRPr lang="en-US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7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</a:pPr>
            <a:r>
              <a:rPr lang="en-US" sz="3400" dirty="0"/>
              <a:t>Key properties of our games</a:t>
            </a: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4235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Guaranteed to compute same root value as Minimax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Worst case: </a:t>
            </a:r>
            <a:r>
              <a:rPr lang="en-US">
                <a:cs typeface="Arial"/>
              </a:rPr>
              <a:t>no pruning, same as Minimax (O(b</a:t>
            </a:r>
            <a:r>
              <a:rPr lang="en-US" baseline="30000">
                <a:cs typeface="Arial"/>
              </a:rPr>
              <a:t>d</a:t>
            </a:r>
            <a:r>
              <a:rPr lang="en-US">
                <a:cs typeface="Arial"/>
              </a:rPr>
              <a:t>))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Best case: </a:t>
            </a:r>
            <a:r>
              <a:rPr lang="en-US">
                <a:cs typeface="Arial"/>
              </a:rPr>
              <a:t>when each player’s best move is the first option examined, examines only O(b</a:t>
            </a:r>
            <a:r>
              <a:rPr lang="en-US" baseline="30000">
                <a:cs typeface="Arial"/>
              </a:rPr>
              <a:t>d/2</a:t>
            </a:r>
            <a:r>
              <a:rPr lang="en-US">
                <a:cs typeface="Arial"/>
              </a:rPr>
              <a:t>) nodes, allowing to search twice as deep!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 marL="4445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FF"/>
              </a:solidFill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71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solidFill>
                  <a:srgbClr val="000066"/>
                </a:solidFill>
                <a:cs typeface="Arial"/>
              </a:rPr>
              <a:t>Effectiveness of Alpha-Beta Pruning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latin typeface="Arial"/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1142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888734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So: run Iterative Deepening search, sort by value returned on last iteration.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So: expand captures first, then threats, then forward moves, etc.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O(b</a:t>
            </a:r>
            <a:r>
              <a:rPr lang="en-US" b="1" baseline="30000">
                <a:cs typeface="Arial"/>
              </a:rPr>
              <a:t>(d/2)</a:t>
            </a:r>
            <a:r>
              <a:rPr lang="en-US" b="1">
                <a:cs typeface="Arial"/>
              </a:rPr>
              <a:t>) </a:t>
            </a:r>
            <a:r>
              <a:rPr lang="en-US">
                <a:cs typeface="Arial"/>
              </a:rPr>
              <a:t>is the same as having a branching factor of sqrt(b),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Since (sqrt(b))</a:t>
            </a:r>
            <a:r>
              <a:rPr lang="en-US" baseline="30000">
                <a:cs typeface="Arial"/>
              </a:rPr>
              <a:t>d</a:t>
            </a:r>
            <a:r>
              <a:rPr lang="en-US">
                <a:cs typeface="Arial"/>
              </a:rPr>
              <a:t> =  b</a:t>
            </a:r>
            <a:r>
              <a:rPr lang="en-US" baseline="30000">
                <a:cs typeface="Arial"/>
              </a:rPr>
              <a:t>(d/2)</a:t>
            </a:r>
            <a:endParaRPr lang="en-US" baseline="30000"/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cs typeface="Arial"/>
              </a:rPr>
              <a:t>e.g., in chess go from b ~ 35  to  b ~ 6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For Deep Blue, alpha-beta pruning reduced the average branching factor from 35-40 to 6, as expected, doubling search depth</a:t>
            </a:r>
            <a:endParaRPr lang="en-US"/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Symbol,Sans-Serif"/>
              <a:buChar char="•"/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Symbol,Sans-Serif"/>
              <a:buChar char="·"/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Symbol,Sans-Serif"/>
              <a:buChar char="·"/>
            </a:pPr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72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sz="3400">
                <a:cs typeface="Arial"/>
              </a:rPr>
              <a:t>When best move is the first examined, </a:t>
            </a:r>
            <a:br>
              <a:rPr lang="en-US" sz="3400">
                <a:cs typeface="Arial"/>
              </a:rPr>
            </a:br>
            <a:r>
              <a:rPr lang="en-US" sz="3400">
                <a:cs typeface="Arial"/>
              </a:rPr>
              <a:t>examines only O(b</a:t>
            </a:r>
            <a:r>
              <a:rPr lang="en-US" sz="3400" baseline="30000">
                <a:cs typeface="Arial"/>
              </a:rPr>
              <a:t>d/2</a:t>
            </a:r>
            <a:r>
              <a:rPr lang="en-US" sz="3400">
                <a:cs typeface="Arial"/>
              </a:rPr>
              <a:t>) nodes….</a:t>
            </a:r>
            <a:endParaRPr lang="en-US" sz="3400" b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solidFill>
                <a:srgbClr val="000066"/>
              </a:solidFill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3223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latin typeface="Open sans"/>
                <a:cs typeface="Arial"/>
              </a:rPr>
              <a:t>Expand the proposed solution a little farther</a:t>
            </a:r>
            <a:endParaRPr lang="en-US">
              <a:latin typeface="Open sans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latin typeface="Open sans"/>
                <a:cs typeface="Arial"/>
              </a:rPr>
              <a:t>Just to make sure there are no surprises</a:t>
            </a:r>
            <a:endParaRPr lang="en-US">
              <a:latin typeface="Open sans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latin typeface="Open sans"/>
                <a:cs typeface="Arial"/>
              </a:rPr>
              <a:t>Learn better board evaluation functions</a:t>
            </a:r>
            <a:endParaRPr lang="en-US">
              <a:latin typeface="Open sans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latin typeface="Open sans"/>
                <a:cs typeface="Arial"/>
              </a:rPr>
              <a:t>E.g., for backgammon</a:t>
            </a:r>
            <a:endParaRPr lang="en-US">
              <a:latin typeface="Open sans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latin typeface="Open sans"/>
                <a:cs typeface="Arial"/>
              </a:rPr>
              <a:t>Learn model of your opponent</a:t>
            </a:r>
            <a:endParaRPr lang="en-US">
              <a:latin typeface="Open sans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latin typeface="Open sans"/>
                <a:cs typeface="Arial"/>
              </a:rPr>
              <a:t>E.g., for poker</a:t>
            </a:r>
            <a:endParaRPr lang="en-US">
              <a:latin typeface="Open sans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latin typeface="Open sans"/>
                <a:cs typeface="Arial"/>
              </a:rPr>
              <a:t>Do stochastic search</a:t>
            </a:r>
            <a:endParaRPr lang="en-US" b="1">
              <a:latin typeface="Open sans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>
                <a:latin typeface="Open sans"/>
                <a:cs typeface="Arial"/>
              </a:rPr>
              <a:t>E.g., for go</a:t>
            </a:r>
            <a:endParaRPr lang="en-US">
              <a:latin typeface="Open sans"/>
            </a:endParaRPr>
          </a:p>
          <a:p>
            <a:pPr lvl="2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Symbol,Sans-Serif"/>
              <a:buChar char="·"/>
            </a:pPr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73</a:t>
            </a:r>
          </a:p>
          <a:p>
            <a:pPr>
              <a:buSzPts val="1400"/>
            </a:pPr>
            <a:endParaRPr lang="en-US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3400">
                <a:cs typeface="Arial"/>
              </a:rPr>
              <a:t>Real systems use a few more tricks</a:t>
            </a:r>
            <a:endParaRPr lang="en-US" sz="3400" b="0"/>
          </a:p>
          <a:p>
            <a:pPr>
              <a:buClr>
                <a:schemeClr val="accent1"/>
              </a:buClr>
            </a:pPr>
            <a:endParaRPr lang="en-US" sz="3400">
              <a:solidFill>
                <a:srgbClr val="000066"/>
              </a:solidFill>
              <a:cs typeface="Arial"/>
            </a:endParaRP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88723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 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74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470110" y="1798866"/>
            <a:ext cx="7648073" cy="252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</a:pPr>
            <a:r>
              <a:rPr lang="en-US" sz="3400" b="1">
                <a:solidFill>
                  <a:srgbClr val="000066"/>
                </a:solidFill>
              </a:rPr>
              <a:t>Next time: </a:t>
            </a:r>
            <a:r>
              <a:rPr lang="en-US" sz="3400" b="1" err="1">
                <a:solidFill>
                  <a:srgbClr val="000066"/>
                </a:solidFill>
              </a:rPr>
              <a:t>Expectimax</a:t>
            </a:r>
            <a:r>
              <a:rPr lang="en-US" sz="3400" b="1">
                <a:solidFill>
                  <a:srgbClr val="000066"/>
                </a:solidFill>
              </a:rPr>
              <a:t> and Utilities</a:t>
            </a:r>
            <a:r>
              <a:rPr lang="en-US" sz="3400">
                <a:ea typeface="Arial"/>
                <a:cs typeface="Arial"/>
              </a:rPr>
              <a:t>​</a:t>
            </a:r>
            <a:endParaRPr lang="en-US" sz="3400"/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70240-E9D1-422F-83AD-130540CD53AB}"/>
              </a:ext>
            </a:extLst>
          </p:cNvPr>
          <p:cNvSpPr txBox="1"/>
          <p:nvPr/>
        </p:nvSpPr>
        <p:spPr>
          <a:xfrm>
            <a:off x="1100097" y="426335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Open Sans"/>
            </a:endParaRPr>
          </a:p>
          <a:p>
            <a:endParaRPr lang="en-US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362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2b3bf485b_0_0"/>
          <p:cNvSpPr txBox="1">
            <a:spLocks noGrp="1"/>
          </p:cNvSpPr>
          <p:nvPr>
            <p:ph type="body" idx="1"/>
          </p:nvPr>
        </p:nvSpPr>
        <p:spPr>
          <a:xfrm>
            <a:off x="399675" y="1299625"/>
            <a:ext cx="10408500" cy="469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Most card games (e.g. Hearts, Bridge, etc.) and Scrabble 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Stochastic, not deterministic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Not fully observable: lacking in perfect information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Real-time strategy games, e.g. Warcraft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Continuous rather than discrete</a:t>
            </a:r>
            <a:endParaRPr lang="en-US"/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No pause between actions, don’t take turns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>
                <a:cs typeface="Arial"/>
              </a:rPr>
              <a:t>Cooperative games</a:t>
            </a:r>
            <a:endParaRPr lang="en-US"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/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/>
          </a:p>
          <a:p>
            <a:pPr marL="2286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8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</a:pPr>
            <a:r>
              <a:rPr lang="en-US" sz="3400"/>
              <a:t>More complicated games </a:t>
            </a: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3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807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b3bf485b_0_0"/>
          <p:cNvSpPr txBox="1"/>
          <p:nvPr/>
        </p:nvSpPr>
        <p:spPr>
          <a:xfrm>
            <a:off x="10949275" y="6478075"/>
            <a:ext cx="22593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CIS 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421/521  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|</a:t>
            </a:r>
            <a:r>
              <a:rPr lang="en-US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9</a:t>
            </a:r>
            <a:endParaRPr sz="1400" b="0" i="0" u="none" strike="noStrike" cap="none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2" name="Google Shape;82;g92b3bf485b_0_0"/>
          <p:cNvSpPr txBox="1">
            <a:spLocks noGrp="1"/>
          </p:cNvSpPr>
          <p:nvPr>
            <p:ph type="body" idx="2"/>
          </p:nvPr>
        </p:nvSpPr>
        <p:spPr>
          <a:xfrm>
            <a:off x="399673" y="486177"/>
            <a:ext cx="10555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accent1"/>
              </a:buClr>
            </a:pPr>
            <a:r>
              <a:rPr lang="en-US" sz="3400"/>
              <a:t>Pac-Man</a:t>
            </a:r>
          </a:p>
        </p:txBody>
      </p:sp>
      <p:pic>
        <p:nvPicPr>
          <p:cNvPr id="86" name="Google Shape;86;g92b3bf485b_0_0"/>
          <p:cNvPicPr preferRelativeResize="0"/>
          <p:nvPr/>
        </p:nvPicPr>
        <p:blipFill rotWithShape="1">
          <a:blip r:embed="rId4">
            <a:alphaModFix/>
          </a:blip>
          <a:srcRect l="46493" t="230" r="43071" b="-230"/>
          <a:stretch/>
        </p:blipFill>
        <p:spPr>
          <a:xfrm>
            <a:off x="11603925" y="0"/>
            <a:ext cx="590700" cy="37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2b3bf485b_0_0"/>
          <p:cNvSpPr/>
          <p:nvPr/>
        </p:nvSpPr>
        <p:spPr>
          <a:xfrm>
            <a:off x="11603919" y="3696759"/>
            <a:ext cx="590700" cy="202800"/>
          </a:xfrm>
          <a:prstGeom prst="rect">
            <a:avLst/>
          </a:prstGeom>
          <a:solidFill>
            <a:srgbClr val="3706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551A-24B7-46AA-AD84-30347477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7852" y="5764548"/>
            <a:ext cx="4305608" cy="2947855"/>
          </a:xfrm>
        </p:spPr>
        <p:txBody>
          <a:bodyPr/>
          <a:lstStyle/>
          <a:p>
            <a:pPr>
              <a:buNone/>
            </a:pPr>
            <a:r>
              <a:rPr lang="en-US" dirty="0">
                <a:hlinkClick r:id="rId5"/>
              </a:rPr>
              <a:t>https://youtu.be/-CbyAk3Sn9I</a:t>
            </a:r>
            <a:endParaRPr lang="en-US" dirty="0"/>
          </a:p>
          <a:p>
            <a:pPr marL="101600" indent="0">
              <a:buNone/>
            </a:pPr>
            <a:endParaRPr lang="en-US" dirty="0"/>
          </a:p>
        </p:txBody>
      </p:sp>
      <p:pic>
        <p:nvPicPr>
          <p:cNvPr id="2" name="Online Media 1" descr="Pac-Man Original (Arcade 1980)">
            <a:hlinkClick r:id="" action="ppaction://media"/>
            <a:extLst>
              <a:ext uri="{FF2B5EF4-FFF2-40B4-BE49-F238E27FC236}">
                <a16:creationId xmlns:a16="http://schemas.microsoft.com/office/drawing/2014/main" id="{884F6528-8A18-6047-8889-58A0D2F9B3C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902609" y="1137177"/>
            <a:ext cx="582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3454B"/>
      </a:dk2>
      <a:lt2>
        <a:srgbClr val="CECFD2"/>
      </a:lt2>
      <a:accent1>
        <a:srgbClr val="00246D"/>
      </a:accent1>
      <a:accent2>
        <a:srgbClr val="009999"/>
      </a:accent2>
      <a:accent3>
        <a:srgbClr val="E246AE"/>
      </a:accent3>
      <a:accent4>
        <a:srgbClr val="4471C3"/>
      </a:accent4>
      <a:accent5>
        <a:srgbClr val="5EC0A6"/>
      </a:accent5>
      <a:accent6>
        <a:srgbClr val="D9E8E3"/>
      </a:accent6>
      <a:hlink>
        <a:srgbClr val="C10ADD"/>
      </a:hlink>
      <a:folHlink>
        <a:srgbClr val="7F00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5195</Words>
  <Application>Microsoft Macintosh PowerPoint</Application>
  <PresentationFormat>Widescreen</PresentationFormat>
  <Paragraphs>1313</Paragraphs>
  <Slides>73</Slides>
  <Notes>73</Notes>
  <HiddenSlides>0</HiddenSlides>
  <MMClips>2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92" baseType="lpstr">
      <vt:lpstr>Franklin Gothic Medium</vt:lpstr>
      <vt:lpstr>Arial</vt:lpstr>
      <vt:lpstr>Robot mono</vt:lpstr>
      <vt:lpstr>Times New Roman</vt:lpstr>
      <vt:lpstr>Segoe UI</vt:lpstr>
      <vt:lpstr>Open Sans</vt:lpstr>
      <vt:lpstr>Symbol,Sans-Serif</vt:lpstr>
      <vt:lpstr>Courier New</vt:lpstr>
      <vt:lpstr>Georgia</vt:lpstr>
      <vt:lpstr>Open Sans SemiBold</vt:lpstr>
      <vt:lpstr>Cambria Math</vt:lpstr>
      <vt:lpstr>Roboto Mono</vt:lpstr>
      <vt:lpstr>Open Sans</vt:lpstr>
      <vt:lpstr>Calibri</vt:lpstr>
      <vt:lpstr>Noto Sans Symbols</vt:lpstr>
      <vt:lpstr>Times</vt:lpstr>
      <vt:lpstr>Roboto Mono</vt:lpstr>
      <vt:lpstr>Arial,Sans-Serif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Keller</dc:creator>
  <cp:lastModifiedBy>Callison-Burch, Christopher</cp:lastModifiedBy>
  <cp:revision>137</cp:revision>
  <dcterms:created xsi:type="dcterms:W3CDTF">2019-12-03T19:46:34Z</dcterms:created>
  <dcterms:modified xsi:type="dcterms:W3CDTF">2020-09-22T14:21:12Z</dcterms:modified>
</cp:coreProperties>
</file>