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7099300" cy="10234613"/>
  <p:embeddedFontLst>
    <p:embeddedFont>
      <p:font typeface="Calibri" panose="020F0502020204030204" pitchFamily="34" charset="0"/>
      <p:regular r:id="rId48"/>
      <p:bold r:id="rId49"/>
      <p:italic r:id="rId50"/>
      <p:boldItalic r:id="rId51"/>
    </p:embeddedFont>
    <p:embeddedFont>
      <p:font typeface="Noto Sans Symbols" panose="020B0502040504020204" pitchFamily="34" charset="0"/>
      <p:regular r:id="rId52"/>
      <p:bold r:id="rId53"/>
    </p:embeddedFont>
    <p:embeddedFont>
      <p:font typeface="Open Sans" panose="020B0606030504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jMTHlFCIfk/my+F+G8I2YyiMBS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76E8D2-0643-410E-9654-B13196E97BDE}">
  <a:tblStyle styleId="{0076E8D2-0643-410E-9654-B13196E97BD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8" y="0"/>
            <a:ext cx="3076575" cy="51117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2: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Figure out for a policy, what the values are.</a:t>
            </a:r>
            <a:endParaRPr/>
          </a:p>
        </p:txBody>
      </p:sp>
      <p:sp>
        <p:nvSpPr>
          <p:cNvPr id="95" name="Google Shape;95;p2: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11: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How is this done?</a:t>
            </a:r>
            <a:endParaRPr/>
          </a:p>
          <a:p>
            <a:pPr marL="0" lvl="0" indent="0" algn="l" rtl="0">
              <a:spcBef>
                <a:spcPts val="360"/>
              </a:spcBef>
              <a:spcAft>
                <a:spcPts val="0"/>
              </a:spcAft>
              <a:buNone/>
            </a:pPr>
            <a:r>
              <a:rPr lang="en-US"/>
              <a:t>In reinforcement learning, we still imagine that there’s a MDP.  The goal is still to learn a policy. </a:t>
            </a:r>
            <a:endParaRPr/>
          </a:p>
          <a:p>
            <a:pPr marL="0" lvl="0" indent="0" algn="l" rtl="0">
              <a:spcBef>
                <a:spcPts val="360"/>
              </a:spcBef>
              <a:spcAft>
                <a:spcPts val="0"/>
              </a:spcAft>
              <a:buNone/>
            </a:pPr>
            <a:r>
              <a:rPr lang="en-US"/>
              <a:t>The new twist is that we don’t know Tor R.</a:t>
            </a:r>
            <a:endParaRPr/>
          </a:p>
        </p:txBody>
      </p:sp>
      <p:sp>
        <p:nvSpPr>
          <p:cNvPr id="240" name="Google Shape;240;p11: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6" name="Google Shape;256;p12: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Offline – in simulation or in your head, you can compute things off and know that it’s bad to jump into the pit.</a:t>
            </a:r>
            <a:endParaRPr/>
          </a:p>
          <a:p>
            <a:pPr marL="0" lvl="0" indent="0" algn="l" rtl="0">
              <a:spcBef>
                <a:spcPts val="360"/>
              </a:spcBef>
              <a:spcAft>
                <a:spcPts val="0"/>
              </a:spcAft>
              <a:buNone/>
            </a:pPr>
            <a:r>
              <a:rPr lang="en-US"/>
              <a:t>In online learning, you actually need to take the action.</a:t>
            </a:r>
            <a:endParaRPr/>
          </a:p>
        </p:txBody>
      </p:sp>
      <p:sp>
        <p:nvSpPr>
          <p:cNvPr id="257" name="Google Shape;257;p12: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6" name="Google Shape;266;p13: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In model based learning, we try to figure out the model by learning the transition functions and the rewards.  How does that work?</a:t>
            </a:r>
            <a:endParaRPr/>
          </a:p>
        </p:txBody>
      </p:sp>
      <p:sp>
        <p:nvSpPr>
          <p:cNvPr id="267" name="Google Shape;267;p13: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3" name="Google Shape;273;p14: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 are going to learn an approximate model based on our experiences. Then we’re going to solve for the values as if the learned model were correct.</a:t>
            </a:r>
            <a:endParaRPr/>
          </a:p>
          <a:p>
            <a:pPr marL="0" lvl="0" indent="0" algn="l" rtl="0">
              <a:spcBef>
                <a:spcPts val="360"/>
              </a:spcBef>
              <a:spcAft>
                <a:spcPts val="0"/>
              </a:spcAft>
              <a:buNone/>
            </a:pPr>
            <a:endParaRPr/>
          </a:p>
          <a:p>
            <a:pPr marL="0" lvl="0" indent="0" algn="l" rtl="0">
              <a:spcBef>
                <a:spcPts val="360"/>
              </a:spcBef>
              <a:spcAft>
                <a:spcPts val="0"/>
              </a:spcAft>
              <a:buNone/>
            </a:pPr>
            <a:r>
              <a:rPr lang="en-US"/>
              <a:t>So how do we do that?</a:t>
            </a:r>
            <a:endParaRPr/>
          </a:p>
          <a:p>
            <a:pPr marL="0" lvl="0" indent="0" algn="l" rtl="0">
              <a:spcBef>
                <a:spcPts val="360"/>
              </a:spcBef>
              <a:spcAft>
                <a:spcPts val="0"/>
              </a:spcAft>
              <a:buNone/>
            </a:pPr>
            <a:r>
              <a:rPr lang="en-US"/>
              <a:t>Act for a while.  Accumulate counts.  Create probabilities.  Observe rewards.</a:t>
            </a:r>
            <a:endParaRPr/>
          </a:p>
        </p:txBody>
      </p:sp>
      <p:sp>
        <p:nvSpPr>
          <p:cNvPr id="274" name="Google Shape;274;p14: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4" name="Google Shape;284;p15: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Someone gives us a policy pi.  We say, alright we’re going to do this.</a:t>
            </a:r>
            <a:endParaRPr/>
          </a:p>
          <a:p>
            <a:pPr marL="0" lvl="0" indent="0" algn="l" rtl="0">
              <a:spcBef>
                <a:spcPts val="360"/>
              </a:spcBef>
              <a:spcAft>
                <a:spcPts val="0"/>
              </a:spcAft>
              <a:buNone/>
            </a:pPr>
            <a:r>
              <a:rPr lang="en-US"/>
              <a:t>(Here we’re setting the gamma to be one, just to make the example sample).</a:t>
            </a:r>
            <a:endParaRPr/>
          </a:p>
          <a:p>
            <a:pPr marL="0" lvl="0" indent="0" algn="l" rtl="0">
              <a:spcBef>
                <a:spcPts val="360"/>
              </a:spcBef>
              <a:spcAft>
                <a:spcPts val="0"/>
              </a:spcAft>
              <a:buNone/>
            </a:pPr>
            <a:r>
              <a:rPr lang="en-US"/>
              <a:t>Ep 1 and 2 are the same.</a:t>
            </a:r>
            <a:endParaRPr/>
          </a:p>
          <a:p>
            <a:pPr marL="0" lvl="0" indent="0" algn="l" rtl="0">
              <a:spcBef>
                <a:spcPts val="360"/>
              </a:spcBef>
              <a:spcAft>
                <a:spcPts val="0"/>
              </a:spcAft>
              <a:buNone/>
            </a:pPr>
            <a:r>
              <a:rPr lang="en-US"/>
              <a:t>Ep 3 and 4 are different.</a:t>
            </a:r>
            <a:endParaRPr/>
          </a:p>
          <a:p>
            <a:pPr marL="0" lvl="0" indent="0" algn="l" rtl="0">
              <a:spcBef>
                <a:spcPts val="360"/>
              </a:spcBef>
              <a:spcAft>
                <a:spcPts val="0"/>
              </a:spcAft>
              <a:buNone/>
            </a:pPr>
            <a:endParaRPr/>
          </a:p>
          <a:p>
            <a:pPr marL="0" lvl="0" indent="0" algn="l" rtl="0">
              <a:spcBef>
                <a:spcPts val="360"/>
              </a:spcBef>
              <a:spcAft>
                <a:spcPts val="0"/>
              </a:spcAft>
              <a:buNone/>
            </a:pPr>
            <a:r>
              <a:rPr lang="en-US"/>
              <a:t>We can then used these observations to compute a model.  </a:t>
            </a:r>
            <a:endParaRPr/>
          </a:p>
          <a:p>
            <a:pPr marL="0" lvl="0" indent="0" algn="l" rtl="0">
              <a:spcBef>
                <a:spcPts val="360"/>
              </a:spcBef>
              <a:spcAft>
                <a:spcPts val="0"/>
              </a:spcAft>
              <a:buNone/>
            </a:pPr>
            <a:r>
              <a:rPr lang="en-US"/>
              <a:t>The transition from B having selected East results in C 100% of the time.</a:t>
            </a:r>
            <a:endParaRPr/>
          </a:p>
          <a:p>
            <a:pPr marL="0" lvl="0" indent="0" algn="l" rtl="0">
              <a:spcBef>
                <a:spcPts val="360"/>
              </a:spcBef>
              <a:spcAft>
                <a:spcPts val="0"/>
              </a:spcAft>
              <a:buNone/>
            </a:pPr>
            <a:r>
              <a:rPr lang="en-US"/>
              <a:t>The transiition from C having picked the action East results in D 75% of the time and A 25% of the time.</a:t>
            </a:r>
            <a:endParaRPr/>
          </a:p>
          <a:p>
            <a:pPr marL="0" lvl="0" indent="0" algn="l" rtl="0">
              <a:spcBef>
                <a:spcPts val="360"/>
              </a:spcBef>
              <a:spcAft>
                <a:spcPts val="0"/>
              </a:spcAft>
              <a:buNone/>
            </a:pPr>
            <a:endParaRPr/>
          </a:p>
          <a:p>
            <a:pPr marL="0" lvl="0" indent="0" algn="l" rtl="0">
              <a:spcBef>
                <a:spcPts val="360"/>
              </a:spcBef>
              <a:spcAft>
                <a:spcPts val="0"/>
              </a:spcAft>
              <a:buNone/>
            </a:pPr>
            <a:r>
              <a:rPr lang="en-US"/>
              <a:t>Now we have a transition function (probabilities) and the reward function.  We now have an MDP.  It’s the wrong MDP, but we can solve it.</a:t>
            </a:r>
            <a:endParaRPr/>
          </a:p>
        </p:txBody>
      </p:sp>
      <p:sp>
        <p:nvSpPr>
          <p:cNvPr id="285" name="Google Shape;285;p15: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6: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16: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In the model free version we don’t weight by the probability.  </a:t>
            </a:r>
            <a:endParaRPr/>
          </a:p>
          <a:p>
            <a:pPr marL="0" lvl="0" indent="0" algn="l" rtl="0">
              <a:spcBef>
                <a:spcPts val="360"/>
              </a:spcBef>
              <a:spcAft>
                <a:spcPts val="0"/>
              </a:spcAft>
              <a:buNone/>
            </a:pPr>
            <a:r>
              <a:rPr lang="en-US"/>
              <a:t>But in this case they’re equivalent, since they will appear with the right frequency.</a:t>
            </a:r>
            <a:endParaRPr/>
          </a:p>
          <a:p>
            <a:pPr marL="0" lvl="0" indent="0" algn="l" rtl="0">
              <a:spcBef>
                <a:spcPts val="360"/>
              </a:spcBef>
              <a:spcAft>
                <a:spcPts val="0"/>
              </a:spcAft>
              <a:buNone/>
            </a:pPr>
            <a:r>
              <a:rPr lang="en-US"/>
              <a:t>It’s really just a matter of how and when you group things.</a:t>
            </a:r>
            <a:endParaRPr/>
          </a:p>
          <a:p>
            <a:pPr marL="0" lvl="0" indent="0" algn="l" rtl="0">
              <a:spcBef>
                <a:spcPts val="360"/>
              </a:spcBef>
              <a:spcAft>
                <a:spcPts val="0"/>
              </a:spcAft>
              <a:buNone/>
            </a:pPr>
            <a:r>
              <a:rPr lang="en-US"/>
              <a:t>In the reinforcement learning there is going ot be a difference because we will take the structure into account. Things are going to depend on the other states around them.</a:t>
            </a:r>
            <a:endParaRPr/>
          </a:p>
          <a:p>
            <a:pPr marL="0" lvl="0" indent="0" algn="l" rtl="0">
              <a:spcBef>
                <a:spcPts val="360"/>
              </a:spcBef>
              <a:spcAft>
                <a:spcPts val="0"/>
              </a:spcAft>
              <a:buNone/>
            </a:pPr>
            <a:r>
              <a:rPr lang="en-US"/>
              <a:t>But this gives a good high-level overview of what we mean by model-based v. model free.</a:t>
            </a:r>
            <a:endParaRPr/>
          </a:p>
        </p:txBody>
      </p:sp>
      <p:sp>
        <p:nvSpPr>
          <p:cNvPr id="318" name="Google Shape;318;p16: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7: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p17: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now we're going to talk about model free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learning and model free learning we</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don't construct a model of the transition function </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Instead, we take actions and every time we take an action we compare what we thought was going to happen to what actually did happen.</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Whenever something is better or worse than what we expected we adjust our values up and down.</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So what we track in a model free approach is the values of interest themselves not the transition functions or the rewards.</a:t>
            </a:r>
            <a:endParaRPr/>
          </a:p>
        </p:txBody>
      </p:sp>
      <p:sp>
        <p:nvSpPr>
          <p:cNvPr id="343" name="Google Shape;343;p17: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8: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9" name="Google Shape;349;p18: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In passive reinfocement learning, someone else chooses the policy.  And we observe what happens.</a:t>
            </a: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The passive case is this simplified task. We're not going to try to figure out how to act optimally.</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We're going try to figure out essentially what policy evaluation did.</a:t>
            </a:r>
            <a:endParaRPr/>
          </a:p>
          <a:p>
            <a:pPr marL="0" lvl="0" indent="0" algn="l" rtl="0">
              <a:spcBef>
                <a:spcPts val="360"/>
              </a:spcBef>
              <a:spcAft>
                <a:spcPts val="0"/>
              </a:spcAft>
              <a:buNone/>
            </a:pPr>
            <a:r>
              <a:rPr lang="en-US" sz="1200" b="0" i="0" u="none" strike="noStrike">
                <a:solidFill>
                  <a:schemeClr val="dk1"/>
                </a:solidFill>
                <a:latin typeface="Arial"/>
                <a:ea typeface="Arial"/>
                <a:cs typeface="Arial"/>
                <a:sym typeface="Arial"/>
              </a:rPr>
              <a:t>The input is a fixed policy. We want to evaluate it.</a:t>
            </a:r>
            <a:endParaRPr/>
          </a:p>
          <a:p>
            <a:pPr marL="0" lvl="0" indent="0" algn="l" rtl="0">
              <a:spcBef>
                <a:spcPts val="360"/>
              </a:spcBef>
              <a:spcAft>
                <a:spcPts val="0"/>
              </a:spcAft>
              <a:buNone/>
            </a:pPr>
            <a:endParaRPr/>
          </a:p>
        </p:txBody>
      </p:sp>
      <p:sp>
        <p:nvSpPr>
          <p:cNvPr id="350" name="Google Shape;350;p18: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9: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6" name="Google Shape;356;p19: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0: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3" name="Google Shape;363;p20: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3: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b="1"/>
              <a:t>one-armed bandit </a:t>
            </a:r>
            <a:r>
              <a:rPr lang="en-US" b="0"/>
              <a:t>A slot machine, as in It's amazing how many people think they can make money playing a one-armed bandit.  This term refers to both appearance and function:  the operating lever looks like an arm, and the machine in effect robs players, since it “wins” and keeps the player's money in an overwhelming majority of instances</a:t>
            </a:r>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360"/>
              </a:spcBef>
              <a:spcAft>
                <a:spcPts val="0"/>
              </a:spcAft>
              <a:buNone/>
            </a:pPr>
            <a:endParaRPr sz="1200" b="0" i="0" u="none" strike="noStrike">
              <a:solidFill>
                <a:schemeClr val="dk1"/>
              </a:solidFill>
              <a:latin typeface="Arial"/>
              <a:ea typeface="Arial"/>
              <a:cs typeface="Arial"/>
              <a:sym typeface="Arial"/>
            </a:endParaRPr>
          </a:p>
        </p:txBody>
      </p:sp>
      <p:sp>
        <p:nvSpPr>
          <p:cNvPr id="104" name="Google Shape;104;p3: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1: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0" name="Google Shape;370;p21: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We’re given an input policy</a:t>
            </a:r>
            <a:endParaRPr/>
          </a:p>
          <a:p>
            <a:pPr marL="0" lvl="0" indent="0" algn="l" rtl="0">
              <a:spcBef>
                <a:spcPts val="360"/>
              </a:spcBef>
              <a:spcAft>
                <a:spcPts val="0"/>
              </a:spcAft>
              <a:buNone/>
            </a:pPr>
            <a:r>
              <a:rPr lang="en-US"/>
              <a:t>We just want to evaluate it.</a:t>
            </a:r>
            <a:endParaRPr/>
          </a:p>
          <a:p>
            <a:pPr marL="0" lvl="0" indent="0" algn="l" rtl="0">
              <a:spcBef>
                <a:spcPts val="360"/>
              </a:spcBef>
              <a:spcAft>
                <a:spcPts val="0"/>
              </a:spcAft>
              <a:buNone/>
            </a:pPr>
            <a:endParaRPr/>
          </a:p>
          <a:p>
            <a:pPr marL="0" lvl="0" indent="0" algn="l" rtl="0">
              <a:spcBef>
                <a:spcPts val="360"/>
              </a:spcBef>
              <a:spcAft>
                <a:spcPts val="0"/>
              </a:spcAft>
              <a:buNone/>
            </a:pPr>
            <a:r>
              <a:rPr lang="en-US"/>
              <a:t>What </a:t>
            </a:r>
            <a:r>
              <a:rPr lang="en-US" b="1"/>
              <a:t>utility</a:t>
            </a:r>
            <a:r>
              <a:rPr lang="en-US"/>
              <a:t> did I receive from B?   Not -1.  That was the intentions reward.  I want to compute the utility, which is from B until the end.  So +8.</a:t>
            </a:r>
            <a:endParaRPr/>
          </a:p>
          <a:p>
            <a:pPr marL="0" lvl="0" indent="0" algn="l" rtl="0">
              <a:spcBef>
                <a:spcPts val="360"/>
              </a:spcBef>
              <a:spcAft>
                <a:spcPts val="0"/>
              </a:spcAft>
              <a:buNone/>
            </a:pPr>
            <a:endParaRPr/>
          </a:p>
          <a:p>
            <a:pPr marL="0" lvl="0" indent="0" algn="l" rtl="0">
              <a:spcBef>
                <a:spcPts val="360"/>
              </a:spcBef>
              <a:spcAft>
                <a:spcPts val="0"/>
              </a:spcAft>
              <a:buNone/>
            </a:pPr>
            <a:r>
              <a:rPr lang="en-US"/>
              <a:t>Write down what happened.</a:t>
            </a:r>
            <a:endParaRPr/>
          </a:p>
          <a:p>
            <a:pPr marL="0" lvl="0" indent="0" algn="l" rtl="0">
              <a:spcBef>
                <a:spcPts val="360"/>
              </a:spcBef>
              <a:spcAft>
                <a:spcPts val="0"/>
              </a:spcAft>
              <a:buNone/>
            </a:pPr>
            <a:endParaRPr/>
          </a:p>
          <a:p>
            <a:pPr marL="0" lvl="0" indent="0" algn="l" rtl="0">
              <a:spcBef>
                <a:spcPts val="360"/>
              </a:spcBef>
              <a:spcAft>
                <a:spcPts val="0"/>
              </a:spcAft>
              <a:buNone/>
            </a:pPr>
            <a:r>
              <a:rPr lang="en-US"/>
              <a:t>Why 4 for C?  9 + 9 + 9 - 11 = 16/4 = 4</a:t>
            </a:r>
            <a:endParaRPr/>
          </a:p>
        </p:txBody>
      </p:sp>
      <p:sp>
        <p:nvSpPr>
          <p:cNvPr id="371" name="Google Shape;371;p21: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2: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04" name="Google Shape;404;p22: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23: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24" name="Google Shape;424;p23: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7" name="Google Shape;447;p24: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Can we do sample based policy evaluation?</a:t>
            </a:r>
            <a:endParaRPr/>
          </a:p>
          <a:p>
            <a:pPr marL="0" lvl="0" indent="0" algn="l" rtl="0">
              <a:spcBef>
                <a:spcPts val="360"/>
              </a:spcBef>
              <a:spcAft>
                <a:spcPts val="0"/>
              </a:spcAft>
              <a:buNone/>
            </a:pPr>
            <a:endParaRPr/>
          </a:p>
          <a:p>
            <a:pPr marL="0" lvl="0" indent="0" algn="l" rtl="0">
              <a:spcBef>
                <a:spcPts val="360"/>
              </a:spcBef>
              <a:spcAft>
                <a:spcPts val="0"/>
              </a:spcAft>
              <a:buNone/>
            </a:pPr>
            <a:r>
              <a:rPr lang="en-US"/>
              <a:t>What’s wrong with this?  We don’t get to do lots of actions from state s.  We don’t get to rewind and re-do it to get multiple observations. </a:t>
            </a:r>
            <a:endParaRPr/>
          </a:p>
        </p:txBody>
      </p:sp>
      <p:sp>
        <p:nvSpPr>
          <p:cNvPr id="448" name="Google Shape;448;p24: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5: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90" name="Google Shape;490;p25: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6: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6" name="Google Shape;496;p26: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reason this is called temporal difference learning is because we compare our current estimate of a value with what we actually see</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Interprolation </a:t>
            </a:r>
            <a:endParaRPr/>
          </a:p>
        </p:txBody>
      </p:sp>
      <p:sp>
        <p:nvSpPr>
          <p:cNvPr id="497" name="Google Shape;497;p26: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7: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21" name="Google Shape;521;p27: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8: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29" name="Google Shape;529;p28: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9: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58" name="Google Shape;558;p29: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2: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Figure out for a policy, what the values are.</a:t>
            </a:r>
            <a:endParaRPr/>
          </a:p>
        </p:txBody>
      </p:sp>
      <p:sp>
        <p:nvSpPr>
          <p:cNvPr id="95" name="Google Shape;95;p2: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2" name="Google Shape;112;p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0" name="Google Shape;110;p4: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9" name="Google Shape;119;p5: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0" name="Google Shape;130;p6: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7: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So what does q-learning require in order for us to learn an optimal policy.</a:t>
            </a:r>
            <a:endParaRPr/>
          </a:p>
          <a:p>
            <a:pPr marL="0" lvl="0" indent="0" algn="l" rtl="0">
              <a:spcBef>
                <a:spcPts val="360"/>
              </a:spcBef>
              <a:spcAft>
                <a:spcPts val="0"/>
              </a:spcAft>
              <a:buNone/>
            </a:pPr>
            <a:r>
              <a:rPr lang="en-US"/>
              <a:t>It requires that you explore enough,. </a:t>
            </a:r>
            <a:endParaRPr/>
          </a:p>
          <a:p>
            <a:pPr marL="0" lvl="0" indent="0" algn="l" rtl="0">
              <a:spcBef>
                <a:spcPts val="360"/>
              </a:spcBef>
              <a:spcAft>
                <a:spcPts val="0"/>
              </a:spcAft>
              <a:buNone/>
            </a:pPr>
            <a:r>
              <a:rPr lang="en-US"/>
              <a:t>One of the most important things in reinforcement learning is an inevitable trade off between exploration and exploitation.</a:t>
            </a:r>
            <a:endParaRPr/>
          </a:p>
          <a:p>
            <a:pPr marL="0" lvl="0" indent="0" algn="l" rtl="0">
              <a:spcBef>
                <a:spcPts val="360"/>
              </a:spcBef>
              <a:spcAft>
                <a:spcPts val="0"/>
              </a:spcAft>
              <a:buNone/>
            </a:pPr>
            <a:r>
              <a:rPr lang="en-US"/>
              <a:t>You have to try some stuff.  You have to make some mistakes.  </a:t>
            </a:r>
            <a:endParaRPr/>
          </a:p>
          <a:p>
            <a:pPr marL="0" lvl="0" indent="0" algn="l" rtl="0">
              <a:spcBef>
                <a:spcPts val="360"/>
              </a:spcBef>
              <a:spcAft>
                <a:spcPts val="0"/>
              </a:spcAft>
              <a:buNone/>
            </a:pPr>
            <a:r>
              <a:rPr lang="en-US"/>
              <a:t>Exploration may be disastrous.  The food might be terrible. You may get food poisoning.  But it may be your new favorite restaurant.  If you don’t explore it, then you might miss out on your favorite restaurant until the end of time.</a:t>
            </a:r>
            <a:endParaRPr/>
          </a:p>
        </p:txBody>
      </p:sp>
      <p:sp>
        <p:nvSpPr>
          <p:cNvPr id="138" name="Google Shape;138;p7: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8: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Q-learning didn’t specify how to select actions. </a:t>
            </a:r>
            <a:endParaRPr/>
          </a:p>
          <a:p>
            <a:pPr marL="0" lvl="0" indent="0" algn="l" rtl="0">
              <a:spcBef>
                <a:spcPts val="360"/>
              </a:spcBef>
              <a:spcAft>
                <a:spcPts val="0"/>
              </a:spcAft>
              <a:buNone/>
            </a:pPr>
            <a:r>
              <a:rPr lang="en-US"/>
              <a:t>This tells us how to selection actions to allow q-learning to do it’s magic.</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simplest way to act is called an Epsilon greedy policy.  At every time step, with some (presumably small) probability, we choose something randomly.</a:t>
            </a:r>
            <a:endParaRPr/>
          </a:p>
          <a:p>
            <a:pPr marL="0" lvl="0" indent="0" algn="l" rtl="0">
              <a:spcBef>
                <a:spcPts val="360"/>
              </a:spcBef>
              <a:spcAft>
                <a:spcPts val="0"/>
              </a:spcAft>
              <a:buNone/>
            </a:pPr>
            <a:r>
              <a:rPr lang="en-US"/>
              <a:t>With a presumably large probability, we act on our current policy.</a:t>
            </a:r>
            <a:endParaRPr/>
          </a:p>
          <a:p>
            <a:pPr marL="0" lvl="0" indent="0" algn="l" rtl="0">
              <a:spcBef>
                <a:spcPts val="360"/>
              </a:spcBef>
              <a:spcAft>
                <a:spcPts val="0"/>
              </a:spcAft>
              <a:buNone/>
            </a:pPr>
            <a:endParaRPr/>
          </a:p>
          <a:p>
            <a:pPr marL="0" lvl="0" indent="0" algn="l" rtl="0">
              <a:spcBef>
                <a:spcPts val="360"/>
              </a:spcBef>
              <a:spcAft>
                <a:spcPts val="0"/>
              </a:spcAft>
              <a:buNone/>
            </a:pPr>
            <a:r>
              <a:rPr lang="en-US"/>
              <a:t>A lot of random actions without not much progress.  </a:t>
            </a:r>
            <a:endParaRPr/>
          </a:p>
        </p:txBody>
      </p:sp>
      <p:sp>
        <p:nvSpPr>
          <p:cNvPr id="146" name="Google Shape;146;p8: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p9: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Q-learning didn’t specify how to select actions. </a:t>
            </a:r>
            <a:endParaRPr/>
          </a:p>
          <a:p>
            <a:pPr marL="0" lvl="0" indent="0" algn="l" rtl="0">
              <a:spcBef>
                <a:spcPts val="360"/>
              </a:spcBef>
              <a:spcAft>
                <a:spcPts val="0"/>
              </a:spcAft>
              <a:buNone/>
            </a:pPr>
            <a:r>
              <a:rPr lang="en-US"/>
              <a:t>This tells us how to selection actions to allow q-learning to do it’s magic.</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simplest way to act is called an Epsilon greedy policy.  At every time step, with some (presumably small) probability, we choose something randomly.</a:t>
            </a:r>
            <a:endParaRPr/>
          </a:p>
          <a:p>
            <a:pPr marL="0" lvl="0" indent="0" algn="l" rtl="0">
              <a:spcBef>
                <a:spcPts val="360"/>
              </a:spcBef>
              <a:spcAft>
                <a:spcPts val="0"/>
              </a:spcAft>
              <a:buNone/>
            </a:pPr>
            <a:r>
              <a:rPr lang="en-US"/>
              <a:t>With a presumably large probability, we act on our current policy.</a:t>
            </a:r>
            <a:endParaRPr/>
          </a:p>
          <a:p>
            <a:pPr marL="0" lvl="0" indent="0" algn="l" rtl="0">
              <a:spcBef>
                <a:spcPts val="360"/>
              </a:spcBef>
              <a:spcAft>
                <a:spcPts val="0"/>
              </a:spcAft>
              <a:buNone/>
            </a:pPr>
            <a:endParaRPr/>
          </a:p>
          <a:p>
            <a:pPr marL="0" lvl="0" indent="0" algn="l" rtl="0">
              <a:spcBef>
                <a:spcPts val="360"/>
              </a:spcBef>
              <a:spcAft>
                <a:spcPts val="0"/>
              </a:spcAft>
              <a:buNone/>
            </a:pPr>
            <a:r>
              <a:rPr lang="en-US"/>
              <a:t>A lot of random actions without not much progress.  </a:t>
            </a:r>
            <a:endParaRPr/>
          </a:p>
        </p:txBody>
      </p:sp>
      <p:sp>
        <p:nvSpPr>
          <p:cNvPr id="154" name="Google Shape;154;p9: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10: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When should you explore?  We’ll we could try a fixed amount of randomness, or we could explore areas where the badness has not yet been established.</a:t>
            </a:r>
            <a:endParaRPr/>
          </a:p>
          <a:p>
            <a:pPr marL="0" lvl="0" indent="0" algn="l" rtl="0">
              <a:spcBef>
                <a:spcPts val="360"/>
              </a:spcBef>
              <a:spcAft>
                <a:spcPts val="0"/>
              </a:spcAft>
              <a:buNone/>
            </a:pPr>
            <a:r>
              <a:rPr lang="en-US"/>
              <a:t>You should have optimism in the face of uncertainty!   Go boldly into that dark cave.</a:t>
            </a:r>
            <a:endParaRPr/>
          </a:p>
          <a:p>
            <a:pPr marL="0" lvl="0" indent="0" algn="l" rtl="0">
              <a:spcBef>
                <a:spcPts val="360"/>
              </a:spcBef>
              <a:spcAft>
                <a:spcPts val="0"/>
              </a:spcAft>
              <a:buNone/>
            </a:pPr>
            <a:endParaRPr/>
          </a:p>
          <a:p>
            <a:pPr marL="0" lvl="0" indent="0" algn="l" rtl="0">
              <a:spcBef>
                <a:spcPts val="360"/>
              </a:spcBef>
              <a:spcAft>
                <a:spcPts val="0"/>
              </a:spcAft>
              <a:buNone/>
            </a:pPr>
            <a:r>
              <a:rPr lang="en-US"/>
              <a:t>We can quantify this by defining an exploration function F.  It takes in a value estimate of the utility U and a count of how often we’ve visited N.  For Q states N is the number of times we’ve tried that option out. </a:t>
            </a:r>
            <a:endParaRPr/>
          </a:p>
          <a:p>
            <a:pPr marL="0" lvl="0" indent="0" algn="l" rtl="0">
              <a:spcBef>
                <a:spcPts val="360"/>
              </a:spcBef>
              <a:spcAft>
                <a:spcPts val="0"/>
              </a:spcAft>
              <a:buNone/>
            </a:pPr>
            <a:r>
              <a:rPr lang="en-US"/>
              <a:t>We take the utility, and we add a bonus k/n that decreases over time as we increase the number of samples.  K lets us determine how much exploration to do.</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Here’s our regular Q update.  …</a:t>
            </a:r>
            <a:endParaRPr/>
          </a:p>
          <a:p>
            <a:pPr marL="0" lvl="0" indent="0" algn="l" rtl="0">
              <a:spcBef>
                <a:spcPts val="360"/>
              </a:spcBef>
              <a:spcAft>
                <a:spcPts val="0"/>
              </a:spcAft>
              <a:buNone/>
            </a:pPr>
            <a:r>
              <a:rPr lang="en-US"/>
              <a:t>We can  modify it by this term that boosts it with this function that gives us a reason to explore unknown states. </a:t>
            </a:r>
            <a:endParaRPr/>
          </a:p>
          <a:p>
            <a:pPr marL="0" lvl="0" indent="0" algn="l" rtl="0">
              <a:spcBef>
                <a:spcPts val="360"/>
              </a:spcBef>
              <a:spcAft>
                <a:spcPts val="0"/>
              </a:spcAft>
              <a:buNone/>
            </a:pPr>
            <a:endParaRPr/>
          </a:p>
        </p:txBody>
      </p:sp>
      <p:sp>
        <p:nvSpPr>
          <p:cNvPr id="162" name="Google Shape;162;p10: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4" name="Google Shape;174;p11: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This brings us to the idea of regret.  It’s one of those terms that has an everyday meaning, but it has a very specific meaning in this course.</a:t>
            </a:r>
            <a:endParaRPr/>
          </a:p>
          <a:p>
            <a:pPr marL="0" lvl="0" indent="0" algn="l" rtl="0">
              <a:spcBef>
                <a:spcPts val="360"/>
              </a:spcBef>
              <a:spcAft>
                <a:spcPts val="0"/>
              </a:spcAft>
              <a:buNone/>
            </a:pPr>
            <a:r>
              <a:rPr lang="en-US"/>
              <a:t>You don’t get to be the wise optimal robot without making some mistakes in your youth.  Here’s the wise old robot remembering when it was young and jumping into fire pits.  You don’t learn an optimal policy without doing so.</a:t>
            </a:r>
            <a:endParaRPr/>
          </a:p>
          <a:p>
            <a:pPr marL="0" lvl="0" indent="0" algn="l" rtl="0">
              <a:spcBef>
                <a:spcPts val="360"/>
              </a:spcBef>
              <a:spcAft>
                <a:spcPts val="0"/>
              </a:spcAft>
              <a:buNone/>
            </a:pPr>
            <a:endParaRPr/>
          </a:p>
          <a:p>
            <a:pPr marL="0" lvl="0" indent="0" algn="l" rtl="0">
              <a:spcBef>
                <a:spcPts val="360"/>
              </a:spcBef>
              <a:spcAft>
                <a:spcPts val="0"/>
              </a:spcAft>
              <a:buNone/>
            </a:pPr>
            <a:r>
              <a:rPr lang="en-US"/>
              <a:t>Read 2</a:t>
            </a:r>
            <a:r>
              <a:rPr lang="en-US" baseline="30000"/>
              <a:t>nd</a:t>
            </a:r>
            <a:r>
              <a:rPr lang="en-US"/>
              <a:t> bullet. Why expected?  Because there’s some randomness to the world, which any optimal policy must account for.</a:t>
            </a:r>
            <a:endParaRPr/>
          </a:p>
          <a:p>
            <a:pPr marL="0" lvl="0" indent="0" algn="l" rtl="0">
              <a:spcBef>
                <a:spcPts val="360"/>
              </a:spcBef>
              <a:spcAft>
                <a:spcPts val="0"/>
              </a:spcAft>
              <a:buNone/>
            </a:pPr>
            <a:endParaRPr/>
          </a:p>
          <a:p>
            <a:pPr marL="0" lvl="0" indent="0" algn="l" rtl="0">
              <a:spcBef>
                <a:spcPts val="360"/>
              </a:spcBef>
              <a:spcAft>
                <a:spcPts val="0"/>
              </a:spcAft>
              <a:buNone/>
            </a:pPr>
            <a:r>
              <a:rPr lang="en-US"/>
              <a:t>Minimizing regret is like optimally learning to be optimal. </a:t>
            </a:r>
            <a:endParaRPr/>
          </a:p>
        </p:txBody>
      </p:sp>
      <p:sp>
        <p:nvSpPr>
          <p:cNvPr id="175" name="Google Shape;175;p11: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12: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What do you do in a game like PacMan when there are so many states, that you can’t possibly learn about every one.</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basic idea is called approximate Q-Learning.  When you learn that a ghost is bad, you should transfer that to other states that have ghosts. </a:t>
            </a:r>
            <a:endParaRPr/>
          </a:p>
        </p:txBody>
      </p:sp>
      <p:sp>
        <p:nvSpPr>
          <p:cNvPr id="183" name="Google Shape;183;p12: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3" name="Google Shape;133;p5: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p13: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For ever cell and every action, you’ve got a table of values that you’re storing.</a:t>
            </a:r>
            <a:endParaRPr/>
          </a:p>
          <a:p>
            <a:pPr marL="0" lvl="0" indent="0" algn="l" rtl="0">
              <a:spcBef>
                <a:spcPts val="360"/>
              </a:spcBef>
              <a:spcAft>
                <a:spcPts val="0"/>
              </a:spcAft>
              <a:buNone/>
            </a:pPr>
            <a:r>
              <a:rPr lang="en-US"/>
              <a:t>The problem is that for games like PackMan there are too many states to hold in memory, so many that you can’t hold them all in memory.</a:t>
            </a:r>
            <a:endParaRPr/>
          </a:p>
          <a:p>
            <a:pPr marL="0" lvl="0" indent="0" algn="l" rtl="0">
              <a:spcBef>
                <a:spcPts val="360"/>
              </a:spcBef>
              <a:spcAft>
                <a:spcPts val="0"/>
              </a:spcAft>
              <a:buNone/>
            </a:pPr>
            <a:endParaRPr/>
          </a:p>
          <a:p>
            <a:pPr marL="0" lvl="0" indent="0" algn="l" rtl="0">
              <a:spcBef>
                <a:spcPts val="360"/>
              </a:spcBef>
              <a:spcAft>
                <a:spcPts val="0"/>
              </a:spcAft>
              <a:buNone/>
            </a:pPr>
            <a:r>
              <a:rPr lang="en-US"/>
              <a:t>Instead, we want to generalize.  This is a fundamental idea in machine learning.</a:t>
            </a:r>
            <a:endParaRPr/>
          </a:p>
          <a:p>
            <a:pPr marL="0" lvl="0" indent="0" algn="l" rtl="0">
              <a:spcBef>
                <a:spcPts val="360"/>
              </a:spcBef>
              <a:spcAft>
                <a:spcPts val="0"/>
              </a:spcAft>
              <a:buNone/>
            </a:pPr>
            <a:r>
              <a:rPr lang="en-US"/>
              <a:t>You want to be able to generalize not just to save on time and storage, but because it’s better.  You’re going to learn faster through generalization.</a:t>
            </a:r>
            <a:endParaRPr/>
          </a:p>
        </p:txBody>
      </p:sp>
      <p:sp>
        <p:nvSpPr>
          <p:cNvPr id="190" name="Google Shape;190;p13: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709613" y="4862513"/>
            <a:ext cx="5680075" cy="460375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99" name="Google Shape;199;p14: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9" name="Google Shape;229;p15: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This gives us linear value functions.</a:t>
            </a:r>
            <a:endParaRPr/>
          </a:p>
          <a:p>
            <a:pPr marL="0" lvl="0" indent="0" algn="l" rtl="0">
              <a:spcBef>
                <a:spcPts val="360"/>
              </a:spcBef>
              <a:spcAft>
                <a:spcPts val="0"/>
              </a:spcAft>
              <a:buNone/>
            </a:pPr>
            <a:r>
              <a:rPr lang="en-US"/>
              <a:t>For state evaluation we had V(s), like what we did for Chess.  </a:t>
            </a:r>
            <a:endParaRPr/>
          </a:p>
          <a:p>
            <a:pPr marL="0" lvl="0" indent="0" algn="l" rtl="0">
              <a:spcBef>
                <a:spcPts val="360"/>
              </a:spcBef>
              <a:spcAft>
                <a:spcPts val="0"/>
              </a:spcAft>
              <a:buNone/>
            </a:pPr>
            <a:r>
              <a:rPr lang="en-US"/>
              <a:t>For reinforcement learning, we do Q(S,A), where we’re evaluating the actions as well as the state. </a:t>
            </a:r>
            <a:endParaRPr/>
          </a:p>
          <a:p>
            <a:pPr marL="0" lvl="0" indent="0" algn="l" rtl="0">
              <a:spcBef>
                <a:spcPts val="360"/>
              </a:spcBef>
              <a:spcAft>
                <a:spcPts val="0"/>
              </a:spcAft>
              <a:buNone/>
            </a:pPr>
            <a:r>
              <a:rPr lang="en-US"/>
              <a:t>We’ll allow the learning algorithm to set the weights automatically. </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30" name="Google Shape;230;p15: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8" name="Google Shape;238;p16: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Here’s the magic equation for approximate q-learning.</a:t>
            </a:r>
            <a:endParaRPr/>
          </a:p>
          <a:p>
            <a:pPr marL="0" lvl="0" indent="0" algn="l" rtl="0">
              <a:spcBef>
                <a:spcPts val="360"/>
              </a:spcBef>
              <a:spcAft>
                <a:spcPts val="0"/>
              </a:spcAft>
              <a:buNone/>
            </a:pPr>
            <a:r>
              <a:rPr lang="en-US"/>
              <a:t>I give you the state and the action, and out pops the value.</a:t>
            </a:r>
            <a:endParaRPr/>
          </a:p>
          <a:p>
            <a:pPr marL="0" lvl="0" indent="0" algn="l" rtl="0">
              <a:spcBef>
                <a:spcPts val="360"/>
              </a:spcBef>
              <a:spcAft>
                <a:spcPts val="0"/>
              </a:spcAft>
              <a:buNone/>
            </a:pPr>
            <a:endParaRPr/>
          </a:p>
          <a:p>
            <a:pPr marL="0" lvl="0" indent="0" algn="l" rtl="0">
              <a:spcBef>
                <a:spcPts val="360"/>
              </a:spcBef>
              <a:spcAft>
                <a:spcPts val="0"/>
              </a:spcAft>
              <a:buNone/>
            </a:pPr>
            <a:r>
              <a:rPr lang="en-US"/>
              <a:t>So how do we do learning with this type of Q function?</a:t>
            </a:r>
            <a:endParaRPr/>
          </a:p>
          <a:p>
            <a:pPr marL="0" lvl="0" indent="0" algn="l" rtl="0">
              <a:spcBef>
                <a:spcPts val="360"/>
              </a:spcBef>
              <a:spcAft>
                <a:spcPts val="0"/>
              </a:spcAft>
              <a:buNone/>
            </a:pPr>
            <a:r>
              <a:rPr lang="en-US"/>
              <a:t> The first part of the learning algorithm doesn’t actually care where the Q value came from.  It says, give me a transition so that I can learn.  </a:t>
            </a:r>
            <a:endParaRPr/>
          </a:p>
          <a:p>
            <a:pPr marL="0" lvl="0" indent="0" algn="l" rtl="0">
              <a:spcBef>
                <a:spcPts val="360"/>
              </a:spcBef>
              <a:spcAft>
                <a:spcPts val="0"/>
              </a:spcAft>
              <a:buNone/>
            </a:pPr>
            <a:r>
              <a:rPr lang="en-US"/>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endParaRPr/>
          </a:p>
          <a:p>
            <a:pPr marL="0" lvl="0" indent="0" algn="l" rtl="0">
              <a:spcBef>
                <a:spcPts val="360"/>
              </a:spcBef>
              <a:spcAft>
                <a:spcPts val="0"/>
              </a:spcAft>
              <a:buNone/>
            </a:pPr>
            <a:r>
              <a:rPr lang="en-US"/>
              <a:t>For an exact inference it’s this. This is just the algebraic re-write of taking alpha of one, and 1-alpha of the other.  </a:t>
            </a:r>
            <a:endParaRPr/>
          </a:p>
          <a:p>
            <a:pPr marL="0" lvl="0" indent="0" algn="l" rtl="0">
              <a:spcBef>
                <a:spcPts val="360"/>
              </a:spcBef>
              <a:spcAft>
                <a:spcPts val="0"/>
              </a:spcAft>
              <a:buNone/>
            </a:pPr>
            <a:r>
              <a:rPr lang="en-US"/>
              <a:t>Basically what we do is we keep our Q value around, and then nudge it in the direction of who we were wrong.</a:t>
            </a:r>
            <a:endParaRPr/>
          </a:p>
          <a:p>
            <a:pPr marL="0" lvl="0" indent="0" algn="l" rtl="0">
              <a:spcBef>
                <a:spcPts val="360"/>
              </a:spcBef>
              <a:spcAft>
                <a:spcPts val="0"/>
              </a:spcAft>
              <a:buNone/>
            </a:pPr>
            <a:endParaRPr/>
          </a:p>
          <a:p>
            <a:pPr marL="0" lvl="0" indent="0" algn="l" rtl="0">
              <a:spcBef>
                <a:spcPts val="360"/>
              </a:spcBef>
              <a:spcAft>
                <a:spcPts val="0"/>
              </a:spcAft>
              <a:buNone/>
            </a:pPr>
            <a:r>
              <a:rPr lang="en-US"/>
              <a:t>It would be really easy to update this value if we were storing Q values in a table.  However, now we’re strong Q values as a linear sum, and the only parameters we can adjust are the weights. </a:t>
            </a:r>
            <a:endParaRPr/>
          </a:p>
          <a:p>
            <a:pPr marL="0" lvl="0" indent="0" algn="l" rtl="0">
              <a:spcBef>
                <a:spcPts val="360"/>
              </a:spcBef>
              <a:spcAft>
                <a:spcPts val="0"/>
              </a:spcAft>
              <a:buNone/>
            </a:pPr>
            <a:r>
              <a:rPr lang="en-US"/>
              <a:t>If we determine that my Q value wasn’t high enough for this state, then we need to change the weights to make it higher.</a:t>
            </a:r>
            <a:endParaRPr/>
          </a:p>
          <a:p>
            <a:pPr marL="0" lvl="0" indent="0" algn="l" rtl="0">
              <a:spcBef>
                <a:spcPts val="360"/>
              </a:spcBef>
              <a:spcAft>
                <a:spcPts val="0"/>
              </a:spcAft>
              <a:buNone/>
            </a:pPr>
            <a:r>
              <a:rPr lang="en-US"/>
              <a:t>The way that we do that is to increase the weights?  Which ones?  All of them, but in proportion to the feature value.  If it’s negative we’re actually going to decrease its weight because of the sign change. </a:t>
            </a:r>
            <a:endParaRPr/>
          </a:p>
          <a:p>
            <a:pPr marL="0" lvl="0" indent="0" algn="l" rtl="0">
              <a:spcBef>
                <a:spcPts val="360"/>
              </a:spcBef>
              <a:spcAft>
                <a:spcPts val="0"/>
              </a:spcAft>
              <a:buNone/>
            </a:pPr>
            <a:r>
              <a:rPr lang="en-US"/>
              <a:t>You compute how wrong you were, and you try to adjust the weights to fix it.</a:t>
            </a:r>
            <a:endParaRPr/>
          </a:p>
          <a:p>
            <a:pPr marL="0" lvl="0" indent="0" algn="l" rtl="0">
              <a:spcBef>
                <a:spcPts val="360"/>
              </a:spcBef>
              <a:spcAft>
                <a:spcPts val="0"/>
              </a:spcAft>
              <a:buNone/>
            </a:pPr>
            <a:endParaRPr/>
          </a:p>
          <a:p>
            <a:pPr marL="0" lvl="0" indent="0" algn="l" rtl="0">
              <a:spcBef>
                <a:spcPts val="360"/>
              </a:spcBef>
              <a:spcAft>
                <a:spcPts val="0"/>
              </a:spcAft>
              <a:buNone/>
            </a:pPr>
            <a:r>
              <a:rPr lang="en-US"/>
              <a:t>Intuitive interpretation is to adjust these sliders.</a:t>
            </a:r>
            <a:endParaRPr/>
          </a:p>
          <a:p>
            <a:pPr marL="0" lvl="0" indent="0" algn="l" rtl="0">
              <a:spcBef>
                <a:spcPts val="360"/>
              </a:spcBef>
              <a:spcAft>
                <a:spcPts val="0"/>
              </a:spcAft>
              <a:buNone/>
            </a:pPr>
            <a:endParaRPr/>
          </a:p>
        </p:txBody>
      </p:sp>
      <p:sp>
        <p:nvSpPr>
          <p:cNvPr id="239" name="Google Shape;239;p16: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4" name="Google Shape;254;p17: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5" name="Google Shape;255;p17: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2" name="Google Shape;262;p18: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3" name="Google Shape;263;p18: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6: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rmAutofit/>
          </a:bodyPr>
          <a:lstStyle/>
          <a:p>
            <a:pPr marL="0" marR="0" lvl="0" indent="0" algn="l" rtl="0">
              <a:lnSpc>
                <a:spcPct val="100000"/>
              </a:lnSpc>
              <a:spcBef>
                <a:spcPts val="0"/>
              </a:spcBef>
              <a:spcAft>
                <a:spcPts val="0"/>
              </a:spcAft>
              <a:buClr>
                <a:schemeClr val="dk1"/>
              </a:buClr>
              <a:buSzPts val="1200"/>
              <a:buFont typeface="Arial"/>
              <a:buNone/>
            </a:pPr>
            <a:r>
              <a:rPr lang="en-US"/>
              <a:t>What actually happens? We actually won real fake money, instead of just thinking about it.  We won $12 for 10 plays.  Instead of our estimate of $15.</a:t>
            </a:r>
            <a:endParaRPr/>
          </a:p>
          <a:p>
            <a:pPr marL="0" lvl="0" indent="0" algn="l" rtl="0">
              <a:spcBef>
                <a:spcPts val="360"/>
              </a:spcBef>
              <a:spcAft>
                <a:spcPts val="0"/>
              </a:spcAft>
              <a:buNone/>
            </a:pPr>
            <a:endParaRPr/>
          </a:p>
        </p:txBody>
      </p:sp>
      <p:sp>
        <p:nvSpPr>
          <p:cNvPr id="162" name="Google Shape;162;p6: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p7: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Now we aren’t given the probabilities.  Red has a payoff but you don’t know what it is.</a:t>
            </a:r>
            <a:endParaRPr/>
          </a:p>
          <a:p>
            <a:pPr marL="0" lvl="0" indent="0" algn="l" rtl="0">
              <a:spcBef>
                <a:spcPts val="360"/>
              </a:spcBef>
              <a:spcAft>
                <a:spcPts val="0"/>
              </a:spcAft>
              <a:buNone/>
            </a:pPr>
            <a:r>
              <a:rPr lang="en-US"/>
              <a:t>We don’t know the MDP!   We can’t calculate its values.  So what should we do?  Give up and go home?  No, let’s try it out by playing.</a:t>
            </a:r>
            <a:endParaRPr/>
          </a:p>
          <a:p>
            <a:pPr marL="0" lvl="0" indent="0" algn="l" rtl="0">
              <a:spcBef>
                <a:spcPts val="360"/>
              </a:spcBef>
              <a:spcAft>
                <a:spcPts val="0"/>
              </a:spcAft>
              <a:buNone/>
            </a:pPr>
            <a:endParaRPr/>
          </a:p>
        </p:txBody>
      </p:sp>
      <p:sp>
        <p:nvSpPr>
          <p:cNvPr id="180" name="Google Shape;180;p7: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139700" y="768350"/>
            <a:ext cx="6821488"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8: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a:t>Who wants to play red?  Do we know that’s the optimal policy?  What should we play?  Red! Red! Red!  When should we stop?</a:t>
            </a:r>
            <a:endParaRPr/>
          </a:p>
          <a:p>
            <a:pPr marL="0" lvl="0" indent="0" algn="l" rtl="0">
              <a:spcBef>
                <a:spcPts val="360"/>
              </a:spcBef>
              <a:spcAft>
                <a:spcPts val="0"/>
              </a:spcAft>
              <a:buNone/>
            </a:pPr>
            <a:endParaRPr/>
          </a:p>
          <a:p>
            <a:pPr marL="0" lvl="0" indent="0" algn="l" rtl="0">
              <a:spcBef>
                <a:spcPts val="360"/>
              </a:spcBef>
              <a:spcAft>
                <a:spcPts val="0"/>
              </a:spcAft>
              <a:buNone/>
            </a:pPr>
            <a:r>
              <a:rPr lang="en-US"/>
              <a:t>This is a different setting.  Red is an MDP.  It has a payoff.  You don’t know what it is.</a:t>
            </a:r>
            <a:endParaRPr/>
          </a:p>
          <a:p>
            <a:pPr marL="0" lvl="0" indent="0" algn="l" rtl="0">
              <a:spcBef>
                <a:spcPts val="360"/>
              </a:spcBef>
              <a:spcAft>
                <a:spcPts val="0"/>
              </a:spcAft>
              <a:buNone/>
            </a:pPr>
            <a:r>
              <a:rPr lang="en-US"/>
              <a:t>What you have to do is an optimal amount of discovery mixed in with not losing your money.</a:t>
            </a:r>
            <a:endParaRPr/>
          </a:p>
        </p:txBody>
      </p:sp>
      <p:sp>
        <p:nvSpPr>
          <p:cNvPr id="201" name="Google Shape;201;p8: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9: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Difficulty: In the original case, it was instantly obvious that you should always play red.  Here your lack of knowledge makes it much more difficult to figure out the optimal policy.</a:t>
            </a:r>
            <a:endParaRPr/>
          </a:p>
        </p:txBody>
      </p:sp>
      <p:sp>
        <p:nvSpPr>
          <p:cNvPr id="219" name="Google Shape;219;p9: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0:notes"/>
          <p:cNvSpPr txBox="1">
            <a:spLocks noGrp="1"/>
          </p:cNvSpPr>
          <p:nvPr>
            <p:ph type="body" idx="1"/>
          </p:nvPr>
        </p:nvSpPr>
        <p:spPr>
          <a:xfrm>
            <a:off x="709613" y="4862513"/>
            <a:ext cx="5680075" cy="460375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Basic idea: you have an agent who is acting as always.  The agent has actions available to it, and chooses and action.</a:t>
            </a:r>
            <a:endParaRPr/>
          </a:p>
          <a:p>
            <a:pPr marL="0" lvl="0" indent="0" algn="l" rtl="0">
              <a:spcBef>
                <a:spcPts val="360"/>
              </a:spcBef>
              <a:spcAft>
                <a:spcPts val="0"/>
              </a:spcAft>
              <a:buNone/>
            </a:pPr>
            <a:r>
              <a:rPr lang="en-US"/>
              <a:t>The environment then does what it always does. It resolves the action. It does this with some non-determinism like before.  What the agent gets back from the environment is two things. One is the instantaneous reward.  The reward can be a bonus or penalty. This is the thing that we want to learn to maximize.  The other thing it gets back is a percept.  In the simplest formulation this will be the state that it ends up in, later on we’ll see how to relax this.</a:t>
            </a:r>
            <a:endParaRPr/>
          </a:p>
          <a:p>
            <a:pPr marL="0" lvl="0" indent="0" algn="l" rtl="0">
              <a:spcBef>
                <a:spcPts val="360"/>
              </a:spcBef>
              <a:spcAft>
                <a:spcPts val="0"/>
              </a:spcAft>
              <a:buNone/>
            </a:pPr>
            <a:endParaRPr/>
          </a:p>
          <a:p>
            <a:pPr marL="0" lvl="0" indent="0" algn="l" rtl="0">
              <a:spcBef>
                <a:spcPts val="360"/>
              </a:spcBef>
              <a:spcAft>
                <a:spcPts val="0"/>
              </a:spcAft>
              <a:buNone/>
            </a:pPr>
            <a:r>
              <a:rPr lang="en-US"/>
              <a:t>In this setting, we won’t know what actions will produce what rewards before we try them.  Therefore, we have to learn based on experience.  This can be characterized as learning from samples.</a:t>
            </a:r>
            <a:endParaRPr/>
          </a:p>
          <a:p>
            <a:pPr marL="0" lvl="0" indent="0" algn="l" rtl="0">
              <a:spcBef>
                <a:spcPts val="360"/>
              </a:spcBef>
              <a:spcAft>
                <a:spcPts val="0"/>
              </a:spcAft>
              <a:buNone/>
            </a:pPr>
            <a:endParaRPr/>
          </a:p>
        </p:txBody>
      </p:sp>
      <p:sp>
        <p:nvSpPr>
          <p:cNvPr id="227" name="Google Shape;227;p10:notes"/>
          <p:cNvSpPr txBox="1">
            <a:spLocks noGrp="1"/>
          </p:cNvSpPr>
          <p:nvPr>
            <p:ph type="sldNum" idx="12"/>
          </p:nvPr>
        </p:nvSpPr>
        <p:spPr>
          <a:xfrm>
            <a:off x="4021138" y="9721850"/>
            <a:ext cx="3076575" cy="51117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
        <p:cNvGrpSpPr/>
        <p:nvPr/>
      </p:nvGrpSpPr>
      <p:grpSpPr>
        <a:xfrm>
          <a:off x="0" y="0"/>
          <a:ext cx="0" cy="0"/>
          <a:chOff x="0" y="0"/>
          <a:chExt cx="0" cy="0"/>
        </a:xfrm>
      </p:grpSpPr>
      <p:sp>
        <p:nvSpPr>
          <p:cNvPr id="17" name="Google Shape;17;p4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48"/>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9250" algn="l">
              <a:spcBef>
                <a:spcPts val="380"/>
              </a:spcBef>
              <a:spcAft>
                <a:spcPts val="0"/>
              </a:spcAft>
              <a:buSzPts val="1900"/>
              <a:buChar char="▪"/>
              <a:defRPr sz="1900"/>
            </a:lvl4pPr>
            <a:lvl5pPr marL="2286000" lvl="4" indent="-349250" algn="l">
              <a:spcBef>
                <a:spcPts val="380"/>
              </a:spcBef>
              <a:spcAft>
                <a:spcPts val="0"/>
              </a:spcAft>
              <a:buSzPts val="1900"/>
              <a:buChar char="▪"/>
              <a:defRPr sz="1900"/>
            </a:lvl5pPr>
            <a:lvl6pPr marL="2743200" lvl="5" indent="-349250" algn="l">
              <a:spcBef>
                <a:spcPts val="380"/>
              </a:spcBef>
              <a:spcAft>
                <a:spcPts val="0"/>
              </a:spcAft>
              <a:buSzPts val="1900"/>
              <a:buChar char="▪"/>
              <a:defRPr sz="1900"/>
            </a:lvl6pPr>
            <a:lvl7pPr marL="3200400" lvl="6" indent="-349250" algn="l">
              <a:spcBef>
                <a:spcPts val="380"/>
              </a:spcBef>
              <a:spcAft>
                <a:spcPts val="0"/>
              </a:spcAft>
              <a:buSzPts val="1900"/>
              <a:buChar char="▪"/>
              <a:defRPr sz="1900"/>
            </a:lvl7pPr>
            <a:lvl8pPr marL="3657600" lvl="7" indent="-349250" algn="l">
              <a:spcBef>
                <a:spcPts val="380"/>
              </a:spcBef>
              <a:spcAft>
                <a:spcPts val="0"/>
              </a:spcAft>
              <a:buSzPts val="1900"/>
              <a:buChar char="▪"/>
              <a:defRPr sz="1900"/>
            </a:lvl8pPr>
            <a:lvl9pPr marL="4114800" lvl="8" indent="-349250" algn="l">
              <a:spcBef>
                <a:spcPts val="380"/>
              </a:spcBef>
              <a:spcAft>
                <a:spcPts val="0"/>
              </a:spcAft>
              <a:buSzPts val="1900"/>
              <a:buChar char="▪"/>
              <a:defRPr sz="1900"/>
            </a:lvl9pPr>
          </a:lstStyle>
          <a:p>
            <a:endParaRPr/>
          </a:p>
        </p:txBody>
      </p:sp>
      <p:sp>
        <p:nvSpPr>
          <p:cNvPr id="19" name="Google Shape;19;p48"/>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9250" algn="l">
              <a:spcBef>
                <a:spcPts val="380"/>
              </a:spcBef>
              <a:spcAft>
                <a:spcPts val="0"/>
              </a:spcAft>
              <a:buSzPts val="1900"/>
              <a:buChar char="▪"/>
              <a:defRPr sz="1900"/>
            </a:lvl4pPr>
            <a:lvl5pPr marL="2286000" lvl="4" indent="-349250" algn="l">
              <a:spcBef>
                <a:spcPts val="380"/>
              </a:spcBef>
              <a:spcAft>
                <a:spcPts val="0"/>
              </a:spcAft>
              <a:buSzPts val="1900"/>
              <a:buChar char="▪"/>
              <a:defRPr sz="1900"/>
            </a:lvl5pPr>
            <a:lvl6pPr marL="2743200" lvl="5" indent="-349250" algn="l">
              <a:spcBef>
                <a:spcPts val="380"/>
              </a:spcBef>
              <a:spcAft>
                <a:spcPts val="0"/>
              </a:spcAft>
              <a:buSzPts val="1900"/>
              <a:buChar char="▪"/>
              <a:defRPr sz="1900"/>
            </a:lvl6pPr>
            <a:lvl7pPr marL="3200400" lvl="6" indent="-349250" algn="l">
              <a:spcBef>
                <a:spcPts val="380"/>
              </a:spcBef>
              <a:spcAft>
                <a:spcPts val="0"/>
              </a:spcAft>
              <a:buSzPts val="1900"/>
              <a:buChar char="▪"/>
              <a:defRPr sz="1900"/>
            </a:lvl7pPr>
            <a:lvl8pPr marL="3657600" lvl="7" indent="-349250" algn="l">
              <a:spcBef>
                <a:spcPts val="380"/>
              </a:spcBef>
              <a:spcAft>
                <a:spcPts val="0"/>
              </a:spcAft>
              <a:buSzPts val="1900"/>
              <a:buChar char="▪"/>
              <a:defRPr sz="1900"/>
            </a:lvl8pPr>
            <a:lvl9pPr marL="4114800" lvl="8" indent="-349250" algn="l">
              <a:spcBef>
                <a:spcPts val="380"/>
              </a:spcBef>
              <a:spcAft>
                <a:spcPts val="0"/>
              </a:spcAft>
              <a:buSzPts val="1900"/>
              <a:buChar char="▪"/>
              <a:defRPr sz="1900"/>
            </a:lvl9pPr>
          </a:lstStyle>
          <a:p>
            <a:endParaRPr/>
          </a:p>
        </p:txBody>
      </p:sp>
      <p:sp>
        <p:nvSpPr>
          <p:cNvPr id="20" name="Google Shape;20;p48"/>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8"/>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8"/>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5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5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5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5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5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5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5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5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58"/>
          <p:cNvSpPr txBox="1">
            <a:spLocks noGrp="1"/>
          </p:cNvSpPr>
          <p:nvPr>
            <p:ph type="body" idx="1"/>
          </p:nvPr>
        </p:nvSpPr>
        <p:spPr>
          <a:xfrm rot="5400000">
            <a:off x="3731418" y="-1928017"/>
            <a:ext cx="4729164" cy="1137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58"/>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8"/>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59"/>
          <p:cNvSpPr txBox="1">
            <a:spLocks noGrp="1"/>
          </p:cNvSpPr>
          <p:nvPr>
            <p:ph type="title"/>
          </p:nvPr>
        </p:nvSpPr>
        <p:spPr>
          <a:xfrm rot="5400000">
            <a:off x="4732337" y="2171703"/>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59"/>
          <p:cNvSpPr txBox="1">
            <a:spLocks noGrp="1"/>
          </p:cNvSpPr>
          <p:nvPr>
            <p:ph type="body" idx="1"/>
          </p:nvPr>
        </p:nvSpPr>
        <p:spPr>
          <a:xfrm rot="5400000">
            <a:off x="541338" y="19050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59"/>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9"/>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9"/>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8"/>
        <p:cNvGrpSpPr/>
        <p:nvPr/>
      </p:nvGrpSpPr>
      <p:grpSpPr>
        <a:xfrm>
          <a:off x="0" y="0"/>
          <a:ext cx="0" cy="0"/>
          <a:chOff x="0" y="0"/>
          <a:chExt cx="0" cy="0"/>
        </a:xfrm>
      </p:grpSpPr>
      <p:sp>
        <p:nvSpPr>
          <p:cNvPr id="29" name="Google Shape;29;p22"/>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2"/>
          <p:cNvSpPr>
            <a:spLocks noGrp="1"/>
          </p:cNvSpPr>
          <p:nvPr>
            <p:ph type="pic" idx="2"/>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1" name="Google Shape;31;p22"/>
          <p:cNvPicPr preferRelativeResize="0"/>
          <p:nvPr/>
        </p:nvPicPr>
        <p:blipFill rotWithShape="1">
          <a:blip r:embed="rId2">
            <a:alphaModFix amt="40000"/>
          </a:blip>
          <a:srcRect/>
          <a:stretch/>
        </p:blipFill>
        <p:spPr>
          <a:xfrm>
            <a:off x="156750" y="6547264"/>
            <a:ext cx="1981200" cy="274320"/>
          </a:xfrm>
          <a:prstGeom prst="rect">
            <a:avLst/>
          </a:prstGeom>
          <a:noFill/>
          <a:ln>
            <a:noFill/>
          </a:ln>
        </p:spPr>
      </p:pic>
      <p:sp>
        <p:nvSpPr>
          <p:cNvPr id="32" name="Google Shape;32;p22"/>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a:solidFill>
                  <a:srgbClr val="888888"/>
                </a:solidFill>
                <a:latin typeface="Open Sans"/>
                <a:ea typeface="Open Sans"/>
                <a:cs typeface="Open Sans"/>
                <a:sym typeface="Open Sans"/>
              </a:rPr>
              <a:t> CIS 421/521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a:solidFill>
                <a:srgbClr val="888888"/>
              </a:solidFill>
              <a:latin typeface="Open Sans"/>
              <a:ea typeface="Open Sans"/>
              <a:cs typeface="Open Sans"/>
              <a:sym typeface="Open Sans"/>
            </a:endParaRPr>
          </a:p>
        </p:txBody>
      </p:sp>
      <p:sp>
        <p:nvSpPr>
          <p:cNvPr id="33" name="Google Shape;33;p22"/>
          <p:cNvSpPr txBox="1">
            <a:spLocks noGrp="1"/>
          </p:cNvSpPr>
          <p:nvPr>
            <p:ph type="body" idx="3"/>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a:p>
        </p:txBody>
      </p:sp>
      <p:pic>
        <p:nvPicPr>
          <p:cNvPr id="34" name="Google Shape;34;p22"/>
          <p:cNvPicPr preferRelativeResize="0"/>
          <p:nvPr/>
        </p:nvPicPr>
        <p:blipFill rotWithShape="1">
          <a:blip r:embed="rId3">
            <a:alphaModFix/>
          </a:blip>
          <a:srcRect b="-231"/>
          <a:stretch/>
        </p:blipFill>
        <p:spPr>
          <a:xfrm>
            <a:off x="11603925" y="0"/>
            <a:ext cx="590700" cy="3772950"/>
          </a:xfrm>
          <a:prstGeom prst="rect">
            <a:avLst/>
          </a:prstGeom>
          <a:noFill/>
          <a:ln>
            <a:noFill/>
          </a:ln>
        </p:spPr>
      </p:pic>
      <p:sp>
        <p:nvSpPr>
          <p:cNvPr id="35" name="Google Shape;35;p2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6723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9"/>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49"/>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9"/>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6"/>
        <p:cNvGrpSpPr/>
        <p:nvPr/>
      </p:nvGrpSpPr>
      <p:grpSpPr>
        <a:xfrm>
          <a:off x="0" y="0"/>
          <a:ext cx="0" cy="0"/>
          <a:chOff x="0" y="0"/>
          <a:chExt cx="0" cy="0"/>
        </a:xfrm>
      </p:grpSpPr>
      <p:sp>
        <p:nvSpPr>
          <p:cNvPr id="37" name="Google Shape;37;p51"/>
          <p:cNvSpPr txBox="1">
            <a:spLocks noGrp="1"/>
          </p:cNvSpPr>
          <p:nvPr>
            <p:ph type="ctrTitle"/>
          </p:nvPr>
        </p:nvSpPr>
        <p:spPr>
          <a:xfrm>
            <a:off x="0" y="1044578"/>
            <a:ext cx="121920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1"/>
          <p:cNvSpPr txBox="1">
            <a:spLocks noGrp="1"/>
          </p:cNvSpPr>
          <p:nvPr>
            <p:ph type="subTitle" idx="1"/>
          </p:nvPr>
        </p:nvSpPr>
        <p:spPr>
          <a:xfrm>
            <a:off x="0" y="3657600"/>
            <a:ext cx="12192000" cy="15240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9" name="Google Shape;39;p51"/>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1"/>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52"/>
          <p:cNvSpPr txBox="1">
            <a:spLocks noGrp="1"/>
          </p:cNvSpPr>
          <p:nvPr>
            <p:ph type="title"/>
          </p:nvPr>
        </p:nvSpPr>
        <p:spPr>
          <a:xfrm>
            <a:off x="722313" y="4406901"/>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5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80"/>
              </a:spcBef>
              <a:spcAft>
                <a:spcPts val="0"/>
              </a:spcAft>
              <a:buSzPts val="1900"/>
              <a:buNone/>
              <a:defRPr sz="1900"/>
            </a:lvl2pPr>
            <a:lvl3pPr marL="1371600" lvl="2" indent="-228600" algn="l">
              <a:spcBef>
                <a:spcPts val="320"/>
              </a:spcBef>
              <a:spcAft>
                <a:spcPts val="0"/>
              </a:spcAft>
              <a:buSzPts val="1600"/>
              <a:buNone/>
              <a:defRPr sz="1600"/>
            </a:lvl3pPr>
            <a:lvl4pPr marL="1828800" lvl="3" indent="-228600" algn="l">
              <a:spcBef>
                <a:spcPts val="300"/>
              </a:spcBef>
              <a:spcAft>
                <a:spcPts val="0"/>
              </a:spcAft>
              <a:buSzPts val="1500"/>
              <a:buNone/>
              <a:defRPr sz="1500"/>
            </a:lvl4pPr>
            <a:lvl5pPr marL="2286000" lvl="4" indent="-228600" algn="l">
              <a:spcBef>
                <a:spcPts val="300"/>
              </a:spcBef>
              <a:spcAft>
                <a:spcPts val="0"/>
              </a:spcAft>
              <a:buSzPts val="1500"/>
              <a:buNone/>
              <a:defRPr sz="1500"/>
            </a:lvl5pPr>
            <a:lvl6pPr marL="2743200" lvl="5" indent="-228600" algn="l">
              <a:spcBef>
                <a:spcPts val="300"/>
              </a:spcBef>
              <a:spcAft>
                <a:spcPts val="0"/>
              </a:spcAft>
              <a:buSzPts val="1500"/>
              <a:buNone/>
              <a:defRPr sz="1500"/>
            </a:lvl6pPr>
            <a:lvl7pPr marL="3200400" lvl="6" indent="-228600" algn="l">
              <a:spcBef>
                <a:spcPts val="300"/>
              </a:spcBef>
              <a:spcAft>
                <a:spcPts val="0"/>
              </a:spcAft>
              <a:buSzPts val="1500"/>
              <a:buNone/>
              <a:defRPr sz="1500"/>
            </a:lvl7pPr>
            <a:lvl8pPr marL="3657600" lvl="7" indent="-228600" algn="l">
              <a:spcBef>
                <a:spcPts val="300"/>
              </a:spcBef>
              <a:spcAft>
                <a:spcPts val="0"/>
              </a:spcAft>
              <a:buSzPts val="1500"/>
              <a:buNone/>
              <a:defRPr sz="1500"/>
            </a:lvl8pPr>
            <a:lvl9pPr marL="4114800" lvl="8" indent="-228600" algn="l">
              <a:spcBef>
                <a:spcPts val="300"/>
              </a:spcBef>
              <a:spcAft>
                <a:spcPts val="0"/>
              </a:spcAft>
              <a:buSzPts val="1500"/>
              <a:buNone/>
              <a:defRPr sz="1500"/>
            </a:lvl9pPr>
          </a:lstStyle>
          <a:p>
            <a:endParaRPr/>
          </a:p>
        </p:txBody>
      </p:sp>
      <p:sp>
        <p:nvSpPr>
          <p:cNvPr id="45" name="Google Shape;45;p52"/>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2"/>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2"/>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5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53"/>
          <p:cNvSpPr txBox="1">
            <a:spLocks noGrp="1"/>
          </p:cNvSpPr>
          <p:nvPr>
            <p:ph type="body" idx="1"/>
          </p:nvPr>
        </p:nvSpPr>
        <p:spPr>
          <a:xfrm>
            <a:off x="457202" y="1535113"/>
            <a:ext cx="4040188"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80"/>
              </a:spcBef>
              <a:spcAft>
                <a:spcPts val="0"/>
              </a:spcAft>
              <a:buSzPts val="1900"/>
              <a:buNone/>
              <a:defRPr sz="19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1" name="Google Shape;51;p53"/>
          <p:cNvSpPr txBox="1">
            <a:spLocks noGrp="1"/>
          </p:cNvSpPr>
          <p:nvPr>
            <p:ph type="body" idx="2"/>
          </p:nvPr>
        </p:nvSpPr>
        <p:spPr>
          <a:xfrm>
            <a:off x="457202"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9250" algn="l">
              <a:spcBef>
                <a:spcPts val="380"/>
              </a:spcBef>
              <a:spcAft>
                <a:spcPts val="0"/>
              </a:spcAft>
              <a:buSzPts val="1900"/>
              <a:buChar char="▪"/>
              <a:defRPr sz="19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2" name="Google Shape;52;p53"/>
          <p:cNvSpPr txBox="1">
            <a:spLocks noGrp="1"/>
          </p:cNvSpPr>
          <p:nvPr>
            <p:ph type="body" idx="3"/>
          </p:nvPr>
        </p:nvSpPr>
        <p:spPr>
          <a:xfrm>
            <a:off x="4645027" y="1535113"/>
            <a:ext cx="4041775"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80"/>
              </a:spcBef>
              <a:spcAft>
                <a:spcPts val="0"/>
              </a:spcAft>
              <a:buSzPts val="1900"/>
              <a:buNone/>
              <a:defRPr sz="19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53"/>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9250" algn="l">
              <a:spcBef>
                <a:spcPts val="380"/>
              </a:spcBef>
              <a:spcAft>
                <a:spcPts val="0"/>
              </a:spcAft>
              <a:buSzPts val="1900"/>
              <a:buChar char="▪"/>
              <a:defRPr sz="19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53"/>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54"/>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4"/>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55"/>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5"/>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5"/>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56"/>
          <p:cNvSpPr txBox="1">
            <a:spLocks noGrp="1"/>
          </p:cNvSpPr>
          <p:nvPr>
            <p:ph type="title"/>
          </p:nvPr>
        </p:nvSpPr>
        <p:spPr>
          <a:xfrm>
            <a:off x="457202" y="273049"/>
            <a:ext cx="3008313" cy="116205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56"/>
          <p:cNvSpPr txBox="1">
            <a:spLocks noGrp="1"/>
          </p:cNvSpPr>
          <p:nvPr>
            <p:ph type="body" idx="1"/>
          </p:nvPr>
        </p:nvSpPr>
        <p:spPr>
          <a:xfrm>
            <a:off x="3575051" y="273053"/>
            <a:ext cx="5111751"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9" name="Google Shape;69;p56"/>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SzPts val="1500"/>
              <a:buNone/>
              <a:defRPr sz="1500"/>
            </a:lvl1pPr>
            <a:lvl2pPr marL="914400" lvl="1" indent="-228600" algn="l">
              <a:spcBef>
                <a:spcPts val="240"/>
              </a:spcBef>
              <a:spcAft>
                <a:spcPts val="0"/>
              </a:spcAft>
              <a:buSzPts val="1200"/>
              <a:buNone/>
              <a:defRPr sz="1200"/>
            </a:lvl2pPr>
            <a:lvl3pPr marL="1371600" lvl="2" indent="-228600" algn="l">
              <a:spcBef>
                <a:spcPts val="220"/>
              </a:spcBef>
              <a:spcAft>
                <a:spcPts val="0"/>
              </a:spcAft>
              <a:buSzPts val="1100"/>
              <a:buNone/>
              <a:defRPr sz="11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0" name="Google Shape;70;p56"/>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6"/>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6"/>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57"/>
          <p:cNvSpPr txBox="1">
            <a:spLocks noGrp="1"/>
          </p:cNvSpPr>
          <p:nvPr>
            <p:ph type="title"/>
          </p:nvPr>
        </p:nvSpPr>
        <p:spPr>
          <a:xfrm>
            <a:off x="1792288" y="4800601"/>
            <a:ext cx="5486400" cy="5667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5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Noto Sans Symbols"/>
              <a:buNone/>
              <a:defRPr sz="3200" b="0" i="0" u="none" strike="noStrike" cap="none">
                <a:solidFill>
                  <a:schemeClr val="accent2"/>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2"/>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2"/>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6" name="Google Shape;76;p57"/>
          <p:cNvSpPr txBox="1">
            <a:spLocks noGrp="1"/>
          </p:cNvSpPr>
          <p:nvPr>
            <p:ph type="body" idx="1"/>
          </p:nvPr>
        </p:nvSpPr>
        <p:spPr>
          <a:xfrm>
            <a:off x="1792288" y="5367339"/>
            <a:ext cx="5486400" cy="804863"/>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SzPts val="1500"/>
              <a:buNone/>
              <a:defRPr sz="1500"/>
            </a:lvl1pPr>
            <a:lvl2pPr marL="914400" lvl="1" indent="-228600" algn="l">
              <a:spcBef>
                <a:spcPts val="240"/>
              </a:spcBef>
              <a:spcAft>
                <a:spcPts val="0"/>
              </a:spcAft>
              <a:buSzPts val="1200"/>
              <a:buNone/>
              <a:defRPr sz="1200"/>
            </a:lvl2pPr>
            <a:lvl3pPr marL="1371600" lvl="2" indent="-228600" algn="l">
              <a:spcBef>
                <a:spcPts val="220"/>
              </a:spcBef>
              <a:spcAft>
                <a:spcPts val="0"/>
              </a:spcAft>
              <a:buSzPts val="1100"/>
              <a:buNone/>
              <a:defRPr sz="11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7" name="Google Shape;77;p57"/>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7"/>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500">
                <a:solidFill>
                  <a:schemeClr val="dk1"/>
                </a:solidFill>
                <a:latin typeface="Arial"/>
                <a:ea typeface="Arial"/>
                <a:cs typeface="Arial"/>
                <a:sym typeface="Arial"/>
              </a:defRPr>
            </a:lvl1pPr>
            <a:lvl2pPr marL="0" marR="0" lvl="1" indent="0" algn="r">
              <a:spcBef>
                <a:spcPts val="0"/>
              </a:spcBef>
              <a:spcAft>
                <a:spcPts val="0"/>
              </a:spcAft>
              <a:buNone/>
              <a:defRPr sz="1500">
                <a:solidFill>
                  <a:schemeClr val="dk1"/>
                </a:solidFill>
                <a:latin typeface="Arial"/>
                <a:ea typeface="Arial"/>
                <a:cs typeface="Arial"/>
                <a:sym typeface="Arial"/>
              </a:defRPr>
            </a:lvl2pPr>
            <a:lvl3pPr marL="0" marR="0" lvl="2" indent="0" algn="r">
              <a:spcBef>
                <a:spcPts val="0"/>
              </a:spcBef>
              <a:spcAft>
                <a:spcPts val="0"/>
              </a:spcAft>
              <a:buNone/>
              <a:defRPr sz="1500">
                <a:solidFill>
                  <a:schemeClr val="dk1"/>
                </a:solidFill>
                <a:latin typeface="Arial"/>
                <a:ea typeface="Arial"/>
                <a:cs typeface="Arial"/>
                <a:sym typeface="Arial"/>
              </a:defRPr>
            </a:lvl3pPr>
            <a:lvl4pPr marL="0" marR="0" lvl="3" indent="0" algn="r">
              <a:spcBef>
                <a:spcPts val="0"/>
              </a:spcBef>
              <a:spcAft>
                <a:spcPts val="0"/>
              </a:spcAft>
              <a:buNone/>
              <a:defRPr sz="1500">
                <a:solidFill>
                  <a:schemeClr val="dk1"/>
                </a:solidFill>
                <a:latin typeface="Arial"/>
                <a:ea typeface="Arial"/>
                <a:cs typeface="Arial"/>
                <a:sym typeface="Arial"/>
              </a:defRPr>
            </a:lvl4pPr>
            <a:lvl5pPr marL="0" marR="0" lvl="4" indent="0" algn="r">
              <a:spcBef>
                <a:spcPts val="0"/>
              </a:spcBef>
              <a:spcAft>
                <a:spcPts val="0"/>
              </a:spcAft>
              <a:buNone/>
              <a:defRPr sz="1500">
                <a:solidFill>
                  <a:schemeClr val="dk1"/>
                </a:solidFill>
                <a:latin typeface="Arial"/>
                <a:ea typeface="Arial"/>
                <a:cs typeface="Arial"/>
                <a:sym typeface="Arial"/>
              </a:defRPr>
            </a:lvl5pPr>
            <a:lvl6pPr marL="0" marR="0" lvl="5" indent="0" algn="r">
              <a:spcBef>
                <a:spcPts val="0"/>
              </a:spcBef>
              <a:spcAft>
                <a:spcPts val="0"/>
              </a:spcAft>
              <a:buNone/>
              <a:defRPr sz="1500">
                <a:solidFill>
                  <a:schemeClr val="dk1"/>
                </a:solidFill>
                <a:latin typeface="Arial"/>
                <a:ea typeface="Arial"/>
                <a:cs typeface="Arial"/>
                <a:sym typeface="Arial"/>
              </a:defRPr>
            </a:lvl6pPr>
            <a:lvl7pPr marL="0" marR="0" lvl="6" indent="0" algn="r">
              <a:spcBef>
                <a:spcPts val="0"/>
              </a:spcBef>
              <a:spcAft>
                <a:spcPts val="0"/>
              </a:spcAft>
              <a:buNone/>
              <a:defRPr sz="1500">
                <a:solidFill>
                  <a:schemeClr val="dk1"/>
                </a:solidFill>
                <a:latin typeface="Arial"/>
                <a:ea typeface="Arial"/>
                <a:cs typeface="Arial"/>
                <a:sym typeface="Arial"/>
              </a:defRPr>
            </a:lvl7pPr>
            <a:lvl8pPr marL="0" marR="0" lvl="7" indent="0" algn="r">
              <a:spcBef>
                <a:spcPts val="0"/>
              </a:spcBef>
              <a:spcAft>
                <a:spcPts val="0"/>
              </a:spcAft>
              <a:buNone/>
              <a:defRPr sz="1500">
                <a:solidFill>
                  <a:schemeClr val="dk1"/>
                </a:solidFill>
                <a:latin typeface="Arial"/>
                <a:ea typeface="Arial"/>
                <a:cs typeface="Arial"/>
                <a:sym typeface="Arial"/>
              </a:defRPr>
            </a:lvl8pPr>
            <a:lvl9pPr marL="0" marR="0" lvl="8" indent="0" algn="r">
              <a:spcBef>
                <a:spcPts val="0"/>
              </a:spcBef>
              <a:spcAft>
                <a:spcPts val="0"/>
              </a:spcAft>
              <a:buNone/>
              <a:defRPr sz="15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47"/>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accent2"/>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457200" y="6245225"/>
            <a:ext cx="2133600" cy="47625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3124200" y="6245225"/>
            <a:ext cx="2895600" cy="476251"/>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6553200" y="6245225"/>
            <a:ext cx="21336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5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5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5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5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5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5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5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5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7"/>
          <p:cNvSpPr/>
          <p:nvPr/>
        </p:nvSpPr>
        <p:spPr>
          <a:xfrm>
            <a:off x="0" y="1031242"/>
            <a:ext cx="12192000" cy="60959"/>
          </a:xfrm>
          <a:prstGeom prst="rect">
            <a:avLst/>
          </a:prstGeom>
          <a:gradFill>
            <a:gsLst>
              <a:gs pos="0">
                <a:srgbClr val="0000CC"/>
              </a:gs>
              <a:gs pos="100000">
                <a:schemeClr val="dk1"/>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2.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Reinforcement Learning</a:t>
            </a:r>
            <a:endParaRPr/>
          </a:p>
        </p:txBody>
      </p:sp>
      <p:sp>
        <p:nvSpPr>
          <p:cNvPr id="98" name="Google Shape;98;p2"/>
          <p:cNvSpPr txBox="1"/>
          <p:nvPr/>
        </p:nvSpPr>
        <p:spPr>
          <a:xfrm>
            <a:off x="2743200" y="5326814"/>
            <a:ext cx="6400800" cy="153118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Slides courtesy of Dan Klein and Pieter Abbeel</a:t>
            </a:r>
            <a:endParaRPr sz="2400" b="0" i="0" u="none" strike="noStrike" cap="none">
              <a:solidFill>
                <a:schemeClr val="dk1"/>
              </a:solidFill>
              <a:latin typeface="Calibri"/>
              <a:ea typeface="Calibri"/>
              <a:cs typeface="Calibri"/>
              <a:sym typeface="Calibri"/>
            </a:endParaRPr>
          </a:p>
          <a:p>
            <a:pPr marL="0" marR="0" lvl="0" indent="0" algn="ctr" rtl="0">
              <a:spcBef>
                <a:spcPts val="1200"/>
              </a:spcBef>
              <a:spcAft>
                <a:spcPts val="0"/>
              </a:spcAft>
              <a:buNone/>
            </a:pPr>
            <a:r>
              <a:rPr lang="en-US" sz="2400" b="0" i="0" u="none" strike="noStrike" cap="none">
                <a:solidFill>
                  <a:schemeClr val="dk1"/>
                </a:solidFill>
                <a:latin typeface="Calibri"/>
                <a:ea typeface="Calibri"/>
                <a:cs typeface="Calibri"/>
                <a:sym typeface="Calibri"/>
              </a:rPr>
              <a:t>University of California, Berkeley</a:t>
            </a:r>
            <a:endParaRPr/>
          </a:p>
          <a:p>
            <a:pPr marL="0" marR="0" lvl="0" indent="0" algn="ctr" rtl="0">
              <a:spcBef>
                <a:spcPts val="700"/>
              </a:spcBef>
              <a:spcAft>
                <a:spcPts val="0"/>
              </a:spcAft>
              <a:buNone/>
            </a:pPr>
            <a:r>
              <a:rPr lang="en-US" sz="1400" b="0" i="0" u="none" strike="noStrike" cap="none">
                <a:solidFill>
                  <a:schemeClr val="dk1"/>
                </a:solidFill>
                <a:latin typeface="Calibri"/>
                <a:ea typeface="Calibri"/>
                <a:cs typeface="Calibri"/>
                <a:sym typeface="Calibri"/>
              </a:rPr>
              <a:t>[These slides were created by Dan Klein and Pieter Abbeel for CS188 Intro to AI at UC Berkeley.  All CS188 materials are available at http://ai.berkeley.edu.]</a:t>
            </a:r>
            <a:endParaRPr/>
          </a:p>
        </p:txBody>
      </p:sp>
      <p:pic>
        <p:nvPicPr>
          <p:cNvPr id="99" name="Google Shape;99;p2"/>
          <p:cNvPicPr preferRelativeResize="0"/>
          <p:nvPr/>
        </p:nvPicPr>
        <p:blipFill rotWithShape="1">
          <a:blip r:embed="rId3">
            <a:alphaModFix/>
          </a:blip>
          <a:srcRect/>
          <a:stretch/>
        </p:blipFill>
        <p:spPr>
          <a:xfrm>
            <a:off x="6659176" y="2667000"/>
            <a:ext cx="4541755" cy="2362200"/>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762000" y="1448180"/>
            <a:ext cx="4770142" cy="35806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Reinforcement Learning</a:t>
            </a:r>
            <a:endParaRPr/>
          </a:p>
        </p:txBody>
      </p:sp>
      <p:sp>
        <p:nvSpPr>
          <p:cNvPr id="243" name="Google Shape;243;p11"/>
          <p:cNvSpPr txBox="1">
            <a:spLocks noGrp="1"/>
          </p:cNvSpPr>
          <p:nvPr>
            <p:ph type="body" idx="1"/>
          </p:nvPr>
        </p:nvSpPr>
        <p:spPr>
          <a:xfrm>
            <a:off x="457200" y="1417637"/>
            <a:ext cx="11049000" cy="4525963"/>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latin typeface="Calibri"/>
                <a:ea typeface="Calibri"/>
                <a:cs typeface="Calibri"/>
                <a:sym typeface="Calibri"/>
              </a:rPr>
              <a:t>Still assume a Markov decision process (MDP):</a:t>
            </a:r>
            <a:endParaRPr/>
          </a:p>
          <a:p>
            <a:pPr marL="742913" lvl="1" indent="-285736" algn="l" rtl="0">
              <a:spcBef>
                <a:spcPts val="480"/>
              </a:spcBef>
              <a:spcAft>
                <a:spcPts val="0"/>
              </a:spcAft>
              <a:buSzPts val="2400"/>
              <a:buChar char="▪"/>
            </a:pPr>
            <a:r>
              <a:rPr lang="en-US" sz="2400">
                <a:latin typeface="Calibri"/>
                <a:ea typeface="Calibri"/>
                <a:cs typeface="Calibri"/>
                <a:sym typeface="Calibri"/>
              </a:rPr>
              <a:t>A </a:t>
            </a:r>
            <a:r>
              <a:rPr lang="en-US" sz="2400">
                <a:solidFill>
                  <a:srgbClr val="CC0000"/>
                </a:solidFill>
                <a:latin typeface="Calibri"/>
                <a:ea typeface="Calibri"/>
                <a:cs typeface="Calibri"/>
                <a:sym typeface="Calibri"/>
              </a:rPr>
              <a:t>set of states s ∈ S</a:t>
            </a:r>
            <a:endParaRPr/>
          </a:p>
          <a:p>
            <a:pPr marL="742913" lvl="1" indent="-285736" algn="l" rtl="0">
              <a:spcBef>
                <a:spcPts val="480"/>
              </a:spcBef>
              <a:spcAft>
                <a:spcPts val="0"/>
              </a:spcAft>
              <a:buSzPts val="2400"/>
              <a:buChar char="▪"/>
            </a:pPr>
            <a:r>
              <a:rPr lang="en-US" sz="2400">
                <a:latin typeface="Calibri"/>
                <a:ea typeface="Calibri"/>
                <a:cs typeface="Calibri"/>
                <a:sym typeface="Calibri"/>
              </a:rPr>
              <a:t>A </a:t>
            </a:r>
            <a:r>
              <a:rPr lang="en-US" sz="2400">
                <a:solidFill>
                  <a:srgbClr val="CC0000"/>
                </a:solidFill>
                <a:latin typeface="Calibri"/>
                <a:ea typeface="Calibri"/>
                <a:cs typeface="Calibri"/>
                <a:sym typeface="Calibri"/>
              </a:rPr>
              <a:t>set of actions (per state) A</a:t>
            </a:r>
            <a:endParaRPr/>
          </a:p>
          <a:p>
            <a:pPr marL="742913" lvl="1" indent="-285736" algn="l" rtl="0">
              <a:spcBef>
                <a:spcPts val="480"/>
              </a:spcBef>
              <a:spcAft>
                <a:spcPts val="0"/>
              </a:spcAft>
              <a:buSzPts val="2400"/>
              <a:buChar char="▪"/>
            </a:pPr>
            <a:r>
              <a:rPr lang="en-US" sz="2400">
                <a:latin typeface="Calibri"/>
                <a:ea typeface="Calibri"/>
                <a:cs typeface="Calibri"/>
                <a:sym typeface="Calibri"/>
              </a:rPr>
              <a:t>A </a:t>
            </a:r>
            <a:r>
              <a:rPr lang="en-US" sz="2400">
                <a:solidFill>
                  <a:srgbClr val="CC0000"/>
                </a:solidFill>
                <a:latin typeface="Calibri"/>
                <a:ea typeface="Calibri"/>
                <a:cs typeface="Calibri"/>
                <a:sym typeface="Calibri"/>
              </a:rPr>
              <a:t>model T(s,a,s’)</a:t>
            </a:r>
            <a:endParaRPr sz="2400">
              <a:latin typeface="Calibri"/>
              <a:ea typeface="Calibri"/>
              <a:cs typeface="Calibri"/>
              <a:sym typeface="Calibri"/>
            </a:endParaRPr>
          </a:p>
          <a:p>
            <a:pPr marL="742913" lvl="1" indent="-285736" algn="l" rtl="0">
              <a:spcBef>
                <a:spcPts val="480"/>
              </a:spcBef>
              <a:spcAft>
                <a:spcPts val="0"/>
              </a:spcAft>
              <a:buSzPts val="2400"/>
              <a:buChar char="▪"/>
            </a:pPr>
            <a:r>
              <a:rPr lang="en-US" sz="2400">
                <a:latin typeface="Calibri"/>
                <a:ea typeface="Calibri"/>
                <a:cs typeface="Calibri"/>
                <a:sym typeface="Calibri"/>
              </a:rPr>
              <a:t>A </a:t>
            </a:r>
            <a:r>
              <a:rPr lang="en-US" sz="2400">
                <a:solidFill>
                  <a:srgbClr val="CC0000"/>
                </a:solidFill>
                <a:latin typeface="Calibri"/>
                <a:ea typeface="Calibri"/>
                <a:cs typeface="Calibri"/>
                <a:sym typeface="Calibri"/>
              </a:rPr>
              <a:t>reward function R(s,a,s’)</a:t>
            </a:r>
            <a:endParaRPr sz="2400">
              <a:latin typeface="Calibri"/>
              <a:ea typeface="Calibri"/>
              <a:cs typeface="Calibri"/>
              <a:sym typeface="Calibri"/>
            </a:endParaRPr>
          </a:p>
          <a:p>
            <a:pPr marL="342882" lvl="0" indent="-342882" algn="l" rtl="0">
              <a:spcBef>
                <a:spcPts val="560"/>
              </a:spcBef>
              <a:spcAft>
                <a:spcPts val="0"/>
              </a:spcAft>
              <a:buSzPts val="2800"/>
              <a:buChar char="▪"/>
            </a:pPr>
            <a:r>
              <a:rPr lang="en-US" sz="2800">
                <a:latin typeface="Calibri"/>
                <a:ea typeface="Calibri"/>
                <a:cs typeface="Calibri"/>
                <a:sym typeface="Calibri"/>
              </a:rPr>
              <a:t>Still looking for a policy </a:t>
            </a:r>
            <a:r>
              <a:rPr lang="en-US" sz="2800">
                <a:solidFill>
                  <a:srgbClr val="CC0000"/>
                </a:solidFill>
                <a:latin typeface="Calibri"/>
                <a:ea typeface="Calibri"/>
                <a:cs typeface="Calibri"/>
                <a:sym typeface="Calibri"/>
              </a:rPr>
              <a:t>π(s)</a:t>
            </a:r>
            <a:endParaRPr/>
          </a:p>
          <a:p>
            <a:pPr marL="742913" lvl="1" indent="-158736" algn="l" rtl="0">
              <a:spcBef>
                <a:spcPts val="400"/>
              </a:spcBef>
              <a:spcAft>
                <a:spcPts val="0"/>
              </a:spcAft>
              <a:buSzPts val="2000"/>
              <a:buNone/>
            </a:pPr>
            <a:endParaRPr sz="2000">
              <a:latin typeface="Calibri"/>
              <a:ea typeface="Calibri"/>
              <a:cs typeface="Calibri"/>
              <a:sym typeface="Calibri"/>
            </a:endParaRPr>
          </a:p>
          <a:p>
            <a:pPr marL="342882" lvl="0" indent="-342882" algn="l" rtl="0">
              <a:spcBef>
                <a:spcPts val="560"/>
              </a:spcBef>
              <a:spcAft>
                <a:spcPts val="0"/>
              </a:spcAft>
              <a:buSzPts val="2800"/>
              <a:buChar char="▪"/>
            </a:pPr>
            <a:r>
              <a:rPr lang="en-US" sz="2800">
                <a:latin typeface="Calibri"/>
                <a:ea typeface="Calibri"/>
                <a:cs typeface="Calibri"/>
                <a:sym typeface="Calibri"/>
              </a:rPr>
              <a:t>New twist: </a:t>
            </a:r>
            <a:r>
              <a:rPr lang="en-US" sz="2800">
                <a:solidFill>
                  <a:srgbClr val="CC0000"/>
                </a:solidFill>
                <a:latin typeface="Calibri"/>
                <a:ea typeface="Calibri"/>
                <a:cs typeface="Calibri"/>
                <a:sym typeface="Calibri"/>
              </a:rPr>
              <a:t>don’t know T or R</a:t>
            </a:r>
            <a:endParaRPr/>
          </a:p>
          <a:p>
            <a:pPr marL="742913" lvl="1" indent="-285736" algn="l" rtl="0">
              <a:spcBef>
                <a:spcPts val="480"/>
              </a:spcBef>
              <a:spcAft>
                <a:spcPts val="0"/>
              </a:spcAft>
              <a:buSzPts val="2400"/>
              <a:buChar char="▪"/>
            </a:pPr>
            <a:r>
              <a:rPr lang="en-US" sz="2400">
                <a:latin typeface="Calibri"/>
                <a:ea typeface="Calibri"/>
                <a:cs typeface="Calibri"/>
                <a:sym typeface="Calibri"/>
              </a:rPr>
              <a:t>I.e. we don’t know which states are good or what the actions do</a:t>
            </a:r>
            <a:endParaRPr/>
          </a:p>
          <a:p>
            <a:pPr marL="742913" lvl="1" indent="-285736" algn="l" rtl="0">
              <a:spcBef>
                <a:spcPts val="480"/>
              </a:spcBef>
              <a:spcAft>
                <a:spcPts val="0"/>
              </a:spcAft>
              <a:buSzPts val="2400"/>
              <a:buChar char="▪"/>
            </a:pPr>
            <a:r>
              <a:rPr lang="en-US" sz="2400">
                <a:latin typeface="Calibri"/>
                <a:ea typeface="Calibri"/>
                <a:cs typeface="Calibri"/>
                <a:sym typeface="Calibri"/>
              </a:rPr>
              <a:t>Must actually try actions and states out to learn</a:t>
            </a:r>
            <a:endParaRPr/>
          </a:p>
        </p:txBody>
      </p:sp>
      <p:pic>
        <p:nvPicPr>
          <p:cNvPr id="244" name="Google Shape;244;p11"/>
          <p:cNvPicPr preferRelativeResize="0"/>
          <p:nvPr/>
        </p:nvPicPr>
        <p:blipFill rotWithShape="1">
          <a:blip r:embed="rId3">
            <a:alphaModFix/>
          </a:blip>
          <a:srcRect/>
          <a:stretch/>
        </p:blipFill>
        <p:spPr>
          <a:xfrm>
            <a:off x="6019800" y="2103975"/>
            <a:ext cx="5437619" cy="1982496"/>
          </a:xfrm>
          <a:prstGeom prst="rect">
            <a:avLst/>
          </a:prstGeom>
          <a:noFill/>
          <a:ln>
            <a:noFill/>
          </a:ln>
        </p:spPr>
      </p:pic>
      <p:grpSp>
        <p:nvGrpSpPr>
          <p:cNvPr id="245" name="Google Shape;245;p11"/>
          <p:cNvGrpSpPr/>
          <p:nvPr/>
        </p:nvGrpSpPr>
        <p:grpSpPr>
          <a:xfrm>
            <a:off x="5867400" y="1905000"/>
            <a:ext cx="5181600" cy="2446215"/>
            <a:chOff x="5920155" y="2133600"/>
            <a:chExt cx="5181600" cy="2446215"/>
          </a:xfrm>
        </p:grpSpPr>
        <p:sp>
          <p:nvSpPr>
            <p:cNvPr id="246" name="Google Shape;246;p11"/>
            <p:cNvSpPr/>
            <p:nvPr/>
          </p:nvSpPr>
          <p:spPr>
            <a:xfrm>
              <a:off x="5920155" y="2971800"/>
              <a:ext cx="816708" cy="1295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1"/>
            <p:cNvSpPr/>
            <p:nvPr/>
          </p:nvSpPr>
          <p:spPr>
            <a:xfrm>
              <a:off x="6605955" y="4046415"/>
              <a:ext cx="1676400" cy="533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1"/>
            <p:cNvSpPr/>
            <p:nvPr/>
          </p:nvSpPr>
          <p:spPr>
            <a:xfrm>
              <a:off x="6224955" y="3733800"/>
              <a:ext cx="685800" cy="533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1"/>
            <p:cNvSpPr/>
            <p:nvPr/>
          </p:nvSpPr>
          <p:spPr>
            <a:xfrm>
              <a:off x="7139354" y="2286000"/>
              <a:ext cx="1547445" cy="990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11"/>
            <p:cNvSpPr/>
            <p:nvPr/>
          </p:nvSpPr>
          <p:spPr>
            <a:xfrm>
              <a:off x="9653955" y="2209800"/>
              <a:ext cx="1447800" cy="1066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1"/>
            <p:cNvSpPr/>
            <p:nvPr/>
          </p:nvSpPr>
          <p:spPr>
            <a:xfrm>
              <a:off x="8001000" y="2133600"/>
              <a:ext cx="1828800" cy="457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11"/>
            <p:cNvSpPr/>
            <p:nvPr/>
          </p:nvSpPr>
          <p:spPr>
            <a:xfrm rot="10800000">
              <a:off x="8458200" y="2743200"/>
              <a:ext cx="304800" cy="228600"/>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11"/>
            <p:cNvSpPr/>
            <p:nvPr/>
          </p:nvSpPr>
          <p:spPr>
            <a:xfrm>
              <a:off x="7748955" y="3429000"/>
              <a:ext cx="1654908" cy="838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Offline (MDPs) vs. Online (RL)</a:t>
            </a:r>
            <a:endParaRPr/>
          </a:p>
        </p:txBody>
      </p:sp>
      <p:pic>
        <p:nvPicPr>
          <p:cNvPr id="260" name="Google Shape;260;p12"/>
          <p:cNvPicPr preferRelativeResize="0"/>
          <p:nvPr/>
        </p:nvPicPr>
        <p:blipFill rotWithShape="1">
          <a:blip r:embed="rId3">
            <a:alphaModFix/>
          </a:blip>
          <a:srcRect/>
          <a:stretch/>
        </p:blipFill>
        <p:spPr>
          <a:xfrm>
            <a:off x="6659176" y="2667000"/>
            <a:ext cx="4541755" cy="2362200"/>
          </a:xfrm>
          <a:prstGeom prst="rect">
            <a:avLst/>
          </a:prstGeom>
          <a:noFill/>
          <a:ln>
            <a:noFill/>
          </a:ln>
        </p:spPr>
      </p:pic>
      <p:pic>
        <p:nvPicPr>
          <p:cNvPr id="261" name="Google Shape;261;p12"/>
          <p:cNvPicPr preferRelativeResize="0"/>
          <p:nvPr/>
        </p:nvPicPr>
        <p:blipFill rotWithShape="1">
          <a:blip r:embed="rId4">
            <a:alphaModFix/>
          </a:blip>
          <a:srcRect/>
          <a:stretch/>
        </p:blipFill>
        <p:spPr>
          <a:xfrm>
            <a:off x="762000" y="1448180"/>
            <a:ext cx="4770142" cy="3580640"/>
          </a:xfrm>
          <a:prstGeom prst="rect">
            <a:avLst/>
          </a:prstGeom>
          <a:noFill/>
          <a:ln>
            <a:noFill/>
          </a:ln>
        </p:spPr>
      </p:pic>
      <p:sp>
        <p:nvSpPr>
          <p:cNvPr id="262" name="Google Shape;262;p12"/>
          <p:cNvSpPr txBox="1"/>
          <p:nvPr/>
        </p:nvSpPr>
        <p:spPr>
          <a:xfrm>
            <a:off x="1645942" y="5358825"/>
            <a:ext cx="3048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Offline Solution</a:t>
            </a:r>
            <a:endParaRPr/>
          </a:p>
        </p:txBody>
      </p:sp>
      <p:sp>
        <p:nvSpPr>
          <p:cNvPr id="263" name="Google Shape;263;p12"/>
          <p:cNvSpPr txBox="1"/>
          <p:nvPr/>
        </p:nvSpPr>
        <p:spPr>
          <a:xfrm>
            <a:off x="7467600" y="5358825"/>
            <a:ext cx="3048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Online Learning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Model-Based Learning</a:t>
            </a:r>
            <a:endParaRPr/>
          </a:p>
        </p:txBody>
      </p:sp>
      <p:pic>
        <p:nvPicPr>
          <p:cNvPr id="270" name="Google Shape;270;p13"/>
          <p:cNvPicPr preferRelativeResize="0"/>
          <p:nvPr/>
        </p:nvPicPr>
        <p:blipFill rotWithShape="1">
          <a:blip r:embed="rId3">
            <a:alphaModFix/>
          </a:blip>
          <a:srcRect/>
          <a:stretch/>
        </p:blipFill>
        <p:spPr>
          <a:xfrm>
            <a:off x="1224327" y="1600200"/>
            <a:ext cx="9660551"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Model-Based Learning</a:t>
            </a:r>
            <a:endParaRPr/>
          </a:p>
        </p:txBody>
      </p:sp>
      <p:sp>
        <p:nvSpPr>
          <p:cNvPr id="277" name="Google Shape;277;p14"/>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600"/>
              <a:buChar char="▪"/>
            </a:pPr>
            <a:r>
              <a:rPr lang="en-US" sz="2600"/>
              <a:t>Model-Based Idea:</a:t>
            </a:r>
            <a:endParaRPr/>
          </a:p>
          <a:p>
            <a:pPr marL="742913" lvl="1" indent="-285736" algn="l" rtl="0">
              <a:lnSpc>
                <a:spcPct val="80000"/>
              </a:lnSpc>
              <a:spcBef>
                <a:spcPts val="440"/>
              </a:spcBef>
              <a:spcAft>
                <a:spcPts val="0"/>
              </a:spcAft>
              <a:buSzPts val="2200"/>
              <a:buChar char="▪"/>
            </a:pPr>
            <a:r>
              <a:rPr lang="en-US" sz="2200"/>
              <a:t>Learn an approximate model based on experiences</a:t>
            </a:r>
            <a:endParaRPr/>
          </a:p>
          <a:p>
            <a:pPr marL="742913" lvl="1" indent="-285736" algn="l" rtl="0">
              <a:lnSpc>
                <a:spcPct val="80000"/>
              </a:lnSpc>
              <a:spcBef>
                <a:spcPts val="440"/>
              </a:spcBef>
              <a:spcAft>
                <a:spcPts val="0"/>
              </a:spcAft>
              <a:buSzPts val="2200"/>
              <a:buChar char="▪"/>
            </a:pPr>
            <a:r>
              <a:rPr lang="en-US" sz="2200"/>
              <a:t>Solve for values as if the learned model were correct</a:t>
            </a:r>
            <a:endParaRPr/>
          </a:p>
          <a:p>
            <a:pPr marL="742913" lvl="1" indent="-133336" algn="l" rtl="0">
              <a:lnSpc>
                <a:spcPct val="80000"/>
              </a:lnSpc>
              <a:spcBef>
                <a:spcPts val="480"/>
              </a:spcBef>
              <a:spcAft>
                <a:spcPts val="0"/>
              </a:spcAft>
              <a:buSzPts val="2400"/>
              <a:buNone/>
            </a:pPr>
            <a:endParaRPr sz="2400"/>
          </a:p>
          <a:p>
            <a:pPr marL="342882" lvl="0" indent="-342882" algn="l" rtl="0">
              <a:lnSpc>
                <a:spcPct val="80000"/>
              </a:lnSpc>
              <a:spcBef>
                <a:spcPts val="520"/>
              </a:spcBef>
              <a:spcAft>
                <a:spcPts val="0"/>
              </a:spcAft>
              <a:buSzPts val="2600"/>
              <a:buChar char="▪"/>
            </a:pPr>
            <a:r>
              <a:rPr lang="en-US" sz="2600"/>
              <a:t>Step 1: Learn empirical MDP model</a:t>
            </a:r>
            <a:endParaRPr/>
          </a:p>
          <a:p>
            <a:pPr marL="742913" lvl="1" indent="-285736" algn="l" rtl="0">
              <a:lnSpc>
                <a:spcPct val="80000"/>
              </a:lnSpc>
              <a:spcBef>
                <a:spcPts val="440"/>
              </a:spcBef>
              <a:spcAft>
                <a:spcPts val="0"/>
              </a:spcAft>
              <a:buSzPts val="2200"/>
              <a:buChar char="▪"/>
            </a:pPr>
            <a:r>
              <a:rPr lang="en-US" sz="2200"/>
              <a:t>Count outcomes s’ for each s, a</a:t>
            </a:r>
            <a:endParaRPr/>
          </a:p>
          <a:p>
            <a:pPr marL="742913" lvl="1" indent="-285736" algn="l" rtl="0">
              <a:lnSpc>
                <a:spcPct val="80000"/>
              </a:lnSpc>
              <a:spcBef>
                <a:spcPts val="440"/>
              </a:spcBef>
              <a:spcAft>
                <a:spcPts val="0"/>
              </a:spcAft>
              <a:buSzPts val="2200"/>
              <a:buChar char="▪"/>
            </a:pPr>
            <a:r>
              <a:rPr lang="en-US" sz="2200"/>
              <a:t>Normalize to give an estimate of</a:t>
            </a:r>
            <a:endParaRPr sz="2200" b="1"/>
          </a:p>
          <a:p>
            <a:pPr marL="742913" lvl="1" indent="-285736" algn="l" rtl="0">
              <a:lnSpc>
                <a:spcPct val="80000"/>
              </a:lnSpc>
              <a:spcBef>
                <a:spcPts val="440"/>
              </a:spcBef>
              <a:spcAft>
                <a:spcPts val="0"/>
              </a:spcAft>
              <a:buSzPts val="2200"/>
              <a:buChar char="▪"/>
            </a:pPr>
            <a:r>
              <a:rPr lang="en-US" sz="2200"/>
              <a:t>Discover each </a:t>
            </a:r>
            <a:r>
              <a:rPr lang="en-US" sz="2200" b="1"/>
              <a:t>                      </a:t>
            </a:r>
            <a:r>
              <a:rPr lang="en-US" sz="2200"/>
              <a:t>when we experience (s, a, s’)</a:t>
            </a:r>
            <a:endParaRPr/>
          </a:p>
          <a:p>
            <a:pPr marL="342882" lvl="0" indent="-165082" algn="l" rtl="0">
              <a:lnSpc>
                <a:spcPct val="80000"/>
              </a:lnSpc>
              <a:spcBef>
                <a:spcPts val="560"/>
              </a:spcBef>
              <a:spcAft>
                <a:spcPts val="0"/>
              </a:spcAft>
              <a:buSzPts val="2800"/>
              <a:buNone/>
            </a:pPr>
            <a:endParaRPr sz="2800"/>
          </a:p>
          <a:p>
            <a:pPr marL="342882" lvl="0" indent="-342882" algn="l" rtl="0">
              <a:lnSpc>
                <a:spcPct val="80000"/>
              </a:lnSpc>
              <a:spcBef>
                <a:spcPts val="520"/>
              </a:spcBef>
              <a:spcAft>
                <a:spcPts val="0"/>
              </a:spcAft>
              <a:buSzPts val="2600"/>
              <a:buChar char="▪"/>
            </a:pPr>
            <a:r>
              <a:rPr lang="en-US" sz="2600"/>
              <a:t>Step 2: Solve the learned MDP</a:t>
            </a:r>
            <a:endParaRPr/>
          </a:p>
          <a:p>
            <a:pPr marL="742913" lvl="1" indent="-285736" algn="l" rtl="0">
              <a:lnSpc>
                <a:spcPct val="80000"/>
              </a:lnSpc>
              <a:spcBef>
                <a:spcPts val="440"/>
              </a:spcBef>
              <a:spcAft>
                <a:spcPts val="0"/>
              </a:spcAft>
              <a:buSzPts val="2200"/>
              <a:buChar char="▪"/>
            </a:pPr>
            <a:r>
              <a:rPr lang="en-US" sz="2200"/>
              <a:t>For example, use value iteration, as before</a:t>
            </a:r>
            <a:endParaRPr/>
          </a:p>
        </p:txBody>
      </p:sp>
      <p:pic>
        <p:nvPicPr>
          <p:cNvPr id="278" name="Google Shape;278;p14" descr="txp_fig"/>
          <p:cNvPicPr preferRelativeResize="0"/>
          <p:nvPr/>
        </p:nvPicPr>
        <p:blipFill rotWithShape="1">
          <a:blip r:embed="rId3">
            <a:alphaModFix/>
          </a:blip>
          <a:srcRect/>
          <a:stretch/>
        </p:blipFill>
        <p:spPr>
          <a:xfrm>
            <a:off x="4979437" y="3549893"/>
            <a:ext cx="1218366" cy="304800"/>
          </a:xfrm>
          <a:prstGeom prst="rect">
            <a:avLst/>
          </a:prstGeom>
          <a:noFill/>
          <a:ln>
            <a:noFill/>
          </a:ln>
        </p:spPr>
      </p:pic>
      <p:pic>
        <p:nvPicPr>
          <p:cNvPr id="279" name="Google Shape;279;p14" descr="txp_fig"/>
          <p:cNvPicPr preferRelativeResize="0"/>
          <p:nvPr/>
        </p:nvPicPr>
        <p:blipFill rotWithShape="1">
          <a:blip r:embed="rId4">
            <a:alphaModFix/>
          </a:blip>
          <a:srcRect/>
          <a:stretch/>
        </p:blipFill>
        <p:spPr>
          <a:xfrm>
            <a:off x="2908281" y="3904717"/>
            <a:ext cx="1204523" cy="304869"/>
          </a:xfrm>
          <a:prstGeom prst="rect">
            <a:avLst/>
          </a:prstGeom>
          <a:noFill/>
          <a:ln>
            <a:noFill/>
          </a:ln>
        </p:spPr>
      </p:pic>
      <p:pic>
        <p:nvPicPr>
          <p:cNvPr id="280" name="Google Shape;280;p14"/>
          <p:cNvPicPr preferRelativeResize="0"/>
          <p:nvPr/>
        </p:nvPicPr>
        <p:blipFill rotWithShape="1">
          <a:blip r:embed="rId5">
            <a:alphaModFix/>
          </a:blip>
          <a:srcRect/>
          <a:stretch/>
        </p:blipFill>
        <p:spPr>
          <a:xfrm>
            <a:off x="8382000" y="3505399"/>
            <a:ext cx="3144852" cy="1828402"/>
          </a:xfrm>
          <a:prstGeom prst="rect">
            <a:avLst/>
          </a:prstGeom>
          <a:noFill/>
          <a:ln>
            <a:noFill/>
          </a:ln>
        </p:spPr>
      </p:pic>
      <p:pic>
        <p:nvPicPr>
          <p:cNvPr id="281" name="Google Shape;281;p14"/>
          <p:cNvPicPr preferRelativeResize="0"/>
          <p:nvPr/>
        </p:nvPicPr>
        <p:blipFill rotWithShape="1">
          <a:blip r:embed="rId6">
            <a:alphaModFix/>
          </a:blip>
          <a:srcRect/>
          <a:stretch/>
        </p:blipFill>
        <p:spPr>
          <a:xfrm>
            <a:off x="8157577" y="1447800"/>
            <a:ext cx="3420645" cy="182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Model-Based Learning</a:t>
            </a:r>
            <a:endParaRPr/>
          </a:p>
        </p:txBody>
      </p:sp>
      <p:sp>
        <p:nvSpPr>
          <p:cNvPr id="288" name="Google Shape;288;p15"/>
          <p:cNvSpPr txBox="1"/>
          <p:nvPr/>
        </p:nvSpPr>
        <p:spPr>
          <a:xfrm>
            <a:off x="609600" y="1371600"/>
            <a:ext cx="2209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Input Policy π</a:t>
            </a:r>
            <a:r>
              <a:rPr lang="en-US" sz="1800">
                <a:solidFill>
                  <a:schemeClr val="accent2"/>
                </a:solidFill>
                <a:latin typeface="Calibri"/>
                <a:ea typeface="Calibri"/>
                <a:cs typeface="Calibri"/>
                <a:sym typeface="Calibri"/>
              </a:rPr>
              <a:t> </a:t>
            </a:r>
            <a:endParaRPr/>
          </a:p>
        </p:txBody>
      </p:sp>
      <p:sp>
        <p:nvSpPr>
          <p:cNvPr id="289" name="Google Shape;289;p15"/>
          <p:cNvSpPr txBox="1"/>
          <p:nvPr/>
        </p:nvSpPr>
        <p:spPr>
          <a:xfrm>
            <a:off x="457200" y="5421868"/>
            <a:ext cx="24384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Assume: </a:t>
            </a:r>
            <a:r>
              <a:rPr lang="en-US" sz="1800">
                <a:solidFill>
                  <a:schemeClr val="dk1"/>
                </a:solidFill>
                <a:latin typeface="Calibri"/>
                <a:ea typeface="Calibri"/>
                <a:cs typeface="Calibri"/>
                <a:sym typeface="Calibri"/>
              </a:rPr>
              <a:t>γ = 1</a:t>
            </a:r>
            <a:endParaRPr sz="1800">
              <a:solidFill>
                <a:schemeClr val="dk1"/>
              </a:solidFill>
              <a:latin typeface="Calibri"/>
              <a:ea typeface="Calibri"/>
              <a:cs typeface="Calibri"/>
              <a:sym typeface="Calibri"/>
            </a:endParaRPr>
          </a:p>
        </p:txBody>
      </p:sp>
      <p:sp>
        <p:nvSpPr>
          <p:cNvPr id="290" name="Google Shape;290;p15"/>
          <p:cNvSpPr txBox="1"/>
          <p:nvPr/>
        </p:nvSpPr>
        <p:spPr>
          <a:xfrm>
            <a:off x="3733800" y="1371600"/>
            <a:ext cx="4495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Observed Episodes (Training)</a:t>
            </a:r>
            <a:endParaRPr sz="1800">
              <a:solidFill>
                <a:schemeClr val="accent2"/>
              </a:solidFill>
              <a:latin typeface="Calibri"/>
              <a:ea typeface="Calibri"/>
              <a:cs typeface="Calibri"/>
              <a:sym typeface="Calibri"/>
            </a:endParaRPr>
          </a:p>
        </p:txBody>
      </p:sp>
      <p:sp>
        <p:nvSpPr>
          <p:cNvPr id="291" name="Google Shape;291;p15"/>
          <p:cNvSpPr txBox="1"/>
          <p:nvPr/>
        </p:nvSpPr>
        <p:spPr>
          <a:xfrm>
            <a:off x="8991600" y="1371600"/>
            <a:ext cx="2743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Learned Model</a:t>
            </a:r>
            <a:endParaRPr sz="1800">
              <a:solidFill>
                <a:schemeClr val="accent2"/>
              </a:solidFill>
              <a:latin typeface="Calibri"/>
              <a:ea typeface="Calibri"/>
              <a:cs typeface="Calibri"/>
              <a:sym typeface="Calibri"/>
            </a:endParaRPr>
          </a:p>
        </p:txBody>
      </p:sp>
      <p:graphicFrame>
        <p:nvGraphicFramePr>
          <p:cNvPr id="292" name="Google Shape;292;p15"/>
          <p:cNvGraphicFramePr/>
          <p:nvPr/>
        </p:nvGraphicFramePr>
        <p:xfrm>
          <a:off x="381000" y="2514600"/>
          <a:ext cx="3000000" cy="3000000"/>
        </p:xfrm>
        <a:graphic>
          <a:graphicData uri="http://schemas.openxmlformats.org/drawingml/2006/table">
            <a:tbl>
              <a:tblPr firstRow="1" bandRow="1">
                <a:noFill/>
                <a:tableStyleId>{0076E8D2-0643-410E-9654-B13196E97BDE}</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847775">
                <a:tc>
                  <a:txBody>
                    <a:bodyPr/>
                    <a:lstStyle/>
                    <a:p>
                      <a:pPr marL="0" marR="0" lvl="0" indent="0" algn="ctr" rtl="0">
                        <a:spcBef>
                          <a:spcPts val="0"/>
                        </a:spcBef>
                        <a:spcAft>
                          <a:spcPts val="0"/>
                        </a:spcAft>
                        <a:buNone/>
                      </a:pPr>
                      <a:endParaRPr sz="3200" u="none" strike="noStrike" cap="none">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2"/>
                        </a:buClr>
                        <a:buSzPts val="2800"/>
                        <a:buFont typeface="Calibri"/>
                        <a:buNone/>
                      </a:pPr>
                      <a:r>
                        <a:rPr lang="en-US" sz="2800" b="1" i="0" u="none" strike="noStrike" cap="none">
                          <a:solidFill>
                            <a:schemeClr val="lt2"/>
                          </a:solidFill>
                          <a:latin typeface="Calibri"/>
                          <a:ea typeface="Calibri"/>
                          <a:cs typeface="Calibri"/>
                          <a:sym typeface="Calibri"/>
                        </a:rPr>
                        <a:t>A</a:t>
                      </a:r>
                      <a:endParaRPr sz="2800" u="none" strike="noStrike" cap="none">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847775">
                <a:tc>
                  <a:txBody>
                    <a:bodyPr/>
                    <a:lstStyle/>
                    <a:p>
                      <a:pPr marL="0" marR="0" lvl="0" indent="0" algn="ctr"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B</a:t>
                      </a:r>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C</a:t>
                      </a:r>
                      <a:endParaRPr sz="3200">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808080"/>
                        </a:buClr>
                        <a:buSzPts val="2800"/>
                        <a:buFont typeface="Calibri"/>
                        <a:buNone/>
                      </a:pPr>
                      <a:r>
                        <a:rPr lang="en-US" sz="2800" b="1" i="0" u="none" strike="noStrike" cap="none">
                          <a:solidFill>
                            <a:srgbClr val="808080"/>
                          </a:solidFill>
                          <a:latin typeface="Calibri"/>
                          <a:ea typeface="Calibri"/>
                          <a:cs typeface="Calibri"/>
                          <a:sym typeface="Calibri"/>
                        </a:rPr>
                        <a:t>D</a:t>
                      </a:r>
                      <a:endParaRPr sz="2800" b="0" i="0" u="none" strike="noStrike" cap="none">
                        <a:solidFill>
                          <a:schemeClr val="dk1"/>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775">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rgbClr val="808080"/>
                        </a:buClr>
                        <a:buSzPts val="3200"/>
                        <a:buFont typeface="Calibri"/>
                        <a:buNone/>
                      </a:pPr>
                      <a:r>
                        <a:rPr lang="en-US" sz="3200" b="1" i="0" u="none" strike="noStrike" cap="none">
                          <a:solidFill>
                            <a:srgbClr val="808080"/>
                          </a:solidFill>
                          <a:latin typeface="Calibri"/>
                          <a:ea typeface="Calibri"/>
                          <a:cs typeface="Calibri"/>
                          <a:sym typeface="Calibri"/>
                        </a:rPr>
                        <a:t>E</a:t>
                      </a:r>
                      <a:endParaRPr sz="3200" b="0" i="0" u="none" strike="noStrike" cap="none">
                        <a:solidFill>
                          <a:srgbClr val="808080"/>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293" name="Google Shape;293;p15"/>
          <p:cNvSpPr/>
          <p:nvPr/>
        </p:nvSpPr>
        <p:spPr>
          <a:xfrm>
            <a:off x="2303584" y="3478824"/>
            <a:ext cx="609600" cy="60960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15"/>
          <p:cNvSpPr/>
          <p:nvPr/>
        </p:nvSpPr>
        <p:spPr>
          <a:xfrm>
            <a:off x="1406768" y="2640624"/>
            <a:ext cx="609600" cy="60960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15"/>
          <p:cNvSpPr/>
          <p:nvPr/>
        </p:nvSpPr>
        <p:spPr>
          <a:xfrm rot="5400000">
            <a:off x="1064981" y="3690949"/>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15"/>
          <p:cNvSpPr/>
          <p:nvPr/>
        </p:nvSpPr>
        <p:spPr>
          <a:xfrm rot="5400000">
            <a:off x="1920765" y="3690950"/>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5"/>
          <p:cNvSpPr/>
          <p:nvPr/>
        </p:nvSpPr>
        <p:spPr>
          <a:xfrm>
            <a:off x="1608992" y="4222531"/>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5"/>
          <p:cNvSpPr txBox="1"/>
          <p:nvPr/>
        </p:nvSpPr>
        <p:spPr>
          <a:xfrm>
            <a:off x="3795344" y="2567352"/>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 east,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sp>
        <p:nvSpPr>
          <p:cNvPr id="299" name="Google Shape;299;p15"/>
          <p:cNvSpPr txBox="1"/>
          <p:nvPr/>
        </p:nvSpPr>
        <p:spPr>
          <a:xfrm>
            <a:off x="6386144" y="2567352"/>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 east,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sp>
        <p:nvSpPr>
          <p:cNvPr id="300" name="Google Shape;300;p15"/>
          <p:cNvSpPr txBox="1"/>
          <p:nvPr/>
        </p:nvSpPr>
        <p:spPr>
          <a:xfrm>
            <a:off x="6342184" y="4699311"/>
            <a:ext cx="2438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 north,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A,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exit,    x, -10</a:t>
            </a:r>
            <a:endParaRPr/>
          </a:p>
        </p:txBody>
      </p:sp>
      <p:sp>
        <p:nvSpPr>
          <p:cNvPr id="301" name="Google Shape;301;p15"/>
          <p:cNvSpPr txBox="1"/>
          <p:nvPr/>
        </p:nvSpPr>
        <p:spPr>
          <a:xfrm>
            <a:off x="3886200" y="19812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1</a:t>
            </a:r>
            <a:endParaRPr/>
          </a:p>
        </p:txBody>
      </p:sp>
      <p:sp>
        <p:nvSpPr>
          <p:cNvPr id="302" name="Google Shape;302;p15"/>
          <p:cNvSpPr/>
          <p:nvPr/>
        </p:nvSpPr>
        <p:spPr>
          <a:xfrm>
            <a:off x="3581400" y="25146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15"/>
          <p:cNvSpPr txBox="1"/>
          <p:nvPr/>
        </p:nvSpPr>
        <p:spPr>
          <a:xfrm>
            <a:off x="6477000" y="19812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2</a:t>
            </a:r>
            <a:endParaRPr/>
          </a:p>
        </p:txBody>
      </p:sp>
      <p:sp>
        <p:nvSpPr>
          <p:cNvPr id="304" name="Google Shape;304;p15"/>
          <p:cNvSpPr/>
          <p:nvPr/>
        </p:nvSpPr>
        <p:spPr>
          <a:xfrm>
            <a:off x="6172200" y="25146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15"/>
          <p:cNvSpPr txBox="1"/>
          <p:nvPr/>
        </p:nvSpPr>
        <p:spPr>
          <a:xfrm>
            <a:off x="3886200" y="41148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3</a:t>
            </a:r>
            <a:endParaRPr/>
          </a:p>
        </p:txBody>
      </p:sp>
      <p:sp>
        <p:nvSpPr>
          <p:cNvPr id="306" name="Google Shape;306;p15"/>
          <p:cNvSpPr/>
          <p:nvPr/>
        </p:nvSpPr>
        <p:spPr>
          <a:xfrm>
            <a:off x="3581400" y="46482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15"/>
          <p:cNvSpPr txBox="1"/>
          <p:nvPr/>
        </p:nvSpPr>
        <p:spPr>
          <a:xfrm>
            <a:off x="6477000" y="41148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4</a:t>
            </a:r>
            <a:endParaRPr/>
          </a:p>
        </p:txBody>
      </p:sp>
      <p:sp>
        <p:nvSpPr>
          <p:cNvPr id="308" name="Google Shape;308;p15"/>
          <p:cNvSpPr/>
          <p:nvPr/>
        </p:nvSpPr>
        <p:spPr>
          <a:xfrm>
            <a:off x="6172200" y="46482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5"/>
          <p:cNvSpPr txBox="1"/>
          <p:nvPr/>
        </p:nvSpPr>
        <p:spPr>
          <a:xfrm>
            <a:off x="3733800" y="4698024"/>
            <a:ext cx="2438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 north,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sp>
        <p:nvSpPr>
          <p:cNvPr id="310" name="Google Shape;310;p15"/>
          <p:cNvSpPr txBox="1"/>
          <p:nvPr/>
        </p:nvSpPr>
        <p:spPr>
          <a:xfrm>
            <a:off x="9296400" y="1981200"/>
            <a:ext cx="2286000" cy="39703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T(s,a,s’).</a:t>
            </a:r>
            <a:endParaRPr/>
          </a:p>
          <a:p>
            <a:pPr marL="0" marR="0" lvl="0" indent="0" algn="ctr" rtl="0">
              <a:spcBef>
                <a:spcPts val="0"/>
              </a:spcBef>
              <a:spcAft>
                <a:spcPts val="0"/>
              </a:spcAft>
              <a:buNone/>
            </a:pPr>
            <a:endParaRPr sz="5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T(B, east, C) = 1.00</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T(C, east, D) = 0.75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T(C, east, A) = 0.25</a:t>
            </a:r>
            <a:endParaRPr/>
          </a:p>
          <a:p>
            <a:pPr marL="0" marR="0" lvl="0" indent="0" algn="ctr" rtl="0">
              <a:spcBef>
                <a:spcPts val="0"/>
              </a:spcBef>
              <a:spcAft>
                <a:spcPts val="0"/>
              </a:spcAft>
              <a:buNone/>
            </a:pPr>
            <a:r>
              <a:rPr lang="en-US" sz="20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a:solidFill>
                  <a:schemeClr val="lt1"/>
                </a:solidFill>
                <a:latin typeface="Calibri"/>
                <a:ea typeface="Calibri"/>
                <a:cs typeface="Calibri"/>
                <a:sym typeface="Calibri"/>
              </a:rPr>
              <a:t>R(s,a,s’).</a:t>
            </a:r>
            <a:endParaRPr/>
          </a:p>
          <a:p>
            <a:pPr marL="0" marR="0" lvl="0" indent="0" algn="ctr" rtl="0">
              <a:spcBef>
                <a:spcPts val="0"/>
              </a:spcBef>
              <a:spcAft>
                <a:spcPts val="0"/>
              </a:spcAft>
              <a:buNone/>
            </a:pPr>
            <a:endParaRPr sz="5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R(B, east, C) = -1</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R(C, east, D) = -1</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R(D, exit, x) = +10</a:t>
            </a:r>
            <a:endParaRPr/>
          </a:p>
          <a:p>
            <a:pPr marL="0" marR="0" lvl="0" indent="0" algn="ctr" rtl="0">
              <a:spcBef>
                <a:spcPts val="0"/>
              </a:spcBef>
              <a:spcAft>
                <a:spcPts val="0"/>
              </a:spcAft>
              <a:buNone/>
            </a:pPr>
            <a:r>
              <a:rPr lang="en-US" sz="2000">
                <a:solidFill>
                  <a:schemeClr val="dk1"/>
                </a:solidFill>
                <a:latin typeface="Calibri"/>
                <a:ea typeface="Calibri"/>
                <a:cs typeface="Calibri"/>
                <a:sym typeface="Calibri"/>
              </a:rPr>
              <a:t>…</a:t>
            </a:r>
            <a:endParaRPr/>
          </a:p>
        </p:txBody>
      </p:sp>
      <p:sp>
        <p:nvSpPr>
          <p:cNvPr id="311" name="Google Shape;311;p15"/>
          <p:cNvSpPr/>
          <p:nvPr/>
        </p:nvSpPr>
        <p:spPr>
          <a:xfrm>
            <a:off x="9144000" y="2514600"/>
            <a:ext cx="2438400" cy="12954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5"/>
          <p:cNvSpPr/>
          <p:nvPr/>
        </p:nvSpPr>
        <p:spPr>
          <a:xfrm>
            <a:off x="9144000" y="4648200"/>
            <a:ext cx="2438400" cy="12954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3" name="Google Shape;313;p15" descr="txp_fig"/>
          <p:cNvPicPr preferRelativeResize="0"/>
          <p:nvPr/>
        </p:nvPicPr>
        <p:blipFill rotWithShape="1">
          <a:blip r:embed="rId3">
            <a:alphaModFix/>
          </a:blip>
          <a:srcRect/>
          <a:stretch/>
        </p:blipFill>
        <p:spPr>
          <a:xfrm>
            <a:off x="9659816" y="2066192"/>
            <a:ext cx="1522958" cy="381000"/>
          </a:xfrm>
          <a:prstGeom prst="rect">
            <a:avLst/>
          </a:prstGeom>
          <a:noFill/>
          <a:ln>
            <a:noFill/>
          </a:ln>
        </p:spPr>
      </p:pic>
      <p:pic>
        <p:nvPicPr>
          <p:cNvPr id="314" name="Google Shape;314;p15" descr="txp_fig"/>
          <p:cNvPicPr preferRelativeResize="0"/>
          <p:nvPr/>
        </p:nvPicPr>
        <p:blipFill rotWithShape="1">
          <a:blip r:embed="rId4">
            <a:alphaModFix/>
          </a:blip>
          <a:srcRect/>
          <a:stretch/>
        </p:blipFill>
        <p:spPr>
          <a:xfrm>
            <a:off x="9677400" y="4199792"/>
            <a:ext cx="1505313" cy="38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Expected Age</a:t>
            </a:r>
            <a:endParaRPr/>
          </a:p>
        </p:txBody>
      </p:sp>
      <p:sp>
        <p:nvSpPr>
          <p:cNvPr id="321" name="Google Shape;321;p16"/>
          <p:cNvSpPr txBox="1"/>
          <p:nvPr/>
        </p:nvSpPr>
        <p:spPr>
          <a:xfrm>
            <a:off x="2438400" y="1187425"/>
            <a:ext cx="73152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Goal: Compute expected age of CIS 421/521 students</a:t>
            </a:r>
            <a:endParaRPr sz="2400">
              <a:solidFill>
                <a:schemeClr val="dk1"/>
              </a:solidFill>
              <a:latin typeface="Calibri"/>
              <a:ea typeface="Calibri"/>
              <a:cs typeface="Calibri"/>
              <a:sym typeface="Calibri"/>
            </a:endParaRPr>
          </a:p>
        </p:txBody>
      </p:sp>
      <p:grpSp>
        <p:nvGrpSpPr>
          <p:cNvPr id="322" name="Google Shape;322;p16"/>
          <p:cNvGrpSpPr/>
          <p:nvPr/>
        </p:nvGrpSpPr>
        <p:grpSpPr>
          <a:xfrm>
            <a:off x="1600200" y="1828800"/>
            <a:ext cx="8915400" cy="1219200"/>
            <a:chOff x="1828800" y="1828800"/>
            <a:chExt cx="8534400" cy="1219200"/>
          </a:xfrm>
        </p:grpSpPr>
        <p:sp>
          <p:nvSpPr>
            <p:cNvPr id="323" name="Google Shape;323;p16"/>
            <p:cNvSpPr/>
            <p:nvPr/>
          </p:nvSpPr>
          <p:spPr>
            <a:xfrm>
              <a:off x="1828800" y="1828800"/>
              <a:ext cx="8534400" cy="1219200"/>
            </a:xfrm>
            <a:prstGeom prst="roundRect">
              <a:avLst>
                <a:gd name="adj" fmla="val 16667"/>
              </a:avLst>
            </a:prstGeom>
            <a:solidFill>
              <a:srgbClr val="B5E3C8"/>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324" name="Google Shape;324;p16"/>
            <p:cNvCxnSpPr/>
            <p:nvPr/>
          </p:nvCxnSpPr>
          <p:spPr>
            <a:xfrm>
              <a:off x="1828800" y="2209800"/>
              <a:ext cx="8534400" cy="0"/>
            </a:xfrm>
            <a:prstGeom prst="straightConnector1">
              <a:avLst/>
            </a:prstGeom>
            <a:noFill/>
            <a:ln w="19050" cap="flat" cmpd="sng">
              <a:solidFill>
                <a:schemeClr val="dk1"/>
              </a:solidFill>
              <a:prstDash val="solid"/>
              <a:round/>
              <a:headEnd type="none" w="sm" len="sm"/>
              <a:tailEnd type="none" w="sm" len="sm"/>
            </a:ln>
          </p:spPr>
        </p:cxnSp>
      </p:grpSp>
      <p:pic>
        <p:nvPicPr>
          <p:cNvPr id="325" name="Google Shape;325;p16" descr="TP_tmp.png"/>
          <p:cNvPicPr preferRelativeResize="0"/>
          <p:nvPr/>
        </p:nvPicPr>
        <p:blipFill rotWithShape="1">
          <a:blip r:embed="rId3">
            <a:alphaModFix/>
          </a:blip>
          <a:srcRect/>
          <a:stretch/>
        </p:blipFill>
        <p:spPr>
          <a:xfrm>
            <a:off x="3784600" y="2362200"/>
            <a:ext cx="2133600" cy="558800"/>
          </a:xfrm>
          <a:prstGeom prst="rect">
            <a:avLst/>
          </a:prstGeom>
          <a:noFill/>
          <a:ln>
            <a:noFill/>
          </a:ln>
        </p:spPr>
      </p:pic>
      <p:sp>
        <p:nvSpPr>
          <p:cNvPr id="326" name="Google Shape;326;p16"/>
          <p:cNvSpPr/>
          <p:nvPr/>
        </p:nvSpPr>
        <p:spPr>
          <a:xfrm>
            <a:off x="1600200" y="3886200"/>
            <a:ext cx="4191000" cy="2438400"/>
          </a:xfrm>
          <a:prstGeom prst="roundRect">
            <a:avLst>
              <a:gd name="adj" fmla="val 16667"/>
            </a:avLst>
          </a:prstGeom>
          <a:solidFill>
            <a:srgbClr val="CCECFF"/>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27" name="Google Shape;327;p16"/>
          <p:cNvSpPr txBox="1"/>
          <p:nvPr/>
        </p:nvSpPr>
        <p:spPr>
          <a:xfrm>
            <a:off x="1828800" y="3897313"/>
            <a:ext cx="36576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Unknown P(A): “Model Based”</a:t>
            </a:r>
            <a:endParaRPr/>
          </a:p>
        </p:txBody>
      </p:sp>
      <p:cxnSp>
        <p:nvCxnSpPr>
          <p:cNvPr id="328" name="Google Shape;328;p16"/>
          <p:cNvCxnSpPr/>
          <p:nvPr/>
        </p:nvCxnSpPr>
        <p:spPr>
          <a:xfrm>
            <a:off x="1600200" y="4267200"/>
            <a:ext cx="4191000" cy="0"/>
          </a:xfrm>
          <a:prstGeom prst="straightConnector1">
            <a:avLst/>
          </a:prstGeom>
          <a:noFill/>
          <a:ln w="19050" cap="flat" cmpd="sng">
            <a:solidFill>
              <a:schemeClr val="dk1"/>
            </a:solidFill>
            <a:prstDash val="solid"/>
            <a:round/>
            <a:headEnd type="none" w="sm" len="sm"/>
            <a:tailEnd type="none" w="sm" len="sm"/>
          </a:ln>
        </p:spPr>
      </p:cxnSp>
      <p:pic>
        <p:nvPicPr>
          <p:cNvPr id="329" name="Google Shape;329;p16" descr="TP_tmp.png"/>
          <p:cNvPicPr preferRelativeResize="0"/>
          <p:nvPr/>
        </p:nvPicPr>
        <p:blipFill rotWithShape="1">
          <a:blip r:embed="rId4">
            <a:alphaModFix/>
          </a:blip>
          <a:srcRect/>
          <a:stretch/>
        </p:blipFill>
        <p:spPr>
          <a:xfrm>
            <a:off x="2667000" y="5461000"/>
            <a:ext cx="2133600" cy="558800"/>
          </a:xfrm>
          <a:prstGeom prst="rect">
            <a:avLst/>
          </a:prstGeom>
          <a:noFill/>
          <a:ln>
            <a:noFill/>
          </a:ln>
        </p:spPr>
      </p:pic>
      <p:pic>
        <p:nvPicPr>
          <p:cNvPr id="330" name="Google Shape;330;p16" descr="TP_tmp.png"/>
          <p:cNvPicPr preferRelativeResize="0"/>
          <p:nvPr/>
        </p:nvPicPr>
        <p:blipFill rotWithShape="1">
          <a:blip r:embed="rId5">
            <a:alphaModFix/>
          </a:blip>
          <a:srcRect/>
          <a:stretch/>
        </p:blipFill>
        <p:spPr>
          <a:xfrm>
            <a:off x="2679700" y="4572000"/>
            <a:ext cx="1727200" cy="558800"/>
          </a:xfrm>
          <a:prstGeom prst="rect">
            <a:avLst/>
          </a:prstGeom>
          <a:noFill/>
          <a:ln>
            <a:noFill/>
          </a:ln>
        </p:spPr>
      </p:pic>
      <p:sp>
        <p:nvSpPr>
          <p:cNvPr id="331" name="Google Shape;331;p16"/>
          <p:cNvSpPr/>
          <p:nvPr/>
        </p:nvSpPr>
        <p:spPr>
          <a:xfrm>
            <a:off x="6324600" y="3886200"/>
            <a:ext cx="4191000" cy="2438400"/>
          </a:xfrm>
          <a:prstGeom prst="roundRect">
            <a:avLst>
              <a:gd name="adj" fmla="val 16667"/>
            </a:avLst>
          </a:prstGeom>
          <a:solidFill>
            <a:srgbClr val="CCECFF"/>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32" name="Google Shape;332;p16"/>
          <p:cNvSpPr txBox="1"/>
          <p:nvPr/>
        </p:nvSpPr>
        <p:spPr>
          <a:xfrm>
            <a:off x="6553200" y="3897313"/>
            <a:ext cx="36576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Unknown P(A): “Model Free”</a:t>
            </a:r>
            <a:endParaRPr/>
          </a:p>
        </p:txBody>
      </p:sp>
      <p:cxnSp>
        <p:nvCxnSpPr>
          <p:cNvPr id="333" name="Google Shape;333;p16"/>
          <p:cNvCxnSpPr/>
          <p:nvPr/>
        </p:nvCxnSpPr>
        <p:spPr>
          <a:xfrm>
            <a:off x="6324600" y="4267200"/>
            <a:ext cx="4191000" cy="0"/>
          </a:xfrm>
          <a:prstGeom prst="straightConnector1">
            <a:avLst/>
          </a:prstGeom>
          <a:noFill/>
          <a:ln w="19050" cap="flat" cmpd="sng">
            <a:solidFill>
              <a:schemeClr val="dk1"/>
            </a:solidFill>
            <a:prstDash val="solid"/>
            <a:round/>
            <a:headEnd type="none" w="sm" len="sm"/>
            <a:tailEnd type="none" w="sm" len="sm"/>
          </a:ln>
        </p:spPr>
      </p:cxnSp>
      <p:pic>
        <p:nvPicPr>
          <p:cNvPr id="334" name="Google Shape;334;p16" descr="TP_tmp.png"/>
          <p:cNvPicPr preferRelativeResize="0"/>
          <p:nvPr/>
        </p:nvPicPr>
        <p:blipFill rotWithShape="1">
          <a:blip r:embed="rId6">
            <a:alphaModFix/>
          </a:blip>
          <a:srcRect/>
          <a:stretch/>
        </p:blipFill>
        <p:spPr>
          <a:xfrm>
            <a:off x="7467600" y="4953000"/>
            <a:ext cx="1801813" cy="660400"/>
          </a:xfrm>
          <a:prstGeom prst="rect">
            <a:avLst/>
          </a:prstGeom>
          <a:noFill/>
          <a:ln>
            <a:noFill/>
          </a:ln>
        </p:spPr>
      </p:pic>
      <p:sp>
        <p:nvSpPr>
          <p:cNvPr id="335" name="Google Shape;335;p16"/>
          <p:cNvSpPr txBox="1"/>
          <p:nvPr/>
        </p:nvSpPr>
        <p:spPr>
          <a:xfrm>
            <a:off x="1600200" y="3244825"/>
            <a:ext cx="8915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Without P(A), instead collect samples [a</a:t>
            </a:r>
            <a:r>
              <a:rPr lang="en-US" sz="2400" baseline="-250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 a</a:t>
            </a:r>
            <a:r>
              <a:rPr lang="en-US" sz="2400" baseline="-250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 a</a:t>
            </a:r>
            <a:r>
              <a:rPr lang="en-US" sz="2400" baseline="-250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a:t>
            </a:r>
            <a:endParaRPr/>
          </a:p>
        </p:txBody>
      </p:sp>
      <p:sp>
        <p:nvSpPr>
          <p:cNvPr id="336" name="Google Shape;336;p16"/>
          <p:cNvSpPr txBox="1"/>
          <p:nvPr/>
        </p:nvSpPr>
        <p:spPr>
          <a:xfrm>
            <a:off x="5334000" y="1828800"/>
            <a:ext cx="14478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Known P(A)</a:t>
            </a:r>
            <a:endParaRPr/>
          </a:p>
        </p:txBody>
      </p:sp>
      <p:sp>
        <p:nvSpPr>
          <p:cNvPr id="337" name="Google Shape;337;p16"/>
          <p:cNvSpPr/>
          <p:nvPr/>
        </p:nvSpPr>
        <p:spPr>
          <a:xfrm>
            <a:off x="9982200" y="4495800"/>
            <a:ext cx="1981200" cy="1752600"/>
          </a:xfrm>
          <a:prstGeom prst="wedgeRectCallout">
            <a:avLst>
              <a:gd name="adj1" fmla="val -73260"/>
              <a:gd name="adj2" fmla="val -14027"/>
            </a:avLst>
          </a:prstGeom>
          <a:solidFill>
            <a:srgbClr val="B5E3C8"/>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Why does this work?  Because samples appear with the right frequencies.</a:t>
            </a:r>
            <a:endParaRPr/>
          </a:p>
        </p:txBody>
      </p:sp>
      <p:sp>
        <p:nvSpPr>
          <p:cNvPr id="338" name="Google Shape;338;p16"/>
          <p:cNvSpPr/>
          <p:nvPr/>
        </p:nvSpPr>
        <p:spPr>
          <a:xfrm>
            <a:off x="152400" y="4495800"/>
            <a:ext cx="1981200" cy="1752600"/>
          </a:xfrm>
          <a:prstGeom prst="wedgeRectCallout">
            <a:avLst>
              <a:gd name="adj1" fmla="val 68494"/>
              <a:gd name="adj2" fmla="val -29621"/>
            </a:avLst>
          </a:prstGeom>
          <a:solidFill>
            <a:srgbClr val="B5E3C8"/>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Why does this work?  Because eventually you learn the right model.</a:t>
            </a:r>
            <a:endParaRPr/>
          </a:p>
        </p:txBody>
      </p:sp>
      <p:sp>
        <p:nvSpPr>
          <p:cNvPr id="339" name="Google Shape;339;p16"/>
          <p:cNvSpPr txBox="1"/>
          <p:nvPr/>
        </p:nvSpPr>
        <p:spPr>
          <a:xfrm>
            <a:off x="5953688" y="2324599"/>
            <a:ext cx="16562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=0.01 x 42 +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Model-Free Learning</a:t>
            </a:r>
            <a:endParaRPr/>
          </a:p>
        </p:txBody>
      </p:sp>
      <p:pic>
        <p:nvPicPr>
          <p:cNvPr id="346" name="Google Shape;346;p17"/>
          <p:cNvPicPr preferRelativeResize="0"/>
          <p:nvPr/>
        </p:nvPicPr>
        <p:blipFill rotWithShape="1">
          <a:blip r:embed="rId3">
            <a:alphaModFix/>
          </a:blip>
          <a:srcRect/>
          <a:stretch/>
        </p:blipFill>
        <p:spPr>
          <a:xfrm>
            <a:off x="3429000" y="1448200"/>
            <a:ext cx="5480050" cy="50281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Passive Reinforcement Learning</a:t>
            </a:r>
            <a:endParaRPr/>
          </a:p>
        </p:txBody>
      </p:sp>
      <p:pic>
        <p:nvPicPr>
          <p:cNvPr id="353" name="Google Shape;353;p18"/>
          <p:cNvPicPr preferRelativeResize="0"/>
          <p:nvPr/>
        </p:nvPicPr>
        <p:blipFill rotWithShape="1">
          <a:blip r:embed="rId3">
            <a:alphaModFix/>
          </a:blip>
          <a:srcRect/>
          <a:stretch/>
        </p:blipFill>
        <p:spPr>
          <a:xfrm>
            <a:off x="2590800" y="1156714"/>
            <a:ext cx="7162800" cy="53197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Passive Reinforcement Learning</a:t>
            </a:r>
            <a:endParaRPr/>
          </a:p>
        </p:txBody>
      </p:sp>
      <p:sp>
        <p:nvSpPr>
          <p:cNvPr id="359" name="Google Shape;359;p19"/>
          <p:cNvSpPr txBox="1">
            <a:spLocks noGrp="1"/>
          </p:cNvSpPr>
          <p:nvPr>
            <p:ph type="body" idx="1"/>
          </p:nvPr>
        </p:nvSpPr>
        <p:spPr>
          <a:xfrm>
            <a:off x="228600" y="1371600"/>
            <a:ext cx="11430000" cy="4525962"/>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800"/>
              <a:buChar char="▪"/>
            </a:pPr>
            <a:r>
              <a:rPr lang="en-US" sz="2800"/>
              <a:t>Simplified task: policy evaluation</a:t>
            </a:r>
            <a:endParaRPr/>
          </a:p>
          <a:p>
            <a:pPr marL="742913" lvl="1" indent="-285736" algn="l" rtl="0">
              <a:lnSpc>
                <a:spcPct val="90000"/>
              </a:lnSpc>
              <a:spcBef>
                <a:spcPts val="480"/>
              </a:spcBef>
              <a:spcAft>
                <a:spcPts val="0"/>
              </a:spcAft>
              <a:buSzPts val="2400"/>
              <a:buChar char="▪"/>
            </a:pPr>
            <a:r>
              <a:rPr lang="en-US" sz="2400"/>
              <a:t>Input: a fixed policy π(s)</a:t>
            </a:r>
            <a:endParaRPr/>
          </a:p>
          <a:p>
            <a:pPr marL="742913" lvl="1" indent="-285736" algn="l" rtl="0">
              <a:lnSpc>
                <a:spcPct val="90000"/>
              </a:lnSpc>
              <a:spcBef>
                <a:spcPts val="480"/>
              </a:spcBef>
              <a:spcAft>
                <a:spcPts val="0"/>
              </a:spcAft>
              <a:buSzPts val="2400"/>
              <a:buChar char="▪"/>
            </a:pPr>
            <a:r>
              <a:rPr lang="en-US" sz="2400"/>
              <a:t>You don’t know the transitions T(s,a,s’)</a:t>
            </a:r>
            <a:endParaRPr/>
          </a:p>
          <a:p>
            <a:pPr marL="742913" lvl="1" indent="-285736" algn="l" rtl="0">
              <a:lnSpc>
                <a:spcPct val="90000"/>
              </a:lnSpc>
              <a:spcBef>
                <a:spcPts val="480"/>
              </a:spcBef>
              <a:spcAft>
                <a:spcPts val="0"/>
              </a:spcAft>
              <a:buSzPts val="2400"/>
              <a:buChar char="▪"/>
            </a:pPr>
            <a:r>
              <a:rPr lang="en-US" sz="2400"/>
              <a:t>You don’t know the rewards R(s,a,s’)</a:t>
            </a:r>
            <a:endParaRPr/>
          </a:p>
          <a:p>
            <a:pPr marL="742913" lvl="1" indent="-285736" algn="l" rtl="0">
              <a:lnSpc>
                <a:spcPct val="90000"/>
              </a:lnSpc>
              <a:spcBef>
                <a:spcPts val="480"/>
              </a:spcBef>
              <a:spcAft>
                <a:spcPts val="0"/>
              </a:spcAft>
              <a:buSzPts val="2400"/>
              <a:buChar char="▪"/>
            </a:pPr>
            <a:r>
              <a:rPr lang="en-US" sz="2400">
                <a:solidFill>
                  <a:srgbClr val="CC0000"/>
                </a:solidFill>
              </a:rPr>
              <a:t>Goal: learn the state values</a:t>
            </a:r>
            <a:endParaRPr sz="2400"/>
          </a:p>
          <a:p>
            <a:pPr marL="742913" lvl="1" indent="-133336" algn="l" rtl="0">
              <a:lnSpc>
                <a:spcPct val="90000"/>
              </a:lnSpc>
              <a:spcBef>
                <a:spcPts val="480"/>
              </a:spcBef>
              <a:spcAft>
                <a:spcPts val="0"/>
              </a:spcAft>
              <a:buSzPts val="2400"/>
              <a:buNone/>
            </a:pPr>
            <a:endParaRPr sz="2400"/>
          </a:p>
          <a:p>
            <a:pPr marL="342882" lvl="0" indent="-342882" algn="l" rtl="0">
              <a:lnSpc>
                <a:spcPct val="90000"/>
              </a:lnSpc>
              <a:spcBef>
                <a:spcPts val="560"/>
              </a:spcBef>
              <a:spcAft>
                <a:spcPts val="0"/>
              </a:spcAft>
              <a:buSzPts val="2800"/>
              <a:buChar char="▪"/>
            </a:pPr>
            <a:r>
              <a:rPr lang="en-US" sz="2800"/>
              <a:t>In this case:</a:t>
            </a:r>
            <a:endParaRPr/>
          </a:p>
          <a:p>
            <a:pPr marL="742913" lvl="1" indent="-285736" algn="l" rtl="0">
              <a:lnSpc>
                <a:spcPct val="90000"/>
              </a:lnSpc>
              <a:spcBef>
                <a:spcPts val="480"/>
              </a:spcBef>
              <a:spcAft>
                <a:spcPts val="0"/>
              </a:spcAft>
              <a:buSzPts val="2400"/>
              <a:buChar char="▪"/>
            </a:pPr>
            <a:r>
              <a:rPr lang="en-US" sz="2400"/>
              <a:t>Learner is “along for the ride”</a:t>
            </a:r>
            <a:endParaRPr/>
          </a:p>
          <a:p>
            <a:pPr marL="742913" lvl="1" indent="-285736" algn="l" rtl="0">
              <a:lnSpc>
                <a:spcPct val="90000"/>
              </a:lnSpc>
              <a:spcBef>
                <a:spcPts val="480"/>
              </a:spcBef>
              <a:spcAft>
                <a:spcPts val="0"/>
              </a:spcAft>
              <a:buSzPts val="2400"/>
              <a:buChar char="▪"/>
            </a:pPr>
            <a:r>
              <a:rPr lang="en-US" sz="2400"/>
              <a:t>No choice about what actions to take</a:t>
            </a:r>
            <a:endParaRPr/>
          </a:p>
          <a:p>
            <a:pPr marL="742913" lvl="1" indent="-285736" algn="l" rtl="0">
              <a:lnSpc>
                <a:spcPct val="90000"/>
              </a:lnSpc>
              <a:spcBef>
                <a:spcPts val="480"/>
              </a:spcBef>
              <a:spcAft>
                <a:spcPts val="0"/>
              </a:spcAft>
              <a:buSzPts val="2400"/>
              <a:buChar char="▪"/>
            </a:pPr>
            <a:r>
              <a:rPr lang="en-US" sz="2400"/>
              <a:t>Just execute the policy and learn from experience</a:t>
            </a:r>
            <a:endParaRPr/>
          </a:p>
          <a:p>
            <a:pPr marL="742913" lvl="1" indent="-285736" algn="l" rtl="0">
              <a:lnSpc>
                <a:spcPct val="90000"/>
              </a:lnSpc>
              <a:spcBef>
                <a:spcPts val="480"/>
              </a:spcBef>
              <a:spcAft>
                <a:spcPts val="0"/>
              </a:spcAft>
              <a:buSzPts val="2400"/>
              <a:buChar char="▪"/>
            </a:pPr>
            <a:r>
              <a:rPr lang="en-US" sz="2400"/>
              <a:t>This is NOT offline planning!  You actually take actions in the world.</a:t>
            </a:r>
            <a:endParaRPr/>
          </a:p>
          <a:p>
            <a:pPr marL="742913" lvl="1" indent="-133336" algn="l" rtl="0">
              <a:lnSpc>
                <a:spcPct val="90000"/>
              </a:lnSpc>
              <a:spcBef>
                <a:spcPts val="480"/>
              </a:spcBef>
              <a:spcAft>
                <a:spcPts val="0"/>
              </a:spcAft>
              <a:buSzPts val="2400"/>
              <a:buNone/>
            </a:pPr>
            <a:endParaRPr sz="2400"/>
          </a:p>
        </p:txBody>
      </p:sp>
      <p:pic>
        <p:nvPicPr>
          <p:cNvPr id="360" name="Google Shape;360;p19"/>
          <p:cNvPicPr preferRelativeResize="0"/>
          <p:nvPr/>
        </p:nvPicPr>
        <p:blipFill rotWithShape="1">
          <a:blip r:embed="rId3">
            <a:alphaModFix/>
          </a:blip>
          <a:srcRect/>
          <a:stretch/>
        </p:blipFill>
        <p:spPr>
          <a:xfrm>
            <a:off x="6324600" y="1448143"/>
            <a:ext cx="5410200" cy="31629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Direct Evaluation</a:t>
            </a:r>
            <a:endParaRPr/>
          </a:p>
        </p:txBody>
      </p:sp>
      <p:sp>
        <p:nvSpPr>
          <p:cNvPr id="366" name="Google Shape;366;p20"/>
          <p:cNvSpPr txBox="1">
            <a:spLocks noGrp="1"/>
          </p:cNvSpPr>
          <p:nvPr>
            <p:ph type="body" idx="1"/>
          </p:nvPr>
        </p:nvSpPr>
        <p:spPr>
          <a:xfrm>
            <a:off x="406400" y="1397001"/>
            <a:ext cx="7442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Goal: Compute values for each state under π</a:t>
            </a:r>
            <a:endParaRPr/>
          </a:p>
          <a:p>
            <a:pPr marL="1142942" lvl="2" indent="-101588" algn="l" rtl="0">
              <a:spcBef>
                <a:spcPts val="400"/>
              </a:spcBef>
              <a:spcAft>
                <a:spcPts val="0"/>
              </a:spcAft>
              <a:buSzPts val="2000"/>
              <a:buNone/>
            </a:pPr>
            <a:endParaRPr sz="2000"/>
          </a:p>
          <a:p>
            <a:pPr marL="342882" lvl="0" indent="-342882" algn="l" rtl="0">
              <a:spcBef>
                <a:spcPts val="560"/>
              </a:spcBef>
              <a:spcAft>
                <a:spcPts val="0"/>
              </a:spcAft>
              <a:buSzPts val="2800"/>
              <a:buChar char="▪"/>
            </a:pPr>
            <a:r>
              <a:rPr lang="en-US" sz="2800"/>
              <a:t>Idea: Average together observed sample values</a:t>
            </a:r>
            <a:endParaRPr/>
          </a:p>
          <a:p>
            <a:pPr marL="742913" lvl="1" indent="-285736" algn="l" rtl="0">
              <a:spcBef>
                <a:spcPts val="480"/>
              </a:spcBef>
              <a:spcAft>
                <a:spcPts val="0"/>
              </a:spcAft>
              <a:buSzPts val="2400"/>
              <a:buChar char="▪"/>
            </a:pPr>
            <a:r>
              <a:rPr lang="en-US" sz="2400"/>
              <a:t>Act according to π</a:t>
            </a:r>
            <a:endParaRPr/>
          </a:p>
          <a:p>
            <a:pPr marL="742913" lvl="1" indent="-285736" algn="l" rtl="0">
              <a:spcBef>
                <a:spcPts val="480"/>
              </a:spcBef>
              <a:spcAft>
                <a:spcPts val="0"/>
              </a:spcAft>
              <a:buSzPts val="2400"/>
              <a:buChar char="▪"/>
            </a:pPr>
            <a:r>
              <a:rPr lang="en-US" sz="2400"/>
              <a:t>Every time you visit a state, write down what the sum of discounted rewards turned out to be</a:t>
            </a:r>
            <a:endParaRPr/>
          </a:p>
          <a:p>
            <a:pPr marL="742913" lvl="1" indent="-285736" algn="l" rtl="0">
              <a:spcBef>
                <a:spcPts val="480"/>
              </a:spcBef>
              <a:spcAft>
                <a:spcPts val="0"/>
              </a:spcAft>
              <a:buSzPts val="2400"/>
              <a:buChar char="▪"/>
            </a:pPr>
            <a:r>
              <a:rPr lang="en-US" sz="2400"/>
              <a:t>Average those samples</a:t>
            </a:r>
            <a:endParaRPr/>
          </a:p>
          <a:p>
            <a:pPr marL="1142942" lvl="2" indent="-101588" algn="l" rtl="0">
              <a:spcBef>
                <a:spcPts val="400"/>
              </a:spcBef>
              <a:spcAft>
                <a:spcPts val="0"/>
              </a:spcAft>
              <a:buSzPts val="2000"/>
              <a:buNone/>
            </a:pPr>
            <a:endParaRPr sz="2000"/>
          </a:p>
          <a:p>
            <a:pPr marL="342882" lvl="0" indent="-342882" algn="l" rtl="0">
              <a:spcBef>
                <a:spcPts val="560"/>
              </a:spcBef>
              <a:spcAft>
                <a:spcPts val="0"/>
              </a:spcAft>
              <a:buSzPts val="2800"/>
              <a:buChar char="▪"/>
            </a:pPr>
            <a:r>
              <a:rPr lang="en-US" sz="2800"/>
              <a:t>This is called direct evaluation</a:t>
            </a:r>
            <a:endParaRPr/>
          </a:p>
        </p:txBody>
      </p:sp>
      <p:pic>
        <p:nvPicPr>
          <p:cNvPr id="367" name="Google Shape;367;p20"/>
          <p:cNvPicPr preferRelativeResize="0"/>
          <p:nvPr/>
        </p:nvPicPr>
        <p:blipFill rotWithShape="1">
          <a:blip r:embed="rId3">
            <a:alphaModFix/>
          </a:blip>
          <a:srcRect/>
          <a:stretch/>
        </p:blipFill>
        <p:spPr>
          <a:xfrm>
            <a:off x="8183880" y="1447800"/>
            <a:ext cx="3017520"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Double Bandits</a:t>
            </a:r>
            <a:endParaRPr/>
          </a:p>
        </p:txBody>
      </p:sp>
      <p:pic>
        <p:nvPicPr>
          <p:cNvPr id="107" name="Google Shape;107;p3"/>
          <p:cNvPicPr preferRelativeResize="0"/>
          <p:nvPr/>
        </p:nvPicPr>
        <p:blipFill rotWithShape="1">
          <a:blip r:embed="rId3">
            <a:alphaModFix/>
          </a:blip>
          <a:srcRect/>
          <a:stretch/>
        </p:blipFill>
        <p:spPr>
          <a:xfrm>
            <a:off x="1295400" y="1447800"/>
            <a:ext cx="3048000" cy="3048000"/>
          </a:xfrm>
          <a:prstGeom prst="rect">
            <a:avLst/>
          </a:prstGeom>
          <a:noFill/>
          <a:ln>
            <a:noFill/>
          </a:ln>
        </p:spPr>
      </p:pic>
      <p:pic>
        <p:nvPicPr>
          <p:cNvPr id="108" name="Google Shape;108;p3"/>
          <p:cNvPicPr preferRelativeResize="0"/>
          <p:nvPr/>
        </p:nvPicPr>
        <p:blipFill rotWithShape="1">
          <a:blip r:embed="rId4">
            <a:alphaModFix/>
          </a:blip>
          <a:srcRect/>
          <a:stretch/>
        </p:blipFill>
        <p:spPr>
          <a:xfrm>
            <a:off x="8077200" y="1371600"/>
            <a:ext cx="2743200" cy="3048000"/>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800600" y="3049893"/>
            <a:ext cx="2819400" cy="35014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Direct Evaluation</a:t>
            </a:r>
            <a:endParaRPr/>
          </a:p>
        </p:txBody>
      </p:sp>
      <p:sp>
        <p:nvSpPr>
          <p:cNvPr id="374" name="Google Shape;374;p21"/>
          <p:cNvSpPr txBox="1"/>
          <p:nvPr/>
        </p:nvSpPr>
        <p:spPr>
          <a:xfrm>
            <a:off x="533400" y="1371600"/>
            <a:ext cx="2362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Input Policy π</a:t>
            </a:r>
            <a:r>
              <a:rPr lang="en-US" sz="1800">
                <a:solidFill>
                  <a:schemeClr val="accent2"/>
                </a:solidFill>
                <a:latin typeface="Calibri"/>
                <a:ea typeface="Calibri"/>
                <a:cs typeface="Calibri"/>
                <a:sym typeface="Calibri"/>
              </a:rPr>
              <a:t> </a:t>
            </a:r>
            <a:endParaRPr/>
          </a:p>
        </p:txBody>
      </p:sp>
      <p:sp>
        <p:nvSpPr>
          <p:cNvPr id="375" name="Google Shape;375;p21"/>
          <p:cNvSpPr txBox="1"/>
          <p:nvPr/>
        </p:nvSpPr>
        <p:spPr>
          <a:xfrm>
            <a:off x="457200" y="5421868"/>
            <a:ext cx="24384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Assume: </a:t>
            </a:r>
            <a:r>
              <a:rPr lang="en-US" sz="1800">
                <a:solidFill>
                  <a:schemeClr val="dk1"/>
                </a:solidFill>
                <a:latin typeface="Calibri"/>
                <a:ea typeface="Calibri"/>
                <a:cs typeface="Calibri"/>
                <a:sym typeface="Calibri"/>
              </a:rPr>
              <a:t>γ = 1</a:t>
            </a:r>
            <a:endParaRPr sz="1800">
              <a:solidFill>
                <a:schemeClr val="dk1"/>
              </a:solidFill>
              <a:latin typeface="Calibri"/>
              <a:ea typeface="Calibri"/>
              <a:cs typeface="Calibri"/>
              <a:sym typeface="Calibri"/>
            </a:endParaRPr>
          </a:p>
        </p:txBody>
      </p:sp>
      <p:sp>
        <p:nvSpPr>
          <p:cNvPr id="376" name="Google Shape;376;p21"/>
          <p:cNvSpPr txBox="1"/>
          <p:nvPr/>
        </p:nvSpPr>
        <p:spPr>
          <a:xfrm>
            <a:off x="3733800" y="1371600"/>
            <a:ext cx="4495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Observed Episodes (Training)</a:t>
            </a:r>
            <a:endParaRPr sz="1800">
              <a:solidFill>
                <a:schemeClr val="accent2"/>
              </a:solidFill>
              <a:latin typeface="Calibri"/>
              <a:ea typeface="Calibri"/>
              <a:cs typeface="Calibri"/>
              <a:sym typeface="Calibri"/>
            </a:endParaRPr>
          </a:p>
        </p:txBody>
      </p:sp>
      <p:sp>
        <p:nvSpPr>
          <p:cNvPr id="377" name="Google Shape;377;p21"/>
          <p:cNvSpPr txBox="1"/>
          <p:nvPr/>
        </p:nvSpPr>
        <p:spPr>
          <a:xfrm>
            <a:off x="8991600" y="1371600"/>
            <a:ext cx="2743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Output Values</a:t>
            </a:r>
            <a:endParaRPr sz="1800">
              <a:solidFill>
                <a:schemeClr val="accent2"/>
              </a:solidFill>
              <a:latin typeface="Calibri"/>
              <a:ea typeface="Calibri"/>
              <a:cs typeface="Calibri"/>
              <a:sym typeface="Calibri"/>
            </a:endParaRPr>
          </a:p>
        </p:txBody>
      </p:sp>
      <p:graphicFrame>
        <p:nvGraphicFramePr>
          <p:cNvPr id="378" name="Google Shape;378;p21"/>
          <p:cNvGraphicFramePr/>
          <p:nvPr/>
        </p:nvGraphicFramePr>
        <p:xfrm>
          <a:off x="381000" y="2514600"/>
          <a:ext cx="3000000" cy="3000000"/>
        </p:xfrm>
        <a:graphic>
          <a:graphicData uri="http://schemas.openxmlformats.org/drawingml/2006/table">
            <a:tbl>
              <a:tblPr firstRow="1" bandRow="1">
                <a:noFill/>
                <a:tableStyleId>{0076E8D2-0643-410E-9654-B13196E97BDE}</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847775">
                <a:tc>
                  <a:txBody>
                    <a:bodyPr/>
                    <a:lstStyle/>
                    <a:p>
                      <a:pPr marL="0" marR="0" lvl="0" indent="0" algn="ctr" rtl="0">
                        <a:spcBef>
                          <a:spcPts val="0"/>
                        </a:spcBef>
                        <a:spcAft>
                          <a:spcPts val="0"/>
                        </a:spcAft>
                        <a:buNone/>
                      </a:pPr>
                      <a:endParaRPr sz="3200">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2"/>
                        </a:buClr>
                        <a:buSzPts val="2800"/>
                        <a:buFont typeface="Calibri"/>
                        <a:buNone/>
                      </a:pPr>
                      <a:r>
                        <a:rPr lang="en-US" sz="2800" b="1" i="0" u="none" strike="noStrike" cap="none">
                          <a:solidFill>
                            <a:schemeClr val="lt2"/>
                          </a:solidFill>
                          <a:latin typeface="Calibri"/>
                          <a:ea typeface="Calibri"/>
                          <a:cs typeface="Calibri"/>
                          <a:sym typeface="Calibri"/>
                        </a:rPr>
                        <a:t>A</a:t>
                      </a:r>
                      <a:endParaRPr sz="2800">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847775">
                <a:tc>
                  <a:txBody>
                    <a:bodyPr/>
                    <a:lstStyle/>
                    <a:p>
                      <a:pPr marL="0" marR="0" lvl="0" indent="0" algn="ctr"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B</a:t>
                      </a:r>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C</a:t>
                      </a:r>
                      <a:endParaRPr sz="3200">
                        <a:solidFill>
                          <a:schemeClr val="lt2"/>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808080"/>
                        </a:buClr>
                        <a:buSzPts val="2800"/>
                        <a:buFont typeface="Calibri"/>
                        <a:buNone/>
                      </a:pPr>
                      <a:r>
                        <a:rPr lang="en-US" sz="2800" b="1" i="0" u="none" strike="noStrike" cap="none">
                          <a:solidFill>
                            <a:srgbClr val="808080"/>
                          </a:solidFill>
                          <a:latin typeface="Calibri"/>
                          <a:ea typeface="Calibri"/>
                          <a:cs typeface="Calibri"/>
                          <a:sym typeface="Calibri"/>
                        </a:rPr>
                        <a:t>D</a:t>
                      </a:r>
                      <a:endParaRPr sz="2800" b="0" i="0" u="none" strike="noStrike" cap="none">
                        <a:solidFill>
                          <a:schemeClr val="dk1"/>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775">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rgbClr val="808080"/>
                        </a:buClr>
                        <a:buSzPts val="3200"/>
                        <a:buFont typeface="Calibri"/>
                        <a:buNone/>
                      </a:pPr>
                      <a:r>
                        <a:rPr lang="en-US" sz="3200" b="1" i="0" u="none" strike="noStrike" cap="none">
                          <a:solidFill>
                            <a:srgbClr val="808080"/>
                          </a:solidFill>
                          <a:latin typeface="Calibri"/>
                          <a:ea typeface="Calibri"/>
                          <a:cs typeface="Calibri"/>
                          <a:sym typeface="Calibri"/>
                        </a:rPr>
                        <a:t>E</a:t>
                      </a:r>
                      <a:endParaRPr sz="3200" b="0" i="0" u="none" strike="noStrike" cap="none">
                        <a:solidFill>
                          <a:srgbClr val="808080"/>
                        </a:solidFill>
                        <a:latin typeface="Calibri"/>
                        <a:ea typeface="Calibri"/>
                        <a:cs typeface="Calibri"/>
                        <a:sym typeface="Calibri"/>
                      </a:endParaRPr>
                    </a:p>
                  </a:txBody>
                  <a:tcPr marL="83500" marR="83500" marT="41750" marB="417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379" name="Google Shape;379;p21"/>
          <p:cNvSpPr/>
          <p:nvPr/>
        </p:nvSpPr>
        <p:spPr>
          <a:xfrm>
            <a:off x="2303584" y="3478824"/>
            <a:ext cx="609600" cy="60960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1"/>
          <p:cNvSpPr/>
          <p:nvPr/>
        </p:nvSpPr>
        <p:spPr>
          <a:xfrm>
            <a:off x="1406768" y="2640624"/>
            <a:ext cx="609600" cy="60960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21"/>
          <p:cNvSpPr/>
          <p:nvPr/>
        </p:nvSpPr>
        <p:spPr>
          <a:xfrm rot="5400000">
            <a:off x="1064981" y="3690949"/>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21"/>
          <p:cNvSpPr/>
          <p:nvPr/>
        </p:nvSpPr>
        <p:spPr>
          <a:xfrm rot="5400000">
            <a:off x="1920765" y="3690950"/>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21"/>
          <p:cNvSpPr/>
          <p:nvPr/>
        </p:nvSpPr>
        <p:spPr>
          <a:xfrm>
            <a:off x="1608992" y="4222531"/>
            <a:ext cx="228600" cy="197069"/>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21"/>
          <p:cNvSpPr txBox="1"/>
          <p:nvPr/>
        </p:nvSpPr>
        <p:spPr>
          <a:xfrm>
            <a:off x="3795344" y="2567352"/>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 east,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sp>
        <p:nvSpPr>
          <p:cNvPr id="385" name="Google Shape;385;p21"/>
          <p:cNvSpPr txBox="1"/>
          <p:nvPr/>
        </p:nvSpPr>
        <p:spPr>
          <a:xfrm>
            <a:off x="6386144" y="2567352"/>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 east,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sp>
        <p:nvSpPr>
          <p:cNvPr id="386" name="Google Shape;386;p21"/>
          <p:cNvSpPr txBox="1"/>
          <p:nvPr/>
        </p:nvSpPr>
        <p:spPr>
          <a:xfrm>
            <a:off x="6342184" y="4699311"/>
            <a:ext cx="2438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 north,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A,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exit,    x, -10</a:t>
            </a:r>
            <a:endParaRPr/>
          </a:p>
        </p:txBody>
      </p:sp>
      <p:sp>
        <p:nvSpPr>
          <p:cNvPr id="387" name="Google Shape;387;p21"/>
          <p:cNvSpPr txBox="1"/>
          <p:nvPr/>
        </p:nvSpPr>
        <p:spPr>
          <a:xfrm>
            <a:off x="3886200" y="19812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1</a:t>
            </a:r>
            <a:endParaRPr/>
          </a:p>
        </p:txBody>
      </p:sp>
      <p:sp>
        <p:nvSpPr>
          <p:cNvPr id="388" name="Google Shape;388;p21"/>
          <p:cNvSpPr/>
          <p:nvPr/>
        </p:nvSpPr>
        <p:spPr>
          <a:xfrm>
            <a:off x="3581400" y="25146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1"/>
          <p:cNvSpPr txBox="1"/>
          <p:nvPr/>
        </p:nvSpPr>
        <p:spPr>
          <a:xfrm>
            <a:off x="6477000" y="19812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2</a:t>
            </a:r>
            <a:endParaRPr/>
          </a:p>
        </p:txBody>
      </p:sp>
      <p:sp>
        <p:nvSpPr>
          <p:cNvPr id="390" name="Google Shape;390;p21"/>
          <p:cNvSpPr/>
          <p:nvPr/>
        </p:nvSpPr>
        <p:spPr>
          <a:xfrm>
            <a:off x="6172200" y="25146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21"/>
          <p:cNvSpPr txBox="1"/>
          <p:nvPr/>
        </p:nvSpPr>
        <p:spPr>
          <a:xfrm>
            <a:off x="3886200" y="41148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3</a:t>
            </a:r>
            <a:endParaRPr/>
          </a:p>
        </p:txBody>
      </p:sp>
      <p:sp>
        <p:nvSpPr>
          <p:cNvPr id="392" name="Google Shape;392;p21"/>
          <p:cNvSpPr/>
          <p:nvPr/>
        </p:nvSpPr>
        <p:spPr>
          <a:xfrm>
            <a:off x="3581400" y="46482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21"/>
          <p:cNvSpPr txBox="1"/>
          <p:nvPr/>
        </p:nvSpPr>
        <p:spPr>
          <a:xfrm>
            <a:off x="6477000" y="4114800"/>
            <a:ext cx="167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Episode 4</a:t>
            </a:r>
            <a:endParaRPr/>
          </a:p>
        </p:txBody>
      </p:sp>
      <p:sp>
        <p:nvSpPr>
          <p:cNvPr id="394" name="Google Shape;394;p21"/>
          <p:cNvSpPr/>
          <p:nvPr/>
        </p:nvSpPr>
        <p:spPr>
          <a:xfrm>
            <a:off x="6172200" y="4648200"/>
            <a:ext cx="2286000" cy="1295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21"/>
          <p:cNvSpPr txBox="1"/>
          <p:nvPr/>
        </p:nvSpPr>
        <p:spPr>
          <a:xfrm>
            <a:off x="3733800" y="4698024"/>
            <a:ext cx="2438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 north, C,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 east,   D, -1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 exit,    x, +10</a:t>
            </a:r>
            <a:endParaRPr/>
          </a:p>
        </p:txBody>
      </p:sp>
      <p:graphicFrame>
        <p:nvGraphicFramePr>
          <p:cNvPr id="396" name="Google Shape;396;p21"/>
          <p:cNvGraphicFramePr/>
          <p:nvPr/>
        </p:nvGraphicFramePr>
        <p:xfrm>
          <a:off x="9067800" y="2485887"/>
          <a:ext cx="3000000" cy="3000000"/>
        </p:xfrm>
        <a:graphic>
          <a:graphicData uri="http://schemas.openxmlformats.org/drawingml/2006/table">
            <a:tbl>
              <a:tblPr firstRow="1" bandRow="1">
                <a:noFill/>
                <a:tableStyleId>{0076E8D2-0643-410E-9654-B13196E97BDE}</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847775">
                <a:tc>
                  <a:txBody>
                    <a:bodyPr/>
                    <a:lstStyle/>
                    <a:p>
                      <a:pPr marL="0" marR="0" lvl="0" indent="0" algn="l" rtl="0">
                        <a:spcBef>
                          <a:spcPts val="0"/>
                        </a:spcBef>
                        <a:spcAft>
                          <a:spcPts val="0"/>
                        </a:spcAft>
                        <a:buNone/>
                      </a:pPr>
                      <a:endParaRPr sz="32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lt2"/>
                        </a:buClr>
                        <a:buSzPts val="2800"/>
                        <a:buFont typeface="Calibri"/>
                        <a:buNone/>
                      </a:pPr>
                      <a:r>
                        <a:rPr lang="en-US" sz="2800" b="1" i="0" u="none" strike="noStrike" cap="none">
                          <a:solidFill>
                            <a:schemeClr val="lt2"/>
                          </a:solidFill>
                          <a:latin typeface="Calibri"/>
                          <a:ea typeface="Calibri"/>
                          <a:cs typeface="Calibri"/>
                          <a:sym typeface="Calibri"/>
                        </a:rPr>
                        <a:t>A</a:t>
                      </a:r>
                      <a:endParaRPr sz="28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847775">
                <a:tc>
                  <a:txBody>
                    <a:bodyPr/>
                    <a:lstStyle/>
                    <a:p>
                      <a:pPr marL="0" marR="0" lvl="0" indent="0" algn="l"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B</a:t>
                      </a:r>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C</a:t>
                      </a:r>
                      <a:endParaRPr sz="32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808080"/>
                        </a:buClr>
                        <a:buSzPts val="2800"/>
                        <a:buFont typeface="Calibri"/>
                        <a:buNone/>
                      </a:pPr>
                      <a:r>
                        <a:rPr lang="en-US" sz="2800" b="1" i="0" u="none" strike="noStrike" cap="none">
                          <a:solidFill>
                            <a:srgbClr val="808080"/>
                          </a:solidFill>
                          <a:latin typeface="Calibri"/>
                          <a:ea typeface="Calibri"/>
                          <a:cs typeface="Calibri"/>
                          <a:sym typeface="Calibri"/>
                        </a:rPr>
                        <a:t>D</a:t>
                      </a:r>
                      <a:endParaRPr sz="2800" b="0" i="0" u="none" strike="noStrike" cap="none">
                        <a:solidFill>
                          <a:schemeClr val="dk1"/>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775">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rgbClr val="808080"/>
                        </a:buClr>
                        <a:buSzPts val="3200"/>
                        <a:buFont typeface="Calibri"/>
                        <a:buNone/>
                      </a:pPr>
                      <a:r>
                        <a:rPr lang="en-US" sz="3200" b="1" i="0" u="none" strike="noStrike" cap="none">
                          <a:solidFill>
                            <a:srgbClr val="808080"/>
                          </a:solidFill>
                          <a:latin typeface="Calibri"/>
                          <a:ea typeface="Calibri"/>
                          <a:cs typeface="Calibri"/>
                          <a:sym typeface="Calibri"/>
                        </a:rPr>
                        <a:t>E</a:t>
                      </a:r>
                      <a:endParaRPr sz="3200" b="0" i="0" u="none" strike="noStrike" cap="none">
                        <a:solidFill>
                          <a:srgbClr val="808080"/>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397" name="Google Shape;397;p21"/>
          <p:cNvSpPr txBox="1"/>
          <p:nvPr/>
        </p:nvSpPr>
        <p:spPr>
          <a:xfrm>
            <a:off x="9144000" y="3324087"/>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+8</a:t>
            </a:r>
            <a:endParaRPr/>
          </a:p>
        </p:txBody>
      </p:sp>
      <p:sp>
        <p:nvSpPr>
          <p:cNvPr id="398" name="Google Shape;398;p21"/>
          <p:cNvSpPr txBox="1"/>
          <p:nvPr/>
        </p:nvSpPr>
        <p:spPr>
          <a:xfrm>
            <a:off x="10017368" y="3324087"/>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399" name="Google Shape;399;p21"/>
          <p:cNvSpPr txBox="1"/>
          <p:nvPr/>
        </p:nvSpPr>
        <p:spPr>
          <a:xfrm>
            <a:off x="10896600" y="3324087"/>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+10</a:t>
            </a:r>
            <a:endParaRPr/>
          </a:p>
        </p:txBody>
      </p:sp>
      <p:sp>
        <p:nvSpPr>
          <p:cNvPr id="400" name="Google Shape;400;p21"/>
          <p:cNvSpPr txBox="1"/>
          <p:nvPr/>
        </p:nvSpPr>
        <p:spPr>
          <a:xfrm>
            <a:off x="10058400" y="2485887"/>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-10</a:t>
            </a:r>
            <a:endParaRPr/>
          </a:p>
        </p:txBody>
      </p:sp>
      <p:sp>
        <p:nvSpPr>
          <p:cNvPr id="401" name="Google Shape;401;p21"/>
          <p:cNvSpPr txBox="1"/>
          <p:nvPr/>
        </p:nvSpPr>
        <p:spPr>
          <a:xfrm>
            <a:off x="10058400" y="4172467"/>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Problems with Direct Evaluation</a:t>
            </a:r>
            <a:endParaRPr/>
          </a:p>
        </p:txBody>
      </p:sp>
      <p:sp>
        <p:nvSpPr>
          <p:cNvPr id="407" name="Google Shape;407;p22"/>
          <p:cNvSpPr txBox="1">
            <a:spLocks noGrp="1"/>
          </p:cNvSpPr>
          <p:nvPr>
            <p:ph type="body" idx="1"/>
          </p:nvPr>
        </p:nvSpPr>
        <p:spPr>
          <a:xfrm>
            <a:off x="406400" y="1397001"/>
            <a:ext cx="72136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latin typeface="Calibri"/>
                <a:ea typeface="Calibri"/>
                <a:cs typeface="Calibri"/>
                <a:sym typeface="Calibri"/>
              </a:rPr>
              <a:t>What’s good about direct evaluation?</a:t>
            </a:r>
            <a:endParaRPr/>
          </a:p>
          <a:p>
            <a:pPr marL="742913" lvl="1" indent="-285736" algn="l" rtl="0">
              <a:spcBef>
                <a:spcPts val="480"/>
              </a:spcBef>
              <a:spcAft>
                <a:spcPts val="0"/>
              </a:spcAft>
              <a:buSzPts val="2400"/>
              <a:buChar char="▪"/>
            </a:pPr>
            <a:r>
              <a:rPr lang="en-US" sz="2400">
                <a:latin typeface="Calibri"/>
                <a:ea typeface="Calibri"/>
                <a:cs typeface="Calibri"/>
                <a:sym typeface="Calibri"/>
              </a:rPr>
              <a:t>It’s easy to understand</a:t>
            </a:r>
            <a:endParaRPr/>
          </a:p>
          <a:p>
            <a:pPr marL="742913" lvl="1" indent="-285736" algn="l" rtl="0">
              <a:spcBef>
                <a:spcPts val="480"/>
              </a:spcBef>
              <a:spcAft>
                <a:spcPts val="0"/>
              </a:spcAft>
              <a:buSzPts val="2400"/>
              <a:buChar char="▪"/>
            </a:pPr>
            <a:r>
              <a:rPr lang="en-US" sz="2400">
                <a:latin typeface="Calibri"/>
                <a:ea typeface="Calibri"/>
                <a:cs typeface="Calibri"/>
                <a:sym typeface="Calibri"/>
              </a:rPr>
              <a:t>It doesn’t require any knowledge of T, R</a:t>
            </a:r>
            <a:endParaRPr/>
          </a:p>
          <a:p>
            <a:pPr marL="742913" lvl="1" indent="-285736" algn="l" rtl="0">
              <a:spcBef>
                <a:spcPts val="480"/>
              </a:spcBef>
              <a:spcAft>
                <a:spcPts val="0"/>
              </a:spcAft>
              <a:buSzPts val="2400"/>
              <a:buChar char="▪"/>
            </a:pPr>
            <a:r>
              <a:rPr lang="en-US" sz="2400">
                <a:latin typeface="Calibri"/>
                <a:ea typeface="Calibri"/>
                <a:cs typeface="Calibri"/>
                <a:sym typeface="Calibri"/>
              </a:rPr>
              <a:t>It eventually computes the correct average values, using just sample transitions</a:t>
            </a:r>
            <a:endParaRPr/>
          </a:p>
          <a:p>
            <a:pPr marL="742913" lvl="1" indent="-133336" algn="l" rtl="0">
              <a:spcBef>
                <a:spcPts val="480"/>
              </a:spcBef>
              <a:spcAft>
                <a:spcPts val="0"/>
              </a:spcAft>
              <a:buSzPts val="2400"/>
              <a:buNone/>
            </a:pPr>
            <a:endParaRPr sz="2400">
              <a:latin typeface="Calibri"/>
              <a:ea typeface="Calibri"/>
              <a:cs typeface="Calibri"/>
              <a:sym typeface="Calibri"/>
            </a:endParaRPr>
          </a:p>
          <a:p>
            <a:pPr marL="342882" lvl="0" indent="-342882" algn="l" rtl="0">
              <a:spcBef>
                <a:spcPts val="560"/>
              </a:spcBef>
              <a:spcAft>
                <a:spcPts val="0"/>
              </a:spcAft>
              <a:buSzPts val="2800"/>
              <a:buChar char="▪"/>
            </a:pPr>
            <a:r>
              <a:rPr lang="en-US" sz="2800">
                <a:latin typeface="Calibri"/>
                <a:ea typeface="Calibri"/>
                <a:cs typeface="Calibri"/>
                <a:sym typeface="Calibri"/>
              </a:rPr>
              <a:t>What bad about it?</a:t>
            </a:r>
            <a:endParaRPr/>
          </a:p>
          <a:p>
            <a:pPr marL="742913" lvl="1" indent="-285736" algn="l" rtl="0">
              <a:spcBef>
                <a:spcPts val="480"/>
              </a:spcBef>
              <a:spcAft>
                <a:spcPts val="0"/>
              </a:spcAft>
              <a:buSzPts val="2400"/>
              <a:buChar char="▪"/>
            </a:pPr>
            <a:r>
              <a:rPr lang="en-US" sz="2400">
                <a:latin typeface="Calibri"/>
                <a:ea typeface="Calibri"/>
                <a:cs typeface="Calibri"/>
                <a:sym typeface="Calibri"/>
              </a:rPr>
              <a:t>It wastes information about state connections</a:t>
            </a:r>
            <a:endParaRPr/>
          </a:p>
          <a:p>
            <a:pPr marL="742913" lvl="1" indent="-285736" algn="l" rtl="0">
              <a:spcBef>
                <a:spcPts val="480"/>
              </a:spcBef>
              <a:spcAft>
                <a:spcPts val="0"/>
              </a:spcAft>
              <a:buSzPts val="2400"/>
              <a:buChar char="▪"/>
            </a:pPr>
            <a:r>
              <a:rPr lang="en-US" sz="2400">
                <a:latin typeface="Calibri"/>
                <a:ea typeface="Calibri"/>
                <a:cs typeface="Calibri"/>
                <a:sym typeface="Calibri"/>
              </a:rPr>
              <a:t>Each state must be learned separately</a:t>
            </a:r>
            <a:endParaRPr/>
          </a:p>
          <a:p>
            <a:pPr marL="742913" lvl="1" indent="-285736" algn="l" rtl="0">
              <a:spcBef>
                <a:spcPts val="480"/>
              </a:spcBef>
              <a:spcAft>
                <a:spcPts val="0"/>
              </a:spcAft>
              <a:buSzPts val="2400"/>
              <a:buChar char="▪"/>
            </a:pPr>
            <a:r>
              <a:rPr lang="en-US" sz="2400">
                <a:latin typeface="Calibri"/>
                <a:ea typeface="Calibri"/>
                <a:cs typeface="Calibri"/>
                <a:sym typeface="Calibri"/>
              </a:rPr>
              <a:t>So, it takes a long time to learn</a:t>
            </a:r>
            <a:endParaRPr/>
          </a:p>
        </p:txBody>
      </p:sp>
      <p:sp>
        <p:nvSpPr>
          <p:cNvPr id="408" name="Google Shape;408;p22"/>
          <p:cNvSpPr txBox="1"/>
          <p:nvPr/>
        </p:nvSpPr>
        <p:spPr>
          <a:xfrm>
            <a:off x="8610600" y="1371600"/>
            <a:ext cx="2743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Output Values</a:t>
            </a:r>
            <a:endParaRPr sz="1800">
              <a:solidFill>
                <a:schemeClr val="accent2"/>
              </a:solidFill>
              <a:latin typeface="Calibri"/>
              <a:ea typeface="Calibri"/>
              <a:cs typeface="Calibri"/>
              <a:sym typeface="Calibri"/>
            </a:endParaRPr>
          </a:p>
        </p:txBody>
      </p:sp>
      <p:graphicFrame>
        <p:nvGraphicFramePr>
          <p:cNvPr id="409" name="Google Shape;409;p22"/>
          <p:cNvGraphicFramePr/>
          <p:nvPr/>
        </p:nvGraphicFramePr>
        <p:xfrm>
          <a:off x="8686800" y="2133600"/>
          <a:ext cx="3000000" cy="3000000"/>
        </p:xfrm>
        <a:graphic>
          <a:graphicData uri="http://schemas.openxmlformats.org/drawingml/2006/table">
            <a:tbl>
              <a:tblPr firstRow="1" bandRow="1">
                <a:noFill/>
                <a:tableStyleId>{0076E8D2-0643-410E-9654-B13196E97BDE}</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847775">
                <a:tc>
                  <a:txBody>
                    <a:bodyPr/>
                    <a:lstStyle/>
                    <a:p>
                      <a:pPr marL="0" marR="0" lvl="0" indent="0" algn="l" rtl="0">
                        <a:spcBef>
                          <a:spcPts val="0"/>
                        </a:spcBef>
                        <a:spcAft>
                          <a:spcPts val="0"/>
                        </a:spcAft>
                        <a:buNone/>
                      </a:pPr>
                      <a:endParaRPr sz="32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lt2"/>
                        </a:buClr>
                        <a:buSzPts val="2800"/>
                        <a:buFont typeface="Calibri"/>
                        <a:buNone/>
                      </a:pPr>
                      <a:r>
                        <a:rPr lang="en-US" sz="2800" b="1" i="0" u="none" strike="noStrike" cap="none">
                          <a:solidFill>
                            <a:schemeClr val="lt2"/>
                          </a:solidFill>
                          <a:latin typeface="Calibri"/>
                          <a:ea typeface="Calibri"/>
                          <a:cs typeface="Calibri"/>
                          <a:sym typeface="Calibri"/>
                        </a:rPr>
                        <a:t> A</a:t>
                      </a:r>
                      <a:endParaRPr sz="28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847775">
                <a:tc>
                  <a:txBody>
                    <a:bodyPr/>
                    <a:lstStyle/>
                    <a:p>
                      <a:pPr marL="0" marR="0" lvl="0" indent="0" algn="l"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 B</a:t>
                      </a:r>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lt2"/>
                        </a:buClr>
                        <a:buSzPts val="3200"/>
                        <a:buFont typeface="Calibri"/>
                        <a:buNone/>
                      </a:pPr>
                      <a:r>
                        <a:rPr lang="en-US" sz="3200" b="1" i="0" u="none" strike="noStrike" cap="none">
                          <a:solidFill>
                            <a:schemeClr val="lt2"/>
                          </a:solidFill>
                          <a:latin typeface="Calibri"/>
                          <a:ea typeface="Calibri"/>
                          <a:cs typeface="Calibri"/>
                          <a:sym typeface="Calibri"/>
                        </a:rPr>
                        <a:t> C</a:t>
                      </a:r>
                      <a:endParaRPr sz="3200">
                        <a:solidFill>
                          <a:schemeClr val="lt2"/>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808080"/>
                        </a:buClr>
                        <a:buSzPts val="2800"/>
                        <a:buFont typeface="Calibri"/>
                        <a:buNone/>
                      </a:pPr>
                      <a:r>
                        <a:rPr lang="en-US" sz="2800" b="1" i="0" u="none" strike="noStrike" cap="none">
                          <a:solidFill>
                            <a:srgbClr val="808080"/>
                          </a:solidFill>
                          <a:latin typeface="Calibri"/>
                          <a:ea typeface="Calibri"/>
                          <a:cs typeface="Calibri"/>
                          <a:sym typeface="Calibri"/>
                        </a:rPr>
                        <a:t> D</a:t>
                      </a:r>
                      <a:endParaRPr sz="2800" b="0" i="0" u="none" strike="noStrike" cap="none">
                        <a:solidFill>
                          <a:schemeClr val="dk1"/>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775">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rgbClr val="808080"/>
                        </a:buClr>
                        <a:buSzPts val="3200"/>
                        <a:buFont typeface="Calibri"/>
                        <a:buNone/>
                      </a:pPr>
                      <a:r>
                        <a:rPr lang="en-US" sz="3200" b="1" i="0" u="none" strike="noStrike" cap="none">
                          <a:solidFill>
                            <a:srgbClr val="808080"/>
                          </a:solidFill>
                          <a:latin typeface="Calibri"/>
                          <a:ea typeface="Calibri"/>
                          <a:cs typeface="Calibri"/>
                          <a:sym typeface="Calibri"/>
                        </a:rPr>
                        <a:t> E</a:t>
                      </a:r>
                      <a:endParaRPr sz="3200" b="0" i="0" u="none" strike="noStrike" cap="none">
                        <a:solidFill>
                          <a:srgbClr val="808080"/>
                        </a:solidFill>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Calibri"/>
                        <a:ea typeface="Calibri"/>
                        <a:cs typeface="Calibri"/>
                        <a:sym typeface="Calibri"/>
                      </a:endParaRPr>
                    </a:p>
                  </a:txBody>
                  <a:tcPr marL="83500" marR="83500" marT="41750" marB="4175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410" name="Google Shape;410;p22"/>
          <p:cNvSpPr txBox="1"/>
          <p:nvPr/>
        </p:nvSpPr>
        <p:spPr>
          <a:xfrm>
            <a:off x="8763000" y="2971800"/>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+8</a:t>
            </a:r>
            <a:endParaRPr/>
          </a:p>
        </p:txBody>
      </p:sp>
      <p:sp>
        <p:nvSpPr>
          <p:cNvPr id="411" name="Google Shape;411;p22"/>
          <p:cNvSpPr txBox="1"/>
          <p:nvPr/>
        </p:nvSpPr>
        <p:spPr>
          <a:xfrm>
            <a:off x="9636368" y="2971800"/>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+4</a:t>
            </a:r>
            <a:endParaRPr/>
          </a:p>
        </p:txBody>
      </p:sp>
      <p:sp>
        <p:nvSpPr>
          <p:cNvPr id="412" name="Google Shape;412;p22"/>
          <p:cNvSpPr txBox="1"/>
          <p:nvPr/>
        </p:nvSpPr>
        <p:spPr>
          <a:xfrm>
            <a:off x="10439400" y="2971800"/>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+10</a:t>
            </a:r>
            <a:endParaRPr/>
          </a:p>
        </p:txBody>
      </p:sp>
      <p:sp>
        <p:nvSpPr>
          <p:cNvPr id="413" name="Google Shape;413;p22"/>
          <p:cNvSpPr txBox="1"/>
          <p:nvPr/>
        </p:nvSpPr>
        <p:spPr>
          <a:xfrm>
            <a:off x="9601200" y="2133600"/>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-10</a:t>
            </a:r>
            <a:endParaRPr/>
          </a:p>
        </p:txBody>
      </p:sp>
      <p:sp>
        <p:nvSpPr>
          <p:cNvPr id="414" name="Google Shape;414;p22"/>
          <p:cNvSpPr txBox="1"/>
          <p:nvPr/>
        </p:nvSpPr>
        <p:spPr>
          <a:xfrm>
            <a:off x="9677400" y="3820180"/>
            <a:ext cx="914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415" name="Google Shape;415;p22"/>
          <p:cNvSpPr txBox="1"/>
          <p:nvPr/>
        </p:nvSpPr>
        <p:spPr>
          <a:xfrm>
            <a:off x="8534400" y="4876800"/>
            <a:ext cx="29718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i="1">
                <a:solidFill>
                  <a:schemeClr val="accent2"/>
                </a:solidFill>
                <a:latin typeface="Calibri"/>
                <a:ea typeface="Calibri"/>
                <a:cs typeface="Calibri"/>
                <a:sym typeface="Calibri"/>
              </a:rPr>
              <a:t>If B and E both go to C under this policy, how can their values be different?</a:t>
            </a:r>
            <a:endParaRPr/>
          </a:p>
        </p:txBody>
      </p:sp>
      <p:sp>
        <p:nvSpPr>
          <p:cNvPr id="416" name="Google Shape;416;p22"/>
          <p:cNvSpPr/>
          <p:nvPr/>
        </p:nvSpPr>
        <p:spPr>
          <a:xfrm>
            <a:off x="10512669" y="3024555"/>
            <a:ext cx="791307" cy="76493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7" name="Google Shape;417;p22"/>
          <p:cNvSpPr/>
          <p:nvPr/>
        </p:nvSpPr>
        <p:spPr>
          <a:xfrm>
            <a:off x="9633438" y="2189285"/>
            <a:ext cx="773724" cy="738553"/>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22"/>
          <p:cNvSpPr/>
          <p:nvPr/>
        </p:nvSpPr>
        <p:spPr>
          <a:xfrm rot="5400000">
            <a:off x="9423888" y="3380641"/>
            <a:ext cx="228600" cy="55685"/>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9" name="Google Shape;419;p22"/>
          <p:cNvSpPr/>
          <p:nvPr/>
        </p:nvSpPr>
        <p:spPr>
          <a:xfrm rot="5400000">
            <a:off x="10278207" y="3379177"/>
            <a:ext cx="228600" cy="58615"/>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22"/>
          <p:cNvSpPr/>
          <p:nvPr/>
        </p:nvSpPr>
        <p:spPr>
          <a:xfrm>
            <a:off x="9897208" y="3841532"/>
            <a:ext cx="228600" cy="62253"/>
          </a:xfrm>
          <a:prstGeom prst="triangle">
            <a:avLst>
              <a:gd name="adj" fmla="val 50000"/>
            </a:avLst>
          </a:prstGeom>
          <a:solidFill>
            <a:srgbClr val="CCECFF"/>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latin typeface="Calibri"/>
                <a:ea typeface="Calibri"/>
                <a:cs typeface="Calibri"/>
                <a:sym typeface="Calibri"/>
              </a:rPr>
              <a:t>Why Not Use Policy Evaluation?</a:t>
            </a:r>
            <a:endParaRPr/>
          </a:p>
        </p:txBody>
      </p:sp>
      <p:sp>
        <p:nvSpPr>
          <p:cNvPr id="427" name="Google Shape;427;p23"/>
          <p:cNvSpPr txBox="1">
            <a:spLocks noGrp="1"/>
          </p:cNvSpPr>
          <p:nvPr>
            <p:ph type="body" idx="1"/>
          </p:nvPr>
        </p:nvSpPr>
        <p:spPr>
          <a:xfrm>
            <a:off x="304800" y="1447800"/>
            <a:ext cx="11430000" cy="4525963"/>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800"/>
              <a:buChar char="▪"/>
            </a:pPr>
            <a:r>
              <a:rPr lang="en-US" sz="2800">
                <a:latin typeface="Calibri"/>
                <a:ea typeface="Calibri"/>
                <a:cs typeface="Calibri"/>
                <a:sym typeface="Calibri"/>
              </a:rPr>
              <a:t>Simplified Bellman updates calculate V for a fixed policy:</a:t>
            </a:r>
            <a:endParaRPr/>
          </a:p>
          <a:p>
            <a:pPr marL="742913" lvl="1" indent="-285736" algn="l" rtl="0">
              <a:lnSpc>
                <a:spcPct val="80000"/>
              </a:lnSpc>
              <a:spcBef>
                <a:spcPts val="480"/>
              </a:spcBef>
              <a:spcAft>
                <a:spcPts val="0"/>
              </a:spcAft>
              <a:buSzPts val="2400"/>
              <a:buChar char="▪"/>
            </a:pPr>
            <a:r>
              <a:rPr lang="en-US" sz="2400">
                <a:latin typeface="Calibri"/>
                <a:ea typeface="Calibri"/>
                <a:cs typeface="Calibri"/>
                <a:sym typeface="Calibri"/>
              </a:rPr>
              <a:t>Each round, replace V with a one-step-look-ahead layer over V</a:t>
            </a:r>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742913" lvl="1" indent="-285736" algn="l" rtl="0">
              <a:lnSpc>
                <a:spcPct val="80000"/>
              </a:lnSpc>
              <a:spcBef>
                <a:spcPts val="480"/>
              </a:spcBef>
              <a:spcAft>
                <a:spcPts val="0"/>
              </a:spcAft>
              <a:buSzPts val="2400"/>
              <a:buChar char="▪"/>
            </a:pPr>
            <a:r>
              <a:rPr lang="en-US" sz="2400">
                <a:latin typeface="Calibri"/>
                <a:ea typeface="Calibri"/>
                <a:cs typeface="Calibri"/>
                <a:sym typeface="Calibri"/>
              </a:rPr>
              <a:t>This approach fully exploited the connections between the states</a:t>
            </a:r>
            <a:endParaRPr/>
          </a:p>
          <a:p>
            <a:pPr marL="742913" lvl="1" indent="-285736" algn="l" rtl="0">
              <a:lnSpc>
                <a:spcPct val="80000"/>
              </a:lnSpc>
              <a:spcBef>
                <a:spcPts val="480"/>
              </a:spcBef>
              <a:spcAft>
                <a:spcPts val="0"/>
              </a:spcAft>
              <a:buSzPts val="2400"/>
              <a:buChar char="▪"/>
            </a:pPr>
            <a:r>
              <a:rPr lang="en-US" sz="2400">
                <a:latin typeface="Calibri"/>
                <a:ea typeface="Calibri"/>
                <a:cs typeface="Calibri"/>
                <a:sym typeface="Calibri"/>
              </a:rPr>
              <a:t>Unfortunately, we need T and R to do it!</a:t>
            </a:r>
            <a:endParaRPr/>
          </a:p>
          <a:p>
            <a:pPr marL="742913" lvl="1" indent="-133336" algn="l" rtl="0">
              <a:lnSpc>
                <a:spcPct val="80000"/>
              </a:lnSpc>
              <a:spcBef>
                <a:spcPts val="480"/>
              </a:spcBef>
              <a:spcAft>
                <a:spcPts val="0"/>
              </a:spcAft>
              <a:buSzPts val="2400"/>
              <a:buNone/>
            </a:pPr>
            <a:endParaRPr sz="2400">
              <a:latin typeface="Calibri"/>
              <a:ea typeface="Calibri"/>
              <a:cs typeface="Calibri"/>
              <a:sym typeface="Calibri"/>
            </a:endParaRPr>
          </a:p>
          <a:p>
            <a:pPr marL="342882" lvl="0" indent="-342882" algn="l" rtl="0">
              <a:lnSpc>
                <a:spcPct val="80000"/>
              </a:lnSpc>
              <a:spcBef>
                <a:spcPts val="560"/>
              </a:spcBef>
              <a:spcAft>
                <a:spcPts val="0"/>
              </a:spcAft>
              <a:buSzPts val="2800"/>
              <a:buChar char="▪"/>
            </a:pPr>
            <a:r>
              <a:rPr lang="en-US" sz="2800">
                <a:latin typeface="Calibri"/>
                <a:ea typeface="Calibri"/>
                <a:cs typeface="Calibri"/>
                <a:sym typeface="Calibri"/>
              </a:rPr>
              <a:t>Key question: how can we do this update to V without knowing T and R?</a:t>
            </a:r>
            <a:endParaRPr/>
          </a:p>
          <a:p>
            <a:pPr marL="742913" lvl="1" indent="-285736" algn="l" rtl="0">
              <a:lnSpc>
                <a:spcPct val="80000"/>
              </a:lnSpc>
              <a:spcBef>
                <a:spcPts val="480"/>
              </a:spcBef>
              <a:spcAft>
                <a:spcPts val="0"/>
              </a:spcAft>
              <a:buSzPts val="2400"/>
              <a:buChar char="▪"/>
            </a:pPr>
            <a:r>
              <a:rPr lang="en-US" sz="2400">
                <a:latin typeface="Calibri"/>
                <a:ea typeface="Calibri"/>
                <a:cs typeface="Calibri"/>
                <a:sym typeface="Calibri"/>
              </a:rPr>
              <a:t>In other words, how to we take a weighted average without knowing the weights?</a:t>
            </a: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p:txBody>
      </p:sp>
      <p:pic>
        <p:nvPicPr>
          <p:cNvPr id="428" name="Google Shape;428;p23" descr="txp_fig"/>
          <p:cNvPicPr preferRelativeResize="0"/>
          <p:nvPr/>
        </p:nvPicPr>
        <p:blipFill rotWithShape="1">
          <a:blip r:embed="rId3">
            <a:alphaModFix/>
          </a:blip>
          <a:srcRect/>
          <a:stretch/>
        </p:blipFill>
        <p:spPr>
          <a:xfrm>
            <a:off x="1376325" y="3352800"/>
            <a:ext cx="7416560" cy="645897"/>
          </a:xfrm>
          <a:prstGeom prst="rect">
            <a:avLst/>
          </a:prstGeom>
          <a:noFill/>
          <a:ln>
            <a:noFill/>
          </a:ln>
        </p:spPr>
      </p:pic>
      <p:pic>
        <p:nvPicPr>
          <p:cNvPr id="429" name="Google Shape;429;p23" descr="txp_fig"/>
          <p:cNvPicPr preferRelativeResize="0"/>
          <p:nvPr/>
        </p:nvPicPr>
        <p:blipFill rotWithShape="1">
          <a:blip r:embed="rId4">
            <a:alphaModFix/>
          </a:blip>
          <a:srcRect/>
          <a:stretch/>
        </p:blipFill>
        <p:spPr>
          <a:xfrm>
            <a:off x="1406216" y="2590800"/>
            <a:ext cx="1502078" cy="330692"/>
          </a:xfrm>
          <a:prstGeom prst="rect">
            <a:avLst/>
          </a:prstGeom>
          <a:noFill/>
          <a:ln>
            <a:noFill/>
          </a:ln>
        </p:spPr>
      </p:pic>
      <p:grpSp>
        <p:nvGrpSpPr>
          <p:cNvPr id="430" name="Google Shape;430;p23"/>
          <p:cNvGrpSpPr/>
          <p:nvPr/>
        </p:nvGrpSpPr>
        <p:grpSpPr>
          <a:xfrm>
            <a:off x="9144438" y="1371600"/>
            <a:ext cx="2590362" cy="2754586"/>
            <a:chOff x="2400" y="1401"/>
            <a:chExt cx="1183" cy="1258"/>
          </a:xfrm>
        </p:grpSpPr>
        <p:sp>
          <p:nvSpPr>
            <p:cNvPr id="431" name="Google Shape;431;p23"/>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cxnSp>
          <p:nvCxnSpPr>
            <p:cNvPr id="432" name="Google Shape;432;p23"/>
            <p:cNvCxnSpPr/>
            <p:nvPr/>
          </p:nvCxnSpPr>
          <p:spPr>
            <a:xfrm flipH="1">
              <a:off x="2916" y="1617"/>
              <a:ext cx="232" cy="361"/>
            </a:xfrm>
            <a:prstGeom prst="straightConnector1">
              <a:avLst/>
            </a:prstGeom>
            <a:noFill/>
            <a:ln w="28575" cap="flat" cmpd="sng">
              <a:solidFill>
                <a:srgbClr val="C00000"/>
              </a:solidFill>
              <a:prstDash val="solid"/>
              <a:round/>
              <a:headEnd type="none" w="med" len="med"/>
              <a:tailEnd type="triangle" w="med" len="med"/>
            </a:ln>
          </p:spPr>
        </p:cxnSp>
        <p:sp>
          <p:nvSpPr>
            <p:cNvPr id="433" name="Google Shape;433;p23"/>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434" name="Google Shape;434;p23"/>
            <p:cNvGrpSpPr/>
            <p:nvPr/>
          </p:nvGrpSpPr>
          <p:grpSpPr>
            <a:xfrm>
              <a:off x="2400" y="2107"/>
              <a:ext cx="1057" cy="386"/>
              <a:chOff x="1536" y="2400"/>
              <a:chExt cx="1584" cy="624"/>
            </a:xfrm>
          </p:grpSpPr>
          <p:cxnSp>
            <p:nvCxnSpPr>
              <p:cNvPr id="435" name="Google Shape;435;p23"/>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436" name="Google Shape;436;p23"/>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437" name="Google Shape;437;p23"/>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438" name="Google Shape;438;p23"/>
              <p:cNvCxnSpPr/>
              <p:nvPr/>
            </p:nvCxnSpPr>
            <p:spPr>
              <a:xfrm>
                <a:off x="2312" y="2400"/>
                <a:ext cx="280" cy="624"/>
              </a:xfrm>
              <a:prstGeom prst="straightConnector1">
                <a:avLst/>
              </a:prstGeom>
              <a:noFill/>
              <a:ln w="28575" cap="flat" cmpd="sng">
                <a:solidFill>
                  <a:schemeClr val="dk1"/>
                </a:solidFill>
                <a:prstDash val="solid"/>
                <a:round/>
                <a:headEnd type="none" w="med" len="med"/>
                <a:tailEnd type="triangle" w="med" len="med"/>
              </a:ln>
            </p:spPr>
          </p:cxnSp>
        </p:grpSp>
        <p:sp>
          <p:nvSpPr>
            <p:cNvPr id="439" name="Google Shape;439;p23"/>
            <p:cNvSpPr txBox="1"/>
            <p:nvPr/>
          </p:nvSpPr>
          <p:spPr>
            <a:xfrm>
              <a:off x="3096" y="1680"/>
              <a:ext cx="373"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Calibri"/>
                  <a:ea typeface="Calibri"/>
                  <a:cs typeface="Calibri"/>
                  <a:sym typeface="Calibri"/>
                </a:rPr>
                <a:t>π(s)</a:t>
              </a:r>
              <a:endParaRPr/>
            </a:p>
          </p:txBody>
        </p:sp>
        <p:sp>
          <p:nvSpPr>
            <p:cNvPr id="440" name="Google Shape;440;p23"/>
            <p:cNvSpPr txBox="1"/>
            <p:nvPr/>
          </p:nvSpPr>
          <p:spPr>
            <a:xfrm>
              <a:off x="3216" y="1401"/>
              <a:ext cx="129"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Calibri"/>
                  <a:ea typeface="Calibri"/>
                  <a:cs typeface="Calibri"/>
                  <a:sym typeface="Calibri"/>
                </a:rPr>
                <a:t>s</a:t>
              </a:r>
              <a:endParaRPr/>
            </a:p>
          </p:txBody>
        </p:sp>
        <p:sp>
          <p:nvSpPr>
            <p:cNvPr id="441" name="Google Shape;441;p23"/>
            <p:cNvSpPr txBox="1"/>
            <p:nvPr/>
          </p:nvSpPr>
          <p:spPr>
            <a:xfrm>
              <a:off x="3024" y="1920"/>
              <a:ext cx="559"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s, π(s)</a:t>
              </a:r>
              <a:endParaRPr/>
            </a:p>
          </p:txBody>
        </p:sp>
        <p:sp>
          <p:nvSpPr>
            <p:cNvPr id="442" name="Google Shape;442;p23"/>
            <p:cNvSpPr txBox="1"/>
            <p:nvPr/>
          </p:nvSpPr>
          <p:spPr>
            <a:xfrm>
              <a:off x="2435" y="2271"/>
              <a:ext cx="661"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 π(s),s’</a:t>
              </a:r>
              <a:endParaRPr sz="2400">
                <a:solidFill>
                  <a:schemeClr val="dk1"/>
                </a:solidFill>
                <a:latin typeface="Calibri"/>
                <a:ea typeface="Calibri"/>
                <a:cs typeface="Calibri"/>
                <a:sym typeface="Calibri"/>
              </a:endParaRPr>
            </a:p>
          </p:txBody>
        </p:sp>
        <p:sp>
          <p:nvSpPr>
            <p:cNvPr id="443" name="Google Shape;443;p23"/>
            <p:cNvSpPr/>
            <p:nvPr/>
          </p:nvSpPr>
          <p:spPr>
            <a:xfrm>
              <a:off x="3019" y="2499"/>
              <a:ext cx="154" cy="123"/>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400">
                <a:solidFill>
                  <a:schemeClr val="dk1"/>
                </a:solidFill>
                <a:latin typeface="Calibri"/>
                <a:ea typeface="Calibri"/>
                <a:cs typeface="Calibri"/>
                <a:sym typeface="Calibri"/>
              </a:endParaRPr>
            </a:p>
          </p:txBody>
        </p:sp>
        <p:sp>
          <p:nvSpPr>
            <p:cNvPr id="444" name="Google Shape;444;p23"/>
            <p:cNvSpPr txBox="1"/>
            <p:nvPr/>
          </p:nvSpPr>
          <p:spPr>
            <a:xfrm>
              <a:off x="3096" y="2448"/>
              <a:ext cx="331" cy="211"/>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2400">
                  <a:solidFill>
                    <a:srgbClr val="0000FF"/>
                  </a:solidFill>
                  <a:latin typeface="Calibri"/>
                  <a:ea typeface="Calibri"/>
                  <a:cs typeface="Calibri"/>
                  <a:sym typeface="Calibri"/>
                </a:rPr>
                <a:t>s’</a:t>
              </a:r>
              <a:endParaRPr sz="2400">
                <a:solidFill>
                  <a:srgbClr val="0000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Sample-Based Policy Evaluation?</a:t>
            </a:r>
            <a:endParaRPr/>
          </a:p>
        </p:txBody>
      </p:sp>
      <p:sp>
        <p:nvSpPr>
          <p:cNvPr id="451" name="Google Shape;451;p24"/>
          <p:cNvSpPr txBox="1">
            <a:spLocks noGrp="1"/>
          </p:cNvSpPr>
          <p:nvPr>
            <p:ph type="body" idx="1"/>
          </p:nvPr>
        </p:nvSpPr>
        <p:spPr>
          <a:xfrm>
            <a:off x="457200" y="1295400"/>
            <a:ext cx="11430000" cy="57912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800"/>
              <a:buChar char="▪"/>
            </a:pPr>
            <a:r>
              <a:rPr lang="en-US" sz="2800">
                <a:latin typeface="Calibri"/>
                <a:ea typeface="Calibri"/>
                <a:cs typeface="Calibri"/>
                <a:sym typeface="Calibri"/>
              </a:rPr>
              <a:t>We want to improve our estimate of V by computing these averages:</a:t>
            </a:r>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165082" algn="l" rtl="0">
              <a:lnSpc>
                <a:spcPct val="80000"/>
              </a:lnSpc>
              <a:spcBef>
                <a:spcPts val="560"/>
              </a:spcBef>
              <a:spcAft>
                <a:spcPts val="0"/>
              </a:spcAft>
              <a:buSzPts val="2800"/>
              <a:buNone/>
            </a:pPr>
            <a:endParaRPr sz="2800">
              <a:latin typeface="Calibri"/>
              <a:ea typeface="Calibri"/>
              <a:cs typeface="Calibri"/>
              <a:sym typeface="Calibri"/>
            </a:endParaRPr>
          </a:p>
          <a:p>
            <a:pPr marL="342882" lvl="0" indent="-342882" algn="l" rtl="0">
              <a:lnSpc>
                <a:spcPct val="80000"/>
              </a:lnSpc>
              <a:spcBef>
                <a:spcPts val="560"/>
              </a:spcBef>
              <a:spcAft>
                <a:spcPts val="0"/>
              </a:spcAft>
              <a:buSzPts val="2800"/>
              <a:buChar char="▪"/>
            </a:pPr>
            <a:r>
              <a:rPr lang="en-US" sz="2800">
                <a:latin typeface="Calibri"/>
                <a:ea typeface="Calibri"/>
                <a:cs typeface="Calibri"/>
                <a:sym typeface="Calibri"/>
              </a:rPr>
              <a:t>Idea: Take samples of outcomes s’ (by doing the action!) and average</a:t>
            </a:r>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a:p>
            <a:pPr marL="342882" lvl="0" indent="-139682" algn="l" rtl="0">
              <a:lnSpc>
                <a:spcPct val="80000"/>
              </a:lnSpc>
              <a:spcBef>
                <a:spcPts val="640"/>
              </a:spcBef>
              <a:spcAft>
                <a:spcPts val="0"/>
              </a:spcAft>
              <a:buSzPts val="3200"/>
              <a:buNone/>
            </a:pPr>
            <a:endParaRPr>
              <a:latin typeface="Calibri"/>
              <a:ea typeface="Calibri"/>
              <a:cs typeface="Calibri"/>
              <a:sym typeface="Calibri"/>
            </a:endParaRPr>
          </a:p>
        </p:txBody>
      </p:sp>
      <p:sp>
        <p:nvSpPr>
          <p:cNvPr id="452" name="Google Shape;452;p24"/>
          <p:cNvSpPr/>
          <p:nvPr/>
        </p:nvSpPr>
        <p:spPr>
          <a:xfrm>
            <a:off x="9902825" y="3390900"/>
            <a:ext cx="246063" cy="196850"/>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53" name="Google Shape;453;p24"/>
          <p:cNvCxnSpPr/>
          <p:nvPr/>
        </p:nvCxnSpPr>
        <p:spPr>
          <a:xfrm flipH="1">
            <a:off x="9658350" y="3595688"/>
            <a:ext cx="368300" cy="573087"/>
          </a:xfrm>
          <a:prstGeom prst="straightConnector1">
            <a:avLst/>
          </a:prstGeom>
          <a:noFill/>
          <a:ln w="28575" cap="flat" cmpd="sng">
            <a:solidFill>
              <a:schemeClr val="dk1"/>
            </a:solidFill>
            <a:prstDash val="solid"/>
            <a:round/>
            <a:headEnd type="none" w="med" len="med"/>
            <a:tailEnd type="triangle" w="med" len="med"/>
          </a:ln>
        </p:spPr>
      </p:cxnSp>
      <p:sp>
        <p:nvSpPr>
          <p:cNvPr id="454" name="Google Shape;454;p24"/>
          <p:cNvSpPr/>
          <p:nvPr/>
        </p:nvSpPr>
        <p:spPr>
          <a:xfrm>
            <a:off x="9575800" y="4168775"/>
            <a:ext cx="204788" cy="204788"/>
          </a:xfrm>
          <a:prstGeom prst="ellipse">
            <a:avLst/>
          </a:prstGeom>
          <a:solidFill>
            <a:srgbClr val="B5E3C8"/>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55" name="Google Shape;455;p24"/>
          <p:cNvCxnSpPr/>
          <p:nvPr/>
        </p:nvCxnSpPr>
        <p:spPr>
          <a:xfrm flipH="1">
            <a:off x="9353550" y="4373563"/>
            <a:ext cx="307975" cy="612775"/>
          </a:xfrm>
          <a:prstGeom prst="straightConnector1">
            <a:avLst/>
          </a:prstGeom>
          <a:noFill/>
          <a:ln w="9525" cap="flat" cmpd="sng">
            <a:solidFill>
              <a:schemeClr val="lt1"/>
            </a:solidFill>
            <a:prstDash val="dash"/>
            <a:round/>
            <a:headEnd type="none" w="med" len="med"/>
            <a:tailEnd type="triangle" w="med" len="med"/>
          </a:ln>
        </p:spPr>
      </p:cxnSp>
      <p:sp>
        <p:nvSpPr>
          <p:cNvPr id="456" name="Google Shape;456;p24"/>
          <p:cNvSpPr txBox="1"/>
          <p:nvPr/>
        </p:nvSpPr>
        <p:spPr>
          <a:xfrm>
            <a:off x="9829800" y="3695700"/>
            <a:ext cx="7620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π(s)</a:t>
            </a:r>
            <a:endParaRPr sz="1800">
              <a:solidFill>
                <a:schemeClr val="dk1"/>
              </a:solidFill>
              <a:latin typeface="Calibri"/>
              <a:ea typeface="Calibri"/>
              <a:cs typeface="Calibri"/>
              <a:sym typeface="Calibri"/>
            </a:endParaRPr>
          </a:p>
        </p:txBody>
      </p:sp>
      <p:sp>
        <p:nvSpPr>
          <p:cNvPr id="457" name="Google Shape;457;p24"/>
          <p:cNvSpPr txBox="1"/>
          <p:nvPr/>
        </p:nvSpPr>
        <p:spPr>
          <a:xfrm>
            <a:off x="10134600" y="3252788"/>
            <a:ext cx="2047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FF"/>
                </a:solidFill>
                <a:latin typeface="Calibri"/>
                <a:ea typeface="Calibri"/>
                <a:cs typeface="Calibri"/>
                <a:sym typeface="Calibri"/>
              </a:rPr>
              <a:t>s</a:t>
            </a:r>
            <a:endParaRPr/>
          </a:p>
        </p:txBody>
      </p:sp>
      <p:sp>
        <p:nvSpPr>
          <p:cNvPr id="458" name="Google Shape;458;p24"/>
          <p:cNvSpPr txBox="1"/>
          <p:nvPr/>
        </p:nvSpPr>
        <p:spPr>
          <a:xfrm>
            <a:off x="9753600" y="4076700"/>
            <a:ext cx="887413"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8000"/>
                </a:solidFill>
                <a:latin typeface="Calibri"/>
                <a:ea typeface="Calibri"/>
                <a:cs typeface="Calibri"/>
                <a:sym typeface="Calibri"/>
              </a:rPr>
              <a:t>s, π(s)</a:t>
            </a:r>
            <a:endParaRPr/>
          </a:p>
        </p:txBody>
      </p:sp>
      <p:pic>
        <p:nvPicPr>
          <p:cNvPr id="459" name="Google Shape;459;p24" descr="txp_fig"/>
          <p:cNvPicPr preferRelativeResize="0"/>
          <p:nvPr/>
        </p:nvPicPr>
        <p:blipFill rotWithShape="1">
          <a:blip r:embed="rId3">
            <a:alphaModFix/>
          </a:blip>
          <a:srcRect/>
          <a:stretch/>
        </p:blipFill>
        <p:spPr>
          <a:xfrm>
            <a:off x="1548658" y="5407025"/>
            <a:ext cx="3454166" cy="765990"/>
          </a:xfrm>
          <a:prstGeom prst="rect">
            <a:avLst/>
          </a:prstGeom>
          <a:noFill/>
          <a:ln>
            <a:noFill/>
          </a:ln>
        </p:spPr>
      </p:pic>
      <p:grpSp>
        <p:nvGrpSpPr>
          <p:cNvPr id="460" name="Google Shape;460;p24"/>
          <p:cNvGrpSpPr/>
          <p:nvPr/>
        </p:nvGrpSpPr>
        <p:grpSpPr>
          <a:xfrm>
            <a:off x="9661525" y="4373563"/>
            <a:ext cx="854075" cy="910669"/>
            <a:chOff x="7223125" y="3529013"/>
            <a:chExt cx="854075" cy="910669"/>
          </a:xfrm>
        </p:grpSpPr>
        <p:cxnSp>
          <p:nvCxnSpPr>
            <p:cNvPr id="461" name="Google Shape;461;p24"/>
            <p:cNvCxnSpPr/>
            <p:nvPr/>
          </p:nvCxnSpPr>
          <p:spPr>
            <a:xfrm>
              <a:off x="7223125" y="3529013"/>
              <a:ext cx="296863" cy="612775"/>
            </a:xfrm>
            <a:prstGeom prst="straightConnector1">
              <a:avLst/>
            </a:prstGeom>
            <a:noFill/>
            <a:ln w="28575" cap="flat" cmpd="sng">
              <a:solidFill>
                <a:schemeClr val="dk1"/>
              </a:solidFill>
              <a:prstDash val="solid"/>
              <a:round/>
              <a:headEnd type="none" w="med" len="med"/>
              <a:tailEnd type="triangle" w="med" len="med"/>
            </a:ln>
          </p:spPr>
        </p:cxnSp>
        <p:sp>
          <p:nvSpPr>
            <p:cNvPr id="462" name="Google Shape;462;p24"/>
            <p:cNvSpPr/>
            <p:nvPr/>
          </p:nvSpPr>
          <p:spPr>
            <a:xfrm>
              <a:off x="7383463" y="4151313"/>
              <a:ext cx="244475" cy="195262"/>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24"/>
            <p:cNvSpPr txBox="1"/>
            <p:nvPr/>
          </p:nvSpPr>
          <p:spPr>
            <a:xfrm>
              <a:off x="7551738" y="4070350"/>
              <a:ext cx="525462" cy="36933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1800">
                  <a:solidFill>
                    <a:srgbClr val="3333FF"/>
                  </a:solidFill>
                  <a:latin typeface="Calibri"/>
                  <a:ea typeface="Calibri"/>
                  <a:cs typeface="Calibri"/>
                  <a:sym typeface="Calibri"/>
                </a:rPr>
                <a:t>s</a:t>
              </a:r>
              <a:r>
                <a:rPr lang="en-US" sz="1800" baseline="-25000">
                  <a:solidFill>
                    <a:srgbClr val="3333FF"/>
                  </a:solidFill>
                  <a:latin typeface="Calibri"/>
                  <a:ea typeface="Calibri"/>
                  <a:cs typeface="Calibri"/>
                  <a:sym typeface="Calibri"/>
                </a:rPr>
                <a:t>1</a:t>
              </a:r>
              <a:r>
                <a:rPr lang="en-US" sz="1800">
                  <a:solidFill>
                    <a:srgbClr val="3333FF"/>
                  </a:solidFill>
                  <a:latin typeface="Calibri"/>
                  <a:ea typeface="Calibri"/>
                  <a:cs typeface="Calibri"/>
                  <a:sym typeface="Calibri"/>
                </a:rPr>
                <a:t>'</a:t>
              </a:r>
              <a:endParaRPr/>
            </a:p>
          </p:txBody>
        </p:sp>
      </p:grpSp>
      <p:pic>
        <p:nvPicPr>
          <p:cNvPr id="464" name="Google Shape;464;p24" descr="txp_fig"/>
          <p:cNvPicPr preferRelativeResize="0"/>
          <p:nvPr/>
        </p:nvPicPr>
        <p:blipFill rotWithShape="1">
          <a:blip r:embed="rId4">
            <a:alphaModFix/>
          </a:blip>
          <a:srcRect/>
          <a:stretch/>
        </p:blipFill>
        <p:spPr>
          <a:xfrm>
            <a:off x="1587933" y="3308350"/>
            <a:ext cx="5118817" cy="375602"/>
          </a:xfrm>
          <a:prstGeom prst="rect">
            <a:avLst/>
          </a:prstGeom>
          <a:noFill/>
          <a:ln>
            <a:noFill/>
          </a:ln>
        </p:spPr>
      </p:pic>
      <p:pic>
        <p:nvPicPr>
          <p:cNvPr id="465" name="Google Shape;465;p24" descr="txp_fig"/>
          <p:cNvPicPr preferRelativeResize="0"/>
          <p:nvPr/>
        </p:nvPicPr>
        <p:blipFill rotWithShape="1">
          <a:blip r:embed="rId5">
            <a:alphaModFix/>
          </a:blip>
          <a:srcRect/>
          <a:stretch/>
        </p:blipFill>
        <p:spPr>
          <a:xfrm>
            <a:off x="1575088" y="3862387"/>
            <a:ext cx="5117520" cy="375507"/>
          </a:xfrm>
          <a:prstGeom prst="rect">
            <a:avLst/>
          </a:prstGeom>
          <a:noFill/>
          <a:ln>
            <a:noFill/>
          </a:ln>
        </p:spPr>
      </p:pic>
      <p:pic>
        <p:nvPicPr>
          <p:cNvPr id="466" name="Google Shape;466;p24" descr="txp_fig"/>
          <p:cNvPicPr preferRelativeResize="0"/>
          <p:nvPr/>
        </p:nvPicPr>
        <p:blipFill rotWithShape="1">
          <a:blip r:embed="rId6">
            <a:alphaModFix/>
          </a:blip>
          <a:srcRect/>
          <a:stretch/>
        </p:blipFill>
        <p:spPr>
          <a:xfrm>
            <a:off x="1590229" y="4603750"/>
            <a:ext cx="5117396" cy="375498"/>
          </a:xfrm>
          <a:prstGeom prst="rect">
            <a:avLst/>
          </a:prstGeom>
          <a:noFill/>
          <a:ln>
            <a:noFill/>
          </a:ln>
        </p:spPr>
      </p:pic>
      <p:pic>
        <p:nvPicPr>
          <p:cNvPr id="467" name="Google Shape;467;p24" descr="txp_fig"/>
          <p:cNvPicPr preferRelativeResize="0"/>
          <p:nvPr/>
        </p:nvPicPr>
        <p:blipFill rotWithShape="1">
          <a:blip r:embed="rId7">
            <a:alphaModFix/>
          </a:blip>
          <a:srcRect/>
          <a:stretch/>
        </p:blipFill>
        <p:spPr>
          <a:xfrm>
            <a:off x="1833411" y="4391025"/>
            <a:ext cx="330501" cy="60336"/>
          </a:xfrm>
          <a:prstGeom prst="rect">
            <a:avLst/>
          </a:prstGeom>
          <a:noFill/>
          <a:ln>
            <a:noFill/>
          </a:ln>
        </p:spPr>
      </p:pic>
      <p:pic>
        <p:nvPicPr>
          <p:cNvPr id="468" name="Google Shape;468;p24" descr="txp_fig"/>
          <p:cNvPicPr preferRelativeResize="0"/>
          <p:nvPr/>
        </p:nvPicPr>
        <p:blipFill rotWithShape="1">
          <a:blip r:embed="rId8">
            <a:alphaModFix/>
          </a:blip>
          <a:srcRect/>
          <a:stretch/>
        </p:blipFill>
        <p:spPr>
          <a:xfrm>
            <a:off x="1494115" y="1905000"/>
            <a:ext cx="7416560" cy="645897"/>
          </a:xfrm>
          <a:prstGeom prst="rect">
            <a:avLst/>
          </a:prstGeom>
          <a:noFill/>
          <a:ln>
            <a:noFill/>
          </a:ln>
        </p:spPr>
      </p:pic>
      <p:cxnSp>
        <p:nvCxnSpPr>
          <p:cNvPr id="469" name="Google Shape;469;p24"/>
          <p:cNvCxnSpPr/>
          <p:nvPr/>
        </p:nvCxnSpPr>
        <p:spPr>
          <a:xfrm flipH="1">
            <a:off x="8610600" y="4206875"/>
            <a:ext cx="307975" cy="612775"/>
          </a:xfrm>
          <a:prstGeom prst="straightConnector1">
            <a:avLst/>
          </a:prstGeom>
          <a:noFill/>
          <a:ln w="9525" cap="flat" cmpd="sng">
            <a:solidFill>
              <a:schemeClr val="lt1"/>
            </a:solidFill>
            <a:prstDash val="dash"/>
            <a:round/>
            <a:headEnd type="none" w="med" len="med"/>
            <a:tailEnd type="triangle" w="med" len="med"/>
          </a:ln>
        </p:spPr>
      </p:cxnSp>
      <p:cxnSp>
        <p:nvCxnSpPr>
          <p:cNvPr id="470" name="Google Shape;470;p24"/>
          <p:cNvCxnSpPr/>
          <p:nvPr/>
        </p:nvCxnSpPr>
        <p:spPr>
          <a:xfrm flipH="1">
            <a:off x="9215438" y="4395788"/>
            <a:ext cx="461962" cy="615950"/>
          </a:xfrm>
          <a:prstGeom prst="straightConnector1">
            <a:avLst/>
          </a:prstGeom>
          <a:noFill/>
          <a:ln w="28575" cap="flat" cmpd="sng">
            <a:solidFill>
              <a:schemeClr val="dk1"/>
            </a:solidFill>
            <a:prstDash val="solid"/>
            <a:round/>
            <a:headEnd type="none" w="med" len="med"/>
            <a:tailEnd type="triangle" w="med" len="med"/>
          </a:ln>
        </p:spPr>
      </p:cxnSp>
      <p:sp>
        <p:nvSpPr>
          <p:cNvPr id="471" name="Google Shape;471;p24"/>
          <p:cNvSpPr/>
          <p:nvPr/>
        </p:nvSpPr>
        <p:spPr>
          <a:xfrm>
            <a:off x="9078913" y="5021263"/>
            <a:ext cx="244475" cy="195262"/>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24"/>
          <p:cNvSpPr txBox="1"/>
          <p:nvPr/>
        </p:nvSpPr>
        <p:spPr>
          <a:xfrm>
            <a:off x="9247188" y="4940300"/>
            <a:ext cx="525462" cy="369888"/>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1800">
                <a:solidFill>
                  <a:srgbClr val="3333FF"/>
                </a:solidFill>
                <a:latin typeface="Calibri"/>
                <a:ea typeface="Calibri"/>
                <a:cs typeface="Calibri"/>
                <a:sym typeface="Calibri"/>
              </a:rPr>
              <a:t>s</a:t>
            </a:r>
            <a:r>
              <a:rPr lang="en-US" sz="1800" baseline="-25000">
                <a:solidFill>
                  <a:srgbClr val="3333FF"/>
                </a:solidFill>
                <a:latin typeface="Calibri"/>
                <a:ea typeface="Calibri"/>
                <a:cs typeface="Calibri"/>
                <a:sym typeface="Calibri"/>
              </a:rPr>
              <a:t>2</a:t>
            </a:r>
            <a:r>
              <a:rPr lang="en-US" sz="1800">
                <a:solidFill>
                  <a:srgbClr val="3333FF"/>
                </a:solidFill>
                <a:latin typeface="Calibri"/>
                <a:ea typeface="Calibri"/>
                <a:cs typeface="Calibri"/>
                <a:sym typeface="Calibri"/>
              </a:rPr>
              <a:t>'</a:t>
            </a:r>
            <a:endParaRPr/>
          </a:p>
        </p:txBody>
      </p:sp>
      <p:cxnSp>
        <p:nvCxnSpPr>
          <p:cNvPr id="473" name="Google Shape;473;p24"/>
          <p:cNvCxnSpPr/>
          <p:nvPr/>
        </p:nvCxnSpPr>
        <p:spPr>
          <a:xfrm flipH="1">
            <a:off x="10115550" y="4395788"/>
            <a:ext cx="307975" cy="612775"/>
          </a:xfrm>
          <a:prstGeom prst="straightConnector1">
            <a:avLst/>
          </a:prstGeom>
          <a:noFill/>
          <a:ln w="9525" cap="flat" cmpd="sng">
            <a:solidFill>
              <a:schemeClr val="lt1"/>
            </a:solidFill>
            <a:prstDash val="dash"/>
            <a:round/>
            <a:headEnd type="none" w="med" len="med"/>
            <a:tailEnd type="triangle" w="med" len="med"/>
          </a:ln>
        </p:spPr>
      </p:cxnSp>
      <p:cxnSp>
        <p:nvCxnSpPr>
          <p:cNvPr id="474" name="Google Shape;474;p24"/>
          <p:cNvCxnSpPr/>
          <p:nvPr/>
        </p:nvCxnSpPr>
        <p:spPr>
          <a:xfrm>
            <a:off x="9677400" y="4395788"/>
            <a:ext cx="1042988" cy="612775"/>
          </a:xfrm>
          <a:prstGeom prst="straightConnector1">
            <a:avLst/>
          </a:prstGeom>
          <a:noFill/>
          <a:ln w="28575" cap="flat" cmpd="sng">
            <a:solidFill>
              <a:schemeClr val="dk1"/>
            </a:solidFill>
            <a:prstDash val="solid"/>
            <a:round/>
            <a:headEnd type="none" w="med" len="med"/>
            <a:tailEnd type="triangle" w="med" len="med"/>
          </a:ln>
        </p:spPr>
      </p:cxnSp>
      <p:sp>
        <p:nvSpPr>
          <p:cNvPr id="475" name="Google Shape;475;p24"/>
          <p:cNvSpPr/>
          <p:nvPr/>
        </p:nvSpPr>
        <p:spPr>
          <a:xfrm>
            <a:off x="10583863" y="5018088"/>
            <a:ext cx="244475" cy="195262"/>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4"/>
          <p:cNvSpPr txBox="1"/>
          <p:nvPr/>
        </p:nvSpPr>
        <p:spPr>
          <a:xfrm>
            <a:off x="10752138" y="4937125"/>
            <a:ext cx="525462" cy="36933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1800">
                <a:solidFill>
                  <a:srgbClr val="3333FF"/>
                </a:solidFill>
                <a:latin typeface="Calibri"/>
                <a:ea typeface="Calibri"/>
                <a:cs typeface="Calibri"/>
                <a:sym typeface="Calibri"/>
              </a:rPr>
              <a:t>s</a:t>
            </a:r>
            <a:r>
              <a:rPr lang="en-US" sz="1800" baseline="-25000">
                <a:solidFill>
                  <a:srgbClr val="3333FF"/>
                </a:solidFill>
                <a:latin typeface="Calibri"/>
                <a:ea typeface="Calibri"/>
                <a:cs typeface="Calibri"/>
                <a:sym typeface="Calibri"/>
              </a:rPr>
              <a:t>3</a:t>
            </a:r>
            <a:r>
              <a:rPr lang="en-US" sz="1800">
                <a:solidFill>
                  <a:srgbClr val="3333FF"/>
                </a:solidFill>
                <a:latin typeface="Calibri"/>
                <a:ea typeface="Calibri"/>
                <a:cs typeface="Calibri"/>
                <a:sym typeface="Calibri"/>
              </a:rPr>
              <a:t>'</a:t>
            </a:r>
            <a:endParaRPr/>
          </a:p>
        </p:txBody>
      </p:sp>
      <p:grpSp>
        <p:nvGrpSpPr>
          <p:cNvPr id="477" name="Google Shape;477;p24"/>
          <p:cNvGrpSpPr/>
          <p:nvPr/>
        </p:nvGrpSpPr>
        <p:grpSpPr>
          <a:xfrm>
            <a:off x="8799513" y="4425950"/>
            <a:ext cx="1716087" cy="860425"/>
            <a:chOff x="6172200" y="2978150"/>
            <a:chExt cx="1716088" cy="860425"/>
          </a:xfrm>
        </p:grpSpPr>
        <p:grpSp>
          <p:nvGrpSpPr>
            <p:cNvPr id="478" name="Google Shape;478;p24"/>
            <p:cNvGrpSpPr/>
            <p:nvPr/>
          </p:nvGrpSpPr>
          <p:grpSpPr>
            <a:xfrm>
              <a:off x="6210300" y="2978150"/>
              <a:ext cx="1677988" cy="612775"/>
              <a:chOff x="1536" y="2400"/>
              <a:chExt cx="1584" cy="624"/>
            </a:xfrm>
          </p:grpSpPr>
          <p:cxnSp>
            <p:nvCxnSpPr>
              <p:cNvPr id="479" name="Google Shape;479;p24"/>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480" name="Google Shape;480;p24"/>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481" name="Google Shape;481;p24"/>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482" name="Google Shape;482;p24"/>
              <p:cNvCxnSpPr/>
              <p:nvPr/>
            </p:nvCxnSpPr>
            <p:spPr>
              <a:xfrm>
                <a:off x="2312" y="2400"/>
                <a:ext cx="280" cy="624"/>
              </a:xfrm>
              <a:prstGeom prst="straightConnector1">
                <a:avLst/>
              </a:prstGeom>
              <a:noFill/>
              <a:ln w="28575" cap="flat" cmpd="sng">
                <a:solidFill>
                  <a:schemeClr val="dk1"/>
                </a:solidFill>
                <a:prstDash val="solid"/>
                <a:round/>
                <a:headEnd type="none" w="med" len="med"/>
                <a:tailEnd type="triangle" w="med" len="med"/>
              </a:ln>
            </p:spPr>
          </p:cxnSp>
        </p:grpSp>
        <p:sp>
          <p:nvSpPr>
            <p:cNvPr id="483" name="Google Shape;483;p24"/>
            <p:cNvSpPr txBox="1"/>
            <p:nvPr/>
          </p:nvSpPr>
          <p:spPr>
            <a:xfrm>
              <a:off x="6172200" y="3135313"/>
              <a:ext cx="1257300"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 π(s),s’</a:t>
              </a:r>
              <a:endParaRPr/>
            </a:p>
          </p:txBody>
        </p:sp>
        <p:sp>
          <p:nvSpPr>
            <p:cNvPr id="484" name="Google Shape;484;p24"/>
            <p:cNvSpPr/>
            <p:nvPr/>
          </p:nvSpPr>
          <p:spPr>
            <a:xfrm>
              <a:off x="7192963" y="3567112"/>
              <a:ext cx="244475" cy="195263"/>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24"/>
            <p:cNvSpPr txBox="1"/>
            <p:nvPr/>
          </p:nvSpPr>
          <p:spPr>
            <a:xfrm>
              <a:off x="7421563" y="3471863"/>
              <a:ext cx="373062" cy="36671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1800">
                  <a:solidFill>
                    <a:srgbClr val="3333FF"/>
                  </a:solidFill>
                  <a:latin typeface="Calibri"/>
                  <a:ea typeface="Calibri"/>
                  <a:cs typeface="Calibri"/>
                  <a:sym typeface="Calibri"/>
                </a:rPr>
                <a:t>s'</a:t>
              </a:r>
              <a:endParaRPr/>
            </a:p>
          </p:txBody>
        </p:sp>
      </p:grpSp>
      <p:sp>
        <p:nvSpPr>
          <p:cNvPr id="486" name="Google Shape;486;p24"/>
          <p:cNvSpPr txBox="1"/>
          <p:nvPr/>
        </p:nvSpPr>
        <p:spPr>
          <a:xfrm>
            <a:off x="8610600" y="5562600"/>
            <a:ext cx="29718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i="1">
                <a:solidFill>
                  <a:schemeClr val="dk1"/>
                </a:solidFill>
                <a:latin typeface="Calibri"/>
                <a:ea typeface="Calibri"/>
                <a:cs typeface="Calibri"/>
                <a:sym typeface="Calibri"/>
              </a:rPr>
              <a:t>Almost!  But we can’t rewind time to get sample after sample from state s.</a:t>
            </a:r>
            <a:endParaRPr/>
          </a:p>
        </p:txBody>
      </p:sp>
      <p:pic>
        <p:nvPicPr>
          <p:cNvPr id="487" name="Google Shape;487;p24"/>
          <p:cNvPicPr preferRelativeResize="0"/>
          <p:nvPr/>
        </p:nvPicPr>
        <p:blipFill rotWithShape="1">
          <a:blip r:embed="rId9">
            <a:alphaModFix/>
          </a:blip>
          <a:srcRect/>
          <a:stretch/>
        </p:blipFill>
        <p:spPr>
          <a:xfrm>
            <a:off x="7543800" y="2978480"/>
            <a:ext cx="4191000" cy="36885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47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2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Temporal Difference Learning</a:t>
            </a:r>
            <a:endParaRPr/>
          </a:p>
        </p:txBody>
      </p:sp>
      <p:pic>
        <p:nvPicPr>
          <p:cNvPr id="493" name="Google Shape;493;p25" descr="C:\Users\Dan\Dropbox\Office\CS 188\Ketrina Art\RL\TemporalDifference.png"/>
          <p:cNvPicPr preferRelativeResize="0"/>
          <p:nvPr/>
        </p:nvPicPr>
        <p:blipFill rotWithShape="1">
          <a:blip r:embed="rId3">
            <a:alphaModFix/>
          </a:blip>
          <a:srcRect/>
          <a:stretch/>
        </p:blipFill>
        <p:spPr>
          <a:xfrm>
            <a:off x="3429000" y="1447572"/>
            <a:ext cx="5480050" cy="50294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Temporal Difference Learning</a:t>
            </a:r>
            <a:endParaRPr/>
          </a:p>
        </p:txBody>
      </p:sp>
      <p:sp>
        <p:nvSpPr>
          <p:cNvPr id="500" name="Google Shape;500;p26"/>
          <p:cNvSpPr txBox="1">
            <a:spLocks noGrp="1"/>
          </p:cNvSpPr>
          <p:nvPr>
            <p:ph type="body" idx="1"/>
          </p:nvPr>
        </p:nvSpPr>
        <p:spPr>
          <a:xfrm>
            <a:off x="457200" y="1295400"/>
            <a:ext cx="8686800" cy="28194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
            </a:pPr>
            <a:r>
              <a:rPr lang="en-US" sz="2400">
                <a:latin typeface="Calibri"/>
                <a:ea typeface="Calibri"/>
                <a:cs typeface="Calibri"/>
                <a:sym typeface="Calibri"/>
              </a:rPr>
              <a:t>Big idea: learn from every experience!</a:t>
            </a:r>
            <a:endParaRPr/>
          </a:p>
          <a:p>
            <a:pPr marL="742913" lvl="1" indent="-285736" algn="l" rtl="0">
              <a:spcBef>
                <a:spcPts val="400"/>
              </a:spcBef>
              <a:spcAft>
                <a:spcPts val="0"/>
              </a:spcAft>
              <a:buSzPts val="2000"/>
              <a:buChar char="▪"/>
            </a:pPr>
            <a:r>
              <a:rPr lang="en-US" sz="2000">
                <a:latin typeface="Calibri"/>
                <a:ea typeface="Calibri"/>
                <a:cs typeface="Calibri"/>
                <a:sym typeface="Calibri"/>
              </a:rPr>
              <a:t>Update V(s) each time we experience a transition (s, a, s’, r)</a:t>
            </a:r>
            <a:endParaRPr/>
          </a:p>
          <a:p>
            <a:pPr marL="742913" lvl="1" indent="-285736" algn="l" rtl="0">
              <a:spcBef>
                <a:spcPts val="400"/>
              </a:spcBef>
              <a:spcAft>
                <a:spcPts val="0"/>
              </a:spcAft>
              <a:buSzPts val="2000"/>
              <a:buChar char="▪"/>
            </a:pPr>
            <a:r>
              <a:rPr lang="en-US" sz="2000">
                <a:latin typeface="Calibri"/>
                <a:ea typeface="Calibri"/>
                <a:cs typeface="Calibri"/>
                <a:sym typeface="Calibri"/>
              </a:rPr>
              <a:t>Likely outcomes s’ will contribute updates more often</a:t>
            </a:r>
            <a:endParaRPr/>
          </a:p>
          <a:p>
            <a:pPr marL="742913" lvl="1" indent="-285736" algn="l" rtl="0">
              <a:spcBef>
                <a:spcPts val="400"/>
              </a:spcBef>
              <a:spcAft>
                <a:spcPts val="0"/>
              </a:spcAft>
              <a:buSzPts val="2000"/>
              <a:buFont typeface="Noto Sans Symbols"/>
              <a:buNone/>
            </a:pPr>
            <a:endParaRPr sz="2000">
              <a:latin typeface="Calibri"/>
              <a:ea typeface="Calibri"/>
              <a:cs typeface="Calibri"/>
              <a:sym typeface="Calibri"/>
            </a:endParaRPr>
          </a:p>
          <a:p>
            <a:pPr marL="342882" lvl="0" indent="-342882" algn="l" rtl="0">
              <a:spcBef>
                <a:spcPts val="480"/>
              </a:spcBef>
              <a:spcAft>
                <a:spcPts val="0"/>
              </a:spcAft>
              <a:buSzPts val="2400"/>
              <a:buChar char="▪"/>
            </a:pPr>
            <a:r>
              <a:rPr lang="en-US" sz="2400">
                <a:latin typeface="Calibri"/>
                <a:ea typeface="Calibri"/>
                <a:cs typeface="Calibri"/>
                <a:sym typeface="Calibri"/>
              </a:rPr>
              <a:t>Temporal difference learning of values</a:t>
            </a:r>
            <a:endParaRPr/>
          </a:p>
          <a:p>
            <a:pPr marL="742913" lvl="1" indent="-285736" algn="l" rtl="0">
              <a:spcBef>
                <a:spcPts val="400"/>
              </a:spcBef>
              <a:spcAft>
                <a:spcPts val="0"/>
              </a:spcAft>
              <a:buSzPts val="2000"/>
              <a:buChar char="▪"/>
            </a:pPr>
            <a:r>
              <a:rPr lang="en-US" sz="2000">
                <a:latin typeface="Calibri"/>
                <a:ea typeface="Calibri"/>
                <a:cs typeface="Calibri"/>
                <a:sym typeface="Calibri"/>
              </a:rPr>
              <a:t>Policy still fixed, still doing evaluation!</a:t>
            </a:r>
            <a:endParaRPr/>
          </a:p>
          <a:p>
            <a:pPr marL="742913" lvl="1" indent="-285736" algn="l" rtl="0">
              <a:spcBef>
                <a:spcPts val="400"/>
              </a:spcBef>
              <a:spcAft>
                <a:spcPts val="0"/>
              </a:spcAft>
              <a:buSzPts val="2000"/>
              <a:buChar char="▪"/>
            </a:pPr>
            <a:r>
              <a:rPr lang="en-US" sz="2000">
                <a:latin typeface="Calibri"/>
                <a:ea typeface="Calibri"/>
                <a:cs typeface="Calibri"/>
                <a:sym typeface="Calibri"/>
              </a:rPr>
              <a:t>Move values toward value of whatever successor occurs: running average</a:t>
            </a:r>
            <a:endParaRPr/>
          </a:p>
          <a:p>
            <a:pPr marL="742913" lvl="1" indent="-158736" algn="l" rtl="0">
              <a:spcBef>
                <a:spcPts val="400"/>
              </a:spcBef>
              <a:spcAft>
                <a:spcPts val="0"/>
              </a:spcAft>
              <a:buSzPts val="2000"/>
              <a:buNone/>
            </a:pPr>
            <a:endParaRPr sz="2000">
              <a:latin typeface="Calibri"/>
              <a:ea typeface="Calibri"/>
              <a:cs typeface="Calibri"/>
              <a:sym typeface="Calibri"/>
            </a:endParaRPr>
          </a:p>
          <a:p>
            <a:pPr marL="742913" lvl="1" indent="-158736" algn="l" rtl="0">
              <a:spcBef>
                <a:spcPts val="400"/>
              </a:spcBef>
              <a:spcAft>
                <a:spcPts val="0"/>
              </a:spcAft>
              <a:buSzPts val="2000"/>
              <a:buNone/>
            </a:pPr>
            <a:endParaRPr sz="2000">
              <a:latin typeface="Calibri"/>
              <a:ea typeface="Calibri"/>
              <a:cs typeface="Calibri"/>
              <a:sym typeface="Calibri"/>
            </a:endParaRPr>
          </a:p>
          <a:p>
            <a:pPr marL="742913" lvl="1" indent="-158736" algn="l" rtl="0">
              <a:spcBef>
                <a:spcPts val="400"/>
              </a:spcBef>
              <a:spcAft>
                <a:spcPts val="0"/>
              </a:spcAft>
              <a:buSzPts val="2000"/>
              <a:buNone/>
            </a:pPr>
            <a:endParaRPr sz="2000">
              <a:latin typeface="Calibri"/>
              <a:ea typeface="Calibri"/>
              <a:cs typeface="Calibri"/>
              <a:sym typeface="Calibri"/>
            </a:endParaRPr>
          </a:p>
          <a:p>
            <a:pPr marL="742913" lvl="1" indent="-158736" algn="l" rtl="0">
              <a:spcBef>
                <a:spcPts val="400"/>
              </a:spcBef>
              <a:spcAft>
                <a:spcPts val="0"/>
              </a:spcAft>
              <a:buSzPts val="2000"/>
              <a:buNone/>
            </a:pPr>
            <a:endParaRPr sz="2000">
              <a:latin typeface="Calibri"/>
              <a:ea typeface="Calibri"/>
              <a:cs typeface="Calibri"/>
              <a:sym typeface="Calibri"/>
            </a:endParaRPr>
          </a:p>
          <a:p>
            <a:pPr marL="342882" lvl="0" indent="-190482" algn="l" rtl="0">
              <a:spcBef>
                <a:spcPts val="480"/>
              </a:spcBef>
              <a:spcAft>
                <a:spcPts val="0"/>
              </a:spcAft>
              <a:buSzPts val="2400"/>
              <a:buNone/>
            </a:pPr>
            <a:endParaRPr sz="2400">
              <a:latin typeface="Calibri"/>
              <a:ea typeface="Calibri"/>
              <a:cs typeface="Calibri"/>
              <a:sym typeface="Calibri"/>
            </a:endParaRPr>
          </a:p>
        </p:txBody>
      </p:sp>
      <p:pic>
        <p:nvPicPr>
          <p:cNvPr id="501" name="Google Shape;501;p26" descr="txp_fig"/>
          <p:cNvPicPr preferRelativeResize="0"/>
          <p:nvPr/>
        </p:nvPicPr>
        <p:blipFill rotWithShape="1">
          <a:blip r:embed="rId3">
            <a:alphaModFix/>
          </a:blip>
          <a:srcRect/>
          <a:stretch/>
        </p:blipFill>
        <p:spPr>
          <a:xfrm>
            <a:off x="4425795" y="4329000"/>
            <a:ext cx="4789797" cy="330611"/>
          </a:xfrm>
          <a:prstGeom prst="rect">
            <a:avLst/>
          </a:prstGeom>
          <a:noFill/>
          <a:ln>
            <a:noFill/>
          </a:ln>
        </p:spPr>
      </p:pic>
      <p:pic>
        <p:nvPicPr>
          <p:cNvPr id="502" name="Google Shape;502;p26" descr="txp_fig"/>
          <p:cNvPicPr preferRelativeResize="0"/>
          <p:nvPr/>
        </p:nvPicPr>
        <p:blipFill rotWithShape="1">
          <a:blip r:embed="rId4">
            <a:alphaModFix/>
          </a:blip>
          <a:srcRect/>
          <a:stretch/>
        </p:blipFill>
        <p:spPr>
          <a:xfrm>
            <a:off x="4422769" y="5087825"/>
            <a:ext cx="5181610" cy="300083"/>
          </a:xfrm>
          <a:prstGeom prst="rect">
            <a:avLst/>
          </a:prstGeom>
          <a:noFill/>
          <a:ln>
            <a:noFill/>
          </a:ln>
        </p:spPr>
      </p:pic>
      <p:grpSp>
        <p:nvGrpSpPr>
          <p:cNvPr id="503" name="Google Shape;503;p26"/>
          <p:cNvGrpSpPr/>
          <p:nvPr/>
        </p:nvGrpSpPr>
        <p:grpSpPr>
          <a:xfrm>
            <a:off x="9296402" y="1371600"/>
            <a:ext cx="1857674" cy="2366665"/>
            <a:chOff x="9532815" y="1447800"/>
            <a:chExt cx="1575852" cy="2007625"/>
          </a:xfrm>
        </p:grpSpPr>
        <p:sp>
          <p:nvSpPr>
            <p:cNvPr id="504" name="Google Shape;504;p26"/>
            <p:cNvSpPr/>
            <p:nvPr/>
          </p:nvSpPr>
          <p:spPr>
            <a:xfrm>
              <a:off x="10310812" y="1585913"/>
              <a:ext cx="246063" cy="196850"/>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cxnSp>
          <p:nvCxnSpPr>
            <p:cNvPr id="505" name="Google Shape;505;p26"/>
            <p:cNvCxnSpPr/>
            <p:nvPr/>
          </p:nvCxnSpPr>
          <p:spPr>
            <a:xfrm flipH="1">
              <a:off x="10066337" y="1790700"/>
              <a:ext cx="368300" cy="573088"/>
            </a:xfrm>
            <a:prstGeom prst="straightConnector1">
              <a:avLst/>
            </a:prstGeom>
            <a:noFill/>
            <a:ln w="28575" cap="flat" cmpd="sng">
              <a:solidFill>
                <a:schemeClr val="dk1"/>
              </a:solidFill>
              <a:prstDash val="solid"/>
              <a:round/>
              <a:headEnd type="none" w="med" len="med"/>
              <a:tailEnd type="triangle" w="med" len="med"/>
            </a:ln>
          </p:spPr>
        </p:cxnSp>
        <p:sp>
          <p:nvSpPr>
            <p:cNvPr id="506" name="Google Shape;506;p26"/>
            <p:cNvSpPr/>
            <p:nvPr/>
          </p:nvSpPr>
          <p:spPr>
            <a:xfrm>
              <a:off x="9983787" y="2363788"/>
              <a:ext cx="204788" cy="204787"/>
            </a:xfrm>
            <a:prstGeom prst="ellipse">
              <a:avLst/>
            </a:prstGeom>
            <a:solidFill>
              <a:srgbClr val="B5E3C8"/>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507" name="Google Shape;507;p26"/>
            <p:cNvCxnSpPr/>
            <p:nvPr/>
          </p:nvCxnSpPr>
          <p:spPr>
            <a:xfrm flipH="1">
              <a:off x="9761537" y="2568575"/>
              <a:ext cx="307975" cy="612775"/>
            </a:xfrm>
            <a:prstGeom prst="straightConnector1">
              <a:avLst/>
            </a:prstGeom>
            <a:noFill/>
            <a:ln w="9525" cap="flat" cmpd="sng">
              <a:solidFill>
                <a:schemeClr val="lt1"/>
              </a:solidFill>
              <a:prstDash val="dash"/>
              <a:round/>
              <a:headEnd type="none" w="med" len="med"/>
              <a:tailEnd type="triangle" w="med" len="med"/>
            </a:ln>
          </p:spPr>
        </p:cxnSp>
        <p:cxnSp>
          <p:nvCxnSpPr>
            <p:cNvPr id="508" name="Google Shape;508;p26"/>
            <p:cNvCxnSpPr/>
            <p:nvPr/>
          </p:nvCxnSpPr>
          <p:spPr>
            <a:xfrm>
              <a:off x="10069512" y="2568575"/>
              <a:ext cx="296863" cy="612775"/>
            </a:xfrm>
            <a:prstGeom prst="straightConnector1">
              <a:avLst/>
            </a:prstGeom>
            <a:noFill/>
            <a:ln w="28575" cap="flat" cmpd="sng">
              <a:solidFill>
                <a:schemeClr val="dk1"/>
              </a:solidFill>
              <a:prstDash val="solid"/>
              <a:round/>
              <a:headEnd type="none" w="med" len="med"/>
              <a:tailEnd type="triangle" w="med" len="med"/>
            </a:ln>
          </p:spPr>
        </p:cxnSp>
        <p:sp>
          <p:nvSpPr>
            <p:cNvPr id="509" name="Google Shape;509;p26"/>
            <p:cNvSpPr txBox="1"/>
            <p:nvPr/>
          </p:nvSpPr>
          <p:spPr>
            <a:xfrm>
              <a:off x="9532815" y="1835639"/>
              <a:ext cx="762001" cy="3916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π(s)</a:t>
              </a:r>
              <a:endParaRPr sz="2400">
                <a:solidFill>
                  <a:schemeClr val="dk1"/>
                </a:solidFill>
                <a:latin typeface="Calibri"/>
                <a:ea typeface="Calibri"/>
                <a:cs typeface="Calibri"/>
                <a:sym typeface="Calibri"/>
              </a:endParaRPr>
            </a:p>
          </p:txBody>
        </p:sp>
        <p:sp>
          <p:nvSpPr>
            <p:cNvPr id="510" name="Google Shape;510;p26"/>
            <p:cNvSpPr txBox="1"/>
            <p:nvPr/>
          </p:nvSpPr>
          <p:spPr>
            <a:xfrm>
              <a:off x="10542587" y="1447800"/>
              <a:ext cx="204788" cy="3916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333FF"/>
                  </a:solidFill>
                  <a:latin typeface="Calibri"/>
                  <a:ea typeface="Calibri"/>
                  <a:cs typeface="Calibri"/>
                  <a:sym typeface="Calibri"/>
                </a:rPr>
                <a:t>s</a:t>
              </a:r>
              <a:endParaRPr/>
            </a:p>
          </p:txBody>
        </p:sp>
        <p:sp>
          <p:nvSpPr>
            <p:cNvPr id="511" name="Google Shape;511;p26"/>
            <p:cNvSpPr txBox="1"/>
            <p:nvPr/>
          </p:nvSpPr>
          <p:spPr>
            <a:xfrm>
              <a:off x="10221254" y="2245854"/>
              <a:ext cx="887413" cy="3916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s, π(s)</a:t>
              </a:r>
              <a:endParaRPr/>
            </a:p>
          </p:txBody>
        </p:sp>
        <p:sp>
          <p:nvSpPr>
            <p:cNvPr id="512" name="Google Shape;512;p26"/>
            <p:cNvSpPr/>
            <p:nvPr/>
          </p:nvSpPr>
          <p:spPr>
            <a:xfrm>
              <a:off x="10229850" y="3190875"/>
              <a:ext cx="244475" cy="195263"/>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400">
                <a:solidFill>
                  <a:schemeClr val="dk1"/>
                </a:solidFill>
                <a:latin typeface="Calibri"/>
                <a:ea typeface="Calibri"/>
                <a:cs typeface="Calibri"/>
                <a:sym typeface="Calibri"/>
              </a:endParaRPr>
            </a:p>
          </p:txBody>
        </p:sp>
        <p:sp>
          <p:nvSpPr>
            <p:cNvPr id="513" name="Google Shape;513;p26"/>
            <p:cNvSpPr txBox="1"/>
            <p:nvPr/>
          </p:nvSpPr>
          <p:spPr>
            <a:xfrm>
              <a:off x="10308492" y="3063798"/>
              <a:ext cx="525463" cy="391627"/>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2400">
                  <a:solidFill>
                    <a:srgbClr val="3333FF"/>
                  </a:solidFill>
                  <a:latin typeface="Calibri"/>
                  <a:ea typeface="Calibri"/>
                  <a:cs typeface="Calibri"/>
                  <a:sym typeface="Calibri"/>
                </a:rPr>
                <a:t>s’</a:t>
              </a:r>
              <a:endParaRPr/>
            </a:p>
          </p:txBody>
        </p:sp>
        <p:cxnSp>
          <p:nvCxnSpPr>
            <p:cNvPr id="514" name="Google Shape;514;p26"/>
            <p:cNvCxnSpPr/>
            <p:nvPr/>
          </p:nvCxnSpPr>
          <p:spPr>
            <a:xfrm flipH="1">
              <a:off x="10523537" y="2590800"/>
              <a:ext cx="307975" cy="612775"/>
            </a:xfrm>
            <a:prstGeom prst="straightConnector1">
              <a:avLst/>
            </a:prstGeom>
            <a:noFill/>
            <a:ln w="9525" cap="flat" cmpd="sng">
              <a:solidFill>
                <a:schemeClr val="lt1"/>
              </a:solidFill>
              <a:prstDash val="dash"/>
              <a:round/>
              <a:headEnd type="none" w="med" len="med"/>
              <a:tailEnd type="triangle" w="med" len="med"/>
            </a:ln>
          </p:spPr>
        </p:cxnSp>
      </p:grpSp>
      <p:pic>
        <p:nvPicPr>
          <p:cNvPr id="515" name="Google Shape;515;p26" descr="txp_fig"/>
          <p:cNvPicPr preferRelativeResize="0"/>
          <p:nvPr/>
        </p:nvPicPr>
        <p:blipFill rotWithShape="1">
          <a:blip r:embed="rId5">
            <a:alphaModFix/>
          </a:blip>
          <a:srcRect/>
          <a:stretch/>
        </p:blipFill>
        <p:spPr>
          <a:xfrm>
            <a:off x="4422619" y="5845062"/>
            <a:ext cx="5331136" cy="300029"/>
          </a:xfrm>
          <a:prstGeom prst="rect">
            <a:avLst/>
          </a:prstGeom>
          <a:noFill/>
          <a:ln>
            <a:noFill/>
          </a:ln>
        </p:spPr>
      </p:pic>
      <p:sp>
        <p:nvSpPr>
          <p:cNvPr id="516" name="Google Shape;516;p26"/>
          <p:cNvSpPr txBox="1"/>
          <p:nvPr/>
        </p:nvSpPr>
        <p:spPr>
          <a:xfrm>
            <a:off x="1868487" y="4271473"/>
            <a:ext cx="20617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Sample of V(s):</a:t>
            </a:r>
            <a:endParaRPr/>
          </a:p>
        </p:txBody>
      </p:sp>
      <p:sp>
        <p:nvSpPr>
          <p:cNvPr id="517" name="Google Shape;517;p26"/>
          <p:cNvSpPr txBox="1"/>
          <p:nvPr/>
        </p:nvSpPr>
        <p:spPr>
          <a:xfrm>
            <a:off x="1873007" y="4978400"/>
            <a:ext cx="20653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Update to V(s):</a:t>
            </a:r>
            <a:endParaRPr/>
          </a:p>
        </p:txBody>
      </p:sp>
      <p:sp>
        <p:nvSpPr>
          <p:cNvPr id="518" name="Google Shape;518;p26"/>
          <p:cNvSpPr txBox="1"/>
          <p:nvPr/>
        </p:nvSpPr>
        <p:spPr>
          <a:xfrm>
            <a:off x="1881799" y="5730875"/>
            <a:ext cx="19064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Same update: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Exponential Moving Average</a:t>
            </a:r>
            <a:endParaRPr/>
          </a:p>
        </p:txBody>
      </p:sp>
      <p:sp>
        <p:nvSpPr>
          <p:cNvPr id="524" name="Google Shape;524;p27"/>
          <p:cNvSpPr txBox="1">
            <a:spLocks noGrp="1"/>
          </p:cNvSpPr>
          <p:nvPr>
            <p:ph type="body" idx="1"/>
          </p:nvPr>
        </p:nvSpPr>
        <p:spPr>
          <a:xfrm>
            <a:off x="457200" y="1371600"/>
            <a:ext cx="11201400" cy="48768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Exponential moving average </a:t>
            </a:r>
            <a:endParaRPr/>
          </a:p>
          <a:p>
            <a:pPr marL="742913" lvl="1" indent="-285736" algn="l" rtl="0">
              <a:spcBef>
                <a:spcPts val="480"/>
              </a:spcBef>
              <a:spcAft>
                <a:spcPts val="0"/>
              </a:spcAft>
              <a:buSzPts val="2400"/>
              <a:buChar char="▪"/>
            </a:pPr>
            <a:r>
              <a:rPr lang="en-US" sz="2400"/>
              <a:t>The running interpolation update:</a:t>
            </a:r>
            <a:endParaRPr/>
          </a:p>
          <a:p>
            <a:pPr marL="2057298" lvl="4" indent="-126989" algn="l" rtl="0">
              <a:spcBef>
                <a:spcPts val="320"/>
              </a:spcBef>
              <a:spcAft>
                <a:spcPts val="0"/>
              </a:spcAft>
              <a:buSzPts val="1600"/>
              <a:buNone/>
            </a:pPr>
            <a:endParaRPr sz="1600"/>
          </a:p>
          <a:p>
            <a:pPr marL="742913" lvl="1" indent="-285736" algn="l" rtl="0">
              <a:spcBef>
                <a:spcPts val="480"/>
              </a:spcBef>
              <a:spcAft>
                <a:spcPts val="0"/>
              </a:spcAft>
              <a:buSzPts val="2400"/>
              <a:buChar char="▪"/>
            </a:pPr>
            <a:r>
              <a:rPr lang="en-US" sz="2400"/>
              <a:t>Makes recent samples more important:</a:t>
            </a:r>
            <a:endParaRPr/>
          </a:p>
          <a:p>
            <a:pPr marL="1142942" lvl="2" indent="-101588" algn="l" rtl="0">
              <a:spcBef>
                <a:spcPts val="400"/>
              </a:spcBef>
              <a:spcAft>
                <a:spcPts val="0"/>
              </a:spcAft>
              <a:buSzPts val="2000"/>
              <a:buNone/>
            </a:pPr>
            <a:endParaRPr sz="2000"/>
          </a:p>
          <a:p>
            <a:pPr marL="1142942" lvl="2" indent="-101588" algn="l" rtl="0">
              <a:spcBef>
                <a:spcPts val="400"/>
              </a:spcBef>
              <a:spcAft>
                <a:spcPts val="0"/>
              </a:spcAft>
              <a:buSzPts val="2000"/>
              <a:buNone/>
            </a:pPr>
            <a:endParaRPr sz="2000"/>
          </a:p>
          <a:p>
            <a:pPr marL="1142942" lvl="2" indent="-101588" algn="l" rtl="0">
              <a:spcBef>
                <a:spcPts val="400"/>
              </a:spcBef>
              <a:spcAft>
                <a:spcPts val="0"/>
              </a:spcAft>
              <a:buSzPts val="2000"/>
              <a:buNone/>
            </a:pPr>
            <a:endParaRPr sz="2000"/>
          </a:p>
          <a:p>
            <a:pPr marL="1142942" lvl="2" indent="-101588" algn="l" rtl="0">
              <a:spcBef>
                <a:spcPts val="400"/>
              </a:spcBef>
              <a:spcAft>
                <a:spcPts val="0"/>
              </a:spcAft>
              <a:buSzPts val="2000"/>
              <a:buNone/>
            </a:pPr>
            <a:endParaRPr sz="2000"/>
          </a:p>
          <a:p>
            <a:pPr marL="742913" lvl="1" indent="-285736" algn="l" rtl="0">
              <a:spcBef>
                <a:spcPts val="480"/>
              </a:spcBef>
              <a:spcAft>
                <a:spcPts val="0"/>
              </a:spcAft>
              <a:buSzPts val="2400"/>
              <a:buChar char="▪"/>
            </a:pPr>
            <a:r>
              <a:rPr lang="en-US" sz="2400"/>
              <a:t>Forgets about the past (distant past values were wrong anyway)</a:t>
            </a:r>
            <a:endParaRPr/>
          </a:p>
          <a:p>
            <a:pPr marL="742913" lvl="1" indent="-133336" algn="l" rtl="0">
              <a:spcBef>
                <a:spcPts val="480"/>
              </a:spcBef>
              <a:spcAft>
                <a:spcPts val="0"/>
              </a:spcAft>
              <a:buSzPts val="2400"/>
              <a:buNone/>
            </a:pPr>
            <a:endParaRPr sz="2400"/>
          </a:p>
          <a:p>
            <a:pPr marL="342882" lvl="0" indent="-342882" algn="l" rtl="0">
              <a:spcBef>
                <a:spcPts val="560"/>
              </a:spcBef>
              <a:spcAft>
                <a:spcPts val="0"/>
              </a:spcAft>
              <a:buSzPts val="2800"/>
              <a:buChar char="▪"/>
            </a:pPr>
            <a:r>
              <a:rPr lang="en-US" sz="2800"/>
              <a:t>Decreasing learning rate (alpha) can give converging averages</a:t>
            </a:r>
            <a:endParaRPr/>
          </a:p>
          <a:p>
            <a:pPr marL="342882" lvl="0" indent="-165082" algn="l" rtl="0">
              <a:spcBef>
                <a:spcPts val="560"/>
              </a:spcBef>
              <a:spcAft>
                <a:spcPts val="0"/>
              </a:spcAft>
              <a:buSzPts val="2800"/>
              <a:buNone/>
            </a:pPr>
            <a:endParaRPr sz="2800"/>
          </a:p>
        </p:txBody>
      </p:sp>
      <p:pic>
        <p:nvPicPr>
          <p:cNvPr id="525" name="Google Shape;525;p27" descr="\\.host\Shared Folders\Shared with PC\exp_moving_avg.png"/>
          <p:cNvPicPr preferRelativeResize="0"/>
          <p:nvPr/>
        </p:nvPicPr>
        <p:blipFill rotWithShape="1">
          <a:blip r:embed="rId3">
            <a:alphaModFix/>
          </a:blip>
          <a:srcRect/>
          <a:stretch/>
        </p:blipFill>
        <p:spPr>
          <a:xfrm>
            <a:off x="2295525" y="3352800"/>
            <a:ext cx="7229475" cy="876300"/>
          </a:xfrm>
          <a:prstGeom prst="rect">
            <a:avLst/>
          </a:prstGeom>
          <a:noFill/>
          <a:ln>
            <a:noFill/>
          </a:ln>
        </p:spPr>
      </p:pic>
      <p:pic>
        <p:nvPicPr>
          <p:cNvPr id="526" name="Google Shape;526;p27" descr="\\.host\Shared Folders\Shared with PC\exp_moving_avg_update.png"/>
          <p:cNvPicPr preferRelativeResize="0"/>
          <p:nvPr/>
        </p:nvPicPr>
        <p:blipFill rotWithShape="1">
          <a:blip r:embed="rId4">
            <a:alphaModFix/>
          </a:blip>
          <a:srcRect/>
          <a:stretch/>
        </p:blipFill>
        <p:spPr>
          <a:xfrm>
            <a:off x="5791200" y="1905000"/>
            <a:ext cx="4171950" cy="390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Google Shape;531;p28"/>
          <p:cNvGraphicFramePr/>
          <p:nvPr/>
        </p:nvGraphicFramePr>
        <p:xfrm>
          <a:off x="9448800" y="2714487"/>
          <a:ext cx="3000000" cy="3000000"/>
        </p:xfrm>
        <a:graphic>
          <a:graphicData uri="http://schemas.openxmlformats.org/drawingml/2006/table">
            <a:tbl>
              <a:tblPr firstRow="1" bandRow="1">
                <a:noFill/>
                <a:tableStyleId>{0076E8D2-0643-410E-9654-B13196E97BDE}</a:tableStyleId>
              </a:tblPr>
              <a:tblGrid>
                <a:gridCol w="729200">
                  <a:extLst>
                    <a:ext uri="{9D8B030D-6E8A-4147-A177-3AD203B41FA5}">
                      <a16:colId xmlns:a16="http://schemas.microsoft.com/office/drawing/2014/main" val="20000"/>
                    </a:ext>
                  </a:extLst>
                </a:gridCol>
                <a:gridCol w="729200">
                  <a:extLst>
                    <a:ext uri="{9D8B030D-6E8A-4147-A177-3AD203B41FA5}">
                      <a16:colId xmlns:a16="http://schemas.microsoft.com/office/drawing/2014/main" val="20001"/>
                    </a:ext>
                  </a:extLst>
                </a:gridCol>
                <a:gridCol w="729200">
                  <a:extLst>
                    <a:ext uri="{9D8B030D-6E8A-4147-A177-3AD203B41FA5}">
                      <a16:colId xmlns:a16="http://schemas.microsoft.com/office/drawing/2014/main" val="20002"/>
                    </a:ext>
                  </a:extLst>
                </a:gridCol>
              </a:tblGrid>
              <a:tr h="695375">
                <a:tc>
                  <a:txBody>
                    <a:bodyPr/>
                    <a:lstStyle/>
                    <a:p>
                      <a:pPr marL="0" marR="0" lvl="0" indent="0" algn="ctr" rtl="0">
                        <a:spcBef>
                          <a:spcPts val="0"/>
                        </a:spcBef>
                        <a:spcAft>
                          <a:spcPts val="0"/>
                        </a:spcAft>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300"/>
                        <a:buFont typeface="Arial"/>
                        <a:buNone/>
                      </a:pPr>
                      <a:endParaRPr sz="23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375">
                <a:tc>
                  <a:txBody>
                    <a:bodyPr/>
                    <a:lstStyle/>
                    <a:p>
                      <a:pPr marL="0" marR="0" lvl="0" indent="0" algn="ctr" rtl="0">
                        <a:lnSpc>
                          <a:spcPct val="100000"/>
                        </a:lnSpc>
                        <a:spcBef>
                          <a:spcPts val="0"/>
                        </a:spcBef>
                        <a:spcAft>
                          <a:spcPts val="0"/>
                        </a:spcAft>
                        <a:buClr>
                          <a:schemeClr val="dk1"/>
                        </a:buClr>
                        <a:buSzPts val="2600"/>
                        <a:buFont typeface="Arial"/>
                        <a:buNone/>
                      </a:pPr>
                      <a:endParaRPr sz="26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600"/>
                        <a:buFont typeface="Arial"/>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300"/>
                        <a:buFont typeface="Arial"/>
                        <a:buNone/>
                      </a:pPr>
                      <a:endParaRPr sz="23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375">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600"/>
                        <a:buFont typeface="Arial"/>
                        <a:buNone/>
                      </a:pPr>
                      <a:endParaRPr sz="26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graphicFrame>
        <p:nvGraphicFramePr>
          <p:cNvPr id="532" name="Google Shape;532;p28"/>
          <p:cNvGraphicFramePr/>
          <p:nvPr/>
        </p:nvGraphicFramePr>
        <p:xfrm>
          <a:off x="6477000" y="2714487"/>
          <a:ext cx="3000000" cy="3000000"/>
        </p:xfrm>
        <a:graphic>
          <a:graphicData uri="http://schemas.openxmlformats.org/drawingml/2006/table">
            <a:tbl>
              <a:tblPr firstRow="1" bandRow="1">
                <a:noFill/>
                <a:tableStyleId>{0076E8D2-0643-410E-9654-B13196E97BDE}</a:tableStyleId>
              </a:tblPr>
              <a:tblGrid>
                <a:gridCol w="729200">
                  <a:extLst>
                    <a:ext uri="{9D8B030D-6E8A-4147-A177-3AD203B41FA5}">
                      <a16:colId xmlns:a16="http://schemas.microsoft.com/office/drawing/2014/main" val="20000"/>
                    </a:ext>
                  </a:extLst>
                </a:gridCol>
                <a:gridCol w="729200">
                  <a:extLst>
                    <a:ext uri="{9D8B030D-6E8A-4147-A177-3AD203B41FA5}">
                      <a16:colId xmlns:a16="http://schemas.microsoft.com/office/drawing/2014/main" val="20001"/>
                    </a:ext>
                  </a:extLst>
                </a:gridCol>
                <a:gridCol w="729200">
                  <a:extLst>
                    <a:ext uri="{9D8B030D-6E8A-4147-A177-3AD203B41FA5}">
                      <a16:colId xmlns:a16="http://schemas.microsoft.com/office/drawing/2014/main" val="20002"/>
                    </a:ext>
                  </a:extLst>
                </a:gridCol>
              </a:tblGrid>
              <a:tr h="695375">
                <a:tc>
                  <a:txBody>
                    <a:bodyPr/>
                    <a:lstStyle/>
                    <a:p>
                      <a:pPr marL="0" marR="0" lvl="0" indent="0" algn="ctr" rtl="0">
                        <a:spcBef>
                          <a:spcPts val="0"/>
                        </a:spcBef>
                        <a:spcAft>
                          <a:spcPts val="0"/>
                        </a:spcAft>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300"/>
                        <a:buFont typeface="Arial"/>
                        <a:buNone/>
                      </a:pPr>
                      <a:endParaRPr sz="23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375">
                <a:tc>
                  <a:txBody>
                    <a:bodyPr/>
                    <a:lstStyle/>
                    <a:p>
                      <a:pPr marL="0" marR="0" lvl="0" indent="0" algn="ctr" rtl="0">
                        <a:lnSpc>
                          <a:spcPct val="100000"/>
                        </a:lnSpc>
                        <a:spcBef>
                          <a:spcPts val="0"/>
                        </a:spcBef>
                        <a:spcAft>
                          <a:spcPts val="0"/>
                        </a:spcAft>
                        <a:buClr>
                          <a:schemeClr val="dk1"/>
                        </a:buClr>
                        <a:buSzPts val="2600"/>
                        <a:buFont typeface="Arial"/>
                        <a:buNone/>
                      </a:pPr>
                      <a:endParaRPr sz="26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600"/>
                        <a:buFont typeface="Arial"/>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300"/>
                        <a:buFont typeface="Arial"/>
                        <a:buNone/>
                      </a:pPr>
                      <a:endParaRPr sz="23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375">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600"/>
                        <a:buFont typeface="Arial"/>
                        <a:buNone/>
                      </a:pPr>
                      <a:endParaRPr sz="2600" b="0" i="0" u="none" strike="noStrike" cap="none">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533" name="Google Shape;533;p2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Example: Temporal Difference Learning</a:t>
            </a:r>
            <a:endParaRPr/>
          </a:p>
        </p:txBody>
      </p:sp>
      <p:sp>
        <p:nvSpPr>
          <p:cNvPr id="534" name="Google Shape;534;p28"/>
          <p:cNvSpPr txBox="1"/>
          <p:nvPr/>
        </p:nvSpPr>
        <p:spPr>
          <a:xfrm>
            <a:off x="457200" y="5105400"/>
            <a:ext cx="2362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Assume: </a:t>
            </a:r>
            <a:r>
              <a:rPr lang="en-US" sz="1800">
                <a:solidFill>
                  <a:schemeClr val="dk1"/>
                </a:solidFill>
                <a:latin typeface="Calibri"/>
                <a:ea typeface="Calibri"/>
                <a:cs typeface="Calibri"/>
                <a:sym typeface="Calibri"/>
              </a:rPr>
              <a:t>γ = 1, α = 1/2</a:t>
            </a:r>
            <a:endParaRPr sz="1800">
              <a:solidFill>
                <a:schemeClr val="dk1"/>
              </a:solidFill>
              <a:latin typeface="Calibri"/>
              <a:ea typeface="Calibri"/>
              <a:cs typeface="Calibri"/>
              <a:sym typeface="Calibri"/>
            </a:endParaRPr>
          </a:p>
        </p:txBody>
      </p:sp>
      <p:sp>
        <p:nvSpPr>
          <p:cNvPr id="535" name="Google Shape;535;p28"/>
          <p:cNvSpPr txBox="1"/>
          <p:nvPr/>
        </p:nvSpPr>
        <p:spPr>
          <a:xfrm>
            <a:off x="5334000" y="1447800"/>
            <a:ext cx="4495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Observed Transitions</a:t>
            </a:r>
            <a:endParaRPr sz="1800">
              <a:solidFill>
                <a:schemeClr val="accent2"/>
              </a:solidFill>
              <a:latin typeface="Calibri"/>
              <a:ea typeface="Calibri"/>
              <a:cs typeface="Calibri"/>
              <a:sym typeface="Calibri"/>
            </a:endParaRPr>
          </a:p>
        </p:txBody>
      </p:sp>
      <p:sp>
        <p:nvSpPr>
          <p:cNvPr id="536" name="Google Shape;536;p28"/>
          <p:cNvSpPr/>
          <p:nvPr/>
        </p:nvSpPr>
        <p:spPr>
          <a:xfrm>
            <a:off x="1774837" y="3470031"/>
            <a:ext cx="633046" cy="589084"/>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7" name="Google Shape;537;p28"/>
          <p:cNvSpPr/>
          <p:nvPr/>
        </p:nvSpPr>
        <p:spPr>
          <a:xfrm>
            <a:off x="1053869" y="2775439"/>
            <a:ext cx="614318" cy="57388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28"/>
          <p:cNvSpPr/>
          <p:nvPr/>
        </p:nvSpPr>
        <p:spPr>
          <a:xfrm>
            <a:off x="5140568" y="2057400"/>
            <a:ext cx="1905000" cy="533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 east, C, -2</a:t>
            </a:r>
            <a:endParaRPr/>
          </a:p>
        </p:txBody>
      </p:sp>
      <p:graphicFrame>
        <p:nvGraphicFramePr>
          <p:cNvPr id="539" name="Google Shape;539;p28"/>
          <p:cNvGraphicFramePr/>
          <p:nvPr/>
        </p:nvGraphicFramePr>
        <p:xfrm>
          <a:off x="3505200" y="2714487"/>
          <a:ext cx="3000000" cy="3000000"/>
        </p:xfrm>
        <a:graphic>
          <a:graphicData uri="http://schemas.openxmlformats.org/drawingml/2006/table">
            <a:tbl>
              <a:tblPr firstRow="1" bandRow="1">
                <a:noFill/>
                <a:tableStyleId>{0076E8D2-0643-410E-9654-B13196E97BDE}</a:tableStyleId>
              </a:tblPr>
              <a:tblGrid>
                <a:gridCol w="729200">
                  <a:extLst>
                    <a:ext uri="{9D8B030D-6E8A-4147-A177-3AD203B41FA5}">
                      <a16:colId xmlns:a16="http://schemas.microsoft.com/office/drawing/2014/main" val="20000"/>
                    </a:ext>
                  </a:extLst>
                </a:gridCol>
                <a:gridCol w="729200">
                  <a:extLst>
                    <a:ext uri="{9D8B030D-6E8A-4147-A177-3AD203B41FA5}">
                      <a16:colId xmlns:a16="http://schemas.microsoft.com/office/drawing/2014/main" val="20001"/>
                    </a:ext>
                  </a:extLst>
                </a:gridCol>
                <a:gridCol w="729200">
                  <a:extLst>
                    <a:ext uri="{9D8B030D-6E8A-4147-A177-3AD203B41FA5}">
                      <a16:colId xmlns:a16="http://schemas.microsoft.com/office/drawing/2014/main" val="20002"/>
                    </a:ext>
                  </a:extLst>
                </a:gridCol>
              </a:tblGrid>
              <a:tr h="695375">
                <a:tc>
                  <a:txBody>
                    <a:bodyPr/>
                    <a:lstStyle/>
                    <a:p>
                      <a:pPr marL="0" marR="0" lvl="0" indent="0" algn="ctr" rtl="0">
                        <a:spcBef>
                          <a:spcPts val="0"/>
                        </a:spcBef>
                        <a:spcAft>
                          <a:spcPts val="0"/>
                        </a:spcAft>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0</a:t>
                      </a:r>
                      <a:endParaRPr sz="23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375">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8</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375">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540" name="Google Shape;540;p28"/>
          <p:cNvSpPr/>
          <p:nvPr/>
        </p:nvSpPr>
        <p:spPr>
          <a:xfrm>
            <a:off x="5014546" y="3470031"/>
            <a:ext cx="633046" cy="589084"/>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28"/>
          <p:cNvSpPr/>
          <p:nvPr/>
        </p:nvSpPr>
        <p:spPr>
          <a:xfrm>
            <a:off x="4293578" y="2775439"/>
            <a:ext cx="614318" cy="57388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542" name="Google Shape;542;p28"/>
          <p:cNvGraphicFramePr/>
          <p:nvPr/>
        </p:nvGraphicFramePr>
        <p:xfrm>
          <a:off x="6477000" y="2714487"/>
          <a:ext cx="3000000" cy="3000000"/>
        </p:xfrm>
        <a:graphic>
          <a:graphicData uri="http://schemas.openxmlformats.org/drawingml/2006/table">
            <a:tbl>
              <a:tblPr firstRow="1" bandRow="1">
                <a:noFill/>
                <a:tableStyleId>{0076E8D2-0643-410E-9654-B13196E97BDE}</a:tableStyleId>
              </a:tblPr>
              <a:tblGrid>
                <a:gridCol w="729200">
                  <a:extLst>
                    <a:ext uri="{9D8B030D-6E8A-4147-A177-3AD203B41FA5}">
                      <a16:colId xmlns:a16="http://schemas.microsoft.com/office/drawing/2014/main" val="20000"/>
                    </a:ext>
                  </a:extLst>
                </a:gridCol>
                <a:gridCol w="729200">
                  <a:extLst>
                    <a:ext uri="{9D8B030D-6E8A-4147-A177-3AD203B41FA5}">
                      <a16:colId xmlns:a16="http://schemas.microsoft.com/office/drawing/2014/main" val="20001"/>
                    </a:ext>
                  </a:extLst>
                </a:gridCol>
                <a:gridCol w="729200">
                  <a:extLst>
                    <a:ext uri="{9D8B030D-6E8A-4147-A177-3AD203B41FA5}">
                      <a16:colId xmlns:a16="http://schemas.microsoft.com/office/drawing/2014/main" val="20002"/>
                    </a:ext>
                  </a:extLst>
                </a:gridCol>
              </a:tblGrid>
              <a:tr h="695375">
                <a:tc>
                  <a:txBody>
                    <a:bodyPr/>
                    <a:lstStyle/>
                    <a:p>
                      <a:pPr marL="0" marR="0" lvl="0" indent="0" algn="ctr" rtl="0">
                        <a:spcBef>
                          <a:spcPts val="0"/>
                        </a:spcBef>
                        <a:spcAft>
                          <a:spcPts val="0"/>
                        </a:spcAft>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0</a:t>
                      </a:r>
                      <a:endParaRPr sz="23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375">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-1</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8</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375">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543" name="Google Shape;543;p28"/>
          <p:cNvSpPr/>
          <p:nvPr/>
        </p:nvSpPr>
        <p:spPr>
          <a:xfrm>
            <a:off x="7986346" y="3470031"/>
            <a:ext cx="633046" cy="589084"/>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28"/>
          <p:cNvSpPr/>
          <p:nvPr/>
        </p:nvSpPr>
        <p:spPr>
          <a:xfrm>
            <a:off x="7265378" y="2775439"/>
            <a:ext cx="614318" cy="57388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545" name="Google Shape;545;p28"/>
          <p:cNvGraphicFramePr/>
          <p:nvPr/>
        </p:nvGraphicFramePr>
        <p:xfrm>
          <a:off x="9448800" y="2714487"/>
          <a:ext cx="3000000" cy="3000000"/>
        </p:xfrm>
        <a:graphic>
          <a:graphicData uri="http://schemas.openxmlformats.org/drawingml/2006/table">
            <a:tbl>
              <a:tblPr firstRow="1" bandRow="1">
                <a:noFill/>
                <a:tableStyleId>{0076E8D2-0643-410E-9654-B13196E97BDE}</a:tableStyleId>
              </a:tblPr>
              <a:tblGrid>
                <a:gridCol w="729200">
                  <a:extLst>
                    <a:ext uri="{9D8B030D-6E8A-4147-A177-3AD203B41FA5}">
                      <a16:colId xmlns:a16="http://schemas.microsoft.com/office/drawing/2014/main" val="20000"/>
                    </a:ext>
                  </a:extLst>
                </a:gridCol>
                <a:gridCol w="729200">
                  <a:extLst>
                    <a:ext uri="{9D8B030D-6E8A-4147-A177-3AD203B41FA5}">
                      <a16:colId xmlns:a16="http://schemas.microsoft.com/office/drawing/2014/main" val="20001"/>
                    </a:ext>
                  </a:extLst>
                </a:gridCol>
                <a:gridCol w="729200">
                  <a:extLst>
                    <a:ext uri="{9D8B030D-6E8A-4147-A177-3AD203B41FA5}">
                      <a16:colId xmlns:a16="http://schemas.microsoft.com/office/drawing/2014/main" val="20002"/>
                    </a:ext>
                  </a:extLst>
                </a:gridCol>
              </a:tblGrid>
              <a:tr h="695375">
                <a:tc>
                  <a:txBody>
                    <a:bodyPr/>
                    <a:lstStyle/>
                    <a:p>
                      <a:pPr marL="0" marR="0" lvl="0" indent="0" algn="ctr" rtl="0">
                        <a:spcBef>
                          <a:spcPts val="0"/>
                        </a:spcBef>
                        <a:spcAft>
                          <a:spcPts val="0"/>
                        </a:spcAft>
                        <a:buNone/>
                      </a:pPr>
                      <a:endParaRPr sz="26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0</a:t>
                      </a:r>
                      <a:endParaRPr sz="2300" b="0">
                        <a:solidFill>
                          <a:schemeClr val="dk1"/>
                        </a:solidFill>
                        <a:latin typeface="Calibri"/>
                        <a:ea typeface="Calibri"/>
                        <a:cs typeface="Calibri"/>
                        <a:sym typeface="Calibri"/>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375">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-1</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a:solidFill>
                            <a:schemeClr val="dk1"/>
                          </a:solidFill>
                          <a:latin typeface="Calibri"/>
                          <a:ea typeface="Calibri"/>
                          <a:cs typeface="Calibri"/>
                          <a:sym typeface="Calibri"/>
                        </a:rPr>
                        <a:t>3</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8</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375">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0</a:t>
                      </a:r>
                      <a:endParaRPr/>
                    </a:p>
                  </a:txBody>
                  <a:tcPr marL="68475" marR="68475" marT="34250" marB="3425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500" b="0">
                        <a:solidFill>
                          <a:schemeClr val="dk1"/>
                        </a:solidFill>
                        <a:latin typeface="Calibri"/>
                        <a:ea typeface="Calibri"/>
                        <a:cs typeface="Calibri"/>
                        <a:sym typeface="Calibri"/>
                      </a:endParaRPr>
                    </a:p>
                  </a:txBody>
                  <a:tcPr marL="68475" marR="68475" marT="34250" marB="3425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sp>
        <p:nvSpPr>
          <p:cNvPr id="546" name="Google Shape;546;p28"/>
          <p:cNvSpPr/>
          <p:nvPr/>
        </p:nvSpPr>
        <p:spPr>
          <a:xfrm>
            <a:off x="10958146" y="3470031"/>
            <a:ext cx="633046" cy="589084"/>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7" name="Google Shape;547;p28"/>
          <p:cNvSpPr/>
          <p:nvPr/>
        </p:nvSpPr>
        <p:spPr>
          <a:xfrm>
            <a:off x="10237178" y="2775439"/>
            <a:ext cx="614318" cy="57388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8" name="Google Shape;548;p28"/>
          <p:cNvSpPr/>
          <p:nvPr/>
        </p:nvSpPr>
        <p:spPr>
          <a:xfrm>
            <a:off x="8109440" y="2057400"/>
            <a:ext cx="1905000" cy="533400"/>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 east, D, -2</a:t>
            </a:r>
            <a:endParaRPr/>
          </a:p>
        </p:txBody>
      </p:sp>
      <p:graphicFrame>
        <p:nvGraphicFramePr>
          <p:cNvPr id="549" name="Google Shape;549;p28"/>
          <p:cNvGraphicFramePr/>
          <p:nvPr/>
        </p:nvGraphicFramePr>
        <p:xfrm>
          <a:off x="533400" y="2713891"/>
          <a:ext cx="3000000" cy="3000000"/>
        </p:xfrm>
        <a:graphic>
          <a:graphicData uri="http://schemas.openxmlformats.org/drawingml/2006/table">
            <a:tbl>
              <a:tblPr firstRow="1" bandRow="1">
                <a:noFill/>
                <a:tableStyleId>{0076E8D2-0643-410E-9654-B13196E97BDE}</a:tableStyleId>
              </a:tblPr>
              <a:tblGrid>
                <a:gridCol w="741475">
                  <a:extLst>
                    <a:ext uri="{9D8B030D-6E8A-4147-A177-3AD203B41FA5}">
                      <a16:colId xmlns:a16="http://schemas.microsoft.com/office/drawing/2014/main" val="20000"/>
                    </a:ext>
                  </a:extLst>
                </a:gridCol>
                <a:gridCol w="741475">
                  <a:extLst>
                    <a:ext uri="{9D8B030D-6E8A-4147-A177-3AD203B41FA5}">
                      <a16:colId xmlns:a16="http://schemas.microsoft.com/office/drawing/2014/main" val="20001"/>
                    </a:ext>
                  </a:extLst>
                </a:gridCol>
                <a:gridCol w="741475">
                  <a:extLst>
                    <a:ext uri="{9D8B030D-6E8A-4147-A177-3AD203B41FA5}">
                      <a16:colId xmlns:a16="http://schemas.microsoft.com/office/drawing/2014/main" val="20002"/>
                    </a:ext>
                  </a:extLst>
                </a:gridCol>
              </a:tblGrid>
              <a:tr h="695575">
                <a:tc>
                  <a:txBody>
                    <a:bodyPr/>
                    <a:lstStyle/>
                    <a:p>
                      <a:pPr marL="0" marR="0" lvl="0" indent="0" algn="ctr" rtl="0">
                        <a:spcBef>
                          <a:spcPts val="0"/>
                        </a:spcBef>
                        <a:spcAft>
                          <a:spcPts val="0"/>
                        </a:spcAft>
                        <a:buNone/>
                      </a:pPr>
                      <a:endParaRPr sz="2900">
                        <a:solidFill>
                          <a:schemeClr val="lt2"/>
                        </a:solidFill>
                        <a:latin typeface="Calibri"/>
                        <a:ea typeface="Calibri"/>
                        <a:cs typeface="Calibri"/>
                        <a:sym typeface="Calibri"/>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2"/>
                        </a:buClr>
                        <a:buSzPts val="2500"/>
                        <a:buFont typeface="Calibri"/>
                        <a:buNone/>
                      </a:pPr>
                      <a:r>
                        <a:rPr lang="en-US" sz="2500" b="1" i="0" u="none" strike="noStrike" cap="none">
                          <a:solidFill>
                            <a:schemeClr val="lt2"/>
                          </a:solidFill>
                          <a:latin typeface="Calibri"/>
                          <a:ea typeface="Calibri"/>
                          <a:cs typeface="Calibri"/>
                          <a:sym typeface="Calibri"/>
                        </a:rPr>
                        <a:t>A</a:t>
                      </a:r>
                      <a:endParaRPr sz="2500">
                        <a:solidFill>
                          <a:schemeClr val="lt2"/>
                        </a:solidFill>
                        <a:latin typeface="Calibri"/>
                        <a:ea typeface="Calibri"/>
                        <a:cs typeface="Calibri"/>
                        <a:sym typeface="Calibri"/>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a:latin typeface="Calibri"/>
                        <a:ea typeface="Calibri"/>
                        <a:cs typeface="Calibri"/>
                        <a:sym typeface="Calibri"/>
                      </a:endParaRPr>
                    </a:p>
                  </a:txBody>
                  <a:tcPr marL="49350" marR="49350" marT="24675" marB="246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95575">
                <a:tc>
                  <a:txBody>
                    <a:bodyPr/>
                    <a:lstStyle/>
                    <a:p>
                      <a:pPr marL="0" marR="0" lvl="0" indent="0" algn="ctr" rtl="0">
                        <a:lnSpc>
                          <a:spcPct val="100000"/>
                        </a:lnSpc>
                        <a:spcBef>
                          <a:spcPts val="0"/>
                        </a:spcBef>
                        <a:spcAft>
                          <a:spcPts val="0"/>
                        </a:spcAft>
                        <a:buClr>
                          <a:schemeClr val="lt2"/>
                        </a:buClr>
                        <a:buSzPts val="2900"/>
                        <a:buFont typeface="Calibri"/>
                        <a:buNone/>
                      </a:pPr>
                      <a:r>
                        <a:rPr lang="en-US" sz="2900" b="1" i="0" u="none" strike="noStrike" cap="none">
                          <a:solidFill>
                            <a:schemeClr val="lt2"/>
                          </a:solidFill>
                          <a:latin typeface="Calibri"/>
                          <a:ea typeface="Calibri"/>
                          <a:cs typeface="Calibri"/>
                          <a:sym typeface="Calibri"/>
                        </a:rPr>
                        <a:t>B</a:t>
                      </a:r>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lt2"/>
                        </a:buClr>
                        <a:buSzPts val="2900"/>
                        <a:buFont typeface="Calibri"/>
                        <a:buNone/>
                      </a:pPr>
                      <a:r>
                        <a:rPr lang="en-US" sz="2900" b="1" i="0" u="none" strike="noStrike" cap="none">
                          <a:solidFill>
                            <a:schemeClr val="lt2"/>
                          </a:solidFill>
                          <a:latin typeface="Calibri"/>
                          <a:ea typeface="Calibri"/>
                          <a:cs typeface="Calibri"/>
                          <a:sym typeface="Calibri"/>
                        </a:rPr>
                        <a:t>C</a:t>
                      </a:r>
                      <a:endParaRPr sz="2900">
                        <a:solidFill>
                          <a:schemeClr val="lt2"/>
                        </a:solidFill>
                        <a:latin typeface="Calibri"/>
                        <a:ea typeface="Calibri"/>
                        <a:cs typeface="Calibri"/>
                        <a:sym typeface="Calibri"/>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808080"/>
                        </a:buClr>
                        <a:buSzPts val="2500"/>
                        <a:buFont typeface="Calibri"/>
                        <a:buNone/>
                      </a:pPr>
                      <a:r>
                        <a:rPr lang="en-US" sz="2500" b="1" i="0" u="none" strike="noStrike" cap="none">
                          <a:solidFill>
                            <a:srgbClr val="808080"/>
                          </a:solidFill>
                          <a:latin typeface="Calibri"/>
                          <a:ea typeface="Calibri"/>
                          <a:cs typeface="Calibri"/>
                          <a:sym typeface="Calibri"/>
                        </a:rPr>
                        <a:t>D</a:t>
                      </a:r>
                      <a:endParaRPr sz="2500" b="0" i="0" u="none" strike="noStrike" cap="none">
                        <a:solidFill>
                          <a:schemeClr val="dk1"/>
                        </a:solidFill>
                        <a:latin typeface="Calibri"/>
                        <a:ea typeface="Calibri"/>
                        <a:cs typeface="Calibri"/>
                        <a:sym typeface="Calibri"/>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95575">
                <a:tc>
                  <a:txBody>
                    <a:bodyPr/>
                    <a:lstStyle/>
                    <a:p>
                      <a:pPr marL="0" marR="0" lvl="0" indent="0" algn="l" rtl="0">
                        <a:spcBef>
                          <a:spcPts val="0"/>
                        </a:spcBef>
                        <a:spcAft>
                          <a:spcPts val="0"/>
                        </a:spcAft>
                        <a:buNone/>
                      </a:pPr>
                      <a:endParaRPr sz="1200">
                        <a:latin typeface="Calibri"/>
                        <a:ea typeface="Calibri"/>
                        <a:cs typeface="Calibri"/>
                        <a:sym typeface="Calibri"/>
                      </a:endParaRPr>
                    </a:p>
                  </a:txBody>
                  <a:tcPr marL="49350" marR="49350" marT="24675" marB="246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rgbClr val="808080"/>
                        </a:buClr>
                        <a:buSzPts val="2900"/>
                        <a:buFont typeface="Calibri"/>
                        <a:buNone/>
                      </a:pPr>
                      <a:r>
                        <a:rPr lang="en-US" sz="2900" b="1" i="0" u="none" strike="noStrike" cap="none">
                          <a:solidFill>
                            <a:srgbClr val="808080"/>
                          </a:solidFill>
                          <a:latin typeface="Calibri"/>
                          <a:ea typeface="Calibri"/>
                          <a:cs typeface="Calibri"/>
                          <a:sym typeface="Calibri"/>
                        </a:rPr>
                        <a:t>E</a:t>
                      </a:r>
                      <a:endParaRPr sz="2900" b="0" i="0" u="none" strike="noStrike" cap="none">
                        <a:solidFill>
                          <a:srgbClr val="808080"/>
                        </a:solidFill>
                        <a:latin typeface="Calibri"/>
                        <a:ea typeface="Calibri"/>
                        <a:cs typeface="Calibri"/>
                        <a:sym typeface="Calibri"/>
                      </a:endParaRPr>
                    </a:p>
                  </a:txBody>
                  <a:tcPr marL="49350" marR="49350" marT="24675" marB="2467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a:latin typeface="Calibri"/>
                        <a:ea typeface="Calibri"/>
                        <a:cs typeface="Calibri"/>
                        <a:sym typeface="Calibri"/>
                      </a:endParaRPr>
                    </a:p>
                  </a:txBody>
                  <a:tcPr marL="49350" marR="49350" marT="24675" marB="246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595959"/>
                    </a:solidFill>
                  </a:tcPr>
                </a:tc>
                <a:extLst>
                  <a:ext uri="{0D108BD9-81ED-4DB2-BD59-A6C34878D82A}">
                    <a16:rowId xmlns:a16="http://schemas.microsoft.com/office/drawing/2014/main" val="10002"/>
                  </a:ext>
                </a:extLst>
              </a:tr>
            </a:tbl>
          </a:graphicData>
        </a:graphic>
      </p:graphicFrame>
      <p:cxnSp>
        <p:nvCxnSpPr>
          <p:cNvPr id="550" name="Google Shape;550;p28"/>
          <p:cNvCxnSpPr/>
          <p:nvPr/>
        </p:nvCxnSpPr>
        <p:spPr>
          <a:xfrm>
            <a:off x="3141784" y="1066800"/>
            <a:ext cx="0" cy="5791200"/>
          </a:xfrm>
          <a:prstGeom prst="straightConnector1">
            <a:avLst/>
          </a:prstGeom>
          <a:noFill/>
          <a:ln w="38100" cap="flat" cmpd="sng">
            <a:solidFill>
              <a:schemeClr val="accent2"/>
            </a:solidFill>
            <a:prstDash val="solid"/>
            <a:round/>
            <a:headEnd type="none" w="sm" len="sm"/>
            <a:tailEnd type="none" w="sm" len="sm"/>
          </a:ln>
        </p:spPr>
      </p:cxnSp>
      <p:sp>
        <p:nvSpPr>
          <p:cNvPr id="551" name="Google Shape;551;p28"/>
          <p:cNvSpPr txBox="1"/>
          <p:nvPr/>
        </p:nvSpPr>
        <p:spPr>
          <a:xfrm>
            <a:off x="533400" y="1447800"/>
            <a:ext cx="22098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States</a:t>
            </a:r>
            <a:endParaRPr sz="1800">
              <a:solidFill>
                <a:schemeClr val="accent2"/>
              </a:solidFill>
              <a:latin typeface="Calibri"/>
              <a:ea typeface="Calibri"/>
              <a:cs typeface="Calibri"/>
              <a:sym typeface="Calibri"/>
            </a:endParaRPr>
          </a:p>
        </p:txBody>
      </p:sp>
      <p:sp>
        <p:nvSpPr>
          <p:cNvPr id="552" name="Google Shape;552;p28"/>
          <p:cNvSpPr/>
          <p:nvPr/>
        </p:nvSpPr>
        <p:spPr>
          <a:xfrm>
            <a:off x="3607776" y="3859824"/>
            <a:ext cx="152400" cy="152400"/>
          </a:xfrm>
          <a:prstGeom prst="ellipse">
            <a:avLst/>
          </a:prstGeom>
          <a:solidFill>
            <a:srgbClr val="C00000"/>
          </a:solidFill>
          <a:ln w="254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3" name="Google Shape;553;p28"/>
          <p:cNvSpPr/>
          <p:nvPr/>
        </p:nvSpPr>
        <p:spPr>
          <a:xfrm>
            <a:off x="7297616" y="3859824"/>
            <a:ext cx="152400" cy="152400"/>
          </a:xfrm>
          <a:prstGeom prst="ellipse">
            <a:avLst/>
          </a:prstGeom>
          <a:solidFill>
            <a:srgbClr val="C00000"/>
          </a:solidFill>
          <a:ln w="254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4" name="Google Shape;554;p28"/>
          <p:cNvSpPr/>
          <p:nvPr/>
        </p:nvSpPr>
        <p:spPr>
          <a:xfrm>
            <a:off x="11016760" y="3859824"/>
            <a:ext cx="152400" cy="152400"/>
          </a:xfrm>
          <a:prstGeom prst="ellipse">
            <a:avLst/>
          </a:prstGeom>
          <a:solidFill>
            <a:srgbClr val="C00000"/>
          </a:solidFill>
          <a:ln w="254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5" name="Google Shape;555;p28" descr="txp_fig"/>
          <p:cNvPicPr preferRelativeResize="0"/>
          <p:nvPr/>
        </p:nvPicPr>
        <p:blipFill rotWithShape="1">
          <a:blip r:embed="rId3">
            <a:alphaModFix/>
          </a:blip>
          <a:srcRect/>
          <a:stretch/>
        </p:blipFill>
        <p:spPr>
          <a:xfrm>
            <a:off x="3810284" y="5486400"/>
            <a:ext cx="7506717" cy="4657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latin typeface="Calibri"/>
                <a:ea typeface="Calibri"/>
                <a:cs typeface="Calibri"/>
                <a:sym typeface="Calibri"/>
              </a:rPr>
              <a:t>Problems with TD Value Learning</a:t>
            </a:r>
            <a:endParaRPr/>
          </a:p>
        </p:txBody>
      </p:sp>
      <p:sp>
        <p:nvSpPr>
          <p:cNvPr id="561" name="Google Shape;561;p29"/>
          <p:cNvSpPr txBox="1">
            <a:spLocks noGrp="1"/>
          </p:cNvSpPr>
          <p:nvPr>
            <p:ph type="body" idx="1"/>
          </p:nvPr>
        </p:nvSpPr>
        <p:spPr>
          <a:xfrm>
            <a:off x="381000" y="1447800"/>
            <a:ext cx="11277600" cy="4800600"/>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latin typeface="Calibri"/>
                <a:ea typeface="Calibri"/>
                <a:cs typeface="Calibri"/>
                <a:sym typeface="Calibri"/>
              </a:rPr>
              <a:t>TD value leaning is a model-free way to do policy evaluation, mimicking Bellman updates with running sample averages</a:t>
            </a:r>
            <a:endParaRPr/>
          </a:p>
          <a:p>
            <a:pPr marL="342882" lvl="0" indent="-342882" algn="l" rtl="0">
              <a:spcBef>
                <a:spcPts val="560"/>
              </a:spcBef>
              <a:spcAft>
                <a:spcPts val="0"/>
              </a:spcAft>
              <a:buSzPts val="2800"/>
              <a:buChar char="▪"/>
            </a:pPr>
            <a:r>
              <a:rPr lang="en-US" sz="2800">
                <a:latin typeface="Calibri"/>
                <a:ea typeface="Calibri"/>
                <a:cs typeface="Calibri"/>
                <a:sym typeface="Calibri"/>
              </a:rPr>
              <a:t>However, if we want to turn values into a (new) policy, we’re sunk:</a:t>
            </a:r>
            <a:endParaRPr/>
          </a:p>
          <a:p>
            <a:pPr marL="342882" lvl="0" indent="-165082" algn="l" rtl="0">
              <a:spcBef>
                <a:spcPts val="560"/>
              </a:spcBef>
              <a:spcAft>
                <a:spcPts val="0"/>
              </a:spcAft>
              <a:buSzPts val="2800"/>
              <a:buNone/>
            </a:pPr>
            <a:endParaRPr sz="2800">
              <a:latin typeface="Calibri"/>
              <a:ea typeface="Calibri"/>
              <a:cs typeface="Calibri"/>
              <a:sym typeface="Calibri"/>
            </a:endParaRPr>
          </a:p>
          <a:p>
            <a:pPr marL="342882" lvl="0" indent="-165082" algn="l" rtl="0">
              <a:spcBef>
                <a:spcPts val="560"/>
              </a:spcBef>
              <a:spcAft>
                <a:spcPts val="0"/>
              </a:spcAft>
              <a:buSzPts val="2800"/>
              <a:buNone/>
            </a:pPr>
            <a:endParaRPr sz="2800">
              <a:latin typeface="Calibri"/>
              <a:ea typeface="Calibri"/>
              <a:cs typeface="Calibri"/>
              <a:sym typeface="Calibri"/>
            </a:endParaRPr>
          </a:p>
          <a:p>
            <a:pPr marL="342882" lvl="0" indent="-165082" algn="l" rtl="0">
              <a:spcBef>
                <a:spcPts val="560"/>
              </a:spcBef>
              <a:spcAft>
                <a:spcPts val="0"/>
              </a:spcAft>
              <a:buSzPts val="2800"/>
              <a:buNone/>
            </a:pPr>
            <a:endParaRPr sz="2800">
              <a:latin typeface="Calibri"/>
              <a:ea typeface="Calibri"/>
              <a:cs typeface="Calibri"/>
              <a:sym typeface="Calibri"/>
            </a:endParaRPr>
          </a:p>
          <a:p>
            <a:pPr marL="342882" lvl="0" indent="-165082" algn="l" rtl="0">
              <a:spcBef>
                <a:spcPts val="560"/>
              </a:spcBef>
              <a:spcAft>
                <a:spcPts val="0"/>
              </a:spcAft>
              <a:buSzPts val="2800"/>
              <a:buNone/>
            </a:pPr>
            <a:endParaRPr sz="2800">
              <a:latin typeface="Calibri"/>
              <a:ea typeface="Calibri"/>
              <a:cs typeface="Calibri"/>
              <a:sym typeface="Calibri"/>
            </a:endParaRPr>
          </a:p>
          <a:p>
            <a:pPr marL="342882" lvl="0" indent="-342882" algn="l" rtl="0">
              <a:spcBef>
                <a:spcPts val="560"/>
              </a:spcBef>
              <a:spcAft>
                <a:spcPts val="0"/>
              </a:spcAft>
              <a:buSzPts val="2800"/>
              <a:buChar char="▪"/>
            </a:pPr>
            <a:r>
              <a:rPr lang="en-US" sz="2800">
                <a:latin typeface="Calibri"/>
                <a:ea typeface="Calibri"/>
                <a:cs typeface="Calibri"/>
                <a:sym typeface="Calibri"/>
              </a:rPr>
              <a:t>Idea: learn Q-values, not values</a:t>
            </a:r>
            <a:endParaRPr/>
          </a:p>
          <a:p>
            <a:pPr marL="342882" lvl="0" indent="-342882" algn="l" rtl="0">
              <a:spcBef>
                <a:spcPts val="560"/>
              </a:spcBef>
              <a:spcAft>
                <a:spcPts val="0"/>
              </a:spcAft>
              <a:buSzPts val="2800"/>
              <a:buChar char="▪"/>
            </a:pPr>
            <a:r>
              <a:rPr lang="en-US" sz="2800">
                <a:latin typeface="Calibri"/>
                <a:ea typeface="Calibri"/>
                <a:cs typeface="Calibri"/>
                <a:sym typeface="Calibri"/>
              </a:rPr>
              <a:t>Makes action selection model-free too!</a:t>
            </a:r>
            <a:endParaRPr/>
          </a:p>
        </p:txBody>
      </p:sp>
      <p:pic>
        <p:nvPicPr>
          <p:cNvPr id="562" name="Google Shape;562;p29" descr="txp_fig"/>
          <p:cNvPicPr preferRelativeResize="0"/>
          <p:nvPr/>
        </p:nvPicPr>
        <p:blipFill rotWithShape="1">
          <a:blip r:embed="rId3">
            <a:alphaModFix/>
          </a:blip>
          <a:srcRect/>
          <a:stretch/>
        </p:blipFill>
        <p:spPr>
          <a:xfrm>
            <a:off x="1676400" y="3229431"/>
            <a:ext cx="3271411" cy="450236"/>
          </a:xfrm>
          <a:prstGeom prst="rect">
            <a:avLst/>
          </a:prstGeom>
          <a:noFill/>
          <a:ln>
            <a:noFill/>
          </a:ln>
        </p:spPr>
      </p:pic>
      <p:pic>
        <p:nvPicPr>
          <p:cNvPr id="563" name="Google Shape;563;p29" descr="txp_fig"/>
          <p:cNvPicPr preferRelativeResize="0"/>
          <p:nvPr/>
        </p:nvPicPr>
        <p:blipFill rotWithShape="1">
          <a:blip r:embed="rId4">
            <a:alphaModFix/>
          </a:blip>
          <a:srcRect/>
          <a:stretch/>
        </p:blipFill>
        <p:spPr>
          <a:xfrm>
            <a:off x="1676400" y="3978731"/>
            <a:ext cx="5323955" cy="593269"/>
          </a:xfrm>
          <a:prstGeom prst="rect">
            <a:avLst/>
          </a:prstGeom>
          <a:noFill/>
          <a:ln>
            <a:noFill/>
          </a:ln>
        </p:spPr>
      </p:pic>
      <p:grpSp>
        <p:nvGrpSpPr>
          <p:cNvPr id="564" name="Google Shape;564;p29"/>
          <p:cNvGrpSpPr/>
          <p:nvPr/>
        </p:nvGrpSpPr>
        <p:grpSpPr>
          <a:xfrm>
            <a:off x="8153400" y="3189014"/>
            <a:ext cx="3048000" cy="2754586"/>
            <a:chOff x="2400" y="1401"/>
            <a:chExt cx="1392" cy="1258"/>
          </a:xfrm>
        </p:grpSpPr>
        <p:sp>
          <p:nvSpPr>
            <p:cNvPr id="565" name="Google Shape;565;p29"/>
            <p:cNvSpPr/>
            <p:nvPr/>
          </p:nvSpPr>
          <p:spPr>
            <a:xfrm>
              <a:off x="3070" y="1488"/>
              <a:ext cx="155" cy="124"/>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66" name="Google Shape;566;p29"/>
            <p:cNvGrpSpPr/>
            <p:nvPr/>
          </p:nvGrpSpPr>
          <p:grpSpPr>
            <a:xfrm>
              <a:off x="2529" y="1617"/>
              <a:ext cx="1263" cy="361"/>
              <a:chOff x="1584" y="1680"/>
              <a:chExt cx="2352" cy="336"/>
            </a:xfrm>
          </p:grpSpPr>
          <p:cxnSp>
            <p:nvCxnSpPr>
              <p:cNvPr id="567" name="Google Shape;567;p29"/>
              <p:cNvCxnSpPr/>
              <p:nvPr/>
            </p:nvCxnSpPr>
            <p:spPr>
              <a:xfrm flipH="1">
                <a:off x="1584" y="1680"/>
                <a:ext cx="1152" cy="336"/>
              </a:xfrm>
              <a:prstGeom prst="straightConnector1">
                <a:avLst/>
              </a:prstGeom>
              <a:noFill/>
              <a:ln w="9525" cap="flat" cmpd="sng">
                <a:solidFill>
                  <a:schemeClr val="dk1"/>
                </a:solidFill>
                <a:prstDash val="dash"/>
                <a:round/>
                <a:headEnd type="none" w="med" len="med"/>
                <a:tailEnd type="triangle" w="med" len="med"/>
              </a:ln>
            </p:spPr>
          </p:cxnSp>
          <p:cxnSp>
            <p:nvCxnSpPr>
              <p:cNvPr id="568" name="Google Shape;568;p29"/>
              <p:cNvCxnSpPr/>
              <p:nvPr/>
            </p:nvCxnSpPr>
            <p:spPr>
              <a:xfrm>
                <a:off x="2736" y="1680"/>
                <a:ext cx="1200" cy="288"/>
              </a:xfrm>
              <a:prstGeom prst="straightConnector1">
                <a:avLst/>
              </a:prstGeom>
              <a:noFill/>
              <a:ln w="9525" cap="flat" cmpd="sng">
                <a:solidFill>
                  <a:schemeClr val="dk1"/>
                </a:solidFill>
                <a:prstDash val="dash"/>
                <a:round/>
                <a:headEnd type="none" w="med" len="med"/>
                <a:tailEnd type="triangle" w="med" len="med"/>
              </a:ln>
            </p:spPr>
          </p:cxnSp>
          <p:cxnSp>
            <p:nvCxnSpPr>
              <p:cNvPr id="569" name="Google Shape;569;p29"/>
              <p:cNvCxnSpPr/>
              <p:nvPr/>
            </p:nvCxnSpPr>
            <p:spPr>
              <a:xfrm flipH="1">
                <a:off x="2304" y="1680"/>
                <a:ext cx="432" cy="336"/>
              </a:xfrm>
              <a:prstGeom prst="straightConnector1">
                <a:avLst/>
              </a:prstGeom>
              <a:noFill/>
              <a:ln w="28575" cap="flat" cmpd="sng">
                <a:solidFill>
                  <a:schemeClr val="dk1"/>
                </a:solidFill>
                <a:prstDash val="solid"/>
                <a:round/>
                <a:headEnd type="none" w="med" len="med"/>
                <a:tailEnd type="triangle" w="med" len="med"/>
              </a:ln>
            </p:spPr>
          </p:cxnSp>
          <p:cxnSp>
            <p:nvCxnSpPr>
              <p:cNvPr id="570" name="Google Shape;570;p29"/>
              <p:cNvCxnSpPr/>
              <p:nvPr/>
            </p:nvCxnSpPr>
            <p:spPr>
              <a:xfrm>
                <a:off x="2736" y="1680"/>
                <a:ext cx="432" cy="288"/>
              </a:xfrm>
              <a:prstGeom prst="straightConnector1">
                <a:avLst/>
              </a:prstGeom>
              <a:noFill/>
              <a:ln w="9525" cap="flat" cmpd="sng">
                <a:solidFill>
                  <a:schemeClr val="dk1"/>
                </a:solidFill>
                <a:prstDash val="dash"/>
                <a:round/>
                <a:headEnd type="none" w="med" len="med"/>
                <a:tailEnd type="triangle" w="med" len="med"/>
              </a:ln>
            </p:spPr>
          </p:cxnSp>
        </p:grpSp>
        <p:sp>
          <p:nvSpPr>
            <p:cNvPr id="571" name="Google Shape;571;p29"/>
            <p:cNvSpPr/>
            <p:nvPr/>
          </p:nvSpPr>
          <p:spPr>
            <a:xfrm>
              <a:off x="2864" y="1978"/>
              <a:ext cx="129" cy="129"/>
            </a:xfrm>
            <a:prstGeom prst="ellipse">
              <a:avLst/>
            </a:prstGeom>
            <a:solidFill>
              <a:srgbClr val="0080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72" name="Google Shape;572;p29"/>
            <p:cNvGrpSpPr/>
            <p:nvPr/>
          </p:nvGrpSpPr>
          <p:grpSpPr>
            <a:xfrm>
              <a:off x="2400" y="2107"/>
              <a:ext cx="1057" cy="386"/>
              <a:chOff x="1536" y="2400"/>
              <a:chExt cx="1584" cy="624"/>
            </a:xfrm>
          </p:grpSpPr>
          <p:cxnSp>
            <p:nvCxnSpPr>
              <p:cNvPr id="573" name="Google Shape;573;p29"/>
              <p:cNvCxnSpPr/>
              <p:nvPr/>
            </p:nvCxnSpPr>
            <p:spPr>
              <a:xfrm flipH="1">
                <a:off x="1536" y="2400"/>
                <a:ext cx="776" cy="624"/>
              </a:xfrm>
              <a:prstGeom prst="straightConnector1">
                <a:avLst/>
              </a:prstGeom>
              <a:noFill/>
              <a:ln w="9525" cap="flat" cmpd="sng">
                <a:solidFill>
                  <a:schemeClr val="dk1"/>
                </a:solidFill>
                <a:prstDash val="dash"/>
                <a:round/>
                <a:headEnd type="none" w="med" len="med"/>
                <a:tailEnd type="triangle" w="med" len="med"/>
              </a:ln>
            </p:spPr>
          </p:cxnSp>
          <p:cxnSp>
            <p:nvCxnSpPr>
              <p:cNvPr id="574" name="Google Shape;574;p29"/>
              <p:cNvCxnSpPr/>
              <p:nvPr/>
            </p:nvCxnSpPr>
            <p:spPr>
              <a:xfrm>
                <a:off x="2312" y="2400"/>
                <a:ext cx="808" cy="624"/>
              </a:xfrm>
              <a:prstGeom prst="straightConnector1">
                <a:avLst/>
              </a:prstGeom>
              <a:noFill/>
              <a:ln w="9525" cap="flat" cmpd="sng">
                <a:solidFill>
                  <a:schemeClr val="dk1"/>
                </a:solidFill>
                <a:prstDash val="dash"/>
                <a:round/>
                <a:headEnd type="none" w="med" len="med"/>
                <a:tailEnd type="triangle" w="med" len="med"/>
              </a:ln>
            </p:spPr>
          </p:cxnSp>
          <p:cxnSp>
            <p:nvCxnSpPr>
              <p:cNvPr id="575" name="Google Shape;575;p29"/>
              <p:cNvCxnSpPr/>
              <p:nvPr/>
            </p:nvCxnSpPr>
            <p:spPr>
              <a:xfrm flipH="1">
                <a:off x="2021" y="2400"/>
                <a:ext cx="291" cy="624"/>
              </a:xfrm>
              <a:prstGeom prst="straightConnector1">
                <a:avLst/>
              </a:prstGeom>
              <a:noFill/>
              <a:ln w="9525" cap="flat" cmpd="sng">
                <a:solidFill>
                  <a:schemeClr val="lt1"/>
                </a:solidFill>
                <a:prstDash val="dash"/>
                <a:round/>
                <a:headEnd type="none" w="med" len="med"/>
                <a:tailEnd type="triangle" w="med" len="med"/>
              </a:ln>
            </p:spPr>
          </p:cxnSp>
          <p:cxnSp>
            <p:nvCxnSpPr>
              <p:cNvPr id="576" name="Google Shape;576;p29"/>
              <p:cNvCxnSpPr/>
              <p:nvPr/>
            </p:nvCxnSpPr>
            <p:spPr>
              <a:xfrm>
                <a:off x="2312" y="2400"/>
                <a:ext cx="280" cy="624"/>
              </a:xfrm>
              <a:prstGeom prst="straightConnector1">
                <a:avLst/>
              </a:prstGeom>
              <a:noFill/>
              <a:ln w="28575" cap="flat" cmpd="sng">
                <a:solidFill>
                  <a:schemeClr val="dk1"/>
                </a:solidFill>
                <a:prstDash val="solid"/>
                <a:round/>
                <a:headEnd type="none" w="med" len="med"/>
                <a:tailEnd type="triangle" w="med" len="med"/>
              </a:ln>
            </p:spPr>
          </p:cxnSp>
        </p:grpSp>
        <p:sp>
          <p:nvSpPr>
            <p:cNvPr id="577" name="Google Shape;577;p29"/>
            <p:cNvSpPr txBox="1"/>
            <p:nvPr/>
          </p:nvSpPr>
          <p:spPr>
            <a:xfrm>
              <a:off x="3071" y="1680"/>
              <a:ext cx="129"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78" name="Google Shape;578;p29"/>
            <p:cNvSpPr txBox="1"/>
            <p:nvPr/>
          </p:nvSpPr>
          <p:spPr>
            <a:xfrm>
              <a:off x="3216" y="1401"/>
              <a:ext cx="129"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Calibri"/>
                  <a:ea typeface="Calibri"/>
                  <a:cs typeface="Calibri"/>
                  <a:sym typeface="Calibri"/>
                </a:rPr>
                <a:t>s</a:t>
              </a:r>
              <a:endParaRPr/>
            </a:p>
          </p:txBody>
        </p:sp>
        <p:sp>
          <p:nvSpPr>
            <p:cNvPr id="579" name="Google Shape;579;p29"/>
            <p:cNvSpPr txBox="1"/>
            <p:nvPr/>
          </p:nvSpPr>
          <p:spPr>
            <a:xfrm>
              <a:off x="3024" y="1920"/>
              <a:ext cx="559"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s, a</a:t>
              </a:r>
              <a:endParaRPr/>
            </a:p>
          </p:txBody>
        </p:sp>
        <p:sp>
          <p:nvSpPr>
            <p:cNvPr id="580" name="Google Shape;580;p29"/>
            <p:cNvSpPr txBox="1"/>
            <p:nvPr/>
          </p:nvSpPr>
          <p:spPr>
            <a:xfrm>
              <a:off x="2609" y="2261"/>
              <a:ext cx="504" cy="2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s,a,s’</a:t>
              </a:r>
              <a:endParaRPr sz="2400">
                <a:solidFill>
                  <a:schemeClr val="dk1"/>
                </a:solidFill>
                <a:latin typeface="Calibri"/>
                <a:ea typeface="Calibri"/>
                <a:cs typeface="Calibri"/>
                <a:sym typeface="Calibri"/>
              </a:endParaRPr>
            </a:p>
          </p:txBody>
        </p:sp>
        <p:sp>
          <p:nvSpPr>
            <p:cNvPr id="581" name="Google Shape;581;p29"/>
            <p:cNvSpPr/>
            <p:nvPr/>
          </p:nvSpPr>
          <p:spPr>
            <a:xfrm>
              <a:off x="3019" y="2499"/>
              <a:ext cx="154" cy="123"/>
            </a:xfrm>
            <a:prstGeom prst="triangle">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endParaRPr sz="2400">
                <a:solidFill>
                  <a:schemeClr val="dk1"/>
                </a:solidFill>
                <a:latin typeface="Calibri"/>
                <a:ea typeface="Calibri"/>
                <a:cs typeface="Calibri"/>
                <a:sym typeface="Calibri"/>
              </a:endParaRPr>
            </a:p>
          </p:txBody>
        </p:sp>
        <p:sp>
          <p:nvSpPr>
            <p:cNvPr id="582" name="Google Shape;582;p29"/>
            <p:cNvSpPr txBox="1"/>
            <p:nvPr/>
          </p:nvSpPr>
          <p:spPr>
            <a:xfrm>
              <a:off x="3096" y="2448"/>
              <a:ext cx="331" cy="211"/>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2400">
                  <a:solidFill>
                    <a:srgbClr val="0000FF"/>
                  </a:solidFill>
                  <a:latin typeface="Calibri"/>
                  <a:ea typeface="Calibri"/>
                  <a:cs typeface="Calibri"/>
                  <a:sym typeface="Calibri"/>
                </a:rPr>
                <a:t>s’</a:t>
              </a:r>
              <a:endParaRPr sz="2400">
                <a:solidFill>
                  <a:srgbClr val="0000FF"/>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Reinforcement Learning</a:t>
            </a:r>
            <a:endParaRPr/>
          </a:p>
        </p:txBody>
      </p:sp>
      <p:sp>
        <p:nvSpPr>
          <p:cNvPr id="98" name="Google Shape;98;p2"/>
          <p:cNvSpPr txBox="1"/>
          <p:nvPr/>
        </p:nvSpPr>
        <p:spPr>
          <a:xfrm>
            <a:off x="2743200" y="5326814"/>
            <a:ext cx="6400800" cy="153118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Slides courtesy of Dan Klein and Pieter Abbeel</a:t>
            </a:r>
            <a:endParaRPr sz="2400" b="0" i="0" u="none" strike="noStrike" cap="none">
              <a:solidFill>
                <a:schemeClr val="dk1"/>
              </a:solidFill>
              <a:latin typeface="Calibri"/>
              <a:ea typeface="Calibri"/>
              <a:cs typeface="Calibri"/>
              <a:sym typeface="Calibri"/>
            </a:endParaRPr>
          </a:p>
          <a:p>
            <a:pPr marL="0" marR="0" lvl="0" indent="0" algn="ctr" rtl="0">
              <a:spcBef>
                <a:spcPts val="1200"/>
              </a:spcBef>
              <a:spcAft>
                <a:spcPts val="0"/>
              </a:spcAft>
              <a:buNone/>
            </a:pPr>
            <a:r>
              <a:rPr lang="en-US" sz="2400" b="0" i="0" u="none" strike="noStrike" cap="none">
                <a:solidFill>
                  <a:schemeClr val="dk1"/>
                </a:solidFill>
                <a:latin typeface="Calibri"/>
                <a:ea typeface="Calibri"/>
                <a:cs typeface="Calibri"/>
                <a:sym typeface="Calibri"/>
              </a:rPr>
              <a:t>University of California, Berkeley</a:t>
            </a:r>
            <a:endParaRPr/>
          </a:p>
          <a:p>
            <a:pPr marL="0" marR="0" lvl="0" indent="0" algn="ctr" rtl="0">
              <a:spcBef>
                <a:spcPts val="700"/>
              </a:spcBef>
              <a:spcAft>
                <a:spcPts val="0"/>
              </a:spcAft>
              <a:buNone/>
            </a:pPr>
            <a:r>
              <a:rPr lang="en-US" sz="1400" b="0" i="0" u="none" strike="noStrike" cap="none">
                <a:solidFill>
                  <a:schemeClr val="dk1"/>
                </a:solidFill>
                <a:latin typeface="Calibri"/>
                <a:ea typeface="Calibri"/>
                <a:cs typeface="Calibri"/>
                <a:sym typeface="Calibri"/>
              </a:rPr>
              <a:t>[These slides were created by Dan Klein and Pieter Abbeel for CS188 Intro to AI at UC Berkeley.  All CS188 materials are available at http://ai.berkeley.edu.]</a:t>
            </a:r>
            <a:endParaRPr/>
          </a:p>
        </p:txBody>
      </p:sp>
      <p:pic>
        <p:nvPicPr>
          <p:cNvPr id="99" name="Google Shape;99;p2"/>
          <p:cNvPicPr preferRelativeResize="0"/>
          <p:nvPr/>
        </p:nvPicPr>
        <p:blipFill rotWithShape="1">
          <a:blip r:embed="rId3">
            <a:alphaModFix/>
          </a:blip>
          <a:srcRect/>
          <a:stretch/>
        </p:blipFill>
        <p:spPr>
          <a:xfrm>
            <a:off x="6659176" y="2667000"/>
            <a:ext cx="4541755" cy="2362200"/>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762000" y="1448180"/>
            <a:ext cx="4770142" cy="35806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Double-Bandit MDP</a:t>
            </a:r>
            <a:endParaRPr/>
          </a:p>
        </p:txBody>
      </p:sp>
      <p:sp>
        <p:nvSpPr>
          <p:cNvPr id="115" name="Google Shape;115;p4"/>
          <p:cNvSpPr txBox="1">
            <a:spLocks noGrp="1"/>
          </p:cNvSpPr>
          <p:nvPr>
            <p:ph type="body" idx="1"/>
          </p:nvPr>
        </p:nvSpPr>
        <p:spPr>
          <a:xfrm>
            <a:off x="406400" y="1371600"/>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400"/>
              <a:buChar char="▪"/>
            </a:pPr>
            <a:r>
              <a:rPr lang="en-US" sz="2400"/>
              <a:t>Actions: </a:t>
            </a:r>
            <a:r>
              <a:rPr lang="en-US" sz="2400" i="1">
                <a:solidFill>
                  <a:srgbClr val="3333FF"/>
                </a:solidFill>
              </a:rPr>
              <a:t>Blue</a:t>
            </a:r>
            <a:r>
              <a:rPr lang="en-US" sz="2400" i="1"/>
              <a:t>, </a:t>
            </a:r>
            <a:r>
              <a:rPr lang="en-US" sz="2400" i="1">
                <a:solidFill>
                  <a:srgbClr val="C00000"/>
                </a:solidFill>
              </a:rPr>
              <a:t>Red</a:t>
            </a:r>
            <a:endParaRPr/>
          </a:p>
          <a:p>
            <a:pPr marL="342882" lvl="0" indent="-342882" algn="l" rtl="0">
              <a:spcBef>
                <a:spcPts val="480"/>
              </a:spcBef>
              <a:spcAft>
                <a:spcPts val="0"/>
              </a:spcAft>
              <a:buSzPts val="2400"/>
              <a:buChar char="▪"/>
            </a:pPr>
            <a:r>
              <a:rPr lang="en-US" sz="2400"/>
              <a:t>States: </a:t>
            </a:r>
            <a:r>
              <a:rPr lang="en-US" sz="2400">
                <a:solidFill>
                  <a:srgbClr val="008000"/>
                </a:solidFill>
              </a:rPr>
              <a:t>Win</a:t>
            </a:r>
            <a:r>
              <a:rPr lang="en-US" sz="2400">
                <a:solidFill>
                  <a:schemeClr val="dk1"/>
                </a:solidFill>
              </a:rPr>
              <a:t>, Lose</a:t>
            </a:r>
            <a:endParaRPr/>
          </a:p>
        </p:txBody>
      </p:sp>
      <p:sp>
        <p:nvSpPr>
          <p:cNvPr id="116" name="Google Shape;116;p4"/>
          <p:cNvSpPr/>
          <p:nvPr/>
        </p:nvSpPr>
        <p:spPr>
          <a:xfrm>
            <a:off x="3276600" y="3276601"/>
            <a:ext cx="685800" cy="685800"/>
          </a:xfrm>
          <a:prstGeom prst="ellipse">
            <a:avLst/>
          </a:prstGeom>
          <a:solidFill>
            <a:schemeClr val="lt1"/>
          </a:solidFill>
          <a:ln w="5715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rgbClr val="008000"/>
                </a:solidFill>
                <a:latin typeface="Calibri"/>
                <a:ea typeface="Calibri"/>
                <a:cs typeface="Calibri"/>
                <a:sym typeface="Calibri"/>
              </a:rPr>
              <a:t>W</a:t>
            </a:r>
            <a:endParaRPr/>
          </a:p>
        </p:txBody>
      </p:sp>
      <p:sp>
        <p:nvSpPr>
          <p:cNvPr id="117" name="Google Shape;117;p4"/>
          <p:cNvSpPr/>
          <p:nvPr/>
        </p:nvSpPr>
        <p:spPr>
          <a:xfrm>
            <a:off x="8229600" y="3276601"/>
            <a:ext cx="685800" cy="685800"/>
          </a:xfrm>
          <a:prstGeom prst="ellipse">
            <a:avLst/>
          </a:prstGeom>
          <a:solidFill>
            <a:schemeClr val="l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L</a:t>
            </a:r>
            <a:endParaRPr/>
          </a:p>
        </p:txBody>
      </p:sp>
      <p:cxnSp>
        <p:nvCxnSpPr>
          <p:cNvPr id="118" name="Google Shape;118;p4"/>
          <p:cNvCxnSpPr>
            <a:stCxn id="116" idx="0"/>
            <a:endCxn id="117" idx="1"/>
          </p:cNvCxnSpPr>
          <p:nvPr/>
        </p:nvCxnSpPr>
        <p:spPr>
          <a:xfrm rot="-5400000" flipH="1">
            <a:off x="5924550" y="971551"/>
            <a:ext cx="100500" cy="4710600"/>
          </a:xfrm>
          <a:prstGeom prst="curvedConnector3">
            <a:avLst>
              <a:gd name="adj1" fmla="val -822365"/>
            </a:avLst>
          </a:prstGeom>
          <a:noFill/>
          <a:ln w="57150" cap="flat" cmpd="sng">
            <a:solidFill>
              <a:srgbClr val="C00000"/>
            </a:solidFill>
            <a:prstDash val="solid"/>
            <a:round/>
            <a:headEnd type="none" w="sm" len="sm"/>
            <a:tailEnd type="triangle" w="lg" len="lg"/>
          </a:ln>
        </p:spPr>
      </p:cxnSp>
      <p:cxnSp>
        <p:nvCxnSpPr>
          <p:cNvPr id="119" name="Google Shape;119;p4"/>
          <p:cNvCxnSpPr>
            <a:stCxn id="116" idx="0"/>
            <a:endCxn id="116" idx="6"/>
          </p:cNvCxnSpPr>
          <p:nvPr/>
        </p:nvCxnSpPr>
        <p:spPr>
          <a:xfrm rot="-5400000" flipH="1">
            <a:off x="3619500" y="3276601"/>
            <a:ext cx="342900" cy="342900"/>
          </a:xfrm>
          <a:prstGeom prst="curvedConnector4">
            <a:avLst>
              <a:gd name="adj1" fmla="val -87180"/>
              <a:gd name="adj2" fmla="val 338462"/>
            </a:avLst>
          </a:prstGeom>
          <a:noFill/>
          <a:ln w="57150" cap="flat" cmpd="sng">
            <a:solidFill>
              <a:srgbClr val="C00000"/>
            </a:solidFill>
            <a:prstDash val="solid"/>
            <a:round/>
            <a:headEnd type="none" w="sm" len="sm"/>
            <a:tailEnd type="triangle" w="lg" len="lg"/>
          </a:ln>
        </p:spPr>
      </p:cxnSp>
      <p:cxnSp>
        <p:nvCxnSpPr>
          <p:cNvPr id="120" name="Google Shape;120;p4"/>
          <p:cNvCxnSpPr>
            <a:stCxn id="117" idx="4"/>
            <a:endCxn id="116" idx="5"/>
          </p:cNvCxnSpPr>
          <p:nvPr/>
        </p:nvCxnSpPr>
        <p:spPr>
          <a:xfrm rot="5400000" flipH="1">
            <a:off x="6166950" y="1556851"/>
            <a:ext cx="100500" cy="4710600"/>
          </a:xfrm>
          <a:prstGeom prst="curvedConnector3">
            <a:avLst>
              <a:gd name="adj1" fmla="val -927349"/>
            </a:avLst>
          </a:prstGeom>
          <a:noFill/>
          <a:ln w="57150" cap="flat" cmpd="sng">
            <a:solidFill>
              <a:srgbClr val="C00000"/>
            </a:solidFill>
            <a:prstDash val="solid"/>
            <a:round/>
            <a:headEnd type="none" w="sm" len="sm"/>
            <a:tailEnd type="triangle" w="lg" len="lg"/>
          </a:ln>
        </p:spPr>
      </p:cxnSp>
      <p:cxnSp>
        <p:nvCxnSpPr>
          <p:cNvPr id="121" name="Google Shape;121;p4"/>
          <p:cNvCxnSpPr>
            <a:stCxn id="117" idx="4"/>
            <a:endCxn id="117" idx="2"/>
          </p:cNvCxnSpPr>
          <p:nvPr/>
        </p:nvCxnSpPr>
        <p:spPr>
          <a:xfrm rot="5400000" flipH="1">
            <a:off x="8229600" y="3619501"/>
            <a:ext cx="342900" cy="342900"/>
          </a:xfrm>
          <a:prstGeom prst="curvedConnector4">
            <a:avLst>
              <a:gd name="adj1" fmla="val -84616"/>
              <a:gd name="adj2" fmla="val 325641"/>
            </a:avLst>
          </a:prstGeom>
          <a:noFill/>
          <a:ln w="57150" cap="flat" cmpd="sng">
            <a:solidFill>
              <a:srgbClr val="C00000"/>
            </a:solidFill>
            <a:prstDash val="solid"/>
            <a:round/>
            <a:headEnd type="none" w="sm" len="sm"/>
            <a:tailEnd type="triangle" w="lg" len="lg"/>
          </a:ln>
        </p:spPr>
      </p:cxnSp>
      <p:cxnSp>
        <p:nvCxnSpPr>
          <p:cNvPr id="122" name="Google Shape;122;p4"/>
          <p:cNvCxnSpPr>
            <a:stCxn id="117" idx="6"/>
            <a:endCxn id="116" idx="4"/>
          </p:cNvCxnSpPr>
          <p:nvPr/>
        </p:nvCxnSpPr>
        <p:spPr>
          <a:xfrm flipH="1">
            <a:off x="3619500" y="3619501"/>
            <a:ext cx="5295900" cy="342900"/>
          </a:xfrm>
          <a:prstGeom prst="curvedConnector4">
            <a:avLst>
              <a:gd name="adj1" fmla="val -7681"/>
              <a:gd name="adj2" fmla="val 589178"/>
            </a:avLst>
          </a:prstGeom>
          <a:noFill/>
          <a:ln w="57150" cap="flat" cmpd="sng">
            <a:solidFill>
              <a:srgbClr val="0070C0"/>
            </a:solidFill>
            <a:prstDash val="solid"/>
            <a:round/>
            <a:headEnd type="none" w="sm" len="sm"/>
            <a:tailEnd type="triangle" w="lg" len="lg"/>
          </a:ln>
        </p:spPr>
      </p:cxnSp>
      <p:cxnSp>
        <p:nvCxnSpPr>
          <p:cNvPr id="123" name="Google Shape;123;p4"/>
          <p:cNvCxnSpPr>
            <a:stCxn id="116" idx="4"/>
            <a:endCxn id="116" idx="2"/>
          </p:cNvCxnSpPr>
          <p:nvPr/>
        </p:nvCxnSpPr>
        <p:spPr>
          <a:xfrm rot="5400000" flipH="1">
            <a:off x="3276600" y="3619501"/>
            <a:ext cx="342900" cy="342900"/>
          </a:xfrm>
          <a:prstGeom prst="curvedConnector4">
            <a:avLst>
              <a:gd name="adj1" fmla="val -376924"/>
              <a:gd name="adj2" fmla="val 415385"/>
            </a:avLst>
          </a:prstGeom>
          <a:noFill/>
          <a:ln w="57150" cap="flat" cmpd="sng">
            <a:solidFill>
              <a:srgbClr val="0070C0"/>
            </a:solidFill>
            <a:prstDash val="solid"/>
            <a:round/>
            <a:headEnd type="none" w="sm" len="sm"/>
            <a:tailEnd type="triangle" w="lg" len="lg"/>
          </a:ln>
        </p:spPr>
      </p:cxnSp>
      <p:sp>
        <p:nvSpPr>
          <p:cNvPr id="124" name="Google Shape;124;p4"/>
          <p:cNvSpPr txBox="1"/>
          <p:nvPr/>
        </p:nvSpPr>
        <p:spPr>
          <a:xfrm>
            <a:off x="1600200" y="3962400"/>
            <a:ext cx="609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5" name="Google Shape;125;p4"/>
          <p:cNvSpPr txBox="1"/>
          <p:nvPr/>
        </p:nvSpPr>
        <p:spPr>
          <a:xfrm>
            <a:off x="9448800" y="3886200"/>
            <a:ext cx="609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6" name="Google Shape;126;p4"/>
          <p:cNvSpPr txBox="1"/>
          <p:nvPr/>
        </p:nvSpPr>
        <p:spPr>
          <a:xfrm>
            <a:off x="5334000" y="1976735"/>
            <a:ext cx="213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0.25 	</a:t>
            </a: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
        <p:nvSpPr>
          <p:cNvPr id="127" name="Google Shape;127;p4"/>
          <p:cNvSpPr txBox="1"/>
          <p:nvPr/>
        </p:nvSpPr>
        <p:spPr>
          <a:xfrm>
            <a:off x="4800600" y="2826603"/>
            <a:ext cx="2133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0.75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8" name="Google Shape;128;p4"/>
          <p:cNvSpPr txBox="1"/>
          <p:nvPr/>
        </p:nvSpPr>
        <p:spPr>
          <a:xfrm>
            <a:off x="5486400" y="4343400"/>
            <a:ext cx="213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0.75 	</a:t>
            </a: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9" name="Google Shape;129;p4"/>
          <p:cNvSpPr txBox="1"/>
          <p:nvPr/>
        </p:nvSpPr>
        <p:spPr>
          <a:xfrm>
            <a:off x="6858000" y="3352800"/>
            <a:ext cx="2133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0.25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
        <p:nvSpPr>
          <p:cNvPr id="130" name="Google Shape;130;p4"/>
          <p:cNvSpPr/>
          <p:nvPr/>
        </p:nvSpPr>
        <p:spPr>
          <a:xfrm>
            <a:off x="9525000" y="1371600"/>
            <a:ext cx="2209800" cy="17526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1">
                <a:solidFill>
                  <a:schemeClr val="dk1"/>
                </a:solidFill>
                <a:latin typeface="Calibri"/>
                <a:ea typeface="Calibri"/>
                <a:cs typeface="Calibri"/>
                <a:sym typeface="Calibri"/>
              </a:rPr>
              <a:t>No discount</a:t>
            </a:r>
            <a:endParaRPr/>
          </a:p>
          <a:p>
            <a:pPr marL="0" marR="0" lvl="0" indent="0" algn="ctr" rtl="0">
              <a:spcBef>
                <a:spcPts val="0"/>
              </a:spcBef>
              <a:spcAft>
                <a:spcPts val="0"/>
              </a:spcAft>
              <a:buNone/>
            </a:pPr>
            <a:endParaRPr sz="400" i="1">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i="1">
                <a:solidFill>
                  <a:schemeClr val="dk1"/>
                </a:solidFill>
                <a:latin typeface="Calibri"/>
                <a:ea typeface="Calibri"/>
                <a:cs typeface="Calibri"/>
                <a:sym typeface="Calibri"/>
              </a:rPr>
              <a:t>100 time steps</a:t>
            </a:r>
            <a:endParaRPr sz="800" i="1">
              <a:solidFill>
                <a:schemeClr val="dk1"/>
              </a:solidFill>
              <a:latin typeface="Calibri"/>
              <a:ea typeface="Calibri"/>
              <a:cs typeface="Calibri"/>
              <a:sym typeface="Calibri"/>
            </a:endParaRPr>
          </a:p>
          <a:p>
            <a:pPr marL="0" marR="0" lvl="0" indent="0" algn="ctr" rtl="0">
              <a:spcBef>
                <a:spcPts val="0"/>
              </a:spcBef>
              <a:spcAft>
                <a:spcPts val="0"/>
              </a:spcAft>
              <a:buNone/>
            </a:pPr>
            <a:endParaRPr sz="400" i="1">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i="1">
                <a:solidFill>
                  <a:schemeClr val="dk1"/>
                </a:solidFill>
                <a:latin typeface="Calibri"/>
                <a:ea typeface="Calibri"/>
                <a:cs typeface="Calibri"/>
                <a:sym typeface="Calibri"/>
              </a:rPr>
              <a:t>Both states have the same value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Active Reinforcement Learning</a:t>
            </a:r>
            <a:endParaRPr dirty="0"/>
          </a:p>
        </p:txBody>
      </p:sp>
      <p:sp>
        <p:nvSpPr>
          <p:cNvPr id="106" name="Google Shape;106;p3"/>
          <p:cNvSpPr txBox="1">
            <a:spLocks noGrp="1"/>
          </p:cNvSpPr>
          <p:nvPr>
            <p:ph type="body" idx="1"/>
          </p:nvPr>
        </p:nvSpPr>
        <p:spPr>
          <a:xfrm>
            <a:off x="228600" y="1371600"/>
            <a:ext cx="10210800" cy="4525962"/>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800"/>
              <a:buChar char="▪"/>
            </a:pPr>
            <a:r>
              <a:rPr lang="en-US" sz="2800"/>
              <a:t>Full reinforcement learning: optimal policies (like value iteration)</a:t>
            </a:r>
            <a:endParaRPr/>
          </a:p>
          <a:p>
            <a:pPr marL="742913" lvl="1" indent="-285736" algn="l" rtl="0">
              <a:lnSpc>
                <a:spcPct val="90000"/>
              </a:lnSpc>
              <a:spcBef>
                <a:spcPts val="480"/>
              </a:spcBef>
              <a:spcAft>
                <a:spcPts val="0"/>
              </a:spcAft>
              <a:buSzPts val="2400"/>
              <a:buChar char="▪"/>
            </a:pPr>
            <a:r>
              <a:rPr lang="en-US" sz="2400"/>
              <a:t>You don’t know the transitions T(s,a,s’)</a:t>
            </a:r>
            <a:endParaRPr/>
          </a:p>
          <a:p>
            <a:pPr marL="742913" lvl="1" indent="-285736" algn="l" rtl="0">
              <a:lnSpc>
                <a:spcPct val="90000"/>
              </a:lnSpc>
              <a:spcBef>
                <a:spcPts val="480"/>
              </a:spcBef>
              <a:spcAft>
                <a:spcPts val="0"/>
              </a:spcAft>
              <a:buSzPts val="2400"/>
              <a:buChar char="▪"/>
            </a:pPr>
            <a:r>
              <a:rPr lang="en-US" sz="2400"/>
              <a:t>You don’t know the rewards R(s,a,s’)</a:t>
            </a:r>
            <a:endParaRPr/>
          </a:p>
          <a:p>
            <a:pPr marL="742913" lvl="1" indent="-285736" algn="l" rtl="0">
              <a:lnSpc>
                <a:spcPct val="90000"/>
              </a:lnSpc>
              <a:spcBef>
                <a:spcPts val="480"/>
              </a:spcBef>
              <a:spcAft>
                <a:spcPts val="0"/>
              </a:spcAft>
              <a:buSzPts val="2400"/>
              <a:buChar char="▪"/>
            </a:pPr>
            <a:r>
              <a:rPr lang="en-US" sz="2400"/>
              <a:t>You choose the actions now</a:t>
            </a:r>
            <a:endParaRPr sz="2400"/>
          </a:p>
          <a:p>
            <a:pPr marL="742913" lvl="1" indent="-285736" algn="l" rtl="0">
              <a:lnSpc>
                <a:spcPct val="90000"/>
              </a:lnSpc>
              <a:spcBef>
                <a:spcPts val="480"/>
              </a:spcBef>
              <a:spcAft>
                <a:spcPts val="0"/>
              </a:spcAft>
              <a:buSzPts val="2400"/>
              <a:buChar char="▪"/>
            </a:pPr>
            <a:r>
              <a:rPr lang="en-US" sz="2400">
                <a:solidFill>
                  <a:srgbClr val="CC0000"/>
                </a:solidFill>
              </a:rPr>
              <a:t>Goal: learn the optimal policy / values</a:t>
            </a:r>
            <a:endParaRPr/>
          </a:p>
          <a:p>
            <a:pPr marL="742913" lvl="1" indent="-133336" algn="l" rtl="0">
              <a:lnSpc>
                <a:spcPct val="90000"/>
              </a:lnSpc>
              <a:spcBef>
                <a:spcPts val="480"/>
              </a:spcBef>
              <a:spcAft>
                <a:spcPts val="0"/>
              </a:spcAft>
              <a:buSzPts val="2400"/>
              <a:buNone/>
            </a:pPr>
            <a:endParaRPr sz="2400"/>
          </a:p>
          <a:p>
            <a:pPr marL="342882" lvl="0" indent="-342882" algn="l" rtl="0">
              <a:lnSpc>
                <a:spcPct val="90000"/>
              </a:lnSpc>
              <a:spcBef>
                <a:spcPts val="560"/>
              </a:spcBef>
              <a:spcAft>
                <a:spcPts val="0"/>
              </a:spcAft>
              <a:buSzPts val="2800"/>
              <a:buChar char="▪"/>
            </a:pPr>
            <a:r>
              <a:rPr lang="en-US" sz="2800"/>
              <a:t>In this case:</a:t>
            </a:r>
            <a:endParaRPr/>
          </a:p>
          <a:p>
            <a:pPr marL="742913" lvl="1" indent="-285736" algn="l" rtl="0">
              <a:lnSpc>
                <a:spcPct val="90000"/>
              </a:lnSpc>
              <a:spcBef>
                <a:spcPts val="480"/>
              </a:spcBef>
              <a:spcAft>
                <a:spcPts val="0"/>
              </a:spcAft>
              <a:buSzPts val="2400"/>
              <a:buChar char="▪"/>
            </a:pPr>
            <a:r>
              <a:rPr lang="en-US" sz="2400"/>
              <a:t>Learner makes choices!</a:t>
            </a:r>
            <a:endParaRPr/>
          </a:p>
          <a:p>
            <a:pPr marL="742913" lvl="1" indent="-285736" algn="l" rtl="0">
              <a:lnSpc>
                <a:spcPct val="90000"/>
              </a:lnSpc>
              <a:spcBef>
                <a:spcPts val="480"/>
              </a:spcBef>
              <a:spcAft>
                <a:spcPts val="0"/>
              </a:spcAft>
              <a:buSzPts val="2400"/>
              <a:buChar char="▪"/>
            </a:pPr>
            <a:r>
              <a:rPr lang="en-US" sz="2400"/>
              <a:t>Fundamental tradeoff: exploration vs. exploitation</a:t>
            </a:r>
            <a:endParaRPr/>
          </a:p>
          <a:p>
            <a:pPr marL="742913" lvl="1" indent="-285736" algn="l" rtl="0">
              <a:lnSpc>
                <a:spcPct val="90000"/>
              </a:lnSpc>
              <a:spcBef>
                <a:spcPts val="480"/>
              </a:spcBef>
              <a:spcAft>
                <a:spcPts val="0"/>
              </a:spcAft>
              <a:buSzPts val="2400"/>
              <a:buChar char="▪"/>
            </a:pPr>
            <a:r>
              <a:rPr lang="en-US" sz="2400"/>
              <a:t>This is NOT offline planning!  You actually take actions in the world and find out what happens…</a:t>
            </a:r>
            <a:endParaRPr/>
          </a:p>
        </p:txBody>
      </p:sp>
      <p:pic>
        <p:nvPicPr>
          <p:cNvPr id="107" name="Google Shape;107;p3"/>
          <p:cNvPicPr preferRelativeResize="0"/>
          <p:nvPr/>
        </p:nvPicPr>
        <p:blipFill rotWithShape="1">
          <a:blip r:embed="rId3">
            <a:alphaModFix/>
          </a:blip>
          <a:srcRect/>
          <a:stretch/>
        </p:blipFill>
        <p:spPr>
          <a:xfrm>
            <a:off x="6935228" y="2133600"/>
            <a:ext cx="4239685" cy="20498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Detour: Q-Value Iteration</a:t>
            </a:r>
            <a:endParaRPr/>
          </a:p>
        </p:txBody>
      </p:sp>
      <p:sp>
        <p:nvSpPr>
          <p:cNvPr id="113" name="Google Shape;113;p4"/>
          <p:cNvSpPr txBox="1">
            <a:spLocks noGrp="1"/>
          </p:cNvSpPr>
          <p:nvPr>
            <p:ph type="body" idx="1"/>
          </p:nvPr>
        </p:nvSpPr>
        <p:spPr>
          <a:xfrm>
            <a:off x="457200" y="1447800"/>
            <a:ext cx="11277600" cy="48006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400"/>
              <a:buChar char="▪"/>
            </a:pPr>
            <a:r>
              <a:rPr lang="en-US" sz="2400">
                <a:latin typeface="Calibri"/>
                <a:ea typeface="Calibri"/>
                <a:cs typeface="Calibri"/>
                <a:sym typeface="Calibri"/>
              </a:rPr>
              <a:t>Value iteration: find successive (depth-limited) values</a:t>
            </a:r>
            <a:endParaRPr/>
          </a:p>
          <a:p>
            <a:pPr marL="742913" lvl="1" indent="-285736" algn="l" rtl="0">
              <a:lnSpc>
                <a:spcPct val="80000"/>
              </a:lnSpc>
              <a:spcBef>
                <a:spcPts val="400"/>
              </a:spcBef>
              <a:spcAft>
                <a:spcPts val="0"/>
              </a:spcAft>
              <a:buSzPts val="2000"/>
              <a:buChar char="▪"/>
            </a:pPr>
            <a:r>
              <a:rPr lang="en-US" sz="2000">
                <a:latin typeface="Calibri"/>
                <a:ea typeface="Calibri"/>
                <a:cs typeface="Calibri"/>
                <a:sym typeface="Calibri"/>
              </a:rPr>
              <a:t>Start with V</a:t>
            </a:r>
            <a:r>
              <a:rPr lang="en-US" sz="2000" baseline="-25000">
                <a:latin typeface="Calibri"/>
                <a:ea typeface="Calibri"/>
                <a:cs typeface="Calibri"/>
                <a:sym typeface="Calibri"/>
              </a:rPr>
              <a:t>0</a:t>
            </a:r>
            <a:r>
              <a:rPr lang="en-US" sz="2000">
                <a:latin typeface="Calibri"/>
                <a:ea typeface="Calibri"/>
                <a:cs typeface="Calibri"/>
                <a:sym typeface="Calibri"/>
              </a:rPr>
              <a:t>(s) = 0, which we know is right</a:t>
            </a:r>
            <a:endParaRPr/>
          </a:p>
          <a:p>
            <a:pPr marL="742913" lvl="1" indent="-285736" algn="l" rtl="0">
              <a:lnSpc>
                <a:spcPct val="80000"/>
              </a:lnSpc>
              <a:spcBef>
                <a:spcPts val="400"/>
              </a:spcBef>
              <a:spcAft>
                <a:spcPts val="0"/>
              </a:spcAft>
              <a:buSzPts val="2000"/>
              <a:buChar char="▪"/>
            </a:pPr>
            <a:r>
              <a:rPr lang="en-US" sz="2000">
                <a:latin typeface="Calibri"/>
                <a:ea typeface="Calibri"/>
                <a:cs typeface="Calibri"/>
                <a:sym typeface="Calibri"/>
              </a:rPr>
              <a:t>Given V</a:t>
            </a:r>
            <a:r>
              <a:rPr lang="en-US" sz="2000" baseline="-25000">
                <a:latin typeface="Calibri"/>
                <a:ea typeface="Calibri"/>
                <a:cs typeface="Calibri"/>
                <a:sym typeface="Calibri"/>
              </a:rPr>
              <a:t>k</a:t>
            </a:r>
            <a:r>
              <a:rPr lang="en-US" sz="2000">
                <a:latin typeface="Calibri"/>
                <a:ea typeface="Calibri"/>
                <a:cs typeface="Calibri"/>
                <a:sym typeface="Calibri"/>
              </a:rPr>
              <a:t>, calculate the depth k+1 values for all states:</a:t>
            </a:r>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742913" lvl="1" indent="-158736" algn="l" rtl="0">
              <a:lnSpc>
                <a:spcPct val="80000"/>
              </a:lnSpc>
              <a:spcBef>
                <a:spcPts val="400"/>
              </a:spcBef>
              <a:spcAft>
                <a:spcPts val="0"/>
              </a:spcAft>
              <a:buSzPts val="2000"/>
              <a:buNone/>
            </a:pPr>
            <a:endParaRPr sz="2000">
              <a:latin typeface="Calibri"/>
              <a:ea typeface="Calibri"/>
              <a:cs typeface="Calibri"/>
              <a:sym typeface="Calibri"/>
            </a:endParaRPr>
          </a:p>
          <a:p>
            <a:pPr marL="342882" lvl="0" indent="-190482" algn="l" rtl="0">
              <a:lnSpc>
                <a:spcPct val="80000"/>
              </a:lnSpc>
              <a:spcBef>
                <a:spcPts val="480"/>
              </a:spcBef>
              <a:spcAft>
                <a:spcPts val="0"/>
              </a:spcAft>
              <a:buSzPts val="2400"/>
              <a:buNone/>
            </a:pPr>
            <a:endParaRPr sz="2400">
              <a:latin typeface="Calibri"/>
              <a:ea typeface="Calibri"/>
              <a:cs typeface="Calibri"/>
              <a:sym typeface="Calibri"/>
            </a:endParaRPr>
          </a:p>
          <a:p>
            <a:pPr marL="342882" lvl="0" indent="-342882" algn="l" rtl="0">
              <a:lnSpc>
                <a:spcPct val="80000"/>
              </a:lnSpc>
              <a:spcBef>
                <a:spcPts val="480"/>
              </a:spcBef>
              <a:spcAft>
                <a:spcPts val="0"/>
              </a:spcAft>
              <a:buSzPts val="2400"/>
              <a:buChar char="▪"/>
            </a:pPr>
            <a:r>
              <a:rPr lang="en-US" sz="2400">
                <a:latin typeface="Calibri"/>
                <a:ea typeface="Calibri"/>
                <a:cs typeface="Calibri"/>
                <a:sym typeface="Calibri"/>
              </a:rPr>
              <a:t>But Q-values are more useful, so compute them instead</a:t>
            </a:r>
            <a:endParaRPr/>
          </a:p>
          <a:p>
            <a:pPr marL="742913" lvl="1" indent="-285736" algn="l" rtl="0">
              <a:lnSpc>
                <a:spcPct val="80000"/>
              </a:lnSpc>
              <a:spcBef>
                <a:spcPts val="400"/>
              </a:spcBef>
              <a:spcAft>
                <a:spcPts val="0"/>
              </a:spcAft>
              <a:buSzPts val="2000"/>
              <a:buChar char="▪"/>
            </a:pPr>
            <a:r>
              <a:rPr lang="en-US" sz="2000">
                <a:latin typeface="Calibri"/>
                <a:ea typeface="Calibri"/>
                <a:cs typeface="Calibri"/>
                <a:sym typeface="Calibri"/>
              </a:rPr>
              <a:t>Start with Q</a:t>
            </a:r>
            <a:r>
              <a:rPr lang="en-US" sz="2000" baseline="-25000">
                <a:latin typeface="Calibri"/>
                <a:ea typeface="Calibri"/>
                <a:cs typeface="Calibri"/>
                <a:sym typeface="Calibri"/>
              </a:rPr>
              <a:t>0</a:t>
            </a:r>
            <a:r>
              <a:rPr lang="en-US" sz="2000">
                <a:latin typeface="Calibri"/>
                <a:ea typeface="Calibri"/>
                <a:cs typeface="Calibri"/>
                <a:sym typeface="Calibri"/>
              </a:rPr>
              <a:t>(s,a) = 0, which we know is right</a:t>
            </a:r>
            <a:endParaRPr/>
          </a:p>
          <a:p>
            <a:pPr marL="742913" lvl="1" indent="-285736" algn="l" rtl="0">
              <a:lnSpc>
                <a:spcPct val="80000"/>
              </a:lnSpc>
              <a:spcBef>
                <a:spcPts val="400"/>
              </a:spcBef>
              <a:spcAft>
                <a:spcPts val="0"/>
              </a:spcAft>
              <a:buSzPts val="2000"/>
              <a:buChar char="▪"/>
            </a:pPr>
            <a:r>
              <a:rPr lang="en-US" sz="2000">
                <a:latin typeface="Calibri"/>
                <a:ea typeface="Calibri"/>
                <a:cs typeface="Calibri"/>
                <a:sym typeface="Calibri"/>
              </a:rPr>
              <a:t>Given Q</a:t>
            </a:r>
            <a:r>
              <a:rPr lang="en-US" sz="2000" baseline="-25000">
                <a:latin typeface="Calibri"/>
                <a:ea typeface="Calibri"/>
                <a:cs typeface="Calibri"/>
                <a:sym typeface="Calibri"/>
              </a:rPr>
              <a:t>k</a:t>
            </a:r>
            <a:r>
              <a:rPr lang="en-US" sz="2000">
                <a:latin typeface="Calibri"/>
                <a:ea typeface="Calibri"/>
                <a:cs typeface="Calibri"/>
                <a:sym typeface="Calibri"/>
              </a:rPr>
              <a:t>, calculate the depth k+1 q-values for all q-states:</a:t>
            </a:r>
            <a:endParaRPr sz="2400">
              <a:latin typeface="Calibri"/>
              <a:ea typeface="Calibri"/>
              <a:cs typeface="Calibri"/>
              <a:sym typeface="Calibri"/>
            </a:endParaRPr>
          </a:p>
        </p:txBody>
      </p:sp>
      <p:pic>
        <p:nvPicPr>
          <p:cNvPr id="114" name="Google Shape;114;p4" descr="txp_fig"/>
          <p:cNvPicPr preferRelativeResize="0"/>
          <p:nvPr/>
        </p:nvPicPr>
        <p:blipFill rotWithShape="1">
          <a:blip r:embed="rId3">
            <a:alphaModFix/>
          </a:blip>
          <a:srcRect/>
          <a:stretch/>
        </p:blipFill>
        <p:spPr>
          <a:xfrm>
            <a:off x="1633804" y="2662235"/>
            <a:ext cx="7265452" cy="690790"/>
          </a:xfrm>
          <a:prstGeom prst="rect">
            <a:avLst/>
          </a:prstGeom>
          <a:noFill/>
          <a:ln>
            <a:noFill/>
          </a:ln>
        </p:spPr>
      </p:pic>
      <p:cxnSp>
        <p:nvCxnSpPr>
          <p:cNvPr id="115" name="Google Shape;115;p4"/>
          <p:cNvCxnSpPr/>
          <p:nvPr/>
        </p:nvCxnSpPr>
        <p:spPr>
          <a:xfrm flipH="1">
            <a:off x="6172200" y="3538538"/>
            <a:ext cx="307975" cy="612775"/>
          </a:xfrm>
          <a:prstGeom prst="straightConnector1">
            <a:avLst/>
          </a:prstGeom>
          <a:noFill/>
          <a:ln w="9525" cap="flat" cmpd="sng">
            <a:solidFill>
              <a:schemeClr val="lt1"/>
            </a:solidFill>
            <a:prstDash val="dash"/>
            <a:round/>
            <a:headEnd type="none" w="med" len="med"/>
            <a:tailEnd type="triangle" w="med" len="med"/>
          </a:ln>
        </p:spPr>
      </p:cxnSp>
      <p:pic>
        <p:nvPicPr>
          <p:cNvPr id="116" name="Google Shape;116;p4" descr="txp_fig"/>
          <p:cNvPicPr preferRelativeResize="0"/>
          <p:nvPr/>
        </p:nvPicPr>
        <p:blipFill rotWithShape="1">
          <a:blip r:embed="rId4">
            <a:alphaModFix/>
          </a:blip>
          <a:srcRect/>
          <a:stretch/>
        </p:blipFill>
        <p:spPr>
          <a:xfrm>
            <a:off x="1663952" y="5026025"/>
            <a:ext cx="8165848" cy="765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Q-Learning</a:t>
            </a:r>
            <a:endParaRPr/>
          </a:p>
        </p:txBody>
      </p:sp>
      <p:sp>
        <p:nvSpPr>
          <p:cNvPr id="122" name="Google Shape;122;p5"/>
          <p:cNvSpPr txBox="1">
            <a:spLocks noGrp="1"/>
          </p:cNvSpPr>
          <p:nvPr>
            <p:ph type="body" idx="1"/>
          </p:nvPr>
        </p:nvSpPr>
        <p:spPr>
          <a:xfrm>
            <a:off x="457200" y="1219200"/>
            <a:ext cx="8229600" cy="4525963"/>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Q-Learning: sample-based Q-value iteration</a:t>
            </a:r>
            <a:endParaRPr/>
          </a:p>
          <a:p>
            <a:pPr marL="742913" lvl="1" indent="-133336" algn="l" rtl="0">
              <a:spcBef>
                <a:spcPts val="480"/>
              </a:spcBef>
              <a:spcAft>
                <a:spcPts val="0"/>
              </a:spcAft>
              <a:buSzPts val="2400"/>
              <a:buNone/>
            </a:pPr>
            <a:endParaRPr sz="2400"/>
          </a:p>
          <a:p>
            <a:pPr marL="742913" lvl="1" indent="-133336" algn="l" rtl="0">
              <a:spcBef>
                <a:spcPts val="480"/>
              </a:spcBef>
              <a:spcAft>
                <a:spcPts val="0"/>
              </a:spcAft>
              <a:buSzPts val="2400"/>
              <a:buNone/>
            </a:pPr>
            <a:endParaRPr sz="2400"/>
          </a:p>
          <a:p>
            <a:pPr marL="342882" lvl="0" indent="-342882" algn="l" rtl="0">
              <a:spcBef>
                <a:spcPts val="560"/>
              </a:spcBef>
              <a:spcAft>
                <a:spcPts val="0"/>
              </a:spcAft>
              <a:buSzPts val="2800"/>
              <a:buChar char="▪"/>
            </a:pPr>
            <a:r>
              <a:rPr lang="en-US" sz="2800"/>
              <a:t>Learn Q(s,a) values as you go</a:t>
            </a:r>
            <a:endParaRPr/>
          </a:p>
          <a:p>
            <a:pPr marL="742913" lvl="1" indent="-285736" algn="l" rtl="0">
              <a:spcBef>
                <a:spcPts val="480"/>
              </a:spcBef>
              <a:spcAft>
                <a:spcPts val="0"/>
              </a:spcAft>
              <a:buSzPts val="2400"/>
              <a:buChar char="▪"/>
            </a:pPr>
            <a:r>
              <a:rPr lang="en-US" sz="2400"/>
              <a:t>Receive a sample (s,a,s’,r)</a:t>
            </a:r>
            <a:endParaRPr/>
          </a:p>
          <a:p>
            <a:pPr marL="742913" lvl="1" indent="-285736" algn="l" rtl="0">
              <a:spcBef>
                <a:spcPts val="480"/>
              </a:spcBef>
              <a:spcAft>
                <a:spcPts val="0"/>
              </a:spcAft>
              <a:buSzPts val="2400"/>
              <a:buChar char="▪"/>
            </a:pPr>
            <a:r>
              <a:rPr lang="en-US" sz="2400"/>
              <a:t>Consider your old estimate:</a:t>
            </a:r>
            <a:endParaRPr/>
          </a:p>
          <a:p>
            <a:pPr marL="742913" lvl="1" indent="-285736" algn="l" rtl="0">
              <a:spcBef>
                <a:spcPts val="480"/>
              </a:spcBef>
              <a:spcAft>
                <a:spcPts val="0"/>
              </a:spcAft>
              <a:buSzPts val="2400"/>
              <a:buChar char="▪"/>
            </a:pPr>
            <a:r>
              <a:rPr lang="en-US" sz="2400"/>
              <a:t>Consider your new sample estimate:</a:t>
            </a:r>
            <a:endParaRPr/>
          </a:p>
          <a:p>
            <a:pPr marL="1142942" lvl="2" indent="-101588" algn="l" rtl="0">
              <a:spcBef>
                <a:spcPts val="400"/>
              </a:spcBef>
              <a:spcAft>
                <a:spcPts val="0"/>
              </a:spcAft>
              <a:buSzPts val="2000"/>
              <a:buNone/>
            </a:pPr>
            <a:endParaRPr sz="2000"/>
          </a:p>
          <a:p>
            <a:pPr marL="1142942" lvl="2" indent="-101588" algn="l" rtl="0">
              <a:spcBef>
                <a:spcPts val="400"/>
              </a:spcBef>
              <a:spcAft>
                <a:spcPts val="0"/>
              </a:spcAft>
              <a:buSzPts val="2000"/>
              <a:buNone/>
            </a:pPr>
            <a:endParaRPr sz="2000"/>
          </a:p>
          <a:p>
            <a:pPr marL="742913" lvl="1" indent="-285736" algn="l" rtl="0">
              <a:spcBef>
                <a:spcPts val="480"/>
              </a:spcBef>
              <a:spcAft>
                <a:spcPts val="0"/>
              </a:spcAft>
              <a:buSzPts val="2400"/>
              <a:buChar char="▪"/>
            </a:pPr>
            <a:r>
              <a:rPr lang="en-US" sz="2400"/>
              <a:t>Incorporate the new estimate into a running average:</a:t>
            </a:r>
            <a:endParaRPr/>
          </a:p>
        </p:txBody>
      </p:sp>
      <p:pic>
        <p:nvPicPr>
          <p:cNvPr id="123" name="Google Shape;123;p5" descr="txp_fig"/>
          <p:cNvPicPr preferRelativeResize="0"/>
          <p:nvPr/>
        </p:nvPicPr>
        <p:blipFill rotWithShape="1">
          <a:blip r:embed="rId4">
            <a:alphaModFix/>
          </a:blip>
          <a:srcRect/>
          <a:stretch/>
        </p:blipFill>
        <p:spPr>
          <a:xfrm>
            <a:off x="4813300" y="3657600"/>
            <a:ext cx="825500" cy="258762"/>
          </a:xfrm>
          <a:prstGeom prst="rect">
            <a:avLst/>
          </a:prstGeom>
          <a:noFill/>
          <a:ln>
            <a:noFill/>
          </a:ln>
        </p:spPr>
      </p:pic>
      <p:pic>
        <p:nvPicPr>
          <p:cNvPr id="124" name="Google Shape;124;p5" descr="txp_fig"/>
          <p:cNvPicPr preferRelativeResize="0"/>
          <p:nvPr/>
        </p:nvPicPr>
        <p:blipFill rotWithShape="1">
          <a:blip r:embed="rId5">
            <a:alphaModFix/>
          </a:blip>
          <a:srcRect/>
          <a:stretch/>
        </p:blipFill>
        <p:spPr>
          <a:xfrm>
            <a:off x="1752600" y="5791200"/>
            <a:ext cx="5692775" cy="315913"/>
          </a:xfrm>
          <a:prstGeom prst="rect">
            <a:avLst/>
          </a:prstGeom>
          <a:noFill/>
          <a:ln>
            <a:noFill/>
          </a:ln>
        </p:spPr>
      </p:pic>
      <p:pic>
        <p:nvPicPr>
          <p:cNvPr id="125" name="Google Shape;125;p5" descr="txp_fig"/>
          <p:cNvPicPr preferRelativeResize="0"/>
          <p:nvPr/>
        </p:nvPicPr>
        <p:blipFill rotWithShape="1">
          <a:blip r:embed="rId6">
            <a:alphaModFix/>
          </a:blip>
          <a:srcRect/>
          <a:stretch/>
        </p:blipFill>
        <p:spPr>
          <a:xfrm>
            <a:off x="1752600" y="4648200"/>
            <a:ext cx="4525963" cy="438150"/>
          </a:xfrm>
          <a:prstGeom prst="rect">
            <a:avLst/>
          </a:prstGeom>
          <a:noFill/>
          <a:ln>
            <a:noFill/>
          </a:ln>
        </p:spPr>
      </p:pic>
      <p:pic>
        <p:nvPicPr>
          <p:cNvPr id="126" name="Google Shape;126;p5" descr="txp_fig"/>
          <p:cNvPicPr preferRelativeResize="0"/>
          <p:nvPr/>
        </p:nvPicPr>
        <p:blipFill rotWithShape="1">
          <a:blip r:embed="rId7">
            <a:alphaModFix/>
          </a:blip>
          <a:srcRect/>
          <a:stretch/>
        </p:blipFill>
        <p:spPr>
          <a:xfrm>
            <a:off x="1524000" y="1828800"/>
            <a:ext cx="8165848" cy="765520"/>
          </a:xfrm>
          <a:prstGeom prst="rect">
            <a:avLst/>
          </a:prstGeom>
          <a:noFill/>
          <a:ln>
            <a:noFill/>
          </a:ln>
        </p:spPr>
      </p:pic>
      <p:graphicFrame>
        <p:nvGraphicFramePr>
          <p:cNvPr id="127" name="Google Shape;127;p5"/>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2049" r:id="rId8" imgW="3505200" imgH="2978252" progId="MSPhotoEd.3">
                  <p:embed/>
                </p:oleObj>
              </mc:Choice>
              <mc:Fallback>
                <p:oleObj r:id="rId8" imgW="3505200" imgH="2978252" progId="MSPhotoEd.3">
                  <p:embed/>
                  <p:pic>
                    <p:nvPicPr>
                      <p:cNvPr id="127" name="Google Shape;127;p5"/>
                      <p:cNvPicPr preferRelativeResize="0"/>
                      <p:nvPr/>
                    </p:nvPicPr>
                    <p:blipFill rotWithShape="1">
                      <a:blip r:embed="rId9">
                        <a:alphaModFix/>
                      </a:blip>
                      <a:srcRect/>
                      <a:stretch/>
                    </p:blipFill>
                    <p:spPr>
                      <a:xfrm>
                        <a:off x="8305800" y="2743200"/>
                        <a:ext cx="3505200" cy="297825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Q-Learning Properties</a:t>
            </a:r>
            <a:endParaRPr/>
          </a:p>
        </p:txBody>
      </p:sp>
      <p:sp>
        <p:nvSpPr>
          <p:cNvPr id="133" name="Google Shape;133;p6"/>
          <p:cNvSpPr txBox="1">
            <a:spLocks noGrp="1"/>
          </p:cNvSpPr>
          <p:nvPr>
            <p:ph type="body" idx="1"/>
          </p:nvPr>
        </p:nvSpPr>
        <p:spPr>
          <a:xfrm>
            <a:off x="457200" y="1371600"/>
            <a:ext cx="9525000" cy="4525962"/>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Amazing result: Q-learning converges to optimal policy -- even if you’re acting suboptimally!</a:t>
            </a:r>
            <a:endParaRPr/>
          </a:p>
          <a:p>
            <a:pPr marL="1142942" lvl="2" indent="-101588" algn="l" rtl="0">
              <a:spcBef>
                <a:spcPts val="400"/>
              </a:spcBef>
              <a:spcAft>
                <a:spcPts val="0"/>
              </a:spcAft>
              <a:buSzPts val="2000"/>
              <a:buNone/>
            </a:pPr>
            <a:endParaRPr sz="2000"/>
          </a:p>
          <a:p>
            <a:pPr marL="342882" lvl="0" indent="-342882" algn="l" rtl="0">
              <a:spcBef>
                <a:spcPts val="560"/>
              </a:spcBef>
              <a:spcAft>
                <a:spcPts val="0"/>
              </a:spcAft>
              <a:buSzPts val="2800"/>
              <a:buChar char="▪"/>
            </a:pPr>
            <a:r>
              <a:rPr lang="en-US" sz="2800"/>
              <a:t>This is called </a:t>
            </a:r>
            <a:r>
              <a:rPr lang="en-US" sz="2800">
                <a:solidFill>
                  <a:srgbClr val="C00000"/>
                </a:solidFill>
              </a:rPr>
              <a:t>off-policy learning</a:t>
            </a:r>
            <a:endParaRPr/>
          </a:p>
          <a:p>
            <a:pPr marL="1142942" lvl="2" indent="-101588" algn="l" rtl="0">
              <a:spcBef>
                <a:spcPts val="400"/>
              </a:spcBef>
              <a:spcAft>
                <a:spcPts val="0"/>
              </a:spcAft>
              <a:buSzPts val="2000"/>
              <a:buNone/>
            </a:pPr>
            <a:endParaRPr sz="2000"/>
          </a:p>
          <a:p>
            <a:pPr marL="342882" lvl="0" indent="-342882" algn="l" rtl="0">
              <a:spcBef>
                <a:spcPts val="560"/>
              </a:spcBef>
              <a:spcAft>
                <a:spcPts val="0"/>
              </a:spcAft>
              <a:buSzPts val="2800"/>
              <a:buChar char="▪"/>
            </a:pPr>
            <a:r>
              <a:rPr lang="en-US" sz="2800"/>
              <a:t>Caveats:</a:t>
            </a:r>
            <a:endParaRPr/>
          </a:p>
          <a:p>
            <a:pPr marL="742913" lvl="1" indent="-285736" algn="l" rtl="0">
              <a:spcBef>
                <a:spcPts val="480"/>
              </a:spcBef>
              <a:spcAft>
                <a:spcPts val="0"/>
              </a:spcAft>
              <a:buSzPts val="2400"/>
              <a:buChar char="▪"/>
            </a:pPr>
            <a:r>
              <a:rPr lang="en-US" sz="2400"/>
              <a:t>You have to explore enough</a:t>
            </a:r>
            <a:endParaRPr/>
          </a:p>
          <a:p>
            <a:pPr marL="742913" lvl="1" indent="-285736" algn="l" rtl="0">
              <a:spcBef>
                <a:spcPts val="480"/>
              </a:spcBef>
              <a:spcAft>
                <a:spcPts val="0"/>
              </a:spcAft>
              <a:buSzPts val="2400"/>
              <a:buChar char="▪"/>
            </a:pPr>
            <a:r>
              <a:rPr lang="en-US" sz="2400"/>
              <a:t>You have to eventually make the learning rate</a:t>
            </a:r>
            <a:endParaRPr/>
          </a:p>
          <a:p>
            <a:pPr marL="742913" lvl="1" indent="-285736" algn="l" rtl="0">
              <a:spcBef>
                <a:spcPts val="480"/>
              </a:spcBef>
              <a:spcAft>
                <a:spcPts val="0"/>
              </a:spcAft>
              <a:buSzPts val="2400"/>
              <a:buNone/>
            </a:pPr>
            <a:r>
              <a:rPr lang="en-US" sz="2400"/>
              <a:t>	small enough</a:t>
            </a:r>
            <a:endParaRPr/>
          </a:p>
          <a:p>
            <a:pPr marL="742913" lvl="1" indent="-285736" algn="l" rtl="0">
              <a:spcBef>
                <a:spcPts val="480"/>
              </a:spcBef>
              <a:spcAft>
                <a:spcPts val="0"/>
              </a:spcAft>
              <a:buSzPts val="2400"/>
              <a:buChar char="▪"/>
            </a:pPr>
            <a:r>
              <a:rPr lang="en-US" sz="2400"/>
              <a:t>… but not decrease it too quickly</a:t>
            </a:r>
            <a:endParaRPr/>
          </a:p>
          <a:p>
            <a:pPr marL="742913" lvl="1" indent="-285736" algn="l" rtl="0">
              <a:spcBef>
                <a:spcPts val="480"/>
              </a:spcBef>
              <a:spcAft>
                <a:spcPts val="0"/>
              </a:spcAft>
              <a:buSzPts val="2400"/>
              <a:buChar char="▪"/>
            </a:pPr>
            <a:r>
              <a:rPr lang="en-US" sz="2400"/>
              <a:t>Basically, in the limit, it doesn’t matter how you select actions (!)</a:t>
            </a:r>
            <a:endParaRPr/>
          </a:p>
          <a:p>
            <a:pPr marL="1600120" lvl="3" indent="-114288" algn="l" rtl="0">
              <a:spcBef>
                <a:spcPts val="360"/>
              </a:spcBef>
              <a:spcAft>
                <a:spcPts val="0"/>
              </a:spcAft>
              <a:buSzPts val="1800"/>
              <a:buNone/>
            </a:pPr>
            <a:endParaRPr sz="1800"/>
          </a:p>
        </p:txBody>
      </p:sp>
      <p:pic>
        <p:nvPicPr>
          <p:cNvPr id="134" name="Google Shape;134;p6"/>
          <p:cNvPicPr preferRelativeResize="0"/>
          <p:nvPr/>
        </p:nvPicPr>
        <p:blipFill rotWithShape="1">
          <a:blip r:embed="rId3">
            <a:alphaModFix/>
          </a:blip>
          <a:srcRect/>
          <a:stretch/>
        </p:blipFill>
        <p:spPr>
          <a:xfrm>
            <a:off x="7392042" y="2667000"/>
            <a:ext cx="3884915" cy="27980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Exploration vs. Exploitation</a:t>
            </a:r>
            <a:endParaRPr/>
          </a:p>
        </p:txBody>
      </p:sp>
      <p:sp>
        <p:nvSpPr>
          <p:cNvPr id="141" name="Google Shape;141;p7"/>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lvl="0" indent="-139682" algn="l" rtl="0">
              <a:spcBef>
                <a:spcPts val="0"/>
              </a:spcBef>
              <a:spcAft>
                <a:spcPts val="0"/>
              </a:spcAft>
              <a:buSzPts val="3200"/>
              <a:buNone/>
            </a:pPr>
            <a:endParaRPr/>
          </a:p>
        </p:txBody>
      </p:sp>
      <p:pic>
        <p:nvPicPr>
          <p:cNvPr id="142" name="Google Shape;142;p7"/>
          <p:cNvPicPr preferRelativeResize="0"/>
          <p:nvPr/>
        </p:nvPicPr>
        <p:blipFill rotWithShape="1">
          <a:blip r:embed="rId3">
            <a:alphaModFix/>
          </a:blip>
          <a:srcRect/>
          <a:stretch/>
        </p:blipFill>
        <p:spPr>
          <a:xfrm>
            <a:off x="1790700" y="914400"/>
            <a:ext cx="8572500" cy="571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How to Explore?</a:t>
            </a:r>
            <a:endParaRPr/>
          </a:p>
        </p:txBody>
      </p:sp>
      <p:sp>
        <p:nvSpPr>
          <p:cNvPr id="149" name="Google Shape;149;p8"/>
          <p:cNvSpPr txBox="1">
            <a:spLocks noGrp="1"/>
          </p:cNvSpPr>
          <p:nvPr>
            <p:ph type="body" idx="1"/>
          </p:nvPr>
        </p:nvSpPr>
        <p:spPr>
          <a:xfrm>
            <a:off x="457200" y="1447800"/>
            <a:ext cx="8001000" cy="50292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3200"/>
              <a:buChar char="▪"/>
            </a:pPr>
            <a:r>
              <a:rPr lang="en-US"/>
              <a:t>Several schemes for forcing exploration</a:t>
            </a:r>
            <a:endParaRPr/>
          </a:p>
          <a:p>
            <a:pPr marL="742913" lvl="1" indent="-285736" algn="l" rtl="0">
              <a:lnSpc>
                <a:spcPct val="90000"/>
              </a:lnSpc>
              <a:spcBef>
                <a:spcPts val="560"/>
              </a:spcBef>
              <a:spcAft>
                <a:spcPts val="0"/>
              </a:spcAft>
              <a:buSzPts val="2800"/>
              <a:buChar char="▪"/>
            </a:pPr>
            <a:r>
              <a:rPr lang="en-US"/>
              <a:t>Simplest: random actions (ε-greedy)</a:t>
            </a:r>
            <a:endParaRPr/>
          </a:p>
          <a:p>
            <a:pPr marL="1142942" lvl="2" indent="-228588" algn="l" rtl="0">
              <a:lnSpc>
                <a:spcPct val="90000"/>
              </a:lnSpc>
              <a:spcBef>
                <a:spcPts val="480"/>
              </a:spcBef>
              <a:spcAft>
                <a:spcPts val="0"/>
              </a:spcAft>
              <a:buSzPts val="2400"/>
              <a:buChar char="▪"/>
            </a:pPr>
            <a:r>
              <a:rPr lang="en-US"/>
              <a:t>Every time step, flip a coin</a:t>
            </a:r>
            <a:endParaRPr/>
          </a:p>
          <a:p>
            <a:pPr marL="1142942" lvl="2" indent="-228588" algn="l" rtl="0">
              <a:lnSpc>
                <a:spcPct val="90000"/>
              </a:lnSpc>
              <a:spcBef>
                <a:spcPts val="480"/>
              </a:spcBef>
              <a:spcAft>
                <a:spcPts val="0"/>
              </a:spcAft>
              <a:buSzPts val="2400"/>
              <a:buChar char="▪"/>
            </a:pPr>
            <a:r>
              <a:rPr lang="en-US"/>
              <a:t>With (small) probability ε, act randomly</a:t>
            </a:r>
            <a:endParaRPr/>
          </a:p>
          <a:p>
            <a:pPr marL="1142942" lvl="2" indent="-228588" algn="l" rtl="0">
              <a:lnSpc>
                <a:spcPct val="90000"/>
              </a:lnSpc>
              <a:spcBef>
                <a:spcPts val="480"/>
              </a:spcBef>
              <a:spcAft>
                <a:spcPts val="0"/>
              </a:spcAft>
              <a:buSzPts val="2400"/>
              <a:buChar char="▪"/>
            </a:pPr>
            <a:r>
              <a:rPr lang="en-US"/>
              <a:t>With (large) probability 1-ε, act on current policy</a:t>
            </a:r>
            <a:endParaRPr/>
          </a:p>
          <a:p>
            <a:pPr marL="1142942" lvl="2" indent="-76188" algn="l" rtl="0">
              <a:lnSpc>
                <a:spcPct val="90000"/>
              </a:lnSpc>
              <a:spcBef>
                <a:spcPts val="480"/>
              </a:spcBef>
              <a:spcAft>
                <a:spcPts val="0"/>
              </a:spcAft>
              <a:buSzPts val="2400"/>
              <a:buNone/>
            </a:pPr>
            <a:endParaRPr/>
          </a:p>
        </p:txBody>
      </p:sp>
      <p:pic>
        <p:nvPicPr>
          <p:cNvPr id="150" name="Google Shape;150;p8"/>
          <p:cNvPicPr preferRelativeResize="0"/>
          <p:nvPr/>
        </p:nvPicPr>
        <p:blipFill rotWithShape="1">
          <a:blip r:embed="rId3">
            <a:alphaModFix/>
          </a:blip>
          <a:srcRect/>
          <a:stretch/>
        </p:blipFill>
        <p:spPr>
          <a:xfrm>
            <a:off x="8384391" y="1600200"/>
            <a:ext cx="3348017" cy="4267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How to Explore?</a:t>
            </a:r>
            <a:endParaRPr/>
          </a:p>
        </p:txBody>
      </p:sp>
      <p:sp>
        <p:nvSpPr>
          <p:cNvPr id="157" name="Google Shape;157;p9"/>
          <p:cNvSpPr txBox="1">
            <a:spLocks noGrp="1"/>
          </p:cNvSpPr>
          <p:nvPr>
            <p:ph type="body" idx="1"/>
          </p:nvPr>
        </p:nvSpPr>
        <p:spPr>
          <a:xfrm>
            <a:off x="457200" y="1447800"/>
            <a:ext cx="8001000" cy="50292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3200"/>
              <a:buChar char="▪"/>
            </a:pPr>
            <a:r>
              <a:rPr lang="en-US"/>
              <a:t>Several schemes for forcing exploration</a:t>
            </a:r>
            <a:endParaRPr/>
          </a:p>
          <a:p>
            <a:pPr marL="742913" lvl="1" indent="-285736" algn="l" rtl="0">
              <a:lnSpc>
                <a:spcPct val="90000"/>
              </a:lnSpc>
              <a:spcBef>
                <a:spcPts val="560"/>
              </a:spcBef>
              <a:spcAft>
                <a:spcPts val="0"/>
              </a:spcAft>
              <a:buSzPts val="2800"/>
              <a:buChar char="▪"/>
            </a:pPr>
            <a:r>
              <a:rPr lang="en-US"/>
              <a:t>Simplest: random actions (ε-greedy)</a:t>
            </a:r>
            <a:endParaRPr/>
          </a:p>
          <a:p>
            <a:pPr marL="1142942" lvl="2" indent="-228588" algn="l" rtl="0">
              <a:lnSpc>
                <a:spcPct val="90000"/>
              </a:lnSpc>
              <a:spcBef>
                <a:spcPts val="480"/>
              </a:spcBef>
              <a:spcAft>
                <a:spcPts val="0"/>
              </a:spcAft>
              <a:buSzPts val="2400"/>
              <a:buChar char="▪"/>
            </a:pPr>
            <a:r>
              <a:rPr lang="en-US"/>
              <a:t>Every time step, flip a coin</a:t>
            </a:r>
            <a:endParaRPr/>
          </a:p>
          <a:p>
            <a:pPr marL="1142942" lvl="2" indent="-228588" algn="l" rtl="0">
              <a:lnSpc>
                <a:spcPct val="90000"/>
              </a:lnSpc>
              <a:spcBef>
                <a:spcPts val="480"/>
              </a:spcBef>
              <a:spcAft>
                <a:spcPts val="0"/>
              </a:spcAft>
              <a:buSzPts val="2400"/>
              <a:buChar char="▪"/>
            </a:pPr>
            <a:r>
              <a:rPr lang="en-US"/>
              <a:t>With (small) probability ε, act randomly</a:t>
            </a:r>
            <a:endParaRPr/>
          </a:p>
          <a:p>
            <a:pPr marL="1142942" lvl="2" indent="-228588" algn="l" rtl="0">
              <a:lnSpc>
                <a:spcPct val="90000"/>
              </a:lnSpc>
              <a:spcBef>
                <a:spcPts val="480"/>
              </a:spcBef>
              <a:spcAft>
                <a:spcPts val="0"/>
              </a:spcAft>
              <a:buSzPts val="2400"/>
              <a:buChar char="▪"/>
            </a:pPr>
            <a:r>
              <a:rPr lang="en-US"/>
              <a:t>With (large) probability 1-ε, act on current policy</a:t>
            </a:r>
            <a:endParaRPr/>
          </a:p>
          <a:p>
            <a:pPr marL="1142942" lvl="2" indent="-76188" algn="l" rtl="0">
              <a:lnSpc>
                <a:spcPct val="90000"/>
              </a:lnSpc>
              <a:spcBef>
                <a:spcPts val="480"/>
              </a:spcBef>
              <a:spcAft>
                <a:spcPts val="0"/>
              </a:spcAft>
              <a:buSzPts val="2400"/>
              <a:buNone/>
            </a:pPr>
            <a:endParaRPr/>
          </a:p>
          <a:p>
            <a:pPr marL="742913" lvl="1" indent="-285736" algn="l" rtl="0">
              <a:lnSpc>
                <a:spcPct val="90000"/>
              </a:lnSpc>
              <a:spcBef>
                <a:spcPts val="560"/>
              </a:spcBef>
              <a:spcAft>
                <a:spcPts val="0"/>
              </a:spcAft>
              <a:buSzPts val="2800"/>
              <a:buChar char="▪"/>
            </a:pPr>
            <a:r>
              <a:rPr lang="en-US"/>
              <a:t>Problems with random actions?</a:t>
            </a:r>
            <a:endParaRPr/>
          </a:p>
          <a:p>
            <a:pPr marL="1142942" lvl="2" indent="-228588" algn="l" rtl="0">
              <a:lnSpc>
                <a:spcPct val="90000"/>
              </a:lnSpc>
              <a:spcBef>
                <a:spcPts val="480"/>
              </a:spcBef>
              <a:spcAft>
                <a:spcPts val="0"/>
              </a:spcAft>
              <a:buSzPts val="2400"/>
              <a:buChar char="▪"/>
            </a:pPr>
            <a:r>
              <a:rPr lang="en-US"/>
              <a:t>You do eventually explore the space, but keep thrashing around once learning is done</a:t>
            </a:r>
            <a:endParaRPr/>
          </a:p>
          <a:p>
            <a:pPr marL="1142942" lvl="2" indent="-228588" algn="l" rtl="0">
              <a:lnSpc>
                <a:spcPct val="90000"/>
              </a:lnSpc>
              <a:spcBef>
                <a:spcPts val="480"/>
              </a:spcBef>
              <a:spcAft>
                <a:spcPts val="0"/>
              </a:spcAft>
              <a:buSzPts val="2400"/>
              <a:buChar char="▪"/>
            </a:pPr>
            <a:r>
              <a:rPr lang="en-US"/>
              <a:t>One solution: lower ε over time</a:t>
            </a:r>
            <a:endParaRPr/>
          </a:p>
          <a:p>
            <a:pPr marL="1142942" lvl="2" indent="-228588" algn="l" rtl="0">
              <a:lnSpc>
                <a:spcPct val="90000"/>
              </a:lnSpc>
              <a:spcBef>
                <a:spcPts val="480"/>
              </a:spcBef>
              <a:spcAft>
                <a:spcPts val="0"/>
              </a:spcAft>
              <a:buSzPts val="2400"/>
              <a:buChar char="▪"/>
            </a:pPr>
            <a:r>
              <a:rPr lang="en-US"/>
              <a:t>Another solution: exploration functions</a:t>
            </a:r>
            <a:endParaRPr/>
          </a:p>
          <a:p>
            <a:pPr marL="342882" lvl="0" indent="-139682" algn="l" rtl="0">
              <a:lnSpc>
                <a:spcPct val="90000"/>
              </a:lnSpc>
              <a:spcBef>
                <a:spcPts val="640"/>
              </a:spcBef>
              <a:spcAft>
                <a:spcPts val="0"/>
              </a:spcAft>
              <a:buSzPts val="3200"/>
              <a:buNone/>
            </a:pPr>
            <a:endParaRPr/>
          </a:p>
        </p:txBody>
      </p:sp>
      <p:pic>
        <p:nvPicPr>
          <p:cNvPr id="158" name="Google Shape;158;p9"/>
          <p:cNvPicPr preferRelativeResize="0"/>
          <p:nvPr/>
        </p:nvPicPr>
        <p:blipFill rotWithShape="1">
          <a:blip r:embed="rId3">
            <a:alphaModFix/>
          </a:blip>
          <a:srcRect/>
          <a:stretch/>
        </p:blipFill>
        <p:spPr>
          <a:xfrm>
            <a:off x="8384391" y="1600200"/>
            <a:ext cx="3348017" cy="426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Exploration Functions</a:t>
            </a:r>
            <a:endParaRPr/>
          </a:p>
        </p:txBody>
      </p:sp>
      <p:sp>
        <p:nvSpPr>
          <p:cNvPr id="165" name="Google Shape;165;p10"/>
          <p:cNvSpPr txBox="1">
            <a:spLocks noGrp="1"/>
          </p:cNvSpPr>
          <p:nvPr>
            <p:ph type="body" idx="1"/>
          </p:nvPr>
        </p:nvSpPr>
        <p:spPr>
          <a:xfrm>
            <a:off x="304800" y="1219200"/>
            <a:ext cx="11506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When to explore?</a:t>
            </a:r>
            <a:endParaRPr/>
          </a:p>
          <a:p>
            <a:pPr marL="742913" lvl="1" indent="-285736" algn="l" rtl="0">
              <a:spcBef>
                <a:spcPts val="480"/>
              </a:spcBef>
              <a:spcAft>
                <a:spcPts val="0"/>
              </a:spcAft>
              <a:buSzPts val="2400"/>
              <a:buChar char="▪"/>
            </a:pPr>
            <a:r>
              <a:rPr lang="en-US" sz="2400"/>
              <a:t>Random actions: explore a fixed amount</a:t>
            </a:r>
            <a:endParaRPr/>
          </a:p>
          <a:p>
            <a:pPr marL="742913" lvl="1" indent="-285736" algn="l" rtl="0">
              <a:spcBef>
                <a:spcPts val="480"/>
              </a:spcBef>
              <a:spcAft>
                <a:spcPts val="0"/>
              </a:spcAft>
              <a:buSzPts val="2400"/>
              <a:buChar char="▪"/>
            </a:pPr>
            <a:r>
              <a:rPr lang="en-US" sz="2400"/>
              <a:t>Better idea: explore areas whose badness is not</a:t>
            </a:r>
            <a:endParaRPr/>
          </a:p>
          <a:p>
            <a:pPr marL="742913" lvl="1" indent="-285736" algn="l" rtl="0">
              <a:spcBef>
                <a:spcPts val="76"/>
              </a:spcBef>
              <a:spcAft>
                <a:spcPts val="0"/>
              </a:spcAft>
              <a:buSzPts val="2400"/>
              <a:buNone/>
            </a:pPr>
            <a:r>
              <a:rPr lang="en-US" sz="2400"/>
              <a:t>	(yet) established, eventually stop exploring</a:t>
            </a:r>
            <a:endParaRPr/>
          </a:p>
          <a:p>
            <a:pPr marL="2057298" lvl="4" indent="-126989" algn="l" rtl="0">
              <a:spcBef>
                <a:spcPts val="320"/>
              </a:spcBef>
              <a:spcAft>
                <a:spcPts val="0"/>
              </a:spcAft>
              <a:buSzPts val="1600"/>
              <a:buNone/>
            </a:pPr>
            <a:endParaRPr sz="1600"/>
          </a:p>
          <a:p>
            <a:pPr marL="342882" lvl="0" indent="-342882" algn="l" rtl="0">
              <a:spcBef>
                <a:spcPts val="560"/>
              </a:spcBef>
              <a:spcAft>
                <a:spcPts val="0"/>
              </a:spcAft>
              <a:buSzPts val="2800"/>
              <a:buChar char="▪"/>
            </a:pPr>
            <a:r>
              <a:rPr lang="en-US" sz="2800"/>
              <a:t>Exploration function</a:t>
            </a:r>
            <a:endParaRPr/>
          </a:p>
          <a:p>
            <a:pPr marL="742913" lvl="1" indent="-285736" algn="l" rtl="0">
              <a:spcBef>
                <a:spcPts val="480"/>
              </a:spcBef>
              <a:spcAft>
                <a:spcPts val="0"/>
              </a:spcAft>
              <a:buSzPts val="2400"/>
              <a:buChar char="▪"/>
            </a:pPr>
            <a:r>
              <a:rPr lang="en-US" sz="2400"/>
              <a:t>Takes a value estimate u and a visit count n, and</a:t>
            </a:r>
            <a:endParaRPr/>
          </a:p>
          <a:p>
            <a:pPr marL="742913" lvl="1" indent="-285736" algn="l" rtl="0">
              <a:spcBef>
                <a:spcPts val="76"/>
              </a:spcBef>
              <a:spcAft>
                <a:spcPts val="0"/>
              </a:spcAft>
              <a:buSzPts val="2400"/>
              <a:buNone/>
            </a:pPr>
            <a:r>
              <a:rPr lang="en-US" sz="2400"/>
              <a:t>	returns an optimistic utility, e.g.</a:t>
            </a:r>
            <a:endParaRPr/>
          </a:p>
          <a:p>
            <a:pPr marL="742913" lvl="1" indent="-285736" algn="l" rtl="0">
              <a:spcBef>
                <a:spcPts val="480"/>
              </a:spcBef>
              <a:spcAft>
                <a:spcPts val="0"/>
              </a:spcAft>
              <a:buSzPts val="2400"/>
              <a:buNone/>
            </a:pPr>
            <a:endParaRPr sz="2400"/>
          </a:p>
          <a:p>
            <a:pPr marL="742913" lvl="1" indent="-107936" algn="l" rtl="0">
              <a:spcBef>
                <a:spcPts val="560"/>
              </a:spcBef>
              <a:spcAft>
                <a:spcPts val="0"/>
              </a:spcAft>
              <a:buSzPts val="2800"/>
              <a:buNone/>
            </a:pPr>
            <a:endParaRPr/>
          </a:p>
          <a:p>
            <a:pPr marL="742913" lvl="1" indent="-133336" algn="l" rtl="0">
              <a:spcBef>
                <a:spcPts val="480"/>
              </a:spcBef>
              <a:spcAft>
                <a:spcPts val="0"/>
              </a:spcAft>
              <a:buSzPts val="2400"/>
              <a:buNone/>
            </a:pPr>
            <a:endParaRPr sz="2400"/>
          </a:p>
          <a:p>
            <a:pPr marL="742913" lvl="1" indent="-285736" algn="l" rtl="0">
              <a:spcBef>
                <a:spcPts val="480"/>
              </a:spcBef>
              <a:spcAft>
                <a:spcPts val="0"/>
              </a:spcAft>
              <a:buSzPts val="2400"/>
              <a:buChar char="▪"/>
            </a:pPr>
            <a:r>
              <a:rPr lang="en-US" sz="2400"/>
              <a:t>Note: this propagates the “bonus” back to states that lead to unknown states as well!</a:t>
            </a:r>
            <a:endParaRPr/>
          </a:p>
          <a:p>
            <a:pPr marL="742913" lvl="1" indent="-285736" algn="l" rtl="0">
              <a:spcBef>
                <a:spcPts val="480"/>
              </a:spcBef>
              <a:spcAft>
                <a:spcPts val="0"/>
              </a:spcAft>
              <a:buSzPts val="2400"/>
              <a:buNone/>
            </a:pPr>
            <a:r>
              <a:rPr lang="en-US" sz="2400"/>
              <a:t>				</a:t>
            </a:r>
            <a:endParaRPr/>
          </a:p>
        </p:txBody>
      </p:sp>
      <p:pic>
        <p:nvPicPr>
          <p:cNvPr id="166" name="Google Shape;166;p10"/>
          <p:cNvPicPr preferRelativeResize="0"/>
          <p:nvPr/>
        </p:nvPicPr>
        <p:blipFill rotWithShape="1">
          <a:blip r:embed="rId3">
            <a:alphaModFix/>
          </a:blip>
          <a:srcRect/>
          <a:stretch/>
        </p:blipFill>
        <p:spPr>
          <a:xfrm>
            <a:off x="7341512" y="1219564"/>
            <a:ext cx="4621888" cy="3352072"/>
          </a:xfrm>
          <a:prstGeom prst="rect">
            <a:avLst/>
          </a:prstGeom>
          <a:noFill/>
          <a:ln>
            <a:noFill/>
          </a:ln>
        </p:spPr>
      </p:pic>
      <p:pic>
        <p:nvPicPr>
          <p:cNvPr id="167" name="Google Shape;167;p10" descr="txp_fig"/>
          <p:cNvPicPr preferRelativeResize="0"/>
          <p:nvPr/>
        </p:nvPicPr>
        <p:blipFill rotWithShape="1">
          <a:blip r:embed="rId4">
            <a:alphaModFix/>
          </a:blip>
          <a:srcRect/>
          <a:stretch/>
        </p:blipFill>
        <p:spPr>
          <a:xfrm>
            <a:off x="5190978" y="4261336"/>
            <a:ext cx="2495069" cy="304596"/>
          </a:xfrm>
          <a:prstGeom prst="rect">
            <a:avLst/>
          </a:prstGeom>
          <a:noFill/>
          <a:ln>
            <a:noFill/>
          </a:ln>
        </p:spPr>
      </p:pic>
      <p:pic>
        <p:nvPicPr>
          <p:cNvPr id="168" name="Google Shape;168;p10" descr="txp_fig"/>
          <p:cNvPicPr preferRelativeResize="0"/>
          <p:nvPr/>
        </p:nvPicPr>
        <p:blipFill rotWithShape="1">
          <a:blip r:embed="rId5">
            <a:alphaModFix/>
          </a:blip>
          <a:srcRect/>
          <a:stretch/>
        </p:blipFill>
        <p:spPr>
          <a:xfrm>
            <a:off x="4175618" y="5422668"/>
            <a:ext cx="6339982" cy="444732"/>
          </a:xfrm>
          <a:prstGeom prst="rect">
            <a:avLst/>
          </a:prstGeom>
          <a:noFill/>
          <a:ln>
            <a:noFill/>
          </a:ln>
        </p:spPr>
      </p:pic>
      <p:sp>
        <p:nvSpPr>
          <p:cNvPr id="169" name="Google Shape;169;p10"/>
          <p:cNvSpPr txBox="1"/>
          <p:nvPr/>
        </p:nvSpPr>
        <p:spPr>
          <a:xfrm>
            <a:off x="1447800" y="5348056"/>
            <a:ext cx="3048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Modified Q-Update:</a:t>
            </a:r>
            <a:endParaRPr/>
          </a:p>
        </p:txBody>
      </p:sp>
      <p:pic>
        <p:nvPicPr>
          <p:cNvPr id="170" name="Google Shape;170;p10" descr="txp_fig"/>
          <p:cNvPicPr preferRelativeResize="0"/>
          <p:nvPr/>
        </p:nvPicPr>
        <p:blipFill rotWithShape="1">
          <a:blip r:embed="rId6">
            <a:alphaModFix/>
          </a:blip>
          <a:srcRect/>
          <a:stretch/>
        </p:blipFill>
        <p:spPr>
          <a:xfrm>
            <a:off x="4171950" y="4813068"/>
            <a:ext cx="4771074" cy="444715"/>
          </a:xfrm>
          <a:prstGeom prst="rect">
            <a:avLst/>
          </a:prstGeom>
          <a:noFill/>
          <a:ln>
            <a:noFill/>
          </a:ln>
        </p:spPr>
      </p:pic>
      <p:sp>
        <p:nvSpPr>
          <p:cNvPr id="171" name="Google Shape;171;p10"/>
          <p:cNvSpPr txBox="1"/>
          <p:nvPr/>
        </p:nvSpPr>
        <p:spPr>
          <a:xfrm>
            <a:off x="1447800" y="4738456"/>
            <a:ext cx="3048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Regular Q-Update: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Regret</a:t>
            </a:r>
            <a:endParaRPr/>
          </a:p>
        </p:txBody>
      </p:sp>
      <p:sp>
        <p:nvSpPr>
          <p:cNvPr id="178" name="Google Shape;178;p11"/>
          <p:cNvSpPr txBox="1">
            <a:spLocks noGrp="1"/>
          </p:cNvSpPr>
          <p:nvPr>
            <p:ph type="body" idx="1"/>
          </p:nvPr>
        </p:nvSpPr>
        <p:spPr>
          <a:xfrm>
            <a:off x="406400" y="1366836"/>
            <a:ext cx="49276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200"/>
              <a:buChar char="▪"/>
            </a:pPr>
            <a:r>
              <a:rPr lang="en-US" sz="2200"/>
              <a:t>Even if you learn the optimal policy, you still make mistakes along the way!</a:t>
            </a:r>
            <a:endParaRPr/>
          </a:p>
          <a:p>
            <a:pPr marL="342882" lvl="0" indent="-342882" algn="l" rtl="0">
              <a:spcBef>
                <a:spcPts val="440"/>
              </a:spcBef>
              <a:spcAft>
                <a:spcPts val="0"/>
              </a:spcAft>
              <a:buSzPts val="2200"/>
              <a:buChar char="▪"/>
            </a:pPr>
            <a:r>
              <a:rPr lang="en-US" sz="2200"/>
              <a:t>Regret is a measure of your total mistake cost: the difference between your (expected) rewards, including youthful suboptimality, and optimal (expected) rewards</a:t>
            </a:r>
            <a:endParaRPr/>
          </a:p>
          <a:p>
            <a:pPr marL="342882" lvl="0" indent="-342882" algn="l" rtl="0">
              <a:spcBef>
                <a:spcPts val="440"/>
              </a:spcBef>
              <a:spcAft>
                <a:spcPts val="0"/>
              </a:spcAft>
              <a:buSzPts val="2200"/>
              <a:buChar char="▪"/>
            </a:pPr>
            <a:r>
              <a:rPr lang="en-US" sz="2200"/>
              <a:t>Minimizing regret goes beyond learning to be optimal – it requires optimally learning to be optimal</a:t>
            </a:r>
            <a:endParaRPr/>
          </a:p>
          <a:p>
            <a:pPr marL="342882" lvl="0" indent="-342882" algn="l" rtl="0">
              <a:spcBef>
                <a:spcPts val="440"/>
              </a:spcBef>
              <a:spcAft>
                <a:spcPts val="0"/>
              </a:spcAft>
              <a:buSzPts val="2200"/>
              <a:buChar char="▪"/>
            </a:pPr>
            <a:r>
              <a:rPr lang="en-US" sz="2200"/>
              <a:t>Example: random exploration and exploration functions both end up optimal, but random exploration has higher regret</a:t>
            </a:r>
            <a:endParaRPr/>
          </a:p>
        </p:txBody>
      </p:sp>
      <p:pic>
        <p:nvPicPr>
          <p:cNvPr id="179" name="Google Shape;179;p11"/>
          <p:cNvPicPr preferRelativeResize="0"/>
          <p:nvPr/>
        </p:nvPicPr>
        <p:blipFill rotWithShape="1">
          <a:blip r:embed="rId3">
            <a:alphaModFix/>
          </a:blip>
          <a:srcRect/>
          <a:stretch/>
        </p:blipFill>
        <p:spPr>
          <a:xfrm>
            <a:off x="5149758" y="1447800"/>
            <a:ext cx="6889574" cy="457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Approximate Q-Learning</a:t>
            </a:r>
            <a:endParaRPr/>
          </a:p>
        </p:txBody>
      </p:sp>
      <p:pic>
        <p:nvPicPr>
          <p:cNvPr id="186" name="Google Shape;186;p12"/>
          <p:cNvPicPr preferRelativeResize="0"/>
          <p:nvPr/>
        </p:nvPicPr>
        <p:blipFill rotWithShape="1">
          <a:blip r:embed="rId3">
            <a:alphaModFix/>
          </a:blip>
          <a:srcRect/>
          <a:stretch/>
        </p:blipFill>
        <p:spPr>
          <a:xfrm>
            <a:off x="3505200" y="1295401"/>
            <a:ext cx="5105400" cy="4941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a:ea typeface="Calibri"/>
                <a:cs typeface="Calibri"/>
                <a:sym typeface="Calibri"/>
              </a:rPr>
              <a:t>Offline Planning</a:t>
            </a:r>
            <a:endParaRPr/>
          </a:p>
        </p:txBody>
      </p:sp>
      <p:sp>
        <p:nvSpPr>
          <p:cNvPr id="136" name="Google Shape;136;p5"/>
          <p:cNvSpPr txBox="1">
            <a:spLocks noGrp="1"/>
          </p:cNvSpPr>
          <p:nvPr>
            <p:ph type="body" idx="1"/>
          </p:nvPr>
        </p:nvSpPr>
        <p:spPr>
          <a:xfrm>
            <a:off x="406400" y="1295400"/>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latin typeface="Calibri"/>
                <a:ea typeface="Calibri"/>
                <a:cs typeface="Calibri"/>
                <a:sym typeface="Calibri"/>
              </a:rPr>
              <a:t>Solving MDPs is offline planning</a:t>
            </a:r>
            <a:endParaRPr/>
          </a:p>
          <a:p>
            <a:pPr marL="742913" lvl="1" indent="-285736" algn="l" rtl="0">
              <a:spcBef>
                <a:spcPts val="480"/>
              </a:spcBef>
              <a:spcAft>
                <a:spcPts val="0"/>
              </a:spcAft>
              <a:buSzPts val="2400"/>
              <a:buChar char="▪"/>
            </a:pPr>
            <a:r>
              <a:rPr lang="en-US" sz="2400">
                <a:latin typeface="Calibri"/>
                <a:ea typeface="Calibri"/>
                <a:cs typeface="Calibri"/>
                <a:sym typeface="Calibri"/>
              </a:rPr>
              <a:t>You determine all quantities through computation</a:t>
            </a:r>
            <a:endParaRPr/>
          </a:p>
          <a:p>
            <a:pPr marL="742913" lvl="1" indent="-285736" algn="l" rtl="0">
              <a:spcBef>
                <a:spcPts val="480"/>
              </a:spcBef>
              <a:spcAft>
                <a:spcPts val="0"/>
              </a:spcAft>
              <a:buSzPts val="2400"/>
              <a:buChar char="▪"/>
            </a:pPr>
            <a:r>
              <a:rPr lang="en-US" sz="2400">
                <a:latin typeface="Calibri"/>
                <a:ea typeface="Calibri"/>
                <a:cs typeface="Calibri"/>
                <a:sym typeface="Calibri"/>
              </a:rPr>
              <a:t>You need to know the details of the MDP</a:t>
            </a:r>
            <a:endParaRPr/>
          </a:p>
          <a:p>
            <a:pPr marL="742913" lvl="1" indent="-285736" algn="l" rtl="0">
              <a:spcBef>
                <a:spcPts val="480"/>
              </a:spcBef>
              <a:spcAft>
                <a:spcPts val="0"/>
              </a:spcAft>
              <a:buSzPts val="2400"/>
              <a:buChar char="▪"/>
            </a:pPr>
            <a:r>
              <a:rPr lang="en-US" sz="2400">
                <a:latin typeface="Calibri"/>
                <a:ea typeface="Calibri"/>
                <a:cs typeface="Calibri"/>
                <a:sym typeface="Calibri"/>
              </a:rPr>
              <a:t>You do not actually play the game!</a:t>
            </a:r>
            <a:endParaRPr/>
          </a:p>
        </p:txBody>
      </p:sp>
      <p:sp>
        <p:nvSpPr>
          <p:cNvPr id="137" name="Google Shape;137;p5"/>
          <p:cNvSpPr txBox="1"/>
          <p:nvPr/>
        </p:nvSpPr>
        <p:spPr>
          <a:xfrm>
            <a:off x="1219200" y="4495800"/>
            <a:ext cx="2590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C00000"/>
                </a:solidFill>
                <a:latin typeface="Calibri"/>
                <a:ea typeface="Calibri"/>
                <a:cs typeface="Calibri"/>
                <a:sym typeface="Calibri"/>
              </a:rPr>
              <a:t>Play Red</a:t>
            </a:r>
            <a:endParaRPr/>
          </a:p>
        </p:txBody>
      </p:sp>
      <p:sp>
        <p:nvSpPr>
          <p:cNvPr id="138" name="Google Shape;138;p5"/>
          <p:cNvSpPr txBox="1"/>
          <p:nvPr/>
        </p:nvSpPr>
        <p:spPr>
          <a:xfrm>
            <a:off x="1219200" y="5420380"/>
            <a:ext cx="2590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70C0"/>
                </a:solidFill>
                <a:latin typeface="Calibri"/>
                <a:ea typeface="Calibri"/>
                <a:cs typeface="Calibri"/>
                <a:sym typeface="Calibri"/>
              </a:rPr>
              <a:t>Play Blue</a:t>
            </a:r>
            <a:endParaRPr/>
          </a:p>
        </p:txBody>
      </p:sp>
      <p:sp>
        <p:nvSpPr>
          <p:cNvPr id="139" name="Google Shape;139;p5"/>
          <p:cNvSpPr txBox="1"/>
          <p:nvPr/>
        </p:nvSpPr>
        <p:spPr>
          <a:xfrm>
            <a:off x="3429000" y="3667780"/>
            <a:ext cx="4876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Value</a:t>
            </a:r>
            <a:endParaRPr/>
          </a:p>
        </p:txBody>
      </p:sp>
      <p:sp>
        <p:nvSpPr>
          <p:cNvPr id="140" name="Google Shape;140;p5"/>
          <p:cNvSpPr/>
          <p:nvPr/>
        </p:nvSpPr>
        <p:spPr>
          <a:xfrm>
            <a:off x="9525000" y="1371600"/>
            <a:ext cx="2209800" cy="17526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1">
                <a:solidFill>
                  <a:schemeClr val="dk1"/>
                </a:solidFill>
                <a:latin typeface="Calibri"/>
                <a:ea typeface="Calibri"/>
                <a:cs typeface="Calibri"/>
                <a:sym typeface="Calibri"/>
              </a:rPr>
              <a:t>No discount</a:t>
            </a:r>
            <a:endParaRPr/>
          </a:p>
          <a:p>
            <a:pPr marL="0" marR="0" lvl="0" indent="0" algn="ctr" rtl="0">
              <a:spcBef>
                <a:spcPts val="0"/>
              </a:spcBef>
              <a:spcAft>
                <a:spcPts val="0"/>
              </a:spcAft>
              <a:buNone/>
            </a:pPr>
            <a:endParaRPr sz="400" i="1">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i="1">
                <a:solidFill>
                  <a:schemeClr val="dk1"/>
                </a:solidFill>
                <a:latin typeface="Calibri"/>
                <a:ea typeface="Calibri"/>
                <a:cs typeface="Calibri"/>
                <a:sym typeface="Calibri"/>
              </a:rPr>
              <a:t>100 time steps</a:t>
            </a:r>
            <a:endParaRPr sz="800" i="1">
              <a:solidFill>
                <a:schemeClr val="dk1"/>
              </a:solidFill>
              <a:latin typeface="Calibri"/>
              <a:ea typeface="Calibri"/>
              <a:cs typeface="Calibri"/>
              <a:sym typeface="Calibri"/>
            </a:endParaRPr>
          </a:p>
          <a:p>
            <a:pPr marL="0" marR="0" lvl="0" indent="0" algn="ctr" rtl="0">
              <a:spcBef>
                <a:spcPts val="0"/>
              </a:spcBef>
              <a:spcAft>
                <a:spcPts val="0"/>
              </a:spcAft>
              <a:buNone/>
            </a:pPr>
            <a:endParaRPr sz="400" i="1">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i="1">
                <a:solidFill>
                  <a:schemeClr val="dk1"/>
                </a:solidFill>
                <a:latin typeface="Calibri"/>
                <a:ea typeface="Calibri"/>
                <a:cs typeface="Calibri"/>
                <a:sym typeface="Calibri"/>
              </a:rPr>
              <a:t>Both states have the same value</a:t>
            </a:r>
            <a:endParaRPr/>
          </a:p>
        </p:txBody>
      </p:sp>
      <p:sp>
        <p:nvSpPr>
          <p:cNvPr id="141" name="Google Shape;141;p5"/>
          <p:cNvSpPr txBox="1"/>
          <p:nvPr/>
        </p:nvSpPr>
        <p:spPr>
          <a:xfrm>
            <a:off x="3352800" y="4505980"/>
            <a:ext cx="1066800"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a:solidFill>
                  <a:schemeClr val="dk1"/>
                </a:solidFill>
                <a:latin typeface="Calibri"/>
                <a:ea typeface="Calibri"/>
                <a:cs typeface="Calibri"/>
                <a:sym typeface="Calibri"/>
              </a:rPr>
              <a:t>150</a:t>
            </a:r>
            <a:endParaRPr/>
          </a:p>
        </p:txBody>
      </p:sp>
      <p:sp>
        <p:nvSpPr>
          <p:cNvPr id="142" name="Google Shape;142;p5"/>
          <p:cNvSpPr txBox="1"/>
          <p:nvPr/>
        </p:nvSpPr>
        <p:spPr>
          <a:xfrm>
            <a:off x="3352800" y="5420380"/>
            <a:ext cx="1066800"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a:solidFill>
                  <a:schemeClr val="dk1"/>
                </a:solidFill>
                <a:latin typeface="Calibri"/>
                <a:ea typeface="Calibri"/>
                <a:cs typeface="Calibri"/>
                <a:sym typeface="Calibri"/>
              </a:rPr>
              <a:t>100</a:t>
            </a:r>
            <a:endParaRPr/>
          </a:p>
        </p:txBody>
      </p:sp>
      <p:grpSp>
        <p:nvGrpSpPr>
          <p:cNvPr id="143" name="Google Shape;143;p5"/>
          <p:cNvGrpSpPr/>
          <p:nvPr/>
        </p:nvGrpSpPr>
        <p:grpSpPr>
          <a:xfrm>
            <a:off x="5410200" y="3304073"/>
            <a:ext cx="6705600" cy="2696855"/>
            <a:chOff x="1600200" y="1815326"/>
            <a:chExt cx="8756724" cy="3521777"/>
          </a:xfrm>
        </p:grpSpPr>
        <p:sp>
          <p:nvSpPr>
            <p:cNvPr id="144" name="Google Shape;144;p5"/>
            <p:cNvSpPr/>
            <p:nvPr/>
          </p:nvSpPr>
          <p:spPr>
            <a:xfrm>
              <a:off x="3276600" y="3276601"/>
              <a:ext cx="685800" cy="685800"/>
            </a:xfrm>
            <a:prstGeom prst="ellipse">
              <a:avLst/>
            </a:prstGeom>
            <a:solidFill>
              <a:schemeClr val="lt1"/>
            </a:solidFill>
            <a:ln w="5715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08000"/>
                  </a:solidFill>
                  <a:latin typeface="Calibri"/>
                  <a:ea typeface="Calibri"/>
                  <a:cs typeface="Calibri"/>
                  <a:sym typeface="Calibri"/>
                </a:rPr>
                <a:t>W</a:t>
              </a:r>
              <a:endParaRPr/>
            </a:p>
          </p:txBody>
        </p:sp>
        <p:sp>
          <p:nvSpPr>
            <p:cNvPr id="145" name="Google Shape;145;p5"/>
            <p:cNvSpPr/>
            <p:nvPr/>
          </p:nvSpPr>
          <p:spPr>
            <a:xfrm>
              <a:off x="8229600" y="3276601"/>
              <a:ext cx="685800" cy="685800"/>
            </a:xfrm>
            <a:prstGeom prst="ellipse">
              <a:avLst/>
            </a:prstGeom>
            <a:solidFill>
              <a:schemeClr val="l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L</a:t>
              </a:r>
              <a:endParaRPr/>
            </a:p>
          </p:txBody>
        </p:sp>
        <p:cxnSp>
          <p:nvCxnSpPr>
            <p:cNvPr id="146" name="Google Shape;146;p5"/>
            <p:cNvCxnSpPr>
              <a:stCxn id="144" idx="0"/>
              <a:endCxn id="145" idx="1"/>
            </p:cNvCxnSpPr>
            <p:nvPr/>
          </p:nvCxnSpPr>
          <p:spPr>
            <a:xfrm rot="-5400000" flipH="1">
              <a:off x="5924550" y="971551"/>
              <a:ext cx="100500" cy="4710600"/>
            </a:xfrm>
            <a:prstGeom prst="curvedConnector3">
              <a:avLst>
                <a:gd name="adj1" fmla="val -2565325"/>
              </a:avLst>
            </a:prstGeom>
            <a:noFill/>
            <a:ln w="57150" cap="flat" cmpd="sng">
              <a:solidFill>
                <a:srgbClr val="C00000"/>
              </a:solidFill>
              <a:prstDash val="solid"/>
              <a:round/>
              <a:headEnd type="none" w="sm" len="sm"/>
              <a:tailEnd type="triangle" w="lg" len="lg"/>
            </a:ln>
          </p:spPr>
        </p:cxnSp>
        <p:cxnSp>
          <p:nvCxnSpPr>
            <p:cNvPr id="147" name="Google Shape;147;p5"/>
            <p:cNvCxnSpPr>
              <a:stCxn id="144" idx="0"/>
              <a:endCxn id="144" idx="6"/>
            </p:cNvCxnSpPr>
            <p:nvPr/>
          </p:nvCxnSpPr>
          <p:spPr>
            <a:xfrm rot="-5400000" flipH="1">
              <a:off x="3619500" y="3276601"/>
              <a:ext cx="342900" cy="342900"/>
            </a:xfrm>
            <a:prstGeom prst="curvedConnector4">
              <a:avLst>
                <a:gd name="adj1" fmla="val -550461"/>
                <a:gd name="adj2" fmla="val -828858"/>
              </a:avLst>
            </a:prstGeom>
            <a:noFill/>
            <a:ln w="57150" cap="flat" cmpd="sng">
              <a:solidFill>
                <a:srgbClr val="C00000"/>
              </a:solidFill>
              <a:prstDash val="solid"/>
              <a:round/>
              <a:headEnd type="none" w="sm" len="sm"/>
              <a:tailEnd type="triangle" w="lg" len="lg"/>
            </a:ln>
          </p:spPr>
        </p:cxnSp>
        <p:cxnSp>
          <p:nvCxnSpPr>
            <p:cNvPr id="148" name="Google Shape;148;p5"/>
            <p:cNvCxnSpPr>
              <a:stCxn id="145" idx="4"/>
              <a:endCxn id="144" idx="5"/>
            </p:cNvCxnSpPr>
            <p:nvPr/>
          </p:nvCxnSpPr>
          <p:spPr>
            <a:xfrm rot="5400000" flipH="1">
              <a:off x="6166950" y="1556851"/>
              <a:ext cx="100500" cy="4710600"/>
            </a:xfrm>
            <a:prstGeom prst="curvedConnector3">
              <a:avLst>
                <a:gd name="adj1" fmla="val 70009"/>
              </a:avLst>
            </a:prstGeom>
            <a:noFill/>
            <a:ln w="57150" cap="flat" cmpd="sng">
              <a:solidFill>
                <a:srgbClr val="C00000"/>
              </a:solidFill>
              <a:prstDash val="solid"/>
              <a:round/>
              <a:headEnd type="none" w="sm" len="sm"/>
              <a:tailEnd type="triangle" w="lg" len="lg"/>
            </a:ln>
          </p:spPr>
        </p:cxnSp>
        <p:cxnSp>
          <p:nvCxnSpPr>
            <p:cNvPr id="149" name="Google Shape;149;p5"/>
            <p:cNvCxnSpPr>
              <a:stCxn id="145" idx="4"/>
              <a:endCxn id="145" idx="2"/>
            </p:cNvCxnSpPr>
            <p:nvPr/>
          </p:nvCxnSpPr>
          <p:spPr>
            <a:xfrm rot="5400000" flipH="1">
              <a:off x="8229600" y="3619501"/>
              <a:ext cx="342900" cy="342900"/>
            </a:xfrm>
            <a:prstGeom prst="curvedConnector4">
              <a:avLst>
                <a:gd name="adj1" fmla="val 264939"/>
                <a:gd name="adj2" fmla="val 1254269"/>
              </a:avLst>
            </a:prstGeom>
            <a:noFill/>
            <a:ln w="57150" cap="flat" cmpd="sng">
              <a:solidFill>
                <a:srgbClr val="C00000"/>
              </a:solidFill>
              <a:prstDash val="solid"/>
              <a:round/>
              <a:headEnd type="none" w="sm" len="sm"/>
              <a:tailEnd type="triangle" w="lg" len="lg"/>
            </a:ln>
          </p:spPr>
        </p:cxnSp>
        <p:cxnSp>
          <p:nvCxnSpPr>
            <p:cNvPr id="150" name="Google Shape;150;p5"/>
            <p:cNvCxnSpPr>
              <a:stCxn id="145" idx="6"/>
              <a:endCxn id="144" idx="4"/>
            </p:cNvCxnSpPr>
            <p:nvPr/>
          </p:nvCxnSpPr>
          <p:spPr>
            <a:xfrm flipH="1">
              <a:off x="3619500" y="3619501"/>
              <a:ext cx="5295900" cy="342900"/>
            </a:xfrm>
            <a:prstGeom prst="curvedConnector4">
              <a:avLst>
                <a:gd name="adj1" fmla="val 41667"/>
                <a:gd name="adj2" fmla="val 363372"/>
              </a:avLst>
            </a:prstGeom>
            <a:noFill/>
            <a:ln w="57150" cap="flat" cmpd="sng">
              <a:solidFill>
                <a:srgbClr val="0070C0"/>
              </a:solidFill>
              <a:prstDash val="solid"/>
              <a:round/>
              <a:headEnd type="none" w="sm" len="sm"/>
              <a:tailEnd type="triangle" w="lg" len="lg"/>
            </a:ln>
          </p:spPr>
        </p:cxnSp>
        <p:cxnSp>
          <p:nvCxnSpPr>
            <p:cNvPr id="151" name="Google Shape;151;p5"/>
            <p:cNvCxnSpPr>
              <a:stCxn id="144" idx="4"/>
              <a:endCxn id="144" idx="2"/>
            </p:cNvCxnSpPr>
            <p:nvPr/>
          </p:nvCxnSpPr>
          <p:spPr>
            <a:xfrm rot="5400000" flipH="1">
              <a:off x="3276600" y="3619501"/>
              <a:ext cx="342900" cy="342900"/>
            </a:xfrm>
            <a:prstGeom prst="curvedConnector4">
              <a:avLst>
                <a:gd name="adj1" fmla="val -116781"/>
                <a:gd name="adj2" fmla="val 1813294"/>
              </a:avLst>
            </a:prstGeom>
            <a:noFill/>
            <a:ln w="57150" cap="flat" cmpd="sng">
              <a:solidFill>
                <a:srgbClr val="0070C0"/>
              </a:solidFill>
              <a:prstDash val="solid"/>
              <a:round/>
              <a:headEnd type="none" w="sm" len="sm"/>
              <a:tailEnd type="triangle" w="lg" len="lg"/>
            </a:ln>
          </p:spPr>
        </p:cxnSp>
        <p:sp>
          <p:nvSpPr>
            <p:cNvPr id="152" name="Google Shape;152;p5"/>
            <p:cNvSpPr txBox="1"/>
            <p:nvPr/>
          </p:nvSpPr>
          <p:spPr>
            <a:xfrm>
              <a:off x="1600200" y="3769613"/>
              <a:ext cx="995082" cy="15674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53" name="Google Shape;153;p5"/>
            <p:cNvSpPr txBox="1"/>
            <p:nvPr/>
          </p:nvSpPr>
          <p:spPr>
            <a:xfrm>
              <a:off x="9349291" y="3769614"/>
              <a:ext cx="1007633" cy="15674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54" name="Google Shape;154;p5"/>
            <p:cNvSpPr txBox="1"/>
            <p:nvPr/>
          </p:nvSpPr>
          <p:spPr>
            <a:xfrm>
              <a:off x="5333999" y="1815326"/>
              <a:ext cx="2133600" cy="602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0.25 	</a:t>
              </a: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
          <p:nvSpPr>
            <p:cNvPr id="155" name="Google Shape;155;p5"/>
            <p:cNvSpPr txBox="1"/>
            <p:nvPr/>
          </p:nvSpPr>
          <p:spPr>
            <a:xfrm>
              <a:off x="4800600" y="2826603"/>
              <a:ext cx="2133600" cy="10851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0.75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56" name="Google Shape;156;p5"/>
            <p:cNvSpPr txBox="1"/>
            <p:nvPr/>
          </p:nvSpPr>
          <p:spPr>
            <a:xfrm>
              <a:off x="5282004" y="4267157"/>
              <a:ext cx="2133600" cy="602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0.75 	</a:t>
              </a: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57" name="Google Shape;157;p5"/>
            <p:cNvSpPr txBox="1"/>
            <p:nvPr/>
          </p:nvSpPr>
          <p:spPr>
            <a:xfrm>
              <a:off x="6730701" y="3137634"/>
              <a:ext cx="2133600" cy="10851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0.25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grpSp>
      <p:sp>
        <p:nvSpPr>
          <p:cNvPr id="158" name="Google Shape;158;p5"/>
          <p:cNvSpPr/>
          <p:nvPr/>
        </p:nvSpPr>
        <p:spPr>
          <a:xfrm>
            <a:off x="762000" y="3429000"/>
            <a:ext cx="4191000" cy="28956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Generalizing Across States</a:t>
            </a:r>
            <a:endParaRPr/>
          </a:p>
        </p:txBody>
      </p:sp>
      <p:sp>
        <p:nvSpPr>
          <p:cNvPr id="193" name="Google Shape;193;p13"/>
          <p:cNvSpPr txBox="1">
            <a:spLocks noGrp="1"/>
          </p:cNvSpPr>
          <p:nvPr>
            <p:ph type="body" idx="1"/>
          </p:nvPr>
        </p:nvSpPr>
        <p:spPr>
          <a:xfrm>
            <a:off x="406400" y="1397001"/>
            <a:ext cx="6985000" cy="4729164"/>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400"/>
              <a:buChar char="▪"/>
            </a:pPr>
            <a:r>
              <a:rPr lang="en-US" sz="2400"/>
              <a:t>Basic Q-Learning keeps a table of all q-values</a:t>
            </a:r>
            <a:endParaRPr/>
          </a:p>
          <a:p>
            <a:pPr marL="1142942" lvl="2" indent="-114288" algn="l" rtl="0">
              <a:lnSpc>
                <a:spcPct val="90000"/>
              </a:lnSpc>
              <a:spcBef>
                <a:spcPts val="360"/>
              </a:spcBef>
              <a:spcAft>
                <a:spcPts val="0"/>
              </a:spcAft>
              <a:buSzPts val="1800"/>
              <a:buNone/>
            </a:pPr>
            <a:endParaRPr sz="1800"/>
          </a:p>
          <a:p>
            <a:pPr marL="342882" lvl="0" indent="-342882" algn="l" rtl="0">
              <a:lnSpc>
                <a:spcPct val="90000"/>
              </a:lnSpc>
              <a:spcBef>
                <a:spcPts val="480"/>
              </a:spcBef>
              <a:spcAft>
                <a:spcPts val="0"/>
              </a:spcAft>
              <a:buSzPts val="2400"/>
              <a:buChar char="▪"/>
            </a:pPr>
            <a:r>
              <a:rPr lang="en-US" sz="2400"/>
              <a:t>In realistic situations, we cannot possibly learn about every single state!</a:t>
            </a:r>
            <a:endParaRPr/>
          </a:p>
          <a:p>
            <a:pPr marL="742913" lvl="1" indent="-285736" algn="l" rtl="0">
              <a:lnSpc>
                <a:spcPct val="90000"/>
              </a:lnSpc>
              <a:spcBef>
                <a:spcPts val="400"/>
              </a:spcBef>
              <a:spcAft>
                <a:spcPts val="0"/>
              </a:spcAft>
              <a:buSzPts val="2000"/>
              <a:buChar char="▪"/>
            </a:pPr>
            <a:r>
              <a:rPr lang="en-US" sz="2000"/>
              <a:t>Too many states to visit them all in training</a:t>
            </a:r>
            <a:endParaRPr/>
          </a:p>
          <a:p>
            <a:pPr marL="742913" lvl="1" indent="-285736" algn="l" rtl="0">
              <a:lnSpc>
                <a:spcPct val="90000"/>
              </a:lnSpc>
              <a:spcBef>
                <a:spcPts val="400"/>
              </a:spcBef>
              <a:spcAft>
                <a:spcPts val="0"/>
              </a:spcAft>
              <a:buSzPts val="2000"/>
              <a:buChar char="▪"/>
            </a:pPr>
            <a:r>
              <a:rPr lang="en-US" sz="2000"/>
              <a:t>Too many states to hold the q-tables in memory</a:t>
            </a:r>
            <a:endParaRPr/>
          </a:p>
          <a:p>
            <a:pPr marL="1142942" lvl="2" indent="-114288" algn="l" rtl="0">
              <a:lnSpc>
                <a:spcPct val="90000"/>
              </a:lnSpc>
              <a:spcBef>
                <a:spcPts val="360"/>
              </a:spcBef>
              <a:spcAft>
                <a:spcPts val="0"/>
              </a:spcAft>
              <a:buSzPts val="1800"/>
              <a:buNone/>
            </a:pPr>
            <a:endParaRPr sz="1800"/>
          </a:p>
          <a:p>
            <a:pPr marL="342882" lvl="0" indent="-342882" algn="l" rtl="0">
              <a:lnSpc>
                <a:spcPct val="90000"/>
              </a:lnSpc>
              <a:spcBef>
                <a:spcPts val="480"/>
              </a:spcBef>
              <a:spcAft>
                <a:spcPts val="0"/>
              </a:spcAft>
              <a:buSzPts val="2400"/>
              <a:buChar char="▪"/>
            </a:pPr>
            <a:r>
              <a:rPr lang="en-US" sz="2400"/>
              <a:t>Instead, we want to generalize:</a:t>
            </a:r>
            <a:endParaRPr/>
          </a:p>
          <a:p>
            <a:pPr marL="742913" lvl="1" indent="-285736" algn="l" rtl="0">
              <a:lnSpc>
                <a:spcPct val="90000"/>
              </a:lnSpc>
              <a:spcBef>
                <a:spcPts val="400"/>
              </a:spcBef>
              <a:spcAft>
                <a:spcPts val="0"/>
              </a:spcAft>
              <a:buSzPts val="2000"/>
              <a:buChar char="▪"/>
            </a:pPr>
            <a:r>
              <a:rPr lang="en-US" sz="2000"/>
              <a:t>Learn about some small number of training states from experience</a:t>
            </a:r>
            <a:endParaRPr/>
          </a:p>
          <a:p>
            <a:pPr marL="742913" lvl="1" indent="-285736" algn="l" rtl="0">
              <a:lnSpc>
                <a:spcPct val="90000"/>
              </a:lnSpc>
              <a:spcBef>
                <a:spcPts val="400"/>
              </a:spcBef>
              <a:spcAft>
                <a:spcPts val="0"/>
              </a:spcAft>
              <a:buSzPts val="2000"/>
              <a:buChar char="▪"/>
            </a:pPr>
            <a:r>
              <a:rPr lang="en-US" sz="2000"/>
              <a:t>Generalize that experience to new, similar situations</a:t>
            </a:r>
            <a:endParaRPr/>
          </a:p>
          <a:p>
            <a:pPr marL="742913" lvl="1" indent="-285736" algn="l" rtl="0">
              <a:lnSpc>
                <a:spcPct val="90000"/>
              </a:lnSpc>
              <a:spcBef>
                <a:spcPts val="400"/>
              </a:spcBef>
              <a:spcAft>
                <a:spcPts val="0"/>
              </a:spcAft>
              <a:buSzPts val="2000"/>
              <a:buChar char="▪"/>
            </a:pPr>
            <a:r>
              <a:rPr lang="en-US" sz="2000"/>
              <a:t>This is a fundamental idea in machine learning, and we’ll see it over and over again</a:t>
            </a:r>
            <a:endParaRPr/>
          </a:p>
          <a:p>
            <a:pPr marL="742913" lvl="1" indent="-158736" algn="l" rtl="0">
              <a:lnSpc>
                <a:spcPct val="90000"/>
              </a:lnSpc>
              <a:spcBef>
                <a:spcPts val="400"/>
              </a:spcBef>
              <a:spcAft>
                <a:spcPts val="0"/>
              </a:spcAft>
              <a:buSzPts val="2000"/>
              <a:buNone/>
            </a:pPr>
            <a:endParaRPr sz="2000"/>
          </a:p>
        </p:txBody>
      </p:sp>
      <p:pic>
        <p:nvPicPr>
          <p:cNvPr id="194" name="Google Shape;194;p13"/>
          <p:cNvPicPr preferRelativeResize="0"/>
          <p:nvPr/>
        </p:nvPicPr>
        <p:blipFill rotWithShape="1">
          <a:blip r:embed="rId3">
            <a:alphaModFix/>
          </a:blip>
          <a:srcRect/>
          <a:stretch/>
        </p:blipFill>
        <p:spPr>
          <a:xfrm>
            <a:off x="7315200" y="3657918"/>
            <a:ext cx="4677116" cy="2914014"/>
          </a:xfrm>
          <a:prstGeom prst="rect">
            <a:avLst/>
          </a:prstGeom>
          <a:noFill/>
          <a:ln>
            <a:noFill/>
          </a:ln>
        </p:spPr>
      </p:pic>
      <p:pic>
        <p:nvPicPr>
          <p:cNvPr id="195" name="Google Shape;195;p13"/>
          <p:cNvPicPr preferRelativeResize="0"/>
          <p:nvPr/>
        </p:nvPicPr>
        <p:blipFill rotWithShape="1">
          <a:blip r:embed="rId4">
            <a:alphaModFix/>
          </a:blip>
          <a:srcRect/>
          <a:stretch/>
        </p:blipFill>
        <p:spPr>
          <a:xfrm>
            <a:off x="8162192" y="1320003"/>
            <a:ext cx="2971800" cy="2108756"/>
          </a:xfrm>
          <a:prstGeom prst="rect">
            <a:avLst/>
          </a:prstGeom>
          <a:noFill/>
          <a:ln>
            <a:noFill/>
          </a:ln>
        </p:spPr>
      </p:pic>
      <p:pic>
        <p:nvPicPr>
          <p:cNvPr id="196" name="Google Shape;196;p13"/>
          <p:cNvPicPr preferRelativeResize="0"/>
          <p:nvPr/>
        </p:nvPicPr>
        <p:blipFill rotWithShape="1">
          <a:blip r:embed="rId5">
            <a:alphaModFix/>
          </a:blip>
          <a:srcRect/>
          <a:stretch/>
        </p:blipFill>
        <p:spPr>
          <a:xfrm>
            <a:off x="8991600" y="3428759"/>
            <a:ext cx="1295400" cy="8156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Flashback: Evaluation Functions</a:t>
            </a:r>
            <a:endParaRPr/>
          </a:p>
        </p:txBody>
      </p:sp>
      <p:sp>
        <p:nvSpPr>
          <p:cNvPr id="202" name="Google Shape;202;p14"/>
          <p:cNvSpPr txBox="1">
            <a:spLocks noGrp="1"/>
          </p:cNvSpPr>
          <p:nvPr>
            <p:ph type="body" idx="1"/>
          </p:nvPr>
        </p:nvSpPr>
        <p:spPr>
          <a:xfrm>
            <a:off x="1676400" y="1295400"/>
            <a:ext cx="11506200" cy="49530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400"/>
              <a:buChar char="▪"/>
            </a:pPr>
            <a:r>
              <a:rPr lang="en-US" sz="2400"/>
              <a:t>Evaluation functions score non-terminals in depth-limited search</a:t>
            </a:r>
            <a:endParaRPr/>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342882" algn="l" rtl="0">
              <a:lnSpc>
                <a:spcPct val="80000"/>
              </a:lnSpc>
              <a:spcBef>
                <a:spcPts val="480"/>
              </a:spcBef>
              <a:spcAft>
                <a:spcPts val="0"/>
              </a:spcAft>
              <a:buSzPts val="2400"/>
              <a:buChar char="▪"/>
            </a:pPr>
            <a:r>
              <a:rPr lang="en-US" sz="2400"/>
              <a:t>Ideal function: returns the actual minimax value of the position</a:t>
            </a:r>
            <a:endParaRPr/>
          </a:p>
          <a:p>
            <a:pPr marL="342882" lvl="0" indent="-342882" algn="l" rtl="0">
              <a:lnSpc>
                <a:spcPct val="80000"/>
              </a:lnSpc>
              <a:spcBef>
                <a:spcPts val="480"/>
              </a:spcBef>
              <a:spcAft>
                <a:spcPts val="0"/>
              </a:spcAft>
              <a:buSzPts val="2400"/>
              <a:buChar char="▪"/>
            </a:pPr>
            <a:r>
              <a:rPr lang="en-US" sz="2400"/>
              <a:t>In practice: typically weighted linear sum of features:</a:t>
            </a:r>
            <a:endParaRPr/>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342882" algn="l" rtl="0">
              <a:lnSpc>
                <a:spcPct val="80000"/>
              </a:lnSpc>
              <a:spcBef>
                <a:spcPts val="480"/>
              </a:spcBef>
              <a:spcAft>
                <a:spcPts val="0"/>
              </a:spcAft>
              <a:buSzPts val="2400"/>
              <a:buChar char="▪"/>
            </a:pPr>
            <a:r>
              <a:rPr lang="en-US" sz="2400"/>
              <a:t>e.g.  </a:t>
            </a:r>
            <a:r>
              <a:rPr lang="en-US" sz="2400" i="1">
                <a:solidFill>
                  <a:srgbClr val="CC0000"/>
                </a:solidFill>
                <a:latin typeface="Times New Roman"/>
                <a:ea typeface="Times New Roman"/>
                <a:cs typeface="Times New Roman"/>
                <a:sym typeface="Times New Roman"/>
              </a:rPr>
              <a:t>f</a:t>
            </a:r>
            <a:r>
              <a:rPr lang="en-US" sz="2400" baseline="-25000">
                <a:solidFill>
                  <a:srgbClr val="CC0000"/>
                </a:solidFill>
              </a:rPr>
              <a:t>1</a:t>
            </a:r>
            <a:r>
              <a:rPr lang="en-US" sz="2400">
                <a:solidFill>
                  <a:srgbClr val="CC0000"/>
                </a:solidFill>
              </a:rPr>
              <a:t>(</a:t>
            </a:r>
            <a:r>
              <a:rPr lang="en-US" sz="2400" i="1">
                <a:solidFill>
                  <a:srgbClr val="CC0000"/>
                </a:solidFill>
                <a:latin typeface="Times New Roman"/>
                <a:ea typeface="Times New Roman"/>
                <a:cs typeface="Times New Roman"/>
                <a:sym typeface="Times New Roman"/>
              </a:rPr>
              <a:t>s</a:t>
            </a:r>
            <a:r>
              <a:rPr lang="en-US" sz="2400">
                <a:solidFill>
                  <a:srgbClr val="CC0000"/>
                </a:solidFill>
              </a:rPr>
              <a:t>) = (num white queens – num black queens)</a:t>
            </a:r>
            <a:r>
              <a:rPr lang="en-US" sz="2400"/>
              <a:t>, etc.</a:t>
            </a:r>
            <a:endParaRPr/>
          </a:p>
        </p:txBody>
      </p:sp>
      <p:pic>
        <p:nvPicPr>
          <p:cNvPr id="203" name="Google Shape;203;p14"/>
          <p:cNvPicPr preferRelativeResize="0"/>
          <p:nvPr/>
        </p:nvPicPr>
        <p:blipFill rotWithShape="1">
          <a:blip r:embed="rId3">
            <a:alphaModFix/>
          </a:blip>
          <a:srcRect/>
          <a:stretch/>
        </p:blipFill>
        <p:spPr>
          <a:xfrm>
            <a:off x="2286000" y="1828800"/>
            <a:ext cx="2184400" cy="2449513"/>
          </a:xfrm>
          <a:prstGeom prst="rect">
            <a:avLst/>
          </a:prstGeom>
          <a:noFill/>
          <a:ln>
            <a:noFill/>
          </a:ln>
        </p:spPr>
      </p:pic>
      <p:pic>
        <p:nvPicPr>
          <p:cNvPr id="204" name="Google Shape;204;p14"/>
          <p:cNvPicPr preferRelativeResize="0"/>
          <p:nvPr/>
        </p:nvPicPr>
        <p:blipFill rotWithShape="1">
          <a:blip r:embed="rId4">
            <a:alphaModFix/>
          </a:blip>
          <a:srcRect/>
          <a:stretch/>
        </p:blipFill>
        <p:spPr>
          <a:xfrm>
            <a:off x="7877175" y="1828800"/>
            <a:ext cx="2257425" cy="2460625"/>
          </a:xfrm>
          <a:prstGeom prst="rect">
            <a:avLst/>
          </a:prstGeom>
          <a:noFill/>
          <a:ln>
            <a:noFill/>
          </a:ln>
        </p:spPr>
      </p:pic>
      <p:pic>
        <p:nvPicPr>
          <p:cNvPr id="205" name="Google Shape;205;p14" descr="txp_fig"/>
          <p:cNvPicPr preferRelativeResize="0"/>
          <p:nvPr/>
        </p:nvPicPr>
        <p:blipFill rotWithShape="1">
          <a:blip r:embed="rId5">
            <a:alphaModFix/>
          </a:blip>
          <a:srcRect/>
          <a:stretch/>
        </p:blipFill>
        <p:spPr>
          <a:xfrm>
            <a:off x="2209800" y="5486400"/>
            <a:ext cx="7416800" cy="334963"/>
          </a:xfrm>
          <a:prstGeom prst="rect">
            <a:avLst/>
          </a:prstGeom>
          <a:noFill/>
          <a:ln>
            <a:noFill/>
          </a:ln>
        </p:spPr>
      </p:pic>
      <p:sp>
        <p:nvSpPr>
          <p:cNvPr id="206" name="Google Shape;206;p14"/>
          <p:cNvSpPr/>
          <p:nvPr/>
        </p:nvSpPr>
        <p:spPr>
          <a:xfrm>
            <a:off x="5967413" y="2349500"/>
            <a:ext cx="166687" cy="168275"/>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14"/>
          <p:cNvSpPr/>
          <p:nvPr/>
        </p:nvSpPr>
        <p:spPr>
          <a:xfrm rot="10800000">
            <a:off x="5380038" y="2743200"/>
            <a:ext cx="168275" cy="168275"/>
          </a:xfrm>
          <a:prstGeom prst="triangle">
            <a:avLst>
              <a:gd name="adj" fmla="val 50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14"/>
          <p:cNvSpPr/>
          <p:nvPr/>
        </p:nvSpPr>
        <p:spPr>
          <a:xfrm rot="10800000">
            <a:off x="6469063" y="2743200"/>
            <a:ext cx="168275" cy="168275"/>
          </a:xfrm>
          <a:prstGeom prst="triangle">
            <a:avLst>
              <a:gd name="adj" fmla="val 50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14"/>
          <p:cNvSpPr/>
          <p:nvPr/>
        </p:nvSpPr>
        <p:spPr>
          <a:xfrm>
            <a:off x="5089525" y="3032125"/>
            <a:ext cx="168275" cy="168275"/>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14"/>
          <p:cNvSpPr/>
          <p:nvPr/>
        </p:nvSpPr>
        <p:spPr>
          <a:xfrm>
            <a:off x="5699125" y="3032125"/>
            <a:ext cx="168275" cy="168275"/>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4"/>
          <p:cNvSpPr/>
          <p:nvPr/>
        </p:nvSpPr>
        <p:spPr>
          <a:xfrm>
            <a:off x="6156325" y="3032125"/>
            <a:ext cx="168275" cy="168275"/>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14"/>
          <p:cNvSpPr/>
          <p:nvPr/>
        </p:nvSpPr>
        <p:spPr>
          <a:xfrm>
            <a:off x="6805613" y="3032125"/>
            <a:ext cx="168275" cy="168275"/>
          </a:xfrm>
          <a:prstGeom prst="triangle">
            <a:avLst>
              <a:gd name="adj" fmla="val 50000"/>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13" name="Google Shape;213;p14"/>
          <p:cNvCxnSpPr>
            <a:stCxn id="206" idx="3"/>
            <a:endCxn id="207" idx="3"/>
          </p:cNvCxnSpPr>
          <p:nvPr/>
        </p:nvCxnSpPr>
        <p:spPr>
          <a:xfrm flipH="1">
            <a:off x="5464256" y="2517775"/>
            <a:ext cx="586500" cy="2253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14"/>
          <p:cNvCxnSpPr>
            <a:stCxn id="206" idx="3"/>
            <a:endCxn id="208" idx="3"/>
          </p:cNvCxnSpPr>
          <p:nvPr/>
        </p:nvCxnSpPr>
        <p:spPr>
          <a:xfrm>
            <a:off x="6050756" y="2517775"/>
            <a:ext cx="502500" cy="22530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14"/>
          <p:cNvCxnSpPr>
            <a:stCxn id="207" idx="0"/>
            <a:endCxn id="209" idx="0"/>
          </p:cNvCxnSpPr>
          <p:nvPr/>
        </p:nvCxnSpPr>
        <p:spPr>
          <a:xfrm flipH="1">
            <a:off x="5173775" y="2911475"/>
            <a:ext cx="290400" cy="12060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14"/>
          <p:cNvCxnSpPr>
            <a:stCxn id="207" idx="0"/>
            <a:endCxn id="210" idx="0"/>
          </p:cNvCxnSpPr>
          <p:nvPr/>
        </p:nvCxnSpPr>
        <p:spPr>
          <a:xfrm>
            <a:off x="5464175" y="2911475"/>
            <a:ext cx="319200" cy="12060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14"/>
          <p:cNvCxnSpPr>
            <a:stCxn id="208" idx="0"/>
            <a:endCxn id="211" idx="0"/>
          </p:cNvCxnSpPr>
          <p:nvPr/>
        </p:nvCxnSpPr>
        <p:spPr>
          <a:xfrm flipH="1">
            <a:off x="6240601" y="2911475"/>
            <a:ext cx="312600" cy="1206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14"/>
          <p:cNvCxnSpPr>
            <a:stCxn id="208" idx="0"/>
            <a:endCxn id="212" idx="0"/>
          </p:cNvCxnSpPr>
          <p:nvPr/>
        </p:nvCxnSpPr>
        <p:spPr>
          <a:xfrm>
            <a:off x="6553201" y="2911475"/>
            <a:ext cx="336600" cy="120600"/>
          </a:xfrm>
          <a:prstGeom prst="straightConnector1">
            <a:avLst/>
          </a:prstGeom>
          <a:noFill/>
          <a:ln w="9525" cap="flat" cmpd="sng">
            <a:solidFill>
              <a:schemeClr val="dk1"/>
            </a:solidFill>
            <a:prstDash val="solid"/>
            <a:round/>
            <a:headEnd type="none" w="med" len="med"/>
            <a:tailEnd type="none" w="med" len="med"/>
          </a:ln>
        </p:spPr>
      </p:cxnSp>
      <p:sp>
        <p:nvSpPr>
          <p:cNvPr id="219" name="Google Shape;219;p14"/>
          <p:cNvSpPr/>
          <p:nvPr/>
        </p:nvSpPr>
        <p:spPr>
          <a:xfrm>
            <a:off x="6629400" y="3690938"/>
            <a:ext cx="609600" cy="271462"/>
          </a:xfrm>
          <a:prstGeom prst="triangle">
            <a:avLst>
              <a:gd name="adj" fmla="val 50000"/>
            </a:avLst>
          </a:prstGeom>
          <a:solidFill>
            <a:schemeClr val="lt1"/>
          </a:solidFill>
          <a:ln w="9525"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20" name="Google Shape;220;p14"/>
          <p:cNvCxnSpPr>
            <a:endCxn id="206" idx="1"/>
          </p:cNvCxnSpPr>
          <p:nvPr/>
        </p:nvCxnSpPr>
        <p:spPr>
          <a:xfrm rot="10800000" flipH="1">
            <a:off x="4470685" y="2433638"/>
            <a:ext cx="1538400" cy="620700"/>
          </a:xfrm>
          <a:prstGeom prst="curvedConnector3">
            <a:avLst>
              <a:gd name="adj1" fmla="val 48584"/>
            </a:avLst>
          </a:prstGeom>
          <a:noFill/>
          <a:ln w="9525" cap="flat" cmpd="sng">
            <a:solidFill>
              <a:schemeClr val="dk1"/>
            </a:solidFill>
            <a:prstDash val="dash"/>
            <a:round/>
            <a:headEnd type="none" w="med" len="med"/>
            <a:tailEnd type="triangle" w="med" len="med"/>
          </a:ln>
        </p:spPr>
      </p:cxnSp>
      <p:cxnSp>
        <p:nvCxnSpPr>
          <p:cNvPr id="221" name="Google Shape;221;p14"/>
          <p:cNvCxnSpPr>
            <a:endCxn id="222" idx="1"/>
          </p:cNvCxnSpPr>
          <p:nvPr/>
        </p:nvCxnSpPr>
        <p:spPr>
          <a:xfrm flipH="1">
            <a:off x="7010400" y="3059238"/>
            <a:ext cx="866700" cy="530100"/>
          </a:xfrm>
          <a:prstGeom prst="straightConnector1">
            <a:avLst/>
          </a:prstGeom>
          <a:noFill/>
          <a:ln w="9525" cap="flat" cmpd="sng">
            <a:solidFill>
              <a:schemeClr val="dk1"/>
            </a:solidFill>
            <a:prstDash val="dash"/>
            <a:round/>
            <a:headEnd type="none" w="med" len="med"/>
            <a:tailEnd type="triangle" w="med" len="med"/>
          </a:ln>
        </p:spPr>
      </p:cxnSp>
      <p:sp>
        <p:nvSpPr>
          <p:cNvPr id="223" name="Google Shape;223;p14"/>
          <p:cNvSpPr/>
          <p:nvPr/>
        </p:nvSpPr>
        <p:spPr>
          <a:xfrm rot="10800000">
            <a:off x="6156325" y="3489325"/>
            <a:ext cx="168275" cy="168275"/>
          </a:xfrm>
          <a:prstGeom prst="rect">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24" name="Google Shape;224;p14"/>
          <p:cNvCxnSpPr>
            <a:stCxn id="211" idx="3"/>
            <a:endCxn id="223" idx="2"/>
          </p:cNvCxnSpPr>
          <p:nvPr/>
        </p:nvCxnSpPr>
        <p:spPr>
          <a:xfrm>
            <a:off x="6240463" y="3200400"/>
            <a:ext cx="0" cy="28890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14"/>
          <p:cNvCxnSpPr>
            <a:stCxn id="211" idx="4"/>
            <a:endCxn id="222" idx="2"/>
          </p:cNvCxnSpPr>
          <p:nvPr/>
        </p:nvCxnSpPr>
        <p:spPr>
          <a:xfrm>
            <a:off x="6324600" y="3200400"/>
            <a:ext cx="601800" cy="304800"/>
          </a:xfrm>
          <a:prstGeom prst="straightConnector1">
            <a:avLst/>
          </a:prstGeom>
          <a:noFill/>
          <a:ln w="9525" cap="flat" cmpd="sng">
            <a:solidFill>
              <a:schemeClr val="dk1"/>
            </a:solidFill>
            <a:prstDash val="solid"/>
            <a:round/>
            <a:headEnd type="none" w="med" len="med"/>
            <a:tailEnd type="none" w="med" len="med"/>
          </a:ln>
        </p:spPr>
      </p:cxnSp>
      <p:sp>
        <p:nvSpPr>
          <p:cNvPr id="222" name="Google Shape;222;p14"/>
          <p:cNvSpPr/>
          <p:nvPr/>
        </p:nvSpPr>
        <p:spPr>
          <a:xfrm rot="10800000">
            <a:off x="6842125" y="3505200"/>
            <a:ext cx="168275" cy="168275"/>
          </a:xfrm>
          <a:prstGeom prst="rect">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Google Shape;226;p14"/>
          <p:cNvSpPr/>
          <p:nvPr/>
        </p:nvSpPr>
        <p:spPr>
          <a:xfrm>
            <a:off x="5943600" y="3690938"/>
            <a:ext cx="609600" cy="271462"/>
          </a:xfrm>
          <a:prstGeom prst="triangle">
            <a:avLst>
              <a:gd name="adj" fmla="val 50000"/>
            </a:avLst>
          </a:prstGeom>
          <a:solidFill>
            <a:schemeClr val="lt1"/>
          </a:solidFill>
          <a:ln w="9525"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Linear Value Functions</a:t>
            </a:r>
            <a:endParaRPr/>
          </a:p>
        </p:txBody>
      </p:sp>
      <p:sp>
        <p:nvSpPr>
          <p:cNvPr id="233" name="Google Shape;233;p15"/>
          <p:cNvSpPr txBox="1">
            <a:spLocks noGrp="1"/>
          </p:cNvSpPr>
          <p:nvPr>
            <p:ph type="body" idx="1"/>
          </p:nvPr>
        </p:nvSpPr>
        <p:spPr>
          <a:xfrm>
            <a:off x="457200" y="1600200"/>
            <a:ext cx="10972800" cy="4876800"/>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400"/>
              <a:buChar char="▪"/>
            </a:pPr>
            <a:r>
              <a:rPr lang="en-US" sz="2400"/>
              <a:t>Using a feature representation, we can write a q function (or value function) for any state using a few weights:</a:t>
            </a:r>
            <a:endParaRPr/>
          </a:p>
          <a:p>
            <a:pPr marL="342882" lvl="0" indent="-190482" algn="l" rtl="0">
              <a:lnSpc>
                <a:spcPct val="90000"/>
              </a:lnSpc>
              <a:spcBef>
                <a:spcPts val="480"/>
              </a:spcBef>
              <a:spcAft>
                <a:spcPts val="0"/>
              </a:spcAft>
              <a:buSzPts val="2400"/>
              <a:buNone/>
            </a:pPr>
            <a:endParaRPr sz="2400"/>
          </a:p>
          <a:p>
            <a:pPr marL="342882" lvl="0" indent="-190482" algn="l" rtl="0">
              <a:lnSpc>
                <a:spcPct val="90000"/>
              </a:lnSpc>
              <a:spcBef>
                <a:spcPts val="480"/>
              </a:spcBef>
              <a:spcAft>
                <a:spcPts val="0"/>
              </a:spcAft>
              <a:buSzPts val="2400"/>
              <a:buNone/>
            </a:pPr>
            <a:endParaRPr sz="2400"/>
          </a:p>
          <a:p>
            <a:pPr marL="342882" lvl="0" indent="-88882" algn="l" rtl="0">
              <a:lnSpc>
                <a:spcPct val="90000"/>
              </a:lnSpc>
              <a:spcBef>
                <a:spcPts val="800"/>
              </a:spcBef>
              <a:spcAft>
                <a:spcPts val="0"/>
              </a:spcAft>
              <a:buSzPts val="4000"/>
              <a:buNone/>
            </a:pPr>
            <a:endParaRPr sz="4000"/>
          </a:p>
          <a:p>
            <a:pPr marL="342882" lvl="0" indent="-190482" algn="l" rtl="0">
              <a:lnSpc>
                <a:spcPct val="90000"/>
              </a:lnSpc>
              <a:spcBef>
                <a:spcPts val="480"/>
              </a:spcBef>
              <a:spcAft>
                <a:spcPts val="0"/>
              </a:spcAft>
              <a:buSzPts val="2400"/>
              <a:buNone/>
            </a:pPr>
            <a:endParaRPr sz="2400"/>
          </a:p>
          <a:p>
            <a:pPr marL="342882" lvl="0" indent="-342882" algn="l" rtl="0">
              <a:lnSpc>
                <a:spcPct val="90000"/>
              </a:lnSpc>
              <a:spcBef>
                <a:spcPts val="480"/>
              </a:spcBef>
              <a:spcAft>
                <a:spcPts val="0"/>
              </a:spcAft>
              <a:buSzPts val="2400"/>
              <a:buChar char="▪"/>
            </a:pPr>
            <a:r>
              <a:rPr lang="en-US" sz="2400"/>
              <a:t>Advantage: our experience is summed up in a few powerful numbers</a:t>
            </a:r>
            <a:endParaRPr/>
          </a:p>
          <a:p>
            <a:pPr marL="342882" lvl="0" indent="-190482" algn="l" rtl="0">
              <a:lnSpc>
                <a:spcPct val="90000"/>
              </a:lnSpc>
              <a:spcBef>
                <a:spcPts val="480"/>
              </a:spcBef>
              <a:spcAft>
                <a:spcPts val="0"/>
              </a:spcAft>
              <a:buSzPts val="2400"/>
              <a:buNone/>
            </a:pPr>
            <a:endParaRPr sz="2400"/>
          </a:p>
          <a:p>
            <a:pPr marL="342882" lvl="0" indent="-342882" algn="l" rtl="0">
              <a:lnSpc>
                <a:spcPct val="90000"/>
              </a:lnSpc>
              <a:spcBef>
                <a:spcPts val="480"/>
              </a:spcBef>
              <a:spcAft>
                <a:spcPts val="0"/>
              </a:spcAft>
              <a:buSzPts val="2400"/>
              <a:buChar char="▪"/>
            </a:pPr>
            <a:r>
              <a:rPr lang="en-US" sz="2400"/>
              <a:t>Disadvantage: states may share features but actually be very different in value!</a:t>
            </a:r>
            <a:endParaRPr/>
          </a:p>
        </p:txBody>
      </p:sp>
      <p:pic>
        <p:nvPicPr>
          <p:cNvPr id="234" name="Google Shape;234;p15" descr="txp_fig"/>
          <p:cNvPicPr preferRelativeResize="0"/>
          <p:nvPr/>
        </p:nvPicPr>
        <p:blipFill rotWithShape="1">
          <a:blip r:embed="rId3">
            <a:alphaModFix/>
          </a:blip>
          <a:srcRect/>
          <a:stretch/>
        </p:blipFill>
        <p:spPr>
          <a:xfrm>
            <a:off x="1945299" y="2636837"/>
            <a:ext cx="6929438" cy="334963"/>
          </a:xfrm>
          <a:prstGeom prst="rect">
            <a:avLst/>
          </a:prstGeom>
          <a:noFill/>
          <a:ln>
            <a:noFill/>
          </a:ln>
        </p:spPr>
      </p:pic>
      <p:pic>
        <p:nvPicPr>
          <p:cNvPr id="235" name="Google Shape;235;p15" descr="txp_fig"/>
          <p:cNvPicPr preferRelativeResize="0"/>
          <p:nvPr/>
        </p:nvPicPr>
        <p:blipFill rotWithShape="1">
          <a:blip r:embed="rId4">
            <a:alphaModFix/>
          </a:blip>
          <a:srcRect/>
          <a:stretch/>
        </p:blipFill>
        <p:spPr>
          <a:xfrm>
            <a:off x="1600200" y="3398837"/>
            <a:ext cx="7835900" cy="3349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6"/>
          <p:cNvSpPr/>
          <p:nvPr/>
        </p:nvSpPr>
        <p:spPr>
          <a:xfrm>
            <a:off x="1600200" y="1371600"/>
            <a:ext cx="8991600" cy="762000"/>
          </a:xfrm>
          <a:prstGeom prst="roundRect">
            <a:avLst>
              <a:gd name="adj" fmla="val 16667"/>
            </a:avLst>
          </a:prstGeom>
          <a:solidFill>
            <a:srgbClr val="CCECFF"/>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1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Approximate Q-Learning</a:t>
            </a:r>
            <a:endParaRPr/>
          </a:p>
        </p:txBody>
      </p:sp>
      <p:sp>
        <p:nvSpPr>
          <p:cNvPr id="243" name="Google Shape;243;p16"/>
          <p:cNvSpPr txBox="1">
            <a:spLocks noGrp="1"/>
          </p:cNvSpPr>
          <p:nvPr>
            <p:ph type="body" idx="1"/>
          </p:nvPr>
        </p:nvSpPr>
        <p:spPr>
          <a:xfrm>
            <a:off x="457200" y="2286000"/>
            <a:ext cx="9296400" cy="4267200"/>
          </a:xfrm>
          <a:prstGeom prst="rect">
            <a:avLst/>
          </a:prstGeom>
          <a:noFill/>
          <a:ln>
            <a:noFill/>
          </a:ln>
        </p:spPr>
        <p:txBody>
          <a:bodyPr spcFirstLastPara="1" wrap="square" lIns="91425" tIns="45700" rIns="91425" bIns="45700" anchor="t" anchorCtr="0">
            <a:noAutofit/>
          </a:bodyPr>
          <a:lstStyle/>
          <a:p>
            <a:pPr marL="342882" lvl="0" indent="-342882" algn="l" rtl="0">
              <a:lnSpc>
                <a:spcPct val="80000"/>
              </a:lnSpc>
              <a:spcBef>
                <a:spcPts val="0"/>
              </a:spcBef>
              <a:spcAft>
                <a:spcPts val="0"/>
              </a:spcAft>
              <a:buSzPts val="2400"/>
              <a:buChar char="▪"/>
            </a:pPr>
            <a:r>
              <a:rPr lang="en-US" sz="2400"/>
              <a:t>Q-learning with linear Q-functions:</a:t>
            </a:r>
            <a:endParaRPr/>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190482" algn="l" rtl="0">
              <a:lnSpc>
                <a:spcPct val="80000"/>
              </a:lnSpc>
              <a:spcBef>
                <a:spcPts val="480"/>
              </a:spcBef>
              <a:spcAft>
                <a:spcPts val="0"/>
              </a:spcAft>
              <a:buSzPts val="2400"/>
              <a:buNone/>
            </a:pPr>
            <a:endParaRPr sz="2400"/>
          </a:p>
          <a:p>
            <a:pPr marL="342882" lvl="0" indent="-342882" algn="l" rtl="0">
              <a:lnSpc>
                <a:spcPct val="80000"/>
              </a:lnSpc>
              <a:spcBef>
                <a:spcPts val="480"/>
              </a:spcBef>
              <a:spcAft>
                <a:spcPts val="0"/>
              </a:spcAft>
              <a:buSzPts val="2400"/>
              <a:buChar char="▪"/>
            </a:pPr>
            <a:r>
              <a:rPr lang="en-US" sz="2400"/>
              <a:t>Intuitive interpretation:</a:t>
            </a:r>
            <a:endParaRPr/>
          </a:p>
          <a:p>
            <a:pPr marL="742913" lvl="1" indent="-285736" algn="l" rtl="0">
              <a:lnSpc>
                <a:spcPct val="80000"/>
              </a:lnSpc>
              <a:spcBef>
                <a:spcPts val="400"/>
              </a:spcBef>
              <a:spcAft>
                <a:spcPts val="0"/>
              </a:spcAft>
              <a:buSzPts val="2000"/>
              <a:buChar char="▪"/>
            </a:pPr>
            <a:r>
              <a:rPr lang="en-US" sz="2000"/>
              <a:t>Adjust weights of active features</a:t>
            </a:r>
            <a:endParaRPr/>
          </a:p>
          <a:p>
            <a:pPr marL="742913" lvl="1" indent="-285736" algn="l" rtl="0">
              <a:lnSpc>
                <a:spcPct val="80000"/>
              </a:lnSpc>
              <a:spcBef>
                <a:spcPts val="400"/>
              </a:spcBef>
              <a:spcAft>
                <a:spcPts val="0"/>
              </a:spcAft>
              <a:buSzPts val="2000"/>
              <a:buChar char="▪"/>
            </a:pPr>
            <a:r>
              <a:rPr lang="en-US" sz="2000"/>
              <a:t>E.g., if something unexpectedly bad happens, blame the features that were on: disprefer all states with that state’s features</a:t>
            </a:r>
            <a:endParaRPr/>
          </a:p>
          <a:p>
            <a:pPr marL="2057298" lvl="4" indent="-152389" algn="l" rtl="0">
              <a:lnSpc>
                <a:spcPct val="80000"/>
              </a:lnSpc>
              <a:spcBef>
                <a:spcPts val="240"/>
              </a:spcBef>
              <a:spcAft>
                <a:spcPts val="0"/>
              </a:spcAft>
              <a:buSzPts val="1200"/>
              <a:buNone/>
            </a:pPr>
            <a:endParaRPr sz="1200"/>
          </a:p>
          <a:p>
            <a:pPr marL="342882" lvl="0" indent="-342882" algn="l" rtl="0">
              <a:lnSpc>
                <a:spcPct val="80000"/>
              </a:lnSpc>
              <a:spcBef>
                <a:spcPts val="480"/>
              </a:spcBef>
              <a:spcAft>
                <a:spcPts val="0"/>
              </a:spcAft>
              <a:buSzPts val="2400"/>
              <a:buChar char="▪"/>
            </a:pPr>
            <a:r>
              <a:rPr lang="en-US" sz="2400"/>
              <a:t>Formal justification: online least squares</a:t>
            </a:r>
            <a:endParaRPr/>
          </a:p>
        </p:txBody>
      </p:sp>
      <p:pic>
        <p:nvPicPr>
          <p:cNvPr id="244" name="Google Shape;244;p16" descr="txp_fig"/>
          <p:cNvPicPr preferRelativeResize="0"/>
          <p:nvPr/>
        </p:nvPicPr>
        <p:blipFill rotWithShape="1">
          <a:blip r:embed="rId3">
            <a:alphaModFix/>
          </a:blip>
          <a:srcRect/>
          <a:stretch/>
        </p:blipFill>
        <p:spPr>
          <a:xfrm>
            <a:off x="1381125" y="3798888"/>
            <a:ext cx="4791075" cy="315912"/>
          </a:xfrm>
          <a:prstGeom prst="rect">
            <a:avLst/>
          </a:prstGeom>
          <a:noFill/>
          <a:ln>
            <a:noFill/>
          </a:ln>
        </p:spPr>
      </p:pic>
      <p:pic>
        <p:nvPicPr>
          <p:cNvPr id="245" name="Google Shape;245;p16" descr="txp_fig"/>
          <p:cNvPicPr preferRelativeResize="0"/>
          <p:nvPr/>
        </p:nvPicPr>
        <p:blipFill rotWithShape="1">
          <a:blip r:embed="rId4">
            <a:alphaModFix/>
          </a:blip>
          <a:srcRect/>
          <a:stretch/>
        </p:blipFill>
        <p:spPr>
          <a:xfrm>
            <a:off x="2035175" y="4332288"/>
            <a:ext cx="4518025" cy="315912"/>
          </a:xfrm>
          <a:prstGeom prst="rect">
            <a:avLst/>
          </a:prstGeom>
          <a:noFill/>
          <a:ln>
            <a:noFill/>
          </a:ln>
        </p:spPr>
      </p:pic>
      <p:pic>
        <p:nvPicPr>
          <p:cNvPr id="246" name="Google Shape;246;p16" descr="txp_fig"/>
          <p:cNvPicPr preferRelativeResize="0"/>
          <p:nvPr/>
        </p:nvPicPr>
        <p:blipFill rotWithShape="1">
          <a:blip r:embed="rId5">
            <a:alphaModFix/>
          </a:blip>
          <a:srcRect/>
          <a:stretch/>
        </p:blipFill>
        <p:spPr>
          <a:xfrm>
            <a:off x="2209800" y="1600200"/>
            <a:ext cx="7835900" cy="334963"/>
          </a:xfrm>
          <a:prstGeom prst="rect">
            <a:avLst/>
          </a:prstGeom>
          <a:noFill/>
          <a:ln>
            <a:noFill/>
          </a:ln>
        </p:spPr>
      </p:pic>
      <p:pic>
        <p:nvPicPr>
          <p:cNvPr id="247" name="Google Shape;247;p16" descr="txp_fig"/>
          <p:cNvPicPr preferRelativeResize="0"/>
          <p:nvPr/>
        </p:nvPicPr>
        <p:blipFill rotWithShape="1">
          <a:blip r:embed="rId6">
            <a:alphaModFix/>
          </a:blip>
          <a:srcRect/>
          <a:stretch/>
        </p:blipFill>
        <p:spPr>
          <a:xfrm>
            <a:off x="1371600" y="3200400"/>
            <a:ext cx="4387850" cy="457200"/>
          </a:xfrm>
          <a:prstGeom prst="rect">
            <a:avLst/>
          </a:prstGeom>
          <a:noFill/>
          <a:ln>
            <a:noFill/>
          </a:ln>
        </p:spPr>
      </p:pic>
      <p:pic>
        <p:nvPicPr>
          <p:cNvPr id="248" name="Google Shape;248;p16" descr="TP_tmp.png"/>
          <p:cNvPicPr preferRelativeResize="0"/>
          <p:nvPr/>
        </p:nvPicPr>
        <p:blipFill rotWithShape="1">
          <a:blip r:embed="rId7">
            <a:alphaModFix/>
          </a:blip>
          <a:srcRect/>
          <a:stretch/>
        </p:blipFill>
        <p:spPr>
          <a:xfrm>
            <a:off x="1371600" y="2819400"/>
            <a:ext cx="2514617" cy="278893"/>
          </a:xfrm>
          <a:prstGeom prst="rect">
            <a:avLst/>
          </a:prstGeom>
          <a:noFill/>
          <a:ln>
            <a:noFill/>
          </a:ln>
        </p:spPr>
      </p:pic>
      <p:sp>
        <p:nvSpPr>
          <p:cNvPr id="249" name="Google Shape;249;p16"/>
          <p:cNvSpPr txBox="1"/>
          <p:nvPr/>
        </p:nvSpPr>
        <p:spPr>
          <a:xfrm>
            <a:off x="7010400" y="3733800"/>
            <a:ext cx="16002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Exact Q’s</a:t>
            </a:r>
            <a:endParaRPr/>
          </a:p>
        </p:txBody>
      </p:sp>
      <p:sp>
        <p:nvSpPr>
          <p:cNvPr id="250" name="Google Shape;250;p16"/>
          <p:cNvSpPr txBox="1"/>
          <p:nvPr/>
        </p:nvSpPr>
        <p:spPr>
          <a:xfrm>
            <a:off x="7010400" y="4267200"/>
            <a:ext cx="19812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Approximate Q’s</a:t>
            </a:r>
            <a:endParaRPr/>
          </a:p>
        </p:txBody>
      </p:sp>
      <p:pic>
        <p:nvPicPr>
          <p:cNvPr id="251" name="Google Shape;251;p16"/>
          <p:cNvPicPr preferRelativeResize="0"/>
          <p:nvPr/>
        </p:nvPicPr>
        <p:blipFill rotWithShape="1">
          <a:blip r:embed="rId8">
            <a:alphaModFix/>
          </a:blip>
          <a:srcRect/>
          <a:stretch/>
        </p:blipFill>
        <p:spPr>
          <a:xfrm>
            <a:off x="8980714" y="2438400"/>
            <a:ext cx="2940050" cy="28459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HW6</a:t>
            </a:r>
            <a:endParaRPr/>
          </a:p>
        </p:txBody>
      </p:sp>
      <p:sp>
        <p:nvSpPr>
          <p:cNvPr id="258" name="Google Shape;258;p17"/>
          <p:cNvSpPr txBox="1">
            <a:spLocks noGrp="1"/>
          </p:cNvSpPr>
          <p:nvPr>
            <p:ph type="body" idx="1"/>
          </p:nvPr>
        </p:nvSpPr>
        <p:spPr>
          <a:xfrm>
            <a:off x="2971800" y="1397001"/>
            <a:ext cx="88138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3200"/>
              <a:buChar char="▪"/>
            </a:pPr>
            <a:r>
              <a:rPr lang="en-US"/>
              <a:t>Homework 6: Reinforcement learning [100 points]</a:t>
            </a:r>
            <a:endParaRPr/>
          </a:p>
          <a:p>
            <a:pPr marL="342882" lvl="0" indent="-342882" algn="l" rtl="0">
              <a:spcBef>
                <a:spcPts val="640"/>
              </a:spcBef>
              <a:spcAft>
                <a:spcPts val="0"/>
              </a:spcAft>
              <a:buSzPts val="3200"/>
              <a:buChar char="▪"/>
            </a:pPr>
            <a:r>
              <a:rPr lang="en-US"/>
              <a:t>1. Q-Learning [35 Points]</a:t>
            </a:r>
            <a:endParaRPr/>
          </a:p>
          <a:p>
            <a:pPr marL="342882" lvl="0" indent="-342882" algn="l" rtl="0">
              <a:spcBef>
                <a:spcPts val="640"/>
              </a:spcBef>
              <a:spcAft>
                <a:spcPts val="0"/>
              </a:spcAft>
              <a:buSzPts val="3200"/>
              <a:buChar char="▪"/>
            </a:pPr>
            <a:r>
              <a:rPr lang="en-US"/>
              <a:t>Epsilon Greedy [20 points]</a:t>
            </a:r>
            <a:endParaRPr/>
          </a:p>
          <a:p>
            <a:pPr marL="342882" lvl="0" indent="-342882" algn="l" rtl="0">
              <a:spcBef>
                <a:spcPts val="640"/>
              </a:spcBef>
              <a:spcAft>
                <a:spcPts val="0"/>
              </a:spcAft>
              <a:buSzPts val="3200"/>
              <a:buChar char="▪"/>
            </a:pPr>
            <a:r>
              <a:rPr lang="en-US"/>
              <a:t>Bridge Crossing Revisited [10 points]</a:t>
            </a:r>
            <a:endParaRPr/>
          </a:p>
          <a:p>
            <a:pPr marL="342882" lvl="0" indent="-342882" algn="l" rtl="0">
              <a:spcBef>
                <a:spcPts val="640"/>
              </a:spcBef>
              <a:spcAft>
                <a:spcPts val="0"/>
              </a:spcAft>
              <a:buSzPts val="3200"/>
              <a:buChar char="▪"/>
            </a:pPr>
            <a:r>
              <a:rPr lang="en-US"/>
              <a:t>Q-Learning and Pacman [10 points]</a:t>
            </a:r>
            <a:endParaRPr/>
          </a:p>
          <a:p>
            <a:pPr marL="342882" lvl="0" indent="-342882" algn="l" rtl="0">
              <a:spcBef>
                <a:spcPts val="640"/>
              </a:spcBef>
              <a:spcAft>
                <a:spcPts val="0"/>
              </a:spcAft>
              <a:buSzPts val="3200"/>
              <a:buChar char="▪"/>
            </a:pPr>
            <a:r>
              <a:rPr lang="en-US"/>
              <a:t>Approximate Q-Learning [20 points]</a:t>
            </a:r>
            <a:endParaRPr/>
          </a:p>
          <a:p>
            <a:pPr marL="0" lvl="0" indent="0" algn="l" rtl="0">
              <a:spcBef>
                <a:spcPts val="640"/>
              </a:spcBef>
              <a:spcAft>
                <a:spcPts val="0"/>
              </a:spcAft>
              <a:buSzPts val="3200"/>
              <a:buNone/>
            </a:pPr>
            <a:br>
              <a:rPr lang="en-US"/>
            </a:br>
            <a:br>
              <a:rPr lang="en-US"/>
            </a:br>
            <a:endParaRPr/>
          </a:p>
          <a:p>
            <a:pPr marL="342882" lvl="0" indent="-139682" algn="l" rtl="0">
              <a:spcBef>
                <a:spcPts val="640"/>
              </a:spcBef>
              <a:spcAft>
                <a:spcPts val="0"/>
              </a:spcAft>
              <a:buSzPts val="3200"/>
              <a:buNone/>
            </a:pPr>
            <a:endParaRPr/>
          </a:p>
        </p:txBody>
      </p:sp>
      <p:pic>
        <p:nvPicPr>
          <p:cNvPr id="259" name="Google Shape;259;p17"/>
          <p:cNvPicPr preferRelativeResize="0"/>
          <p:nvPr/>
        </p:nvPicPr>
        <p:blipFill rotWithShape="1">
          <a:blip r:embed="rId3">
            <a:alphaModFix/>
          </a:blip>
          <a:srcRect/>
          <a:stretch/>
        </p:blipFill>
        <p:spPr>
          <a:xfrm>
            <a:off x="436880" y="1828800"/>
            <a:ext cx="2139384" cy="472916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8"/>
          <p:cNvSpPr txBox="1">
            <a:spLocks noGrp="1"/>
          </p:cNvSpPr>
          <p:nvPr>
            <p:ph type="body" idx="1"/>
          </p:nvPr>
        </p:nvSpPr>
        <p:spPr>
          <a:xfrm>
            <a:off x="399684" y="1416050"/>
            <a:ext cx="4823751" cy="5130798"/>
          </a:xfrm>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1000"/>
              </a:spcBef>
              <a:spcAft>
                <a:spcPts val="0"/>
              </a:spcAft>
              <a:buSzPts val="2000"/>
              <a:buNone/>
            </a:pPr>
            <a:r>
              <a:rPr lang="en-US"/>
              <a:t>Chapter 22 – Reinforcement Learning</a:t>
            </a:r>
            <a:br>
              <a:rPr lang="en-US"/>
            </a:br>
            <a:r>
              <a:rPr lang="en-US"/>
              <a:t>Sections 22.1-22.5</a:t>
            </a:r>
            <a:endParaRPr/>
          </a:p>
          <a:p>
            <a:pPr marL="101600" lvl="0" indent="0" algn="l" rtl="0">
              <a:lnSpc>
                <a:spcPct val="90000"/>
              </a:lnSpc>
              <a:spcBef>
                <a:spcPts val="1000"/>
              </a:spcBef>
              <a:spcAft>
                <a:spcPts val="0"/>
              </a:spcAft>
              <a:buSzPts val="2000"/>
              <a:buNone/>
            </a:pPr>
            <a:endParaRPr/>
          </a:p>
          <a:p>
            <a:pPr marL="101600" lvl="0" indent="0" algn="l" rtl="0">
              <a:lnSpc>
                <a:spcPct val="90000"/>
              </a:lnSpc>
              <a:spcBef>
                <a:spcPts val="1000"/>
              </a:spcBef>
              <a:spcAft>
                <a:spcPts val="0"/>
              </a:spcAft>
              <a:buSzPts val="2000"/>
              <a:buNone/>
            </a:pPr>
            <a:endParaRPr/>
          </a:p>
        </p:txBody>
      </p:sp>
      <p:sp>
        <p:nvSpPr>
          <p:cNvPr id="266" name="Google Shape;266;p18"/>
          <p:cNvSpPr txBox="1">
            <a:spLocks noGrp="1"/>
          </p:cNvSpPr>
          <p:nvPr>
            <p:ph type="body" idx="3"/>
          </p:nvPr>
        </p:nvSpPr>
        <p:spPr>
          <a:xfrm>
            <a:off x="394073" y="311152"/>
            <a:ext cx="10555200" cy="651000"/>
          </a:xfrm>
          <a:prstGeom prst="rect">
            <a:avLst/>
          </a:prstGeom>
          <a:noFill/>
          <a:ln>
            <a:noFill/>
          </a:ln>
        </p:spPr>
        <p:txBody>
          <a:bodyPr spcFirstLastPara="1" wrap="square" lIns="91425" tIns="45700" rIns="91425" bIns="45700" anchor="t" anchorCtr="0">
            <a:normAutofit lnSpcReduction="10000"/>
          </a:bodyPr>
          <a:lstStyle/>
          <a:p>
            <a:pPr marL="457200" marR="0" lvl="0" indent="-228600" algn="l" rtl="0">
              <a:lnSpc>
                <a:spcPct val="90000"/>
              </a:lnSpc>
              <a:spcBef>
                <a:spcPts val="1000"/>
              </a:spcBef>
              <a:spcAft>
                <a:spcPts val="0"/>
              </a:spcAft>
              <a:buClr>
                <a:srgbClr val="370661"/>
              </a:buClr>
              <a:buSzPts val="3200"/>
              <a:buFont typeface="Open Sans"/>
              <a:buNone/>
            </a:pPr>
            <a:r>
              <a:rPr lang="en-US"/>
              <a:t>Reading</a:t>
            </a:r>
            <a:endParaRPr/>
          </a:p>
          <a:p>
            <a:pPr marL="457200" marR="0" lvl="0" indent="-228600" algn="l" rtl="0">
              <a:lnSpc>
                <a:spcPct val="90000"/>
              </a:lnSpc>
              <a:spcBef>
                <a:spcPts val="1000"/>
              </a:spcBef>
              <a:spcAft>
                <a:spcPts val="0"/>
              </a:spcAft>
              <a:buClr>
                <a:srgbClr val="370661"/>
              </a:buClr>
              <a:buSzPts val="3200"/>
              <a:buFont typeface="Open Sans"/>
              <a:buNone/>
            </a:pPr>
            <a:endParaRPr/>
          </a:p>
        </p:txBody>
      </p:sp>
      <p:pic>
        <p:nvPicPr>
          <p:cNvPr id="267" name="Google Shape;267;p18" descr="Russell &amp; Norvig, Artificial Intelligence: A Modern Approach, 4th Edition |  Pearson"/>
          <p:cNvPicPr preferRelativeResize="0"/>
          <p:nvPr/>
        </p:nvPicPr>
        <p:blipFill rotWithShape="1">
          <a:blip r:embed="rId3">
            <a:alphaModFix/>
          </a:blip>
          <a:srcRect/>
          <a:stretch/>
        </p:blipFill>
        <p:spPr>
          <a:xfrm>
            <a:off x="6773863" y="0"/>
            <a:ext cx="5418137"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Let’s Play!</a:t>
            </a:r>
            <a:endParaRPr/>
          </a:p>
        </p:txBody>
      </p:sp>
      <p:pic>
        <p:nvPicPr>
          <p:cNvPr id="165" name="Google Shape;165;p6"/>
          <p:cNvPicPr preferRelativeResize="0"/>
          <p:nvPr/>
        </p:nvPicPr>
        <p:blipFill rotWithShape="1">
          <a:blip r:embed="rId3">
            <a:alphaModFix/>
          </a:blip>
          <a:srcRect/>
          <a:stretch/>
        </p:blipFill>
        <p:spPr>
          <a:xfrm>
            <a:off x="1295400" y="1447800"/>
            <a:ext cx="3048000" cy="3048000"/>
          </a:xfrm>
          <a:prstGeom prst="rect">
            <a:avLst/>
          </a:prstGeom>
          <a:noFill/>
          <a:ln>
            <a:noFill/>
          </a:ln>
        </p:spPr>
      </p:pic>
      <p:pic>
        <p:nvPicPr>
          <p:cNvPr id="166" name="Google Shape;166;p6"/>
          <p:cNvPicPr preferRelativeResize="0"/>
          <p:nvPr/>
        </p:nvPicPr>
        <p:blipFill rotWithShape="1">
          <a:blip r:embed="rId4">
            <a:alphaModFix/>
          </a:blip>
          <a:srcRect/>
          <a:stretch/>
        </p:blipFill>
        <p:spPr>
          <a:xfrm>
            <a:off x="8077200" y="1371600"/>
            <a:ext cx="2743200" cy="3048000"/>
          </a:xfrm>
          <a:prstGeom prst="rect">
            <a:avLst/>
          </a:prstGeom>
          <a:noFill/>
          <a:ln>
            <a:noFill/>
          </a:ln>
        </p:spPr>
      </p:pic>
      <p:sp>
        <p:nvSpPr>
          <p:cNvPr id="167" name="Google Shape;167;p6"/>
          <p:cNvSpPr txBox="1"/>
          <p:nvPr/>
        </p:nvSpPr>
        <p:spPr>
          <a:xfrm>
            <a:off x="8153400" y="465838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68" name="Google Shape;168;p6"/>
          <p:cNvSpPr txBox="1"/>
          <p:nvPr/>
        </p:nvSpPr>
        <p:spPr>
          <a:xfrm>
            <a:off x="86868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69" name="Google Shape;169;p6"/>
          <p:cNvSpPr txBox="1"/>
          <p:nvPr/>
        </p:nvSpPr>
        <p:spPr>
          <a:xfrm>
            <a:off x="92202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170" name="Google Shape;170;p6"/>
          <p:cNvSpPr txBox="1"/>
          <p:nvPr/>
        </p:nvSpPr>
        <p:spPr>
          <a:xfrm>
            <a:off x="97536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71" name="Google Shape;171;p6"/>
          <p:cNvSpPr txBox="1"/>
          <p:nvPr/>
        </p:nvSpPr>
        <p:spPr>
          <a:xfrm>
            <a:off x="102870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72" name="Google Shape;172;p6"/>
          <p:cNvSpPr txBox="1"/>
          <p:nvPr/>
        </p:nvSpPr>
        <p:spPr>
          <a:xfrm>
            <a:off x="8153400" y="519178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73" name="Google Shape;173;p6"/>
          <p:cNvSpPr txBox="1"/>
          <p:nvPr/>
        </p:nvSpPr>
        <p:spPr>
          <a:xfrm>
            <a:off x="86868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174" name="Google Shape;174;p6"/>
          <p:cNvSpPr txBox="1"/>
          <p:nvPr/>
        </p:nvSpPr>
        <p:spPr>
          <a:xfrm>
            <a:off x="92202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175" name="Google Shape;175;p6"/>
          <p:cNvSpPr txBox="1"/>
          <p:nvPr/>
        </p:nvSpPr>
        <p:spPr>
          <a:xfrm>
            <a:off x="97536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176" name="Google Shape;176;p6"/>
          <p:cNvSpPr txBox="1"/>
          <p:nvPr/>
        </p:nvSpPr>
        <p:spPr>
          <a:xfrm>
            <a:off x="102870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Online Planning</a:t>
            </a:r>
            <a:endParaRPr/>
          </a:p>
        </p:txBody>
      </p:sp>
      <p:sp>
        <p:nvSpPr>
          <p:cNvPr id="183" name="Google Shape;183;p7"/>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Rules changed!  Red’s win chance is different.</a:t>
            </a:r>
            <a:endParaRPr/>
          </a:p>
        </p:txBody>
      </p:sp>
      <p:sp>
        <p:nvSpPr>
          <p:cNvPr id="184" name="Google Shape;184;p7"/>
          <p:cNvSpPr/>
          <p:nvPr/>
        </p:nvSpPr>
        <p:spPr>
          <a:xfrm>
            <a:off x="3276600" y="3524072"/>
            <a:ext cx="685800" cy="685800"/>
          </a:xfrm>
          <a:prstGeom prst="ellipse">
            <a:avLst/>
          </a:prstGeom>
          <a:solidFill>
            <a:schemeClr val="lt1"/>
          </a:solidFill>
          <a:ln w="5715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08000"/>
                </a:solidFill>
                <a:latin typeface="Calibri"/>
                <a:ea typeface="Calibri"/>
                <a:cs typeface="Calibri"/>
                <a:sym typeface="Calibri"/>
              </a:rPr>
              <a:t>W</a:t>
            </a:r>
            <a:endParaRPr/>
          </a:p>
        </p:txBody>
      </p:sp>
      <p:sp>
        <p:nvSpPr>
          <p:cNvPr id="185" name="Google Shape;185;p7"/>
          <p:cNvSpPr/>
          <p:nvPr/>
        </p:nvSpPr>
        <p:spPr>
          <a:xfrm>
            <a:off x="8229600" y="3524072"/>
            <a:ext cx="685800" cy="685800"/>
          </a:xfrm>
          <a:prstGeom prst="ellipse">
            <a:avLst/>
          </a:prstGeom>
          <a:solidFill>
            <a:schemeClr val="lt1"/>
          </a:solid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L</a:t>
            </a:r>
            <a:endParaRPr/>
          </a:p>
        </p:txBody>
      </p:sp>
      <p:cxnSp>
        <p:nvCxnSpPr>
          <p:cNvPr id="186" name="Google Shape;186;p7"/>
          <p:cNvCxnSpPr>
            <a:stCxn id="184" idx="0"/>
            <a:endCxn id="185" idx="1"/>
          </p:cNvCxnSpPr>
          <p:nvPr/>
        </p:nvCxnSpPr>
        <p:spPr>
          <a:xfrm rot="-5400000" flipH="1">
            <a:off x="5924550" y="1219022"/>
            <a:ext cx="100500" cy="4710600"/>
          </a:xfrm>
          <a:prstGeom prst="curvedConnector3">
            <a:avLst>
              <a:gd name="adj1" fmla="val -822365"/>
            </a:avLst>
          </a:prstGeom>
          <a:noFill/>
          <a:ln w="57150" cap="flat" cmpd="sng">
            <a:solidFill>
              <a:srgbClr val="C00000"/>
            </a:solidFill>
            <a:prstDash val="solid"/>
            <a:round/>
            <a:headEnd type="none" w="sm" len="sm"/>
            <a:tailEnd type="triangle" w="lg" len="lg"/>
          </a:ln>
        </p:spPr>
      </p:cxnSp>
      <p:cxnSp>
        <p:nvCxnSpPr>
          <p:cNvPr id="187" name="Google Shape;187;p7"/>
          <p:cNvCxnSpPr>
            <a:stCxn id="184" idx="0"/>
            <a:endCxn id="184" idx="6"/>
          </p:cNvCxnSpPr>
          <p:nvPr/>
        </p:nvCxnSpPr>
        <p:spPr>
          <a:xfrm rot="-5400000" flipH="1">
            <a:off x="3619500" y="3524072"/>
            <a:ext cx="342900" cy="342900"/>
          </a:xfrm>
          <a:prstGeom prst="curvedConnector4">
            <a:avLst>
              <a:gd name="adj1" fmla="val -87180"/>
              <a:gd name="adj2" fmla="val 338462"/>
            </a:avLst>
          </a:prstGeom>
          <a:noFill/>
          <a:ln w="57150" cap="flat" cmpd="sng">
            <a:solidFill>
              <a:srgbClr val="C00000"/>
            </a:solidFill>
            <a:prstDash val="solid"/>
            <a:round/>
            <a:headEnd type="none" w="sm" len="sm"/>
            <a:tailEnd type="triangle" w="lg" len="lg"/>
          </a:ln>
        </p:spPr>
      </p:cxnSp>
      <p:cxnSp>
        <p:nvCxnSpPr>
          <p:cNvPr id="188" name="Google Shape;188;p7"/>
          <p:cNvCxnSpPr>
            <a:stCxn id="185" idx="4"/>
            <a:endCxn id="184" idx="5"/>
          </p:cNvCxnSpPr>
          <p:nvPr/>
        </p:nvCxnSpPr>
        <p:spPr>
          <a:xfrm rot="5400000" flipH="1">
            <a:off x="6166950" y="1804322"/>
            <a:ext cx="100500" cy="4710600"/>
          </a:xfrm>
          <a:prstGeom prst="curvedConnector3">
            <a:avLst>
              <a:gd name="adj1" fmla="val -927349"/>
            </a:avLst>
          </a:prstGeom>
          <a:noFill/>
          <a:ln w="57150" cap="flat" cmpd="sng">
            <a:solidFill>
              <a:srgbClr val="C00000"/>
            </a:solidFill>
            <a:prstDash val="solid"/>
            <a:round/>
            <a:headEnd type="none" w="sm" len="sm"/>
            <a:tailEnd type="triangle" w="lg" len="lg"/>
          </a:ln>
        </p:spPr>
      </p:cxnSp>
      <p:cxnSp>
        <p:nvCxnSpPr>
          <p:cNvPr id="189" name="Google Shape;189;p7"/>
          <p:cNvCxnSpPr>
            <a:stCxn id="185" idx="4"/>
            <a:endCxn id="185" idx="2"/>
          </p:cNvCxnSpPr>
          <p:nvPr/>
        </p:nvCxnSpPr>
        <p:spPr>
          <a:xfrm rot="5400000" flipH="1">
            <a:off x="8229600" y="3866972"/>
            <a:ext cx="342900" cy="342900"/>
          </a:xfrm>
          <a:prstGeom prst="curvedConnector4">
            <a:avLst>
              <a:gd name="adj1" fmla="val -84616"/>
              <a:gd name="adj2" fmla="val 325641"/>
            </a:avLst>
          </a:prstGeom>
          <a:noFill/>
          <a:ln w="57150" cap="flat" cmpd="sng">
            <a:solidFill>
              <a:srgbClr val="C00000"/>
            </a:solidFill>
            <a:prstDash val="solid"/>
            <a:round/>
            <a:headEnd type="none" w="sm" len="sm"/>
            <a:tailEnd type="triangle" w="lg" len="lg"/>
          </a:ln>
        </p:spPr>
      </p:cxnSp>
      <p:cxnSp>
        <p:nvCxnSpPr>
          <p:cNvPr id="190" name="Google Shape;190;p7"/>
          <p:cNvCxnSpPr>
            <a:stCxn id="185" idx="6"/>
            <a:endCxn id="184" idx="4"/>
          </p:cNvCxnSpPr>
          <p:nvPr/>
        </p:nvCxnSpPr>
        <p:spPr>
          <a:xfrm flipH="1">
            <a:off x="3619500" y="3866972"/>
            <a:ext cx="5295900" cy="342900"/>
          </a:xfrm>
          <a:prstGeom prst="curvedConnector4">
            <a:avLst>
              <a:gd name="adj1" fmla="val -7681"/>
              <a:gd name="adj2" fmla="val 589178"/>
            </a:avLst>
          </a:prstGeom>
          <a:noFill/>
          <a:ln w="57150" cap="flat" cmpd="sng">
            <a:solidFill>
              <a:srgbClr val="0070C0"/>
            </a:solidFill>
            <a:prstDash val="solid"/>
            <a:round/>
            <a:headEnd type="none" w="sm" len="sm"/>
            <a:tailEnd type="triangle" w="lg" len="lg"/>
          </a:ln>
        </p:spPr>
      </p:cxnSp>
      <p:cxnSp>
        <p:nvCxnSpPr>
          <p:cNvPr id="191" name="Google Shape;191;p7"/>
          <p:cNvCxnSpPr>
            <a:stCxn id="184" idx="4"/>
            <a:endCxn id="184" idx="2"/>
          </p:cNvCxnSpPr>
          <p:nvPr/>
        </p:nvCxnSpPr>
        <p:spPr>
          <a:xfrm rot="5400000" flipH="1">
            <a:off x="3276600" y="3866972"/>
            <a:ext cx="342900" cy="342900"/>
          </a:xfrm>
          <a:prstGeom prst="curvedConnector4">
            <a:avLst>
              <a:gd name="adj1" fmla="val -376924"/>
              <a:gd name="adj2" fmla="val 415385"/>
            </a:avLst>
          </a:prstGeom>
          <a:noFill/>
          <a:ln w="57150" cap="flat" cmpd="sng">
            <a:solidFill>
              <a:srgbClr val="0070C0"/>
            </a:solidFill>
            <a:prstDash val="solid"/>
            <a:round/>
            <a:headEnd type="none" w="sm" len="sm"/>
            <a:tailEnd type="triangle" w="lg" len="lg"/>
          </a:ln>
        </p:spPr>
      </p:cxnSp>
      <p:sp>
        <p:nvSpPr>
          <p:cNvPr id="192" name="Google Shape;192;p7"/>
          <p:cNvSpPr txBox="1"/>
          <p:nvPr/>
        </p:nvSpPr>
        <p:spPr>
          <a:xfrm>
            <a:off x="1600200" y="4209871"/>
            <a:ext cx="609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93" name="Google Shape;193;p7"/>
          <p:cNvSpPr txBox="1"/>
          <p:nvPr/>
        </p:nvSpPr>
        <p:spPr>
          <a:xfrm>
            <a:off x="9448800" y="4133671"/>
            <a:ext cx="609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8000"/>
                </a:solidFill>
                <a:latin typeface="Calibri"/>
                <a:ea typeface="Calibri"/>
                <a:cs typeface="Calibri"/>
                <a:sym typeface="Calibri"/>
              </a:rPr>
              <a:t>$1</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94" name="Google Shape;194;p7"/>
          <p:cNvSpPr txBox="1"/>
          <p:nvPr/>
        </p:nvSpPr>
        <p:spPr>
          <a:xfrm>
            <a:off x="5334000" y="2224206"/>
            <a:ext cx="213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
        <p:nvSpPr>
          <p:cNvPr id="195" name="Google Shape;195;p7"/>
          <p:cNvSpPr txBox="1"/>
          <p:nvPr/>
        </p:nvSpPr>
        <p:spPr>
          <a:xfrm>
            <a:off x="4800600" y="3074074"/>
            <a:ext cx="2133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96" name="Google Shape;196;p7"/>
          <p:cNvSpPr txBox="1"/>
          <p:nvPr/>
        </p:nvSpPr>
        <p:spPr>
          <a:xfrm>
            <a:off x="5486400" y="4590871"/>
            <a:ext cx="2133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a:solidFill>
                  <a:srgbClr val="008000"/>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97" name="Google Shape;197;p7"/>
          <p:cNvSpPr txBox="1"/>
          <p:nvPr/>
        </p:nvSpPr>
        <p:spPr>
          <a:xfrm>
            <a:off x="6858000" y="3600271"/>
            <a:ext cx="2133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rgbClr val="008000"/>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Let’s Play!</a:t>
            </a:r>
            <a:endParaRPr/>
          </a:p>
        </p:txBody>
      </p:sp>
      <p:pic>
        <p:nvPicPr>
          <p:cNvPr id="204" name="Google Shape;204;p8"/>
          <p:cNvPicPr preferRelativeResize="0"/>
          <p:nvPr/>
        </p:nvPicPr>
        <p:blipFill rotWithShape="1">
          <a:blip r:embed="rId3">
            <a:alphaModFix/>
          </a:blip>
          <a:srcRect/>
          <a:stretch/>
        </p:blipFill>
        <p:spPr>
          <a:xfrm>
            <a:off x="1295400" y="1447800"/>
            <a:ext cx="3048000" cy="3048000"/>
          </a:xfrm>
          <a:prstGeom prst="rect">
            <a:avLst/>
          </a:prstGeom>
          <a:noFill/>
          <a:ln>
            <a:noFill/>
          </a:ln>
        </p:spPr>
      </p:pic>
      <p:pic>
        <p:nvPicPr>
          <p:cNvPr id="205" name="Google Shape;205;p8"/>
          <p:cNvPicPr preferRelativeResize="0"/>
          <p:nvPr/>
        </p:nvPicPr>
        <p:blipFill rotWithShape="1">
          <a:blip r:embed="rId4">
            <a:alphaModFix/>
          </a:blip>
          <a:srcRect/>
          <a:stretch/>
        </p:blipFill>
        <p:spPr>
          <a:xfrm>
            <a:off x="8077200" y="1371600"/>
            <a:ext cx="2743200" cy="3048000"/>
          </a:xfrm>
          <a:prstGeom prst="rect">
            <a:avLst/>
          </a:prstGeom>
          <a:noFill/>
          <a:ln>
            <a:noFill/>
          </a:ln>
        </p:spPr>
      </p:pic>
      <p:sp>
        <p:nvSpPr>
          <p:cNvPr id="206" name="Google Shape;206;p8"/>
          <p:cNvSpPr txBox="1"/>
          <p:nvPr/>
        </p:nvSpPr>
        <p:spPr>
          <a:xfrm>
            <a:off x="8153400" y="465838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07" name="Google Shape;207;p8"/>
          <p:cNvSpPr txBox="1"/>
          <p:nvPr/>
        </p:nvSpPr>
        <p:spPr>
          <a:xfrm>
            <a:off x="86868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08" name="Google Shape;208;p8"/>
          <p:cNvSpPr txBox="1"/>
          <p:nvPr/>
        </p:nvSpPr>
        <p:spPr>
          <a:xfrm>
            <a:off x="92202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09" name="Google Shape;209;p8"/>
          <p:cNvSpPr txBox="1"/>
          <p:nvPr/>
        </p:nvSpPr>
        <p:spPr>
          <a:xfrm>
            <a:off x="97536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210" name="Google Shape;210;p8"/>
          <p:cNvSpPr txBox="1"/>
          <p:nvPr/>
        </p:nvSpPr>
        <p:spPr>
          <a:xfrm>
            <a:off x="10287000" y="46482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11" name="Google Shape;211;p8"/>
          <p:cNvSpPr txBox="1"/>
          <p:nvPr/>
        </p:nvSpPr>
        <p:spPr>
          <a:xfrm>
            <a:off x="8153400" y="519178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$2</a:t>
            </a:r>
            <a:endParaRPr/>
          </a:p>
        </p:txBody>
      </p:sp>
      <p:sp>
        <p:nvSpPr>
          <p:cNvPr id="212" name="Google Shape;212;p8"/>
          <p:cNvSpPr txBox="1"/>
          <p:nvPr/>
        </p:nvSpPr>
        <p:spPr>
          <a:xfrm>
            <a:off x="86868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13" name="Google Shape;213;p8"/>
          <p:cNvSpPr txBox="1"/>
          <p:nvPr/>
        </p:nvSpPr>
        <p:spPr>
          <a:xfrm>
            <a:off x="92202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14" name="Google Shape;214;p8"/>
          <p:cNvSpPr txBox="1"/>
          <p:nvPr/>
        </p:nvSpPr>
        <p:spPr>
          <a:xfrm>
            <a:off x="97536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
        <p:nvSpPr>
          <p:cNvPr id="215" name="Google Shape;215;p8"/>
          <p:cNvSpPr txBox="1"/>
          <p:nvPr/>
        </p:nvSpPr>
        <p:spPr>
          <a:xfrm>
            <a:off x="10287000" y="5181600"/>
            <a:ext cx="609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What Just Happened?</a:t>
            </a:r>
            <a:endParaRPr/>
          </a:p>
        </p:txBody>
      </p:sp>
      <p:sp>
        <p:nvSpPr>
          <p:cNvPr id="222" name="Google Shape;222;p9"/>
          <p:cNvSpPr txBox="1">
            <a:spLocks noGrp="1"/>
          </p:cNvSpPr>
          <p:nvPr>
            <p:ph type="body" idx="1"/>
          </p:nvPr>
        </p:nvSpPr>
        <p:spPr>
          <a:xfrm>
            <a:off x="406400" y="1366836"/>
            <a:ext cx="11379200" cy="4729164"/>
          </a:xfrm>
          <a:prstGeom prst="rect">
            <a:avLst/>
          </a:prstGeom>
          <a:noFill/>
          <a:ln>
            <a:noFill/>
          </a:ln>
        </p:spPr>
        <p:txBody>
          <a:bodyPr spcFirstLastPara="1" wrap="square" lIns="91425" tIns="45700" rIns="91425" bIns="45700" anchor="t" anchorCtr="0">
            <a:noAutofit/>
          </a:bodyPr>
          <a:lstStyle/>
          <a:p>
            <a:pPr marL="342882" lvl="0" indent="-342882" algn="l" rtl="0">
              <a:spcBef>
                <a:spcPts val="0"/>
              </a:spcBef>
              <a:spcAft>
                <a:spcPts val="0"/>
              </a:spcAft>
              <a:buSzPts val="2800"/>
              <a:buChar char="▪"/>
            </a:pPr>
            <a:r>
              <a:rPr lang="en-US" sz="2800"/>
              <a:t>That wasn’t planning, it was learning!</a:t>
            </a:r>
            <a:endParaRPr/>
          </a:p>
          <a:p>
            <a:pPr marL="742913" lvl="1" indent="-285736" algn="l" rtl="0">
              <a:spcBef>
                <a:spcPts val="480"/>
              </a:spcBef>
              <a:spcAft>
                <a:spcPts val="0"/>
              </a:spcAft>
              <a:buSzPts val="2400"/>
              <a:buChar char="▪"/>
            </a:pPr>
            <a:r>
              <a:rPr lang="en-US" sz="2400"/>
              <a:t>Specifically, reinforcement learning</a:t>
            </a:r>
            <a:endParaRPr/>
          </a:p>
          <a:p>
            <a:pPr marL="742913" lvl="1" indent="-285736" algn="l" rtl="0">
              <a:spcBef>
                <a:spcPts val="480"/>
              </a:spcBef>
              <a:spcAft>
                <a:spcPts val="0"/>
              </a:spcAft>
              <a:buSzPts val="2400"/>
              <a:buChar char="▪"/>
            </a:pPr>
            <a:r>
              <a:rPr lang="en-US" sz="2400"/>
              <a:t>There was an MDP, but you couldn’t solve it with just computation</a:t>
            </a:r>
            <a:endParaRPr/>
          </a:p>
          <a:p>
            <a:pPr marL="742913" lvl="1" indent="-285736" algn="l" rtl="0">
              <a:spcBef>
                <a:spcPts val="480"/>
              </a:spcBef>
              <a:spcAft>
                <a:spcPts val="0"/>
              </a:spcAft>
              <a:buSzPts val="2400"/>
              <a:buChar char="▪"/>
            </a:pPr>
            <a:r>
              <a:rPr lang="en-US" sz="2400"/>
              <a:t>You needed to actually act to figure it out</a:t>
            </a:r>
            <a:endParaRPr/>
          </a:p>
          <a:p>
            <a:pPr marL="742913" lvl="1" indent="-133336" algn="l" rtl="0">
              <a:spcBef>
                <a:spcPts val="480"/>
              </a:spcBef>
              <a:spcAft>
                <a:spcPts val="0"/>
              </a:spcAft>
              <a:buSzPts val="2400"/>
              <a:buNone/>
            </a:pPr>
            <a:endParaRPr sz="2400"/>
          </a:p>
          <a:p>
            <a:pPr marL="342882" lvl="0" indent="-342882" algn="l" rtl="0">
              <a:spcBef>
                <a:spcPts val="560"/>
              </a:spcBef>
              <a:spcAft>
                <a:spcPts val="0"/>
              </a:spcAft>
              <a:buSzPts val="2800"/>
              <a:buChar char="▪"/>
            </a:pPr>
            <a:r>
              <a:rPr lang="en-US" sz="2800"/>
              <a:t>Important ideas in reinforcement learning that came up</a:t>
            </a:r>
            <a:endParaRPr/>
          </a:p>
          <a:p>
            <a:pPr marL="742913" lvl="1" indent="-285736" algn="l" rtl="0">
              <a:spcBef>
                <a:spcPts val="480"/>
              </a:spcBef>
              <a:spcAft>
                <a:spcPts val="0"/>
              </a:spcAft>
              <a:buSzPts val="2400"/>
              <a:buChar char="▪"/>
            </a:pPr>
            <a:r>
              <a:rPr lang="en-US" sz="2400" b="1"/>
              <a:t>Exploration</a:t>
            </a:r>
            <a:r>
              <a:rPr lang="en-US" sz="2400"/>
              <a:t>: you have to try unknown actions to get information</a:t>
            </a:r>
            <a:endParaRPr/>
          </a:p>
          <a:p>
            <a:pPr marL="742913" lvl="1" indent="-285736" algn="l" rtl="0">
              <a:spcBef>
                <a:spcPts val="480"/>
              </a:spcBef>
              <a:spcAft>
                <a:spcPts val="0"/>
              </a:spcAft>
              <a:buSzPts val="2400"/>
              <a:buChar char="▪"/>
            </a:pPr>
            <a:r>
              <a:rPr lang="en-US" sz="2400" b="1"/>
              <a:t>Exploitation</a:t>
            </a:r>
            <a:r>
              <a:rPr lang="en-US" sz="2400"/>
              <a:t>: eventually, you have to use what you know</a:t>
            </a:r>
            <a:endParaRPr/>
          </a:p>
          <a:p>
            <a:pPr marL="742913" lvl="1" indent="-285736" algn="l" rtl="0">
              <a:spcBef>
                <a:spcPts val="480"/>
              </a:spcBef>
              <a:spcAft>
                <a:spcPts val="0"/>
              </a:spcAft>
              <a:buSzPts val="2400"/>
              <a:buChar char="▪"/>
            </a:pPr>
            <a:r>
              <a:rPr lang="en-US" sz="2400" b="1"/>
              <a:t>Regret</a:t>
            </a:r>
            <a:r>
              <a:rPr lang="en-US" sz="2400"/>
              <a:t>: even if you learn intelligently, you make mistakes</a:t>
            </a:r>
            <a:endParaRPr/>
          </a:p>
          <a:p>
            <a:pPr marL="742913" lvl="1" indent="-285736" algn="l" rtl="0">
              <a:spcBef>
                <a:spcPts val="480"/>
              </a:spcBef>
              <a:spcAft>
                <a:spcPts val="0"/>
              </a:spcAft>
              <a:buSzPts val="2400"/>
              <a:buChar char="▪"/>
            </a:pPr>
            <a:r>
              <a:rPr lang="en-US" sz="2400" b="1"/>
              <a:t>Sampling</a:t>
            </a:r>
            <a:r>
              <a:rPr lang="en-US" sz="2400"/>
              <a:t>: because of chance, you have to try things repeatedly</a:t>
            </a:r>
            <a:endParaRPr/>
          </a:p>
          <a:p>
            <a:pPr marL="742913" lvl="1" indent="-285736" algn="l" rtl="0">
              <a:spcBef>
                <a:spcPts val="480"/>
              </a:spcBef>
              <a:spcAft>
                <a:spcPts val="0"/>
              </a:spcAft>
              <a:buSzPts val="2400"/>
              <a:buChar char="▪"/>
            </a:pPr>
            <a:r>
              <a:rPr lang="en-US" sz="2400" b="1"/>
              <a:t>Difficulty</a:t>
            </a:r>
            <a:r>
              <a:rPr lang="en-US" sz="2400"/>
              <a:t>: learning can be much harder than solving a known MDP</a:t>
            </a:r>
            <a:endParaRPr/>
          </a:p>
        </p:txBody>
      </p:sp>
      <p:pic>
        <p:nvPicPr>
          <p:cNvPr id="223" name="Google Shape;223;p9"/>
          <p:cNvPicPr preferRelativeResize="0"/>
          <p:nvPr/>
        </p:nvPicPr>
        <p:blipFill rotWithShape="1">
          <a:blip r:embed="rId3">
            <a:alphaModFix/>
          </a:blip>
          <a:srcRect/>
          <a:stretch/>
        </p:blipFill>
        <p:spPr>
          <a:xfrm>
            <a:off x="9601200" y="1371600"/>
            <a:ext cx="2362200" cy="2362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p:nvPr/>
        </p:nvSpPr>
        <p:spPr>
          <a:xfrm rot="-5400000">
            <a:off x="3429000" y="1828801"/>
            <a:ext cx="2209800" cy="1752600"/>
          </a:xfrm>
          <a:prstGeom prst="uturnArrow">
            <a:avLst>
              <a:gd name="adj1" fmla="val 12068"/>
              <a:gd name="adj2" fmla="val 18757"/>
              <a:gd name="adj3" fmla="val 25000"/>
              <a:gd name="adj4" fmla="val 43750"/>
              <a:gd name="adj5" fmla="val 92838"/>
            </a:avLst>
          </a:prstGeom>
          <a:solidFill>
            <a:srgbClr val="CCCCCC"/>
          </a:solidFill>
          <a:ln w="2540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0"/>
          <p:cNvSpPr/>
          <p:nvPr/>
        </p:nvSpPr>
        <p:spPr>
          <a:xfrm rot="5400000">
            <a:off x="6248400" y="2057400"/>
            <a:ext cx="2209800" cy="1752600"/>
          </a:xfrm>
          <a:prstGeom prst="uturnArrow">
            <a:avLst>
              <a:gd name="adj1" fmla="val 12068"/>
              <a:gd name="adj2" fmla="val 18757"/>
              <a:gd name="adj3" fmla="val 25000"/>
              <a:gd name="adj4" fmla="val 43750"/>
              <a:gd name="adj5" fmla="val 64298"/>
            </a:avLst>
          </a:prstGeom>
          <a:solidFill>
            <a:srgbClr val="CCCCCC"/>
          </a:solidFill>
          <a:ln w="2540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0"/>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Reinforcement Learning</a:t>
            </a:r>
            <a:endParaRPr/>
          </a:p>
        </p:txBody>
      </p:sp>
      <p:sp>
        <p:nvSpPr>
          <p:cNvPr id="232" name="Google Shape;232;p10"/>
          <p:cNvSpPr txBox="1">
            <a:spLocks noGrp="1"/>
          </p:cNvSpPr>
          <p:nvPr>
            <p:ph type="body" idx="1"/>
          </p:nvPr>
        </p:nvSpPr>
        <p:spPr>
          <a:xfrm>
            <a:off x="1905000" y="4419600"/>
            <a:ext cx="8382000" cy="2057401"/>
          </a:xfrm>
          <a:prstGeom prst="rect">
            <a:avLst/>
          </a:prstGeom>
          <a:noFill/>
          <a:ln>
            <a:noFill/>
          </a:ln>
        </p:spPr>
        <p:txBody>
          <a:bodyPr spcFirstLastPara="1" wrap="square" lIns="91425" tIns="45700" rIns="91425" bIns="45700" anchor="t" anchorCtr="0">
            <a:noAutofit/>
          </a:bodyPr>
          <a:lstStyle/>
          <a:p>
            <a:pPr marL="342882" lvl="0" indent="-342882" algn="l" rtl="0">
              <a:lnSpc>
                <a:spcPct val="90000"/>
              </a:lnSpc>
              <a:spcBef>
                <a:spcPts val="0"/>
              </a:spcBef>
              <a:spcAft>
                <a:spcPts val="0"/>
              </a:spcAft>
              <a:buSzPts val="2800"/>
              <a:buChar char="▪"/>
            </a:pPr>
            <a:r>
              <a:rPr lang="en-US" sz="2800">
                <a:latin typeface="Calibri"/>
                <a:ea typeface="Calibri"/>
                <a:cs typeface="Calibri"/>
                <a:sym typeface="Calibri"/>
              </a:rPr>
              <a:t>Basic idea:</a:t>
            </a:r>
            <a:endParaRPr/>
          </a:p>
          <a:p>
            <a:pPr marL="742913" lvl="1" indent="-285736" algn="l" rtl="0">
              <a:lnSpc>
                <a:spcPct val="90000"/>
              </a:lnSpc>
              <a:spcBef>
                <a:spcPts val="480"/>
              </a:spcBef>
              <a:spcAft>
                <a:spcPts val="0"/>
              </a:spcAft>
              <a:buSzPts val="2400"/>
              <a:buChar char="▪"/>
            </a:pPr>
            <a:r>
              <a:rPr lang="en-US" sz="2400">
                <a:latin typeface="Calibri"/>
                <a:ea typeface="Calibri"/>
                <a:cs typeface="Calibri"/>
                <a:sym typeface="Calibri"/>
              </a:rPr>
              <a:t>Receive feedback in the form of </a:t>
            </a:r>
            <a:r>
              <a:rPr lang="en-US" sz="2400">
                <a:solidFill>
                  <a:srgbClr val="CC0000"/>
                </a:solidFill>
                <a:latin typeface="Calibri"/>
                <a:ea typeface="Calibri"/>
                <a:cs typeface="Calibri"/>
                <a:sym typeface="Calibri"/>
              </a:rPr>
              <a:t>rewards</a:t>
            </a:r>
            <a:endParaRPr/>
          </a:p>
          <a:p>
            <a:pPr marL="742913" lvl="1" indent="-285736" algn="l" rtl="0">
              <a:lnSpc>
                <a:spcPct val="90000"/>
              </a:lnSpc>
              <a:spcBef>
                <a:spcPts val="480"/>
              </a:spcBef>
              <a:spcAft>
                <a:spcPts val="0"/>
              </a:spcAft>
              <a:buSzPts val="2400"/>
              <a:buChar char="▪"/>
            </a:pPr>
            <a:r>
              <a:rPr lang="en-US" sz="2400">
                <a:latin typeface="Calibri"/>
                <a:ea typeface="Calibri"/>
                <a:cs typeface="Calibri"/>
                <a:sym typeface="Calibri"/>
              </a:rPr>
              <a:t>Agent’s utility is defined by the reward function</a:t>
            </a:r>
            <a:endParaRPr/>
          </a:p>
          <a:p>
            <a:pPr marL="742913" lvl="1" indent="-285736" algn="l" rtl="0">
              <a:lnSpc>
                <a:spcPct val="90000"/>
              </a:lnSpc>
              <a:spcBef>
                <a:spcPts val="480"/>
              </a:spcBef>
              <a:spcAft>
                <a:spcPts val="0"/>
              </a:spcAft>
              <a:buSzPts val="2400"/>
              <a:buChar char="▪"/>
            </a:pPr>
            <a:r>
              <a:rPr lang="en-US" sz="2400">
                <a:latin typeface="Calibri"/>
                <a:ea typeface="Calibri"/>
                <a:cs typeface="Calibri"/>
                <a:sym typeface="Calibri"/>
              </a:rPr>
              <a:t>Must (learn to) act so as to </a:t>
            </a:r>
            <a:r>
              <a:rPr lang="en-US" sz="2400">
                <a:solidFill>
                  <a:srgbClr val="CC0000"/>
                </a:solidFill>
                <a:latin typeface="Calibri"/>
                <a:ea typeface="Calibri"/>
                <a:cs typeface="Calibri"/>
                <a:sym typeface="Calibri"/>
              </a:rPr>
              <a:t>maximize expected rewards</a:t>
            </a:r>
            <a:endParaRPr/>
          </a:p>
          <a:p>
            <a:pPr marL="742913" lvl="1" indent="-285736" algn="l" rtl="0">
              <a:lnSpc>
                <a:spcPct val="90000"/>
              </a:lnSpc>
              <a:spcBef>
                <a:spcPts val="480"/>
              </a:spcBef>
              <a:spcAft>
                <a:spcPts val="0"/>
              </a:spcAft>
              <a:buSzPts val="2400"/>
              <a:buChar char="▪"/>
            </a:pPr>
            <a:r>
              <a:rPr lang="en-US" sz="2400">
                <a:latin typeface="Calibri"/>
                <a:ea typeface="Calibri"/>
                <a:cs typeface="Calibri"/>
                <a:sym typeface="Calibri"/>
              </a:rPr>
              <a:t>All learning is based on observed samples of outcomes!</a:t>
            </a:r>
            <a:endParaRPr/>
          </a:p>
        </p:txBody>
      </p:sp>
      <p:sp>
        <p:nvSpPr>
          <p:cNvPr id="233" name="Google Shape;233;p10"/>
          <p:cNvSpPr/>
          <p:nvPr/>
        </p:nvSpPr>
        <p:spPr>
          <a:xfrm>
            <a:off x="4953000" y="3124200"/>
            <a:ext cx="2133600" cy="1143000"/>
          </a:xfrm>
          <a:prstGeom prst="roundRect">
            <a:avLst>
              <a:gd name="adj" fmla="val 40599"/>
            </a:avLst>
          </a:prstGeom>
          <a:solidFill>
            <a:srgbClr val="B5E3C8"/>
          </a:solidFill>
          <a:ln w="25400" cap="flat" cmpd="sng">
            <a:solidFill>
              <a:srgbClr val="606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Environment</a:t>
            </a:r>
            <a:endParaRPr/>
          </a:p>
        </p:txBody>
      </p:sp>
      <p:sp>
        <p:nvSpPr>
          <p:cNvPr id="234" name="Google Shape;234;p10"/>
          <p:cNvSpPr/>
          <p:nvPr/>
        </p:nvSpPr>
        <p:spPr>
          <a:xfrm>
            <a:off x="4953000" y="1447800"/>
            <a:ext cx="2133600" cy="1066800"/>
          </a:xfrm>
          <a:prstGeom prst="trapezoid">
            <a:avLst>
              <a:gd name="adj" fmla="val 58183"/>
            </a:avLst>
          </a:prstGeom>
          <a:solidFill>
            <a:srgbClr val="CCECFF"/>
          </a:solidFill>
          <a:ln w="25400" cap="flat" cmpd="sng">
            <a:solidFill>
              <a:srgbClr val="606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600">
              <a:solidFill>
                <a:schemeClr val="dk1"/>
              </a:solidFill>
              <a:latin typeface="Calibri"/>
              <a:ea typeface="Calibri"/>
              <a:cs typeface="Calibri"/>
              <a:sym typeface="Calibri"/>
            </a:endParaRPr>
          </a:p>
          <a:p>
            <a:pPr marL="0" marR="0" lvl="0" indent="0" algn="ctr" rtl="0">
              <a:spcBef>
                <a:spcPts val="0"/>
              </a:spcBef>
              <a:spcAft>
                <a:spcPts val="0"/>
              </a:spcAft>
              <a:buNone/>
            </a:pPr>
            <a:r>
              <a:rPr lang="en-US" sz="2600">
                <a:solidFill>
                  <a:schemeClr val="dk1"/>
                </a:solidFill>
                <a:latin typeface="Calibri"/>
                <a:ea typeface="Calibri"/>
                <a:cs typeface="Calibri"/>
                <a:sym typeface="Calibri"/>
              </a:rPr>
              <a:t>Agent</a:t>
            </a:r>
            <a:endParaRPr/>
          </a:p>
        </p:txBody>
      </p:sp>
      <p:sp>
        <p:nvSpPr>
          <p:cNvPr id="235" name="Google Shape;235;p10"/>
          <p:cNvSpPr txBox="1"/>
          <p:nvPr/>
        </p:nvSpPr>
        <p:spPr>
          <a:xfrm>
            <a:off x="8077200" y="2590800"/>
            <a:ext cx="16002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Actions: a</a:t>
            </a:r>
            <a:endParaRPr/>
          </a:p>
        </p:txBody>
      </p:sp>
      <p:sp>
        <p:nvSpPr>
          <p:cNvPr id="236" name="Google Shape;236;p10"/>
          <p:cNvSpPr txBox="1"/>
          <p:nvPr/>
        </p:nvSpPr>
        <p:spPr>
          <a:xfrm>
            <a:off x="2209800" y="2416314"/>
            <a:ext cx="16002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State: s</a:t>
            </a:r>
            <a:endParaRPr/>
          </a:p>
          <a:p>
            <a:pPr marL="0" marR="0" lvl="0" indent="0" algn="ctr" rtl="0">
              <a:spcBef>
                <a:spcPts val="0"/>
              </a:spcBef>
              <a:spcAft>
                <a:spcPts val="0"/>
              </a:spcAft>
              <a:buNone/>
            </a:pPr>
            <a:r>
              <a:rPr lang="en-US" sz="2000">
                <a:solidFill>
                  <a:srgbClr val="C00000"/>
                </a:solidFill>
                <a:latin typeface="Calibri"/>
                <a:ea typeface="Calibri"/>
                <a:cs typeface="Calibri"/>
                <a:sym typeface="Calibri"/>
              </a:rPr>
              <a:t>Reward: r</a:t>
            </a:r>
            <a:endParaRPr/>
          </a:p>
        </p:txBody>
      </p:sp>
    </p:spTree>
  </p:cSld>
  <p:clrMapOvr>
    <a:masterClrMapping/>
  </p:clrMapOvr>
</p:sld>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4777</Words>
  <Application>Microsoft Macintosh PowerPoint</Application>
  <PresentationFormat>Widescreen</PresentationFormat>
  <Paragraphs>695</Paragraphs>
  <Slides>45</Slides>
  <Notes>45</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Calibri</vt:lpstr>
      <vt:lpstr>Arial</vt:lpstr>
      <vt:lpstr>Courier New</vt:lpstr>
      <vt:lpstr>Open Sans</vt:lpstr>
      <vt:lpstr>Noto Sans Symbols</vt:lpstr>
      <vt:lpstr>Times New Roman</vt:lpstr>
      <vt:lpstr>dan-berkeley-nlp-v1</vt:lpstr>
      <vt:lpstr>MSPhotoEd.3</vt:lpstr>
      <vt:lpstr>Reinforcement Learning</vt:lpstr>
      <vt:lpstr>Double Bandits</vt:lpstr>
      <vt:lpstr>Double-Bandit MDP</vt:lpstr>
      <vt:lpstr>Offline Planning</vt:lpstr>
      <vt:lpstr>Let’s Play!</vt:lpstr>
      <vt:lpstr>Online Planning</vt:lpstr>
      <vt:lpstr>Let’s Play!</vt:lpstr>
      <vt:lpstr>What Just Happened?</vt:lpstr>
      <vt:lpstr>Reinforcement Learning</vt:lpstr>
      <vt:lpstr>Reinforcement Learning</vt:lpstr>
      <vt:lpstr>Offline (MDPs) vs. Online (RL)</vt:lpstr>
      <vt:lpstr>Model-Based Learning</vt:lpstr>
      <vt:lpstr>Model-Based Learning</vt:lpstr>
      <vt:lpstr>Example: Model-Based Learning</vt:lpstr>
      <vt:lpstr>Example: Expected Age</vt:lpstr>
      <vt:lpstr>Model-Free Learning</vt:lpstr>
      <vt:lpstr>Passive Reinforcement Learning</vt:lpstr>
      <vt:lpstr>Passive Reinforcement Learning</vt:lpstr>
      <vt:lpstr>Direct Evaluation</vt:lpstr>
      <vt:lpstr>Example: Direct Evaluation</vt:lpstr>
      <vt:lpstr>Problems with Direct Evaluation</vt:lpstr>
      <vt:lpstr>Why Not Use Policy Evaluation?</vt:lpstr>
      <vt:lpstr>Sample-Based Policy Evaluation?</vt:lpstr>
      <vt:lpstr>Temporal Difference Learning</vt:lpstr>
      <vt:lpstr>Temporal Difference Learning</vt:lpstr>
      <vt:lpstr>Exponential Moving Average</vt:lpstr>
      <vt:lpstr>Example: Temporal Difference Learning</vt:lpstr>
      <vt:lpstr>Problems with TD Value Learning</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lpstr>HW6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Preferred Customer</dc:creator>
  <cp:lastModifiedBy>Callison-Burch, Christopher</cp:lastModifiedBy>
  <cp:revision>1</cp:revision>
  <dcterms:created xsi:type="dcterms:W3CDTF">2004-08-27T04:16:05Z</dcterms:created>
  <dcterms:modified xsi:type="dcterms:W3CDTF">2021-09-06T15:48:11Z</dcterms:modified>
</cp:coreProperties>
</file>