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embeddedFontLst>
    <p:embeddedFont>
      <p:font typeface="Tahoma"/>
      <p:regular r:id="rId50"/>
      <p:bold r:id="rId51"/>
    </p:embeddedFont>
    <p:embeddedFont>
      <p:font typeface="Open Sans SemiBold"/>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jAWEGBciaFh99CxvKIQCbXU46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D2FC19-6D12-42EF-8AA3-5F670350492C}">
  <a:tblStyle styleId="{98D2FC19-6D12-42EF-8AA3-5F67035049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F4AAFC-9C9B-4110-8E2A-E79AC4F4A6CE}" styleName="Table_1">
    <a:wholeTbl>
      <a:tcTxStyle b="off" i="off">
        <a:font>
          <a:latin typeface="Open Sans"/>
          <a:ea typeface="Open Sans"/>
          <a:cs typeface="Open San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6E9"/>
          </a:solidFill>
        </a:fill>
      </a:tcStyle>
    </a:wholeTbl>
    <a:band1H>
      <a:tcTxStyle/>
      <a:tcStyle>
        <a:fill>
          <a:solidFill>
            <a:srgbClr val="CCCAD1"/>
          </a:solidFill>
        </a:fill>
      </a:tcStyle>
    </a:band1H>
    <a:band2H>
      <a:tcTxStyle/>
    </a:band2H>
    <a:band1V>
      <a:tcTxStyle/>
      <a:tcStyle>
        <a:fill>
          <a:solidFill>
            <a:srgbClr val="CCCAD1"/>
          </a:solidFill>
        </a:fill>
      </a:tcStyle>
    </a:band1V>
    <a:band2V>
      <a:tcTxStyle/>
    </a:band2V>
    <a:lastCol>
      <a:tcTxStyle b="on" i="off">
        <a:font>
          <a:latin typeface="Open Sans"/>
          <a:ea typeface="Open Sans"/>
          <a:cs typeface="Open Sans"/>
        </a:font>
        <a:schemeClr val="lt1"/>
      </a:tcTxStyle>
      <a:tcStyle>
        <a:fill>
          <a:solidFill>
            <a:schemeClr val="accent1"/>
          </a:solidFill>
        </a:fill>
      </a:tcStyle>
    </a:lastCol>
    <a:firstCol>
      <a:tcTxStyle b="on" i="off">
        <a:font>
          <a:latin typeface="Open Sans"/>
          <a:ea typeface="Open Sans"/>
          <a:cs typeface="Open Sans"/>
        </a:font>
        <a:schemeClr val="lt1"/>
      </a:tcTxStyle>
      <a:tcStyle>
        <a:fill>
          <a:solidFill>
            <a:schemeClr val="accent1"/>
          </a:solidFill>
        </a:fill>
      </a:tcStyle>
    </a:firstCol>
    <a:lastRow>
      <a:tcTxStyle b="on" i="off">
        <a:font>
          <a:latin typeface="Open Sans"/>
          <a:ea typeface="Open Sans"/>
          <a:cs typeface="Open San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Open Sans"/>
          <a:ea typeface="Open Sans"/>
          <a:cs typeface="Open San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ahoma-bold.fntdata"/><Relationship Id="rId50" Type="http://schemas.openxmlformats.org/officeDocument/2006/relationships/font" Target="fonts/Tahoma-regular.fntdata"/><Relationship Id="rId53" Type="http://schemas.openxmlformats.org/officeDocument/2006/relationships/font" Target="fonts/OpenSansSemiBold-bold.fntdata"/><Relationship Id="rId52" Type="http://schemas.openxmlformats.org/officeDocument/2006/relationships/font" Target="fonts/OpenSansSemiBold-regular.fntdata"/><Relationship Id="rId11" Type="http://schemas.openxmlformats.org/officeDocument/2006/relationships/slide" Target="slides/slide6.xml"/><Relationship Id="rId55" Type="http://schemas.openxmlformats.org/officeDocument/2006/relationships/font" Target="fonts/OpenSansSemiBold-boldItalic.fntdata"/><Relationship Id="rId10" Type="http://schemas.openxmlformats.org/officeDocument/2006/relationships/slide" Target="slides/slide5.xml"/><Relationship Id="rId54" Type="http://schemas.openxmlformats.org/officeDocument/2006/relationships/font" Target="fonts/OpenSansSemiBold-italic.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Marginalize distribution means you build a new table for a subset of random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general equation.  You can apply it to any number of random variables.  If you had 3 random varaibles, you could compute the marginals for </a:t>
            </a:r>
            <a:endParaRPr/>
          </a:p>
          <a:p>
            <a:pPr indent="0" lvl="0" marL="0" rtl="0" algn="l">
              <a:spcBef>
                <a:spcPts val="0"/>
              </a:spcBef>
              <a:spcAft>
                <a:spcPts val="0"/>
              </a:spcAft>
              <a:buNone/>
            </a:pPr>
            <a:r>
              <a:rPr lang="en-US"/>
              <a:t>Just x1</a:t>
            </a:r>
            <a:endParaRPr/>
          </a:p>
          <a:p>
            <a:pPr indent="0" lvl="0" marL="0" marR="0" rtl="0" algn="l">
              <a:lnSpc>
                <a:spcPct val="100000"/>
              </a:lnSpc>
              <a:spcBef>
                <a:spcPts val="360"/>
              </a:spcBef>
              <a:spcAft>
                <a:spcPts val="0"/>
              </a:spcAft>
              <a:buClr>
                <a:schemeClr val="dk1"/>
              </a:buClr>
              <a:buSzPts val="1200"/>
              <a:buFont typeface="Calibri"/>
              <a:buNone/>
            </a:pPr>
            <a:r>
              <a:rPr lang="en-US"/>
              <a:t>Just x2</a:t>
            </a:r>
            <a:endParaRPr/>
          </a:p>
          <a:p>
            <a:pPr indent="0" lvl="0" marL="0" marR="0" rtl="0" algn="l">
              <a:lnSpc>
                <a:spcPct val="100000"/>
              </a:lnSpc>
              <a:spcBef>
                <a:spcPts val="360"/>
              </a:spcBef>
              <a:spcAft>
                <a:spcPts val="0"/>
              </a:spcAft>
              <a:buClr>
                <a:schemeClr val="dk1"/>
              </a:buClr>
              <a:buSzPts val="1200"/>
              <a:buFont typeface="Calibri"/>
              <a:buNone/>
            </a:pPr>
            <a:r>
              <a:rPr lang="en-US"/>
              <a:t>Just x3</a:t>
            </a:r>
            <a:endParaRPr/>
          </a:p>
          <a:p>
            <a:pPr indent="0" lvl="0" marL="0" marR="0" rtl="0" algn="l">
              <a:lnSpc>
                <a:spcPct val="100000"/>
              </a:lnSpc>
              <a:spcBef>
                <a:spcPts val="360"/>
              </a:spcBef>
              <a:spcAft>
                <a:spcPts val="0"/>
              </a:spcAft>
              <a:buClr>
                <a:schemeClr val="dk1"/>
              </a:buClr>
              <a:buSzPts val="1200"/>
              <a:buFont typeface="Calibri"/>
              <a:buNone/>
            </a:pPr>
            <a:r>
              <a:rPr lang="en-US"/>
              <a:t>x1 and x2</a:t>
            </a:r>
            <a:endParaRPr/>
          </a:p>
          <a:p>
            <a:pPr indent="0" lvl="0" marL="0" marR="0" rtl="0" algn="l">
              <a:lnSpc>
                <a:spcPct val="100000"/>
              </a:lnSpc>
              <a:spcBef>
                <a:spcPts val="360"/>
              </a:spcBef>
              <a:spcAft>
                <a:spcPts val="0"/>
              </a:spcAft>
              <a:buClr>
                <a:schemeClr val="dk1"/>
              </a:buClr>
              <a:buSzPts val="1200"/>
              <a:buFont typeface="Calibri"/>
              <a:buNone/>
            </a:pPr>
            <a:r>
              <a:rPr lang="en-US"/>
              <a:t>x2 and x3</a:t>
            </a:r>
            <a:endParaRPr/>
          </a:p>
          <a:p>
            <a:pPr indent="0" lvl="0" marL="0" marR="0" rtl="0" algn="l">
              <a:lnSpc>
                <a:spcPct val="100000"/>
              </a:lnSpc>
              <a:spcBef>
                <a:spcPts val="360"/>
              </a:spcBef>
              <a:spcAft>
                <a:spcPts val="0"/>
              </a:spcAft>
              <a:buClr>
                <a:schemeClr val="dk1"/>
              </a:buClr>
              <a:buSzPts val="1200"/>
              <a:buFont typeface="Calibri"/>
              <a:buNone/>
            </a:pPr>
            <a:r>
              <a:rPr lang="en-US"/>
              <a:t>x1 and x3</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83" name="Google Shape;18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most important concept.  Why because it tells us, if we measure something, what does it tell us about the things that we didn’t get to measure.  That’s what conditional probabilities come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conditional probability that random variable Capital A will take on value lowercase a, given that random variable Capital B takes on value lowercase b.  This is given by the probability of seeing both a and b, divided by the probability of seeing 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[Explain the Venn diagram.]</a:t>
            </a:r>
            <a:endParaRPr/>
          </a:p>
          <a:p>
            <a:pPr indent="0" lvl="0" marL="0" rtl="0" algn="l">
              <a:spcBef>
                <a:spcPts val="0"/>
              </a:spcBef>
              <a:spcAft>
                <a:spcPts val="0"/>
              </a:spcAft>
              <a:buNone/>
            </a:pPr>
            <a:r>
              <a:rPr lang="en-US"/>
              <a:t>Write out the equation for P(sun|cold)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we saw how to go from a joint distribution to a marginal distribution.  Now we’re going to see how to go from a joint distribution to a conditional.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conditional distribution is a consequence of the joint distribution.  We do that just like we did on the previous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P(W|T) is a set of tables that can be extracted from the joint distribution P(T, W).</a:t>
            </a:r>
            <a:endParaRPr/>
          </a:p>
        </p:txBody>
      </p:sp>
      <p:sp>
        <p:nvSpPr>
          <p:cNvPr id="228" name="Google Shape;22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probabilistic inference in general?  It’s computing some desired probabilities (usually conditionals), given some input set of probabilities (by default, a large joint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reason that this is interesting, is that our probability distributions change as we accrue more evidence. </a:t>
            </a:r>
            <a:endParaRPr/>
          </a:p>
          <a:p>
            <a:pPr indent="0" lvl="0" marL="0" rtl="0" algn="l">
              <a:spcBef>
                <a:spcPts val="0"/>
              </a:spcBef>
              <a:spcAft>
                <a:spcPts val="0"/>
              </a:spcAft>
              <a:buNone/>
            </a:pPr>
            <a:r>
              <a:rPr lang="en-US"/>
              <a:t>Observing new evidence causes our beliefs to be updated.  Evidence can cause the probabilities to go up or to go down.</a:t>
            </a:r>
            <a:endParaRPr/>
          </a:p>
        </p:txBody>
      </p:sp>
      <p:sp>
        <p:nvSpPr>
          <p:cNvPr id="245" name="Google Shape;24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Here’s the first procedure that we’ll look at for Probabilistic Inference.  It is called Inference by Enumeration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split up our variables into 3 sets:</a:t>
            </a:r>
            <a:endParaRPr/>
          </a:p>
          <a:p>
            <a:pPr indent="0" lvl="0" marL="0" rtl="0" algn="l">
              <a:spcBef>
                <a:spcPts val="0"/>
              </a:spcBef>
              <a:spcAft>
                <a:spcPts val="0"/>
              </a:spcAft>
              <a:buNone/>
            </a:pPr>
            <a:r>
              <a:rPr lang="en-US"/>
              <a:t>1. some evidence variables – those are what we’ve observed.</a:t>
            </a:r>
            <a:endParaRPr/>
          </a:p>
          <a:p>
            <a:pPr indent="0" lvl="0" marL="0" rtl="0" algn="l">
              <a:spcBef>
                <a:spcPts val="0"/>
              </a:spcBef>
              <a:spcAft>
                <a:spcPts val="0"/>
              </a:spcAft>
              <a:buNone/>
            </a:pPr>
            <a:r>
              <a:rPr lang="en-US"/>
              <a:t>2. The query variables – those are what we want to know about</a:t>
            </a:r>
            <a:endParaRPr/>
          </a:p>
          <a:p>
            <a:pPr indent="0" lvl="0" marL="0" rtl="0" algn="l">
              <a:spcBef>
                <a:spcPts val="0"/>
              </a:spcBef>
              <a:spcAft>
                <a:spcPts val="0"/>
              </a:spcAft>
              <a:buNone/>
            </a:pPr>
            <a:r>
              <a:rPr lang="en-US"/>
              <a:t>3. The hidden variables – those appear in the joint distribution, but don’t appear in the previous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are the 3 steps that we need to do:</a:t>
            </a:r>
            <a:endParaRPr/>
          </a:p>
          <a:p>
            <a:pPr indent="0" lvl="0" marL="0" rtl="0" algn="l">
              <a:spcBef>
                <a:spcPts val="0"/>
              </a:spcBef>
              <a:spcAft>
                <a:spcPts val="0"/>
              </a:spcAft>
              <a:buNone/>
            </a:pPr>
            <a:r>
              <a:rPr lang="en-US"/>
              <a:t>Step 1: select all entries that are consistent with the Evidence.</a:t>
            </a:r>
            <a:endParaRPr/>
          </a:p>
          <a:p>
            <a:pPr indent="0" lvl="0" marL="0" rtl="0" algn="l">
              <a:spcBef>
                <a:spcPts val="0"/>
              </a:spcBef>
              <a:spcAft>
                <a:spcPts val="0"/>
              </a:spcAft>
              <a:buNone/>
            </a:pPr>
            <a:r>
              <a:rPr lang="en-US"/>
              <a:t>Step 2: Sum out the hidden variables.  Sum over all possible instantiations of the hidden variables.  That leaves us with the joint distribution between the query variable and the evidence variables.</a:t>
            </a:r>
            <a:endParaRPr/>
          </a:p>
          <a:p>
            <a:pPr indent="0" lvl="0" marL="0" rtl="0" algn="l">
              <a:spcBef>
                <a:spcPts val="0"/>
              </a:spcBef>
              <a:spcAft>
                <a:spcPts val="0"/>
              </a:spcAft>
              <a:buNone/>
            </a:pPr>
            <a:r>
              <a:rPr lang="en-US"/>
              <a:t>That’s something like P(a, c) = sum over b P(a,b,c). </a:t>
            </a:r>
            <a:endParaRPr/>
          </a:p>
          <a:p>
            <a:pPr indent="0" lvl="0" marL="0" marR="0" rtl="0" algn="l">
              <a:lnSpc>
                <a:spcPct val="100000"/>
              </a:lnSpc>
              <a:spcBef>
                <a:spcPts val="360"/>
              </a:spcBef>
              <a:spcAft>
                <a:spcPts val="0"/>
              </a:spcAft>
              <a:buClr>
                <a:schemeClr val="dk1"/>
              </a:buClr>
              <a:buSzPts val="1200"/>
              <a:buFont typeface="Calibri"/>
              <a:buNone/>
            </a:pPr>
            <a:r>
              <a:rPr lang="en-US"/>
              <a:t>That’s the same as P(q, e) = sum over h P(q,h,e).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rPr lang="en-US"/>
              <a:t>Step 3: Normalize to get the conditional probability.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do recover the full joint distribution? </a:t>
            </a:r>
            <a:endParaRPr/>
          </a:p>
          <a:p>
            <a:pPr indent="0" lvl="0" marL="0" rtl="0" algn="l">
              <a:spcBef>
                <a:spcPts val="0"/>
              </a:spcBef>
              <a:spcAft>
                <a:spcPts val="0"/>
              </a:spcAft>
              <a:buNone/>
            </a:pPr>
            <a:r>
              <a:rPr lang="en-US"/>
              <a:t>P(wet, sun) =. P(sun) * P(wet | sun) = 0.8 * 0.1 = 0.08</a:t>
            </a:r>
            <a:endParaRPr/>
          </a:p>
          <a:p>
            <a:pPr indent="0" lvl="0" marL="0" rtl="0" algn="l">
              <a:spcBef>
                <a:spcPts val="0"/>
              </a:spcBef>
              <a:spcAft>
                <a:spcPts val="0"/>
              </a:spcAft>
              <a:buNone/>
            </a:pPr>
            <a:r>
              <a:rPr lang="en-US"/>
              <a:t>P(dry, sun) =. P(sun) * P(dry| sun) = 0.8 * 0.9 = 0.72</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We can compute every entry that way.</a:t>
            </a:r>
            <a:endParaRPr/>
          </a:p>
        </p:txBody>
      </p:sp>
      <p:sp>
        <p:nvSpPr>
          <p:cNvPr id="281" name="Google Shape;28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we apply the product rule to more than two variables?  Yes!  It’s called the chain rule.</a:t>
            </a:r>
            <a:endParaRPr/>
          </a:p>
          <a:p>
            <a:pPr indent="0" lvl="0" marL="0" rtl="0" algn="l">
              <a:spcBef>
                <a:spcPts val="0"/>
              </a:spcBef>
              <a:spcAft>
                <a:spcPts val="0"/>
              </a:spcAft>
              <a:buNone/>
            </a:pPr>
            <a:r>
              <a:rPr lang="en-US"/>
              <a:t>Here’s the chain rule for 3 variables, x1, x2, x3.  It’s the maginal of x1, times the conditional of x2 given x1, times the conditional of x3 given x1 and x2.</a:t>
            </a:r>
            <a:endParaRPr/>
          </a:p>
          <a:p>
            <a:pPr indent="0" lvl="0" marL="0" rtl="0" algn="l">
              <a:spcBef>
                <a:spcPts val="0"/>
              </a:spcBef>
              <a:spcAft>
                <a:spcPts val="0"/>
              </a:spcAft>
              <a:buNone/>
            </a:pPr>
            <a:r>
              <a:rPr lang="en-US"/>
              <a:t>We can generalize this to any number of x1 to x_n as ….</a:t>
            </a:r>
            <a:endParaRPr/>
          </a:p>
          <a:p>
            <a:pPr indent="0" lvl="0" marL="0" rtl="0" algn="l">
              <a:spcBef>
                <a:spcPts val="0"/>
              </a:spcBef>
              <a:spcAft>
                <a:spcPts val="0"/>
              </a:spcAft>
              <a:buNone/>
            </a:pPr>
            <a:r>
              <a:rPr lang="en-US"/>
              <a:t>i = 1	P(x1)</a:t>
            </a:r>
            <a:endParaRPr/>
          </a:p>
          <a:p>
            <a:pPr indent="0" lvl="0" marL="0" rtl="0" algn="l">
              <a:spcBef>
                <a:spcPts val="0"/>
              </a:spcBef>
              <a:spcAft>
                <a:spcPts val="0"/>
              </a:spcAft>
              <a:buNone/>
            </a:pPr>
            <a:r>
              <a:rPr lang="en-US"/>
              <a:t>I = 2	p(x2|x1)</a:t>
            </a:r>
            <a:endParaRPr/>
          </a:p>
          <a:p>
            <a:pPr indent="0" lvl="0" marL="0" rtl="0" algn="l">
              <a:spcBef>
                <a:spcPts val="0"/>
              </a:spcBef>
              <a:spcAft>
                <a:spcPts val="0"/>
              </a:spcAft>
              <a:buNone/>
            </a:pPr>
            <a:r>
              <a:rPr lang="en-US"/>
              <a:t>I = 3	p(x3|x1, x2)</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I = n	p(x_n|x1, x2, …. Xn-1)</a:t>
            </a:r>
            <a:endParaRPr/>
          </a:p>
          <a:p>
            <a:pPr indent="0" lvl="0" marL="0" rtl="0" algn="l">
              <a:spcBef>
                <a:spcPts val="0"/>
              </a:spcBef>
              <a:spcAft>
                <a:spcPts val="0"/>
              </a:spcAft>
              <a:buNone/>
            </a:pPr>
            <a:r>
              <a:rPr lang="en-US"/>
              <a:t>Then you take the product of all of those.  You can take any ordering and still apply this chain rule.  There are n! ways of writing the joint over the ordering of n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is this always true?  [Write out the equations for P(x1,x2,x3) replacing each conditional with its joint over marginal equivalent and show how the cancel.).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P(x1) * P(x2|x1) * p(x3|x2,x1)   rewrites as P(x1) * P(x2,x1)/P(x1) * p(x3,x2,x1)/p(x2,x1).  </a:t>
            </a:r>
            <a:endParaRPr/>
          </a:p>
          <a:p>
            <a:pPr indent="0" lvl="0" marL="0" rtl="0" algn="l">
              <a:spcBef>
                <a:spcPts val="0"/>
              </a:spcBef>
              <a:spcAft>
                <a:spcPts val="0"/>
              </a:spcAft>
              <a:buNone/>
            </a:pPr>
            <a:r>
              <a:rPr lang="en-US"/>
              <a:t>Show the cancelation of each numerator and the next term’s denominator.</a:t>
            </a:r>
            <a:endParaRPr/>
          </a:p>
          <a:p>
            <a:pPr indent="0" lvl="0" marL="0" rtl="0" algn="l">
              <a:spcBef>
                <a:spcPts val="0"/>
              </a:spcBef>
              <a:spcAft>
                <a:spcPts val="0"/>
              </a:spcAft>
              <a:buNone/>
            </a:pPr>
            <a:r>
              <a:rPr lang="en-US"/>
              <a:t>That leaves p(x3,x2,x1).</a:t>
            </a:r>
            <a:endParaRPr/>
          </a:p>
          <a:p>
            <a:pPr indent="0" lvl="0" marL="0" rtl="0" algn="l">
              <a:spcBef>
                <a:spcPts val="0"/>
              </a:spcBef>
              <a:spcAft>
                <a:spcPts val="0"/>
              </a:spcAft>
              <a:buNone/>
            </a:pPr>
            <a:r>
              <a:rPr lang="en-US"/>
              <a:t>If you want, you can prove this by induction.   </a:t>
            </a:r>
            <a:endParaRPr/>
          </a:p>
        </p:txBody>
      </p:sp>
      <p:sp>
        <p:nvSpPr>
          <p:cNvPr id="300" name="Google Shape;3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start with the product rule.  Just like the chain rule you can write the variables in any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we divide by p(y) to get this formula for the conditional probability.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is this helpful?  Sometimes one conditional is much trickier to get than it is to get other conditionals.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Very imporant for AI in the 1990s.  In fact Fred Jelinek, my former boss at JHU, dubbed it the fundamental equation of machine translation.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Generalizations of this will be what we study in the next few lectures.</a:t>
            </a:r>
            <a:endParaRPr/>
          </a:p>
        </p:txBody>
      </p:sp>
      <p:sp>
        <p:nvSpPr>
          <p:cNvPr id="309" name="Google Shape;30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https://www.youtube.com/watch?v=M8MJFrdfGe0</a:t>
            </a:r>
            <a:endParaRPr/>
          </a:p>
        </p:txBody>
      </p:sp>
      <p:sp>
        <p:nvSpPr>
          <p:cNvPr id="320" name="Google Shape;32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following example: You are the security guard stationed at a secret underground installation. You want to know whether it’s raining today, but your only access to the  outside world occurs each morning when you see the director coming in with, or without, an  umbrella. For each day t, the set Et thus contains a single evidence variable Umbrellat or Ut  for short (whether the umbrella appears), and the set Xt contains a single state variable Raint  or Rt for short (whether it is raining).</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t>minuet</a:t>
            </a:r>
            <a:r>
              <a:rPr b="0" lang="en-US" sz="1200"/>
              <a:t> = </a:t>
            </a:r>
            <a:r>
              <a:rPr b="0" i="0" lang="en-US" sz="1200" u="none" strike="noStrike">
                <a:solidFill>
                  <a:schemeClr val="dk1"/>
                </a:solidFill>
                <a:latin typeface="Arial"/>
                <a:ea typeface="Arial"/>
                <a:cs typeface="Arial"/>
                <a:sym typeface="Arial"/>
              </a:rPr>
              <a:t>a slow, stately ballroom dance</a:t>
            </a:r>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0" name="Google Shape;340;p22: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 name="Google Shape;347;p23: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0" name="Google Shape;36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1" name="Google Shape;361;p25: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8" name="Google Shape;368;p26: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27: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5" name="Google Shape;375;p27: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28: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2" name="Google Shape;382;p28: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9" name="Google Shape;38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Sentences may not appear</a:t>
            </a:r>
            <a:endParaRPr/>
          </a:p>
          <a:p>
            <a:pPr indent="-171450" lvl="0" marL="171450" rtl="0" algn="l">
              <a:spcBef>
                <a:spcPts val="0"/>
              </a:spcBef>
              <a:spcAft>
                <a:spcPts val="0"/>
              </a:spcAft>
              <a:buClr>
                <a:schemeClr val="dk1"/>
              </a:buClr>
              <a:buSzPts val="1200"/>
              <a:buFont typeface="Calibri"/>
              <a:buChar char="-"/>
            </a:pPr>
            <a:r>
              <a:rPr lang="en-US"/>
              <a:t>Need a lrage data set</a:t>
            </a:r>
            <a:endParaRPr/>
          </a:p>
          <a:p>
            <a:pPr indent="-171450" lvl="0" marL="171450" rtl="0" algn="l">
              <a:spcBef>
                <a:spcPts val="0"/>
              </a:spcBef>
              <a:spcAft>
                <a:spcPts val="0"/>
              </a:spcAft>
              <a:buClr>
                <a:schemeClr val="dk1"/>
              </a:buClr>
              <a:buSzPts val="1200"/>
              <a:buFont typeface="Calibri"/>
              <a:buChar char="-"/>
            </a:pPr>
            <a:r>
              <a:rPr lang="en-US"/>
              <a:t>Many ways of combining words into sentences</a:t>
            </a:r>
            <a:endParaRPr/>
          </a:p>
          <a:p>
            <a:pPr indent="-171450" lvl="0" marL="171450" rtl="0" algn="l">
              <a:spcBef>
                <a:spcPts val="0"/>
              </a:spcBef>
              <a:spcAft>
                <a:spcPts val="0"/>
              </a:spcAft>
              <a:buClr>
                <a:schemeClr val="dk1"/>
              </a:buClr>
              <a:buSzPts val="1200"/>
              <a:buFont typeface="Calibri"/>
              <a:buChar char="-"/>
            </a:pPr>
            <a:r>
              <a:rPr b="1" lang="en-US"/>
              <a:t>Never</a:t>
            </a:r>
            <a:r>
              <a:rPr b="0" lang="en-US"/>
              <a:t> going to have enough data to estimate the probability of a whole sentence</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p34: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3" name="Google Shape;423;p34: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In a series of extremely influential papers starting with Chomsky (1956) and including Chomsky (1957) and Miller and Chomsky (1963), Noam Chomsky argued that “finite-state Markov processes”, while a possibly useful engineering heuristic, were incapable of being a complete cognitive model of human grammatical knowl- edge. These arguments led many linguists and computational linguists to ignore work in statistical modeling for decades.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35: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2" name="Google Shape;432;p35: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36: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2" name="Google Shape;442;p36: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1" name="Google Shape;451;p37: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39: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40: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are going to deal with discrete random variables, rather than continuous ones.  In continuous you deal with integrals rather than summations.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43: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5" name="Google Shape;495;p43: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3" name="Google Shape;503;p44: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1" name="Google Shape;511;p45: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2" name="Google Shape;512;p45: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N*D?  No.</a:t>
            </a:r>
            <a:endParaRPr/>
          </a:p>
          <a:p>
            <a:pPr indent="0" lvl="0" marL="0" rtl="0" algn="l">
              <a:spcBef>
                <a:spcPts val="0"/>
              </a:spcBef>
              <a:spcAft>
                <a:spcPts val="0"/>
              </a:spcAft>
              <a:buNone/>
            </a:pPr>
            <a:r>
              <a:rPr lang="en-US"/>
              <a:t>D^N?  Yes.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next lectures we’re going to see how to work with how to deal with large sets of variables. </a:t>
            </a:r>
            <a:endParaRPr/>
          </a:p>
        </p:txBody>
      </p:sp>
      <p:sp>
        <p:nvSpPr>
          <p:cNvPr id="150" name="Google Shape;1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An event is a set of possible outcomes. We compute these by summing over all subsets of variables that are compatible with that event. These are subsets of variables. </a:t>
            </a:r>
            <a:endParaRPr/>
          </a:p>
          <a:p>
            <a:pPr indent="0" lvl="0" marL="0" rtl="0" algn="l">
              <a:spcBef>
                <a:spcPts val="0"/>
              </a:spcBef>
              <a:spcAft>
                <a:spcPts val="0"/>
              </a:spcAft>
              <a:buNone/>
            </a:pPr>
            <a:r>
              <a:rPr lang="en-US"/>
              <a:t>Let’s say x1=true, then if you sum over all entries in the joint table with x1…xN, where the entry says x=1 is true then you get the probability that x=1 true.</a:t>
            </a:r>
            <a:endParaRPr/>
          </a:p>
          <a:p>
            <a:pPr indent="0" lvl="0" marL="0" rtl="0" algn="l">
              <a:spcBef>
                <a:spcPts val="0"/>
              </a:spcBef>
              <a:spcAft>
                <a:spcPts val="0"/>
              </a:spcAft>
              <a:buNone/>
            </a:pPr>
            <a:r>
              <a:rPr lang="en-US"/>
              <a:t>Events don’t have to be as simple as x1=true.  It could be x1=true and x2=false.  Or more combinations of variables coule be involved.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Look at all of the entries that are consistent with the event. </a:t>
            </a:r>
            <a:endParaRPr/>
          </a:p>
          <a:p>
            <a:pPr indent="0" lvl="1" marL="457200" rtl="0" algn="l">
              <a:lnSpc>
                <a:spcPct val="80000"/>
              </a:lnSpc>
              <a:spcBef>
                <a:spcPts val="0"/>
              </a:spcBef>
              <a:spcAft>
                <a:spcPts val="0"/>
              </a:spcAft>
              <a:buNone/>
            </a:pPr>
            <a:r>
              <a:rPr lang="en-US" sz="2000"/>
              <a:t>Probability that it’s hot AND sunny?  0.4</a:t>
            </a:r>
            <a:endParaRPr/>
          </a:p>
          <a:p>
            <a:pPr indent="0" lvl="1" marL="457200" rtl="0" algn="l">
              <a:lnSpc>
                <a:spcPct val="80000"/>
              </a:lnSpc>
              <a:spcBef>
                <a:spcPts val="0"/>
              </a:spcBef>
              <a:spcAft>
                <a:spcPts val="0"/>
              </a:spcAft>
              <a:buNone/>
            </a:pPr>
            <a:r>
              <a:rPr lang="en-US" sz="2000"/>
              <a:t>Probability that it’s hot? 0.5</a:t>
            </a:r>
            <a:endParaRPr/>
          </a:p>
          <a:p>
            <a:pPr indent="0" lvl="1" marL="457200" rtl="0" algn="l">
              <a:lnSpc>
                <a:spcPct val="80000"/>
              </a:lnSpc>
              <a:spcBef>
                <a:spcPts val="0"/>
              </a:spcBef>
              <a:spcAft>
                <a:spcPts val="0"/>
              </a:spcAft>
              <a:buNone/>
            </a:pPr>
            <a:r>
              <a:rPr lang="en-US" sz="2000"/>
              <a:t>Probability that it’s hot OR sunny? 0.8</a:t>
            </a:r>
            <a:endParaRPr/>
          </a:p>
          <a:p>
            <a:pPr indent="0" lvl="0" marL="0" rtl="0" algn="l">
              <a:spcBef>
                <a:spcPts val="0"/>
              </a:spcBef>
              <a:spcAft>
                <a:spcPts val="0"/>
              </a:spcAft>
              <a:buNone/>
            </a:pPr>
            <a:r>
              <a:t/>
            </a:r>
            <a:endParaRPr/>
          </a:p>
        </p:txBody>
      </p:sp>
      <p:sp>
        <p:nvSpPr>
          <p:cNvPr id="173" name="Google Shape;1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7"/>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7"/>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7"/>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7"/>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56"/>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6"/>
          <p:cNvSpPr txBox="1"/>
          <p:nvPr>
            <p:ph idx="1" type="body"/>
          </p:nvPr>
        </p:nvSpPr>
        <p:spPr>
          <a:xfrm rot="5400000">
            <a:off x="3260555" y="-1512335"/>
            <a:ext cx="4793836" cy="1051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6"/>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56"/>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5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7"/>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57"/>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pic>
        <p:nvPicPr>
          <p:cNvPr id="27" name="Google Shape;27;p48"/>
          <p:cNvPicPr preferRelativeResize="0"/>
          <p:nvPr/>
        </p:nvPicPr>
        <p:blipFill rotWithShape="1">
          <a:blip r:embed="rId2">
            <a:alphaModFix/>
          </a:blip>
          <a:srcRect b="-230" l="11767" r="30885" t="230"/>
          <a:stretch/>
        </p:blipFill>
        <p:spPr>
          <a:xfrm>
            <a:off x="6520550" y="0"/>
            <a:ext cx="5671450" cy="6591625"/>
          </a:xfrm>
          <a:prstGeom prst="rect">
            <a:avLst/>
          </a:prstGeom>
          <a:noFill/>
          <a:ln>
            <a:noFill/>
          </a:ln>
        </p:spPr>
      </p:pic>
      <p:sp>
        <p:nvSpPr>
          <p:cNvPr id="28" name="Google Shape;28;p48"/>
          <p:cNvSpPr txBox="1"/>
          <p:nvPr>
            <p:ph type="ctrTitle"/>
          </p:nvPr>
        </p:nvSpPr>
        <p:spPr>
          <a:xfrm>
            <a:off x="441132" y="1915893"/>
            <a:ext cx="6030168" cy="286731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8"/>
          <p:cNvSpPr txBox="1"/>
          <p:nvPr>
            <p:ph idx="1" type="subTitle"/>
          </p:nvPr>
        </p:nvSpPr>
        <p:spPr>
          <a:xfrm>
            <a:off x="441132" y="4928747"/>
            <a:ext cx="6030168" cy="94260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30" name="Google Shape;30;p48"/>
          <p:cNvGrpSpPr/>
          <p:nvPr/>
        </p:nvGrpSpPr>
        <p:grpSpPr>
          <a:xfrm>
            <a:off x="441132" y="802307"/>
            <a:ext cx="4244100" cy="996900"/>
            <a:chOff x="900898" y="880853"/>
            <a:chExt cx="4244100" cy="996900"/>
          </a:xfrm>
        </p:grpSpPr>
        <p:sp>
          <p:nvSpPr>
            <p:cNvPr id="31" name="Google Shape;31;p48"/>
            <p:cNvSpPr/>
            <p:nvPr/>
          </p:nvSpPr>
          <p:spPr>
            <a:xfrm>
              <a:off x="900898" y="880853"/>
              <a:ext cx="4244100" cy="996900"/>
            </a:xfrm>
            <a:prstGeom prst="rect">
              <a:avLst/>
            </a:prstGeom>
            <a:solidFill>
              <a:srgbClr val="FFAE2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Open Sans"/>
                <a:buNone/>
              </a:pPr>
              <a:r>
                <a:t/>
              </a:r>
              <a:endParaRPr b="0" i="0" sz="1800" u="none" cap="none" strike="noStrike">
                <a:solidFill>
                  <a:schemeClr val="dk1"/>
                </a:solidFill>
                <a:latin typeface="Open Sans"/>
                <a:ea typeface="Open Sans"/>
                <a:cs typeface="Open Sans"/>
                <a:sym typeface="Open Sans"/>
              </a:endParaRPr>
            </a:p>
          </p:txBody>
        </p:sp>
        <p:sp>
          <p:nvSpPr>
            <p:cNvPr id="32" name="Google Shape;32;p48"/>
            <p:cNvSpPr txBox="1"/>
            <p:nvPr/>
          </p:nvSpPr>
          <p:spPr>
            <a:xfrm>
              <a:off x="998308" y="1023996"/>
              <a:ext cx="4049280" cy="8086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300" u="none" cap="none" strike="noStrike">
                  <a:solidFill>
                    <a:schemeClr val="dk1"/>
                  </a:solidFill>
                  <a:latin typeface="Open Sans SemiBold"/>
                  <a:ea typeface="Open Sans SemiBold"/>
                  <a:cs typeface="Open Sans SemiBold"/>
                  <a:sym typeface="Open Sans SemiBold"/>
                </a:rPr>
                <a:t> CIS 421/521:  </a:t>
              </a:r>
              <a:br>
                <a:rPr b="0" i="0" lang="en-US" sz="2300" u="none" cap="none" strike="noStrike">
                  <a:solidFill>
                    <a:schemeClr val="dk1"/>
                  </a:solidFill>
                  <a:latin typeface="Open Sans SemiBold"/>
                  <a:ea typeface="Open Sans SemiBold"/>
                  <a:cs typeface="Open Sans SemiBold"/>
                  <a:sym typeface="Open Sans SemiBold"/>
                </a:rPr>
              </a:br>
              <a:r>
                <a:rPr b="0" i="0" lang="en-US" sz="2300" u="none" cap="none" strike="noStrike">
                  <a:solidFill>
                    <a:schemeClr val="dk1"/>
                  </a:solidFill>
                  <a:latin typeface="Open Sans SemiBold"/>
                  <a:ea typeface="Open Sans SemiBold"/>
                  <a:cs typeface="Open Sans SemiBold"/>
                  <a:sym typeface="Open Sans SemiBold"/>
                </a:rPr>
                <a:t> ARTIFICIAL INTELLIGENCE </a:t>
              </a:r>
              <a:endParaRPr b="0" i="0" sz="1300" u="none" cap="none" strike="noStrike">
                <a:solidFill>
                  <a:schemeClr val="dk1"/>
                </a:solidFill>
                <a:latin typeface="Open Sans SemiBold"/>
                <a:ea typeface="Open Sans SemiBold"/>
                <a:cs typeface="Open Sans SemiBold"/>
                <a:sym typeface="Open Sans SemiBold"/>
              </a:endParaRPr>
            </a:p>
          </p:txBody>
        </p:sp>
      </p:grpSp>
      <p:sp>
        <p:nvSpPr>
          <p:cNvPr id="33" name="Google Shape;33;p48"/>
          <p:cNvSpPr/>
          <p:nvPr/>
        </p:nvSpPr>
        <p:spPr>
          <a:xfrm>
            <a:off x="0" y="5915450"/>
            <a:ext cx="12192000" cy="942600"/>
          </a:xfrm>
          <a:prstGeom prst="rect">
            <a:avLst/>
          </a:prstGeom>
          <a:solidFill>
            <a:srgbClr val="3706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 name="Google Shape;34;p48"/>
          <p:cNvPicPr preferRelativeResize="0"/>
          <p:nvPr/>
        </p:nvPicPr>
        <p:blipFill rotWithShape="1">
          <a:blip r:embed="rId3">
            <a:alphaModFix/>
          </a:blip>
          <a:srcRect b="0" l="0" r="-12320" t="0"/>
          <a:stretch/>
        </p:blipFill>
        <p:spPr>
          <a:xfrm>
            <a:off x="218075" y="6016887"/>
            <a:ext cx="2244059" cy="695625"/>
          </a:xfrm>
          <a:prstGeom prst="rect">
            <a:avLst/>
          </a:prstGeom>
          <a:noFill/>
          <a:ln>
            <a:noFill/>
          </a:ln>
          <a:effectLst>
            <a:outerShdw blurRad="985838" rotWithShape="0" algn="bl" dist="28575">
              <a:srgbClr val="000000">
                <a:alpha val="85490"/>
              </a:srgbClr>
            </a:outerShdw>
          </a:effectLst>
        </p:spPr>
      </p:pic>
      <p:pic>
        <p:nvPicPr>
          <p:cNvPr id="35" name="Google Shape;35;p48"/>
          <p:cNvPicPr preferRelativeResize="0"/>
          <p:nvPr/>
        </p:nvPicPr>
        <p:blipFill rotWithShape="1">
          <a:blip r:embed="rId4">
            <a:alphaModFix/>
          </a:blip>
          <a:srcRect b="0" l="0" r="0" t="0"/>
          <a:stretch/>
        </p:blipFill>
        <p:spPr>
          <a:xfrm>
            <a:off x="9636596" y="3255529"/>
            <a:ext cx="2242775" cy="31078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49"/>
          <p:cNvSpPr/>
          <p:nvPr/>
        </p:nvSpPr>
        <p:spPr>
          <a:xfrm>
            <a:off x="-83457" y="6477624"/>
            <a:ext cx="12438744" cy="4964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8" name="Google Shape;38;p4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9"/>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Open Sans"/>
                <a:ea typeface="Open Sans"/>
                <a:cs typeface="Open Sans"/>
                <a:sym typeface="Open Sans"/>
              </a:defRPr>
            </a:lvl1pPr>
            <a:lvl2pPr indent="0" lvl="1" marL="0" algn="r">
              <a:spcBef>
                <a:spcPts val="0"/>
              </a:spcBef>
              <a:buNone/>
              <a:defRPr b="0" i="0" sz="1200" u="none" cap="none" strike="noStrike">
                <a:solidFill>
                  <a:schemeClr val="lt2"/>
                </a:solidFill>
                <a:latin typeface="Open Sans"/>
                <a:ea typeface="Open Sans"/>
                <a:cs typeface="Open Sans"/>
                <a:sym typeface="Open Sans"/>
              </a:defRPr>
            </a:lvl2pPr>
            <a:lvl3pPr indent="0" lvl="2" marL="0" algn="r">
              <a:spcBef>
                <a:spcPts val="0"/>
              </a:spcBef>
              <a:buNone/>
              <a:defRPr b="0" i="0" sz="1200" u="none" cap="none" strike="noStrike">
                <a:solidFill>
                  <a:schemeClr val="lt2"/>
                </a:solidFill>
                <a:latin typeface="Open Sans"/>
                <a:ea typeface="Open Sans"/>
                <a:cs typeface="Open Sans"/>
                <a:sym typeface="Open Sans"/>
              </a:defRPr>
            </a:lvl3pPr>
            <a:lvl4pPr indent="0" lvl="3" marL="0" algn="r">
              <a:spcBef>
                <a:spcPts val="0"/>
              </a:spcBef>
              <a:buNone/>
              <a:defRPr b="0" i="0" sz="1200" u="none" cap="none" strike="noStrike">
                <a:solidFill>
                  <a:schemeClr val="lt2"/>
                </a:solidFill>
                <a:latin typeface="Open Sans"/>
                <a:ea typeface="Open Sans"/>
                <a:cs typeface="Open Sans"/>
                <a:sym typeface="Open Sans"/>
              </a:defRPr>
            </a:lvl4pPr>
            <a:lvl5pPr indent="0" lvl="4" marL="0" algn="r">
              <a:spcBef>
                <a:spcPts val="0"/>
              </a:spcBef>
              <a:buNone/>
              <a:defRPr b="0" i="0" sz="1200" u="none" cap="none" strike="noStrike">
                <a:solidFill>
                  <a:schemeClr val="lt2"/>
                </a:solidFill>
                <a:latin typeface="Open Sans"/>
                <a:ea typeface="Open Sans"/>
                <a:cs typeface="Open Sans"/>
                <a:sym typeface="Open Sans"/>
              </a:defRPr>
            </a:lvl5pPr>
            <a:lvl6pPr indent="0" lvl="5" marL="0" algn="r">
              <a:spcBef>
                <a:spcPts val="0"/>
              </a:spcBef>
              <a:buNone/>
              <a:defRPr b="0" i="0" sz="1200" u="none" cap="none" strike="noStrike">
                <a:solidFill>
                  <a:schemeClr val="lt2"/>
                </a:solidFill>
                <a:latin typeface="Open Sans"/>
                <a:ea typeface="Open Sans"/>
                <a:cs typeface="Open Sans"/>
                <a:sym typeface="Open Sans"/>
              </a:defRPr>
            </a:lvl6pPr>
            <a:lvl7pPr indent="0" lvl="6" marL="0" algn="r">
              <a:spcBef>
                <a:spcPts val="0"/>
              </a:spcBef>
              <a:buNone/>
              <a:defRPr b="0" i="0" sz="1200" u="none" cap="none" strike="noStrike">
                <a:solidFill>
                  <a:schemeClr val="lt2"/>
                </a:solidFill>
                <a:latin typeface="Open Sans"/>
                <a:ea typeface="Open Sans"/>
                <a:cs typeface="Open Sans"/>
                <a:sym typeface="Open Sans"/>
              </a:defRPr>
            </a:lvl7pPr>
            <a:lvl8pPr indent="0" lvl="7" marL="0" algn="r">
              <a:spcBef>
                <a:spcPts val="0"/>
              </a:spcBef>
              <a:buNone/>
              <a:defRPr b="0" i="0" sz="1200" u="none" cap="none" strike="noStrike">
                <a:solidFill>
                  <a:schemeClr val="lt2"/>
                </a:solidFill>
                <a:latin typeface="Open Sans"/>
                <a:ea typeface="Open Sans"/>
                <a:cs typeface="Open Sans"/>
                <a:sym typeface="Open Sans"/>
              </a:defRPr>
            </a:lvl8pPr>
            <a:lvl9pPr indent="0" lvl="8" marL="0" algn="r">
              <a:spcBef>
                <a:spcPts val="0"/>
              </a:spcBef>
              <a:buNone/>
              <a:defRPr b="0" i="0" sz="1200" u="none" cap="none" strike="noStrike">
                <a:solidFill>
                  <a:schemeClr val="lt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9"/>
          <p:cNvSpPr/>
          <p:nvPr/>
        </p:nvSpPr>
        <p:spPr>
          <a:xfrm>
            <a:off x="11543071" y="0"/>
            <a:ext cx="648929" cy="410988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id="41" name="Google Shape;41;p49"/>
          <p:cNvPicPr preferRelativeResize="0"/>
          <p:nvPr/>
        </p:nvPicPr>
        <p:blipFill rotWithShape="1">
          <a:blip r:embed="rId2">
            <a:alphaModFix amt="40000"/>
          </a:blip>
          <a:srcRect b="0" l="0" r="0" t="0"/>
          <a:stretch/>
        </p:blipFill>
        <p:spPr>
          <a:xfrm>
            <a:off x="156750" y="6547264"/>
            <a:ext cx="1981200" cy="2743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5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0"/>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0"/>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51"/>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1"/>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51"/>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52"/>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2"/>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52"/>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5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53"/>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4"/>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54"/>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9pPr>
          </a:lstStyle>
          <a:p/>
        </p:txBody>
      </p:sp>
      <p:sp>
        <p:nvSpPr>
          <p:cNvPr id="79" name="Google Shape;79;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5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5"/>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55"/>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0.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p:nvPr/>
        </p:nvSpPr>
        <p:spPr>
          <a:xfrm>
            <a:off x="0" y="6486300"/>
            <a:ext cx="12192000" cy="371700"/>
          </a:xfrm>
          <a:prstGeom prst="rect">
            <a:avLst/>
          </a:prstGeom>
          <a:solidFill>
            <a:srgbClr val="3706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46"/>
          <p:cNvPicPr preferRelativeResize="0"/>
          <p:nvPr/>
        </p:nvPicPr>
        <p:blipFill rotWithShape="1">
          <a:blip r:embed="rId1">
            <a:alphaModFix/>
          </a:blip>
          <a:srcRect b="0" l="0" r="0" t="0"/>
          <a:stretch/>
        </p:blipFill>
        <p:spPr>
          <a:xfrm>
            <a:off x="53875" y="6501549"/>
            <a:ext cx="1780175" cy="341200"/>
          </a:xfrm>
          <a:prstGeom prst="rect">
            <a:avLst/>
          </a:prstGeom>
          <a:noFill/>
          <a:ln>
            <a:noFill/>
          </a:ln>
        </p:spPr>
      </p:pic>
      <p:sp>
        <p:nvSpPr>
          <p:cNvPr id="12" name="Google Shape;12;p46"/>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3200"/>
              <a:buFont typeface="Open Sans"/>
              <a:buNone/>
              <a:defRPr b="1" i="0" sz="3200" u="none" cap="none" strike="noStrik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6"/>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4" name="Google Shape;14;p4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5" name="Google Shape;15;p46"/>
          <p:cNvSpPr txBox="1"/>
          <p:nvPr>
            <p:ph idx="12" type="sldNum"/>
          </p:nvPr>
        </p:nvSpPr>
        <p:spPr>
          <a:xfrm>
            <a:off x="9394925" y="647762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Open Sans"/>
                <a:ea typeface="Open Sans"/>
                <a:cs typeface="Open Sans"/>
                <a:sym typeface="Open Sans"/>
              </a:defRPr>
            </a:lvl1pPr>
            <a:lvl2pPr indent="0" lvl="1" marL="0" marR="0" rtl="0" algn="r">
              <a:spcBef>
                <a:spcPts val="0"/>
              </a:spcBef>
              <a:buNone/>
              <a:defRPr b="0" i="0" sz="1200" u="none" cap="none" strike="noStrike">
                <a:solidFill>
                  <a:schemeClr val="lt1"/>
                </a:solidFill>
                <a:latin typeface="Open Sans"/>
                <a:ea typeface="Open Sans"/>
                <a:cs typeface="Open Sans"/>
                <a:sym typeface="Open Sans"/>
              </a:defRPr>
            </a:lvl2pPr>
            <a:lvl3pPr indent="0" lvl="2" marL="0" marR="0" rtl="0" algn="r">
              <a:spcBef>
                <a:spcPts val="0"/>
              </a:spcBef>
              <a:buNone/>
              <a:defRPr b="0" i="0" sz="1200" u="none" cap="none" strike="noStrike">
                <a:solidFill>
                  <a:schemeClr val="lt1"/>
                </a:solidFill>
                <a:latin typeface="Open Sans"/>
                <a:ea typeface="Open Sans"/>
                <a:cs typeface="Open Sans"/>
                <a:sym typeface="Open Sans"/>
              </a:defRPr>
            </a:lvl3pPr>
            <a:lvl4pPr indent="0" lvl="3" marL="0" marR="0" rtl="0" algn="r">
              <a:spcBef>
                <a:spcPts val="0"/>
              </a:spcBef>
              <a:buNone/>
              <a:defRPr b="0" i="0" sz="1200" u="none" cap="none" strike="noStrike">
                <a:solidFill>
                  <a:schemeClr val="lt1"/>
                </a:solidFill>
                <a:latin typeface="Open Sans"/>
                <a:ea typeface="Open Sans"/>
                <a:cs typeface="Open Sans"/>
                <a:sym typeface="Open Sans"/>
              </a:defRPr>
            </a:lvl4pPr>
            <a:lvl5pPr indent="0" lvl="4" marL="0" marR="0" rtl="0" algn="r">
              <a:spcBef>
                <a:spcPts val="0"/>
              </a:spcBef>
              <a:buNone/>
              <a:defRPr b="0" i="0" sz="1200" u="none" cap="none" strike="noStrike">
                <a:solidFill>
                  <a:schemeClr val="lt1"/>
                </a:solidFill>
                <a:latin typeface="Open Sans"/>
                <a:ea typeface="Open Sans"/>
                <a:cs typeface="Open Sans"/>
                <a:sym typeface="Open Sans"/>
              </a:defRPr>
            </a:lvl5pPr>
            <a:lvl6pPr indent="0" lvl="5" marL="0" marR="0" rtl="0" algn="r">
              <a:spcBef>
                <a:spcPts val="0"/>
              </a:spcBef>
              <a:buNone/>
              <a:defRPr b="0" i="0" sz="1200" u="none" cap="none" strike="noStrike">
                <a:solidFill>
                  <a:schemeClr val="lt1"/>
                </a:solidFill>
                <a:latin typeface="Open Sans"/>
                <a:ea typeface="Open Sans"/>
                <a:cs typeface="Open Sans"/>
                <a:sym typeface="Open Sans"/>
              </a:defRPr>
            </a:lvl6pPr>
            <a:lvl7pPr indent="0" lvl="6" marL="0" marR="0" rtl="0" algn="r">
              <a:spcBef>
                <a:spcPts val="0"/>
              </a:spcBef>
              <a:buNone/>
              <a:defRPr b="0" i="0" sz="1200" u="none" cap="none" strike="noStrike">
                <a:solidFill>
                  <a:schemeClr val="lt1"/>
                </a:solidFill>
                <a:latin typeface="Open Sans"/>
                <a:ea typeface="Open Sans"/>
                <a:cs typeface="Open Sans"/>
                <a:sym typeface="Open Sans"/>
              </a:defRPr>
            </a:lvl7pPr>
            <a:lvl8pPr indent="0" lvl="7" marL="0" marR="0" rtl="0" algn="r">
              <a:spcBef>
                <a:spcPts val="0"/>
              </a:spcBef>
              <a:buNone/>
              <a:defRPr b="0" i="0" sz="1200" u="none" cap="none" strike="noStrike">
                <a:solidFill>
                  <a:schemeClr val="lt1"/>
                </a:solidFill>
                <a:latin typeface="Open Sans"/>
                <a:ea typeface="Open Sans"/>
                <a:cs typeface="Open Sans"/>
                <a:sym typeface="Open Sans"/>
              </a:defRPr>
            </a:lvl8pPr>
            <a:lvl9pPr indent="0" lvl="8" marL="0" marR="0" rtl="0" algn="r">
              <a:spcBef>
                <a:spcPts val="0"/>
              </a:spcBef>
              <a:buNone/>
              <a:defRPr b="0"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grpSp>
        <p:nvGrpSpPr>
          <p:cNvPr id="16" name="Google Shape;16;p46"/>
          <p:cNvGrpSpPr/>
          <p:nvPr/>
        </p:nvGrpSpPr>
        <p:grpSpPr>
          <a:xfrm>
            <a:off x="11601300" y="0"/>
            <a:ext cx="593325" cy="3948265"/>
            <a:chOff x="11601300" y="0"/>
            <a:chExt cx="593325" cy="3948265"/>
          </a:xfrm>
        </p:grpSpPr>
        <p:pic>
          <p:nvPicPr>
            <p:cNvPr id="17" name="Google Shape;17;p46"/>
            <p:cNvPicPr preferRelativeResize="0"/>
            <p:nvPr/>
          </p:nvPicPr>
          <p:blipFill rotWithShape="1">
            <a:blip r:embed="rId2">
              <a:alphaModFix/>
            </a:blip>
            <a:srcRect b="-231" l="0" r="0" t="0"/>
            <a:stretch/>
          </p:blipFill>
          <p:spPr>
            <a:xfrm>
              <a:off x="11603925" y="0"/>
              <a:ext cx="590700" cy="3772950"/>
            </a:xfrm>
            <a:prstGeom prst="rect">
              <a:avLst/>
            </a:prstGeom>
            <a:noFill/>
            <a:ln>
              <a:noFill/>
            </a:ln>
          </p:spPr>
        </p:pic>
        <p:sp>
          <p:nvSpPr>
            <p:cNvPr id="18" name="Google Shape;18;p46"/>
            <p:cNvSpPr/>
            <p:nvPr/>
          </p:nvSpPr>
          <p:spPr>
            <a:xfrm>
              <a:off x="11601300" y="3745465"/>
              <a:ext cx="590700" cy="202800"/>
            </a:xfrm>
            <a:prstGeom prst="rect">
              <a:avLst/>
            </a:prstGeom>
            <a:solidFill>
              <a:srgbClr val="37066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9" name="Google Shape;19;p46"/>
          <p:cNvSpPr txBox="1"/>
          <p:nvPr>
            <p:ph idx="10" type="dt"/>
          </p:nvPr>
        </p:nvSpPr>
        <p:spPr>
          <a:xfrm>
            <a:off x="2361077" y="6501551"/>
            <a:ext cx="87199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24.png"/><Relationship Id="rId5" Type="http://schemas.openxmlformats.org/officeDocument/2006/relationships/image" Target="../media/image8.png"/><Relationship Id="rId6" Type="http://schemas.openxmlformats.org/officeDocument/2006/relationships/image" Target="../media/image27.png"/><Relationship Id="rId7" Type="http://schemas.openxmlformats.org/officeDocument/2006/relationships/image" Target="../media/image7.png"/><Relationship Id="rId8" Type="http://schemas.openxmlformats.org/officeDocument/2006/relationships/image" Target="../media/image25.png"/></Relationships>
</file>

<file path=ppt/slides/_rels/slide11.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4.png"/><Relationship Id="rId6"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47.png"/><Relationship Id="rId13" Type="http://schemas.openxmlformats.org/officeDocument/2006/relationships/image" Target="../media/image54.png"/><Relationship Id="rId12" Type="http://schemas.openxmlformats.org/officeDocument/2006/relationships/image" Target="../media/image58.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53.png"/><Relationship Id="rId9" Type="http://schemas.openxmlformats.org/officeDocument/2006/relationships/image" Target="../media/image57.png"/><Relationship Id="rId1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42.png"/><Relationship Id="rId7" Type="http://schemas.openxmlformats.org/officeDocument/2006/relationships/image" Target="../media/image56.png"/><Relationship Id="rId8"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1.png"/><Relationship Id="rId4" Type="http://schemas.openxmlformats.org/officeDocument/2006/relationships/image" Target="../media/image45.png"/><Relationship Id="rId5" Type="http://schemas.openxmlformats.org/officeDocument/2006/relationships/image" Target="../media/image7.png"/><Relationship Id="rId6"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9.png"/><Relationship Id="rId4" Type="http://schemas.openxmlformats.org/officeDocument/2006/relationships/image" Target="../media/image67.png"/><Relationship Id="rId5" Type="http://schemas.openxmlformats.org/officeDocument/2006/relationships/image" Target="../media/image63.png"/><Relationship Id="rId6" Type="http://schemas.openxmlformats.org/officeDocument/2006/relationships/hyperlink" Target="http://en.wikipedia.org/wiki/Image:Thomasbayes.jpg" TargetMode="External"/><Relationship Id="rId7" Type="http://schemas.openxmlformats.org/officeDocument/2006/relationships/image" Target="../media/image6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4.png"/><Relationship Id="rId4" Type="http://schemas.openxmlformats.org/officeDocument/2006/relationships/hyperlink" Target="https://www.youtube.com/watch?v=M8MJFrdfGe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6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7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6.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8.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2.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googleresearch.blogspot.com/2006/08/all-our-n-gram-are-belong-to-you.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1.png"/><Relationship Id="rId8"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ctrTitle"/>
          </p:nvPr>
        </p:nvSpPr>
        <p:spPr>
          <a:xfrm>
            <a:off x="441132" y="1915893"/>
            <a:ext cx="6030168" cy="28673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Open Sans"/>
              <a:buNone/>
            </a:pPr>
            <a:r>
              <a:rPr lang="en-US"/>
              <a:t>Probabilities and Language Models</a:t>
            </a:r>
            <a:endParaRPr/>
          </a:p>
        </p:txBody>
      </p:sp>
      <p:sp>
        <p:nvSpPr>
          <p:cNvPr id="100" name="Google Shape;100;p2"/>
          <p:cNvSpPr txBox="1"/>
          <p:nvPr>
            <p:ph idx="1" type="subTitle"/>
          </p:nvPr>
        </p:nvSpPr>
        <p:spPr>
          <a:xfrm>
            <a:off x="441132" y="4928747"/>
            <a:ext cx="6030168" cy="94260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idx="4294967295" type="title"/>
          </p:nvPr>
        </p:nvSpPr>
        <p:spPr>
          <a:xfrm>
            <a:off x="0" y="365125"/>
            <a:ext cx="10953750" cy="77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Marginal Distributions</a:t>
            </a:r>
            <a:endParaRPr/>
          </a:p>
        </p:txBody>
      </p:sp>
      <p:sp>
        <p:nvSpPr>
          <p:cNvPr id="186" name="Google Shape;186;p11"/>
          <p:cNvSpPr txBox="1"/>
          <p:nvPr>
            <p:ph idx="4294967295" type="body"/>
          </p:nvPr>
        </p:nvSpPr>
        <p:spPr>
          <a:xfrm>
            <a:off x="0" y="1452563"/>
            <a:ext cx="7824788" cy="45259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Marginal distributions are sub-tables which eliminate variables </a:t>
            </a:r>
            <a:endParaRPr/>
          </a:p>
          <a:p>
            <a:pPr indent="0" lvl="0" marL="0" rtl="0" algn="l">
              <a:lnSpc>
                <a:spcPct val="90000"/>
              </a:lnSpc>
              <a:spcBef>
                <a:spcPts val="1000"/>
              </a:spcBef>
              <a:spcAft>
                <a:spcPts val="0"/>
              </a:spcAft>
              <a:buClr>
                <a:schemeClr val="dk1"/>
              </a:buClr>
              <a:buSzPts val="2000"/>
              <a:buNone/>
            </a:pPr>
            <a:r>
              <a:rPr lang="en-US" sz="2000"/>
              <a:t>Marginalization (summing out): Combine collapsed rows by adding</a:t>
            </a:r>
            <a:endParaRPr/>
          </a:p>
        </p:txBody>
      </p:sp>
      <p:graphicFrame>
        <p:nvGraphicFramePr>
          <p:cNvPr id="187" name="Google Shape;187;p11"/>
          <p:cNvGraphicFramePr/>
          <p:nvPr/>
        </p:nvGraphicFramePr>
        <p:xfrm>
          <a:off x="343549" y="3300811"/>
          <a:ext cx="3000000" cy="3000000"/>
        </p:xfrm>
        <a:graphic>
          <a:graphicData uri="http://schemas.openxmlformats.org/drawingml/2006/table">
            <a:tbl>
              <a:tblPr>
                <a:noFill/>
                <a:tableStyleId>{98D2FC19-6D12-42EF-8AA3-5F670350492C}</a:tableStyleId>
              </a:tblPr>
              <a:tblGrid>
                <a:gridCol w="914400"/>
                <a:gridCol w="914400"/>
                <a:gridCol w="914400"/>
              </a:tblGrid>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8" name="Google Shape;188;p11"/>
          <p:cNvGraphicFramePr/>
          <p:nvPr/>
        </p:nvGraphicFramePr>
        <p:xfrm>
          <a:off x="7148913" y="2719786"/>
          <a:ext cx="3000000" cy="3000000"/>
        </p:xfrm>
        <a:graphic>
          <a:graphicData uri="http://schemas.openxmlformats.org/drawingml/2006/table">
            <a:tbl>
              <a:tblPr>
                <a:noFill/>
                <a:tableStyleId>{98D2FC19-6D12-42EF-8AA3-5F670350492C}</a:tableStyleId>
              </a:tblPr>
              <a:tblGrid>
                <a:gridCol w="914400"/>
                <a:gridCol w="914400"/>
              </a:tblGrid>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9" name="Google Shape;189;p11"/>
          <p:cNvGraphicFramePr/>
          <p:nvPr/>
        </p:nvGraphicFramePr>
        <p:xfrm>
          <a:off x="7148913" y="4548586"/>
          <a:ext cx="3000000" cy="3000000"/>
        </p:xfrm>
        <a:graphic>
          <a:graphicData uri="http://schemas.openxmlformats.org/drawingml/2006/table">
            <a:tbl>
              <a:tblPr>
                <a:noFill/>
                <a:tableStyleId>{98D2FC19-6D12-42EF-8AA3-5F670350492C}</a:tableStyleId>
              </a:tblPr>
              <a:tblGrid>
                <a:gridCol w="914400"/>
                <a:gridCol w="914400"/>
              </a:tblGrid>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90" name="Google Shape;190;p11"/>
          <p:cNvCxnSpPr/>
          <p:nvPr/>
        </p:nvCxnSpPr>
        <p:spPr>
          <a:xfrm>
            <a:off x="3700875" y="3422589"/>
            <a:ext cx="2743200" cy="0"/>
          </a:xfrm>
          <a:prstGeom prst="straightConnector1">
            <a:avLst/>
          </a:prstGeom>
          <a:noFill/>
          <a:ln cap="flat" cmpd="sng" w="76200">
            <a:solidFill>
              <a:schemeClr val="dk1"/>
            </a:solidFill>
            <a:prstDash val="solid"/>
            <a:round/>
            <a:headEnd len="med" w="med" type="none"/>
            <a:tailEnd len="med" w="med" type="triangle"/>
          </a:ln>
        </p:spPr>
      </p:cxnSp>
      <p:cxnSp>
        <p:nvCxnSpPr>
          <p:cNvPr id="191" name="Google Shape;191;p11"/>
          <p:cNvCxnSpPr/>
          <p:nvPr/>
        </p:nvCxnSpPr>
        <p:spPr>
          <a:xfrm>
            <a:off x="3700875" y="4993329"/>
            <a:ext cx="2743200" cy="0"/>
          </a:xfrm>
          <a:prstGeom prst="straightConnector1">
            <a:avLst/>
          </a:prstGeom>
          <a:noFill/>
          <a:ln cap="flat" cmpd="sng" w="76200">
            <a:solidFill>
              <a:schemeClr val="dk1"/>
            </a:solidFill>
            <a:prstDash val="solid"/>
            <a:round/>
            <a:headEnd len="med" w="med" type="none"/>
            <a:tailEnd len="med" w="med" type="triangle"/>
          </a:ln>
        </p:spPr>
      </p:cxnSp>
      <p:pic>
        <p:nvPicPr>
          <p:cNvPr descr="txp_fig" id="192" name="Google Shape;192;p11"/>
          <p:cNvPicPr preferRelativeResize="0"/>
          <p:nvPr/>
        </p:nvPicPr>
        <p:blipFill rotWithShape="1">
          <a:blip r:embed="rId3">
            <a:alphaModFix/>
          </a:blip>
          <a:srcRect b="0" l="0" r="0" t="0"/>
          <a:stretch/>
        </p:blipFill>
        <p:spPr>
          <a:xfrm>
            <a:off x="1151587" y="2842024"/>
            <a:ext cx="1177925" cy="298450"/>
          </a:xfrm>
          <a:prstGeom prst="rect">
            <a:avLst/>
          </a:prstGeom>
          <a:noFill/>
          <a:ln>
            <a:noFill/>
          </a:ln>
        </p:spPr>
      </p:pic>
      <p:pic>
        <p:nvPicPr>
          <p:cNvPr descr="txp_fig" id="193" name="Google Shape;193;p11"/>
          <p:cNvPicPr preferRelativeResize="0"/>
          <p:nvPr/>
        </p:nvPicPr>
        <p:blipFill rotWithShape="1">
          <a:blip r:embed="rId4">
            <a:alphaModFix/>
          </a:blip>
          <a:srcRect b="0" l="0" r="0" t="0"/>
          <a:stretch/>
        </p:blipFill>
        <p:spPr>
          <a:xfrm>
            <a:off x="3734213" y="3671826"/>
            <a:ext cx="2433637" cy="566738"/>
          </a:xfrm>
          <a:prstGeom prst="rect">
            <a:avLst/>
          </a:prstGeom>
          <a:noFill/>
          <a:ln>
            <a:noFill/>
          </a:ln>
        </p:spPr>
      </p:pic>
      <p:pic>
        <p:nvPicPr>
          <p:cNvPr descr="txp_fig" id="194" name="Google Shape;194;p11"/>
          <p:cNvPicPr preferRelativeResize="0"/>
          <p:nvPr/>
        </p:nvPicPr>
        <p:blipFill rotWithShape="1">
          <a:blip r:embed="rId5">
            <a:alphaModFix/>
          </a:blip>
          <a:srcRect b="0" l="0" r="0" t="0"/>
          <a:stretch/>
        </p:blipFill>
        <p:spPr>
          <a:xfrm>
            <a:off x="7726763" y="2314974"/>
            <a:ext cx="731838" cy="298450"/>
          </a:xfrm>
          <a:prstGeom prst="rect">
            <a:avLst/>
          </a:prstGeom>
          <a:noFill/>
          <a:ln>
            <a:noFill/>
          </a:ln>
        </p:spPr>
      </p:pic>
      <p:pic>
        <p:nvPicPr>
          <p:cNvPr descr="txp_fig" id="195" name="Google Shape;195;p11"/>
          <p:cNvPicPr preferRelativeResize="0"/>
          <p:nvPr/>
        </p:nvPicPr>
        <p:blipFill rotWithShape="1">
          <a:blip r:embed="rId6">
            <a:alphaModFix/>
          </a:blip>
          <a:srcRect b="0" l="0" r="0" t="0"/>
          <a:stretch/>
        </p:blipFill>
        <p:spPr>
          <a:xfrm>
            <a:off x="3726275" y="5223516"/>
            <a:ext cx="2462213" cy="596900"/>
          </a:xfrm>
          <a:prstGeom prst="rect">
            <a:avLst/>
          </a:prstGeom>
          <a:noFill/>
          <a:ln>
            <a:noFill/>
          </a:ln>
        </p:spPr>
      </p:pic>
      <p:pic>
        <p:nvPicPr>
          <p:cNvPr descr="txp_fig" id="196" name="Google Shape;196;p11"/>
          <p:cNvPicPr preferRelativeResize="0"/>
          <p:nvPr/>
        </p:nvPicPr>
        <p:blipFill rotWithShape="1">
          <a:blip r:embed="rId7">
            <a:alphaModFix/>
          </a:blip>
          <a:srcRect b="0" l="0" r="0" t="0"/>
          <a:stretch/>
        </p:blipFill>
        <p:spPr>
          <a:xfrm>
            <a:off x="7625163" y="4143774"/>
            <a:ext cx="850900" cy="298450"/>
          </a:xfrm>
          <a:prstGeom prst="rect">
            <a:avLst/>
          </a:prstGeom>
          <a:noFill/>
          <a:ln>
            <a:noFill/>
          </a:ln>
        </p:spPr>
      </p:pic>
      <p:pic>
        <p:nvPicPr>
          <p:cNvPr descr="txp_fig" id="197" name="Google Shape;197;p11"/>
          <p:cNvPicPr preferRelativeResize="0"/>
          <p:nvPr/>
        </p:nvPicPr>
        <p:blipFill rotWithShape="1">
          <a:blip r:embed="rId8">
            <a:alphaModFix/>
          </a:blip>
          <a:srcRect b="0" l="0" r="0" t="0"/>
          <a:stretch/>
        </p:blipFill>
        <p:spPr>
          <a:xfrm>
            <a:off x="864737" y="6110686"/>
            <a:ext cx="5716588" cy="611188"/>
          </a:xfrm>
          <a:prstGeom prst="rect">
            <a:avLst/>
          </a:prstGeom>
          <a:noFill/>
          <a:ln>
            <a:noFill/>
          </a:ln>
        </p:spPr>
      </p:pic>
      <p:pic>
        <p:nvPicPr>
          <p:cNvPr id="198" name="Google Shape;198;p11"/>
          <p:cNvPicPr preferRelativeResize="0"/>
          <p:nvPr/>
        </p:nvPicPr>
        <p:blipFill rotWithShape="1">
          <a:blip r:embed="rId9">
            <a:alphaModFix/>
          </a:blip>
          <a:srcRect b="0" l="0" r="0" t="0"/>
          <a:stretch/>
        </p:blipFill>
        <p:spPr>
          <a:xfrm>
            <a:off x="9237642" y="1144880"/>
            <a:ext cx="2954357" cy="19353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idx="4294967295" type="title"/>
          </p:nvPr>
        </p:nvSpPr>
        <p:spPr>
          <a:xfrm>
            <a:off x="0" y="365125"/>
            <a:ext cx="10953750" cy="77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Conditional Probabilities</a:t>
            </a:r>
            <a:endParaRPr/>
          </a:p>
        </p:txBody>
      </p:sp>
      <p:sp>
        <p:nvSpPr>
          <p:cNvPr id="205" name="Google Shape;205;p12"/>
          <p:cNvSpPr txBox="1"/>
          <p:nvPr>
            <p:ph idx="4294967295" type="body"/>
          </p:nvPr>
        </p:nvSpPr>
        <p:spPr>
          <a:xfrm>
            <a:off x="0" y="1292225"/>
            <a:ext cx="8562975" cy="46815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A simple relation between joint and conditional probabilities</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rPr>
              <a:t>In fact, this is taken as the </a:t>
            </a:r>
            <a:r>
              <a:rPr i="1" lang="en-US" sz="2000">
                <a:solidFill>
                  <a:schemeClr val="accent2"/>
                </a:solidFill>
              </a:rPr>
              <a:t>definition</a:t>
            </a:r>
            <a:r>
              <a:rPr lang="en-US" sz="2000">
                <a:solidFill>
                  <a:schemeClr val="accent2"/>
                </a:solidFill>
              </a:rPr>
              <a:t> of a conditional probability</a:t>
            </a:r>
            <a:endParaRPr/>
          </a:p>
        </p:txBody>
      </p:sp>
      <p:pic>
        <p:nvPicPr>
          <p:cNvPr descr="txp_fig" id="206" name="Google Shape;206;p12"/>
          <p:cNvPicPr preferRelativeResize="0"/>
          <p:nvPr/>
        </p:nvPicPr>
        <p:blipFill rotWithShape="1">
          <a:blip r:embed="rId3">
            <a:alphaModFix/>
          </a:blip>
          <a:srcRect b="0" l="0" r="0" t="0"/>
          <a:stretch/>
        </p:blipFill>
        <p:spPr>
          <a:xfrm>
            <a:off x="1058863" y="2740025"/>
            <a:ext cx="2373312" cy="731838"/>
          </a:xfrm>
          <a:prstGeom prst="rect">
            <a:avLst/>
          </a:prstGeom>
          <a:noFill/>
          <a:ln>
            <a:noFill/>
          </a:ln>
        </p:spPr>
      </p:pic>
      <p:graphicFrame>
        <p:nvGraphicFramePr>
          <p:cNvPr id="207" name="Google Shape;207;p12"/>
          <p:cNvGraphicFramePr/>
          <p:nvPr/>
        </p:nvGraphicFramePr>
        <p:xfrm>
          <a:off x="762000" y="4576763"/>
          <a:ext cx="3000000" cy="3000000"/>
        </p:xfrm>
        <a:graphic>
          <a:graphicData uri="http://schemas.openxmlformats.org/drawingml/2006/table">
            <a:tbl>
              <a:tblPr>
                <a:noFill/>
                <a:tableStyleId>{98D2FC19-6D12-42EF-8AA3-5F670350492C}</a:tableStyleId>
              </a:tblPr>
              <a:tblGrid>
                <a:gridCol w="914400"/>
                <a:gridCol w="914400"/>
                <a:gridCol w="914400"/>
              </a:tblGrid>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08" name="Google Shape;208;p12"/>
          <p:cNvPicPr preferRelativeResize="0"/>
          <p:nvPr/>
        </p:nvPicPr>
        <p:blipFill rotWithShape="1">
          <a:blip r:embed="rId4">
            <a:alphaModFix/>
          </a:blip>
          <a:srcRect b="0" l="0" r="0" t="0"/>
          <a:stretch/>
        </p:blipFill>
        <p:spPr>
          <a:xfrm>
            <a:off x="1570038" y="4191000"/>
            <a:ext cx="1179512" cy="298450"/>
          </a:xfrm>
          <a:prstGeom prst="rect">
            <a:avLst/>
          </a:prstGeom>
          <a:noFill/>
          <a:ln>
            <a:noFill/>
          </a:ln>
        </p:spPr>
      </p:pic>
      <p:pic>
        <p:nvPicPr>
          <p:cNvPr descr="txp_fig.png" id="209" name="Google Shape;209;p12"/>
          <p:cNvPicPr preferRelativeResize="0"/>
          <p:nvPr/>
        </p:nvPicPr>
        <p:blipFill rotWithShape="1">
          <a:blip r:embed="rId5">
            <a:alphaModFix/>
          </a:blip>
          <a:srcRect b="0" l="0" r="0" t="0"/>
          <a:stretch/>
        </p:blipFill>
        <p:spPr>
          <a:xfrm>
            <a:off x="4268332" y="4885634"/>
            <a:ext cx="3269608" cy="313524"/>
          </a:xfrm>
          <a:prstGeom prst="rect">
            <a:avLst/>
          </a:prstGeom>
          <a:noFill/>
          <a:ln>
            <a:noFill/>
          </a:ln>
        </p:spPr>
      </p:pic>
      <p:grpSp>
        <p:nvGrpSpPr>
          <p:cNvPr id="210" name="Google Shape;210;p12"/>
          <p:cNvGrpSpPr/>
          <p:nvPr/>
        </p:nvGrpSpPr>
        <p:grpSpPr>
          <a:xfrm>
            <a:off x="5487969" y="2373931"/>
            <a:ext cx="3174853" cy="2154643"/>
            <a:chOff x="5487969" y="2256706"/>
            <a:chExt cx="3174853" cy="2154643"/>
          </a:xfrm>
        </p:grpSpPr>
        <p:grpSp>
          <p:nvGrpSpPr>
            <p:cNvPr id="211" name="Google Shape;211;p12"/>
            <p:cNvGrpSpPr/>
            <p:nvPr/>
          </p:nvGrpSpPr>
          <p:grpSpPr>
            <a:xfrm>
              <a:off x="6021149" y="2655489"/>
              <a:ext cx="2197100" cy="1272154"/>
              <a:chOff x="5105400" y="2512724"/>
              <a:chExt cx="2895600" cy="1676400"/>
            </a:xfrm>
          </p:grpSpPr>
          <p:sp>
            <p:nvSpPr>
              <p:cNvPr id="212" name="Google Shape;212;p12"/>
              <p:cNvSpPr/>
              <p:nvPr/>
            </p:nvSpPr>
            <p:spPr>
              <a:xfrm>
                <a:off x="5105400" y="2512724"/>
                <a:ext cx="1828800" cy="1676400"/>
              </a:xfrm>
              <a:prstGeom prst="ellipse">
                <a:avLst/>
              </a:prstGeom>
              <a:solidFill>
                <a:srgbClr val="3333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3" name="Google Shape;213;p12"/>
              <p:cNvSpPr/>
              <p:nvPr/>
            </p:nvSpPr>
            <p:spPr>
              <a:xfrm>
                <a:off x="6172200" y="2512724"/>
                <a:ext cx="1828800" cy="1676400"/>
              </a:xfrm>
              <a:prstGeom prst="ellipse">
                <a:avLst/>
              </a:prstGeom>
              <a:solidFill>
                <a:srgbClr val="FF33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14" name="Google Shape;214;p12"/>
            <p:cNvSpPr/>
            <p:nvPr/>
          </p:nvSpPr>
          <p:spPr>
            <a:xfrm>
              <a:off x="5487969" y="2256706"/>
              <a:ext cx="3174853" cy="2154643"/>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15" name="Google Shape;215;p12"/>
            <p:cNvSpPr txBox="1"/>
            <p:nvPr/>
          </p:nvSpPr>
          <p:spPr>
            <a:xfrm>
              <a:off x="7302170" y="3957739"/>
              <a:ext cx="6661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FF9786"/>
                  </a:solidFill>
                  <a:latin typeface="Calibri"/>
                  <a:ea typeface="Calibri"/>
                  <a:cs typeface="Calibri"/>
                  <a:sym typeface="Calibri"/>
                </a:rPr>
                <a:t>P(b)</a:t>
              </a:r>
              <a:endParaRPr/>
            </a:p>
          </p:txBody>
        </p:sp>
        <p:sp>
          <p:nvSpPr>
            <p:cNvPr id="216" name="Google Shape;216;p12"/>
            <p:cNvSpPr txBox="1"/>
            <p:nvPr/>
          </p:nvSpPr>
          <p:spPr>
            <a:xfrm>
              <a:off x="6286678" y="3951376"/>
              <a:ext cx="6661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accent2"/>
                  </a:solidFill>
                  <a:latin typeface="Calibri"/>
                  <a:ea typeface="Calibri"/>
                  <a:cs typeface="Calibri"/>
                  <a:sym typeface="Calibri"/>
                </a:rPr>
                <a:t>P(a)</a:t>
              </a:r>
              <a:endParaRPr/>
            </a:p>
          </p:txBody>
        </p:sp>
        <p:sp>
          <p:nvSpPr>
            <p:cNvPr id="217" name="Google Shape;217;p12"/>
            <p:cNvSpPr txBox="1"/>
            <p:nvPr/>
          </p:nvSpPr>
          <p:spPr>
            <a:xfrm>
              <a:off x="6767902" y="2289341"/>
              <a:ext cx="8620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E57071"/>
                  </a:solidFill>
                  <a:latin typeface="Calibri"/>
                  <a:ea typeface="Calibri"/>
                  <a:cs typeface="Calibri"/>
                  <a:sym typeface="Calibri"/>
                </a:rPr>
                <a:t>P(a,b)</a:t>
              </a:r>
              <a:endParaRPr/>
            </a:p>
          </p:txBody>
        </p:sp>
      </p:grpSp>
      <p:pic>
        <p:nvPicPr>
          <p:cNvPr descr="txp_fig.png" id="218" name="Google Shape;218;p12"/>
          <p:cNvPicPr preferRelativeResize="0"/>
          <p:nvPr/>
        </p:nvPicPr>
        <p:blipFill rotWithShape="1">
          <a:blip r:embed="rId6">
            <a:alphaModFix/>
          </a:blip>
          <a:srcRect b="0" l="0" r="0" t="0"/>
          <a:stretch/>
        </p:blipFill>
        <p:spPr>
          <a:xfrm>
            <a:off x="6734883" y="4686487"/>
            <a:ext cx="2836647" cy="731556"/>
          </a:xfrm>
          <a:prstGeom prst="rect">
            <a:avLst/>
          </a:prstGeom>
          <a:noFill/>
          <a:ln>
            <a:noFill/>
          </a:ln>
        </p:spPr>
      </p:pic>
      <p:pic>
        <p:nvPicPr>
          <p:cNvPr descr="txp_fig.png" id="219" name="Google Shape;219;p12"/>
          <p:cNvPicPr preferRelativeResize="0"/>
          <p:nvPr/>
        </p:nvPicPr>
        <p:blipFill rotWithShape="1">
          <a:blip r:embed="rId7">
            <a:alphaModFix/>
          </a:blip>
          <a:srcRect b="0" l="0" r="0" t="0"/>
          <a:stretch/>
        </p:blipFill>
        <p:spPr>
          <a:xfrm>
            <a:off x="9713115" y="4702804"/>
            <a:ext cx="836064" cy="656907"/>
          </a:xfrm>
          <a:prstGeom prst="rect">
            <a:avLst/>
          </a:prstGeom>
          <a:noFill/>
          <a:ln>
            <a:noFill/>
          </a:ln>
        </p:spPr>
      </p:pic>
      <p:pic>
        <p:nvPicPr>
          <p:cNvPr descr="txp_fig.png" id="220" name="Google Shape;220;p12"/>
          <p:cNvPicPr preferRelativeResize="0"/>
          <p:nvPr/>
        </p:nvPicPr>
        <p:blipFill rotWithShape="1">
          <a:blip r:embed="rId8">
            <a:alphaModFix/>
          </a:blip>
          <a:srcRect b="0" l="0" r="0" t="0"/>
          <a:stretch/>
        </p:blipFill>
        <p:spPr>
          <a:xfrm>
            <a:off x="10825435" y="4923246"/>
            <a:ext cx="821135" cy="223946"/>
          </a:xfrm>
          <a:prstGeom prst="rect">
            <a:avLst/>
          </a:prstGeom>
          <a:noFill/>
          <a:ln>
            <a:noFill/>
          </a:ln>
        </p:spPr>
      </p:pic>
      <p:pic>
        <p:nvPicPr>
          <p:cNvPr descr="txp_fig.png" id="221" name="Google Shape;221;p12"/>
          <p:cNvPicPr preferRelativeResize="0"/>
          <p:nvPr/>
        </p:nvPicPr>
        <p:blipFill rotWithShape="1">
          <a:blip r:embed="rId9">
            <a:alphaModFix/>
          </a:blip>
          <a:srcRect b="0" l="0" r="0" t="0"/>
          <a:stretch/>
        </p:blipFill>
        <p:spPr>
          <a:xfrm>
            <a:off x="5007662" y="5802804"/>
            <a:ext cx="5643434" cy="298594"/>
          </a:xfrm>
          <a:prstGeom prst="rect">
            <a:avLst/>
          </a:prstGeom>
          <a:noFill/>
          <a:ln>
            <a:noFill/>
          </a:ln>
        </p:spPr>
      </p:pic>
      <p:pic>
        <p:nvPicPr>
          <p:cNvPr descr="txp_fig.png" id="222" name="Google Shape;222;p12"/>
          <p:cNvPicPr preferRelativeResize="0"/>
          <p:nvPr/>
        </p:nvPicPr>
        <p:blipFill rotWithShape="1">
          <a:blip r:embed="rId10">
            <a:alphaModFix/>
          </a:blip>
          <a:srcRect b="0" l="0" r="0" t="0"/>
          <a:stretch/>
        </p:blipFill>
        <p:spPr>
          <a:xfrm>
            <a:off x="4987759" y="6306751"/>
            <a:ext cx="1701988" cy="253805"/>
          </a:xfrm>
          <a:prstGeom prst="rect">
            <a:avLst/>
          </a:prstGeom>
          <a:noFill/>
          <a:ln>
            <a:noFill/>
          </a:ln>
        </p:spPr>
      </p:pic>
      <p:pic>
        <p:nvPicPr>
          <p:cNvPr descr="txp_fig.png" id="223" name="Google Shape;223;p12"/>
          <p:cNvPicPr preferRelativeResize="0"/>
          <p:nvPr/>
        </p:nvPicPr>
        <p:blipFill rotWithShape="1">
          <a:blip r:embed="rId11">
            <a:alphaModFix/>
          </a:blip>
          <a:srcRect b="0" l="0" r="0" t="0"/>
          <a:stretch/>
        </p:blipFill>
        <p:spPr>
          <a:xfrm>
            <a:off x="6926023" y="6311728"/>
            <a:ext cx="806205" cy="223946"/>
          </a:xfrm>
          <a:prstGeom prst="rect">
            <a:avLst/>
          </a:prstGeom>
          <a:noFill/>
          <a:ln>
            <a:noFill/>
          </a:ln>
        </p:spPr>
      </p:pic>
      <p:sp>
        <p:nvSpPr>
          <p:cNvPr id="224" name="Google Shape;224;p12"/>
          <p:cNvSpPr/>
          <p:nvPr/>
        </p:nvSpPr>
        <p:spPr>
          <a:xfrm>
            <a:off x="4784956" y="5704129"/>
            <a:ext cx="6020880" cy="997942"/>
          </a:xfrm>
          <a:prstGeom prst="wedgeRectCallout">
            <a:avLst>
              <a:gd fmla="val -1035" name="adj1"/>
              <a:gd fmla="val -81872" name="adj2"/>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Conditional Distributions</a:t>
            </a:r>
            <a:endParaRPr/>
          </a:p>
        </p:txBody>
      </p:sp>
      <p:sp>
        <p:nvSpPr>
          <p:cNvPr id="231" name="Google Shape;231;p13"/>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solidFill>
                  <a:schemeClr val="dk1"/>
                </a:solidFill>
              </a:rPr>
              <a:t>Conditional distributions are probability distributions over some variables given fixed values of others</a:t>
            </a:r>
            <a:endParaRPr/>
          </a:p>
        </p:txBody>
      </p:sp>
      <p:pic>
        <p:nvPicPr>
          <p:cNvPr descr="txp_fig" id="232" name="Google Shape;232;p13"/>
          <p:cNvPicPr preferRelativeResize="0"/>
          <p:nvPr/>
        </p:nvPicPr>
        <p:blipFill rotWithShape="1">
          <a:blip r:embed="rId3">
            <a:alphaModFix/>
          </a:blip>
          <a:srcRect b="0" l="0" r="0" t="0"/>
          <a:stretch/>
        </p:blipFill>
        <p:spPr>
          <a:xfrm>
            <a:off x="1573213" y="2943225"/>
            <a:ext cx="2071687" cy="312738"/>
          </a:xfrm>
          <a:prstGeom prst="rect">
            <a:avLst/>
          </a:prstGeom>
          <a:noFill/>
          <a:ln>
            <a:noFill/>
          </a:ln>
        </p:spPr>
      </p:pic>
      <p:graphicFrame>
        <p:nvGraphicFramePr>
          <p:cNvPr id="233" name="Google Shape;233;p13"/>
          <p:cNvGraphicFramePr/>
          <p:nvPr/>
        </p:nvGraphicFramePr>
        <p:xfrm>
          <a:off x="8479064" y="3558721"/>
          <a:ext cx="3000000" cy="3000000"/>
        </p:xfrm>
        <a:graphic>
          <a:graphicData uri="http://schemas.openxmlformats.org/drawingml/2006/table">
            <a:tbl>
              <a:tblPr>
                <a:noFill/>
                <a:tableStyleId>{98D2FC19-6D12-42EF-8AA3-5F670350492C}</a:tableStyleId>
              </a:tblPr>
              <a:tblGrid>
                <a:gridCol w="914400"/>
                <a:gridCol w="914400"/>
                <a:gridCol w="914400"/>
              </a:tblGrid>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34" name="Google Shape;234;p13"/>
          <p:cNvGraphicFramePr/>
          <p:nvPr/>
        </p:nvGraphicFramePr>
        <p:xfrm>
          <a:off x="1708150" y="3384550"/>
          <a:ext cx="3000000" cy="3000000"/>
        </p:xfrm>
        <a:graphic>
          <a:graphicData uri="http://schemas.openxmlformats.org/drawingml/2006/table">
            <a:tbl>
              <a:tblPr>
                <a:noFill/>
                <a:tableStyleId>{98D2FC19-6D12-42EF-8AA3-5F670350492C}</a:tableStyleId>
              </a:tblPr>
              <a:tblGrid>
                <a:gridCol w="914400"/>
                <a:gridCol w="914400"/>
              </a:tblGrid>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35" name="Google Shape;235;p13"/>
          <p:cNvPicPr preferRelativeResize="0"/>
          <p:nvPr/>
        </p:nvPicPr>
        <p:blipFill rotWithShape="1">
          <a:blip r:embed="rId4">
            <a:alphaModFix/>
          </a:blip>
          <a:srcRect b="0" l="0" r="0" t="0"/>
          <a:stretch/>
        </p:blipFill>
        <p:spPr>
          <a:xfrm>
            <a:off x="1533525" y="4800600"/>
            <a:ext cx="2162175" cy="312738"/>
          </a:xfrm>
          <a:prstGeom prst="rect">
            <a:avLst/>
          </a:prstGeom>
          <a:noFill/>
          <a:ln>
            <a:noFill/>
          </a:ln>
        </p:spPr>
      </p:pic>
      <p:graphicFrame>
        <p:nvGraphicFramePr>
          <p:cNvPr id="236" name="Google Shape;236;p13"/>
          <p:cNvGraphicFramePr/>
          <p:nvPr/>
        </p:nvGraphicFramePr>
        <p:xfrm>
          <a:off x="1712913" y="5241925"/>
          <a:ext cx="3000000" cy="3000000"/>
        </p:xfrm>
        <a:graphic>
          <a:graphicData uri="http://schemas.openxmlformats.org/drawingml/2006/table">
            <a:tbl>
              <a:tblPr>
                <a:noFill/>
                <a:tableStyleId>{98D2FC19-6D12-42EF-8AA3-5F670350492C}</a:tableStyleId>
              </a:tblPr>
              <a:tblGrid>
                <a:gridCol w="914400"/>
                <a:gridCol w="914400"/>
              </a:tblGrid>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35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37" name="Google Shape;237;p13"/>
          <p:cNvPicPr preferRelativeResize="0"/>
          <p:nvPr/>
        </p:nvPicPr>
        <p:blipFill rotWithShape="1">
          <a:blip r:embed="rId5">
            <a:alphaModFix/>
          </a:blip>
          <a:srcRect b="0" l="0" r="0" t="0"/>
          <a:stretch/>
        </p:blipFill>
        <p:spPr>
          <a:xfrm>
            <a:off x="9212489" y="3134859"/>
            <a:ext cx="1179513" cy="298450"/>
          </a:xfrm>
          <a:prstGeom prst="rect">
            <a:avLst/>
          </a:prstGeom>
          <a:noFill/>
          <a:ln>
            <a:noFill/>
          </a:ln>
        </p:spPr>
      </p:pic>
      <p:sp>
        <p:nvSpPr>
          <p:cNvPr id="238" name="Google Shape;238;p13"/>
          <p:cNvSpPr txBox="1"/>
          <p:nvPr/>
        </p:nvSpPr>
        <p:spPr>
          <a:xfrm>
            <a:off x="1309688" y="2386013"/>
            <a:ext cx="27432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Calibri"/>
                <a:ea typeface="Calibri"/>
                <a:cs typeface="Calibri"/>
                <a:sym typeface="Calibri"/>
              </a:rPr>
              <a:t>Conditional Distributions</a:t>
            </a:r>
            <a:endParaRPr/>
          </a:p>
        </p:txBody>
      </p:sp>
      <p:sp>
        <p:nvSpPr>
          <p:cNvPr id="239" name="Google Shape;239;p13"/>
          <p:cNvSpPr txBox="1"/>
          <p:nvPr/>
        </p:nvSpPr>
        <p:spPr>
          <a:xfrm>
            <a:off x="8890227" y="2507796"/>
            <a:ext cx="25876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Calibri"/>
                <a:ea typeface="Calibri"/>
                <a:cs typeface="Calibri"/>
                <a:sym typeface="Calibri"/>
              </a:rPr>
              <a:t>Joint Distribution</a:t>
            </a:r>
            <a:endParaRPr/>
          </a:p>
        </p:txBody>
      </p:sp>
      <p:sp>
        <p:nvSpPr>
          <p:cNvPr id="240" name="Google Shape;240;p13"/>
          <p:cNvSpPr/>
          <p:nvPr/>
        </p:nvSpPr>
        <p:spPr>
          <a:xfrm>
            <a:off x="1139825" y="2921000"/>
            <a:ext cx="207963" cy="35179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txp_fig" id="241" name="Google Shape;241;p13"/>
          <p:cNvPicPr preferRelativeResize="0"/>
          <p:nvPr/>
        </p:nvPicPr>
        <p:blipFill rotWithShape="1">
          <a:blip r:embed="rId6">
            <a:alphaModFix/>
          </a:blip>
          <a:srcRect b="0" l="0" r="0" t="0"/>
          <a:stretch/>
        </p:blipFill>
        <p:spPr>
          <a:xfrm>
            <a:off x="652463" y="4097338"/>
            <a:ext cx="312737" cy="1147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Probabilistic Inference</a:t>
            </a:r>
            <a:endParaRPr/>
          </a:p>
        </p:txBody>
      </p:sp>
      <p:sp>
        <p:nvSpPr>
          <p:cNvPr id="248" name="Google Shape;248;p14"/>
          <p:cNvSpPr txBox="1"/>
          <p:nvPr>
            <p:ph idx="1" type="body"/>
          </p:nvPr>
        </p:nvSpPr>
        <p:spPr>
          <a:xfrm>
            <a:off x="379413" y="1407089"/>
            <a:ext cx="6854237" cy="4773049"/>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US" sz="2400"/>
              <a:t>Probabilistic inference: compute a desired probability from other known probabilities (e.g. conditional from joint)</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We generally compute conditional probabilities </a:t>
            </a:r>
            <a:endParaRPr/>
          </a:p>
          <a:p>
            <a:pPr indent="-228600" lvl="1" marL="685800" rtl="0" algn="l">
              <a:lnSpc>
                <a:spcPct val="90000"/>
              </a:lnSpc>
              <a:spcBef>
                <a:spcPts val="500"/>
              </a:spcBef>
              <a:spcAft>
                <a:spcPts val="0"/>
              </a:spcAft>
              <a:buClr>
                <a:schemeClr val="dk1"/>
              </a:buClr>
              <a:buSzPct val="100000"/>
              <a:buChar char="•"/>
            </a:pPr>
            <a:r>
              <a:rPr lang="en-US" sz="2000"/>
              <a:t>P(on time | no reported accidents) = 0.90</a:t>
            </a:r>
            <a:endParaRPr/>
          </a:p>
          <a:p>
            <a:pPr indent="-228600" lvl="1" marL="685800" rtl="0" algn="l">
              <a:lnSpc>
                <a:spcPct val="90000"/>
              </a:lnSpc>
              <a:spcBef>
                <a:spcPts val="500"/>
              </a:spcBef>
              <a:spcAft>
                <a:spcPts val="0"/>
              </a:spcAft>
              <a:buClr>
                <a:schemeClr val="dk1"/>
              </a:buClr>
              <a:buSzPct val="100000"/>
              <a:buChar char="•"/>
            </a:pPr>
            <a:r>
              <a:rPr lang="en-US" sz="2000"/>
              <a:t>These represent the agent’s </a:t>
            </a:r>
            <a:r>
              <a:rPr i="1" lang="en-US" sz="2000"/>
              <a:t>beliefs</a:t>
            </a:r>
            <a:r>
              <a:rPr lang="en-US" sz="2000"/>
              <a:t> given the evidence</a:t>
            </a:r>
            <a:endParaRPr i="1" sz="20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Probabilities change with new evidence:</a:t>
            </a:r>
            <a:endParaRPr/>
          </a:p>
          <a:p>
            <a:pPr indent="-228600" lvl="1" marL="685800" rtl="0" algn="l">
              <a:lnSpc>
                <a:spcPct val="90000"/>
              </a:lnSpc>
              <a:spcBef>
                <a:spcPts val="500"/>
              </a:spcBef>
              <a:spcAft>
                <a:spcPts val="0"/>
              </a:spcAft>
              <a:buClr>
                <a:schemeClr val="dk1"/>
              </a:buClr>
              <a:buSzPct val="100000"/>
              <a:buChar char="•"/>
            </a:pPr>
            <a:r>
              <a:rPr lang="en-US" sz="2000"/>
              <a:t>P(on time | no accidents, 5 a.m.) = 0.95</a:t>
            </a:r>
            <a:endParaRPr/>
          </a:p>
          <a:p>
            <a:pPr indent="-228600" lvl="1" marL="685800" rtl="0" algn="l">
              <a:lnSpc>
                <a:spcPct val="90000"/>
              </a:lnSpc>
              <a:spcBef>
                <a:spcPts val="500"/>
              </a:spcBef>
              <a:spcAft>
                <a:spcPts val="0"/>
              </a:spcAft>
              <a:buClr>
                <a:schemeClr val="dk1"/>
              </a:buClr>
              <a:buSzPct val="100000"/>
              <a:buChar char="•"/>
            </a:pPr>
            <a:r>
              <a:rPr lang="en-US" sz="2000"/>
              <a:t>P(on time | no accidents, 5 a.m., raining) = 0.80</a:t>
            </a:r>
            <a:endParaRPr/>
          </a:p>
          <a:p>
            <a:pPr indent="-228600" lvl="1" marL="685800" rtl="0" algn="l">
              <a:lnSpc>
                <a:spcPct val="90000"/>
              </a:lnSpc>
              <a:spcBef>
                <a:spcPts val="500"/>
              </a:spcBef>
              <a:spcAft>
                <a:spcPts val="0"/>
              </a:spcAft>
              <a:buClr>
                <a:schemeClr val="dk1"/>
              </a:buClr>
              <a:buSzPct val="100000"/>
              <a:buChar char="•"/>
            </a:pPr>
            <a:r>
              <a:rPr lang="en-US" sz="2000"/>
              <a:t>Observing new evidence causes </a:t>
            </a:r>
            <a:r>
              <a:rPr i="1" lang="en-US" sz="2000"/>
              <a:t>beliefs to be updated</a:t>
            </a:r>
            <a:endParaRPr/>
          </a:p>
        </p:txBody>
      </p:sp>
      <p:pic>
        <p:nvPicPr>
          <p:cNvPr id="249" name="Google Shape;249;p14"/>
          <p:cNvPicPr preferRelativeResize="0"/>
          <p:nvPr/>
        </p:nvPicPr>
        <p:blipFill rotWithShape="1">
          <a:blip r:embed="rId3">
            <a:alphaModFix/>
          </a:blip>
          <a:srcRect b="0" l="0" r="0" t="0"/>
          <a:stretch/>
        </p:blipFill>
        <p:spPr>
          <a:xfrm>
            <a:off x="6808016" y="1295018"/>
            <a:ext cx="5110454" cy="47286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idx="4294967295" type="title"/>
          </p:nvPr>
        </p:nvSpPr>
        <p:spPr>
          <a:xfrm>
            <a:off x="0" y="-25400"/>
            <a:ext cx="12192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Inference by Enumeration</a:t>
            </a:r>
            <a:endParaRPr/>
          </a:p>
        </p:txBody>
      </p:sp>
      <p:sp>
        <p:nvSpPr>
          <p:cNvPr id="256" name="Google Shape;256;p15"/>
          <p:cNvSpPr txBox="1"/>
          <p:nvPr>
            <p:ph idx="4294967295" type="body"/>
          </p:nvPr>
        </p:nvSpPr>
        <p:spPr>
          <a:xfrm>
            <a:off x="0" y="1295400"/>
            <a:ext cx="8229600" cy="13287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000"/>
              <a:buNone/>
            </a:pPr>
            <a:r>
              <a:rPr lang="en-US" sz="2000"/>
              <a:t>General case:</a:t>
            </a:r>
            <a:endParaRPr/>
          </a:p>
          <a:p>
            <a:pPr indent="-228600" lvl="1" marL="685800" rtl="0" algn="l">
              <a:lnSpc>
                <a:spcPct val="80000"/>
              </a:lnSpc>
              <a:spcBef>
                <a:spcPts val="500"/>
              </a:spcBef>
              <a:spcAft>
                <a:spcPts val="0"/>
              </a:spcAft>
              <a:buClr>
                <a:schemeClr val="dk1"/>
              </a:buClr>
              <a:buSzPts val="1800"/>
              <a:buChar char="•"/>
            </a:pPr>
            <a:r>
              <a:rPr lang="en-US" sz="1800"/>
              <a:t>Evidence variables: </a:t>
            </a:r>
            <a:endParaRPr/>
          </a:p>
          <a:p>
            <a:pPr indent="-228600" lvl="1" marL="685800" rtl="0" algn="l">
              <a:lnSpc>
                <a:spcPct val="80000"/>
              </a:lnSpc>
              <a:spcBef>
                <a:spcPts val="500"/>
              </a:spcBef>
              <a:spcAft>
                <a:spcPts val="0"/>
              </a:spcAft>
              <a:buClr>
                <a:schemeClr val="dk1"/>
              </a:buClr>
              <a:buSzPts val="1800"/>
              <a:buChar char="•"/>
            </a:pPr>
            <a:r>
              <a:rPr lang="en-US" sz="1800"/>
              <a:t>Query* variable:</a:t>
            </a:r>
            <a:endParaRPr/>
          </a:p>
          <a:p>
            <a:pPr indent="-228600" lvl="1" marL="685800" rtl="0" algn="l">
              <a:lnSpc>
                <a:spcPct val="80000"/>
              </a:lnSpc>
              <a:spcBef>
                <a:spcPts val="500"/>
              </a:spcBef>
              <a:spcAft>
                <a:spcPts val="0"/>
              </a:spcAft>
              <a:buClr>
                <a:schemeClr val="dk1"/>
              </a:buClr>
              <a:buSzPts val="1800"/>
              <a:buChar char="•"/>
            </a:pPr>
            <a:r>
              <a:rPr lang="en-US" sz="1800"/>
              <a:t>Hidden variables:</a:t>
            </a:r>
            <a:endParaRPr/>
          </a:p>
          <a:p>
            <a:pPr indent="-127000" lvl="1" marL="685800" rtl="0" algn="l">
              <a:lnSpc>
                <a:spcPct val="80000"/>
              </a:lnSpc>
              <a:spcBef>
                <a:spcPts val="500"/>
              </a:spcBef>
              <a:spcAft>
                <a:spcPts val="0"/>
              </a:spcAft>
              <a:buClr>
                <a:schemeClr val="dk1"/>
              </a:buClr>
              <a:buSzPts val="1600"/>
              <a:buNone/>
            </a:pPr>
            <a:r>
              <a:t/>
            </a:r>
            <a:endParaRPr sz="1600"/>
          </a:p>
          <a:p>
            <a:pPr indent="-127000" lvl="1" marL="685800" rtl="0" algn="l">
              <a:lnSpc>
                <a:spcPct val="80000"/>
              </a:lnSpc>
              <a:spcBef>
                <a:spcPts val="500"/>
              </a:spcBef>
              <a:spcAft>
                <a:spcPts val="0"/>
              </a:spcAft>
              <a:buClr>
                <a:schemeClr val="dk1"/>
              </a:buClr>
              <a:buSzPts val="1600"/>
              <a:buNone/>
            </a:pPr>
            <a:r>
              <a:t/>
            </a:r>
            <a:endParaRPr sz="1600"/>
          </a:p>
        </p:txBody>
      </p:sp>
      <p:pic>
        <p:nvPicPr>
          <p:cNvPr descr="txp_fig" id="257" name="Google Shape;257;p15"/>
          <p:cNvPicPr preferRelativeResize="0"/>
          <p:nvPr/>
        </p:nvPicPr>
        <p:blipFill rotWithShape="1">
          <a:blip r:embed="rId3">
            <a:alphaModFix/>
          </a:blip>
          <a:srcRect b="0" l="0" r="0" t="0"/>
          <a:stretch/>
        </p:blipFill>
        <p:spPr>
          <a:xfrm>
            <a:off x="5714081" y="1699187"/>
            <a:ext cx="1574800" cy="228600"/>
          </a:xfrm>
          <a:prstGeom prst="rect">
            <a:avLst/>
          </a:prstGeom>
          <a:noFill/>
          <a:ln>
            <a:noFill/>
          </a:ln>
        </p:spPr>
      </p:pic>
      <p:pic>
        <p:nvPicPr>
          <p:cNvPr descr="txp_fig" id="258" name="Google Shape;258;p15"/>
          <p:cNvPicPr preferRelativeResize="0"/>
          <p:nvPr/>
        </p:nvPicPr>
        <p:blipFill rotWithShape="1">
          <a:blip r:embed="rId4">
            <a:alphaModFix/>
          </a:blip>
          <a:srcRect b="0" l="0" r="0" t="0"/>
          <a:stretch/>
        </p:blipFill>
        <p:spPr>
          <a:xfrm>
            <a:off x="3176973" y="1610535"/>
            <a:ext cx="2095500" cy="227013"/>
          </a:xfrm>
          <a:prstGeom prst="rect">
            <a:avLst/>
          </a:prstGeom>
          <a:noFill/>
          <a:ln>
            <a:noFill/>
          </a:ln>
        </p:spPr>
      </p:pic>
      <p:pic>
        <p:nvPicPr>
          <p:cNvPr descr="txp_fig" id="259" name="Google Shape;259;p15"/>
          <p:cNvPicPr preferRelativeResize="0"/>
          <p:nvPr/>
        </p:nvPicPr>
        <p:blipFill rotWithShape="1">
          <a:blip r:embed="rId5">
            <a:alphaModFix/>
          </a:blip>
          <a:srcRect b="0" l="0" r="0" t="0"/>
          <a:stretch/>
        </p:blipFill>
        <p:spPr>
          <a:xfrm>
            <a:off x="3189673" y="1929623"/>
            <a:ext cx="169863" cy="214312"/>
          </a:xfrm>
          <a:prstGeom prst="rect">
            <a:avLst/>
          </a:prstGeom>
          <a:noFill/>
          <a:ln>
            <a:noFill/>
          </a:ln>
        </p:spPr>
      </p:pic>
      <p:pic>
        <p:nvPicPr>
          <p:cNvPr descr="txp_fig" id="260" name="Google Shape;260;p15"/>
          <p:cNvPicPr preferRelativeResize="0"/>
          <p:nvPr/>
        </p:nvPicPr>
        <p:blipFill rotWithShape="1">
          <a:blip r:embed="rId6">
            <a:alphaModFix/>
          </a:blip>
          <a:srcRect b="0" l="0" r="0" t="0"/>
          <a:stretch/>
        </p:blipFill>
        <p:spPr>
          <a:xfrm>
            <a:off x="3154748" y="2234423"/>
            <a:ext cx="958850" cy="214312"/>
          </a:xfrm>
          <a:prstGeom prst="rect">
            <a:avLst/>
          </a:prstGeom>
          <a:noFill/>
          <a:ln>
            <a:noFill/>
          </a:ln>
        </p:spPr>
      </p:pic>
      <p:pic>
        <p:nvPicPr>
          <p:cNvPr descr="txp_fig" id="261" name="Google Shape;261;p15"/>
          <p:cNvPicPr preferRelativeResize="0"/>
          <p:nvPr/>
        </p:nvPicPr>
        <p:blipFill rotWithShape="1">
          <a:blip r:embed="rId7">
            <a:alphaModFix/>
          </a:blip>
          <a:srcRect b="0" l="0" r="0" t="0"/>
          <a:stretch/>
        </p:blipFill>
        <p:spPr>
          <a:xfrm>
            <a:off x="8829704" y="1873689"/>
            <a:ext cx="2067441" cy="356309"/>
          </a:xfrm>
          <a:prstGeom prst="rect">
            <a:avLst/>
          </a:prstGeom>
          <a:noFill/>
          <a:ln>
            <a:noFill/>
          </a:ln>
        </p:spPr>
      </p:pic>
      <p:pic>
        <p:nvPicPr>
          <p:cNvPr descr="txp_fig" id="262" name="Google Shape;262;p15"/>
          <p:cNvPicPr preferRelativeResize="0"/>
          <p:nvPr/>
        </p:nvPicPr>
        <p:blipFill rotWithShape="1">
          <a:blip r:embed="rId8">
            <a:alphaModFix/>
          </a:blip>
          <a:srcRect b="0" l="0" r="0" t="0"/>
          <a:stretch/>
        </p:blipFill>
        <p:spPr>
          <a:xfrm>
            <a:off x="2545724" y="6153402"/>
            <a:ext cx="1885950" cy="252412"/>
          </a:xfrm>
          <a:prstGeom prst="rect">
            <a:avLst/>
          </a:prstGeom>
          <a:noFill/>
          <a:ln>
            <a:noFill/>
          </a:ln>
        </p:spPr>
      </p:pic>
      <p:pic>
        <p:nvPicPr>
          <p:cNvPr descr="txp_fig" id="263" name="Google Shape;263;p15"/>
          <p:cNvPicPr preferRelativeResize="0"/>
          <p:nvPr/>
        </p:nvPicPr>
        <p:blipFill rotWithShape="1">
          <a:blip r:embed="rId9">
            <a:alphaModFix/>
          </a:blip>
          <a:srcRect b="0" l="0" r="0" t="0"/>
          <a:stretch/>
        </p:blipFill>
        <p:spPr>
          <a:xfrm>
            <a:off x="4505953" y="6071444"/>
            <a:ext cx="3257550" cy="539750"/>
          </a:xfrm>
          <a:prstGeom prst="rect">
            <a:avLst/>
          </a:prstGeom>
          <a:noFill/>
          <a:ln>
            <a:noFill/>
          </a:ln>
        </p:spPr>
      </p:pic>
      <p:sp>
        <p:nvSpPr>
          <p:cNvPr id="264" name="Google Shape;264;p15"/>
          <p:cNvSpPr/>
          <p:nvPr/>
        </p:nvSpPr>
        <p:spPr>
          <a:xfrm rot="-5400000">
            <a:off x="6489768" y="5379365"/>
            <a:ext cx="174830" cy="2134655"/>
          </a:xfrm>
          <a:prstGeom prst="leftBrace">
            <a:avLst>
              <a:gd fmla="val 10833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txp_fig" id="265" name="Google Shape;265;p15"/>
          <p:cNvPicPr preferRelativeResize="0"/>
          <p:nvPr/>
        </p:nvPicPr>
        <p:blipFill rotWithShape="1">
          <a:blip r:embed="rId3">
            <a:alphaModFix/>
          </a:blip>
          <a:srcRect b="0" l="0" r="0" t="0"/>
          <a:stretch/>
        </p:blipFill>
        <p:spPr>
          <a:xfrm>
            <a:off x="5756065" y="6629400"/>
            <a:ext cx="1574800" cy="228600"/>
          </a:xfrm>
          <a:prstGeom prst="rect">
            <a:avLst/>
          </a:prstGeom>
          <a:noFill/>
          <a:ln>
            <a:noFill/>
          </a:ln>
        </p:spPr>
      </p:pic>
      <p:sp>
        <p:nvSpPr>
          <p:cNvPr id="266" name="Google Shape;266;p15"/>
          <p:cNvSpPr/>
          <p:nvPr/>
        </p:nvSpPr>
        <p:spPr>
          <a:xfrm>
            <a:off x="5379898" y="1559239"/>
            <a:ext cx="228600" cy="9144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7" name="Google Shape;267;p15"/>
          <p:cNvSpPr txBox="1"/>
          <p:nvPr/>
        </p:nvSpPr>
        <p:spPr>
          <a:xfrm>
            <a:off x="5751431" y="1968119"/>
            <a:ext cx="1524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All variables</a:t>
            </a:r>
            <a:endParaRPr/>
          </a:p>
        </p:txBody>
      </p:sp>
      <p:sp>
        <p:nvSpPr>
          <p:cNvPr id="268" name="Google Shape;268;p15"/>
          <p:cNvSpPr txBox="1"/>
          <p:nvPr/>
        </p:nvSpPr>
        <p:spPr>
          <a:xfrm>
            <a:off x="9896783" y="23159"/>
            <a:ext cx="22223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 Works fine with multiple query variables, too</a:t>
            </a:r>
            <a:endParaRPr/>
          </a:p>
        </p:txBody>
      </p:sp>
      <p:sp>
        <p:nvSpPr>
          <p:cNvPr id="269" name="Google Shape;269;p15"/>
          <p:cNvSpPr txBox="1"/>
          <p:nvPr/>
        </p:nvSpPr>
        <p:spPr>
          <a:xfrm>
            <a:off x="7779228" y="1296460"/>
            <a:ext cx="3997028" cy="86383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We want:</a:t>
            </a:r>
            <a:endParaRPr/>
          </a:p>
          <a:p>
            <a:pPr indent="-184136" lvl="1" marL="742913"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270" name="Google Shape;270;p15"/>
          <p:cNvSpPr txBox="1"/>
          <p:nvPr/>
        </p:nvSpPr>
        <p:spPr>
          <a:xfrm>
            <a:off x="659401" y="3085809"/>
            <a:ext cx="2826696" cy="1025708"/>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1: Select the entries consistent with the evidence</a:t>
            </a:r>
            <a:endParaRPr/>
          </a:p>
        </p:txBody>
      </p:sp>
      <p:sp>
        <p:nvSpPr>
          <p:cNvPr id="271" name="Google Shape;271;p15"/>
          <p:cNvSpPr txBox="1"/>
          <p:nvPr/>
        </p:nvSpPr>
        <p:spPr>
          <a:xfrm>
            <a:off x="4095697" y="3081163"/>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2: Sum out H to get joint of Query and evidence</a:t>
            </a:r>
            <a:endParaRPr/>
          </a:p>
        </p:txBody>
      </p:sp>
      <p:sp>
        <p:nvSpPr>
          <p:cNvPr id="272" name="Google Shape;272;p15"/>
          <p:cNvSpPr txBox="1"/>
          <p:nvPr/>
        </p:nvSpPr>
        <p:spPr>
          <a:xfrm>
            <a:off x="8618168" y="3072764"/>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sz="2000">
              <a:solidFill>
                <a:schemeClr val="accent2"/>
              </a:solidFill>
              <a:latin typeface="Calibri"/>
              <a:ea typeface="Calibri"/>
              <a:cs typeface="Calibri"/>
              <a:sym typeface="Calibri"/>
            </a:endParaRPr>
          </a:p>
        </p:txBody>
      </p:sp>
      <p:pic>
        <p:nvPicPr>
          <p:cNvPr id="273" name="Google Shape;273;p15"/>
          <p:cNvPicPr preferRelativeResize="0"/>
          <p:nvPr/>
        </p:nvPicPr>
        <p:blipFill rotWithShape="1">
          <a:blip r:embed="rId10">
            <a:alphaModFix/>
          </a:blip>
          <a:srcRect b="0" l="0" r="0" t="0"/>
          <a:stretch/>
        </p:blipFill>
        <p:spPr>
          <a:xfrm>
            <a:off x="345579" y="3954241"/>
            <a:ext cx="3561300" cy="2048283"/>
          </a:xfrm>
          <a:prstGeom prst="rect">
            <a:avLst/>
          </a:prstGeom>
          <a:noFill/>
          <a:ln>
            <a:noFill/>
          </a:ln>
        </p:spPr>
      </p:pic>
      <p:pic>
        <p:nvPicPr>
          <p:cNvPr id="274" name="Google Shape;274;p15"/>
          <p:cNvPicPr preferRelativeResize="0"/>
          <p:nvPr/>
        </p:nvPicPr>
        <p:blipFill rotWithShape="1">
          <a:blip r:embed="rId11">
            <a:alphaModFix/>
          </a:blip>
          <a:srcRect b="0" l="0" r="0" t="0"/>
          <a:stretch/>
        </p:blipFill>
        <p:spPr>
          <a:xfrm>
            <a:off x="4448017" y="3737772"/>
            <a:ext cx="3114039" cy="2076026"/>
          </a:xfrm>
          <a:prstGeom prst="rect">
            <a:avLst/>
          </a:prstGeom>
          <a:noFill/>
          <a:ln>
            <a:noFill/>
          </a:ln>
        </p:spPr>
      </p:pic>
      <p:pic>
        <p:nvPicPr>
          <p:cNvPr descr="TP_tmp.png" id="275" name="Google Shape;275;p15"/>
          <p:cNvPicPr preferRelativeResize="0"/>
          <p:nvPr/>
        </p:nvPicPr>
        <p:blipFill rotWithShape="1">
          <a:blip r:embed="rId12">
            <a:alphaModFix/>
          </a:blip>
          <a:srcRect b="0" l="0" r="0" t="0"/>
          <a:stretch/>
        </p:blipFill>
        <p:spPr>
          <a:xfrm>
            <a:off x="9180292" y="5675132"/>
            <a:ext cx="2463800" cy="584200"/>
          </a:xfrm>
          <a:prstGeom prst="rect">
            <a:avLst/>
          </a:prstGeom>
          <a:noFill/>
          <a:ln>
            <a:noFill/>
          </a:ln>
        </p:spPr>
      </p:pic>
      <p:pic>
        <p:nvPicPr>
          <p:cNvPr descr="TP_tmp.png" id="276" name="Google Shape;276;p15"/>
          <p:cNvPicPr preferRelativeResize="0"/>
          <p:nvPr/>
        </p:nvPicPr>
        <p:blipFill rotWithShape="1">
          <a:blip r:embed="rId13">
            <a:alphaModFix/>
          </a:blip>
          <a:srcRect b="0" l="0" r="0" t="0"/>
          <a:stretch/>
        </p:blipFill>
        <p:spPr>
          <a:xfrm>
            <a:off x="8408358" y="6324600"/>
            <a:ext cx="3657600" cy="533400"/>
          </a:xfrm>
          <a:prstGeom prst="rect">
            <a:avLst/>
          </a:prstGeom>
          <a:noFill/>
          <a:ln>
            <a:noFill/>
          </a:ln>
        </p:spPr>
      </p:pic>
      <p:pic>
        <p:nvPicPr>
          <p:cNvPr descr="latex-image-1.pdf" id="277" name="Google Shape;277;p15"/>
          <p:cNvPicPr preferRelativeResize="0"/>
          <p:nvPr/>
        </p:nvPicPr>
        <p:blipFill rotWithShape="1">
          <a:blip r:embed="rId14">
            <a:alphaModFix/>
          </a:blip>
          <a:srcRect b="0" l="0" r="0" t="0"/>
          <a:stretch/>
        </p:blipFill>
        <p:spPr>
          <a:xfrm>
            <a:off x="9692096" y="3665394"/>
            <a:ext cx="1123188" cy="1511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The Product Rule</a:t>
            </a:r>
            <a:endParaRPr/>
          </a:p>
        </p:txBody>
      </p:sp>
      <p:sp>
        <p:nvSpPr>
          <p:cNvPr id="284" name="Google Shape;284;p16"/>
          <p:cNvSpPr txBox="1"/>
          <p:nvPr>
            <p:ph idx="1" type="body"/>
          </p:nvPr>
        </p:nvSpPr>
        <p:spPr>
          <a:xfrm>
            <a:off x="893005" y="1369120"/>
            <a:ext cx="7987470" cy="47570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Example:</a:t>
            </a:r>
            <a:endParaRPr/>
          </a:p>
          <a:p>
            <a:pPr indent="0" lvl="0" marL="0" rtl="0" algn="l">
              <a:lnSpc>
                <a:spcPct val="90000"/>
              </a:lnSpc>
              <a:spcBef>
                <a:spcPts val="1000"/>
              </a:spcBef>
              <a:spcAft>
                <a:spcPts val="0"/>
              </a:spcAft>
              <a:buClr>
                <a:schemeClr val="dk1"/>
              </a:buClr>
              <a:buSzPts val="2400"/>
              <a:buNone/>
            </a:pPr>
            <a:r>
              <a:t/>
            </a:r>
            <a:endParaRPr sz="2400"/>
          </a:p>
        </p:txBody>
      </p:sp>
      <p:graphicFrame>
        <p:nvGraphicFramePr>
          <p:cNvPr id="285" name="Google Shape;285;p16"/>
          <p:cNvGraphicFramePr/>
          <p:nvPr/>
        </p:nvGraphicFramePr>
        <p:xfrm>
          <a:off x="1383150" y="4244654"/>
          <a:ext cx="3000000" cy="3000000"/>
        </p:xfrm>
        <a:graphic>
          <a:graphicData uri="http://schemas.openxmlformats.org/drawingml/2006/table">
            <a:tbl>
              <a:tblPr>
                <a:noFill/>
                <a:tableStyleId>{98D2FC19-6D12-42EF-8AA3-5F670350492C}</a:tableStyleId>
              </a:tblPr>
              <a:tblGrid>
                <a:gridCol w="857250"/>
                <a:gridCol w="57150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86" name="Google Shape;286;p16"/>
          <p:cNvGraphicFramePr/>
          <p:nvPr/>
        </p:nvGraphicFramePr>
        <p:xfrm>
          <a:off x="3592950" y="3739829"/>
          <a:ext cx="3000000" cy="3000000"/>
        </p:xfrm>
        <a:graphic>
          <a:graphicData uri="http://schemas.openxmlformats.org/drawingml/2006/table">
            <a:tbl>
              <a:tblPr>
                <a:noFill/>
                <a:tableStyleId>{98D2FC19-6D12-42EF-8AA3-5F670350492C}</a:tableStyleId>
              </a:tblPr>
              <a:tblGrid>
                <a:gridCol w="828675"/>
                <a:gridCol w="828675"/>
                <a:gridCol w="552450"/>
              </a:tblGrid>
              <a:tr h="3713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697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wet</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2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dry</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0.9</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97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wet</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0.7</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3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dry</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0.3</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87" name="Google Shape;287;p16"/>
          <p:cNvPicPr preferRelativeResize="0"/>
          <p:nvPr/>
        </p:nvPicPr>
        <p:blipFill rotWithShape="1">
          <a:blip r:embed="rId3">
            <a:alphaModFix/>
          </a:blip>
          <a:srcRect b="0" l="0" r="0" t="0"/>
          <a:stretch/>
        </p:blipFill>
        <p:spPr>
          <a:xfrm>
            <a:off x="4073963" y="3288979"/>
            <a:ext cx="1193800" cy="314325"/>
          </a:xfrm>
          <a:prstGeom prst="rect">
            <a:avLst/>
          </a:prstGeom>
          <a:noFill/>
          <a:ln>
            <a:noFill/>
          </a:ln>
        </p:spPr>
      </p:pic>
      <p:graphicFrame>
        <p:nvGraphicFramePr>
          <p:cNvPr id="288" name="Google Shape;288;p16"/>
          <p:cNvGraphicFramePr/>
          <p:nvPr/>
        </p:nvGraphicFramePr>
        <p:xfrm>
          <a:off x="7479150" y="3758879"/>
          <a:ext cx="3000000" cy="3000000"/>
        </p:xfrm>
        <a:graphic>
          <a:graphicData uri="http://schemas.openxmlformats.org/drawingml/2006/table">
            <a:tbl>
              <a:tblPr>
                <a:noFill/>
                <a:tableStyleId>{98D2FC19-6D12-42EF-8AA3-5F670350492C}</a:tableStyleId>
              </a:tblPr>
              <a:tblGrid>
                <a:gridCol w="828675"/>
                <a:gridCol w="828675"/>
                <a:gridCol w="704850"/>
              </a:tblGrid>
              <a:tr h="3713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697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wet</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0.08</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2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dry</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0.72</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7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wet</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0.14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35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dry</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0.06</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89" name="Google Shape;289;p16"/>
          <p:cNvPicPr preferRelativeResize="0"/>
          <p:nvPr/>
        </p:nvPicPr>
        <p:blipFill rotWithShape="1">
          <a:blip r:embed="rId4">
            <a:alphaModFix/>
          </a:blip>
          <a:srcRect b="0" l="0" r="0" t="0"/>
          <a:stretch/>
        </p:blipFill>
        <p:spPr>
          <a:xfrm>
            <a:off x="7925238" y="3287392"/>
            <a:ext cx="1241425" cy="298450"/>
          </a:xfrm>
          <a:prstGeom prst="rect">
            <a:avLst/>
          </a:prstGeom>
          <a:noFill/>
          <a:ln>
            <a:noFill/>
          </a:ln>
        </p:spPr>
      </p:pic>
      <p:sp>
        <p:nvSpPr>
          <p:cNvPr id="290" name="Google Shape;290;p16"/>
          <p:cNvSpPr/>
          <p:nvPr/>
        </p:nvSpPr>
        <p:spPr>
          <a:xfrm>
            <a:off x="6107550" y="4520879"/>
            <a:ext cx="990600" cy="533400"/>
          </a:xfrm>
          <a:prstGeom prst="leftRightArrow">
            <a:avLst>
              <a:gd fmla="val 50000" name="adj1"/>
              <a:gd fmla="val 37143"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txp_fig" id="291" name="Google Shape;291;p16"/>
          <p:cNvPicPr preferRelativeResize="0"/>
          <p:nvPr/>
        </p:nvPicPr>
        <p:blipFill rotWithShape="1">
          <a:blip r:embed="rId5">
            <a:alphaModFix/>
          </a:blip>
          <a:srcRect b="0" l="0" r="0" t="0"/>
          <a:stretch/>
        </p:blipFill>
        <p:spPr>
          <a:xfrm>
            <a:off x="1675250" y="3852542"/>
            <a:ext cx="850900" cy="298450"/>
          </a:xfrm>
          <a:prstGeom prst="rect">
            <a:avLst/>
          </a:prstGeom>
          <a:noFill/>
          <a:ln>
            <a:noFill/>
          </a:ln>
        </p:spPr>
      </p:pic>
      <p:sp>
        <p:nvSpPr>
          <p:cNvPr id="292" name="Google Shape;292;p16"/>
          <p:cNvSpPr/>
          <p:nvPr/>
        </p:nvSpPr>
        <p:spPr>
          <a:xfrm>
            <a:off x="9207875" y="4176807"/>
            <a:ext cx="545725" cy="2480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93" name="Google Shape;293;p16"/>
          <p:cNvSpPr/>
          <p:nvPr/>
        </p:nvSpPr>
        <p:spPr>
          <a:xfrm>
            <a:off x="9201518" y="4577236"/>
            <a:ext cx="545725" cy="2480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94" name="Google Shape;294;p16"/>
          <p:cNvSpPr/>
          <p:nvPr/>
        </p:nvSpPr>
        <p:spPr>
          <a:xfrm>
            <a:off x="9234852" y="4928060"/>
            <a:ext cx="545725" cy="2480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95" name="Google Shape;295;p16"/>
          <p:cNvSpPr/>
          <p:nvPr/>
        </p:nvSpPr>
        <p:spPr>
          <a:xfrm>
            <a:off x="9248339" y="5298724"/>
            <a:ext cx="545725" cy="2480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descr="txp_fig.png" id="296" name="Google Shape;296;p16"/>
          <p:cNvPicPr preferRelativeResize="0"/>
          <p:nvPr/>
        </p:nvPicPr>
        <p:blipFill rotWithShape="1">
          <a:blip r:embed="rId6">
            <a:alphaModFix/>
          </a:blip>
          <a:srcRect b="0" l="0" r="0" t="0"/>
          <a:stretch/>
        </p:blipFill>
        <p:spPr>
          <a:xfrm>
            <a:off x="3237035" y="1447471"/>
            <a:ext cx="5906965" cy="5992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The Chain Rule</a:t>
            </a:r>
            <a:endParaRPr/>
          </a:p>
        </p:txBody>
      </p:sp>
      <p:sp>
        <p:nvSpPr>
          <p:cNvPr id="303" name="Google Shape;303;p17"/>
          <p:cNvSpPr txBox="1"/>
          <p:nvPr>
            <p:ph idx="1" type="body"/>
          </p:nvPr>
        </p:nvSpPr>
        <p:spPr>
          <a:xfrm>
            <a:off x="457200" y="1600200"/>
            <a:ext cx="8229600" cy="480695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rPr lang="en-US" sz="2400"/>
              <a:t>More generally, can always write any joint distribution as an incremental product of conditional distributions</a:t>
            </a:r>
            <a:endParaRPr/>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rPr lang="en-US" sz="2400"/>
              <a:t>Why is this always true?</a:t>
            </a:r>
            <a:endParaRPr/>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2400"/>
              <a:buNone/>
            </a:pPr>
            <a:r>
              <a:t/>
            </a:r>
            <a:endParaRPr sz="2400"/>
          </a:p>
        </p:txBody>
      </p:sp>
      <p:pic>
        <p:nvPicPr>
          <p:cNvPr descr="txp_fig" id="304" name="Google Shape;304;p17"/>
          <p:cNvPicPr preferRelativeResize="0"/>
          <p:nvPr/>
        </p:nvPicPr>
        <p:blipFill rotWithShape="1">
          <a:blip r:embed="rId3">
            <a:alphaModFix/>
          </a:blip>
          <a:srcRect b="0" l="0" r="0" t="0"/>
          <a:stretch/>
        </p:blipFill>
        <p:spPr>
          <a:xfrm>
            <a:off x="1658938" y="2640013"/>
            <a:ext cx="5707062" cy="303212"/>
          </a:xfrm>
          <a:prstGeom prst="rect">
            <a:avLst/>
          </a:prstGeom>
          <a:noFill/>
          <a:ln>
            <a:noFill/>
          </a:ln>
        </p:spPr>
      </p:pic>
      <p:pic>
        <p:nvPicPr>
          <p:cNvPr descr="txp_fig" id="305" name="Google Shape;305;p17"/>
          <p:cNvPicPr preferRelativeResize="0"/>
          <p:nvPr/>
        </p:nvPicPr>
        <p:blipFill rotWithShape="1">
          <a:blip r:embed="rId4">
            <a:alphaModFix/>
          </a:blip>
          <a:srcRect b="0" l="0" r="0" t="0"/>
          <a:stretch/>
        </p:blipFill>
        <p:spPr>
          <a:xfrm>
            <a:off x="1647825" y="3286125"/>
            <a:ext cx="4964113" cy="5635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Bayes’ Rule</a:t>
            </a:r>
            <a:endParaRPr/>
          </a:p>
        </p:txBody>
      </p:sp>
      <p:sp>
        <p:nvSpPr>
          <p:cNvPr id="312" name="Google Shape;312;p18"/>
          <p:cNvSpPr txBox="1"/>
          <p:nvPr>
            <p:ph idx="1" type="body"/>
          </p:nvPr>
        </p:nvSpPr>
        <p:spPr>
          <a:xfrm>
            <a:off x="694560" y="1600200"/>
            <a:ext cx="7992240" cy="5105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80000"/>
              </a:lnSpc>
              <a:spcBef>
                <a:spcPts val="0"/>
              </a:spcBef>
              <a:spcAft>
                <a:spcPts val="0"/>
              </a:spcAft>
              <a:buClr>
                <a:schemeClr val="dk1"/>
              </a:buClr>
              <a:buSzPct val="100000"/>
              <a:buNone/>
            </a:pPr>
            <a:r>
              <a:rPr lang="en-US" sz="2400"/>
              <a:t>Two ways to factor a joint distribution over two variables:</a:t>
            </a:r>
            <a:endParaRPr/>
          </a:p>
          <a:p>
            <a:pPr indent="-111125" lvl="1" marL="685800" rtl="0" algn="l">
              <a:lnSpc>
                <a:spcPct val="80000"/>
              </a:lnSpc>
              <a:spcBef>
                <a:spcPts val="500"/>
              </a:spcBef>
              <a:spcAft>
                <a:spcPts val="0"/>
              </a:spcAft>
              <a:buClr>
                <a:schemeClr val="dk1"/>
              </a:buClr>
              <a:buSzPct val="100000"/>
              <a:buNone/>
            </a:pPr>
            <a:r>
              <a:t/>
            </a:r>
            <a:endParaRPr sz="2000"/>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rPr lang="en-US" sz="2400"/>
              <a:t>Dividing, we get:</a:t>
            </a:r>
            <a:endParaRPr/>
          </a:p>
          <a:p>
            <a:pPr indent="-111125" lvl="1" marL="685800" rtl="0" algn="l">
              <a:lnSpc>
                <a:spcPct val="80000"/>
              </a:lnSpc>
              <a:spcBef>
                <a:spcPts val="500"/>
              </a:spcBef>
              <a:spcAft>
                <a:spcPts val="0"/>
              </a:spcAft>
              <a:buClr>
                <a:schemeClr val="dk1"/>
              </a:buClr>
              <a:buSzPct val="100000"/>
              <a:buNone/>
            </a:pPr>
            <a:r>
              <a:t/>
            </a:r>
            <a:endParaRPr sz="2000"/>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rPr lang="en-US" sz="2400"/>
              <a:t>Why is this at all helpful?</a:t>
            </a:r>
            <a:endParaRPr/>
          </a:p>
          <a:p>
            <a:pPr indent="-158114" lvl="6" marL="2971800" rtl="0" algn="l">
              <a:lnSpc>
                <a:spcPct val="80000"/>
              </a:lnSpc>
              <a:spcBef>
                <a:spcPts val="500"/>
              </a:spcBef>
              <a:spcAft>
                <a:spcPts val="0"/>
              </a:spcAft>
              <a:buClr>
                <a:schemeClr val="dk1"/>
              </a:buClr>
              <a:buSzPct val="100000"/>
              <a:buNone/>
            </a:pPr>
            <a:r>
              <a:t/>
            </a:r>
            <a:endParaRPr sz="1200"/>
          </a:p>
          <a:p>
            <a:pPr indent="-228600" lvl="1" marL="685800" rtl="0" algn="l">
              <a:lnSpc>
                <a:spcPct val="80000"/>
              </a:lnSpc>
              <a:spcBef>
                <a:spcPts val="500"/>
              </a:spcBef>
              <a:spcAft>
                <a:spcPts val="0"/>
              </a:spcAft>
              <a:buClr>
                <a:schemeClr val="dk1"/>
              </a:buClr>
              <a:buSzPct val="100000"/>
              <a:buChar char="•"/>
            </a:pPr>
            <a:r>
              <a:rPr lang="en-US" sz="2000"/>
              <a:t>Lets us build one conditional from its reverse</a:t>
            </a:r>
            <a:endParaRPr/>
          </a:p>
          <a:p>
            <a:pPr indent="-228600" lvl="1" marL="685800" rtl="0" algn="l">
              <a:lnSpc>
                <a:spcPct val="80000"/>
              </a:lnSpc>
              <a:spcBef>
                <a:spcPts val="500"/>
              </a:spcBef>
              <a:spcAft>
                <a:spcPts val="0"/>
              </a:spcAft>
              <a:buClr>
                <a:schemeClr val="dk1"/>
              </a:buClr>
              <a:buSzPct val="100000"/>
              <a:buChar char="•"/>
            </a:pPr>
            <a:r>
              <a:rPr lang="en-US" sz="2000"/>
              <a:t>Often one conditional is tricky but the other one is simple</a:t>
            </a:r>
            <a:endParaRPr/>
          </a:p>
          <a:p>
            <a:pPr indent="-228600" lvl="1" marL="685800" rtl="0" algn="l">
              <a:lnSpc>
                <a:spcPct val="80000"/>
              </a:lnSpc>
              <a:spcBef>
                <a:spcPts val="500"/>
              </a:spcBef>
              <a:spcAft>
                <a:spcPts val="0"/>
              </a:spcAft>
              <a:buClr>
                <a:schemeClr val="dk1"/>
              </a:buClr>
              <a:buSzPct val="100000"/>
              <a:buChar char="•"/>
            </a:pPr>
            <a:r>
              <a:rPr lang="en-US" sz="2000"/>
              <a:t>Foundation of many systems we’ll see later (e.g. ASR, MT)</a:t>
            </a:r>
            <a:endParaRPr/>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rPr lang="en-US" sz="2400"/>
              <a:t>In the running for most important AI equation!</a:t>
            </a:r>
            <a:endParaRPr/>
          </a:p>
          <a:p>
            <a:pPr indent="-111125" lvl="1" marL="685800" rtl="0" algn="l">
              <a:lnSpc>
                <a:spcPct val="80000"/>
              </a:lnSpc>
              <a:spcBef>
                <a:spcPts val="500"/>
              </a:spcBef>
              <a:spcAft>
                <a:spcPts val="0"/>
              </a:spcAft>
              <a:buClr>
                <a:schemeClr val="dk1"/>
              </a:buClr>
              <a:buSzPct val="100000"/>
              <a:buNone/>
            </a:pPr>
            <a:r>
              <a:t/>
            </a:r>
            <a:endParaRPr sz="2000"/>
          </a:p>
        </p:txBody>
      </p:sp>
      <p:pic>
        <p:nvPicPr>
          <p:cNvPr descr="txp_fig" id="313" name="Google Shape;313;p18"/>
          <p:cNvPicPr preferRelativeResize="0"/>
          <p:nvPr/>
        </p:nvPicPr>
        <p:blipFill rotWithShape="1">
          <a:blip r:embed="rId3">
            <a:alphaModFix/>
          </a:blip>
          <a:srcRect b="0" l="0" r="0" t="0"/>
          <a:stretch/>
        </p:blipFill>
        <p:spPr>
          <a:xfrm>
            <a:off x="990600" y="2286000"/>
            <a:ext cx="3103563" cy="312738"/>
          </a:xfrm>
          <a:prstGeom prst="rect">
            <a:avLst/>
          </a:prstGeom>
          <a:noFill/>
          <a:ln>
            <a:noFill/>
          </a:ln>
        </p:spPr>
      </p:pic>
      <p:pic>
        <p:nvPicPr>
          <p:cNvPr descr="txp_fig" id="314" name="Google Shape;314;p18"/>
          <p:cNvPicPr preferRelativeResize="0"/>
          <p:nvPr/>
        </p:nvPicPr>
        <p:blipFill rotWithShape="1">
          <a:blip r:embed="rId4">
            <a:alphaModFix/>
          </a:blip>
          <a:srcRect b="0" l="0" r="0" t="0"/>
          <a:stretch/>
        </p:blipFill>
        <p:spPr>
          <a:xfrm>
            <a:off x="2362200" y="3505200"/>
            <a:ext cx="3087688" cy="730250"/>
          </a:xfrm>
          <a:prstGeom prst="rect">
            <a:avLst/>
          </a:prstGeom>
          <a:noFill/>
          <a:ln>
            <a:noFill/>
          </a:ln>
        </p:spPr>
      </p:pic>
      <p:pic>
        <p:nvPicPr>
          <p:cNvPr descr="txp_fig" id="315" name="Google Shape;315;p18"/>
          <p:cNvPicPr preferRelativeResize="0"/>
          <p:nvPr/>
        </p:nvPicPr>
        <p:blipFill rotWithShape="1">
          <a:blip r:embed="rId5">
            <a:alphaModFix/>
          </a:blip>
          <a:srcRect b="0" l="0" r="0" t="0"/>
          <a:stretch/>
        </p:blipFill>
        <p:spPr>
          <a:xfrm>
            <a:off x="4157663" y="2286000"/>
            <a:ext cx="2014537" cy="312738"/>
          </a:xfrm>
          <a:prstGeom prst="rect">
            <a:avLst/>
          </a:prstGeom>
          <a:noFill/>
          <a:ln>
            <a:noFill/>
          </a:ln>
        </p:spPr>
      </p:pic>
      <p:pic>
        <p:nvPicPr>
          <p:cNvPr descr="Thomas Bayes" id="316" name="Google Shape;316;p18">
            <a:hlinkClick r:id="rId6"/>
          </p:cNvPr>
          <p:cNvPicPr preferRelativeResize="0"/>
          <p:nvPr/>
        </p:nvPicPr>
        <p:blipFill rotWithShape="1">
          <a:blip r:embed="rId7">
            <a:alphaModFix/>
          </a:blip>
          <a:srcRect b="0" l="0" r="0" t="0"/>
          <a:stretch/>
        </p:blipFill>
        <p:spPr>
          <a:xfrm>
            <a:off x="8315569" y="2286000"/>
            <a:ext cx="3442331" cy="36909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19"/>
          <p:cNvPicPr preferRelativeResize="0"/>
          <p:nvPr>
            <p:ph idx="4294967295" type="body"/>
          </p:nvPr>
        </p:nvPicPr>
        <p:blipFill rotWithShape="1">
          <a:blip r:embed="rId3">
            <a:alphaModFix/>
          </a:blip>
          <a:srcRect b="0" l="0" r="0" t="0"/>
          <a:stretch/>
        </p:blipFill>
        <p:spPr>
          <a:xfrm>
            <a:off x="1637533" y="347562"/>
            <a:ext cx="8229600" cy="5926137"/>
          </a:xfrm>
          <a:prstGeom prst="rect">
            <a:avLst/>
          </a:prstGeom>
          <a:noFill/>
          <a:ln>
            <a:noFill/>
          </a:ln>
        </p:spPr>
      </p:pic>
      <p:sp>
        <p:nvSpPr>
          <p:cNvPr id="323" name="Google Shape;323;p19"/>
          <p:cNvSpPr/>
          <p:nvPr/>
        </p:nvSpPr>
        <p:spPr>
          <a:xfrm>
            <a:off x="3251969" y="6273699"/>
            <a:ext cx="50007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Open Sans"/>
                <a:ea typeface="Open Sans"/>
                <a:cs typeface="Open Sans"/>
                <a:sym typeface="Open Sans"/>
                <a:hlinkClick r:id="rId4">
                  <a:extLst>
                    <a:ext uri="{A12FA001-AC4F-418D-AE19-62706E023703}">
                      <ahyp:hlinkClr val="tx"/>
                    </a:ext>
                  </a:extLst>
                </a:hlinkClick>
              </a:rPr>
              <a:t>https://www.youtube.com/watch?v=M8MJFrdfGe0</a:t>
            </a:r>
            <a:endParaRPr sz="18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Open Sans"/>
              <a:buNone/>
            </a:pPr>
            <a:r>
              <a:rPr lang="en-US"/>
              <a:t>Probabilistic Language Models</a:t>
            </a:r>
            <a:endParaRPr/>
          </a:p>
        </p:txBody>
      </p:sp>
      <p:sp>
        <p:nvSpPr>
          <p:cNvPr id="329" name="Google Shape;3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4294967295" type="title"/>
          </p:nvPr>
        </p:nvSpPr>
        <p:spPr>
          <a:xfrm>
            <a:off x="0" y="365125"/>
            <a:ext cx="10953750" cy="77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Uncertainty</a:t>
            </a:r>
            <a:endParaRPr/>
          </a:p>
        </p:txBody>
      </p:sp>
      <p:sp>
        <p:nvSpPr>
          <p:cNvPr id="107" name="Google Shape;107;p3"/>
          <p:cNvSpPr txBox="1"/>
          <p:nvPr>
            <p:ph idx="4294967295" type="body"/>
          </p:nvPr>
        </p:nvSpPr>
        <p:spPr>
          <a:xfrm>
            <a:off x="0" y="1500188"/>
            <a:ext cx="6724650" cy="4525962"/>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rPr lang="en-US" sz="2400"/>
              <a:t>General situation:</a:t>
            </a:r>
            <a:endParaRPr/>
          </a:p>
          <a:p>
            <a:pPr indent="-127000" lvl="2" marL="1143000" rtl="0" algn="l">
              <a:lnSpc>
                <a:spcPct val="80000"/>
              </a:lnSpc>
              <a:spcBef>
                <a:spcPts val="500"/>
              </a:spcBef>
              <a:spcAft>
                <a:spcPts val="0"/>
              </a:spcAft>
              <a:buClr>
                <a:schemeClr val="dk1"/>
              </a:buClr>
              <a:buSzPts val="1600"/>
              <a:buNone/>
            </a:pPr>
            <a:r>
              <a:t/>
            </a:r>
            <a:endParaRPr sz="1600"/>
          </a:p>
          <a:p>
            <a:pPr indent="-228600" lvl="1" marL="685800" rtl="0" algn="l">
              <a:lnSpc>
                <a:spcPct val="80000"/>
              </a:lnSpc>
              <a:spcBef>
                <a:spcPts val="500"/>
              </a:spcBef>
              <a:spcAft>
                <a:spcPts val="0"/>
              </a:spcAft>
              <a:buClr>
                <a:schemeClr val="dk1"/>
              </a:buClr>
              <a:buSzPts val="2000"/>
              <a:buChar char="•"/>
            </a:pPr>
            <a:r>
              <a:rPr b="1" lang="en-US" sz="2000"/>
              <a:t>Observed variables (evidence)</a:t>
            </a:r>
            <a:r>
              <a:rPr lang="en-US" sz="2000"/>
              <a:t>: Agent knows certain things about the state of the world (e.g., sensor readings or symptoms)</a:t>
            </a:r>
            <a:endParaRPr/>
          </a:p>
          <a:p>
            <a:pPr indent="-152400" lvl="4" marL="2057400" rtl="0" algn="l">
              <a:lnSpc>
                <a:spcPct val="80000"/>
              </a:lnSpc>
              <a:spcBef>
                <a:spcPts val="500"/>
              </a:spcBef>
              <a:spcAft>
                <a:spcPts val="0"/>
              </a:spcAft>
              <a:buClr>
                <a:schemeClr val="dk1"/>
              </a:buClr>
              <a:buSzPts val="1200"/>
              <a:buNone/>
            </a:pPr>
            <a:r>
              <a:t/>
            </a:r>
            <a:endParaRPr sz="1200"/>
          </a:p>
          <a:p>
            <a:pPr indent="-228600" lvl="1" marL="685800" rtl="0" algn="l">
              <a:lnSpc>
                <a:spcPct val="80000"/>
              </a:lnSpc>
              <a:spcBef>
                <a:spcPts val="500"/>
              </a:spcBef>
              <a:spcAft>
                <a:spcPts val="0"/>
              </a:spcAft>
              <a:buClr>
                <a:schemeClr val="dk1"/>
              </a:buClr>
              <a:buSzPts val="2000"/>
              <a:buChar char="•"/>
            </a:pPr>
            <a:r>
              <a:rPr b="1" lang="en-US" sz="2000"/>
              <a:t>Unobserved variables (states)</a:t>
            </a:r>
            <a:r>
              <a:rPr lang="en-US" sz="2000"/>
              <a:t>: Agent needs to reason about other aspects (e.g. where an object is or what disease is present)</a:t>
            </a:r>
            <a:endParaRPr/>
          </a:p>
          <a:p>
            <a:pPr indent="-152400" lvl="4" marL="2057400" rtl="0" algn="l">
              <a:lnSpc>
                <a:spcPct val="80000"/>
              </a:lnSpc>
              <a:spcBef>
                <a:spcPts val="500"/>
              </a:spcBef>
              <a:spcAft>
                <a:spcPts val="0"/>
              </a:spcAft>
              <a:buClr>
                <a:schemeClr val="dk1"/>
              </a:buClr>
              <a:buSzPts val="1200"/>
              <a:buNone/>
            </a:pPr>
            <a:r>
              <a:t/>
            </a:r>
            <a:endParaRPr sz="1200"/>
          </a:p>
          <a:p>
            <a:pPr indent="-228600" lvl="1" marL="685800" rtl="0" algn="l">
              <a:lnSpc>
                <a:spcPct val="80000"/>
              </a:lnSpc>
              <a:spcBef>
                <a:spcPts val="500"/>
              </a:spcBef>
              <a:spcAft>
                <a:spcPts val="0"/>
              </a:spcAft>
              <a:buClr>
                <a:schemeClr val="dk1"/>
              </a:buClr>
              <a:buSzPts val="2000"/>
              <a:buChar char="•"/>
            </a:pPr>
            <a:r>
              <a:rPr b="1" lang="en-US" sz="2000"/>
              <a:t>Model</a:t>
            </a:r>
            <a:r>
              <a:rPr lang="en-US" sz="2000"/>
              <a:t>: Agent knows something about how the known variables relate to the unknown variables</a:t>
            </a:r>
            <a:endParaRPr sz="2400"/>
          </a:p>
          <a:p>
            <a:pPr indent="-152400" lvl="6" marL="2971800" rtl="0" algn="l">
              <a:lnSpc>
                <a:spcPct val="80000"/>
              </a:lnSpc>
              <a:spcBef>
                <a:spcPts val="500"/>
              </a:spcBef>
              <a:spcAft>
                <a:spcPts val="0"/>
              </a:spcAft>
              <a:buClr>
                <a:schemeClr val="dk1"/>
              </a:buClr>
              <a:buSzPts val="1200"/>
              <a:buNone/>
            </a:pPr>
            <a:r>
              <a:t/>
            </a:r>
            <a:endParaRPr sz="1200"/>
          </a:p>
          <a:p>
            <a:pPr indent="0" lvl="0" marL="0" rtl="0" algn="l">
              <a:lnSpc>
                <a:spcPct val="80000"/>
              </a:lnSpc>
              <a:spcBef>
                <a:spcPts val="1000"/>
              </a:spcBef>
              <a:spcAft>
                <a:spcPts val="0"/>
              </a:spcAft>
              <a:buClr>
                <a:schemeClr val="dk1"/>
              </a:buClr>
              <a:buSzPts val="2400"/>
              <a:buNone/>
            </a:pPr>
            <a:r>
              <a:rPr lang="en-US" sz="2400"/>
              <a:t>Probabilistic reasoning gives us a framework for managing our beliefs and knowledge</a:t>
            </a:r>
            <a:endParaRPr/>
          </a:p>
        </p:txBody>
      </p:sp>
      <p:pic>
        <p:nvPicPr>
          <p:cNvPr id="108" name="Google Shape;108;p3"/>
          <p:cNvPicPr preferRelativeResize="0"/>
          <p:nvPr/>
        </p:nvPicPr>
        <p:blipFill rotWithShape="1">
          <a:blip r:embed="rId3">
            <a:alphaModFix/>
          </a:blip>
          <a:srcRect b="0" l="0" r="0" t="0"/>
          <a:stretch/>
        </p:blipFill>
        <p:spPr>
          <a:xfrm>
            <a:off x="7799832" y="1267968"/>
            <a:ext cx="5199888" cy="51998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Probabilistic Language Models</a:t>
            </a:r>
            <a:endParaRPr/>
          </a:p>
        </p:txBody>
      </p:sp>
      <p:sp>
        <p:nvSpPr>
          <p:cNvPr id="336" name="Google Shape;336;p21"/>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One goal: assign a probability to a sentence</a:t>
            </a:r>
            <a:endParaRPr/>
          </a:p>
          <a:p>
            <a:pPr indent="0" lvl="0" marL="0" rtl="0" algn="l">
              <a:lnSpc>
                <a:spcPct val="90000"/>
              </a:lnSpc>
              <a:spcBef>
                <a:spcPts val="1000"/>
              </a:spcBef>
              <a:spcAft>
                <a:spcPts val="0"/>
              </a:spcAft>
              <a:buClr>
                <a:schemeClr val="dk1"/>
              </a:buClr>
              <a:buSzPts val="2000"/>
              <a:buNone/>
            </a:pPr>
            <a:r>
              <a:t/>
            </a:r>
            <a:endParaRPr/>
          </a:p>
          <a:p>
            <a:pPr indent="-228600" lvl="1" marL="685800" rtl="0" algn="l">
              <a:lnSpc>
                <a:spcPct val="90000"/>
              </a:lnSpc>
              <a:spcBef>
                <a:spcPts val="500"/>
              </a:spcBef>
              <a:spcAft>
                <a:spcPts val="0"/>
              </a:spcAft>
              <a:buClr>
                <a:schemeClr val="dk1"/>
              </a:buClr>
              <a:buSzPts val="2000"/>
              <a:buChar char="•"/>
            </a:pPr>
            <a:r>
              <a:rPr lang="en-US"/>
              <a:t>Autocomplete for texting</a:t>
            </a:r>
            <a:endParaRPr/>
          </a:p>
          <a:p>
            <a:pPr indent="-228600" lvl="1" marL="685800" rtl="0" algn="l">
              <a:lnSpc>
                <a:spcPct val="90000"/>
              </a:lnSpc>
              <a:spcBef>
                <a:spcPts val="500"/>
              </a:spcBef>
              <a:spcAft>
                <a:spcPts val="0"/>
              </a:spcAft>
              <a:buClr>
                <a:schemeClr val="dk1"/>
              </a:buClr>
              <a:buSzPts val="2000"/>
              <a:buChar char="•"/>
            </a:pPr>
            <a:r>
              <a:rPr lang="en-US"/>
              <a:t>Machine Translation</a:t>
            </a:r>
            <a:endParaRPr/>
          </a:p>
          <a:p>
            <a:pPr indent="-228600" lvl="1" marL="685800" rtl="0" algn="l">
              <a:lnSpc>
                <a:spcPct val="90000"/>
              </a:lnSpc>
              <a:spcBef>
                <a:spcPts val="500"/>
              </a:spcBef>
              <a:spcAft>
                <a:spcPts val="0"/>
              </a:spcAft>
              <a:buClr>
                <a:schemeClr val="dk1"/>
              </a:buClr>
              <a:buSzPts val="2000"/>
              <a:buChar char="•"/>
            </a:pPr>
            <a:r>
              <a:rPr lang="en-US"/>
              <a:t>Spelling Correction</a:t>
            </a:r>
            <a:endParaRPr/>
          </a:p>
          <a:p>
            <a:pPr indent="-228600" lvl="1" marL="685800" rtl="0" algn="l">
              <a:lnSpc>
                <a:spcPct val="90000"/>
              </a:lnSpc>
              <a:spcBef>
                <a:spcPts val="500"/>
              </a:spcBef>
              <a:spcAft>
                <a:spcPts val="0"/>
              </a:spcAft>
              <a:buClr>
                <a:schemeClr val="dk1"/>
              </a:buClr>
              <a:buSzPts val="2000"/>
              <a:buChar char="•"/>
            </a:pPr>
            <a:r>
              <a:rPr lang="en-US"/>
              <a:t>Speech Recognition</a:t>
            </a:r>
            <a:endParaRPr/>
          </a:p>
          <a:p>
            <a:pPr indent="-101600" lvl="1" marL="685800" rtl="0" algn="l">
              <a:lnSpc>
                <a:spcPct val="90000"/>
              </a:lnSpc>
              <a:spcBef>
                <a:spcPts val="5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rPr lang="en-US"/>
              <a:t>Other Natural Language Generation tasks: summarization, question-answering, dialog systems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Probabilistic Language Modeling</a:t>
            </a:r>
            <a:endParaRPr/>
          </a:p>
        </p:txBody>
      </p:sp>
      <p:sp>
        <p:nvSpPr>
          <p:cNvPr id="343" name="Google Shape;343;p22"/>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Goal: compute the probability of a sentence or sequence of words</a:t>
            </a:r>
            <a:endParaRPr/>
          </a:p>
          <a:p>
            <a:pPr indent="-228600" lvl="1" marL="685800" rtl="0" algn="l">
              <a:lnSpc>
                <a:spcPct val="90000"/>
              </a:lnSpc>
              <a:spcBef>
                <a:spcPts val="500"/>
              </a:spcBef>
              <a:spcAft>
                <a:spcPts val="0"/>
              </a:spcAft>
              <a:buClr>
                <a:schemeClr val="dk1"/>
              </a:buClr>
              <a:buSzPts val="2000"/>
              <a:buNone/>
            </a:pPr>
            <a:r>
              <a:rPr lang="en-US">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Related task: probability of an upcoming word</a:t>
            </a:r>
            <a:endParaRPr/>
          </a:p>
          <a:p>
            <a:pPr indent="-228600" lvl="1" marL="685800" rtl="0" algn="l">
              <a:lnSpc>
                <a:spcPct val="90000"/>
              </a:lnSpc>
              <a:spcBef>
                <a:spcPts val="500"/>
              </a:spcBef>
              <a:spcAft>
                <a:spcPts val="0"/>
              </a:spcAft>
              <a:buClr>
                <a:schemeClr val="dk1"/>
              </a:buClr>
              <a:buSzPts val="2000"/>
              <a:buNone/>
            </a:pPr>
            <a:r>
              <a:rPr lang="en-US">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A model that computes either of these is called a </a:t>
            </a:r>
            <a:r>
              <a:rPr b="1" lang="en-US">
                <a:solidFill>
                  <a:srgbClr val="CC0033"/>
                </a:solidFill>
                <a:latin typeface="Calibri"/>
                <a:ea typeface="Calibri"/>
                <a:cs typeface="Calibri"/>
                <a:sym typeface="Calibri"/>
              </a:rPr>
              <a:t>language model </a:t>
            </a:r>
            <a:r>
              <a:rPr lang="en-US">
                <a:latin typeface="Calibri"/>
                <a:ea typeface="Calibri"/>
                <a:cs typeface="Calibri"/>
                <a:sym typeface="Calibri"/>
              </a:rPr>
              <a:t>or </a:t>
            </a:r>
            <a:r>
              <a:rPr b="1" lang="en-US">
                <a:solidFill>
                  <a:srgbClr val="CC0033"/>
                </a:solidFill>
                <a:latin typeface="Calibri"/>
                <a:ea typeface="Calibri"/>
                <a:cs typeface="Calibri"/>
                <a:sym typeface="Calibri"/>
              </a:rPr>
              <a:t>LM</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Probabilistic Language Modeling</a:t>
            </a:r>
            <a:endParaRPr/>
          </a:p>
        </p:txBody>
      </p:sp>
      <p:sp>
        <p:nvSpPr>
          <p:cNvPr id="350" name="Google Shape;350;p23"/>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Goal: compute the probability of a sentence or sequence of words</a:t>
            </a:r>
            <a:endParaRPr/>
          </a:p>
          <a:p>
            <a:pPr indent="-228600" lvl="1" marL="685800" rtl="0" algn="l">
              <a:lnSpc>
                <a:spcPct val="90000"/>
              </a:lnSpc>
              <a:spcBef>
                <a:spcPts val="500"/>
              </a:spcBef>
              <a:spcAft>
                <a:spcPts val="0"/>
              </a:spcAft>
              <a:buClr>
                <a:schemeClr val="dk1"/>
              </a:buClr>
              <a:buSzPts val="2000"/>
              <a:buNone/>
            </a:pPr>
            <a:r>
              <a:rPr lang="en-US">
                <a:latin typeface="Calibri"/>
                <a:ea typeface="Calibri"/>
                <a:cs typeface="Calibri"/>
                <a:sym typeface="Calibri"/>
              </a:rPr>
              <a:t>     P(W) = P(w</a:t>
            </a:r>
            <a:r>
              <a:rPr baseline="-25000" lang="en-US">
                <a:latin typeface="Calibri"/>
                <a:ea typeface="Calibri"/>
                <a:cs typeface="Calibri"/>
                <a:sym typeface="Calibri"/>
              </a:rPr>
              <a:t>1</a:t>
            </a:r>
            <a:r>
              <a:rPr lang="en-US">
                <a:latin typeface="Calibri"/>
                <a:ea typeface="Calibri"/>
                <a:cs typeface="Calibri"/>
                <a:sym typeface="Calibri"/>
              </a:rPr>
              <a:t>,w</a:t>
            </a:r>
            <a:r>
              <a:rPr baseline="-25000" lang="en-US">
                <a:latin typeface="Calibri"/>
                <a:ea typeface="Calibri"/>
                <a:cs typeface="Calibri"/>
                <a:sym typeface="Calibri"/>
              </a:rPr>
              <a:t>2</a:t>
            </a:r>
            <a:r>
              <a:rPr lang="en-US">
                <a:latin typeface="Calibri"/>
                <a:ea typeface="Calibri"/>
                <a:cs typeface="Calibri"/>
                <a:sym typeface="Calibri"/>
              </a:rPr>
              <a:t>,w</a:t>
            </a:r>
            <a:r>
              <a:rPr baseline="-25000" lang="en-US">
                <a:latin typeface="Calibri"/>
                <a:ea typeface="Calibri"/>
                <a:cs typeface="Calibri"/>
                <a:sym typeface="Calibri"/>
              </a:rPr>
              <a:t>3</a:t>
            </a:r>
            <a:r>
              <a:rPr lang="en-US">
                <a:latin typeface="Calibri"/>
                <a:ea typeface="Calibri"/>
                <a:cs typeface="Calibri"/>
                <a:sym typeface="Calibri"/>
              </a:rPr>
              <a:t>,w</a:t>
            </a:r>
            <a:r>
              <a:rPr baseline="-25000" lang="en-US">
                <a:latin typeface="Calibri"/>
                <a:ea typeface="Calibri"/>
                <a:cs typeface="Calibri"/>
                <a:sym typeface="Calibri"/>
              </a:rPr>
              <a:t>4</a:t>
            </a:r>
            <a:r>
              <a:rPr lang="en-US">
                <a:latin typeface="Calibri"/>
                <a:ea typeface="Calibri"/>
                <a:cs typeface="Calibri"/>
                <a:sym typeface="Calibri"/>
              </a:rPr>
              <a:t>,w</a:t>
            </a:r>
            <a:r>
              <a:rPr baseline="-25000" lang="en-US">
                <a:latin typeface="Calibri"/>
                <a:ea typeface="Calibri"/>
                <a:cs typeface="Calibri"/>
                <a:sym typeface="Calibri"/>
              </a:rPr>
              <a:t>5</a:t>
            </a:r>
            <a:r>
              <a:rPr lang="en-US">
                <a:latin typeface="Calibri"/>
                <a:ea typeface="Calibri"/>
                <a:cs typeface="Calibri"/>
                <a:sym typeface="Calibri"/>
              </a:rPr>
              <a:t>…w</a:t>
            </a:r>
            <a:r>
              <a:rPr baseline="-25000" lang="en-US">
                <a:latin typeface="Calibri"/>
                <a:ea typeface="Calibri"/>
                <a:cs typeface="Calibri"/>
                <a:sym typeface="Calibri"/>
              </a:rPr>
              <a:t>n</a:t>
            </a:r>
            <a:r>
              <a:rPr lang="en-US">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Related task: probability of an upcoming word</a:t>
            </a:r>
            <a:endParaRPr/>
          </a:p>
          <a:p>
            <a:pPr indent="-228600" lvl="1" marL="685800" rtl="0" algn="l">
              <a:lnSpc>
                <a:spcPct val="90000"/>
              </a:lnSpc>
              <a:spcBef>
                <a:spcPts val="500"/>
              </a:spcBef>
              <a:spcAft>
                <a:spcPts val="0"/>
              </a:spcAft>
              <a:buClr>
                <a:schemeClr val="dk1"/>
              </a:buClr>
              <a:buSzPts val="2000"/>
              <a:buNone/>
            </a:pPr>
            <a:r>
              <a:rPr lang="en-US">
                <a:latin typeface="Calibri"/>
                <a:ea typeface="Calibri"/>
                <a:cs typeface="Calibri"/>
                <a:sym typeface="Calibri"/>
              </a:rPr>
              <a:t>      P(w</a:t>
            </a:r>
            <a:r>
              <a:rPr baseline="-25000" lang="en-US">
                <a:latin typeface="Calibri"/>
                <a:ea typeface="Calibri"/>
                <a:cs typeface="Calibri"/>
                <a:sym typeface="Calibri"/>
              </a:rPr>
              <a:t>5</a:t>
            </a:r>
            <a:r>
              <a:rPr lang="en-US">
                <a:latin typeface="Calibri"/>
                <a:ea typeface="Calibri"/>
                <a:cs typeface="Calibri"/>
                <a:sym typeface="Calibri"/>
              </a:rPr>
              <a:t>|w</a:t>
            </a:r>
            <a:r>
              <a:rPr baseline="-25000" lang="en-US">
                <a:latin typeface="Calibri"/>
                <a:ea typeface="Calibri"/>
                <a:cs typeface="Calibri"/>
                <a:sym typeface="Calibri"/>
              </a:rPr>
              <a:t>1</a:t>
            </a:r>
            <a:r>
              <a:rPr lang="en-US">
                <a:latin typeface="Calibri"/>
                <a:ea typeface="Calibri"/>
                <a:cs typeface="Calibri"/>
                <a:sym typeface="Calibri"/>
              </a:rPr>
              <a:t>,w</a:t>
            </a:r>
            <a:r>
              <a:rPr baseline="-25000" lang="en-US">
                <a:latin typeface="Calibri"/>
                <a:ea typeface="Calibri"/>
                <a:cs typeface="Calibri"/>
                <a:sym typeface="Calibri"/>
              </a:rPr>
              <a:t>2</a:t>
            </a:r>
            <a:r>
              <a:rPr lang="en-US">
                <a:latin typeface="Calibri"/>
                <a:ea typeface="Calibri"/>
                <a:cs typeface="Calibri"/>
                <a:sym typeface="Calibri"/>
              </a:rPr>
              <a:t>,w</a:t>
            </a:r>
            <a:r>
              <a:rPr baseline="-25000" lang="en-US">
                <a:latin typeface="Calibri"/>
                <a:ea typeface="Calibri"/>
                <a:cs typeface="Calibri"/>
                <a:sym typeface="Calibri"/>
              </a:rPr>
              <a:t>3</a:t>
            </a:r>
            <a:r>
              <a:rPr lang="en-US">
                <a:latin typeface="Calibri"/>
                <a:ea typeface="Calibri"/>
                <a:cs typeface="Calibri"/>
                <a:sym typeface="Calibri"/>
              </a:rPr>
              <a:t>,w</a:t>
            </a:r>
            <a:r>
              <a:rPr baseline="-25000" lang="en-US">
                <a:latin typeface="Calibri"/>
                <a:ea typeface="Calibri"/>
                <a:cs typeface="Calibri"/>
                <a:sym typeface="Calibri"/>
              </a:rPr>
              <a:t>4</a:t>
            </a:r>
            <a:r>
              <a:rPr lang="en-US">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A model that computes either of these</a:t>
            </a:r>
            <a:endParaRPr/>
          </a:p>
          <a:p>
            <a:pPr indent="-228600" lvl="1" marL="685800" rtl="0" algn="l">
              <a:lnSpc>
                <a:spcPct val="90000"/>
              </a:lnSpc>
              <a:spcBef>
                <a:spcPts val="500"/>
              </a:spcBef>
              <a:spcAft>
                <a:spcPts val="0"/>
              </a:spcAft>
              <a:buClr>
                <a:schemeClr val="dk1"/>
              </a:buClr>
              <a:buSzPts val="2000"/>
              <a:buNone/>
            </a:pPr>
            <a:r>
              <a:rPr lang="en-US">
                <a:latin typeface="Calibri"/>
                <a:ea typeface="Calibri"/>
                <a:cs typeface="Calibri"/>
                <a:sym typeface="Calibri"/>
              </a:rPr>
              <a:t>          P(W)     or     P(w</a:t>
            </a:r>
            <a:r>
              <a:rPr baseline="-25000" lang="en-US">
                <a:latin typeface="Calibri"/>
                <a:ea typeface="Calibri"/>
                <a:cs typeface="Calibri"/>
                <a:sym typeface="Calibri"/>
              </a:rPr>
              <a:t>n</a:t>
            </a:r>
            <a:r>
              <a:rPr lang="en-US">
                <a:latin typeface="Calibri"/>
                <a:ea typeface="Calibri"/>
                <a:cs typeface="Calibri"/>
                <a:sym typeface="Calibri"/>
              </a:rPr>
              <a:t>|w</a:t>
            </a:r>
            <a:r>
              <a:rPr baseline="-25000" lang="en-US">
                <a:latin typeface="Calibri"/>
                <a:ea typeface="Calibri"/>
                <a:cs typeface="Calibri"/>
                <a:sym typeface="Calibri"/>
              </a:rPr>
              <a:t>1</a:t>
            </a:r>
            <a:r>
              <a:rPr lang="en-US">
                <a:latin typeface="Calibri"/>
                <a:ea typeface="Calibri"/>
                <a:cs typeface="Calibri"/>
                <a:sym typeface="Calibri"/>
              </a:rPr>
              <a:t>,w</a:t>
            </a:r>
            <a:r>
              <a:rPr baseline="-25000" lang="en-US">
                <a:latin typeface="Calibri"/>
                <a:ea typeface="Calibri"/>
                <a:cs typeface="Calibri"/>
                <a:sym typeface="Calibri"/>
              </a:rPr>
              <a:t>2</a:t>
            </a:r>
            <a:r>
              <a:rPr lang="en-US">
                <a:latin typeface="Calibri"/>
                <a:ea typeface="Calibri"/>
                <a:cs typeface="Calibri"/>
                <a:sym typeface="Calibri"/>
              </a:rPr>
              <a:t>…w</a:t>
            </a:r>
            <a:r>
              <a:rPr baseline="-25000" lang="en-US">
                <a:latin typeface="Calibri"/>
                <a:ea typeface="Calibri"/>
                <a:cs typeface="Calibri"/>
                <a:sym typeface="Calibri"/>
              </a:rPr>
              <a:t>n-1</a:t>
            </a:r>
            <a:r>
              <a:rPr lang="en-US">
                <a:latin typeface="Calibri"/>
                <a:ea typeface="Calibri"/>
                <a:cs typeface="Calibri"/>
                <a:sym typeface="Calibri"/>
              </a:rPr>
              <a:t>)          is called a </a:t>
            </a:r>
            <a:r>
              <a:rPr b="1" lang="en-US">
                <a:solidFill>
                  <a:srgbClr val="A50021"/>
                </a:solidFill>
                <a:latin typeface="Calibri"/>
                <a:ea typeface="Calibri"/>
                <a:cs typeface="Calibri"/>
                <a:sym typeface="Calibri"/>
              </a:rPr>
              <a:t>language model</a:t>
            </a:r>
            <a:r>
              <a:rPr lang="en-US">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Better: </a:t>
            </a:r>
            <a:r>
              <a:rPr b="1" lang="en-US">
                <a:solidFill>
                  <a:srgbClr val="CC0033"/>
                </a:solidFill>
                <a:latin typeface="Calibri"/>
                <a:ea typeface="Calibri"/>
                <a:cs typeface="Calibri"/>
                <a:sym typeface="Calibri"/>
              </a:rPr>
              <a:t>the grammar       </a:t>
            </a:r>
            <a:r>
              <a:rPr lang="en-US">
                <a:latin typeface="Calibri"/>
                <a:ea typeface="Calibri"/>
                <a:cs typeface="Calibri"/>
                <a:sym typeface="Calibri"/>
              </a:rPr>
              <a:t>But </a:t>
            </a:r>
            <a:r>
              <a:rPr b="1" lang="en-US">
                <a:solidFill>
                  <a:srgbClr val="CC0033"/>
                </a:solidFill>
                <a:latin typeface="Calibri"/>
                <a:ea typeface="Calibri"/>
                <a:cs typeface="Calibri"/>
                <a:sym typeface="Calibri"/>
              </a:rPr>
              <a:t>language model </a:t>
            </a:r>
            <a:r>
              <a:rPr lang="en-US">
                <a:latin typeface="Calibri"/>
                <a:ea typeface="Calibri"/>
                <a:cs typeface="Calibri"/>
                <a:sym typeface="Calibri"/>
              </a:rPr>
              <a:t>or </a:t>
            </a:r>
            <a:r>
              <a:rPr b="1" lang="en-US">
                <a:solidFill>
                  <a:srgbClr val="CC0033"/>
                </a:solidFill>
                <a:latin typeface="Calibri"/>
                <a:ea typeface="Calibri"/>
                <a:cs typeface="Calibri"/>
                <a:sym typeface="Calibri"/>
              </a:rPr>
              <a:t>LM </a:t>
            </a:r>
            <a:r>
              <a:rPr lang="en-US">
                <a:latin typeface="Calibri"/>
                <a:ea typeface="Calibri"/>
                <a:cs typeface="Calibri"/>
                <a:sym typeface="Calibri"/>
              </a:rPr>
              <a:t>is standard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How to compute P(W)</a:t>
            </a:r>
            <a:endParaRPr/>
          </a:p>
        </p:txBody>
      </p:sp>
      <p:sp>
        <p:nvSpPr>
          <p:cNvPr id="357" name="Google Shape;357;p24"/>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How to compute this joint probability:</a:t>
            </a:r>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1" marL="457200" rtl="0" algn="l">
              <a:lnSpc>
                <a:spcPct val="90000"/>
              </a:lnSpc>
              <a:spcBef>
                <a:spcPts val="500"/>
              </a:spcBef>
              <a:spcAft>
                <a:spcPts val="0"/>
              </a:spcAft>
              <a:buClr>
                <a:schemeClr val="dk1"/>
              </a:buClr>
              <a:buSzPts val="2000"/>
              <a:buNone/>
            </a:pPr>
            <a:r>
              <a:rPr lang="en-US">
                <a:latin typeface="Calibri"/>
                <a:ea typeface="Calibri"/>
                <a:cs typeface="Calibri"/>
                <a:sym typeface="Calibri"/>
              </a:rPr>
              <a:t>P(the, underdog, Philadelphia, Eagles, won)</a:t>
            </a:r>
            <a:endParaRPr/>
          </a:p>
          <a:p>
            <a:pPr indent="-101600" lvl="1" marL="685800" rtl="0" algn="l">
              <a:lnSpc>
                <a:spcPct val="90000"/>
              </a:lnSpc>
              <a:spcBef>
                <a:spcPts val="5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Intuition: let’s rely on the Chain Rule of Probability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The Chain Rule</a:t>
            </a:r>
            <a:endParaRPr/>
          </a:p>
        </p:txBody>
      </p:sp>
      <p:sp>
        <p:nvSpPr>
          <p:cNvPr id="364" name="Google Shape;364;p25"/>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The Chain Rule</a:t>
            </a:r>
            <a:endParaRPr/>
          </a:p>
        </p:txBody>
      </p:sp>
      <p:sp>
        <p:nvSpPr>
          <p:cNvPr id="371" name="Google Shape;371;p26"/>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Recall the definition of conditional probabilities</a:t>
            </a:r>
            <a:endParaRPr/>
          </a:p>
          <a:p>
            <a:pPr indent="0" lvl="1" marL="609585" rtl="0" algn="l">
              <a:lnSpc>
                <a:spcPct val="90000"/>
              </a:lnSpc>
              <a:spcBef>
                <a:spcPts val="500"/>
              </a:spcBef>
              <a:spcAft>
                <a:spcPts val="0"/>
              </a:spcAft>
              <a:buClr>
                <a:schemeClr val="dk1"/>
              </a:buClr>
              <a:buSzPts val="2000"/>
              <a:buNone/>
            </a:pPr>
            <a:r>
              <a:rPr b="1" lang="en-US">
                <a:latin typeface="Calibri"/>
                <a:ea typeface="Calibri"/>
                <a:cs typeface="Calibri"/>
                <a:sym typeface="Calibri"/>
              </a:rPr>
              <a:t>p(B|A) = P(A,B)/P(A)</a:t>
            </a:r>
            <a:r>
              <a:rPr lang="en-US">
                <a:latin typeface="Calibri"/>
                <a:ea typeface="Calibri"/>
                <a:cs typeface="Calibri"/>
                <a:sym typeface="Calibri"/>
              </a:rPr>
              <a:t>	Rewriting:   </a:t>
            </a:r>
            <a:r>
              <a:rPr b="1" lang="en-US">
                <a:latin typeface="Calibri"/>
                <a:ea typeface="Calibri"/>
                <a:cs typeface="Calibri"/>
                <a:sym typeface="Calibri"/>
              </a:rPr>
              <a:t>P(A,B) = P(A)P(B|A)</a:t>
            </a:r>
            <a:endParaRPr/>
          </a:p>
          <a:p>
            <a:pPr indent="0" lvl="1" marL="609585" rtl="0" algn="l">
              <a:lnSpc>
                <a:spcPct val="90000"/>
              </a:lnSpc>
              <a:spcBef>
                <a:spcPts val="5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More variables:</a:t>
            </a:r>
            <a:endParaRPr/>
          </a:p>
          <a:p>
            <a:pPr indent="0" lvl="1" marL="609585" rtl="0" algn="l">
              <a:lnSpc>
                <a:spcPct val="90000"/>
              </a:lnSpc>
              <a:spcBef>
                <a:spcPts val="500"/>
              </a:spcBef>
              <a:spcAft>
                <a:spcPts val="0"/>
              </a:spcAft>
              <a:buClr>
                <a:schemeClr val="dk1"/>
              </a:buClr>
              <a:buSzPts val="2000"/>
              <a:buNone/>
            </a:pPr>
            <a:r>
              <a:rPr lang="en-US">
                <a:latin typeface="Calibri"/>
                <a:ea typeface="Calibri"/>
                <a:cs typeface="Calibri"/>
                <a:sym typeface="Calibri"/>
              </a:rPr>
              <a:t> P(A,B,C,D) = P(A)P(B|A)P(C|A,B)P(D|A,B,C)</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The Chain Rule in General</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  P(x</a:t>
            </a:r>
            <a:r>
              <a:rPr baseline="-25000" lang="en-US">
                <a:latin typeface="Calibri"/>
                <a:ea typeface="Calibri"/>
                <a:cs typeface="Calibri"/>
                <a:sym typeface="Calibri"/>
              </a:rPr>
              <a:t>1</a:t>
            </a:r>
            <a:r>
              <a:rPr lang="en-US">
                <a:latin typeface="Calibri"/>
                <a:ea typeface="Calibri"/>
                <a:cs typeface="Calibri"/>
                <a:sym typeface="Calibri"/>
              </a:rPr>
              <a:t>,x</a:t>
            </a:r>
            <a:r>
              <a:rPr baseline="-25000" lang="en-US">
                <a:latin typeface="Calibri"/>
                <a:ea typeface="Calibri"/>
                <a:cs typeface="Calibri"/>
                <a:sym typeface="Calibri"/>
              </a:rPr>
              <a:t>2</a:t>
            </a:r>
            <a:r>
              <a:rPr lang="en-US">
                <a:latin typeface="Calibri"/>
                <a:ea typeface="Calibri"/>
                <a:cs typeface="Calibri"/>
                <a:sym typeface="Calibri"/>
              </a:rPr>
              <a:t>,x</a:t>
            </a:r>
            <a:r>
              <a:rPr baseline="-25000" lang="en-US">
                <a:latin typeface="Calibri"/>
                <a:ea typeface="Calibri"/>
                <a:cs typeface="Calibri"/>
                <a:sym typeface="Calibri"/>
              </a:rPr>
              <a:t>3</a:t>
            </a:r>
            <a:r>
              <a:rPr lang="en-US">
                <a:latin typeface="Calibri"/>
                <a:ea typeface="Calibri"/>
                <a:cs typeface="Calibri"/>
                <a:sym typeface="Calibri"/>
              </a:rPr>
              <a:t>,…,x</a:t>
            </a:r>
            <a:r>
              <a:rPr baseline="-25000" lang="en-US">
                <a:latin typeface="Calibri"/>
                <a:ea typeface="Calibri"/>
                <a:cs typeface="Calibri"/>
                <a:sym typeface="Calibri"/>
              </a:rPr>
              <a:t>n</a:t>
            </a:r>
            <a:r>
              <a:rPr lang="en-US">
                <a:latin typeface="Calibri"/>
                <a:ea typeface="Calibri"/>
                <a:cs typeface="Calibri"/>
                <a:sym typeface="Calibri"/>
              </a:rPr>
              <a:t>) = P(x</a:t>
            </a:r>
            <a:r>
              <a:rPr baseline="-25000" lang="en-US">
                <a:latin typeface="Calibri"/>
                <a:ea typeface="Calibri"/>
                <a:cs typeface="Calibri"/>
                <a:sym typeface="Calibri"/>
              </a:rPr>
              <a:t>1</a:t>
            </a:r>
            <a:r>
              <a:rPr lang="en-US">
                <a:latin typeface="Calibri"/>
                <a:ea typeface="Calibri"/>
                <a:cs typeface="Calibri"/>
                <a:sym typeface="Calibri"/>
              </a:rPr>
              <a:t>)P(x</a:t>
            </a:r>
            <a:r>
              <a:rPr baseline="-25000" lang="en-US">
                <a:latin typeface="Calibri"/>
                <a:ea typeface="Calibri"/>
                <a:cs typeface="Calibri"/>
                <a:sym typeface="Calibri"/>
              </a:rPr>
              <a:t>2</a:t>
            </a:r>
            <a:r>
              <a:rPr lang="en-US">
                <a:latin typeface="Calibri"/>
                <a:ea typeface="Calibri"/>
                <a:cs typeface="Calibri"/>
                <a:sym typeface="Calibri"/>
              </a:rPr>
              <a:t>|x</a:t>
            </a:r>
            <a:r>
              <a:rPr baseline="-25000" lang="en-US">
                <a:latin typeface="Calibri"/>
                <a:ea typeface="Calibri"/>
                <a:cs typeface="Calibri"/>
                <a:sym typeface="Calibri"/>
              </a:rPr>
              <a:t>1</a:t>
            </a:r>
            <a:r>
              <a:rPr lang="en-US">
                <a:latin typeface="Calibri"/>
                <a:ea typeface="Calibri"/>
                <a:cs typeface="Calibri"/>
                <a:sym typeface="Calibri"/>
              </a:rPr>
              <a:t>)P(x</a:t>
            </a:r>
            <a:r>
              <a:rPr baseline="-25000" lang="en-US">
                <a:latin typeface="Calibri"/>
                <a:ea typeface="Calibri"/>
                <a:cs typeface="Calibri"/>
                <a:sym typeface="Calibri"/>
              </a:rPr>
              <a:t>3</a:t>
            </a:r>
            <a:r>
              <a:rPr lang="en-US">
                <a:latin typeface="Calibri"/>
                <a:ea typeface="Calibri"/>
                <a:cs typeface="Calibri"/>
                <a:sym typeface="Calibri"/>
              </a:rPr>
              <a:t>|x</a:t>
            </a:r>
            <a:r>
              <a:rPr baseline="-25000" lang="en-US">
                <a:latin typeface="Calibri"/>
                <a:ea typeface="Calibri"/>
                <a:cs typeface="Calibri"/>
                <a:sym typeface="Calibri"/>
              </a:rPr>
              <a:t>1</a:t>
            </a:r>
            <a:r>
              <a:rPr lang="en-US">
                <a:latin typeface="Calibri"/>
                <a:ea typeface="Calibri"/>
                <a:cs typeface="Calibri"/>
                <a:sym typeface="Calibri"/>
              </a:rPr>
              <a:t>,x</a:t>
            </a:r>
            <a:r>
              <a:rPr baseline="-25000" lang="en-US">
                <a:latin typeface="Calibri"/>
                <a:ea typeface="Calibri"/>
                <a:cs typeface="Calibri"/>
                <a:sym typeface="Calibri"/>
              </a:rPr>
              <a:t>2</a:t>
            </a:r>
            <a:r>
              <a:rPr lang="en-US">
                <a:latin typeface="Calibri"/>
                <a:ea typeface="Calibri"/>
                <a:cs typeface="Calibri"/>
                <a:sym typeface="Calibri"/>
              </a:rPr>
              <a:t>)…P(x</a:t>
            </a:r>
            <a:r>
              <a:rPr baseline="-25000" lang="en-US">
                <a:latin typeface="Calibri"/>
                <a:ea typeface="Calibri"/>
                <a:cs typeface="Calibri"/>
                <a:sym typeface="Calibri"/>
              </a:rPr>
              <a:t>n</a:t>
            </a:r>
            <a:r>
              <a:rPr lang="en-US">
                <a:latin typeface="Calibri"/>
                <a:ea typeface="Calibri"/>
                <a:cs typeface="Calibri"/>
                <a:sym typeface="Calibri"/>
              </a:rPr>
              <a:t>|x</a:t>
            </a:r>
            <a:r>
              <a:rPr baseline="-25000" lang="en-US">
                <a:latin typeface="Calibri"/>
                <a:ea typeface="Calibri"/>
                <a:cs typeface="Calibri"/>
                <a:sym typeface="Calibri"/>
              </a:rPr>
              <a:t>1</a:t>
            </a:r>
            <a:r>
              <a:rPr lang="en-US">
                <a:latin typeface="Calibri"/>
                <a:ea typeface="Calibri"/>
                <a:cs typeface="Calibri"/>
                <a:sym typeface="Calibri"/>
              </a:rPr>
              <a:t>,…,x</a:t>
            </a:r>
            <a:r>
              <a:rPr baseline="-25000" lang="en-US">
                <a:latin typeface="Calibri"/>
                <a:ea typeface="Calibri"/>
                <a:cs typeface="Calibri"/>
                <a:sym typeface="Calibri"/>
              </a:rPr>
              <a:t>n-1</a:t>
            </a:r>
            <a:r>
              <a:rPr lang="en-US">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2000"/>
              <a:buFont typeface="Noto Sans Symbols"/>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Open Sans"/>
              <a:buNone/>
            </a:pPr>
            <a:r>
              <a:rPr lang="en-US" sz="4800"/>
              <a:t>Joint probability of words in sentence</a:t>
            </a:r>
            <a:endParaRPr/>
          </a:p>
        </p:txBody>
      </p:sp>
      <p:sp>
        <p:nvSpPr>
          <p:cNvPr id="378" name="Google Shape;378;p27"/>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Open Sans"/>
              <a:buNone/>
            </a:pPr>
            <a:r>
              <a:rPr lang="en-US" sz="4800"/>
              <a:t>Joint probability of words in sentence</a:t>
            </a:r>
            <a:endParaRPr/>
          </a:p>
        </p:txBody>
      </p:sp>
      <p:sp>
        <p:nvSpPr>
          <p:cNvPr id="385" name="Google Shape;385;p28"/>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P(“the underdog Philadelphia Eagles won”) =</a:t>
            </a:r>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	</a:t>
            </a:r>
            <a:r>
              <a:rPr lang="en-US">
                <a:solidFill>
                  <a:srgbClr val="404040"/>
                </a:solidFill>
                <a:latin typeface="Calibri"/>
                <a:ea typeface="Calibri"/>
                <a:cs typeface="Calibri"/>
                <a:sym typeface="Calibri"/>
              </a:rPr>
              <a:t>P(the) × </a:t>
            </a:r>
            <a:br>
              <a:rPr lang="en-US">
                <a:solidFill>
                  <a:srgbClr val="404040"/>
                </a:solidFill>
                <a:latin typeface="Calibri"/>
                <a:ea typeface="Calibri"/>
                <a:cs typeface="Calibri"/>
                <a:sym typeface="Calibri"/>
              </a:rPr>
            </a:br>
            <a:r>
              <a:rPr lang="en-US">
                <a:solidFill>
                  <a:srgbClr val="404040"/>
                </a:solidFill>
                <a:latin typeface="Calibri"/>
                <a:ea typeface="Calibri"/>
                <a:cs typeface="Calibri"/>
                <a:sym typeface="Calibri"/>
              </a:rPr>
              <a:t>	P(underdog|the) ×  </a:t>
            </a:r>
            <a:br>
              <a:rPr lang="en-US">
                <a:solidFill>
                  <a:srgbClr val="404040"/>
                </a:solidFill>
                <a:latin typeface="Calibri"/>
                <a:ea typeface="Calibri"/>
                <a:cs typeface="Calibri"/>
                <a:sym typeface="Calibri"/>
              </a:rPr>
            </a:br>
            <a:r>
              <a:rPr lang="en-US">
                <a:solidFill>
                  <a:srgbClr val="404040"/>
                </a:solidFill>
                <a:latin typeface="Calibri"/>
                <a:ea typeface="Calibri"/>
                <a:cs typeface="Calibri"/>
                <a:sym typeface="Calibri"/>
              </a:rPr>
              <a:t>	P(</a:t>
            </a:r>
            <a:r>
              <a:rPr lang="en-US">
                <a:latin typeface="Calibri"/>
                <a:ea typeface="Calibri"/>
                <a:cs typeface="Calibri"/>
                <a:sym typeface="Calibri"/>
              </a:rPr>
              <a:t>Philadelphia</a:t>
            </a:r>
            <a:r>
              <a:rPr lang="en-US">
                <a:solidFill>
                  <a:srgbClr val="404040"/>
                </a:solidFill>
                <a:latin typeface="Calibri"/>
                <a:ea typeface="Calibri"/>
                <a:cs typeface="Calibri"/>
                <a:sym typeface="Calibri"/>
              </a:rPr>
              <a:t>|the underdog) × </a:t>
            </a:r>
            <a:br>
              <a:rPr lang="en-US">
                <a:solidFill>
                  <a:srgbClr val="404040"/>
                </a:solidFill>
                <a:latin typeface="Calibri"/>
                <a:ea typeface="Calibri"/>
                <a:cs typeface="Calibri"/>
                <a:sym typeface="Calibri"/>
              </a:rPr>
            </a:br>
            <a:r>
              <a:rPr lang="en-US">
                <a:solidFill>
                  <a:srgbClr val="404040"/>
                </a:solidFill>
                <a:latin typeface="Calibri"/>
                <a:ea typeface="Calibri"/>
                <a:cs typeface="Calibri"/>
                <a:sym typeface="Calibri"/>
              </a:rPr>
              <a:t>	P(Eagles|the underdog </a:t>
            </a:r>
            <a:r>
              <a:rPr lang="en-US">
                <a:latin typeface="Calibri"/>
                <a:ea typeface="Calibri"/>
                <a:cs typeface="Calibri"/>
                <a:sym typeface="Calibri"/>
              </a:rPr>
              <a:t>Philadelphia) x</a:t>
            </a:r>
            <a:r>
              <a:rPr lang="en-US">
                <a:solidFill>
                  <a:srgbClr val="404040"/>
                </a:solidFill>
                <a:latin typeface="Calibri"/>
                <a:ea typeface="Calibri"/>
                <a:cs typeface="Calibri"/>
                <a:sym typeface="Calibri"/>
              </a:rPr>
              <a:t> </a:t>
            </a:r>
            <a:br>
              <a:rPr lang="en-US">
                <a:solidFill>
                  <a:srgbClr val="404040"/>
                </a:solidFill>
                <a:latin typeface="Calibri"/>
                <a:ea typeface="Calibri"/>
                <a:cs typeface="Calibri"/>
                <a:sym typeface="Calibri"/>
              </a:rPr>
            </a:br>
            <a:r>
              <a:rPr lang="en-US">
                <a:solidFill>
                  <a:srgbClr val="404040"/>
                </a:solidFill>
                <a:latin typeface="Calibri"/>
                <a:ea typeface="Calibri"/>
                <a:cs typeface="Calibri"/>
                <a:sym typeface="Calibri"/>
              </a:rPr>
              <a:t>	P(won|the underdog </a:t>
            </a:r>
            <a:r>
              <a:rPr lang="en-US">
                <a:latin typeface="Calibri"/>
                <a:ea typeface="Calibri"/>
                <a:cs typeface="Calibri"/>
                <a:sym typeface="Calibri"/>
              </a:rPr>
              <a:t>Philadelphia </a:t>
            </a:r>
            <a:r>
              <a:rPr lang="en-US">
                <a:solidFill>
                  <a:srgbClr val="404040"/>
                </a:solidFill>
                <a:latin typeface="Calibri"/>
                <a:ea typeface="Calibri"/>
                <a:cs typeface="Calibri"/>
                <a:sym typeface="Calibri"/>
              </a:rPr>
              <a:t>Eagles)</a:t>
            </a:r>
            <a:endParaRPr/>
          </a:p>
        </p:txBody>
      </p:sp>
      <p:pic>
        <p:nvPicPr>
          <p:cNvPr id="386" name="Google Shape;386;p28"/>
          <p:cNvPicPr preferRelativeResize="0"/>
          <p:nvPr/>
        </p:nvPicPr>
        <p:blipFill rotWithShape="1">
          <a:blip r:embed="rId3">
            <a:alphaModFix/>
          </a:blip>
          <a:srcRect b="0" l="0" r="0" t="0"/>
          <a:stretch/>
        </p:blipFill>
        <p:spPr>
          <a:xfrm>
            <a:off x="1727200" y="2413001"/>
            <a:ext cx="8737600" cy="130598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How to estimate these probabilities</a:t>
            </a:r>
            <a:endParaRPr/>
          </a:p>
        </p:txBody>
      </p:sp>
      <p:sp>
        <p:nvSpPr>
          <p:cNvPr id="393" name="Google Shape;393;p29"/>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Could we just count and divide?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How to estimate these probabilities</a:t>
            </a:r>
            <a:endParaRPr/>
          </a:p>
        </p:txBody>
      </p:sp>
      <p:sp>
        <p:nvSpPr>
          <p:cNvPr id="400" name="Google Shape;400;p30"/>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Could we just count and divide? Maximum likelihood estimation (MLE)</a:t>
            </a:r>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a:latin typeface="Calibri"/>
                <a:ea typeface="Calibri"/>
                <a:cs typeface="Calibri"/>
                <a:sym typeface="Calibri"/>
              </a:rPr>
              <a:t>Why doesn’t this work?</a:t>
            </a:r>
            <a:endParaRPr/>
          </a:p>
        </p:txBody>
      </p:sp>
      <p:sp>
        <p:nvSpPr>
          <p:cNvPr id="401" name="Google Shape;401;p30"/>
          <p:cNvSpPr/>
          <p:nvPr/>
        </p:nvSpPr>
        <p:spPr>
          <a:xfrm>
            <a:off x="948324" y="2432520"/>
            <a:ext cx="1029535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US" sz="3000">
                <a:solidFill>
                  <a:srgbClr val="404040"/>
                </a:solidFill>
                <a:latin typeface="Calibri"/>
                <a:ea typeface="Calibri"/>
                <a:cs typeface="Calibri"/>
                <a:sym typeface="Calibri"/>
              </a:rPr>
              <a:t>P(won|the underdog </a:t>
            </a:r>
            <a:r>
              <a:rPr lang="en-US" sz="3000">
                <a:solidFill>
                  <a:schemeClr val="dk1"/>
                </a:solidFill>
                <a:latin typeface="Calibri"/>
                <a:ea typeface="Calibri"/>
                <a:cs typeface="Calibri"/>
                <a:sym typeface="Calibri"/>
              </a:rPr>
              <a:t>team</a:t>
            </a:r>
            <a:r>
              <a:rPr lang="en-US" sz="3000">
                <a:solidFill>
                  <a:srgbClr val="404040"/>
                </a:solidFill>
                <a:latin typeface="Calibri"/>
                <a:ea typeface="Calibri"/>
                <a:cs typeface="Calibri"/>
                <a:sym typeface="Calibri"/>
              </a:rPr>
              <a:t>) = </a:t>
            </a:r>
            <a:r>
              <a:rPr lang="en-US" sz="3000" u="sng">
                <a:solidFill>
                  <a:srgbClr val="404040"/>
                </a:solidFill>
                <a:latin typeface="Calibri"/>
                <a:ea typeface="Calibri"/>
                <a:cs typeface="Calibri"/>
                <a:sym typeface="Calibri"/>
              </a:rPr>
              <a:t>Count(the underdog </a:t>
            </a:r>
            <a:r>
              <a:rPr lang="en-US" sz="3000" u="sng">
                <a:solidFill>
                  <a:schemeClr val="dk1"/>
                </a:solidFill>
                <a:latin typeface="Calibri"/>
                <a:ea typeface="Calibri"/>
                <a:cs typeface="Calibri"/>
                <a:sym typeface="Calibri"/>
              </a:rPr>
              <a:t>team </a:t>
            </a:r>
            <a:r>
              <a:rPr lang="en-US" sz="3000" u="sng">
                <a:solidFill>
                  <a:srgbClr val="404040"/>
                </a:solidFill>
                <a:latin typeface="Calibri"/>
                <a:ea typeface="Calibri"/>
                <a:cs typeface="Calibri"/>
                <a:sym typeface="Calibri"/>
              </a:rPr>
              <a:t>won)</a:t>
            </a:r>
            <a:endParaRPr/>
          </a:p>
          <a:p>
            <a:pPr indent="0" lvl="0" marL="0" marR="0" rtl="0" algn="l">
              <a:spcBef>
                <a:spcPts val="0"/>
              </a:spcBef>
              <a:spcAft>
                <a:spcPts val="0"/>
              </a:spcAft>
              <a:buNone/>
            </a:pPr>
            <a:r>
              <a:rPr lang="en-US" sz="3000">
                <a:solidFill>
                  <a:srgbClr val="404040"/>
                </a:solidFill>
                <a:latin typeface="Calibri"/>
                <a:ea typeface="Calibri"/>
                <a:cs typeface="Calibri"/>
                <a:sym typeface="Calibri"/>
              </a:rPr>
              <a:t>  					  Count(the underdog </a:t>
            </a:r>
            <a:r>
              <a:rPr lang="en-US" sz="3000">
                <a:solidFill>
                  <a:schemeClr val="dk1"/>
                </a:solidFill>
                <a:latin typeface="Calibri"/>
                <a:ea typeface="Calibri"/>
                <a:cs typeface="Calibri"/>
                <a:sym typeface="Calibri"/>
              </a:rPr>
              <a:t>team</a:t>
            </a:r>
            <a:r>
              <a:rPr lang="en-US" sz="3000">
                <a:solidFill>
                  <a:srgbClr val="404040"/>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What Probabilities Are About</a:t>
            </a:r>
            <a:endParaRPr/>
          </a:p>
        </p:txBody>
      </p:sp>
      <p:sp>
        <p:nvSpPr>
          <p:cNvPr id="114" name="Google Shape;114;p4"/>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Like logical assertions, probabilities are about </a:t>
            </a:r>
            <a:r>
              <a:rPr b="1" lang="en-US"/>
              <a:t>possible worlds</a:t>
            </a:r>
            <a:r>
              <a:rPr lang="en-US"/>
              <a:t>.  Instead of strictly ruling out possibilities (where a logical assertion is false), probabilities quantify </a:t>
            </a:r>
            <a:r>
              <a:rPr b="1" lang="en-US"/>
              <a:t>how likely </a:t>
            </a:r>
            <a:r>
              <a:rPr lang="en-US"/>
              <a:t>a particular possible world is. </a:t>
            </a:r>
            <a:endParaRPr/>
          </a:p>
          <a:p>
            <a:pPr indent="0" lvl="0" marL="0" rtl="0" algn="l">
              <a:lnSpc>
                <a:spcPct val="90000"/>
              </a:lnSpc>
              <a:spcBef>
                <a:spcPts val="1000"/>
              </a:spcBef>
              <a:spcAft>
                <a:spcPts val="0"/>
              </a:spcAft>
              <a:buClr>
                <a:schemeClr val="dk1"/>
              </a:buClr>
              <a:buSzPts val="2000"/>
              <a:buNone/>
            </a:pPr>
            <a:r>
              <a:rPr lang="en-US"/>
              <a:t>In probability theory, the possible worlds are called the</a:t>
            </a:r>
            <a:r>
              <a:rPr b="1" lang="en-US"/>
              <a:t> sample space</a:t>
            </a:r>
            <a:r>
              <a:rPr lang="en-US"/>
              <a:t>, and they </a:t>
            </a:r>
            <a:r>
              <a:rPr b="1" lang="en-US"/>
              <a:t>mutually exclusive </a:t>
            </a:r>
            <a:r>
              <a:rPr lang="en-US"/>
              <a:t>and </a:t>
            </a:r>
            <a:r>
              <a:rPr b="1" lang="en-US"/>
              <a:t>exhaustive.  </a:t>
            </a:r>
            <a:endParaRPr/>
          </a:p>
          <a:p>
            <a:pPr indent="0" lvl="0" marL="0" rtl="0" algn="l">
              <a:lnSpc>
                <a:spcPct val="90000"/>
              </a:lnSpc>
              <a:spcBef>
                <a:spcPts val="1000"/>
              </a:spcBef>
              <a:spcAft>
                <a:spcPts val="0"/>
              </a:spcAft>
              <a:buClr>
                <a:schemeClr val="dk1"/>
              </a:buClr>
              <a:buSzPts val="2000"/>
              <a:buNone/>
            </a:pPr>
            <a:r>
              <a:rPr lang="en-US"/>
              <a:t>A fully specified probability model associates a probability </a:t>
            </a:r>
            <a:r>
              <a:rPr b="1" lang="en-US"/>
              <a:t>P(𝑤)</a:t>
            </a:r>
            <a:r>
              <a:rPr lang="en-US"/>
              <a:t> with each possible world </a:t>
            </a:r>
            <a:r>
              <a:rPr b="1" lang="en-US"/>
              <a:t>𝑤</a:t>
            </a:r>
            <a:r>
              <a:rPr lang="en-US"/>
              <a:t>.  </a:t>
            </a:r>
            <a:endParaRPr/>
          </a:p>
          <a:p>
            <a:pPr indent="0" lvl="0" marL="0" rtl="0" algn="l">
              <a:lnSpc>
                <a:spcPct val="90000"/>
              </a:lnSpc>
              <a:spcBef>
                <a:spcPts val="1000"/>
              </a:spcBef>
              <a:spcAft>
                <a:spcPts val="0"/>
              </a:spcAft>
              <a:buClr>
                <a:schemeClr val="dk1"/>
              </a:buClr>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Simplifying Assumption = Markov Assumption</a:t>
            </a:r>
            <a:endParaRPr/>
          </a:p>
        </p:txBody>
      </p:sp>
      <p:sp>
        <p:nvSpPr>
          <p:cNvPr id="407" name="Google Shape;407;p31"/>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Simplifying Assumption = Markov Assumption</a:t>
            </a:r>
            <a:endParaRPr/>
          </a:p>
        </p:txBody>
      </p:sp>
      <p:sp>
        <p:nvSpPr>
          <p:cNvPr id="413" name="Google Shape;413;p32"/>
          <p:cNvSpPr txBox="1"/>
          <p:nvPr>
            <p:ph idx="1" type="body"/>
          </p:nvPr>
        </p:nvSpPr>
        <p:spPr>
          <a:xfrm>
            <a:off x="399673" y="1348547"/>
            <a:ext cx="10515600" cy="4793836"/>
          </a:xfrm>
          <a:prstGeom prst="rect">
            <a:avLst/>
          </a:prstGeom>
          <a:blipFill rotWithShape="1">
            <a:blip r:embed="rId3">
              <a:alphaModFix/>
            </a:blip>
            <a:stretch>
              <a:fillRect b="0" l="-602" r="0" t="-1586"/>
            </a:stretch>
          </a:blip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How much history should we use?</a:t>
            </a:r>
            <a:endParaRPr/>
          </a:p>
        </p:txBody>
      </p:sp>
      <p:graphicFrame>
        <p:nvGraphicFramePr>
          <p:cNvPr id="419" name="Google Shape;419;p33"/>
          <p:cNvGraphicFramePr/>
          <p:nvPr/>
        </p:nvGraphicFramePr>
        <p:xfrm>
          <a:off x="838200" y="1825625"/>
          <a:ext cx="3000000" cy="3000000"/>
        </p:xfrm>
        <a:graphic>
          <a:graphicData uri="http://schemas.openxmlformats.org/drawingml/2006/table">
            <a:tbl>
              <a:tblPr bandRow="1" firstRow="1">
                <a:noFill/>
                <a:tableStyleId>{26F4AAFC-9C9B-4110-8E2A-E79AC4F4A6CE}</a:tableStyleId>
              </a:tblPr>
              <a:tblGrid>
                <a:gridCol w="2652650"/>
                <a:gridCol w="2321225"/>
                <a:gridCol w="2655525"/>
                <a:gridCol w="29812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40350">
                <a:tc>
                  <a:txBody>
                    <a:bodyPr/>
                    <a:lstStyle/>
                    <a:p>
                      <a:pPr indent="0" lvl="0" marL="0" marR="0" rtl="0" algn="l">
                        <a:spcBef>
                          <a:spcPts val="0"/>
                        </a:spcBef>
                        <a:spcAft>
                          <a:spcPts val="0"/>
                        </a:spcAft>
                        <a:buNone/>
                      </a:pPr>
                      <a:r>
                        <a:rPr lang="en-US" sz="1800"/>
                        <a:t>unigram</a:t>
                      </a:r>
                      <a:endParaRPr sz="1800"/>
                    </a:p>
                  </a:txBody>
                  <a:tcPr marT="45725" marB="45725" marR="91450" marL="91450"/>
                </a:tc>
                <a:tc>
                  <a:txBody>
                    <a:bodyPr/>
                    <a:lstStyle/>
                    <a:p>
                      <a:pPr indent="0" lvl="0" marL="0" marR="0" rtl="0" algn="l">
                        <a:spcBef>
                          <a:spcPts val="0"/>
                        </a:spcBef>
                        <a:spcAft>
                          <a:spcPts val="0"/>
                        </a:spcAft>
                        <a:buNone/>
                      </a:pPr>
                      <a:r>
                        <a:rPr b="1" lang="en-US" sz="1800"/>
                        <a:t>no history</a:t>
                      </a:r>
                      <a:endParaRPr b="1"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930650">
                <a:tc>
                  <a:txBody>
                    <a:bodyPr/>
                    <a:lstStyle/>
                    <a:p>
                      <a:pPr indent="0" lvl="0" marL="0" marR="0" rtl="0" algn="l">
                        <a:spcBef>
                          <a:spcPts val="0"/>
                        </a:spcBef>
                        <a:spcAft>
                          <a:spcPts val="0"/>
                        </a:spcAft>
                        <a:buNone/>
                      </a:pPr>
                      <a:r>
                        <a:rPr lang="en-US" sz="1800"/>
                        <a:t>bigram</a:t>
                      </a:r>
                      <a:endParaRPr sz="1800"/>
                    </a:p>
                  </a:txBody>
                  <a:tcPr marT="45725" marB="45725" marR="91450" marL="91450"/>
                </a:tc>
                <a:tc>
                  <a:txBody>
                    <a:bodyPr/>
                    <a:lstStyle/>
                    <a:p>
                      <a:pPr indent="0" lvl="0" marL="0" marR="0" rtl="0" algn="l">
                        <a:spcBef>
                          <a:spcPts val="0"/>
                        </a:spcBef>
                        <a:spcAft>
                          <a:spcPts val="0"/>
                        </a:spcAft>
                        <a:buNone/>
                      </a:pPr>
                      <a:r>
                        <a:rPr lang="en-US" sz="1800"/>
                        <a:t>1 word as history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930650">
                <a:tc>
                  <a:txBody>
                    <a:bodyPr/>
                    <a:lstStyle/>
                    <a:p>
                      <a:pPr indent="0" lvl="0" marL="0" marR="0" rtl="0" algn="l">
                        <a:spcBef>
                          <a:spcPts val="0"/>
                        </a:spcBef>
                        <a:spcAft>
                          <a:spcPts val="0"/>
                        </a:spcAft>
                        <a:buNone/>
                      </a:pPr>
                      <a:r>
                        <a:rPr lang="en-US" sz="1800"/>
                        <a:t>trigram</a:t>
                      </a:r>
                      <a:endParaRPr sz="1800"/>
                    </a:p>
                  </a:txBody>
                  <a:tcPr marT="45725" marB="45725" marR="91450" marL="91450"/>
                </a:tc>
                <a:tc>
                  <a:txBody>
                    <a:bodyPr/>
                    <a:lstStyle/>
                    <a:p>
                      <a:pPr indent="0" lvl="0" marL="0" marR="0" rtl="0" algn="l">
                        <a:spcBef>
                          <a:spcPts val="0"/>
                        </a:spcBef>
                        <a:spcAft>
                          <a:spcPts val="0"/>
                        </a:spcAft>
                        <a:buNone/>
                      </a:pPr>
                      <a:r>
                        <a:rPr lang="en-US" sz="1800"/>
                        <a:t>2 words as history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930650">
                <a:tc>
                  <a:txBody>
                    <a:bodyPr/>
                    <a:lstStyle/>
                    <a:p>
                      <a:pPr indent="0" lvl="0" marL="0" marR="0" rtl="0" algn="l">
                        <a:spcBef>
                          <a:spcPts val="0"/>
                        </a:spcBef>
                        <a:spcAft>
                          <a:spcPts val="0"/>
                        </a:spcAft>
                        <a:buNone/>
                      </a:pPr>
                      <a:r>
                        <a:rPr lang="en-US" sz="1800"/>
                        <a:t>4-gram</a:t>
                      </a:r>
                      <a:endParaRPr sz="1800"/>
                    </a:p>
                  </a:txBody>
                  <a:tcPr marT="45725" marB="45725" marR="91450" marL="91450"/>
                </a:tc>
                <a:tc>
                  <a:txBody>
                    <a:bodyPr/>
                    <a:lstStyle/>
                    <a:p>
                      <a:pPr indent="0" lvl="0" marL="0" marR="0" rtl="0" algn="l">
                        <a:spcBef>
                          <a:spcPts val="0"/>
                        </a:spcBef>
                        <a:spcAft>
                          <a:spcPts val="0"/>
                        </a:spcAft>
                        <a:buNone/>
                      </a:pPr>
                      <a:r>
                        <a:rPr lang="en-US" sz="1800"/>
                        <a:t>3 words as history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type="title"/>
          </p:nvPr>
        </p:nvSpPr>
        <p:spPr>
          <a:xfrm>
            <a:off x="1828800" y="-17929"/>
            <a:ext cx="99568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Historical Notes</a:t>
            </a:r>
            <a:endParaRPr/>
          </a:p>
        </p:txBody>
      </p:sp>
      <p:sp>
        <p:nvSpPr>
          <p:cNvPr id="426" name="Google Shape;426;p34"/>
          <p:cNvSpPr txBox="1"/>
          <p:nvPr/>
        </p:nvSpPr>
        <p:spPr>
          <a:xfrm>
            <a:off x="9558907" y="2571195"/>
            <a:ext cx="1826910" cy="4205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Calibri"/>
                <a:ea typeface="Calibri"/>
                <a:cs typeface="Calibri"/>
                <a:sym typeface="Calibri"/>
              </a:rPr>
              <a:t>Andrei Markov</a:t>
            </a:r>
            <a:endParaRPr/>
          </a:p>
        </p:txBody>
      </p:sp>
      <p:graphicFrame>
        <p:nvGraphicFramePr>
          <p:cNvPr id="427" name="Google Shape;427;p34"/>
          <p:cNvGraphicFramePr/>
          <p:nvPr/>
        </p:nvGraphicFramePr>
        <p:xfrm>
          <a:off x="870216" y="1175312"/>
          <a:ext cx="3000000" cy="3000000"/>
        </p:xfrm>
        <a:graphic>
          <a:graphicData uri="http://schemas.openxmlformats.org/drawingml/2006/table">
            <a:tbl>
              <a:tblPr bandRow="1" firstRow="1">
                <a:noFill/>
                <a:tableStyleId>{26F4AAFC-9C9B-4110-8E2A-E79AC4F4A6CE}</a:tableStyleId>
              </a:tblPr>
              <a:tblGrid>
                <a:gridCol w="2580700"/>
                <a:gridCol w="8334675"/>
              </a:tblGrid>
              <a:tr h="888525">
                <a:tc>
                  <a:txBody>
                    <a:bodyPr/>
                    <a:lstStyle/>
                    <a:p>
                      <a:pPr indent="0" lvl="0" marL="0" marR="0" rtl="0" algn="l">
                        <a:spcBef>
                          <a:spcPts val="0"/>
                        </a:spcBef>
                        <a:spcAft>
                          <a:spcPts val="0"/>
                        </a:spcAft>
                        <a:buNone/>
                      </a:pPr>
                      <a:r>
                        <a:rPr lang="en-US" sz="1800"/>
                        <a:t>1913</a:t>
                      </a:r>
                      <a:endParaRPr sz="1800"/>
                    </a:p>
                  </a:txBody>
                  <a:tcPr marT="45725" marB="45725" marR="91450" marL="91450"/>
                </a:tc>
                <a:tc>
                  <a:txBody>
                    <a:bodyPr/>
                    <a:lstStyle/>
                    <a:p>
                      <a:pPr indent="0" lvl="0" marL="0" marR="0" rtl="0" algn="l">
                        <a:spcBef>
                          <a:spcPts val="0"/>
                        </a:spcBef>
                        <a:spcAft>
                          <a:spcPts val="0"/>
                        </a:spcAft>
                        <a:buNone/>
                      </a:pPr>
                      <a:r>
                        <a:rPr lang="en-US" sz="1800"/>
                        <a:t>Andrei Markov counts 20k letters in </a:t>
                      </a:r>
                      <a:r>
                        <a:rPr i="1" lang="en-US" sz="1800"/>
                        <a:t>Eugene Onegin</a:t>
                      </a:r>
                      <a:endParaRPr sz="1800"/>
                    </a:p>
                  </a:txBody>
                  <a:tcPr marT="45725" marB="45725" marR="91450" marL="91450"/>
                </a:tc>
              </a:tr>
              <a:tr h="888525">
                <a:tc>
                  <a:txBody>
                    <a:bodyPr/>
                    <a:lstStyle/>
                    <a:p>
                      <a:pPr indent="0" lvl="0" marL="0" marR="0" rtl="0" algn="l">
                        <a:spcBef>
                          <a:spcPts val="0"/>
                        </a:spcBef>
                        <a:spcAft>
                          <a:spcPts val="0"/>
                        </a:spcAft>
                        <a:buNone/>
                      </a:pPr>
                      <a:r>
                        <a:rPr lang="en-US" sz="1800"/>
                        <a:t>1948</a:t>
                      </a:r>
                      <a:endParaRPr sz="1800"/>
                    </a:p>
                  </a:txBody>
                  <a:tcPr marT="45725" marB="45725" marR="91450" marL="91450"/>
                </a:tc>
                <a:tc>
                  <a:txBody>
                    <a:bodyPr/>
                    <a:lstStyle/>
                    <a:p>
                      <a:pPr indent="0" lvl="0" marL="0" marR="0" rtl="0" algn="l">
                        <a:spcBef>
                          <a:spcPts val="0"/>
                        </a:spcBef>
                        <a:spcAft>
                          <a:spcPts val="0"/>
                        </a:spcAft>
                        <a:buNone/>
                      </a:pPr>
                      <a:r>
                        <a:rPr lang="en-US" sz="1800"/>
                        <a:t>Claude Shannon uses n-grams to approximate English</a:t>
                      </a:r>
                      <a:endParaRPr sz="1800"/>
                    </a:p>
                  </a:txBody>
                  <a:tcPr marT="45725" marB="45725" marR="91450" marL="91450"/>
                </a:tc>
              </a:tr>
              <a:tr h="888525">
                <a:tc>
                  <a:txBody>
                    <a:bodyPr/>
                    <a:lstStyle/>
                    <a:p>
                      <a:pPr indent="0" lvl="0" marL="0" marR="0" rtl="0" algn="l">
                        <a:spcBef>
                          <a:spcPts val="0"/>
                        </a:spcBef>
                        <a:spcAft>
                          <a:spcPts val="0"/>
                        </a:spcAft>
                        <a:buNone/>
                      </a:pPr>
                      <a:r>
                        <a:rPr lang="en-US" sz="1800"/>
                        <a:t>1956</a:t>
                      </a:r>
                      <a:endParaRPr sz="1800"/>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Open Sans"/>
                          <a:ea typeface="Open Sans"/>
                          <a:cs typeface="Open Sans"/>
                          <a:sym typeface="Open Sans"/>
                        </a:rPr>
                        <a:t>Noam Chomsky </a:t>
                      </a:r>
                      <a:r>
                        <a:rPr lang="en-US" sz="1800"/>
                        <a:t>decries finite-state Markov Models</a:t>
                      </a:r>
                      <a:endParaRPr sz="1800"/>
                    </a:p>
                  </a:txBody>
                  <a:tcPr marT="45725" marB="45725" marR="91450" marL="91450"/>
                </a:tc>
              </a:tr>
              <a:tr h="888525">
                <a:tc>
                  <a:txBody>
                    <a:bodyPr/>
                    <a:lstStyle/>
                    <a:p>
                      <a:pPr indent="0" lvl="0" marL="0" marR="0" rtl="0" algn="l">
                        <a:spcBef>
                          <a:spcPts val="0"/>
                        </a:spcBef>
                        <a:spcAft>
                          <a:spcPts val="0"/>
                        </a:spcAft>
                        <a:buNone/>
                      </a:pPr>
                      <a:r>
                        <a:rPr lang="en-US" sz="1800"/>
                        <a:t>1980s</a:t>
                      </a:r>
                      <a:endParaRPr sz="1800"/>
                    </a:p>
                  </a:txBody>
                  <a:tcPr marT="45725" marB="45725" marR="91450" marL="91450"/>
                </a:tc>
                <a:tc>
                  <a:txBody>
                    <a:bodyPr/>
                    <a:lstStyle/>
                    <a:p>
                      <a:pPr indent="0" lvl="0" marL="0" marR="0" rtl="0" algn="l">
                        <a:spcBef>
                          <a:spcPts val="0"/>
                        </a:spcBef>
                        <a:spcAft>
                          <a:spcPts val="0"/>
                        </a:spcAft>
                        <a:buNone/>
                      </a:pPr>
                      <a:r>
                        <a:rPr lang="en-US" sz="1800"/>
                        <a:t>Fred Jelinek at IBM TJ Watson uses n-grams for ASR,</a:t>
                      </a:r>
                      <a:r>
                        <a:rPr lang="en-US" sz="1800"/>
                        <a:t> think about 2 other ideas for models: (1) MT, (2) stock market prediction</a:t>
                      </a:r>
                      <a:endParaRPr sz="1800"/>
                    </a:p>
                  </a:txBody>
                  <a:tcPr marT="45725" marB="45725" marR="91450" marL="91450"/>
                </a:tc>
              </a:tr>
              <a:tr h="888525">
                <a:tc>
                  <a:txBody>
                    <a:bodyPr/>
                    <a:lstStyle/>
                    <a:p>
                      <a:pPr indent="0" lvl="0" marL="0" marR="0" rtl="0" algn="l">
                        <a:spcBef>
                          <a:spcPts val="0"/>
                        </a:spcBef>
                        <a:spcAft>
                          <a:spcPts val="0"/>
                        </a:spcAft>
                        <a:buNone/>
                      </a:pPr>
                      <a:r>
                        <a:rPr lang="en-US" sz="1800"/>
                        <a:t>1993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885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Jelinek left IBM to found</a:t>
                      </a:r>
                      <a:r>
                        <a:rPr lang="en-US" sz="1800"/>
                        <a:t> CLSP at JHU</a:t>
                      </a:r>
                      <a:endParaRPr/>
                    </a:p>
                    <a:p>
                      <a:pPr indent="0" lvl="0" marL="0" marR="0" rtl="0" algn="l">
                        <a:spcBef>
                          <a:spcPts val="0"/>
                        </a:spcBef>
                        <a:spcAft>
                          <a:spcPts val="0"/>
                        </a:spcAft>
                        <a:buNone/>
                      </a:pPr>
                      <a:r>
                        <a:rPr lang="en-US" sz="1800"/>
                        <a:t>Peter Brown and Robert Mercer move to Renaissance Technology</a:t>
                      </a:r>
                      <a:endParaRPr sz="1800"/>
                    </a:p>
                  </a:txBody>
                  <a:tcPr marT="45725" marB="45725" marR="91450" marL="91450"/>
                </a:tc>
              </a:tr>
            </a:tbl>
          </a:graphicData>
        </a:graphic>
      </p:graphicFrame>
      <p:pic>
        <p:nvPicPr>
          <p:cNvPr descr="225px-AAMarkov.jpg" id="428" name="Google Shape;428;p34"/>
          <p:cNvPicPr preferRelativeResize="0"/>
          <p:nvPr/>
        </p:nvPicPr>
        <p:blipFill rotWithShape="1">
          <a:blip r:embed="rId3">
            <a:alphaModFix/>
          </a:blip>
          <a:srcRect b="0" l="0" r="0" t="0"/>
          <a:stretch/>
        </p:blipFill>
        <p:spPr>
          <a:xfrm>
            <a:off x="10018723" y="381000"/>
            <a:ext cx="1966767" cy="256116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5"/>
          <p:cNvSpPr/>
          <p:nvPr/>
        </p:nvSpPr>
        <p:spPr>
          <a:xfrm>
            <a:off x="914400" y="1981200"/>
            <a:ext cx="10363200" cy="4114800"/>
          </a:xfrm>
          <a:prstGeom prst="rect">
            <a:avLst/>
          </a:prstGeom>
          <a:noFill/>
          <a:ln>
            <a:noFill/>
          </a:ln>
        </p:spPr>
        <p:txBody>
          <a:bodyPr anchorCtr="0" anchor="t" bIns="45700" lIns="91425" spcFirstLastPara="1" rIns="91425" wrap="square" tIns="45700">
            <a:noAutofit/>
          </a:bodyPr>
          <a:lstStyle/>
          <a:p>
            <a:pPr indent="-253989" lvl="0" marL="457189" marR="0" rtl="0" algn="l">
              <a:spcBef>
                <a:spcPts val="0"/>
              </a:spcBef>
              <a:spcAft>
                <a:spcPts val="0"/>
              </a:spcAft>
              <a:buClr>
                <a:schemeClr val="dk2"/>
              </a:buClr>
              <a:buSzPts val="3200"/>
              <a:buFont typeface="Open Sans"/>
              <a:buNone/>
            </a:pPr>
            <a:r>
              <a:t/>
            </a:r>
            <a:endParaRPr sz="3200">
              <a:solidFill>
                <a:srgbClr val="5400A8"/>
              </a:solidFill>
              <a:latin typeface="Tahoma"/>
              <a:ea typeface="Tahoma"/>
              <a:cs typeface="Tahoma"/>
              <a:sym typeface="Tahoma"/>
            </a:endParaRPr>
          </a:p>
          <a:p>
            <a:pPr indent="-253989" lvl="0" marL="457189" marR="0" rtl="0" algn="l">
              <a:spcBef>
                <a:spcPts val="640"/>
              </a:spcBef>
              <a:spcAft>
                <a:spcPts val="0"/>
              </a:spcAft>
              <a:buClr>
                <a:schemeClr val="dk2"/>
              </a:buClr>
              <a:buSzPts val="3200"/>
              <a:buFont typeface="Open Sans"/>
              <a:buNone/>
            </a:pPr>
            <a:r>
              <a:t/>
            </a:r>
            <a:endParaRPr sz="3200">
              <a:solidFill>
                <a:srgbClr val="5400A8"/>
              </a:solidFill>
              <a:latin typeface="Tahoma"/>
              <a:ea typeface="Tahoma"/>
              <a:cs typeface="Tahoma"/>
              <a:sym typeface="Tahoma"/>
            </a:endParaRPr>
          </a:p>
          <a:p>
            <a:pPr indent="-253989" lvl="0" marL="457189" marR="0" rtl="0" algn="l">
              <a:spcBef>
                <a:spcPts val="640"/>
              </a:spcBef>
              <a:spcAft>
                <a:spcPts val="0"/>
              </a:spcAft>
              <a:buClr>
                <a:schemeClr val="dk2"/>
              </a:buClr>
              <a:buSzPts val="3200"/>
              <a:buFont typeface="Open Sans"/>
              <a:buNone/>
            </a:pPr>
            <a:r>
              <a:t/>
            </a:r>
            <a:endParaRPr sz="3200">
              <a:solidFill>
                <a:srgbClr val="5400A8"/>
              </a:solidFill>
              <a:latin typeface="Tahoma"/>
              <a:ea typeface="Tahoma"/>
              <a:cs typeface="Tahoma"/>
              <a:sym typeface="Tahoma"/>
            </a:endParaRPr>
          </a:p>
          <a:p>
            <a:pPr indent="-253989" lvl="0" marL="457189" marR="0" rtl="0" algn="l">
              <a:spcBef>
                <a:spcPts val="640"/>
              </a:spcBef>
              <a:spcAft>
                <a:spcPts val="0"/>
              </a:spcAft>
              <a:buClr>
                <a:schemeClr val="dk2"/>
              </a:buClr>
              <a:buSzPts val="3200"/>
              <a:buFont typeface="Open Sans"/>
              <a:buNone/>
            </a:pPr>
            <a:r>
              <a:t/>
            </a:r>
            <a:endParaRPr sz="3200">
              <a:solidFill>
                <a:srgbClr val="5400A8"/>
              </a:solidFill>
              <a:latin typeface="Tahoma"/>
              <a:ea typeface="Tahoma"/>
              <a:cs typeface="Tahoma"/>
              <a:sym typeface="Tahoma"/>
            </a:endParaRPr>
          </a:p>
        </p:txBody>
      </p:sp>
      <p:sp>
        <p:nvSpPr>
          <p:cNvPr id="435" name="Google Shape;435;p35"/>
          <p:cNvSpPr txBox="1"/>
          <p:nvPr>
            <p:ph type="title"/>
          </p:nvPr>
        </p:nvSpPr>
        <p:spPr>
          <a:xfrm>
            <a:off x="1828800" y="177800"/>
            <a:ext cx="99568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Simplest case: Unigram model</a:t>
            </a:r>
            <a:endParaRPr/>
          </a:p>
        </p:txBody>
      </p:sp>
      <p:sp>
        <p:nvSpPr>
          <p:cNvPr id="436" name="Google Shape;436;p35"/>
          <p:cNvSpPr txBox="1"/>
          <p:nvPr/>
        </p:nvSpPr>
        <p:spPr>
          <a:xfrm>
            <a:off x="304801" y="3707899"/>
            <a:ext cx="10769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a:ea typeface="Courier"/>
                <a:cs typeface="Courier"/>
                <a:sym typeface="Courier"/>
              </a:rPr>
              <a:t>fifth an of futures the an incorporated a a the inflation most dollars quarter in is mass</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thrift did eighty said hard 'm july bullish</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that or limited the</a:t>
            </a:r>
            <a:endParaRPr/>
          </a:p>
        </p:txBody>
      </p:sp>
      <p:sp>
        <p:nvSpPr>
          <p:cNvPr id="437" name="Google Shape;437;p35"/>
          <p:cNvSpPr txBox="1"/>
          <p:nvPr/>
        </p:nvSpPr>
        <p:spPr>
          <a:xfrm>
            <a:off x="304801" y="2997120"/>
            <a:ext cx="9039141" cy="5027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67">
                <a:solidFill>
                  <a:schemeClr val="dk1"/>
                </a:solidFill>
                <a:latin typeface="Calibri"/>
                <a:ea typeface="Calibri"/>
                <a:cs typeface="Calibri"/>
                <a:sym typeface="Calibri"/>
              </a:rPr>
              <a:t>Some automatically generated sentences from a unigram model</a:t>
            </a:r>
            <a:endParaRPr/>
          </a:p>
        </p:txBody>
      </p:sp>
      <p:pic>
        <p:nvPicPr>
          <p:cNvPr id="438" name="Google Shape;438;p35"/>
          <p:cNvPicPr preferRelativeResize="0"/>
          <p:nvPr/>
        </p:nvPicPr>
        <p:blipFill rotWithShape="1">
          <a:blip r:embed="rId3">
            <a:alphaModFix/>
          </a:blip>
          <a:srcRect b="0" l="0" r="0" t="0"/>
          <a:stretch/>
        </p:blipFill>
        <p:spPr>
          <a:xfrm>
            <a:off x="2336800" y="1498600"/>
            <a:ext cx="6197600" cy="1396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6"/>
          <p:cNvSpPr/>
          <p:nvPr/>
        </p:nvSpPr>
        <p:spPr>
          <a:xfrm>
            <a:off x="1016000" y="1676400"/>
            <a:ext cx="10363200" cy="4876800"/>
          </a:xfrm>
          <a:prstGeom prst="rect">
            <a:avLst/>
          </a:prstGeom>
          <a:noFill/>
          <a:ln>
            <a:noFill/>
          </a:ln>
        </p:spPr>
        <p:txBody>
          <a:bodyPr anchorCtr="0" anchor="t" bIns="45700" lIns="91425" spcFirstLastPara="1" rIns="91425" wrap="square" tIns="45700">
            <a:noAutofit/>
          </a:bodyPr>
          <a:lstStyle/>
          <a:p>
            <a:pPr indent="-457189" lvl="0" marL="457189" marR="0" rtl="0" algn="l">
              <a:spcBef>
                <a:spcPts val="0"/>
              </a:spcBef>
              <a:spcAft>
                <a:spcPts val="0"/>
              </a:spcAft>
              <a:buClr>
                <a:schemeClr val="dk2"/>
              </a:buClr>
              <a:buSzPts val="3200"/>
              <a:buFont typeface="Calibri"/>
              <a:buChar char="•"/>
            </a:pPr>
            <a:r>
              <a:rPr lang="en-US" sz="3200">
                <a:solidFill>
                  <a:schemeClr val="dk1"/>
                </a:solidFill>
                <a:latin typeface="Calibri"/>
                <a:ea typeface="Calibri"/>
                <a:cs typeface="Calibri"/>
                <a:sym typeface="Calibri"/>
              </a:rPr>
              <a:t>Condition on the previous word:</a:t>
            </a:r>
            <a:endParaRPr/>
          </a:p>
          <a:p>
            <a:pPr indent="-457189" lvl="0" marL="457189" marR="0" rtl="0" algn="l">
              <a:spcBef>
                <a:spcPts val="640"/>
              </a:spcBef>
              <a:spcAft>
                <a:spcPts val="0"/>
              </a:spcAft>
              <a:buNone/>
            </a:pPr>
            <a:r>
              <a:t/>
            </a:r>
            <a:endParaRPr sz="3200">
              <a:solidFill>
                <a:schemeClr val="dk1"/>
              </a:solidFill>
              <a:latin typeface="Tahoma"/>
              <a:ea typeface="Tahoma"/>
              <a:cs typeface="Tahoma"/>
              <a:sym typeface="Tahoma"/>
            </a:endParaRPr>
          </a:p>
          <a:p>
            <a:pPr indent="-457189" lvl="0" marL="457189" marR="0" rtl="0" algn="l">
              <a:spcBef>
                <a:spcPts val="640"/>
              </a:spcBef>
              <a:spcAft>
                <a:spcPts val="0"/>
              </a:spcAft>
              <a:buNone/>
            </a:pPr>
            <a:r>
              <a:t/>
            </a:r>
            <a:endParaRPr sz="3200">
              <a:solidFill>
                <a:schemeClr val="dk1"/>
              </a:solidFill>
              <a:latin typeface="Tahoma"/>
              <a:ea typeface="Tahoma"/>
              <a:cs typeface="Tahoma"/>
              <a:sym typeface="Tahoma"/>
            </a:endParaRPr>
          </a:p>
          <a:p>
            <a:pPr indent="-253988" lvl="1" marL="1066773" marR="0" rtl="0" algn="l">
              <a:spcBef>
                <a:spcPts val="640"/>
              </a:spcBef>
              <a:spcAft>
                <a:spcPts val="0"/>
              </a:spcAft>
              <a:buClr>
                <a:schemeClr val="dk2"/>
              </a:buClr>
              <a:buSzPts val="3200"/>
              <a:buFont typeface="Open Sans"/>
              <a:buNone/>
            </a:pPr>
            <a:r>
              <a:t/>
            </a:r>
            <a:endParaRPr b="0" i="0" sz="3200" u="none" cap="none" strike="noStrike">
              <a:solidFill>
                <a:srgbClr val="5400A8"/>
              </a:solidFill>
              <a:latin typeface="Tahoma"/>
              <a:ea typeface="Tahoma"/>
              <a:cs typeface="Tahoma"/>
              <a:sym typeface="Tahoma"/>
            </a:endParaRPr>
          </a:p>
          <a:p>
            <a:pPr indent="-253989" lvl="0" marL="457189" marR="0" rtl="0" algn="l">
              <a:spcBef>
                <a:spcPts val="640"/>
              </a:spcBef>
              <a:spcAft>
                <a:spcPts val="0"/>
              </a:spcAft>
              <a:buClr>
                <a:schemeClr val="dk2"/>
              </a:buClr>
              <a:buSzPts val="3200"/>
              <a:buFont typeface="Open Sans"/>
              <a:buNone/>
            </a:pPr>
            <a:r>
              <a:t/>
            </a:r>
            <a:endParaRPr sz="3200">
              <a:solidFill>
                <a:srgbClr val="5400A8"/>
              </a:solidFill>
              <a:latin typeface="Tahoma"/>
              <a:ea typeface="Tahoma"/>
              <a:cs typeface="Tahoma"/>
              <a:sym typeface="Tahoma"/>
            </a:endParaRPr>
          </a:p>
          <a:p>
            <a:pPr indent="-253989" lvl="0" marL="457189" marR="0" rtl="0" algn="l">
              <a:spcBef>
                <a:spcPts val="640"/>
              </a:spcBef>
              <a:spcAft>
                <a:spcPts val="0"/>
              </a:spcAft>
              <a:buClr>
                <a:schemeClr val="dk2"/>
              </a:buClr>
              <a:buSzPts val="3200"/>
              <a:buFont typeface="Open Sans"/>
              <a:buNone/>
            </a:pPr>
            <a:r>
              <a:t/>
            </a:r>
            <a:endParaRPr sz="3200">
              <a:solidFill>
                <a:srgbClr val="5400A8"/>
              </a:solidFill>
              <a:latin typeface="Tahoma"/>
              <a:ea typeface="Tahoma"/>
              <a:cs typeface="Tahoma"/>
              <a:sym typeface="Tahoma"/>
            </a:endParaRPr>
          </a:p>
        </p:txBody>
      </p:sp>
      <p:sp>
        <p:nvSpPr>
          <p:cNvPr id="445" name="Google Shape;445;p36"/>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Bigram model</a:t>
            </a:r>
            <a:endParaRPr/>
          </a:p>
        </p:txBody>
      </p:sp>
      <p:sp>
        <p:nvSpPr>
          <p:cNvPr id="446" name="Google Shape;446;p36"/>
          <p:cNvSpPr txBox="1"/>
          <p:nvPr/>
        </p:nvSpPr>
        <p:spPr>
          <a:xfrm>
            <a:off x="281354" y="3506212"/>
            <a:ext cx="114808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a:ea typeface="Courier"/>
                <a:cs typeface="Courier"/>
                <a:sym typeface="Courier"/>
              </a:rPr>
              <a:t>texaco rose one in this issue is pursuing growth in a boiler house said mr. gurria mexico 's motion control proposal </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without permission from five hundred fifty five yen </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outside new car parking lot of the agreement reached</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this would be a record november</a:t>
            </a:r>
            <a:endParaRPr sz="2000">
              <a:solidFill>
                <a:schemeClr val="dk1"/>
              </a:solidFill>
              <a:latin typeface="Courier"/>
              <a:ea typeface="Courier"/>
              <a:cs typeface="Courier"/>
              <a:sym typeface="Courier"/>
            </a:endParaRPr>
          </a:p>
        </p:txBody>
      </p:sp>
      <p:pic>
        <p:nvPicPr>
          <p:cNvPr id="447" name="Google Shape;447;p36"/>
          <p:cNvPicPr preferRelativeResize="0"/>
          <p:nvPr/>
        </p:nvPicPr>
        <p:blipFill rotWithShape="1">
          <a:blip r:embed="rId3">
            <a:alphaModFix/>
          </a:blip>
          <a:srcRect b="0" l="0" r="0" t="0"/>
          <a:stretch/>
        </p:blipFill>
        <p:spPr>
          <a:xfrm>
            <a:off x="1016001" y="2514601"/>
            <a:ext cx="8993716" cy="7953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N-gram models</a:t>
            </a:r>
            <a:endParaRPr/>
          </a:p>
        </p:txBody>
      </p:sp>
      <p:sp>
        <p:nvSpPr>
          <p:cNvPr id="454" name="Google Shape;454;p37"/>
          <p:cNvSpPr txBox="1"/>
          <p:nvPr>
            <p:ph idx="1" type="body"/>
          </p:nvPr>
        </p:nvSpPr>
        <p:spPr>
          <a:xfrm>
            <a:off x="406400" y="1803400"/>
            <a:ext cx="113792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We can extend to trigrams, 4-grams, 5-grams</a:t>
            </a:r>
            <a:endParaRPr/>
          </a:p>
          <a:p>
            <a:pPr indent="0" lvl="0" marL="0" rtl="0" algn="l">
              <a:lnSpc>
                <a:spcPct val="90000"/>
              </a:lnSpc>
              <a:spcBef>
                <a:spcPts val="1000"/>
              </a:spcBef>
              <a:spcAft>
                <a:spcPts val="0"/>
              </a:spcAft>
              <a:buClr>
                <a:schemeClr val="dk1"/>
              </a:buClr>
              <a:buSzPts val="2000"/>
              <a:buNone/>
            </a:pPr>
            <a:r>
              <a:rPr lang="en-US"/>
              <a:t>In general this is an insufficient model of language</a:t>
            </a:r>
            <a:endParaRPr/>
          </a:p>
          <a:p>
            <a:pPr indent="-228600" lvl="1" marL="685800" rtl="0" algn="l">
              <a:lnSpc>
                <a:spcPct val="90000"/>
              </a:lnSpc>
              <a:spcBef>
                <a:spcPts val="500"/>
              </a:spcBef>
              <a:spcAft>
                <a:spcPts val="0"/>
              </a:spcAft>
              <a:buClr>
                <a:schemeClr val="dk1"/>
              </a:buClr>
              <a:buSzPts val="2000"/>
              <a:buChar char="•"/>
            </a:pPr>
            <a:r>
              <a:rPr lang="en-US"/>
              <a:t>because language has </a:t>
            </a:r>
            <a:r>
              <a:rPr b="1" lang="en-US">
                <a:solidFill>
                  <a:srgbClr val="008000"/>
                </a:solidFill>
              </a:rPr>
              <a:t>long-distance dependencies</a:t>
            </a:r>
            <a:r>
              <a:rPr lang="en-US"/>
              <a:t>:</a:t>
            </a:r>
            <a:endParaRPr/>
          </a:p>
          <a:p>
            <a:pPr indent="0" lvl="1" marL="609585" rtl="0" algn="l">
              <a:lnSpc>
                <a:spcPct val="90000"/>
              </a:lnSpc>
              <a:spcBef>
                <a:spcPts val="500"/>
              </a:spcBef>
              <a:spcAft>
                <a:spcPts val="0"/>
              </a:spcAft>
              <a:buClr>
                <a:schemeClr val="dk1"/>
              </a:buClr>
              <a:buSzPts val="2000"/>
              <a:buNone/>
            </a:pPr>
            <a:r>
              <a:t/>
            </a:r>
            <a:endParaRPr/>
          </a:p>
          <a:p>
            <a:pPr indent="0" lvl="1" marL="609585" rtl="0" algn="l">
              <a:lnSpc>
                <a:spcPct val="90000"/>
              </a:lnSpc>
              <a:spcBef>
                <a:spcPts val="500"/>
              </a:spcBef>
              <a:spcAft>
                <a:spcPts val="0"/>
              </a:spcAft>
              <a:buClr>
                <a:schemeClr val="dk1"/>
              </a:buClr>
              <a:buSzPts val="2000"/>
              <a:buNone/>
            </a:pPr>
            <a:r>
              <a:rPr lang="en-US"/>
              <a:t>“The computer(s) which I had just put into the machine room on the fifth floor is (are) crashing.”</a:t>
            </a:r>
            <a:endParaRPr/>
          </a:p>
          <a:p>
            <a:pPr indent="-101600" lvl="1" marL="685800" rtl="0" algn="l">
              <a:lnSpc>
                <a:spcPct val="90000"/>
              </a:lnSpc>
              <a:spcBef>
                <a:spcPts val="5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rPr lang="en-US"/>
              <a:t>But we can often get away with N-gram models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Open Sans"/>
              <a:buNone/>
            </a:pPr>
            <a:r>
              <a:rPr lang="en-US"/>
              <a:t>Language Modeling</a:t>
            </a:r>
            <a:endParaRPr/>
          </a:p>
        </p:txBody>
      </p:sp>
      <p:sp>
        <p:nvSpPr>
          <p:cNvPr id="460" name="Google Shape;460;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A50021"/>
              </a:buClr>
              <a:buSzPts val="2400"/>
              <a:buNone/>
            </a:pPr>
            <a:r>
              <a:rPr lang="en-US">
                <a:solidFill>
                  <a:srgbClr val="A50021"/>
                </a:solidFill>
                <a:latin typeface="Calibri"/>
                <a:ea typeface="Calibri"/>
                <a:cs typeface="Calibri"/>
                <a:sym typeface="Calibri"/>
              </a:rPr>
              <a:t>Estimating N-gram Probabilities</a:t>
            </a:r>
            <a:endParaRPr>
              <a:latin typeface="Calibri"/>
              <a:ea typeface="Calibri"/>
              <a:cs typeface="Calibri"/>
              <a:sym typeface="Calibri"/>
            </a:endParaRPr>
          </a:p>
          <a:p>
            <a:pPr indent="0" lvl="0" marL="0" rtl="0" algn="l">
              <a:lnSpc>
                <a:spcPct val="90000"/>
              </a:lnSpc>
              <a:spcBef>
                <a:spcPts val="1000"/>
              </a:spcBef>
              <a:spcAft>
                <a:spcPts val="0"/>
              </a:spcAft>
              <a:buClr>
                <a:srgbClr val="888888"/>
              </a:buClr>
              <a:buSzPts val="2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Estimating bigram probabilities</a:t>
            </a:r>
            <a:endParaRPr/>
          </a:p>
        </p:txBody>
      </p:sp>
      <p:sp>
        <p:nvSpPr>
          <p:cNvPr id="467" name="Google Shape;467;p39"/>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The Maximum Likelihood Estimate</a:t>
            </a:r>
            <a:endParaRPr/>
          </a:p>
        </p:txBody>
      </p:sp>
      <p:pic>
        <p:nvPicPr>
          <p:cNvPr id="468" name="Google Shape;468;p39"/>
          <p:cNvPicPr preferRelativeResize="0"/>
          <p:nvPr/>
        </p:nvPicPr>
        <p:blipFill rotWithShape="1">
          <a:blip r:embed="rId3">
            <a:alphaModFix/>
          </a:blip>
          <a:srcRect b="0" l="0" r="0" t="0"/>
          <a:stretch/>
        </p:blipFill>
        <p:spPr>
          <a:xfrm>
            <a:off x="2352430" y="2163890"/>
            <a:ext cx="7213600" cy="1671672"/>
          </a:xfrm>
          <a:prstGeom prst="rect">
            <a:avLst/>
          </a:prstGeom>
          <a:noFill/>
          <a:ln>
            <a:noFill/>
          </a:ln>
        </p:spPr>
      </p:pic>
      <p:pic>
        <p:nvPicPr>
          <p:cNvPr id="469" name="Google Shape;469;p39"/>
          <p:cNvPicPr preferRelativeResize="0"/>
          <p:nvPr/>
        </p:nvPicPr>
        <p:blipFill rotWithShape="1">
          <a:blip r:embed="rId4">
            <a:alphaModFix/>
          </a:blip>
          <a:srcRect b="0" l="0" r="0" t="0"/>
          <a:stretch/>
        </p:blipFill>
        <p:spPr>
          <a:xfrm>
            <a:off x="2828915" y="4602290"/>
            <a:ext cx="6117088" cy="16716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0"/>
          <p:cNvSpPr txBox="1"/>
          <p:nvPr>
            <p:ph type="title"/>
          </p:nvPr>
        </p:nvSpPr>
        <p:spPr>
          <a:xfrm>
            <a:off x="1828800" y="274637"/>
            <a:ext cx="9855200" cy="919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An example</a:t>
            </a:r>
            <a:endParaRPr/>
          </a:p>
        </p:txBody>
      </p:sp>
      <p:sp>
        <p:nvSpPr>
          <p:cNvPr id="476" name="Google Shape;476;p40"/>
          <p:cNvSpPr txBox="1"/>
          <p:nvPr>
            <p:ph idx="1" type="body"/>
          </p:nvPr>
        </p:nvSpPr>
        <p:spPr>
          <a:xfrm>
            <a:off x="5181600" y="1803400"/>
            <a:ext cx="7213600" cy="203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latin typeface="Calibri"/>
                <a:ea typeface="Calibri"/>
                <a:cs typeface="Calibri"/>
                <a:sym typeface="Calibri"/>
              </a:rPr>
              <a:t>&lt;s&gt; I am Sam &lt;/s&gt;</a:t>
            </a:r>
            <a:endParaRPr/>
          </a:p>
          <a:p>
            <a:pPr indent="0" lvl="0" marL="0" rtl="0" algn="l">
              <a:lnSpc>
                <a:spcPct val="90000"/>
              </a:lnSpc>
              <a:spcBef>
                <a:spcPts val="1000"/>
              </a:spcBef>
              <a:spcAft>
                <a:spcPts val="0"/>
              </a:spcAft>
              <a:buClr>
                <a:schemeClr val="dk1"/>
              </a:buClr>
              <a:buSzPts val="3200"/>
              <a:buNone/>
            </a:pPr>
            <a:r>
              <a:rPr lang="en-US" sz="3200">
                <a:latin typeface="Calibri"/>
                <a:ea typeface="Calibri"/>
                <a:cs typeface="Calibri"/>
                <a:sym typeface="Calibri"/>
              </a:rPr>
              <a:t>&lt;s&gt; Sam I am &lt;/s&gt;</a:t>
            </a:r>
            <a:endParaRPr/>
          </a:p>
          <a:p>
            <a:pPr indent="0" lvl="0" marL="0" rtl="0" algn="l">
              <a:lnSpc>
                <a:spcPct val="90000"/>
              </a:lnSpc>
              <a:spcBef>
                <a:spcPts val="1000"/>
              </a:spcBef>
              <a:spcAft>
                <a:spcPts val="0"/>
              </a:spcAft>
              <a:buClr>
                <a:schemeClr val="dk1"/>
              </a:buClr>
              <a:buSzPts val="3200"/>
              <a:buNone/>
            </a:pPr>
            <a:r>
              <a:rPr lang="en-US" sz="3200">
                <a:latin typeface="Calibri"/>
                <a:ea typeface="Calibri"/>
                <a:cs typeface="Calibri"/>
                <a:sym typeface="Calibri"/>
              </a:rPr>
              <a:t>&lt;s&gt; I do not like green eggs and ham &lt;/s&gt;</a:t>
            </a:r>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a:p>
            <a:pPr indent="0" lvl="0" marL="0" rtl="0" algn="l">
              <a:lnSpc>
                <a:spcPct val="90000"/>
              </a:lnSpc>
              <a:spcBef>
                <a:spcPts val="1000"/>
              </a:spcBef>
              <a:spcAft>
                <a:spcPts val="0"/>
              </a:spcAft>
              <a:buClr>
                <a:schemeClr val="dk1"/>
              </a:buClr>
              <a:buSzPts val="2667"/>
              <a:buNone/>
            </a:pPr>
            <a:r>
              <a:t/>
            </a:r>
            <a:endParaRPr sz="2667">
              <a:latin typeface="Calibri"/>
              <a:ea typeface="Calibri"/>
              <a:cs typeface="Calibri"/>
              <a:sym typeface="Calibri"/>
            </a:endParaRPr>
          </a:p>
        </p:txBody>
      </p:sp>
      <p:pic>
        <p:nvPicPr>
          <p:cNvPr descr="sam.tiff" id="477" name="Google Shape;477;p40"/>
          <p:cNvPicPr preferRelativeResize="0"/>
          <p:nvPr/>
        </p:nvPicPr>
        <p:blipFill rotWithShape="1">
          <a:blip r:embed="rId3">
            <a:alphaModFix/>
          </a:blip>
          <a:srcRect b="0" l="0" r="0" t="0"/>
          <a:stretch/>
        </p:blipFill>
        <p:spPr>
          <a:xfrm>
            <a:off x="304800" y="4394376"/>
            <a:ext cx="11683999" cy="1269824"/>
          </a:xfrm>
          <a:prstGeom prst="rect">
            <a:avLst/>
          </a:prstGeom>
          <a:noFill/>
          <a:ln>
            <a:noFill/>
          </a:ln>
        </p:spPr>
      </p:pic>
      <p:pic>
        <p:nvPicPr>
          <p:cNvPr id="478" name="Google Shape;478;p40"/>
          <p:cNvPicPr preferRelativeResize="0"/>
          <p:nvPr/>
        </p:nvPicPr>
        <p:blipFill rotWithShape="1">
          <a:blip r:embed="rId4">
            <a:alphaModFix/>
          </a:blip>
          <a:srcRect b="0" l="0" r="0" t="0"/>
          <a:stretch/>
        </p:blipFill>
        <p:spPr>
          <a:xfrm>
            <a:off x="203200" y="2071593"/>
            <a:ext cx="4572000" cy="12494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5"/>
          <p:cNvPicPr preferRelativeResize="0"/>
          <p:nvPr/>
        </p:nvPicPr>
        <p:blipFill rotWithShape="1">
          <a:blip r:embed="rId3">
            <a:alphaModFix/>
          </a:blip>
          <a:srcRect b="0" l="0" r="0" t="0"/>
          <a:stretch/>
        </p:blipFill>
        <p:spPr>
          <a:xfrm>
            <a:off x="5547360" y="1671022"/>
            <a:ext cx="8058912" cy="4230929"/>
          </a:xfrm>
          <a:prstGeom prst="rect">
            <a:avLst/>
          </a:prstGeom>
          <a:noFill/>
          <a:ln>
            <a:noFill/>
          </a:ln>
        </p:spPr>
      </p:pic>
      <p:sp>
        <p:nvSpPr>
          <p:cNvPr id="121" name="Google Shape;121;p5"/>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Random Variables</a:t>
            </a:r>
            <a:endParaRPr/>
          </a:p>
        </p:txBody>
      </p:sp>
      <p:sp>
        <p:nvSpPr>
          <p:cNvPr id="122" name="Google Shape;122;p5"/>
          <p:cNvSpPr txBox="1"/>
          <p:nvPr>
            <p:ph idx="1" type="body"/>
          </p:nvPr>
        </p:nvSpPr>
        <p:spPr>
          <a:xfrm>
            <a:off x="498013" y="1421905"/>
            <a:ext cx="7669413" cy="47291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A random variable is some aspect of the world about which we (may) have uncertainty</a:t>
            </a:r>
            <a:endParaRPr/>
          </a:p>
          <a:p>
            <a:pPr indent="-152400" lvl="8" marL="3886200" rtl="0" algn="l">
              <a:lnSpc>
                <a:spcPct val="90000"/>
              </a:lnSpc>
              <a:spcBef>
                <a:spcPts val="500"/>
              </a:spcBef>
              <a:spcAft>
                <a:spcPts val="0"/>
              </a:spcAft>
              <a:buClr>
                <a:schemeClr val="dk1"/>
              </a:buClr>
              <a:buSzPts val="1200"/>
              <a:buNone/>
            </a:pPr>
            <a:r>
              <a:t/>
            </a:r>
            <a:endParaRPr sz="1200"/>
          </a:p>
          <a:p>
            <a:pPr indent="-228600" lvl="1" marL="685800" rtl="0" algn="l">
              <a:lnSpc>
                <a:spcPct val="90000"/>
              </a:lnSpc>
              <a:spcBef>
                <a:spcPts val="500"/>
              </a:spcBef>
              <a:spcAft>
                <a:spcPts val="0"/>
              </a:spcAft>
              <a:buClr>
                <a:schemeClr val="dk1"/>
              </a:buClr>
              <a:buSzPts val="2000"/>
              <a:buChar char="•"/>
            </a:pPr>
            <a:r>
              <a:rPr lang="en-US" sz="2000"/>
              <a:t>R = Is it raining?</a:t>
            </a:r>
            <a:endParaRPr/>
          </a:p>
          <a:p>
            <a:pPr indent="-228600" lvl="1" marL="685800" rtl="0" algn="l">
              <a:lnSpc>
                <a:spcPct val="90000"/>
              </a:lnSpc>
              <a:spcBef>
                <a:spcPts val="500"/>
              </a:spcBef>
              <a:spcAft>
                <a:spcPts val="0"/>
              </a:spcAft>
              <a:buClr>
                <a:schemeClr val="dk1"/>
              </a:buClr>
              <a:buSzPts val="2000"/>
              <a:buChar char="•"/>
            </a:pPr>
            <a:r>
              <a:rPr lang="en-US" sz="2000"/>
              <a:t>U = Is the professor carrying an umbrella?</a:t>
            </a:r>
            <a:endParaRPr/>
          </a:p>
          <a:p>
            <a:pPr indent="-127000" lvl="1" marL="685800" rtl="0" algn="l">
              <a:lnSpc>
                <a:spcPct val="90000"/>
              </a:lnSpc>
              <a:spcBef>
                <a:spcPts val="5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2400"/>
              <a:buNone/>
            </a:pPr>
            <a:r>
              <a:rPr lang="en-US" sz="2400"/>
              <a:t>We denote random variables with capital letters</a:t>
            </a:r>
            <a:endParaRPr/>
          </a:p>
          <a:p>
            <a:pPr indent="-127000" lvl="2" marL="1143000" rtl="0" algn="l">
              <a:lnSpc>
                <a:spcPct val="90000"/>
              </a:lnSpc>
              <a:spcBef>
                <a:spcPts val="500"/>
              </a:spcBef>
              <a:spcAft>
                <a:spcPts val="0"/>
              </a:spcAft>
              <a:buClr>
                <a:schemeClr val="dk1"/>
              </a:buClr>
              <a:buSzPts val="1600"/>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Problems for MLE</a:t>
            </a:r>
            <a:endParaRPr/>
          </a:p>
        </p:txBody>
      </p:sp>
      <p:sp>
        <p:nvSpPr>
          <p:cNvPr id="484" name="Google Shape;484;p41"/>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Zeros</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rgbClr val="404040"/>
              </a:buClr>
              <a:buSzPts val="2000"/>
              <a:buNone/>
            </a:pPr>
            <a:r>
              <a:rPr lang="en-US">
                <a:solidFill>
                  <a:srgbClr val="404040"/>
                </a:solidFill>
                <a:latin typeface="Calibri"/>
                <a:ea typeface="Calibri"/>
                <a:cs typeface="Calibri"/>
                <a:sym typeface="Calibri"/>
              </a:rPr>
              <a:t>P(memo|denied the) = 0</a:t>
            </a:r>
            <a:endParaRPr/>
          </a:p>
          <a:p>
            <a:pPr indent="0" lvl="0" marL="0" rtl="0" algn="l">
              <a:lnSpc>
                <a:spcPct val="90000"/>
              </a:lnSpc>
              <a:spcBef>
                <a:spcPts val="1000"/>
              </a:spcBef>
              <a:spcAft>
                <a:spcPts val="0"/>
              </a:spcAft>
              <a:buClr>
                <a:srgbClr val="404040"/>
              </a:buClr>
              <a:buSzPts val="2000"/>
              <a:buNone/>
            </a:pPr>
            <a:r>
              <a:rPr lang="en-US">
                <a:solidFill>
                  <a:srgbClr val="404040"/>
                </a:solidFill>
                <a:latin typeface="Calibri"/>
                <a:ea typeface="Calibri"/>
                <a:cs typeface="Calibri"/>
                <a:sym typeface="Calibri"/>
              </a:rPr>
              <a:t>And we also assign 0 probability to all sentences containing it!</a:t>
            </a:r>
            <a:endParaRPr/>
          </a:p>
        </p:txBody>
      </p:sp>
      <p:graphicFrame>
        <p:nvGraphicFramePr>
          <p:cNvPr id="485" name="Google Shape;485;p41"/>
          <p:cNvGraphicFramePr/>
          <p:nvPr/>
        </p:nvGraphicFramePr>
        <p:xfrm>
          <a:off x="905701" y="2000738"/>
          <a:ext cx="3000000" cy="3000000"/>
        </p:xfrm>
        <a:graphic>
          <a:graphicData uri="http://schemas.openxmlformats.org/drawingml/2006/table">
            <a:tbl>
              <a:tblPr bandRow="1" firstRow="1">
                <a:noFill/>
                <a:tableStyleId>{26F4AAFC-9C9B-4110-8E2A-E79AC4F4A6CE}</a:tableStyleId>
              </a:tblPr>
              <a:tblGrid>
                <a:gridCol w="4584175"/>
                <a:gridCol w="4584175"/>
              </a:tblGrid>
              <a:tr h="261375">
                <a:tc>
                  <a:txBody>
                    <a:bodyPr/>
                    <a:lstStyle/>
                    <a:p>
                      <a:pPr indent="0" lvl="0" marL="0" marR="0" rtl="0" algn="l">
                        <a:spcBef>
                          <a:spcPts val="0"/>
                        </a:spcBef>
                        <a:spcAft>
                          <a:spcPts val="0"/>
                        </a:spcAft>
                        <a:buNone/>
                      </a:pPr>
                      <a:r>
                        <a:rPr lang="en-US" sz="1800"/>
                        <a:t>Train</a:t>
                      </a:r>
                      <a:endParaRPr/>
                    </a:p>
                  </a:txBody>
                  <a:tcPr marT="45725" marB="45725" marR="91450" marL="91450"/>
                </a:tc>
                <a:tc>
                  <a:txBody>
                    <a:bodyPr/>
                    <a:lstStyle/>
                    <a:p>
                      <a:pPr indent="0" lvl="0" marL="0" marR="0" rtl="0" algn="l">
                        <a:spcBef>
                          <a:spcPts val="0"/>
                        </a:spcBef>
                        <a:spcAft>
                          <a:spcPts val="0"/>
                        </a:spcAft>
                        <a:buNone/>
                      </a:pPr>
                      <a:r>
                        <a:rPr lang="en-US" sz="1800"/>
                        <a:t>Test</a:t>
                      </a:r>
                      <a:endParaRPr/>
                    </a:p>
                  </a:txBody>
                  <a:tcPr marT="45725" marB="45725" marR="91450" marL="91450"/>
                </a:tc>
              </a:tr>
              <a:tr h="370850">
                <a:tc>
                  <a:txBody>
                    <a:bodyPr/>
                    <a:lstStyle/>
                    <a:p>
                      <a:pPr indent="0" lvl="0" marL="0" marR="0" rtl="0" algn="l">
                        <a:spcBef>
                          <a:spcPts val="0"/>
                        </a:spcBef>
                        <a:spcAft>
                          <a:spcPts val="0"/>
                        </a:spcAft>
                        <a:buNone/>
                      </a:pPr>
                      <a:r>
                        <a:rPr lang="en-US" sz="1800"/>
                        <a:t>denied the allegations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Open Sans"/>
                        <a:buNone/>
                      </a:pPr>
                      <a:r>
                        <a:rPr lang="en-US" sz="1800"/>
                        <a:t>denied the memo</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Open Sans"/>
                        <a:buNone/>
                      </a:pPr>
                      <a:r>
                        <a:rPr lang="en-US" sz="1800"/>
                        <a:t>denied the reports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Open Sans"/>
                        <a:buNone/>
                      </a:pPr>
                      <a:r>
                        <a:rPr lang="en-US" sz="1800"/>
                        <a:t>denied the claims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Open Sans"/>
                        <a:buNone/>
                      </a:pPr>
                      <a:r>
                        <a:rPr lang="en-US" sz="1800"/>
                        <a:t>denied the requests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2"/>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Problems for MLE</a:t>
            </a:r>
            <a:endParaRPr/>
          </a:p>
        </p:txBody>
      </p:sp>
      <p:sp>
        <p:nvSpPr>
          <p:cNvPr id="491" name="Google Shape;491;p42"/>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Out of vocabulary items (OOV)</a:t>
            </a:r>
            <a:endParaRPr/>
          </a:p>
          <a:p>
            <a:pPr indent="0" lvl="0" marL="0" rtl="0" algn="l">
              <a:lnSpc>
                <a:spcPct val="90000"/>
              </a:lnSpc>
              <a:spcBef>
                <a:spcPts val="1000"/>
              </a:spcBef>
              <a:spcAft>
                <a:spcPts val="0"/>
              </a:spcAft>
              <a:buClr>
                <a:schemeClr val="dk1"/>
              </a:buClr>
              <a:buSzPts val="2000"/>
              <a:buNone/>
            </a:pPr>
            <a:r>
              <a:rPr lang="en-US"/>
              <a:t>&lt;unk&gt; to deal with OOVs</a:t>
            </a:r>
            <a:endParaRPr/>
          </a:p>
          <a:p>
            <a:pPr indent="0" lvl="0" marL="0" rtl="0" algn="l">
              <a:lnSpc>
                <a:spcPct val="90000"/>
              </a:lnSpc>
              <a:spcBef>
                <a:spcPts val="1000"/>
              </a:spcBef>
              <a:spcAft>
                <a:spcPts val="0"/>
              </a:spcAft>
              <a:buClr>
                <a:schemeClr val="dk1"/>
              </a:buClr>
              <a:buSzPts val="2000"/>
              <a:buNone/>
            </a:pPr>
            <a:r>
              <a:rPr lang="en-US"/>
              <a:t>Fixed lexicon L of size V</a:t>
            </a:r>
            <a:endParaRPr/>
          </a:p>
          <a:p>
            <a:pPr indent="0" lvl="0" marL="0" rtl="0" algn="l">
              <a:lnSpc>
                <a:spcPct val="90000"/>
              </a:lnSpc>
              <a:spcBef>
                <a:spcPts val="1000"/>
              </a:spcBef>
              <a:spcAft>
                <a:spcPts val="0"/>
              </a:spcAft>
              <a:buClr>
                <a:schemeClr val="dk1"/>
              </a:buClr>
              <a:buSzPts val="2000"/>
              <a:buNone/>
            </a:pPr>
            <a:r>
              <a:rPr lang="en-US"/>
              <a:t>Normalize training data by replacing any word not in L with &lt;unk&gt;</a:t>
            </a:r>
            <a:endParaRPr/>
          </a:p>
          <a:p>
            <a:pPr indent="0" lvl="0" marL="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rPr lang="en-US"/>
              <a:t>Avoid zeros with smoothing</a:t>
            </a:r>
            <a:endParaRPr/>
          </a:p>
          <a:p>
            <a:pPr indent="0" lvl="0" marL="0" rtl="0" algn="l">
              <a:lnSpc>
                <a:spcPct val="90000"/>
              </a:lnSpc>
              <a:spcBef>
                <a:spcPts val="1000"/>
              </a:spcBef>
              <a:spcAft>
                <a:spcPts val="0"/>
              </a:spcAft>
              <a:buClr>
                <a:schemeClr val="dk1"/>
              </a:buClr>
              <a:buSzPts val="2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3"/>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Practical Issues</a:t>
            </a:r>
            <a:endParaRPr/>
          </a:p>
        </p:txBody>
      </p:sp>
      <p:sp>
        <p:nvSpPr>
          <p:cNvPr id="498" name="Google Shape;498;p43"/>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Calibri"/>
                <a:ea typeface="Calibri"/>
                <a:cs typeface="Calibri"/>
                <a:sym typeface="Calibri"/>
              </a:rPr>
              <a:t>We do everything in log space</a:t>
            </a:r>
            <a:endParaRPr/>
          </a:p>
          <a:p>
            <a:pPr indent="-228600" lvl="1" marL="6858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Avoid underflow</a:t>
            </a:r>
            <a:endParaRPr/>
          </a:p>
          <a:p>
            <a:pPr indent="-228600" lvl="1" marL="6858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(also adding is faster than multiplying)</a:t>
            </a:r>
            <a:endParaRPr/>
          </a:p>
        </p:txBody>
      </p:sp>
      <p:pic>
        <p:nvPicPr>
          <p:cNvPr id="499" name="Google Shape;499;p43"/>
          <p:cNvPicPr preferRelativeResize="0"/>
          <p:nvPr/>
        </p:nvPicPr>
        <p:blipFill rotWithShape="1">
          <a:blip r:embed="rId3">
            <a:alphaModFix/>
          </a:blip>
          <a:srcRect b="0" l="0" r="0" t="0"/>
          <a:stretch/>
        </p:blipFill>
        <p:spPr>
          <a:xfrm>
            <a:off x="1031632" y="3602629"/>
            <a:ext cx="9816122" cy="64644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1828800" y="177800"/>
            <a:ext cx="99568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Google N-Gram Release, August 2006</a:t>
            </a:r>
            <a:endParaRPr/>
          </a:p>
        </p:txBody>
      </p:sp>
      <p:pic>
        <p:nvPicPr>
          <p:cNvPr descr="ngram1.tiff" id="506" name="Google Shape;506;p44"/>
          <p:cNvPicPr preferRelativeResize="0"/>
          <p:nvPr/>
        </p:nvPicPr>
        <p:blipFill rotWithShape="1">
          <a:blip r:embed="rId3">
            <a:alphaModFix/>
          </a:blip>
          <a:srcRect b="0" l="0" r="0" t="0"/>
          <a:stretch/>
        </p:blipFill>
        <p:spPr>
          <a:xfrm>
            <a:off x="0" y="1803401"/>
            <a:ext cx="12192000" cy="1855839"/>
          </a:xfrm>
          <a:prstGeom prst="rect">
            <a:avLst/>
          </a:prstGeom>
          <a:noFill/>
          <a:ln>
            <a:noFill/>
          </a:ln>
        </p:spPr>
      </p:pic>
      <p:pic>
        <p:nvPicPr>
          <p:cNvPr descr="ngram2.tiff" id="507" name="Google Shape;507;p44"/>
          <p:cNvPicPr preferRelativeResize="0"/>
          <p:nvPr/>
        </p:nvPicPr>
        <p:blipFill rotWithShape="1">
          <a:blip r:embed="rId4">
            <a:alphaModFix/>
          </a:blip>
          <a:srcRect b="0" l="0" r="0" t="0"/>
          <a:stretch/>
        </p:blipFill>
        <p:spPr>
          <a:xfrm>
            <a:off x="0" y="4867240"/>
            <a:ext cx="12192000" cy="1101760"/>
          </a:xfrm>
          <a:prstGeom prst="rect">
            <a:avLst/>
          </a:prstGeom>
          <a:noFill/>
          <a:ln>
            <a:noFill/>
          </a:ln>
        </p:spPr>
      </p:pic>
      <p:sp>
        <p:nvSpPr>
          <p:cNvPr id="508" name="Google Shape;508;p44"/>
          <p:cNvSpPr txBox="1"/>
          <p:nvPr/>
        </p:nvSpPr>
        <p:spPr>
          <a:xfrm>
            <a:off x="1396613" y="3979954"/>
            <a:ext cx="3978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5"/>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Google N-Gram Release</a:t>
            </a:r>
            <a:endParaRPr/>
          </a:p>
        </p:txBody>
      </p:sp>
      <p:sp>
        <p:nvSpPr>
          <p:cNvPr id="515" name="Google Shape;515;p45"/>
          <p:cNvSpPr txBox="1"/>
          <p:nvPr>
            <p:ph idx="1" type="body"/>
          </p:nvPr>
        </p:nvSpPr>
        <p:spPr>
          <a:xfrm>
            <a:off x="399673" y="1348547"/>
            <a:ext cx="10515600" cy="47938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400"/>
              <a:buNone/>
            </a:pPr>
            <a:r>
              <a:rPr lang="en-US" sz="2400">
                <a:solidFill>
                  <a:srgbClr val="333333"/>
                </a:solidFill>
                <a:latin typeface="Courier"/>
                <a:ea typeface="Courier"/>
                <a:cs typeface="Courier"/>
                <a:sym typeface="Courier"/>
              </a:rPr>
              <a:t>serve as the incoming 92</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incubator 99</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independent 794</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index 223</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indication 72</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indicator 120</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indicators 45</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indispensable 111</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indispensible 40</a:t>
            </a:r>
            <a:endParaRPr/>
          </a:p>
          <a:p>
            <a:pPr indent="0" lvl="0" marL="0" rtl="0" algn="l">
              <a:lnSpc>
                <a:spcPct val="90000"/>
              </a:lnSpc>
              <a:spcBef>
                <a:spcPts val="1000"/>
              </a:spcBef>
              <a:spcAft>
                <a:spcPts val="0"/>
              </a:spcAft>
              <a:buClr>
                <a:srgbClr val="333333"/>
              </a:buClr>
              <a:buSzPts val="2400"/>
              <a:buNone/>
            </a:pPr>
            <a:r>
              <a:rPr lang="en-US" sz="2400">
                <a:solidFill>
                  <a:srgbClr val="333333"/>
                </a:solidFill>
                <a:latin typeface="Courier"/>
                <a:ea typeface="Courier"/>
                <a:cs typeface="Courier"/>
                <a:sym typeface="Courier"/>
              </a:rPr>
              <a:t>serve as the individual 234</a:t>
            </a:r>
            <a:endParaRPr/>
          </a:p>
        </p:txBody>
      </p:sp>
      <p:sp>
        <p:nvSpPr>
          <p:cNvPr id="516" name="Google Shape;516;p45"/>
          <p:cNvSpPr txBox="1"/>
          <p:nvPr/>
        </p:nvSpPr>
        <p:spPr>
          <a:xfrm>
            <a:off x="399673" y="5933189"/>
            <a:ext cx="9612055" cy="4205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u="sng">
                <a:solidFill>
                  <a:schemeClr val="dk1"/>
                </a:solidFill>
                <a:latin typeface="Open Sans"/>
                <a:ea typeface="Open Sans"/>
                <a:cs typeface="Open Sans"/>
                <a:sym typeface="Open Sans"/>
                <a:hlinkClick r:id="rId3">
                  <a:extLst>
                    <a:ext uri="{A12FA001-AC4F-418D-AE19-62706E023703}">
                      <ahyp:hlinkClr val="tx"/>
                    </a:ext>
                  </a:extLst>
                </a:hlinkClick>
              </a:rPr>
              <a:t>http://googleresearch.blogspot.com/2006/08/all-our-n-gram-are-belong-to-you.html</a:t>
            </a:r>
            <a:endParaRPr sz="2133">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Axioms of Probability</a:t>
            </a:r>
            <a:endParaRPr/>
          </a:p>
        </p:txBody>
      </p:sp>
      <p:sp>
        <p:nvSpPr>
          <p:cNvPr id="128" name="Google Shape;128;p6"/>
          <p:cNvSpPr txBox="1"/>
          <p:nvPr>
            <p:ph idx="1" type="body"/>
          </p:nvPr>
        </p:nvSpPr>
        <p:spPr>
          <a:xfrm>
            <a:off x="399673" y="1348547"/>
            <a:ext cx="10515600" cy="4793836"/>
          </a:xfrm>
          <a:prstGeom prst="rect">
            <a:avLst/>
          </a:prstGeom>
          <a:blipFill rotWithShape="1">
            <a:blip r:embed="rId3">
              <a:alphaModFix/>
            </a:blip>
            <a:stretch>
              <a:fillRect b="0" l="-602" r="0" t="-1586"/>
            </a:stretch>
          </a:blip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7517598" y="1500630"/>
            <a:ext cx="4535502" cy="3137521"/>
          </a:xfrm>
          <a:prstGeom prst="rect">
            <a:avLst/>
          </a:prstGeom>
          <a:noFill/>
          <a:ln cap="flat" cmpd="sng" w="349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400"/>
              <a:buFont typeface="Noto Sans Symbols"/>
              <a:buNone/>
            </a:pPr>
            <a:r>
              <a:rPr b="0" i="0" lang="en-US" sz="2400" u="none" cap="none" strike="noStrike">
                <a:solidFill>
                  <a:schemeClr val="accent2"/>
                </a:solidFill>
                <a:latin typeface="Calibri"/>
                <a:ea typeface="Calibri"/>
                <a:cs typeface="Calibri"/>
                <a:sym typeface="Calibri"/>
              </a:rPr>
              <a:t>	Shorthand notation:</a:t>
            </a:r>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0" lvl="0" marL="0" marR="0" rtl="0" algn="l">
              <a:spcBef>
                <a:spcPts val="480"/>
              </a:spcBef>
              <a:spcAft>
                <a:spcPts val="0"/>
              </a:spcAft>
              <a:buClr>
                <a:schemeClr val="accent2"/>
              </a:buClr>
              <a:buSzPts val="2400"/>
              <a:buFont typeface="Noto Sans Symbols"/>
              <a:buNone/>
            </a:pPr>
            <a:r>
              <a:rPr b="0" i="0" lang="en-US" sz="2400" u="none" cap="none" strike="noStrike">
                <a:solidFill>
                  <a:schemeClr val="accent2"/>
                </a:solidFill>
                <a:latin typeface="Calibri"/>
                <a:ea typeface="Calibri"/>
                <a:cs typeface="Calibri"/>
                <a:sym typeface="Calibri"/>
              </a:rPr>
              <a:t>OK </a:t>
            </a:r>
            <a:r>
              <a:rPr b="0" i="1" lang="en-US" sz="2400" u="none" cap="none" strike="noStrike">
                <a:solidFill>
                  <a:schemeClr val="accent2"/>
                </a:solidFill>
                <a:latin typeface="Calibri"/>
                <a:ea typeface="Calibri"/>
                <a:cs typeface="Calibri"/>
                <a:sym typeface="Calibri"/>
              </a:rPr>
              <a:t>if</a:t>
            </a:r>
            <a:r>
              <a:rPr b="0" i="0" lang="en-US" sz="2400" u="none" cap="none" strike="noStrike">
                <a:solidFill>
                  <a:schemeClr val="accent2"/>
                </a:solidFill>
                <a:latin typeface="Calibri"/>
                <a:ea typeface="Calibri"/>
                <a:cs typeface="Calibri"/>
                <a:sym typeface="Calibri"/>
              </a:rPr>
              <a:t> all domain entries are unique</a:t>
            </a:r>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p:txBody>
      </p:sp>
      <p:sp>
        <p:nvSpPr>
          <p:cNvPr id="134" name="Google Shape;134;p7"/>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Probability Distributions</a:t>
            </a:r>
            <a:endParaRPr/>
          </a:p>
        </p:txBody>
      </p:sp>
      <p:sp>
        <p:nvSpPr>
          <p:cNvPr id="135" name="Google Shape;135;p7"/>
          <p:cNvSpPr txBox="1"/>
          <p:nvPr>
            <p:ph idx="1" type="body"/>
          </p:nvPr>
        </p:nvSpPr>
        <p:spPr>
          <a:xfrm>
            <a:off x="204098" y="1304126"/>
            <a:ext cx="6882626" cy="470614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sz="2400"/>
              <a:t>Unobserved random variables have distributions</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158114" lvl="3" marL="1600200" rtl="0" algn="l">
              <a:lnSpc>
                <a:spcPct val="90000"/>
              </a:lnSpc>
              <a:spcBef>
                <a:spcPts val="500"/>
              </a:spcBef>
              <a:spcAft>
                <a:spcPts val="0"/>
              </a:spcAft>
              <a:buClr>
                <a:schemeClr val="dk1"/>
              </a:buClr>
              <a:buSzPct val="100000"/>
              <a:buNone/>
            </a:pPr>
            <a:r>
              <a:t/>
            </a:r>
            <a:endParaRPr sz="1200"/>
          </a:p>
          <a:p>
            <a:pPr indent="0" lvl="0" marL="0" rtl="0" algn="l">
              <a:lnSpc>
                <a:spcPct val="90000"/>
              </a:lnSpc>
              <a:spcBef>
                <a:spcPts val="1000"/>
              </a:spcBef>
              <a:spcAft>
                <a:spcPts val="0"/>
              </a:spcAft>
              <a:buClr>
                <a:schemeClr val="dk1"/>
              </a:buClr>
              <a:buSzPct val="100000"/>
              <a:buNone/>
            </a:pPr>
            <a:r>
              <a:rPr lang="en-US" sz="2400"/>
              <a:t>A distribution is a TABLE of probabilities of values</a:t>
            </a:r>
            <a:endParaRPr/>
          </a:p>
          <a:p>
            <a:pPr indent="-158115" lvl="8" marL="3886200" rtl="0" algn="l">
              <a:lnSpc>
                <a:spcPct val="90000"/>
              </a:lnSpc>
              <a:spcBef>
                <a:spcPts val="500"/>
              </a:spcBef>
              <a:spcAft>
                <a:spcPts val="0"/>
              </a:spcAft>
              <a:buClr>
                <a:schemeClr val="dk1"/>
              </a:buClr>
              <a:buSzPct val="100000"/>
              <a:buNone/>
            </a:pPr>
            <a:r>
              <a:t/>
            </a:r>
            <a:endParaRPr sz="1200"/>
          </a:p>
          <a:p>
            <a:pPr indent="0" lvl="0" marL="0" rtl="0" algn="l">
              <a:lnSpc>
                <a:spcPct val="90000"/>
              </a:lnSpc>
              <a:spcBef>
                <a:spcPts val="1000"/>
              </a:spcBef>
              <a:spcAft>
                <a:spcPts val="0"/>
              </a:spcAft>
              <a:buClr>
                <a:schemeClr val="dk1"/>
              </a:buClr>
              <a:buSzPct val="100000"/>
              <a:buNone/>
            </a:pPr>
            <a:r>
              <a:rPr lang="en-US" sz="2400"/>
              <a:t>A probability (lower case value) is a single number</a:t>
            </a:r>
            <a:endParaRPr/>
          </a:p>
          <a:p>
            <a:pPr indent="-134619" lvl="2" marL="1143000" rtl="0" algn="l">
              <a:lnSpc>
                <a:spcPct val="90000"/>
              </a:lnSpc>
              <a:spcBef>
                <a:spcPts val="500"/>
              </a:spcBef>
              <a:spcAft>
                <a:spcPts val="0"/>
              </a:spcAft>
              <a:buClr>
                <a:schemeClr val="dk1"/>
              </a:buClr>
              <a:buSzPct val="100000"/>
              <a:buNone/>
            </a:pPr>
            <a:r>
              <a:t/>
            </a:r>
            <a:endParaRPr sz="16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Must have:                                                 and</a:t>
            </a:r>
            <a:endParaRPr/>
          </a:p>
        </p:txBody>
      </p:sp>
      <p:graphicFrame>
        <p:nvGraphicFramePr>
          <p:cNvPr id="136" name="Google Shape;136;p7"/>
          <p:cNvGraphicFramePr/>
          <p:nvPr/>
        </p:nvGraphicFramePr>
        <p:xfrm>
          <a:off x="1360963" y="2216140"/>
          <a:ext cx="3000000" cy="3000000"/>
        </p:xfrm>
        <a:graphic>
          <a:graphicData uri="http://schemas.openxmlformats.org/drawingml/2006/table">
            <a:tbl>
              <a:tblPr>
                <a:noFill/>
                <a:tableStyleId>{98D2FC19-6D12-42EF-8AA3-5F670350492C}</a:tableStyleId>
              </a:tblPr>
              <a:tblGrid>
                <a:gridCol w="857250"/>
                <a:gridCol w="57150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137" name="Google Shape;137;p7"/>
          <p:cNvPicPr preferRelativeResize="0"/>
          <p:nvPr/>
        </p:nvPicPr>
        <p:blipFill rotWithShape="1">
          <a:blip r:embed="rId3">
            <a:alphaModFix/>
          </a:blip>
          <a:srcRect b="0" l="0" r="0" t="0"/>
          <a:stretch/>
        </p:blipFill>
        <p:spPr>
          <a:xfrm>
            <a:off x="1745138" y="1838315"/>
            <a:ext cx="731837" cy="298450"/>
          </a:xfrm>
          <a:prstGeom prst="rect">
            <a:avLst/>
          </a:prstGeom>
          <a:noFill/>
          <a:ln>
            <a:noFill/>
          </a:ln>
        </p:spPr>
      </p:pic>
      <p:graphicFrame>
        <p:nvGraphicFramePr>
          <p:cNvPr id="138" name="Google Shape;138;p7"/>
          <p:cNvGraphicFramePr/>
          <p:nvPr/>
        </p:nvGraphicFramePr>
        <p:xfrm>
          <a:off x="3410425" y="2216140"/>
          <a:ext cx="3000000" cy="3000000"/>
        </p:xfrm>
        <a:graphic>
          <a:graphicData uri="http://schemas.openxmlformats.org/drawingml/2006/table">
            <a:tbl>
              <a:tblPr>
                <a:noFill/>
                <a:tableStyleId>{98D2FC19-6D12-42EF-8AA3-5F670350492C}</a:tableStyleId>
              </a:tblPr>
              <a:tblGrid>
                <a:gridCol w="1153475"/>
                <a:gridCol w="768975"/>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0.6</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0.1</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fog</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139" name="Google Shape;139;p7"/>
          <p:cNvPicPr preferRelativeResize="0"/>
          <p:nvPr/>
        </p:nvPicPr>
        <p:blipFill rotWithShape="1">
          <a:blip r:embed="rId4">
            <a:alphaModFix/>
          </a:blip>
          <a:srcRect b="0" l="0" r="0" t="0"/>
          <a:stretch/>
        </p:blipFill>
        <p:spPr>
          <a:xfrm>
            <a:off x="4008913" y="1844665"/>
            <a:ext cx="850900" cy="298450"/>
          </a:xfrm>
          <a:prstGeom prst="rect">
            <a:avLst/>
          </a:prstGeom>
          <a:noFill/>
          <a:ln>
            <a:noFill/>
          </a:ln>
        </p:spPr>
      </p:pic>
      <p:pic>
        <p:nvPicPr>
          <p:cNvPr descr="txp_fig" id="140" name="Google Shape;140;p7"/>
          <p:cNvPicPr preferRelativeResize="0"/>
          <p:nvPr/>
        </p:nvPicPr>
        <p:blipFill rotWithShape="1">
          <a:blip r:embed="rId5">
            <a:alphaModFix/>
          </a:blip>
          <a:srcRect b="0" l="0" r="0" t="0"/>
          <a:stretch/>
        </p:blipFill>
        <p:spPr>
          <a:xfrm>
            <a:off x="2229033" y="5504778"/>
            <a:ext cx="2851150" cy="298450"/>
          </a:xfrm>
          <a:prstGeom prst="rect">
            <a:avLst/>
          </a:prstGeom>
          <a:noFill/>
          <a:ln>
            <a:noFill/>
          </a:ln>
        </p:spPr>
      </p:pic>
      <p:pic>
        <p:nvPicPr>
          <p:cNvPr descr="txp_fig.png" id="141" name="Google Shape;141;p7"/>
          <p:cNvPicPr preferRelativeResize="0"/>
          <p:nvPr/>
        </p:nvPicPr>
        <p:blipFill rotWithShape="1">
          <a:blip r:embed="rId6">
            <a:alphaModFix/>
          </a:blip>
          <a:srcRect b="0" l="0" r="0" t="0"/>
          <a:stretch/>
        </p:blipFill>
        <p:spPr>
          <a:xfrm>
            <a:off x="2488064" y="6118003"/>
            <a:ext cx="2583980" cy="298726"/>
          </a:xfrm>
          <a:prstGeom prst="rect">
            <a:avLst/>
          </a:prstGeom>
          <a:noFill/>
          <a:ln>
            <a:noFill/>
          </a:ln>
        </p:spPr>
      </p:pic>
      <p:pic>
        <p:nvPicPr>
          <p:cNvPr descr="txp_fig.png" id="142" name="Google Shape;142;p7"/>
          <p:cNvPicPr preferRelativeResize="0"/>
          <p:nvPr/>
        </p:nvPicPr>
        <p:blipFill rotWithShape="1">
          <a:blip r:embed="rId7">
            <a:alphaModFix/>
          </a:blip>
          <a:srcRect b="0" l="0" r="0" t="0"/>
          <a:stretch/>
        </p:blipFill>
        <p:spPr>
          <a:xfrm>
            <a:off x="7470456" y="5550845"/>
            <a:ext cx="2492511" cy="567158"/>
          </a:xfrm>
          <a:prstGeom prst="rect">
            <a:avLst/>
          </a:prstGeom>
          <a:noFill/>
          <a:ln>
            <a:noFill/>
          </a:ln>
        </p:spPr>
      </p:pic>
      <p:pic>
        <p:nvPicPr>
          <p:cNvPr descr="txp_fig.png" id="143" name="Google Shape;143;p7"/>
          <p:cNvPicPr preferRelativeResize="0"/>
          <p:nvPr/>
        </p:nvPicPr>
        <p:blipFill rotWithShape="1">
          <a:blip r:embed="rId8">
            <a:alphaModFix/>
          </a:blip>
          <a:srcRect b="0" l="0" r="0" t="0"/>
          <a:stretch/>
        </p:blipFill>
        <p:spPr>
          <a:xfrm>
            <a:off x="7963848" y="3327456"/>
            <a:ext cx="3627379" cy="298550"/>
          </a:xfrm>
          <a:prstGeom prst="rect">
            <a:avLst/>
          </a:prstGeom>
          <a:noFill/>
          <a:ln>
            <a:noFill/>
          </a:ln>
        </p:spPr>
      </p:pic>
      <p:pic>
        <p:nvPicPr>
          <p:cNvPr descr="txp_fig.png" id="144" name="Google Shape;144;p7"/>
          <p:cNvPicPr preferRelativeResize="0"/>
          <p:nvPr/>
        </p:nvPicPr>
        <p:blipFill rotWithShape="1">
          <a:blip r:embed="rId9">
            <a:alphaModFix/>
          </a:blip>
          <a:srcRect b="0" l="0" r="0" t="0"/>
          <a:stretch/>
        </p:blipFill>
        <p:spPr>
          <a:xfrm>
            <a:off x="8113387" y="2289137"/>
            <a:ext cx="3179555" cy="298550"/>
          </a:xfrm>
          <a:prstGeom prst="rect">
            <a:avLst/>
          </a:prstGeom>
          <a:noFill/>
          <a:ln>
            <a:noFill/>
          </a:ln>
        </p:spPr>
      </p:pic>
      <p:pic>
        <p:nvPicPr>
          <p:cNvPr descr="txp_fig.png" id="145" name="Google Shape;145;p7"/>
          <p:cNvPicPr preferRelativeResize="0"/>
          <p:nvPr/>
        </p:nvPicPr>
        <p:blipFill rotWithShape="1">
          <a:blip r:embed="rId10">
            <a:alphaModFix/>
          </a:blip>
          <a:srcRect b="0" l="0" r="0" t="0"/>
          <a:stretch/>
        </p:blipFill>
        <p:spPr>
          <a:xfrm>
            <a:off x="8010015" y="2815765"/>
            <a:ext cx="3373612" cy="298550"/>
          </a:xfrm>
          <a:prstGeom prst="rect">
            <a:avLst/>
          </a:prstGeom>
          <a:noFill/>
          <a:ln>
            <a:noFill/>
          </a:ln>
        </p:spPr>
      </p:pic>
      <p:pic>
        <p:nvPicPr>
          <p:cNvPr descr="txp_fig.png" id="146" name="Google Shape;146;p7"/>
          <p:cNvPicPr preferRelativeResize="0"/>
          <p:nvPr/>
        </p:nvPicPr>
        <p:blipFill rotWithShape="1">
          <a:blip r:embed="rId11">
            <a:alphaModFix/>
          </a:blip>
          <a:srcRect b="0" l="0" r="0" t="0"/>
          <a:stretch/>
        </p:blipFill>
        <p:spPr>
          <a:xfrm>
            <a:off x="9266830" y="3922124"/>
            <a:ext cx="328405" cy="597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Joint Distributions</a:t>
            </a:r>
            <a:endParaRPr/>
          </a:p>
        </p:txBody>
      </p:sp>
      <p:sp>
        <p:nvSpPr>
          <p:cNvPr id="153" name="Google Shape;153;p8"/>
          <p:cNvSpPr txBox="1"/>
          <p:nvPr>
            <p:ph idx="1" type="body"/>
          </p:nvPr>
        </p:nvSpPr>
        <p:spPr>
          <a:xfrm>
            <a:off x="341314" y="1339380"/>
            <a:ext cx="7924642" cy="4953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80000"/>
              </a:lnSpc>
              <a:spcBef>
                <a:spcPts val="0"/>
              </a:spcBef>
              <a:spcAft>
                <a:spcPts val="0"/>
              </a:spcAft>
              <a:buClr>
                <a:schemeClr val="dk1"/>
              </a:buClr>
              <a:buSzPct val="100000"/>
              <a:buNone/>
            </a:pPr>
            <a:r>
              <a:rPr lang="en-US" sz="2400"/>
              <a:t>A </a:t>
            </a:r>
            <a:r>
              <a:rPr i="1" lang="en-US" sz="2400"/>
              <a:t>joint distribution</a:t>
            </a:r>
            <a:r>
              <a:rPr lang="en-US" sz="2400"/>
              <a:t> over a set of random variables:</a:t>
            </a:r>
            <a:endParaRPr/>
          </a:p>
          <a:p>
            <a:pPr indent="0" lvl="0" marL="0" rtl="0" algn="l">
              <a:lnSpc>
                <a:spcPct val="80000"/>
              </a:lnSpc>
              <a:spcBef>
                <a:spcPts val="1000"/>
              </a:spcBef>
              <a:spcAft>
                <a:spcPts val="0"/>
              </a:spcAft>
              <a:buClr>
                <a:schemeClr val="dk1"/>
              </a:buClr>
              <a:buSzPct val="100000"/>
              <a:buFont typeface="Noto Sans Symbols"/>
              <a:buNone/>
            </a:pPr>
            <a:r>
              <a:rPr lang="en-US" sz="2400"/>
              <a:t>specifies a real number for each assignment (or </a:t>
            </a:r>
            <a:r>
              <a:rPr i="1" lang="en-US" sz="2400"/>
              <a:t>outcome</a:t>
            </a:r>
            <a:r>
              <a:rPr lang="en-US" sz="2400"/>
              <a:t>): </a:t>
            </a:r>
            <a:endParaRPr/>
          </a:p>
          <a:p>
            <a:pPr indent="-122872" lvl="2" marL="1143000" rtl="0" algn="l">
              <a:lnSpc>
                <a:spcPct val="80000"/>
              </a:lnSpc>
              <a:spcBef>
                <a:spcPts val="500"/>
              </a:spcBef>
              <a:spcAft>
                <a:spcPts val="0"/>
              </a:spcAft>
              <a:buClr>
                <a:schemeClr val="dk1"/>
              </a:buClr>
              <a:buSzPct val="100000"/>
              <a:buNone/>
            </a:pPr>
            <a:r>
              <a:t/>
            </a:r>
            <a:endParaRPr sz="1800"/>
          </a:p>
          <a:p>
            <a:pPr indent="-122872" lvl="1" marL="685800" rtl="0" algn="l">
              <a:lnSpc>
                <a:spcPct val="80000"/>
              </a:lnSpc>
              <a:spcBef>
                <a:spcPts val="500"/>
              </a:spcBef>
              <a:spcAft>
                <a:spcPts val="0"/>
              </a:spcAft>
              <a:buClr>
                <a:schemeClr val="dk1"/>
              </a:buClr>
              <a:buSzPct val="100000"/>
              <a:buNone/>
            </a:pPr>
            <a:r>
              <a:t/>
            </a:r>
            <a:endParaRPr sz="1800"/>
          </a:p>
          <a:p>
            <a:pPr indent="-111125" lvl="1" marL="685800" rtl="0" algn="l">
              <a:lnSpc>
                <a:spcPct val="80000"/>
              </a:lnSpc>
              <a:spcBef>
                <a:spcPts val="500"/>
              </a:spcBef>
              <a:spcAft>
                <a:spcPts val="0"/>
              </a:spcAft>
              <a:buClr>
                <a:schemeClr val="dk1"/>
              </a:buClr>
              <a:buSzPct val="100000"/>
              <a:buNone/>
            </a:pPr>
            <a:r>
              <a:t/>
            </a:r>
            <a:endParaRPr sz="2000"/>
          </a:p>
          <a:p>
            <a:pPr indent="-111125" lvl="1" marL="685800" rtl="0" algn="l">
              <a:lnSpc>
                <a:spcPct val="80000"/>
              </a:lnSpc>
              <a:spcBef>
                <a:spcPts val="500"/>
              </a:spcBef>
              <a:spcAft>
                <a:spcPts val="0"/>
              </a:spcAft>
              <a:buClr>
                <a:schemeClr val="dk1"/>
              </a:buClr>
              <a:buSzPct val="100000"/>
              <a:buNone/>
            </a:pPr>
            <a:r>
              <a:t/>
            </a:r>
            <a:endParaRPr sz="2000"/>
          </a:p>
          <a:p>
            <a:pPr indent="-111125" lvl="1" marL="685800" rtl="0" algn="l">
              <a:lnSpc>
                <a:spcPct val="80000"/>
              </a:lnSpc>
              <a:spcBef>
                <a:spcPts val="500"/>
              </a:spcBef>
              <a:spcAft>
                <a:spcPts val="0"/>
              </a:spcAft>
              <a:buClr>
                <a:schemeClr val="dk1"/>
              </a:buClr>
              <a:buSzPct val="100000"/>
              <a:buNone/>
            </a:pPr>
            <a:r>
              <a:t/>
            </a:r>
            <a:endParaRPr sz="2000"/>
          </a:p>
          <a:p>
            <a:pPr indent="-158114" lvl="5" marL="2514600" rtl="0" algn="l">
              <a:lnSpc>
                <a:spcPct val="80000"/>
              </a:lnSpc>
              <a:spcBef>
                <a:spcPts val="500"/>
              </a:spcBef>
              <a:spcAft>
                <a:spcPts val="0"/>
              </a:spcAft>
              <a:buClr>
                <a:schemeClr val="dk1"/>
              </a:buClr>
              <a:buSzPct val="100000"/>
              <a:buNone/>
            </a:pPr>
            <a:r>
              <a:t/>
            </a:r>
            <a:endParaRPr sz="1200"/>
          </a:p>
          <a:p>
            <a:pPr indent="-228600" lvl="1" marL="685800" rtl="0" algn="l">
              <a:lnSpc>
                <a:spcPct val="80000"/>
              </a:lnSpc>
              <a:spcBef>
                <a:spcPts val="500"/>
              </a:spcBef>
              <a:spcAft>
                <a:spcPts val="0"/>
              </a:spcAft>
              <a:buClr>
                <a:schemeClr val="dk1"/>
              </a:buClr>
              <a:buSzPct val="100000"/>
              <a:buChar char="•"/>
            </a:pPr>
            <a:r>
              <a:rPr lang="en-US" sz="2000"/>
              <a:t>Must obey:</a:t>
            </a:r>
            <a:endParaRPr/>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t/>
            </a:r>
            <a:endParaRPr sz="2400"/>
          </a:p>
          <a:p>
            <a:pPr indent="-158115" lvl="7" marL="3429000" rtl="0" algn="l">
              <a:lnSpc>
                <a:spcPct val="80000"/>
              </a:lnSpc>
              <a:spcBef>
                <a:spcPts val="500"/>
              </a:spcBef>
              <a:spcAft>
                <a:spcPts val="0"/>
              </a:spcAft>
              <a:buClr>
                <a:schemeClr val="dk1"/>
              </a:buClr>
              <a:buSzPct val="100000"/>
              <a:buNone/>
            </a:pPr>
            <a:r>
              <a:t/>
            </a:r>
            <a:endParaRPr sz="1200"/>
          </a:p>
          <a:p>
            <a:pPr indent="0" lvl="0" marL="0" rtl="0" algn="l">
              <a:lnSpc>
                <a:spcPct val="80000"/>
              </a:lnSpc>
              <a:spcBef>
                <a:spcPts val="1000"/>
              </a:spcBef>
              <a:spcAft>
                <a:spcPts val="0"/>
              </a:spcAft>
              <a:buClr>
                <a:schemeClr val="dk1"/>
              </a:buClr>
              <a:buSzPct val="100000"/>
              <a:buNone/>
            </a:pPr>
            <a:r>
              <a:t/>
            </a:r>
            <a:endParaRPr sz="2400"/>
          </a:p>
          <a:p>
            <a:pPr indent="0" lvl="0" marL="0" rtl="0" algn="l">
              <a:lnSpc>
                <a:spcPct val="80000"/>
              </a:lnSpc>
              <a:spcBef>
                <a:spcPts val="1000"/>
              </a:spcBef>
              <a:spcAft>
                <a:spcPts val="0"/>
              </a:spcAft>
              <a:buClr>
                <a:schemeClr val="dk1"/>
              </a:buClr>
              <a:buSzPct val="100000"/>
              <a:buNone/>
            </a:pPr>
            <a:r>
              <a:rPr lang="en-US" sz="2400"/>
              <a:t>Size of distribution if n variables with domain sizes d?</a:t>
            </a:r>
            <a:endParaRPr/>
          </a:p>
          <a:p>
            <a:pPr indent="-158114" lvl="4" marL="2057400" rtl="0" algn="l">
              <a:lnSpc>
                <a:spcPct val="80000"/>
              </a:lnSpc>
              <a:spcBef>
                <a:spcPts val="500"/>
              </a:spcBef>
              <a:spcAft>
                <a:spcPts val="0"/>
              </a:spcAft>
              <a:buClr>
                <a:schemeClr val="dk1"/>
              </a:buClr>
              <a:buSzPct val="100000"/>
              <a:buNone/>
            </a:pPr>
            <a:r>
              <a:t/>
            </a:r>
            <a:endParaRPr sz="1200"/>
          </a:p>
          <a:p>
            <a:pPr indent="-228600" lvl="1" marL="685800" rtl="0" algn="l">
              <a:lnSpc>
                <a:spcPct val="80000"/>
              </a:lnSpc>
              <a:spcBef>
                <a:spcPts val="500"/>
              </a:spcBef>
              <a:spcAft>
                <a:spcPts val="0"/>
              </a:spcAft>
              <a:buClr>
                <a:schemeClr val="dk1"/>
              </a:buClr>
              <a:buSzPct val="100000"/>
              <a:buChar char="•"/>
            </a:pPr>
            <a:r>
              <a:rPr lang="en-US" sz="2000"/>
              <a:t>For all but the smallest distributions, impractical to write out!</a:t>
            </a:r>
            <a:endParaRPr/>
          </a:p>
        </p:txBody>
      </p:sp>
      <p:pic>
        <p:nvPicPr>
          <p:cNvPr descr="txp_fig" id="154" name="Google Shape;154;p8"/>
          <p:cNvPicPr preferRelativeResize="0"/>
          <p:nvPr/>
        </p:nvPicPr>
        <p:blipFill rotWithShape="1">
          <a:blip r:embed="rId3">
            <a:alphaModFix/>
          </a:blip>
          <a:srcRect b="0" l="0" r="0" t="0"/>
          <a:stretch/>
        </p:blipFill>
        <p:spPr>
          <a:xfrm>
            <a:off x="7022169" y="1305906"/>
            <a:ext cx="1803400" cy="261937"/>
          </a:xfrm>
          <a:prstGeom prst="rect">
            <a:avLst/>
          </a:prstGeom>
          <a:noFill/>
          <a:ln>
            <a:noFill/>
          </a:ln>
        </p:spPr>
      </p:pic>
      <p:pic>
        <p:nvPicPr>
          <p:cNvPr descr="txp_fig.png" id="155" name="Google Shape;155;p8"/>
          <p:cNvPicPr preferRelativeResize="0"/>
          <p:nvPr/>
        </p:nvPicPr>
        <p:blipFill rotWithShape="1">
          <a:blip r:embed="rId4">
            <a:alphaModFix/>
          </a:blip>
          <a:srcRect b="0" l="0" r="0" t="0"/>
          <a:stretch/>
        </p:blipFill>
        <p:spPr>
          <a:xfrm>
            <a:off x="1946710" y="2388049"/>
            <a:ext cx="4867275" cy="298606"/>
          </a:xfrm>
          <a:prstGeom prst="rect">
            <a:avLst/>
          </a:prstGeom>
          <a:noFill/>
          <a:ln>
            <a:noFill/>
          </a:ln>
        </p:spPr>
      </p:pic>
      <p:pic>
        <p:nvPicPr>
          <p:cNvPr descr="txp_fig" id="156" name="Google Shape;156;p8"/>
          <p:cNvPicPr preferRelativeResize="0"/>
          <p:nvPr/>
        </p:nvPicPr>
        <p:blipFill rotWithShape="1">
          <a:blip r:embed="rId5">
            <a:alphaModFix/>
          </a:blip>
          <a:srcRect b="0" l="0" r="0" t="0"/>
          <a:stretch/>
        </p:blipFill>
        <p:spPr>
          <a:xfrm>
            <a:off x="1932422" y="2937118"/>
            <a:ext cx="2445348" cy="328141"/>
          </a:xfrm>
          <a:prstGeom prst="rect">
            <a:avLst/>
          </a:prstGeom>
          <a:noFill/>
          <a:ln>
            <a:noFill/>
          </a:ln>
        </p:spPr>
      </p:pic>
      <p:pic>
        <p:nvPicPr>
          <p:cNvPr descr="txp_fig" id="157" name="Google Shape;157;p8"/>
          <p:cNvPicPr preferRelativeResize="0"/>
          <p:nvPr/>
        </p:nvPicPr>
        <p:blipFill rotWithShape="1">
          <a:blip r:embed="rId6">
            <a:alphaModFix/>
          </a:blip>
          <a:srcRect b="0" l="0" r="0" t="0"/>
          <a:stretch/>
        </p:blipFill>
        <p:spPr>
          <a:xfrm>
            <a:off x="3303822" y="3760065"/>
            <a:ext cx="2836863" cy="298450"/>
          </a:xfrm>
          <a:prstGeom prst="rect">
            <a:avLst/>
          </a:prstGeom>
          <a:noFill/>
          <a:ln>
            <a:noFill/>
          </a:ln>
        </p:spPr>
      </p:pic>
      <p:pic>
        <p:nvPicPr>
          <p:cNvPr descr="txp_fig" id="158" name="Google Shape;158;p8"/>
          <p:cNvPicPr preferRelativeResize="0"/>
          <p:nvPr/>
        </p:nvPicPr>
        <p:blipFill rotWithShape="1">
          <a:blip r:embed="rId7">
            <a:alphaModFix/>
          </a:blip>
          <a:srcRect b="0" l="0" r="0" t="0"/>
          <a:stretch/>
        </p:blipFill>
        <p:spPr>
          <a:xfrm>
            <a:off x="1778005" y="4366718"/>
            <a:ext cx="4359275" cy="671512"/>
          </a:xfrm>
          <a:prstGeom prst="rect">
            <a:avLst/>
          </a:prstGeom>
          <a:noFill/>
          <a:ln>
            <a:noFill/>
          </a:ln>
        </p:spPr>
      </p:pic>
      <p:graphicFrame>
        <p:nvGraphicFramePr>
          <p:cNvPr id="159" name="Google Shape;159;p8"/>
          <p:cNvGraphicFramePr/>
          <p:nvPr/>
        </p:nvGraphicFramePr>
        <p:xfrm>
          <a:off x="8747249" y="3210126"/>
          <a:ext cx="3000000" cy="3000000"/>
        </p:xfrm>
        <a:graphic>
          <a:graphicData uri="http://schemas.openxmlformats.org/drawingml/2006/table">
            <a:tbl>
              <a:tblPr>
                <a:noFill/>
                <a:tableStyleId>{98D2FC19-6D12-42EF-8AA3-5F670350492C}</a:tableStyleId>
              </a:tblPr>
              <a:tblGrid>
                <a:gridCol w="776675"/>
                <a:gridCol w="720550"/>
                <a:gridCol w="857750"/>
              </a:tblGrid>
              <a:tr h="288925">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925">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925">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925">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925">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160" name="Google Shape;160;p8"/>
          <p:cNvPicPr preferRelativeResize="0"/>
          <p:nvPr/>
        </p:nvPicPr>
        <p:blipFill rotWithShape="1">
          <a:blip r:embed="rId8">
            <a:alphaModFix/>
          </a:blip>
          <a:srcRect b="0" l="0" r="0" t="0"/>
          <a:stretch/>
        </p:blipFill>
        <p:spPr>
          <a:xfrm>
            <a:off x="9385182" y="2742947"/>
            <a:ext cx="1179512" cy="29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Probabilistic Models</a:t>
            </a:r>
            <a:endParaRPr/>
          </a:p>
        </p:txBody>
      </p:sp>
      <p:sp>
        <p:nvSpPr>
          <p:cNvPr id="167" name="Google Shape;167;p9"/>
          <p:cNvSpPr txBox="1"/>
          <p:nvPr>
            <p:ph idx="1" type="body"/>
          </p:nvPr>
        </p:nvSpPr>
        <p:spPr>
          <a:xfrm>
            <a:off x="433388" y="1568450"/>
            <a:ext cx="5278437" cy="4800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000"/>
              <a:buNone/>
            </a:pPr>
            <a:r>
              <a:rPr lang="en-US" sz="2000"/>
              <a:t>A probabilistic model is a joint distribution over a set of random variables</a:t>
            </a:r>
            <a:endParaRPr/>
          </a:p>
          <a:p>
            <a:pPr indent="-114300" lvl="1" marL="685800" rtl="0" algn="l">
              <a:lnSpc>
                <a:spcPct val="80000"/>
              </a:lnSpc>
              <a:spcBef>
                <a:spcPts val="500"/>
              </a:spcBef>
              <a:spcAft>
                <a:spcPts val="0"/>
              </a:spcAft>
              <a:buClr>
                <a:schemeClr val="dk1"/>
              </a:buClr>
              <a:buSzPts val="1800"/>
              <a:buNone/>
            </a:pPr>
            <a:r>
              <a:t/>
            </a:r>
            <a:endParaRPr sz="1800"/>
          </a:p>
          <a:p>
            <a:pPr indent="0" lvl="0" marL="0" rtl="0" algn="l">
              <a:lnSpc>
                <a:spcPct val="80000"/>
              </a:lnSpc>
              <a:spcBef>
                <a:spcPts val="1000"/>
              </a:spcBef>
              <a:spcAft>
                <a:spcPts val="0"/>
              </a:spcAft>
              <a:buClr>
                <a:schemeClr val="dk1"/>
              </a:buClr>
              <a:buSzPts val="2000"/>
              <a:buNone/>
            </a:pPr>
            <a:r>
              <a:rPr lang="en-US" sz="2000"/>
              <a:t>Probabilistic models:</a:t>
            </a:r>
            <a:endParaRPr/>
          </a:p>
          <a:p>
            <a:pPr indent="-228600" lvl="1" marL="685800" rtl="0" algn="l">
              <a:lnSpc>
                <a:spcPct val="80000"/>
              </a:lnSpc>
              <a:spcBef>
                <a:spcPts val="500"/>
              </a:spcBef>
              <a:spcAft>
                <a:spcPts val="0"/>
              </a:spcAft>
              <a:buClr>
                <a:schemeClr val="dk1"/>
              </a:buClr>
              <a:buSzPts val="1800"/>
              <a:buChar char="•"/>
            </a:pPr>
            <a:r>
              <a:rPr lang="en-US" sz="1800"/>
              <a:t>(Random) variables with domains </a:t>
            </a:r>
            <a:endParaRPr/>
          </a:p>
          <a:p>
            <a:pPr indent="-228600" lvl="1" marL="685800" rtl="0" algn="l">
              <a:lnSpc>
                <a:spcPct val="80000"/>
              </a:lnSpc>
              <a:spcBef>
                <a:spcPts val="500"/>
              </a:spcBef>
              <a:spcAft>
                <a:spcPts val="0"/>
              </a:spcAft>
              <a:buClr>
                <a:schemeClr val="dk1"/>
              </a:buClr>
              <a:buSzPts val="1800"/>
              <a:buChar char="•"/>
            </a:pPr>
            <a:r>
              <a:rPr lang="en-US" sz="1800"/>
              <a:t>Assignments are called </a:t>
            </a:r>
            <a:r>
              <a:rPr i="1" lang="en-US" sz="1800"/>
              <a:t>outcomes</a:t>
            </a:r>
            <a:endParaRPr/>
          </a:p>
          <a:p>
            <a:pPr indent="-228600" lvl="1" marL="685800" rtl="0" algn="l">
              <a:lnSpc>
                <a:spcPct val="80000"/>
              </a:lnSpc>
              <a:spcBef>
                <a:spcPts val="500"/>
              </a:spcBef>
              <a:spcAft>
                <a:spcPts val="0"/>
              </a:spcAft>
              <a:buClr>
                <a:schemeClr val="dk1"/>
              </a:buClr>
              <a:buSzPts val="1800"/>
              <a:buChar char="•"/>
            </a:pPr>
            <a:r>
              <a:rPr lang="en-US" sz="1800"/>
              <a:t>Joint distributions: say whether assignments (outcomes) are likely</a:t>
            </a:r>
            <a:endParaRPr/>
          </a:p>
          <a:p>
            <a:pPr indent="-228600" lvl="1" marL="685800" rtl="0" algn="l">
              <a:lnSpc>
                <a:spcPct val="80000"/>
              </a:lnSpc>
              <a:spcBef>
                <a:spcPts val="500"/>
              </a:spcBef>
              <a:spcAft>
                <a:spcPts val="0"/>
              </a:spcAft>
              <a:buClr>
                <a:schemeClr val="dk1"/>
              </a:buClr>
              <a:buSzPts val="1800"/>
              <a:buChar char="•"/>
            </a:pPr>
            <a:r>
              <a:rPr i="1" lang="en-US" sz="1800"/>
              <a:t>Normalized:</a:t>
            </a:r>
            <a:r>
              <a:rPr lang="en-US" sz="1800"/>
              <a:t> sum to 1.0</a:t>
            </a:r>
            <a:endParaRPr/>
          </a:p>
          <a:p>
            <a:pPr indent="-228600" lvl="1" marL="685800" rtl="0" algn="l">
              <a:lnSpc>
                <a:spcPct val="80000"/>
              </a:lnSpc>
              <a:spcBef>
                <a:spcPts val="500"/>
              </a:spcBef>
              <a:spcAft>
                <a:spcPts val="0"/>
              </a:spcAft>
              <a:buClr>
                <a:schemeClr val="dk1"/>
              </a:buClr>
              <a:buSzPts val="1800"/>
              <a:buChar char="•"/>
            </a:pPr>
            <a:r>
              <a:rPr lang="en-US" sz="1800"/>
              <a:t>Ideally: only certain variables directly interact</a:t>
            </a:r>
            <a:endParaRPr/>
          </a:p>
          <a:p>
            <a:pPr indent="0" lvl="0" marL="0" rtl="0" algn="l">
              <a:lnSpc>
                <a:spcPct val="80000"/>
              </a:lnSpc>
              <a:spcBef>
                <a:spcPts val="1000"/>
              </a:spcBef>
              <a:spcAft>
                <a:spcPts val="0"/>
              </a:spcAft>
              <a:buClr>
                <a:schemeClr val="dk1"/>
              </a:buClr>
              <a:buSzPts val="2000"/>
              <a:buNone/>
            </a:pPr>
            <a:r>
              <a:t/>
            </a:r>
            <a:endParaRPr sz="2000"/>
          </a:p>
        </p:txBody>
      </p:sp>
      <p:graphicFrame>
        <p:nvGraphicFramePr>
          <p:cNvPr id="168" name="Google Shape;168;p9"/>
          <p:cNvGraphicFramePr/>
          <p:nvPr/>
        </p:nvGraphicFramePr>
        <p:xfrm>
          <a:off x="5773738" y="1908175"/>
          <a:ext cx="3000000" cy="3000000"/>
        </p:xfrm>
        <a:graphic>
          <a:graphicData uri="http://schemas.openxmlformats.org/drawingml/2006/table">
            <a:tbl>
              <a:tblPr>
                <a:noFill/>
                <a:tableStyleId>{98D2FC19-6D12-42EF-8AA3-5F670350492C}</a:tableStyleId>
              </a:tblPr>
              <a:tblGrid>
                <a:gridCol w="914400"/>
                <a:gridCol w="914400"/>
                <a:gridCol w="914400"/>
              </a:tblGrid>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9" name="Google Shape;169;p9"/>
          <p:cNvSpPr txBox="1"/>
          <p:nvPr/>
        </p:nvSpPr>
        <p:spPr>
          <a:xfrm>
            <a:off x="5989638" y="1425575"/>
            <a:ext cx="240347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Distribution over T,W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399673" y="365125"/>
            <a:ext cx="10954127" cy="7720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Open Sans"/>
              <a:buNone/>
            </a:pPr>
            <a:r>
              <a:rPr lang="en-US"/>
              <a:t>Events</a:t>
            </a:r>
            <a:endParaRPr/>
          </a:p>
        </p:txBody>
      </p:sp>
      <p:sp>
        <p:nvSpPr>
          <p:cNvPr id="176" name="Google Shape;176;p10"/>
          <p:cNvSpPr txBox="1"/>
          <p:nvPr>
            <p:ph idx="1" type="body"/>
          </p:nvPr>
        </p:nvSpPr>
        <p:spPr>
          <a:xfrm>
            <a:off x="457200" y="1428868"/>
            <a:ext cx="5937860" cy="5124332"/>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200"/>
              <a:buNone/>
            </a:pPr>
            <a:r>
              <a:rPr lang="en-US" sz="2200"/>
              <a:t>An </a:t>
            </a:r>
            <a:r>
              <a:rPr i="1" lang="en-US" sz="2200"/>
              <a:t>event</a:t>
            </a:r>
            <a:r>
              <a:rPr lang="en-US" sz="2200"/>
              <a:t> is a set E of outcomes</a:t>
            </a:r>
            <a:endParaRPr/>
          </a:p>
          <a:p>
            <a:pPr indent="0" lvl="0" marL="0" rtl="0" algn="l">
              <a:lnSpc>
                <a:spcPct val="80000"/>
              </a:lnSpc>
              <a:spcBef>
                <a:spcPts val="1000"/>
              </a:spcBef>
              <a:spcAft>
                <a:spcPts val="0"/>
              </a:spcAft>
              <a:buClr>
                <a:schemeClr val="dk1"/>
              </a:buClr>
              <a:buSzPts val="2200"/>
              <a:buNone/>
            </a:pPr>
            <a:r>
              <a:t/>
            </a:r>
            <a:endParaRPr sz="2200"/>
          </a:p>
          <a:p>
            <a:pPr indent="0" lvl="8" marL="3657417" rtl="0" algn="l">
              <a:lnSpc>
                <a:spcPct val="80000"/>
              </a:lnSpc>
              <a:spcBef>
                <a:spcPts val="500"/>
              </a:spcBef>
              <a:spcAft>
                <a:spcPts val="0"/>
              </a:spcAft>
              <a:buClr>
                <a:schemeClr val="dk1"/>
              </a:buClr>
              <a:buSzPts val="2200"/>
              <a:buNone/>
            </a:pPr>
            <a:r>
              <a:t/>
            </a:r>
            <a:endParaRPr sz="2200"/>
          </a:p>
          <a:p>
            <a:pPr indent="0" lvl="0" marL="0" rtl="0" algn="l">
              <a:lnSpc>
                <a:spcPct val="80000"/>
              </a:lnSpc>
              <a:spcBef>
                <a:spcPts val="1000"/>
              </a:spcBef>
              <a:spcAft>
                <a:spcPts val="0"/>
              </a:spcAft>
              <a:buClr>
                <a:schemeClr val="dk1"/>
              </a:buClr>
              <a:buSzPts val="2200"/>
              <a:buNone/>
            </a:pPr>
            <a:r>
              <a:t/>
            </a:r>
            <a:endParaRPr sz="2200"/>
          </a:p>
          <a:p>
            <a:pPr indent="0" lvl="0" marL="0" rtl="0" algn="l">
              <a:lnSpc>
                <a:spcPct val="80000"/>
              </a:lnSpc>
              <a:spcBef>
                <a:spcPts val="1000"/>
              </a:spcBef>
              <a:spcAft>
                <a:spcPts val="0"/>
              </a:spcAft>
              <a:buClr>
                <a:schemeClr val="dk1"/>
              </a:buClr>
              <a:buSzPts val="2200"/>
              <a:buNone/>
            </a:pPr>
            <a:r>
              <a:rPr lang="en-US" sz="2200"/>
              <a:t>From a joint distribution, we can calculate the probability of any event</a:t>
            </a:r>
            <a:endParaRPr/>
          </a:p>
          <a:p>
            <a:pPr indent="-228600" lvl="1" marL="685800" rtl="0" algn="l">
              <a:lnSpc>
                <a:spcPct val="80000"/>
              </a:lnSpc>
              <a:spcBef>
                <a:spcPts val="500"/>
              </a:spcBef>
              <a:spcAft>
                <a:spcPts val="0"/>
              </a:spcAft>
              <a:buClr>
                <a:schemeClr val="dk1"/>
              </a:buClr>
              <a:buSzPts val="2200"/>
              <a:buChar char="•"/>
            </a:pPr>
            <a:r>
              <a:rPr lang="en-US" sz="2200"/>
              <a:t>Probability that it’s hot AND sunny?</a:t>
            </a:r>
            <a:endParaRPr/>
          </a:p>
          <a:p>
            <a:pPr indent="0" lvl="1" marL="457200" rtl="0" algn="l">
              <a:lnSpc>
                <a:spcPct val="80000"/>
              </a:lnSpc>
              <a:spcBef>
                <a:spcPts val="500"/>
              </a:spcBef>
              <a:spcAft>
                <a:spcPts val="0"/>
              </a:spcAft>
              <a:buClr>
                <a:schemeClr val="dk1"/>
              </a:buClr>
              <a:buSzPts val="2200"/>
              <a:buNone/>
            </a:pPr>
            <a:r>
              <a:t/>
            </a:r>
            <a:endParaRPr sz="2200"/>
          </a:p>
          <a:p>
            <a:pPr indent="-228600" lvl="1" marL="685800" rtl="0" algn="l">
              <a:lnSpc>
                <a:spcPct val="80000"/>
              </a:lnSpc>
              <a:spcBef>
                <a:spcPts val="500"/>
              </a:spcBef>
              <a:spcAft>
                <a:spcPts val="0"/>
              </a:spcAft>
              <a:buClr>
                <a:schemeClr val="dk1"/>
              </a:buClr>
              <a:buSzPts val="2200"/>
              <a:buChar char="•"/>
            </a:pPr>
            <a:r>
              <a:rPr lang="en-US" sz="2200"/>
              <a:t>Probability that it’s hot?</a:t>
            </a:r>
            <a:endParaRPr/>
          </a:p>
          <a:p>
            <a:pPr indent="-88900" lvl="1" marL="685800" rtl="0" algn="l">
              <a:lnSpc>
                <a:spcPct val="80000"/>
              </a:lnSpc>
              <a:spcBef>
                <a:spcPts val="500"/>
              </a:spcBef>
              <a:spcAft>
                <a:spcPts val="0"/>
              </a:spcAft>
              <a:buClr>
                <a:schemeClr val="dk1"/>
              </a:buClr>
              <a:buSzPts val="2200"/>
              <a:buNone/>
            </a:pPr>
            <a:r>
              <a:t/>
            </a:r>
            <a:endParaRPr sz="2200"/>
          </a:p>
          <a:p>
            <a:pPr indent="-228600" lvl="1" marL="685800" rtl="0" algn="l">
              <a:lnSpc>
                <a:spcPct val="80000"/>
              </a:lnSpc>
              <a:spcBef>
                <a:spcPts val="500"/>
              </a:spcBef>
              <a:spcAft>
                <a:spcPts val="0"/>
              </a:spcAft>
              <a:buClr>
                <a:schemeClr val="dk1"/>
              </a:buClr>
              <a:buSzPts val="2200"/>
              <a:buChar char="•"/>
            </a:pPr>
            <a:r>
              <a:rPr lang="en-US" sz="2200"/>
              <a:t>Probability that it’s hot OR sunny?</a:t>
            </a:r>
            <a:endParaRPr/>
          </a:p>
          <a:p>
            <a:pPr indent="0" lvl="1" marL="457176" rtl="0" algn="l">
              <a:lnSpc>
                <a:spcPct val="80000"/>
              </a:lnSpc>
              <a:spcBef>
                <a:spcPts val="500"/>
              </a:spcBef>
              <a:spcAft>
                <a:spcPts val="0"/>
              </a:spcAft>
              <a:buClr>
                <a:schemeClr val="dk1"/>
              </a:buClr>
              <a:buSzPts val="2200"/>
              <a:buNone/>
            </a:pPr>
            <a:r>
              <a:t/>
            </a:r>
            <a:endParaRPr sz="2200"/>
          </a:p>
          <a:p>
            <a:pPr indent="0" lvl="0" marL="0" rtl="0" algn="l">
              <a:lnSpc>
                <a:spcPct val="80000"/>
              </a:lnSpc>
              <a:spcBef>
                <a:spcPts val="1000"/>
              </a:spcBef>
              <a:spcAft>
                <a:spcPts val="0"/>
              </a:spcAft>
              <a:buClr>
                <a:schemeClr val="dk1"/>
              </a:buClr>
              <a:buSzPts val="2200"/>
              <a:buNone/>
            </a:pPr>
            <a:r>
              <a:rPr lang="en-US" sz="2200"/>
              <a:t>Typically, the events we care about are </a:t>
            </a:r>
            <a:r>
              <a:rPr i="1" lang="en-US" sz="2200"/>
              <a:t>partial assignments</a:t>
            </a:r>
            <a:r>
              <a:rPr lang="en-US" sz="2200"/>
              <a:t>, like P(T=hot)</a:t>
            </a:r>
            <a:endParaRPr/>
          </a:p>
          <a:p>
            <a:pPr indent="0" lvl="0" marL="0" rtl="0" algn="l">
              <a:lnSpc>
                <a:spcPct val="80000"/>
              </a:lnSpc>
              <a:spcBef>
                <a:spcPts val="1000"/>
              </a:spcBef>
              <a:spcAft>
                <a:spcPts val="0"/>
              </a:spcAft>
              <a:buClr>
                <a:schemeClr val="dk1"/>
              </a:buClr>
              <a:buSzPts val="2200"/>
              <a:buNone/>
            </a:pPr>
            <a:r>
              <a:t/>
            </a:r>
            <a:endParaRPr sz="2200"/>
          </a:p>
          <a:p>
            <a:pPr indent="0" lvl="0" marL="0" rtl="0" algn="l">
              <a:lnSpc>
                <a:spcPct val="80000"/>
              </a:lnSpc>
              <a:spcBef>
                <a:spcPts val="1000"/>
              </a:spcBef>
              <a:spcAft>
                <a:spcPts val="0"/>
              </a:spcAft>
              <a:buClr>
                <a:schemeClr val="dk1"/>
              </a:buClr>
              <a:buSzPts val="2200"/>
              <a:buFont typeface="Noto Sans Symbols"/>
              <a:buNone/>
            </a:pPr>
            <a:r>
              <a:rPr lang="en-US" sz="2200"/>
              <a:t> </a:t>
            </a:r>
            <a:endParaRPr/>
          </a:p>
        </p:txBody>
      </p:sp>
      <p:graphicFrame>
        <p:nvGraphicFramePr>
          <p:cNvPr id="177" name="Google Shape;177;p10"/>
          <p:cNvGraphicFramePr/>
          <p:nvPr/>
        </p:nvGraphicFramePr>
        <p:xfrm>
          <a:off x="8226236" y="3451800"/>
          <a:ext cx="3000000" cy="3000000"/>
        </p:xfrm>
        <a:graphic>
          <a:graphicData uri="http://schemas.openxmlformats.org/drawingml/2006/table">
            <a:tbl>
              <a:tblPr>
                <a:noFill/>
                <a:tableStyleId>{98D2FC19-6D12-42EF-8AA3-5F670350492C}</a:tableStyleId>
              </a:tblPr>
              <a:tblGrid>
                <a:gridCol w="914400"/>
                <a:gridCol w="914400"/>
                <a:gridCol w="914400"/>
              </a:tblGrid>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178" name="Google Shape;178;p10"/>
          <p:cNvPicPr preferRelativeResize="0"/>
          <p:nvPr/>
        </p:nvPicPr>
        <p:blipFill rotWithShape="1">
          <a:blip r:embed="rId3">
            <a:alphaModFix/>
          </a:blip>
          <a:srcRect b="0" l="0" r="0" t="0"/>
          <a:stretch/>
        </p:blipFill>
        <p:spPr>
          <a:xfrm>
            <a:off x="1189487" y="2131330"/>
            <a:ext cx="4049019" cy="625771"/>
          </a:xfrm>
          <a:prstGeom prst="rect">
            <a:avLst/>
          </a:prstGeom>
          <a:noFill/>
          <a:ln>
            <a:noFill/>
          </a:ln>
        </p:spPr>
      </p:pic>
      <p:pic>
        <p:nvPicPr>
          <p:cNvPr descr="txp_fig" id="179" name="Google Shape;179;p10"/>
          <p:cNvPicPr preferRelativeResize="0"/>
          <p:nvPr/>
        </p:nvPicPr>
        <p:blipFill rotWithShape="1">
          <a:blip r:embed="rId4">
            <a:alphaModFix/>
          </a:blip>
          <a:srcRect b="0" l="0" r="0" t="0"/>
          <a:stretch/>
        </p:blipFill>
        <p:spPr>
          <a:xfrm>
            <a:off x="9077477" y="2956187"/>
            <a:ext cx="1179512" cy="29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3454B"/>
      </a:dk2>
      <a:lt2>
        <a:srgbClr val="CECFD2"/>
      </a:lt2>
      <a:accent1>
        <a:srgbClr val="370660"/>
      </a:accent1>
      <a:accent2>
        <a:srgbClr val="FEAD2B"/>
      </a:accent2>
      <a:accent3>
        <a:srgbClr val="7EDBF5"/>
      </a:accent3>
      <a:accent4>
        <a:srgbClr val="EEEFEE"/>
      </a:accent4>
      <a:accent5>
        <a:srgbClr val="5EC0A6"/>
      </a:accent5>
      <a:accent6>
        <a:srgbClr val="D9E8E3"/>
      </a:accent6>
      <a:hlink>
        <a:srgbClr val="C10ADD"/>
      </a:hlink>
      <a:folHlink>
        <a:srgbClr val="7F00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2020-10-29T12:45:45Z</dcterms:created>
  <dc:creator>Callison-Burch, Christopher</dc:creator>
</cp:coreProperties>
</file>