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8"/>
  </p:notesMasterIdLst>
  <p:handoutMasterIdLst>
    <p:handoutMasterId r:id="rId29"/>
  </p:handoutMasterIdLst>
  <p:sldIdLst>
    <p:sldId id="345" r:id="rId2"/>
    <p:sldId id="409" r:id="rId3"/>
    <p:sldId id="319" r:id="rId4"/>
    <p:sldId id="346" r:id="rId5"/>
    <p:sldId id="320" r:id="rId6"/>
    <p:sldId id="323" r:id="rId7"/>
    <p:sldId id="324" r:id="rId8"/>
    <p:sldId id="347" r:id="rId9"/>
    <p:sldId id="348" r:id="rId10"/>
    <p:sldId id="349" r:id="rId11"/>
    <p:sldId id="350" r:id="rId12"/>
    <p:sldId id="351" r:id="rId13"/>
    <p:sldId id="353" r:id="rId14"/>
    <p:sldId id="354" r:id="rId15"/>
    <p:sldId id="355" r:id="rId16"/>
    <p:sldId id="356" r:id="rId17"/>
    <p:sldId id="407" r:id="rId18"/>
    <p:sldId id="408" r:id="rId19"/>
    <p:sldId id="338" r:id="rId20"/>
    <p:sldId id="339" r:id="rId21"/>
    <p:sldId id="359" r:id="rId22"/>
    <p:sldId id="360" r:id="rId23"/>
    <p:sldId id="361" r:id="rId24"/>
    <p:sldId id="362" r:id="rId25"/>
    <p:sldId id="363" r:id="rId26"/>
    <p:sldId id="406" r:id="rId27"/>
  </p:sldIdLst>
  <p:sldSz cx="12192000" cy="6858000"/>
  <p:notesSz cx="7302500" cy="9588500"/>
  <p:custDataLst>
    <p:tags r:id="rId30"/>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clrMru>
    <a:srgbClr val="3333FF"/>
    <a:srgbClr val="FFFF00"/>
    <a:srgbClr val="FF3300"/>
    <a:srgbClr val="CC00CC"/>
    <a:srgbClr val="FFCC00"/>
    <a:srgbClr val="FF9999"/>
    <a:srgbClr val="9900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72893" autoAdjust="0"/>
  </p:normalViewPr>
  <p:slideViewPr>
    <p:cSldViewPr>
      <p:cViewPr varScale="1">
        <p:scale>
          <a:sx n="88" d="100"/>
          <a:sy n="88" d="100"/>
        </p:scale>
        <p:origin x="12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506" tIns="48254" rIns="96506" bIns="48254" numCol="1" anchor="t" anchorCtr="0" compatLnSpc="1">
            <a:prstTxWarp prst="textNoShape">
              <a:avLst/>
            </a:prstTxWarp>
          </a:bodyPr>
          <a:lstStyle>
            <a:lvl1pPr defTabSz="965241">
              <a:defRPr sz="1300">
                <a:ea typeface="+mn-ea"/>
              </a:defRPr>
            </a:lvl1pPr>
          </a:lstStyle>
          <a:p>
            <a:pPr>
              <a:defRPr/>
            </a:pPr>
            <a:endParaRPr lang="en-US"/>
          </a:p>
        </p:txBody>
      </p:sp>
      <p:sp>
        <p:nvSpPr>
          <p:cNvPr id="229379" name="Rectangle 3"/>
          <p:cNvSpPr>
            <a:spLocks noGrp="1" noChangeArrowheads="1"/>
          </p:cNvSpPr>
          <p:nvPr>
            <p:ph type="dt" sz="quarter" idx="1"/>
          </p:nvPr>
        </p:nvSpPr>
        <p:spPr bwMode="auto">
          <a:xfrm>
            <a:off x="4135438" y="0"/>
            <a:ext cx="3165475" cy="479425"/>
          </a:xfrm>
          <a:prstGeom prst="rect">
            <a:avLst/>
          </a:prstGeom>
          <a:noFill/>
          <a:ln w="9525">
            <a:noFill/>
            <a:miter lim="800000"/>
            <a:headEnd/>
            <a:tailEnd/>
          </a:ln>
          <a:effectLst/>
        </p:spPr>
        <p:txBody>
          <a:bodyPr vert="horz" wrap="square" lIns="96506" tIns="48254" rIns="96506" bIns="48254" numCol="1" anchor="t" anchorCtr="0" compatLnSpc="1">
            <a:prstTxWarp prst="textNoShape">
              <a:avLst/>
            </a:prstTxWarp>
          </a:bodyPr>
          <a:lstStyle>
            <a:lvl1pPr algn="r" defTabSz="965241">
              <a:defRPr sz="1300">
                <a:ea typeface="+mn-ea"/>
              </a:defRPr>
            </a:lvl1pPr>
          </a:lstStyle>
          <a:p>
            <a:pPr>
              <a:defRPr/>
            </a:pPr>
            <a:endParaRPr lang="en-US"/>
          </a:p>
        </p:txBody>
      </p:sp>
      <p:sp>
        <p:nvSpPr>
          <p:cNvPr id="229380" name="Rectangle 4"/>
          <p:cNvSpPr>
            <a:spLocks noGrp="1" noChangeArrowheads="1"/>
          </p:cNvSpPr>
          <p:nvPr>
            <p:ph type="ftr" sz="quarter" idx="2"/>
          </p:nvPr>
        </p:nvSpPr>
        <p:spPr bwMode="auto">
          <a:xfrm>
            <a:off x="0" y="9107488"/>
            <a:ext cx="3165475" cy="479425"/>
          </a:xfrm>
          <a:prstGeom prst="rect">
            <a:avLst/>
          </a:prstGeom>
          <a:noFill/>
          <a:ln w="9525">
            <a:noFill/>
            <a:miter lim="800000"/>
            <a:headEnd/>
            <a:tailEnd/>
          </a:ln>
          <a:effectLst/>
        </p:spPr>
        <p:txBody>
          <a:bodyPr vert="horz" wrap="square" lIns="96506" tIns="48254" rIns="96506" bIns="48254" numCol="1" anchor="b" anchorCtr="0" compatLnSpc="1">
            <a:prstTxWarp prst="textNoShape">
              <a:avLst/>
            </a:prstTxWarp>
          </a:bodyPr>
          <a:lstStyle>
            <a:lvl1pPr defTabSz="965241">
              <a:defRPr sz="1300">
                <a:ea typeface="+mn-ea"/>
              </a:defRPr>
            </a:lvl1pPr>
          </a:lstStyle>
          <a:p>
            <a:pPr>
              <a:defRPr/>
            </a:pPr>
            <a:endParaRPr lang="en-US"/>
          </a:p>
        </p:txBody>
      </p:sp>
      <p:sp>
        <p:nvSpPr>
          <p:cNvPr id="229381" name="Rectangle 5"/>
          <p:cNvSpPr>
            <a:spLocks noGrp="1" noChangeArrowheads="1"/>
          </p:cNvSpPr>
          <p:nvPr>
            <p:ph type="sldNum" sz="quarter" idx="3"/>
          </p:nvPr>
        </p:nvSpPr>
        <p:spPr bwMode="auto">
          <a:xfrm>
            <a:off x="4135438" y="9107488"/>
            <a:ext cx="3165475" cy="479425"/>
          </a:xfrm>
          <a:prstGeom prst="rect">
            <a:avLst/>
          </a:prstGeom>
          <a:noFill/>
          <a:ln w="9525">
            <a:noFill/>
            <a:miter lim="800000"/>
            <a:headEnd/>
            <a:tailEnd/>
          </a:ln>
          <a:effectLst/>
        </p:spPr>
        <p:txBody>
          <a:bodyPr vert="horz" wrap="square" lIns="96506" tIns="48254" rIns="96506" bIns="48254" numCol="1" anchor="b" anchorCtr="0" compatLnSpc="1">
            <a:prstTxWarp prst="textNoShape">
              <a:avLst/>
            </a:prstTxWarp>
          </a:bodyPr>
          <a:lstStyle>
            <a:lvl1pPr algn="r" defTabSz="965200">
              <a:defRPr sz="1300"/>
            </a:lvl1pPr>
          </a:lstStyle>
          <a:p>
            <a:fld id="{927218C1-594E-A94E-95F4-26DFF0AD8631}" type="slidenum">
              <a:rPr lang="en-US"/>
              <a:pPr/>
              <a:t>‹#›</a:t>
            </a:fld>
            <a:endParaRPr lang="en-US"/>
          </a:p>
        </p:txBody>
      </p:sp>
    </p:spTree>
    <p:extLst>
      <p:ext uri="{BB962C8B-B14F-4D97-AF65-F5344CB8AC3E}">
        <p14:creationId xmlns:p14="http://schemas.microsoft.com/office/powerpoint/2010/main" val="3602739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506" tIns="48254" rIns="96506" bIns="48254" numCol="1" anchor="t" anchorCtr="0" compatLnSpc="1">
            <a:prstTxWarp prst="textNoShape">
              <a:avLst/>
            </a:prstTxWarp>
          </a:bodyPr>
          <a:lstStyle>
            <a:lvl1pPr defTabSz="965241">
              <a:defRPr sz="1300">
                <a:ea typeface="+mn-ea"/>
              </a:defRPr>
            </a:lvl1pPr>
          </a:lstStyle>
          <a:p>
            <a:pPr>
              <a:defRPr/>
            </a:pPr>
            <a:endParaRPr lang="en-US"/>
          </a:p>
        </p:txBody>
      </p:sp>
      <p:sp>
        <p:nvSpPr>
          <p:cNvPr id="173059" name="Rectangle 3"/>
          <p:cNvSpPr>
            <a:spLocks noGrp="1" noChangeArrowheads="1"/>
          </p:cNvSpPr>
          <p:nvPr>
            <p:ph type="dt" idx="1"/>
          </p:nvPr>
        </p:nvSpPr>
        <p:spPr bwMode="auto">
          <a:xfrm>
            <a:off x="4135438" y="0"/>
            <a:ext cx="3165475" cy="479425"/>
          </a:xfrm>
          <a:prstGeom prst="rect">
            <a:avLst/>
          </a:prstGeom>
          <a:noFill/>
          <a:ln w="9525">
            <a:noFill/>
            <a:miter lim="800000"/>
            <a:headEnd/>
            <a:tailEnd/>
          </a:ln>
          <a:effectLst/>
        </p:spPr>
        <p:txBody>
          <a:bodyPr vert="horz" wrap="square" lIns="96506" tIns="48254" rIns="96506" bIns="48254" numCol="1" anchor="t" anchorCtr="0" compatLnSpc="1">
            <a:prstTxWarp prst="textNoShape">
              <a:avLst/>
            </a:prstTxWarp>
          </a:bodyPr>
          <a:lstStyle>
            <a:lvl1pPr algn="r" defTabSz="965241">
              <a:defRPr sz="1300">
                <a:ea typeface="+mn-ea"/>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73061" name="Rectangle 5"/>
          <p:cNvSpPr>
            <a:spLocks noGrp="1" noChangeArrowheads="1"/>
          </p:cNvSpPr>
          <p:nvPr>
            <p:ph type="body" sz="quarter" idx="3"/>
          </p:nvPr>
        </p:nvSpPr>
        <p:spPr bwMode="auto">
          <a:xfrm>
            <a:off x="730250" y="4554538"/>
            <a:ext cx="5842000" cy="4314825"/>
          </a:xfrm>
          <a:prstGeom prst="rect">
            <a:avLst/>
          </a:prstGeom>
          <a:noFill/>
          <a:ln w="9525">
            <a:noFill/>
            <a:miter lim="800000"/>
            <a:headEnd/>
            <a:tailEnd/>
          </a:ln>
          <a:effectLst/>
        </p:spPr>
        <p:txBody>
          <a:bodyPr vert="horz" wrap="square" lIns="96506" tIns="48254" rIns="96506"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107488"/>
            <a:ext cx="3165475" cy="479425"/>
          </a:xfrm>
          <a:prstGeom prst="rect">
            <a:avLst/>
          </a:prstGeom>
          <a:noFill/>
          <a:ln w="9525">
            <a:noFill/>
            <a:miter lim="800000"/>
            <a:headEnd/>
            <a:tailEnd/>
          </a:ln>
          <a:effectLst/>
        </p:spPr>
        <p:txBody>
          <a:bodyPr vert="horz" wrap="square" lIns="96506" tIns="48254" rIns="96506" bIns="48254" numCol="1" anchor="b" anchorCtr="0" compatLnSpc="1">
            <a:prstTxWarp prst="textNoShape">
              <a:avLst/>
            </a:prstTxWarp>
          </a:bodyPr>
          <a:lstStyle>
            <a:lvl1pPr defTabSz="965241">
              <a:defRPr sz="1300">
                <a:ea typeface="+mn-ea"/>
              </a:defRPr>
            </a:lvl1pPr>
          </a:lstStyle>
          <a:p>
            <a:pPr>
              <a:defRPr/>
            </a:pPr>
            <a:endParaRPr lang="en-US"/>
          </a:p>
        </p:txBody>
      </p:sp>
      <p:sp>
        <p:nvSpPr>
          <p:cNvPr id="173063" name="Rectangle 7"/>
          <p:cNvSpPr>
            <a:spLocks noGrp="1" noChangeArrowheads="1"/>
          </p:cNvSpPr>
          <p:nvPr>
            <p:ph type="sldNum" sz="quarter" idx="5"/>
          </p:nvPr>
        </p:nvSpPr>
        <p:spPr bwMode="auto">
          <a:xfrm>
            <a:off x="4135438" y="9107488"/>
            <a:ext cx="3165475" cy="479425"/>
          </a:xfrm>
          <a:prstGeom prst="rect">
            <a:avLst/>
          </a:prstGeom>
          <a:noFill/>
          <a:ln w="9525">
            <a:noFill/>
            <a:miter lim="800000"/>
            <a:headEnd/>
            <a:tailEnd/>
          </a:ln>
          <a:effectLst/>
        </p:spPr>
        <p:txBody>
          <a:bodyPr vert="horz" wrap="square" lIns="96506" tIns="48254" rIns="96506" bIns="48254" numCol="1" anchor="b" anchorCtr="0" compatLnSpc="1">
            <a:prstTxWarp prst="textNoShape">
              <a:avLst/>
            </a:prstTxWarp>
          </a:bodyPr>
          <a:lstStyle>
            <a:lvl1pPr algn="r" defTabSz="965200">
              <a:defRPr sz="1300"/>
            </a:lvl1pPr>
          </a:lstStyle>
          <a:p>
            <a:fld id="{CD7DE18D-B477-5540-A418-45080CBABEBE}" type="slidenum">
              <a:rPr lang="en-US"/>
              <a:pPr/>
              <a:t>‹#›</a:t>
            </a:fld>
            <a:endParaRPr lang="en-US"/>
          </a:p>
        </p:txBody>
      </p:sp>
    </p:spTree>
    <p:extLst>
      <p:ext uri="{BB962C8B-B14F-4D97-AF65-F5344CB8AC3E}">
        <p14:creationId xmlns:p14="http://schemas.microsoft.com/office/powerpoint/2010/main" val="1522384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Full joint probability table with 2^n entries</a:t>
            </a:r>
            <a:r>
              <a:rPr lang="en-US" baseline="0" dirty="0"/>
              <a:t> to a bunch of conditional probabilities.</a:t>
            </a:r>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2</a:t>
            </a:fld>
            <a:endParaRPr lang="en-US"/>
          </a:p>
        </p:txBody>
      </p:sp>
    </p:spTree>
    <p:extLst>
      <p:ext uri="{BB962C8B-B14F-4D97-AF65-F5344CB8AC3E}">
        <p14:creationId xmlns:p14="http://schemas.microsoft.com/office/powerpoint/2010/main" val="612771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First attempt:</a:t>
            </a:r>
            <a:r>
              <a:rPr lang="en-US" baseline="0" dirty="0"/>
              <a:t> </a:t>
            </a:r>
            <a:r>
              <a:rPr lang="en-US" dirty="0"/>
              <a:t>check whether there’s a path</a:t>
            </a:r>
            <a:r>
              <a:rPr lang="en-US" baseline="0" dirty="0"/>
              <a:t> between two variables.  Check whether it’s been blocked by some evidence.  If not, then they are conditionally independent.</a:t>
            </a:r>
          </a:p>
          <a:p>
            <a:r>
              <a:rPr lang="en-US" baseline="0" dirty="0"/>
              <a:t>Too simple. </a:t>
            </a:r>
          </a:p>
          <a:p>
            <a:endParaRPr lang="en-US" baseline="0" dirty="0"/>
          </a:p>
          <a:p>
            <a:r>
              <a:rPr lang="en-US" baseline="0" dirty="0"/>
              <a:t>Observing T lets the influence run between R and B.</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14</a:t>
            </a:fld>
            <a:endParaRPr lang="en-US"/>
          </a:p>
        </p:txBody>
      </p:sp>
    </p:spTree>
    <p:extLst>
      <p:ext uri="{BB962C8B-B14F-4D97-AF65-F5344CB8AC3E}">
        <p14:creationId xmlns:p14="http://schemas.microsoft.com/office/powerpoint/2010/main" val="1360340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WRITE</a:t>
            </a:r>
            <a:r>
              <a:rPr lang="en-US" baseline="0" dirty="0"/>
              <a:t> THIS on the board.  It’s useful for the next few slides.</a:t>
            </a:r>
            <a:br>
              <a:rPr lang="en-US" dirty="0"/>
            </a:br>
            <a:br>
              <a:rPr lang="en-US" dirty="0"/>
            </a:br>
            <a:r>
              <a:rPr lang="en-US" dirty="0"/>
              <a:t>First one is a causal change.  When the middle variable isn’t active, then there’s influence between the first and the third.</a:t>
            </a:r>
            <a:r>
              <a:rPr lang="en-US" baseline="0" dirty="0"/>
              <a:t>  However, once you observe the middle variable, it blocks the influences between them and makes them independent. </a:t>
            </a:r>
          </a:p>
          <a:p>
            <a:r>
              <a:rPr lang="en-US" baseline="0" dirty="0"/>
              <a:t>Second is the common cause.  Same story.</a:t>
            </a:r>
          </a:p>
          <a:p>
            <a:r>
              <a:rPr lang="en-US" baseline="0" dirty="0"/>
              <a:t>Third is the common effect.  This is the odd one out.</a:t>
            </a:r>
          </a:p>
          <a:p>
            <a:endParaRPr lang="en-US" baseline="0" dirty="0"/>
          </a:p>
          <a:p>
            <a:r>
              <a:rPr lang="en-US" baseline="0" dirty="0"/>
              <a:t>What does it mean to be an active triple or inactive triple in the larger context?  </a:t>
            </a:r>
          </a:p>
          <a:p>
            <a:r>
              <a:rPr lang="en-US" baseline="0" dirty="0"/>
              <a:t>If every triple along a path is active, then we have an active path.</a:t>
            </a:r>
          </a:p>
          <a:p>
            <a:r>
              <a:rPr lang="en-US" baseline="0" dirty="0"/>
              <a:t>If one or more triples is in active, then the whole path is inactive. </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15</a:t>
            </a:fld>
            <a:endParaRPr lang="en-US"/>
          </a:p>
        </p:txBody>
      </p:sp>
    </p:spTree>
    <p:extLst>
      <p:ext uri="{BB962C8B-B14F-4D97-AF65-F5344CB8AC3E}">
        <p14:creationId xmlns:p14="http://schemas.microsoft.com/office/powerpoint/2010/main" val="375008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Is it guaranteed to be true for</a:t>
            </a:r>
            <a:r>
              <a:rPr lang="en-US" baseline="0" dirty="0"/>
              <a:t> Xi and </a:t>
            </a:r>
            <a:r>
              <a:rPr lang="en-US" baseline="0" dirty="0" err="1"/>
              <a:t>Xj</a:t>
            </a:r>
            <a:r>
              <a:rPr lang="en-US" baseline="0" dirty="0"/>
              <a:t> are independent given these variables and given this BN structure.</a:t>
            </a:r>
          </a:p>
          <a:p>
            <a:endParaRPr lang="en-US" baseline="0" dirty="0"/>
          </a:p>
          <a:p>
            <a:r>
              <a:rPr lang="en-US" baseline="0" dirty="0"/>
              <a:t>Just not guaranteed.  It could be there or not.  (If every distribution becomes a uniform distribution given the parent variables, then no dependencies) </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16</a:t>
            </a:fld>
            <a:endParaRPr lang="en-US"/>
          </a:p>
        </p:txBody>
      </p:sp>
    </p:spTree>
    <p:extLst>
      <p:ext uri="{BB962C8B-B14F-4D97-AF65-F5344CB8AC3E}">
        <p14:creationId xmlns:p14="http://schemas.microsoft.com/office/powerpoint/2010/main" val="1348651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xfrm>
            <a:off x="457200" y="720725"/>
            <a:ext cx="6400800" cy="3600450"/>
          </a:xfrm>
          <a:ln/>
        </p:spPr>
      </p:sp>
      <p:sp>
        <p:nvSpPr>
          <p:cNvPr id="6246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pitchFamily="34" charset="0"/>
                <a:ea typeface="ＭＳ Ｐゴシック" pitchFamily="34" charset="-128"/>
              </a:rPr>
              <a:t>T</a:t>
            </a:r>
            <a:r>
              <a:rPr lang="en-US" altLang="en-US" dirty="0">
                <a:latin typeface="Arial" pitchFamily="34" charset="0"/>
                <a:ea typeface="ＭＳ Ｐゴシック" pitchFamily="34" charset="-128"/>
              </a:rPr>
              <a:t>’</a:t>
            </a:r>
            <a:r>
              <a:rPr lang="en-US" dirty="0">
                <a:latin typeface="Arial" pitchFamily="34" charset="0"/>
                <a:ea typeface="ＭＳ Ｐゴシック" pitchFamily="34" charset="-128"/>
              </a:rPr>
              <a:t>: traffic report</a:t>
            </a:r>
          </a:p>
          <a:p>
            <a:r>
              <a:rPr lang="en-US" dirty="0">
                <a:latin typeface="Arial" pitchFamily="34" charset="0"/>
                <a:ea typeface="ＭＳ Ｐゴシック" pitchFamily="34" charset="-128"/>
              </a:rPr>
              <a:t>For two and 3,</a:t>
            </a:r>
            <a:r>
              <a:rPr lang="en-US" baseline="0" dirty="0">
                <a:latin typeface="Arial" pitchFamily="34" charset="0"/>
                <a:ea typeface="ＭＳ Ｐゴシック" pitchFamily="34" charset="-128"/>
              </a:rPr>
              <a:t> the entire path is active, so no guarantee</a:t>
            </a:r>
            <a:endParaRPr lang="en-US" dirty="0">
              <a:latin typeface="Arial" pitchFamily="34" charset="0"/>
              <a:ea typeface="ＭＳ Ｐゴシック" pitchFamily="34" charset="-128"/>
            </a:endParaRP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75A3D32-6BA7-4A1F-917C-754422230827}" type="slidenum">
              <a:rPr lang="en-US" sz="1300"/>
              <a:pPr eaLnBrk="1" hangingPunct="1"/>
              <a:t>17</a:t>
            </a:fld>
            <a:endParaRPr lang="en-US" sz="1300"/>
          </a:p>
        </p:txBody>
      </p:sp>
    </p:spTree>
    <p:extLst>
      <p:ext uri="{BB962C8B-B14F-4D97-AF65-F5344CB8AC3E}">
        <p14:creationId xmlns:p14="http://schemas.microsoft.com/office/powerpoint/2010/main" val="1785436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Answer some useful query about a probability</a:t>
            </a:r>
            <a:r>
              <a:rPr lang="en-US" baseline="0" dirty="0"/>
              <a:t> distribution.</a:t>
            </a:r>
          </a:p>
          <a:p>
            <a:endParaRPr lang="en-US" baseline="0" dirty="0"/>
          </a:p>
          <a:p>
            <a:r>
              <a:rPr lang="en-US" dirty="0"/>
              <a:t>Two</a:t>
            </a:r>
            <a:r>
              <a:rPr lang="en-US" baseline="0" dirty="0"/>
              <a:t> use cases.</a:t>
            </a:r>
          </a:p>
          <a:p>
            <a:r>
              <a:rPr lang="en-US" baseline="0" dirty="0"/>
              <a:t>1. Determine the posterior probability of some query given some evidence.</a:t>
            </a:r>
          </a:p>
          <a:p>
            <a:r>
              <a:rPr lang="en-US" dirty="0"/>
              <a:t>2. Pick</a:t>
            </a:r>
            <a:r>
              <a:rPr lang="en-US" baseline="0" dirty="0"/>
              <a:t> the most likely instantiation of the query variable given that evidence. </a:t>
            </a:r>
          </a:p>
          <a:p>
            <a:endParaRPr lang="en-US" baseline="0" dirty="0"/>
          </a:p>
          <a:p>
            <a:r>
              <a:rPr lang="en-US" baseline="0" dirty="0"/>
              <a:t>We’ll focus on the first one, but the second can be answered in a very similar way.  You’ll change summations with maxes.</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21</a:t>
            </a:fld>
            <a:endParaRPr lang="en-US"/>
          </a:p>
        </p:txBody>
      </p:sp>
    </p:spTree>
    <p:extLst>
      <p:ext uri="{BB962C8B-B14F-4D97-AF65-F5344CB8AC3E}">
        <p14:creationId xmlns:p14="http://schemas.microsoft.com/office/powerpoint/2010/main" val="145910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Inference by enumeration is something that we looked at before. </a:t>
            </a:r>
          </a:p>
          <a:p>
            <a:r>
              <a:rPr lang="en-US" dirty="0"/>
              <a:t>Evidence, query and hidden</a:t>
            </a:r>
            <a:r>
              <a:rPr lang="en-US" baseline="0" dirty="0"/>
              <a:t> variables. </a:t>
            </a:r>
          </a:p>
          <a:p>
            <a:r>
              <a:rPr lang="en-US" dirty="0"/>
              <a:t>Hidden</a:t>
            </a:r>
            <a:r>
              <a:rPr lang="en-US" baseline="0" dirty="0"/>
              <a:t> variables will be summed out.  Then you’ve got the joint between the query and the evidence variables.  That’s not what we want, so we normalize over the query variable.</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22</a:t>
            </a:fld>
            <a:endParaRPr lang="en-US"/>
          </a:p>
        </p:txBody>
      </p:sp>
    </p:spTree>
    <p:extLst>
      <p:ext uri="{BB962C8B-B14F-4D97-AF65-F5344CB8AC3E}">
        <p14:creationId xmlns:p14="http://schemas.microsoft.com/office/powerpoint/2010/main" val="88367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Query: Distribution for Burglary given +j</a:t>
            </a:r>
            <a:r>
              <a:rPr lang="en-US" baseline="0" dirty="0"/>
              <a:t> and +m</a:t>
            </a:r>
          </a:p>
          <a:p>
            <a:r>
              <a:rPr lang="en-US" baseline="0" dirty="0"/>
              <a:t>Step 1: The conditional is proportional to the joint between these variables.  We’ll re-scale by the sum of the </a:t>
            </a:r>
            <a:r>
              <a:rPr lang="en-US" baseline="0" dirty="0" err="1"/>
              <a:t>entires</a:t>
            </a:r>
            <a:r>
              <a:rPr lang="en-US" baseline="0" dirty="0"/>
              <a:t>. </a:t>
            </a:r>
            <a:endParaRPr lang="en-US" dirty="0"/>
          </a:p>
          <a:p>
            <a:r>
              <a:rPr lang="en-US" dirty="0"/>
              <a:t>Step 2:</a:t>
            </a:r>
            <a:r>
              <a:rPr lang="en-US" baseline="0" dirty="0"/>
              <a:t> Sum over the hidden variables.</a:t>
            </a:r>
          </a:p>
          <a:p>
            <a:r>
              <a:rPr lang="en-US" baseline="0" dirty="0"/>
              <a:t>Step 3: Definition of the joint distribution given the Bayes Net. </a:t>
            </a:r>
          </a:p>
          <a:p>
            <a:r>
              <a:rPr lang="en-US" baseline="0" dirty="0"/>
              <a:t>Finally, spell out the sum.</a:t>
            </a:r>
          </a:p>
          <a:p>
            <a:r>
              <a:rPr lang="en-US" baseline="0" dirty="0"/>
              <a:t>B is capital because that’s still a variable.  We’re building a table for it. </a:t>
            </a:r>
          </a:p>
          <a:p>
            <a:endParaRPr lang="en-US" baseline="0" dirty="0"/>
          </a:p>
          <a:p>
            <a:r>
              <a:rPr lang="en-US" baseline="0" dirty="0"/>
              <a:t>What’s wrong with this?  We have a nice compact rep with the BN.  But we then build this full joint in the sum.   This gets very expensive.  It’s exponential in the number of non-evidence variables.</a:t>
            </a:r>
          </a:p>
        </p:txBody>
      </p:sp>
      <p:sp>
        <p:nvSpPr>
          <p:cNvPr id="4" name="Slide Number Placeholder 3"/>
          <p:cNvSpPr>
            <a:spLocks noGrp="1"/>
          </p:cNvSpPr>
          <p:nvPr>
            <p:ph type="sldNum" sz="quarter" idx="10"/>
          </p:nvPr>
        </p:nvSpPr>
        <p:spPr/>
        <p:txBody>
          <a:bodyPr/>
          <a:lstStyle/>
          <a:p>
            <a:fld id="{6BBA52A2-6AE2-47FE-A754-A7EB9B5F06DC}" type="slidenum">
              <a:rPr lang="en-US" smtClean="0"/>
              <a:pPr/>
              <a:t>23</a:t>
            </a:fld>
            <a:endParaRPr lang="en-US"/>
          </a:p>
        </p:txBody>
      </p:sp>
    </p:spTree>
    <p:extLst>
      <p:ext uri="{BB962C8B-B14F-4D97-AF65-F5344CB8AC3E}">
        <p14:creationId xmlns:p14="http://schemas.microsoft.com/office/powerpoint/2010/main" val="112756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Shaded = observed.</a:t>
            </a:r>
          </a:p>
          <a:p>
            <a:r>
              <a:rPr lang="en-US" dirty="0"/>
              <a:t>Non-shaded= unobserved.  13</a:t>
            </a:r>
            <a:r>
              <a:rPr lang="en-US" baseline="0" dirty="0"/>
              <a:t> of those, so 2^13 items to compute. 2^13 = </a:t>
            </a:r>
            <a:r>
              <a:rPr lang="is-IS" baseline="0" dirty="0"/>
              <a:t>8,192</a:t>
            </a:r>
            <a:r>
              <a:rPr lang="en-US" baseline="0" dirty="0"/>
              <a:t> Too big for a simple query like this.</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24</a:t>
            </a:fld>
            <a:endParaRPr lang="en-US"/>
          </a:p>
        </p:txBody>
      </p:sp>
    </p:spTree>
    <p:extLst>
      <p:ext uri="{BB962C8B-B14F-4D97-AF65-F5344CB8AC3E}">
        <p14:creationId xmlns:p14="http://schemas.microsoft.com/office/powerpoint/2010/main" val="68861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25</a:t>
            </a:fld>
            <a:endParaRPr lang="en-US"/>
          </a:p>
        </p:txBody>
      </p:sp>
    </p:spTree>
    <p:extLst>
      <p:ext uri="{BB962C8B-B14F-4D97-AF65-F5344CB8AC3E}">
        <p14:creationId xmlns:p14="http://schemas.microsoft.com/office/powerpoint/2010/main" val="2046601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26</a:t>
            </a:fld>
            <a:endParaRPr lang="en-US"/>
          </a:p>
        </p:txBody>
      </p:sp>
    </p:spTree>
    <p:extLst>
      <p:ext uri="{BB962C8B-B14F-4D97-AF65-F5344CB8AC3E}">
        <p14:creationId xmlns:p14="http://schemas.microsoft.com/office/powerpoint/2010/main" val="44734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baseline="0" dirty="0"/>
              <a:t>How do we prove that?  Let’s prove that the first one implies the second.  </a:t>
            </a:r>
          </a:p>
          <a:p>
            <a:r>
              <a:rPr lang="en-US" baseline="0" dirty="0"/>
              <a:t>1) First, let’s start with the definition of the conditional</a:t>
            </a:r>
            <a:r>
              <a:rPr lang="mr-IN" baseline="0" dirty="0"/>
              <a:t>…</a:t>
            </a:r>
            <a:r>
              <a:rPr lang="en-US" baseline="0" dirty="0"/>
              <a:t> P(</a:t>
            </a:r>
            <a:r>
              <a:rPr lang="en-US" baseline="0" dirty="0" err="1"/>
              <a:t>x|z,y</a:t>
            </a:r>
            <a:r>
              <a:rPr lang="en-US" baseline="0" dirty="0"/>
              <a:t>) = P(</a:t>
            </a:r>
            <a:r>
              <a:rPr lang="en-US" baseline="0" dirty="0" err="1"/>
              <a:t>z,y,z</a:t>
            </a:r>
            <a:r>
              <a:rPr lang="en-US" baseline="0" dirty="0"/>
              <a:t>) / P(</a:t>
            </a:r>
            <a:r>
              <a:rPr lang="en-US" baseline="0" dirty="0" err="1"/>
              <a:t>y,z</a:t>
            </a:r>
            <a:r>
              <a:rPr lang="en-US" baseline="0" dirty="0"/>
              <a:t>)</a:t>
            </a:r>
          </a:p>
          <a:p>
            <a:r>
              <a:rPr lang="en-US" baseline="0" dirty="0"/>
              <a:t>2) Now we want to incorporate our assumption, since that’s critical to what we want to prove.  So let’s re-write the numerator as P(z)* P(</a:t>
            </a:r>
            <a:r>
              <a:rPr lang="en-US" baseline="0" dirty="0" err="1"/>
              <a:t>z,y|z</a:t>
            </a:r>
            <a:r>
              <a:rPr lang="en-US" baseline="0" dirty="0"/>
              <a:t>) which is just the definition of the joint.  Keep the denominator for now.</a:t>
            </a:r>
          </a:p>
          <a:p>
            <a:r>
              <a:rPr lang="en-US" baseline="0" dirty="0"/>
              <a:t>3) Let’s use our assumption, to rewrite the numerator as P(z) * (</a:t>
            </a:r>
            <a:r>
              <a:rPr lang="en-US" baseline="0" dirty="0" err="1"/>
              <a:t>Px|z</a:t>
            </a:r>
            <a:r>
              <a:rPr lang="en-US" baseline="0" dirty="0"/>
              <a:t>) * P(</a:t>
            </a:r>
            <a:r>
              <a:rPr lang="en-US" baseline="0" dirty="0" err="1"/>
              <a:t>y|z</a:t>
            </a:r>
            <a:r>
              <a:rPr lang="en-US" baseline="0" dirty="0"/>
              <a:t>).  Then we can re-write the denominator as P(z)*P(</a:t>
            </a:r>
            <a:r>
              <a:rPr lang="en-US" baseline="0" dirty="0" err="1"/>
              <a:t>y|z</a:t>
            </a:r>
            <a:r>
              <a:rPr lang="en-US" baseline="0" dirty="0"/>
              <a:t>), and cancel terms to find that P(X|Z,Y) = P(X|Z).</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 Also</a:t>
            </a:r>
            <a:r>
              <a:rPr lang="en-US" baseline="0" dirty="0"/>
              <a:t> equivalent: For All </a:t>
            </a:r>
            <a:r>
              <a:rPr lang="en-US" baseline="0" dirty="0" err="1"/>
              <a:t>x,y,z</a:t>
            </a:r>
            <a:r>
              <a:rPr lang="en-US" baseline="0" dirty="0"/>
              <a:t>: P(</a:t>
            </a:r>
            <a:r>
              <a:rPr lang="en-US" baseline="0" dirty="0" err="1"/>
              <a:t>y|z,x</a:t>
            </a:r>
            <a:r>
              <a:rPr lang="en-US" baseline="0" dirty="0"/>
              <a:t>) = P(</a:t>
            </a:r>
            <a:r>
              <a:rPr lang="en-US" baseline="0" dirty="0" err="1"/>
              <a:t>y|z</a:t>
            </a:r>
            <a:r>
              <a:rPr lang="en-US" baseline="0" dirty="0"/>
              <a:t>)</a:t>
            </a:r>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4</a:t>
            </a:fld>
            <a:endParaRPr lang="en-US"/>
          </a:p>
        </p:txBody>
      </p:sp>
    </p:spTree>
    <p:extLst>
      <p:ext uri="{BB962C8B-B14F-4D97-AF65-F5344CB8AC3E}">
        <p14:creationId xmlns:p14="http://schemas.microsoft.com/office/powerpoint/2010/main" val="41461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57200" y="720725"/>
            <a:ext cx="6400800" cy="3600450"/>
          </a:xfrm>
          <a:ln/>
        </p:spPr>
      </p:sp>
      <p:sp>
        <p:nvSpPr>
          <p:cNvPr id="419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pitchFamily="34" charset="0"/>
                <a:ea typeface="ＭＳ Ｐゴシック" pitchFamily="34" charset="-128"/>
              </a:rPr>
              <a:t>We encode</a:t>
            </a:r>
            <a:r>
              <a:rPr lang="en-US" baseline="0" dirty="0">
                <a:latin typeface="Arial" pitchFamily="34" charset="0"/>
                <a:ea typeface="ＭＳ Ｐゴシック" pitchFamily="34" charset="-128"/>
              </a:rPr>
              <a:t> some conditional independencies explicitly.</a:t>
            </a:r>
          </a:p>
          <a:p>
            <a:r>
              <a:rPr lang="en-US" baseline="0" dirty="0">
                <a:latin typeface="Arial" pitchFamily="34" charset="0"/>
                <a:ea typeface="ＭＳ Ｐゴシック" pitchFamily="34" charset="-128"/>
              </a:rPr>
              <a:t>However, there are almost always some additional conditional independence assumptions that are present.  And they can be read off the graph.  </a:t>
            </a:r>
            <a:endParaRPr lang="en-US" dirty="0">
              <a:latin typeface="Arial" pitchFamily="34" charset="0"/>
              <a:ea typeface="ＭＳ Ｐゴシック" pitchFamily="34"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defRPr>
            </a:lvl1pPr>
            <a:lvl2pPr marL="742950" indent="-285750" defTabSz="966788" eaLnBrk="0" hangingPunct="0">
              <a:defRPr>
                <a:solidFill>
                  <a:schemeClr val="tx1"/>
                </a:solidFill>
                <a:latin typeface="Arial" pitchFamily="34" charset="0"/>
              </a:defRPr>
            </a:lvl2pPr>
            <a:lvl3pPr marL="1143000" indent="-228600" defTabSz="966788" eaLnBrk="0" hangingPunct="0">
              <a:defRPr>
                <a:solidFill>
                  <a:schemeClr val="tx1"/>
                </a:solidFill>
                <a:latin typeface="Arial" pitchFamily="34" charset="0"/>
              </a:defRPr>
            </a:lvl3pPr>
            <a:lvl4pPr marL="1600200" indent="-228600" defTabSz="966788" eaLnBrk="0" hangingPunct="0">
              <a:defRPr>
                <a:solidFill>
                  <a:schemeClr val="tx1"/>
                </a:solidFill>
                <a:latin typeface="Arial" pitchFamily="34" charset="0"/>
              </a:defRPr>
            </a:lvl4pPr>
            <a:lvl5pPr marL="2057400" indent="-228600" defTabSz="966788" eaLnBrk="0" hangingPunct="0">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pPr eaLnBrk="1" hangingPunct="1"/>
            <a:fld id="{429EC271-397E-43E2-9DF1-EE9ED7E3DACF}" type="slidenum">
              <a:rPr lang="en-US" smtClean="0">
                <a:ea typeface="ＭＳ Ｐゴシック" pitchFamily="34" charset="-128"/>
              </a:rPr>
              <a:pPr eaLnBrk="1" hangingPunct="1"/>
              <a:t>5</a:t>
            </a:fld>
            <a:endParaRPr lang="en-US">
              <a:ea typeface="ＭＳ Ｐゴシック" pitchFamily="34" charset="-128"/>
            </a:endParaRPr>
          </a:p>
        </p:txBody>
      </p:sp>
    </p:spTree>
    <p:extLst>
      <p:ext uri="{BB962C8B-B14F-4D97-AF65-F5344CB8AC3E}">
        <p14:creationId xmlns:p14="http://schemas.microsoft.com/office/powerpoint/2010/main" val="1359065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a:ea typeface="ＭＳ Ｐゴシック" pitchFamily="34" charset="-128"/>
              </a:rPr>
              <a:t>Study independence properties for triples</a:t>
            </a:r>
          </a:p>
          <a:p>
            <a:pPr eaLnBrk="1" hangingPunct="1"/>
            <a:r>
              <a:rPr lang="en-US" dirty="0">
                <a:ea typeface="ＭＳ Ｐゴシック" pitchFamily="34" charset="-128"/>
              </a:rPr>
              <a:t>Analyze complex cases in terms of member triples</a:t>
            </a:r>
          </a:p>
          <a:p>
            <a:pPr eaLnBrk="1" hangingPunct="1"/>
            <a:r>
              <a:rPr lang="en-US" dirty="0">
                <a:ea typeface="ＭＳ Ｐゴシック" pitchFamily="34" charset="-128"/>
              </a:rPr>
              <a:t>D-separation: a condition / algorithm for answering such queries</a:t>
            </a:r>
          </a:p>
          <a:p>
            <a:pPr eaLnBrk="1" hangingPunct="1"/>
            <a:endParaRPr lang="en-US" dirty="0">
              <a:ea typeface="ＭＳ Ｐゴシック" pitchFamily="34" charset="-128"/>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D is for Descendants.</a:t>
            </a:r>
          </a:p>
          <a:p>
            <a:pPr eaLnBrk="1" hangingPunct="1"/>
            <a:endParaRPr lang="en-US" dirty="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6</a:t>
            </a:fld>
            <a:endParaRPr lang="en-US"/>
          </a:p>
        </p:txBody>
      </p:sp>
    </p:spTree>
    <p:extLst>
      <p:ext uri="{BB962C8B-B14F-4D97-AF65-F5344CB8AC3E}">
        <p14:creationId xmlns:p14="http://schemas.microsoft.com/office/powerpoint/2010/main" val="70781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The numbers show a deterministic chain.  It renders</a:t>
            </a:r>
            <a:r>
              <a:rPr lang="en-US" baseline="0" dirty="0"/>
              <a:t> X and Z not independent.  X is always == Z.</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8</a:t>
            </a:fld>
            <a:endParaRPr lang="en-US"/>
          </a:p>
        </p:txBody>
      </p:sp>
    </p:spTree>
    <p:extLst>
      <p:ext uri="{BB962C8B-B14F-4D97-AF65-F5344CB8AC3E}">
        <p14:creationId xmlns:p14="http://schemas.microsoft.com/office/powerpoint/2010/main" val="1949684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Show what cancels out.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assumptions that are available to us are given by P(X,Y,X)</a:t>
            </a:r>
            <a:r>
              <a:rPr lang="en-US" baseline="0" dirty="0"/>
              <a:t> = P(X) P(Y|X) P(Z|Y)</a:t>
            </a:r>
            <a:endParaRPr lang="en-US" dirty="0"/>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9</a:t>
            </a:fld>
            <a:endParaRPr lang="en-US"/>
          </a:p>
        </p:txBody>
      </p:sp>
    </p:spTree>
    <p:extLst>
      <p:ext uri="{BB962C8B-B14F-4D97-AF65-F5344CB8AC3E}">
        <p14:creationId xmlns:p14="http://schemas.microsoft.com/office/powerpoint/2010/main" val="46975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If X  is always</a:t>
            </a:r>
            <a:r>
              <a:rPr lang="en-US" baseline="0" dirty="0"/>
              <a:t> equal to Y and Z is always equal to Y, then they’re not independent.</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10</a:t>
            </a:fld>
            <a:endParaRPr lang="en-US"/>
          </a:p>
        </p:txBody>
      </p:sp>
    </p:spTree>
    <p:extLst>
      <p:ext uri="{BB962C8B-B14F-4D97-AF65-F5344CB8AC3E}">
        <p14:creationId xmlns:p14="http://schemas.microsoft.com/office/powerpoint/2010/main" val="89940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Special case where observing the thing in the middle make things depend</a:t>
            </a:r>
            <a:r>
              <a:rPr lang="en-US" baseline="0" dirty="0"/>
              <a:t> on each other.  You have two causes. One of the causes must be true.  Observing one of the causes to be true, means that the second cause doesn’t have to be true. Seeing one explains away the need for the other.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From the Bayes net we know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P(C,B,Z) = P(Y) P(B) P(Z | B, C)</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we can sum over E on both sides: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dirty="0" err="1">
                <a:solidFill>
                  <a:schemeClr val="tx1"/>
                </a:solidFill>
                <a:effectLst/>
                <a:latin typeface="Arial" charset="0"/>
                <a:ea typeface="ＭＳ Ｐゴシック" charset="0"/>
                <a:cs typeface="ＭＳ Ｐゴシック" charset="0"/>
              </a:rPr>
              <a:t>Σ</a:t>
            </a:r>
            <a:r>
              <a:rPr lang="en-US" sz="1200" b="0" i="0" u="none" strike="noStrike" kern="1200" baseline="0" dirty="0">
                <a:solidFill>
                  <a:schemeClr val="tx1"/>
                </a:solidFill>
                <a:effectLst/>
                <a:latin typeface="Arial" charset="0"/>
                <a:ea typeface="ＭＳ Ｐゴシック" charset="0"/>
                <a:cs typeface="ＭＳ Ｐゴシック" charset="0"/>
              </a:rPr>
              <a:t>_ </a:t>
            </a:r>
            <a:r>
              <a:rPr lang="en-US" baseline="0" dirty="0"/>
              <a:t>Z P(C,B,E) = </a:t>
            </a:r>
            <a:r>
              <a:rPr lang="en-US" sz="1200" b="0" i="0" u="none" strike="noStrike" kern="1200" dirty="0">
                <a:solidFill>
                  <a:schemeClr val="tx1"/>
                </a:solidFill>
                <a:effectLst/>
                <a:latin typeface="Arial" charset="0"/>
                <a:ea typeface="ＭＳ Ｐゴシック" charset="0"/>
                <a:cs typeface="ＭＳ Ｐゴシック" charset="0"/>
              </a:rPr>
              <a:t>Σ_</a:t>
            </a:r>
            <a:r>
              <a:rPr lang="en-US" baseline="0" dirty="0"/>
              <a:t>Z P(C) P(B) P(Z | B, C)</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we can rearrange the </a:t>
            </a:r>
            <a:r>
              <a:rPr lang="en-US" baseline="0" dirty="0" err="1"/>
              <a:t>righthand</a:t>
            </a:r>
            <a:r>
              <a:rPr lang="en-US" baseline="0" dirty="0"/>
              <a:t> side to move the sub to what it scopes over: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charset="0"/>
                <a:ea typeface="ＭＳ Ｐゴシック" charset="0"/>
                <a:cs typeface="ＭＳ Ｐゴシック" charset="0"/>
              </a:rPr>
              <a:t>Σ</a:t>
            </a:r>
            <a:r>
              <a:rPr lang="en-US" baseline="0" dirty="0"/>
              <a:t>_Z P(C,B,E) =  P(C) P(B) </a:t>
            </a:r>
            <a:r>
              <a:rPr lang="en-US" sz="1200" b="0" i="0" u="none" strike="noStrike" kern="1200" dirty="0">
                <a:solidFill>
                  <a:schemeClr val="tx1"/>
                </a:solidFill>
                <a:effectLst/>
                <a:latin typeface="Arial" charset="0"/>
                <a:ea typeface="ＭＳ Ｐゴシック" charset="0"/>
                <a:cs typeface="ＭＳ Ｐゴシック" charset="0"/>
              </a:rPr>
              <a:t>Σ_</a:t>
            </a:r>
            <a:r>
              <a:rPr lang="en-US" baseline="0" dirty="0"/>
              <a:t>Z P(E | B, C)</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the term </a:t>
            </a:r>
            <a:r>
              <a:rPr lang="en-US" sz="1200" b="0" i="0" u="none" strike="noStrike" kern="1200" dirty="0">
                <a:solidFill>
                  <a:schemeClr val="tx1"/>
                </a:solidFill>
                <a:effectLst/>
                <a:latin typeface="Arial" charset="0"/>
                <a:ea typeface="ＭＳ Ｐゴシック" charset="0"/>
                <a:cs typeface="ＭＳ Ｐゴシック" charset="0"/>
              </a:rPr>
              <a:t>Σ</a:t>
            </a:r>
            <a:r>
              <a:rPr lang="en-US" baseline="0" dirty="0"/>
              <a:t>_Z P(Z | B, C) = 1, so we are left with:</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P(C,B)  = P(C) P(B)</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which is the definition of independence.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Alternately we can use the independence assumptions that are encoded in all Bayes Nets.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a:t>X_i</a:t>
            </a:r>
            <a:r>
              <a:rPr lang="en-US" baseline="0" dirty="0"/>
              <a:t>  _||_  X_1 </a:t>
            </a:r>
            <a:r>
              <a:rPr lang="mr-IN" baseline="0" dirty="0"/>
              <a:t>…</a:t>
            </a:r>
            <a:r>
              <a:rPr lang="en-US" baseline="0" dirty="0"/>
              <a:t> X_i-1 </a:t>
            </a:r>
            <a:r>
              <a:rPr lang="mr-IN" baseline="0" dirty="0"/>
              <a:t>–</a:t>
            </a:r>
            <a:r>
              <a:rPr lang="en-US" baseline="0" dirty="0"/>
              <a:t> parents(</a:t>
            </a:r>
            <a:r>
              <a:rPr lang="en-US" baseline="0" dirty="0" err="1"/>
              <a:t>X_i</a:t>
            </a:r>
            <a:r>
              <a:rPr lang="en-US" baseline="0" dirty="0"/>
              <a:t>) | parents (</a:t>
            </a:r>
            <a:r>
              <a:rPr lang="en-US" baseline="0" dirty="0" err="1"/>
              <a:t>X_i</a:t>
            </a:r>
            <a:r>
              <a:rPr lang="en-US"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An ordering we could take here is X, Y, Z, so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X _||_ Y | empty set.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12</a:t>
            </a:fld>
            <a:endParaRPr lang="en-US"/>
          </a:p>
        </p:txBody>
      </p:sp>
    </p:spTree>
    <p:extLst>
      <p:ext uri="{BB962C8B-B14F-4D97-AF65-F5344CB8AC3E}">
        <p14:creationId xmlns:p14="http://schemas.microsoft.com/office/powerpoint/2010/main" val="1361755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Break the graph down to triples.  Check if there is influence running along those triples.</a:t>
            </a:r>
            <a:r>
              <a:rPr lang="en-US" baseline="0" dirty="0"/>
              <a:t> Analyze the graph. check everywhere in the graph where influence can run between two variables, or see if it is blocked.</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13</a:t>
            </a:fld>
            <a:endParaRPr lang="en-US"/>
          </a:p>
        </p:txBody>
      </p:sp>
    </p:spTree>
    <p:extLst>
      <p:ext uri="{BB962C8B-B14F-4D97-AF65-F5344CB8AC3E}">
        <p14:creationId xmlns:p14="http://schemas.microsoft.com/office/powerpoint/2010/main" val="18998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E980E11D-7034-644F-ACDF-0961FF4298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13B7AE3-A7DC-6F48-B5B2-E849EC185D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7B3582B-6514-F64F-B98B-15EDDDED28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8E58B9-5DCE-C749-A388-A65B9B24CF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9A45FB-0697-A64A-9D51-5116823B58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18DD655-17A6-EB4F-8BC4-1ED74EF1A5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02B5484-33E2-FE4D-B1E3-75D9311FF3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D8AEBA02-6DF4-4F48-8623-473B1E1CF4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2FF0988-FE3D-BD44-95D6-6939512C4D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1C8A888-4110-E642-8E4A-93BA40A9C4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FB8A1A2-B5DF-3D40-8B8B-515E22E761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fld id="{5A20CE7E-3045-584A-B330-59BDFC9F300C}" type="slidenum">
              <a:rPr lang="en-US" smtClean="0"/>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8.xml"/><Relationship Id="rId7" Type="http://schemas.openxmlformats.org/officeDocument/2006/relationships/image" Target="../media/image18.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6.png"/><Relationship Id="rId5" Type="http://schemas.openxmlformats.org/officeDocument/2006/relationships/slideLayout" Target="../slideLayouts/slideLayout2.xml"/><Relationship Id="rId10" Type="http://schemas.openxmlformats.org/officeDocument/2006/relationships/image" Target="../media/image20.png"/><Relationship Id="rId4" Type="http://schemas.openxmlformats.org/officeDocument/2006/relationships/tags" Target="../tags/tag19.xml"/><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28.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7.emf"/><Relationship Id="rId5" Type="http://schemas.openxmlformats.org/officeDocument/2006/relationships/image" Target="../media/image26.png"/><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24.xml"/><Relationship Id="rId7" Type="http://schemas.openxmlformats.org/officeDocument/2006/relationships/image" Target="../media/image31.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0.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27.xml"/><Relationship Id="rId7" Type="http://schemas.openxmlformats.org/officeDocument/2006/relationships/image" Target="../media/image3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xml"/><Relationship Id="rId11" Type="http://schemas.openxmlformats.org/officeDocument/2006/relationships/image" Target="../media/image37.png"/><Relationship Id="rId5" Type="http://schemas.openxmlformats.org/officeDocument/2006/relationships/tags" Target="../tags/tag29.xml"/><Relationship Id="rId10" Type="http://schemas.openxmlformats.org/officeDocument/2006/relationships/image" Target="../media/image36.png"/><Relationship Id="rId4" Type="http://schemas.openxmlformats.org/officeDocument/2006/relationships/tags" Target="../tags/tag28.xml"/><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2.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tags" Target="../tags/tag34.xml"/><Relationship Id="rId21" Type="http://schemas.openxmlformats.org/officeDocument/2006/relationships/image" Target="../media/image51.png"/><Relationship Id="rId7" Type="http://schemas.openxmlformats.org/officeDocument/2006/relationships/tags" Target="../tags/tag38.xml"/><Relationship Id="rId12" Type="http://schemas.openxmlformats.org/officeDocument/2006/relationships/notesSlide" Target="../notesSlides/notesSlide15.xml"/><Relationship Id="rId17" Type="http://schemas.openxmlformats.org/officeDocument/2006/relationships/image" Target="../media/image47.png"/><Relationship Id="rId2" Type="http://schemas.openxmlformats.org/officeDocument/2006/relationships/tags" Target="../tags/tag33.xml"/><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slideLayout" Target="../slideLayouts/slideLayout2.xml"/><Relationship Id="rId24" Type="http://schemas.openxmlformats.org/officeDocument/2006/relationships/image" Target="../media/image54.emf"/><Relationship Id="rId5" Type="http://schemas.openxmlformats.org/officeDocument/2006/relationships/tags" Target="../tags/tag36.xml"/><Relationship Id="rId15" Type="http://schemas.openxmlformats.org/officeDocument/2006/relationships/image" Target="../media/image45.png"/><Relationship Id="rId23" Type="http://schemas.openxmlformats.org/officeDocument/2006/relationships/image" Target="../media/image53.png"/><Relationship Id="rId10" Type="http://schemas.openxmlformats.org/officeDocument/2006/relationships/tags" Target="../tags/tag41.xml"/><Relationship Id="rId19" Type="http://schemas.openxmlformats.org/officeDocument/2006/relationships/image" Target="../media/image49.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image" Target="../media/image44.png"/><Relationship Id="rId22"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5.emf"/><Relationship Id="rId7" Type="http://schemas.openxmlformats.org/officeDocument/2006/relationships/image" Target="../media/image59.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11" Type="http://schemas.openxmlformats.org/officeDocument/2006/relationships/image" Target="../media/image6.png"/><Relationship Id="rId5" Type="http://schemas.openxmlformats.org/officeDocument/2006/relationships/tags" Target="../tags/tag6.xml"/><Relationship Id="rId10" Type="http://schemas.openxmlformats.org/officeDocument/2006/relationships/image" Target="../media/image5.png"/><Relationship Id="rId4" Type="http://schemas.openxmlformats.org/officeDocument/2006/relationships/tags" Target="../tags/tag5.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9.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3.xml"/><Relationship Id="rId7" Type="http://schemas.openxmlformats.org/officeDocument/2006/relationships/image" Target="../media/image14.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6.xml"/><Relationship Id="rId11" Type="http://schemas.openxmlformats.org/officeDocument/2006/relationships/image" Target="../media/image18.png"/><Relationship Id="rId5" Type="http://schemas.openxmlformats.org/officeDocument/2006/relationships/slideLayout" Target="../slideLayouts/slideLayout2.xml"/><Relationship Id="rId10" Type="http://schemas.openxmlformats.org/officeDocument/2006/relationships/image" Target="../media/image17.png"/><Relationship Id="rId4" Type="http://schemas.openxmlformats.org/officeDocument/2006/relationships/tags" Target="../tags/tag14.xm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a:t>Reminders</a:t>
            </a:r>
          </a:p>
        </p:txBody>
      </p:sp>
      <p:sp>
        <p:nvSpPr>
          <p:cNvPr id="6147" name="Rectangle 3"/>
          <p:cNvSpPr>
            <a:spLocks noGrp="1" noChangeArrowheads="1"/>
          </p:cNvSpPr>
          <p:nvPr>
            <p:ph idx="1"/>
          </p:nvPr>
        </p:nvSpPr>
        <p:spPr>
          <a:xfrm>
            <a:off x="3048000" y="1219200"/>
            <a:ext cx="6553200" cy="5105400"/>
          </a:xfrm>
        </p:spPr>
        <p:txBody>
          <a:bodyPr/>
          <a:lstStyle/>
          <a:p>
            <a:pPr lvl="5"/>
            <a:endParaRPr lang="en-US" sz="1200" dirty="0"/>
          </a:p>
          <a:p>
            <a:r>
              <a:rPr lang="en-US" sz="2400" dirty="0"/>
              <a:t>HW7 and quiz due on Wednesday </a:t>
            </a:r>
          </a:p>
          <a:p>
            <a:r>
              <a:rPr lang="en-US" sz="2400" dirty="0"/>
              <a:t>Sign up for HW8 partners by the end of Tuesday</a:t>
            </a:r>
          </a:p>
          <a:p>
            <a:r>
              <a:rPr lang="en-US" sz="2400" dirty="0"/>
              <a:t>Two more homework assignments left in the semester:</a:t>
            </a:r>
          </a:p>
          <a:p>
            <a:pPr lvl="1"/>
            <a:r>
              <a:rPr lang="en-US" sz="1600" dirty="0"/>
              <a:t>HW8 – </a:t>
            </a:r>
            <a:r>
              <a:rPr lang="en-US" sz="1600" dirty="0" err="1"/>
              <a:t>Perceptrons</a:t>
            </a:r>
            <a:endParaRPr lang="en-US" sz="1600" dirty="0"/>
          </a:p>
          <a:p>
            <a:pPr lvl="1"/>
            <a:r>
              <a:rPr lang="en-US" sz="1600" dirty="0"/>
              <a:t>HW9 – Neural Networks</a:t>
            </a:r>
          </a:p>
          <a:p>
            <a:pPr marL="457176" lvl="1" indent="0">
              <a:buNone/>
            </a:pPr>
            <a:endParaRPr lang="en-US" sz="1600" dirty="0"/>
          </a:p>
        </p:txBody>
      </p:sp>
    </p:spTree>
    <p:extLst>
      <p:ext uri="{BB962C8B-B14F-4D97-AF65-F5344CB8AC3E}">
        <p14:creationId xmlns:p14="http://schemas.microsoft.com/office/powerpoint/2010/main" val="77601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a:latin typeface="Calibri"/>
                <a:cs typeface="Calibri"/>
              </a:rPr>
              <a:t>Review</a:t>
            </a:r>
            <a:r>
              <a:rPr lang="en-US" dirty="0">
                <a:latin typeface="Calibri"/>
                <a:ea typeface="ＭＳ Ｐゴシック" pitchFamily="34" charset="-128"/>
                <a:cs typeface="Calibri"/>
              </a:rPr>
              <a:t>: Common Cause</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a:latin typeface="Calibri"/>
                <a:ea typeface="ＭＳ Ｐゴシック" pitchFamily="34" charset="-128"/>
                <a:cs typeface="Calibri"/>
              </a:rPr>
              <a:t>This configuration is a </a:t>
            </a:r>
            <a:r>
              <a:rPr lang="ja-JP" altLang="en-US" sz="2400" dirty="0">
                <a:latin typeface="Calibri"/>
                <a:ea typeface="ＭＳ Ｐゴシック" pitchFamily="34" charset="-128"/>
                <a:cs typeface="Calibri"/>
              </a:rPr>
              <a:t>“</a:t>
            </a:r>
            <a:r>
              <a:rPr lang="en-US" altLang="ja-JP" sz="2400" dirty="0">
                <a:latin typeface="Calibri"/>
                <a:ea typeface="ＭＳ Ｐゴシック" pitchFamily="34" charset="-128"/>
                <a:cs typeface="Calibri"/>
              </a:rPr>
              <a:t>common cause</a:t>
            </a:r>
            <a:r>
              <a:rPr lang="ja-JP" altLang="en-US" sz="2400" dirty="0">
                <a:latin typeface="Calibri"/>
                <a:ea typeface="ＭＳ Ｐゴシック" pitchFamily="34" charset="-128"/>
                <a:cs typeface="Calibri"/>
              </a:rPr>
              <a:t>”</a:t>
            </a:r>
            <a:endParaRPr lang="en-US" altLang="ja-JP"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3" eaLnBrk="1" hangingPunct="1">
              <a:lnSpc>
                <a:spcPct val="80000"/>
              </a:lnSpc>
            </a:pPr>
            <a:endParaRPr lang="en-US" sz="16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p:txBody>
      </p:sp>
      <p:pic>
        <p:nvPicPr>
          <p:cNvPr id="4" name="Picture 3"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005961" y="6019800"/>
            <a:ext cx="4320615" cy="31179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a:latin typeface="Calibri"/>
                <a:ea typeface="ＭＳ Ｐゴシック" pitchFamily="34" charset="-128"/>
                <a:cs typeface="Calibri"/>
              </a:rPr>
              <a:t>Guaranteed X independent of Z ?  </a:t>
            </a:r>
            <a:r>
              <a:rPr lang="en-US" sz="2400" i="1" dirty="0">
                <a:solidFill>
                  <a:srgbClr val="FF0000"/>
                </a:solidFill>
                <a:latin typeface="Calibri"/>
                <a:ea typeface="ＭＳ Ｐゴシック" pitchFamily="34" charset="-128"/>
                <a:cs typeface="Calibri"/>
              </a:rPr>
              <a:t> No!</a:t>
            </a:r>
          </a:p>
          <a:p>
            <a:pPr lvl="4">
              <a:lnSpc>
                <a:spcPct val="80000"/>
              </a:lnSpc>
            </a:pPr>
            <a:endParaRPr lang="en-US" dirty="0">
              <a:latin typeface="Calibri"/>
              <a:cs typeface="Calibri"/>
            </a:endParaRPr>
          </a:p>
          <a:p>
            <a:pPr lvl="1">
              <a:lnSpc>
                <a:spcPct val="80000"/>
              </a:lnSpc>
            </a:pPr>
            <a:r>
              <a:rPr lang="en-US" sz="2000" dirty="0">
                <a:latin typeface="Calibri"/>
                <a:cs typeface="Calibri"/>
              </a:rPr>
              <a:t>One example set of CPTs for which X is not independent of Z is sufficient to show this independence is not guaranteed.</a:t>
            </a:r>
          </a:p>
          <a:p>
            <a:pPr lvl="2">
              <a:lnSpc>
                <a:spcPct val="80000"/>
              </a:lnSpc>
            </a:pPr>
            <a:endParaRPr lang="en-US" sz="2000" dirty="0">
              <a:latin typeface="Calibri"/>
              <a:cs typeface="Calibri"/>
            </a:endParaRPr>
          </a:p>
          <a:p>
            <a:pPr lvl="1">
              <a:lnSpc>
                <a:spcPct val="80000"/>
              </a:lnSpc>
            </a:pPr>
            <a:r>
              <a:rPr lang="en-US" sz="2000" dirty="0">
                <a:latin typeface="Calibri"/>
                <a:cs typeface="Calibri"/>
              </a:rPr>
              <a:t>Example:</a:t>
            </a:r>
          </a:p>
          <a:p>
            <a:pPr lvl="6">
              <a:lnSpc>
                <a:spcPct val="80000"/>
              </a:lnSpc>
            </a:pPr>
            <a:endParaRPr lang="en-US" sz="1200" dirty="0">
              <a:latin typeface="Calibri"/>
              <a:cs typeface="Calibri"/>
            </a:endParaRPr>
          </a:p>
          <a:p>
            <a:pPr lvl="2">
              <a:lnSpc>
                <a:spcPct val="80000"/>
              </a:lnSpc>
            </a:pPr>
            <a:r>
              <a:rPr lang="en-US" sz="2000" dirty="0">
                <a:latin typeface="Calibri"/>
                <a:cs typeface="Calibri"/>
              </a:rPr>
              <a:t>Project due causes both forums busy </a:t>
            </a:r>
          </a:p>
          <a:p>
            <a:pPr marL="914353" lvl="2" indent="0">
              <a:lnSpc>
                <a:spcPct val="80000"/>
              </a:lnSpc>
              <a:buNone/>
            </a:pPr>
            <a:r>
              <a:rPr lang="en-US" sz="2000" dirty="0">
                <a:latin typeface="Calibri"/>
                <a:cs typeface="Calibri"/>
              </a:rPr>
              <a:t>	    and office hours to be full </a:t>
            </a:r>
          </a:p>
          <a:p>
            <a:pPr lvl="2">
              <a:lnSpc>
                <a:spcPct val="80000"/>
              </a:lnSpc>
            </a:pPr>
            <a:endParaRPr lang="en-US" sz="2000" dirty="0">
              <a:latin typeface="Calibri"/>
              <a:cs typeface="Calibri"/>
            </a:endParaRPr>
          </a:p>
          <a:p>
            <a:pPr lvl="2">
              <a:lnSpc>
                <a:spcPct val="80000"/>
              </a:lnSpc>
            </a:pPr>
            <a:r>
              <a:rPr lang="en-US" sz="2000" dirty="0">
                <a:latin typeface="Calibri"/>
                <a:cs typeface="Calibri"/>
              </a:rPr>
              <a:t>In numbers:</a:t>
            </a:r>
          </a:p>
          <a:p>
            <a:pPr marL="914353" lvl="2" indent="0">
              <a:lnSpc>
                <a:spcPct val="80000"/>
              </a:lnSpc>
              <a:buNone/>
            </a:pPr>
            <a:r>
              <a:rPr lang="en-US" sz="2000" dirty="0">
                <a:latin typeface="Calibri"/>
                <a:cs typeface="Calibri"/>
              </a:rPr>
              <a:t>	</a:t>
            </a:r>
          </a:p>
          <a:p>
            <a:pPr marL="914353" lvl="2" indent="0">
              <a:lnSpc>
                <a:spcPct val="80000"/>
              </a:lnSpc>
              <a:buNone/>
            </a:pPr>
            <a:r>
              <a:rPr lang="en-US" sz="2000" dirty="0">
                <a:latin typeface="Calibri"/>
                <a:cs typeface="Calibri"/>
              </a:rPr>
              <a:t>         P( +x | +y ) = 1, P( -x | -y ) = 1,</a:t>
            </a:r>
          </a:p>
          <a:p>
            <a:pPr lvl="2">
              <a:lnSpc>
                <a:spcPct val="80000"/>
              </a:lnSpc>
              <a:buFont typeface="Wingdings" pitchFamily="2" charset="2"/>
              <a:buNone/>
            </a:pPr>
            <a:r>
              <a:rPr lang="en-US" sz="2000" dirty="0">
                <a:latin typeface="Calibri"/>
                <a:cs typeface="Calibri"/>
              </a:rPr>
              <a:t>	     P( +z | +y ) = 1, P( -z | -y ) = 1</a:t>
            </a:r>
          </a:p>
          <a:p>
            <a:pPr lvl="1">
              <a:lnSpc>
                <a:spcPct val="80000"/>
              </a:lnSpc>
            </a:pPr>
            <a:endParaRPr lang="en-US" sz="2000" dirty="0">
              <a:latin typeface="Calibri"/>
              <a:cs typeface="Calibri"/>
            </a:endParaRPr>
          </a:p>
          <a:p>
            <a:pPr lvl="1">
              <a:lnSpc>
                <a:spcPct val="80000"/>
              </a:lnSpc>
              <a:buFont typeface="Wingdings" pitchFamily="2" charset="2"/>
              <a:buNone/>
            </a:pPr>
            <a:endParaRPr lang="en-US" sz="2000" dirty="0">
              <a:latin typeface="Calibri"/>
              <a:cs typeface="Calibri"/>
            </a:endParaRPr>
          </a:p>
          <a:p>
            <a:pPr lvl="1">
              <a:lnSpc>
                <a:spcPct val="80000"/>
              </a:lnSpc>
            </a:pPr>
            <a:endParaRPr lang="en-US" sz="2000" dirty="0">
              <a:latin typeface="Calibri"/>
              <a:cs typeface="Calibri"/>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981200"/>
            <a:ext cx="3191715" cy="3838613"/>
          </a:xfrm>
          <a:prstGeom prst="rect">
            <a:avLst/>
          </a:prstGeom>
        </p:spPr>
      </p:pic>
      <p:sp>
        <p:nvSpPr>
          <p:cNvPr id="10" name="Text Box 13"/>
          <p:cNvSpPr txBox="1">
            <a:spLocks noChangeArrowheads="1"/>
          </p:cNvSpPr>
          <p:nvPr/>
        </p:nvSpPr>
        <p:spPr bwMode="auto">
          <a:xfrm>
            <a:off x="838200" y="2057400"/>
            <a:ext cx="121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latin typeface="Calibri"/>
                <a:cs typeface="Calibri"/>
              </a:rPr>
              <a:t>Y: Project due</a:t>
            </a:r>
          </a:p>
        </p:txBody>
      </p:sp>
      <p:sp>
        <p:nvSpPr>
          <p:cNvPr id="14" name="Text Box 13"/>
          <p:cNvSpPr txBox="1">
            <a:spLocks noChangeArrowheads="1"/>
          </p:cNvSpPr>
          <p:nvPr/>
        </p:nvSpPr>
        <p:spPr bwMode="auto">
          <a:xfrm>
            <a:off x="76200" y="4876800"/>
            <a:ext cx="1295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latin typeface="Calibri"/>
                <a:cs typeface="Calibri"/>
              </a:rPr>
              <a:t>X: Forums busy</a:t>
            </a:r>
          </a:p>
        </p:txBody>
      </p:sp>
      <p:sp>
        <p:nvSpPr>
          <p:cNvPr id="15" name="Text Box 13"/>
          <p:cNvSpPr txBox="1">
            <a:spLocks noChangeArrowheads="1"/>
          </p:cNvSpPr>
          <p:nvPr/>
        </p:nvSpPr>
        <p:spPr bwMode="auto">
          <a:xfrm>
            <a:off x="4648200" y="5029200"/>
            <a:ext cx="1447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dirty="0">
                <a:latin typeface="Calibri"/>
                <a:cs typeface="Calibri"/>
              </a:rPr>
              <a:t>Z: Office hours full</a:t>
            </a:r>
          </a:p>
        </p:txBody>
      </p:sp>
    </p:spTree>
    <p:extLst>
      <p:ext uri="{BB962C8B-B14F-4D97-AF65-F5344CB8AC3E}">
        <p14:creationId xmlns:p14="http://schemas.microsoft.com/office/powerpoint/2010/main" val="97419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a:latin typeface="Calibri"/>
                <a:cs typeface="Calibri"/>
              </a:rPr>
              <a:t>Review</a:t>
            </a:r>
            <a:r>
              <a:rPr lang="en-US" dirty="0">
                <a:latin typeface="Calibri"/>
                <a:ea typeface="ＭＳ Ｐゴシック" pitchFamily="34" charset="-128"/>
                <a:cs typeface="Calibri"/>
              </a:rPr>
              <a:t>: Common Cause</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a:latin typeface="Calibri"/>
                <a:ea typeface="ＭＳ Ｐゴシック" pitchFamily="34" charset="-128"/>
                <a:cs typeface="Calibri"/>
              </a:rPr>
              <a:t>This configuration is a </a:t>
            </a:r>
            <a:r>
              <a:rPr lang="ja-JP" altLang="en-US" sz="2400" dirty="0">
                <a:latin typeface="Calibri"/>
                <a:ea typeface="ＭＳ Ｐゴシック" pitchFamily="34" charset="-128"/>
                <a:cs typeface="Calibri"/>
              </a:rPr>
              <a:t>“</a:t>
            </a:r>
            <a:r>
              <a:rPr lang="en-US" altLang="ja-JP" sz="2400" dirty="0">
                <a:latin typeface="Calibri"/>
                <a:ea typeface="ＭＳ Ｐゴシック" pitchFamily="34" charset="-128"/>
                <a:cs typeface="Calibri"/>
              </a:rPr>
              <a:t>common cause</a:t>
            </a:r>
            <a:r>
              <a:rPr lang="ja-JP" altLang="en-US" sz="2400" dirty="0">
                <a:latin typeface="Calibri"/>
                <a:ea typeface="ＭＳ Ｐゴシック" pitchFamily="34" charset="-128"/>
                <a:cs typeface="Calibri"/>
              </a:rPr>
              <a:t>”</a:t>
            </a:r>
            <a:endParaRPr lang="en-US" altLang="ja-JP"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3" eaLnBrk="1" hangingPunct="1">
              <a:lnSpc>
                <a:spcPct val="80000"/>
              </a:lnSpc>
            </a:pPr>
            <a:endParaRPr lang="en-US" sz="16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p:txBody>
      </p:sp>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a:latin typeface="Calibri"/>
                <a:ea typeface="ＭＳ Ｐゴシック" pitchFamily="34" charset="-128"/>
                <a:cs typeface="Calibri"/>
              </a:rPr>
              <a:t>Guaranteed X and Z independent given Y?</a:t>
            </a: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lvl="4">
              <a:lnSpc>
                <a:spcPct val="80000"/>
              </a:lnSpc>
            </a:pPr>
            <a:endParaRPr lang="en-US" sz="1200" dirty="0">
              <a:latin typeface="Calibri"/>
              <a:cs typeface="Calibri"/>
            </a:endParaRPr>
          </a:p>
          <a:p>
            <a:pPr lvl="1">
              <a:lnSpc>
                <a:spcPct val="90000"/>
              </a:lnSpc>
              <a:buClr>
                <a:srgbClr val="000000"/>
              </a:buClr>
            </a:pPr>
            <a:r>
              <a:rPr lang="en-US" sz="2400" kern="0" dirty="0">
                <a:solidFill>
                  <a:srgbClr val="CC0000"/>
                </a:solidFill>
                <a:latin typeface="Calibri"/>
                <a:cs typeface="Calibri"/>
              </a:rPr>
              <a:t>Observing the cause blocks influence between effects.</a:t>
            </a:r>
          </a:p>
          <a:p>
            <a:pPr>
              <a:lnSpc>
                <a:spcPct val="80000"/>
              </a:lnSpc>
            </a:pPr>
            <a:endParaRPr lang="en-US" sz="2000" dirty="0">
              <a:latin typeface="Calibri"/>
              <a:ea typeface="ＭＳ Ｐゴシック" pitchFamily="34" charset="-128"/>
              <a:cs typeface="Calibri"/>
            </a:endParaRPr>
          </a:p>
        </p:txBody>
      </p:sp>
      <p:pic>
        <p:nvPicPr>
          <p:cNvPr id="11" name="Picture 9"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7086600" y="2209800"/>
            <a:ext cx="3028950"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0"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8534400" y="4572000"/>
            <a:ext cx="12763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Box 11"/>
          <p:cNvSpPr txBox="1">
            <a:spLocks noChangeArrowheads="1"/>
          </p:cNvSpPr>
          <p:nvPr/>
        </p:nvSpPr>
        <p:spPr bwMode="auto">
          <a:xfrm>
            <a:off x="8458200" y="5181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i="1" dirty="0">
                <a:solidFill>
                  <a:srgbClr val="CC0000"/>
                </a:solidFill>
                <a:latin typeface="Calibri"/>
                <a:cs typeface="Calibri"/>
              </a:rPr>
              <a:t>Yes!</a:t>
            </a:r>
          </a:p>
        </p:txBody>
      </p:sp>
      <p:pic>
        <p:nvPicPr>
          <p:cNvPr id="17" name="Picture 12"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8458200" y="3352800"/>
            <a:ext cx="2970213"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txp_fig.png"/>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bwMode="auto">
          <a:xfrm>
            <a:off x="1005961" y="6019800"/>
            <a:ext cx="4320615" cy="31179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47800" y="1981200"/>
            <a:ext cx="3191715" cy="3838613"/>
          </a:xfrm>
          <a:prstGeom prst="rect">
            <a:avLst/>
          </a:prstGeom>
        </p:spPr>
      </p:pic>
      <p:sp>
        <p:nvSpPr>
          <p:cNvPr id="20" name="Text Box 13"/>
          <p:cNvSpPr txBox="1">
            <a:spLocks noChangeArrowheads="1"/>
          </p:cNvSpPr>
          <p:nvPr/>
        </p:nvSpPr>
        <p:spPr bwMode="auto">
          <a:xfrm>
            <a:off x="838200" y="2057400"/>
            <a:ext cx="121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latin typeface="Calibri"/>
                <a:cs typeface="Calibri"/>
              </a:rPr>
              <a:t>Y: Project due</a:t>
            </a:r>
          </a:p>
        </p:txBody>
      </p:sp>
      <p:sp>
        <p:nvSpPr>
          <p:cNvPr id="21" name="Text Box 13"/>
          <p:cNvSpPr txBox="1">
            <a:spLocks noChangeArrowheads="1"/>
          </p:cNvSpPr>
          <p:nvPr/>
        </p:nvSpPr>
        <p:spPr bwMode="auto">
          <a:xfrm>
            <a:off x="76200" y="4876800"/>
            <a:ext cx="1295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latin typeface="Calibri"/>
                <a:cs typeface="Calibri"/>
              </a:rPr>
              <a:t>X: Forums busy</a:t>
            </a:r>
          </a:p>
        </p:txBody>
      </p:sp>
      <p:sp>
        <p:nvSpPr>
          <p:cNvPr id="22" name="Text Box 13"/>
          <p:cNvSpPr txBox="1">
            <a:spLocks noChangeArrowheads="1"/>
          </p:cNvSpPr>
          <p:nvPr/>
        </p:nvSpPr>
        <p:spPr bwMode="auto">
          <a:xfrm>
            <a:off x="4648200" y="5029200"/>
            <a:ext cx="1447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dirty="0">
                <a:latin typeface="Calibri"/>
                <a:cs typeface="Calibri"/>
              </a:rPr>
              <a:t>Z: Office hours full</a:t>
            </a:r>
          </a:p>
        </p:txBody>
      </p:sp>
    </p:spTree>
    <p:extLst>
      <p:ext uri="{BB962C8B-B14F-4D97-AF65-F5344CB8AC3E}">
        <p14:creationId xmlns:p14="http://schemas.microsoft.com/office/powerpoint/2010/main" val="11094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667000"/>
            <a:ext cx="3068642" cy="3886199"/>
          </a:xfrm>
          <a:prstGeom prst="rect">
            <a:avLst/>
          </a:prstGeom>
        </p:spPr>
      </p:pic>
      <p:sp>
        <p:nvSpPr>
          <p:cNvPr id="58369" name="Rectangle 2"/>
          <p:cNvSpPr>
            <a:spLocks noGrp="1" noChangeArrowheads="1"/>
          </p:cNvSpPr>
          <p:nvPr>
            <p:ph type="title"/>
          </p:nvPr>
        </p:nvSpPr>
        <p:spPr/>
        <p:txBody>
          <a:bodyPr/>
          <a:lstStyle/>
          <a:p>
            <a:r>
              <a:rPr lang="en-US" dirty="0">
                <a:latin typeface="Calibri"/>
                <a:cs typeface="Calibri"/>
              </a:rPr>
              <a:t>Review</a:t>
            </a:r>
            <a:r>
              <a:rPr lang="en-US" dirty="0">
                <a:latin typeface="Calibri"/>
                <a:ea typeface="ＭＳ Ｐゴシック" pitchFamily="34" charset="-128"/>
                <a:cs typeface="Calibri"/>
              </a:rPr>
              <a:t>: Common Effect</a:t>
            </a:r>
          </a:p>
        </p:txBody>
      </p:sp>
      <p:sp>
        <p:nvSpPr>
          <p:cNvPr id="1091587" name="Rectangle 3"/>
          <p:cNvSpPr>
            <a:spLocks noGrp="1" noChangeArrowheads="1"/>
          </p:cNvSpPr>
          <p:nvPr>
            <p:ph idx="1"/>
          </p:nvPr>
        </p:nvSpPr>
        <p:spPr>
          <a:xfrm>
            <a:off x="228600" y="1295400"/>
            <a:ext cx="5410200" cy="4800600"/>
          </a:xfrm>
        </p:spPr>
        <p:txBody>
          <a:bodyPr/>
          <a:lstStyle/>
          <a:p>
            <a:pPr eaLnBrk="1" hangingPunct="1"/>
            <a:r>
              <a:rPr lang="en-US" sz="2400" dirty="0">
                <a:latin typeface="Calibri"/>
                <a:ea typeface="ＭＳ Ｐゴシック" pitchFamily="34" charset="-128"/>
                <a:cs typeface="Calibri"/>
              </a:rPr>
              <a:t>Last configuration: two causes of one effect (v-structures)</a:t>
            </a:r>
          </a:p>
          <a:p>
            <a:pPr eaLnBrk="1" hangingPunct="1"/>
            <a:endParaRPr lang="en-US" sz="2400" dirty="0">
              <a:latin typeface="Calibri"/>
              <a:ea typeface="ＭＳ Ｐゴシック" pitchFamily="34" charset="-128"/>
              <a:cs typeface="Calibri"/>
            </a:endParaRPr>
          </a:p>
        </p:txBody>
      </p:sp>
      <p:sp>
        <p:nvSpPr>
          <p:cNvPr id="58376" name="Text Box 9"/>
          <p:cNvSpPr txBox="1">
            <a:spLocks noChangeArrowheads="1"/>
          </p:cNvSpPr>
          <p:nvPr/>
        </p:nvSpPr>
        <p:spPr bwMode="auto">
          <a:xfrm>
            <a:off x="914400" y="5802868"/>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Z: Traffic</a:t>
            </a:r>
          </a:p>
        </p:txBody>
      </p:sp>
      <p:sp>
        <p:nvSpPr>
          <p:cNvPr id="11" name="Rectangle 3"/>
          <p:cNvSpPr txBox="1">
            <a:spLocks noChangeArrowheads="1"/>
          </p:cNvSpPr>
          <p:nvPr/>
        </p:nvSpPr>
        <p:spPr bwMode="auto">
          <a:xfrm>
            <a:off x="5638800" y="1295400"/>
            <a:ext cx="6324600" cy="5029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a:latin typeface="Calibri"/>
                <a:ea typeface="ＭＳ Ｐゴシック" pitchFamily="34" charset="-128"/>
                <a:cs typeface="Calibri"/>
              </a:rPr>
              <a:t>Are X and Y independent?</a:t>
            </a:r>
          </a:p>
          <a:p>
            <a:pPr lvl="8"/>
            <a:endParaRPr lang="en-US" sz="800" dirty="0">
              <a:latin typeface="Calibri"/>
              <a:ea typeface="ＭＳ Ｐゴシック" pitchFamily="34" charset="-128"/>
              <a:cs typeface="Calibri"/>
            </a:endParaRPr>
          </a:p>
          <a:p>
            <a:pPr lvl="1"/>
            <a:r>
              <a:rPr lang="en-US" sz="2000" i="1" dirty="0">
                <a:solidFill>
                  <a:srgbClr val="FF0000"/>
                </a:solidFill>
                <a:latin typeface="Calibri"/>
                <a:ea typeface="ＭＳ Ｐゴシック" pitchFamily="34" charset="-128"/>
                <a:cs typeface="Calibri"/>
              </a:rPr>
              <a:t>Yes</a:t>
            </a:r>
            <a:r>
              <a:rPr lang="en-US" sz="2000" dirty="0">
                <a:latin typeface="Calibri"/>
                <a:ea typeface="ＭＳ Ｐゴシック" pitchFamily="34" charset="-128"/>
                <a:cs typeface="Calibri"/>
              </a:rPr>
              <a:t>: the ballgame and the rain cause traffic, but they are not correlated</a:t>
            </a:r>
          </a:p>
          <a:p>
            <a:pPr lvl="8"/>
            <a:endParaRPr lang="en-US" sz="800" dirty="0">
              <a:latin typeface="Calibri"/>
              <a:ea typeface="ＭＳ Ｐゴシック" pitchFamily="34" charset="-128"/>
              <a:cs typeface="Calibri"/>
            </a:endParaRPr>
          </a:p>
          <a:p>
            <a:pPr lvl="1"/>
            <a:r>
              <a:rPr lang="en-US" sz="2000" dirty="0">
                <a:latin typeface="Calibri"/>
                <a:ea typeface="ＭＳ Ｐゴシック" pitchFamily="34" charset="-128"/>
                <a:cs typeface="Calibri"/>
              </a:rPr>
              <a:t>Still need to prove they must be (try it!)</a:t>
            </a:r>
          </a:p>
          <a:p>
            <a:pPr lvl="7"/>
            <a:endParaRPr lang="en-US" sz="1600" dirty="0">
              <a:latin typeface="Calibri"/>
              <a:ea typeface="ＭＳ Ｐゴシック" pitchFamily="34" charset="-128"/>
              <a:cs typeface="Calibri"/>
            </a:endParaRPr>
          </a:p>
          <a:p>
            <a:r>
              <a:rPr lang="en-US" sz="2400" dirty="0">
                <a:latin typeface="Calibri"/>
                <a:ea typeface="ＭＳ Ｐゴシック" pitchFamily="34" charset="-128"/>
                <a:cs typeface="Calibri"/>
              </a:rPr>
              <a:t>Are X </a:t>
            </a:r>
            <a:r>
              <a:rPr lang="en-US" sz="2400">
                <a:latin typeface="Calibri"/>
                <a:ea typeface="ＭＳ Ｐゴシック" pitchFamily="34" charset="-128"/>
                <a:cs typeface="Calibri"/>
              </a:rPr>
              <a:t>and Y </a:t>
            </a:r>
            <a:r>
              <a:rPr lang="en-US" sz="2400" dirty="0">
                <a:latin typeface="Calibri"/>
                <a:ea typeface="ＭＳ Ｐゴシック" pitchFamily="34" charset="-128"/>
                <a:cs typeface="Calibri"/>
              </a:rPr>
              <a:t>independent </a:t>
            </a:r>
            <a:r>
              <a:rPr lang="en-US" sz="2400">
                <a:latin typeface="Calibri"/>
                <a:ea typeface="ＭＳ Ｐゴシック" pitchFamily="34" charset="-128"/>
                <a:cs typeface="Calibri"/>
              </a:rPr>
              <a:t>given Z?</a:t>
            </a:r>
            <a:endParaRPr lang="en-US" sz="2400" dirty="0">
              <a:latin typeface="Calibri"/>
              <a:ea typeface="ＭＳ Ｐゴシック" pitchFamily="34" charset="-128"/>
              <a:cs typeface="Calibri"/>
            </a:endParaRPr>
          </a:p>
          <a:p>
            <a:pPr lvl="6"/>
            <a:endParaRPr lang="en-US" sz="1200" dirty="0">
              <a:latin typeface="Calibri"/>
              <a:ea typeface="ＭＳ Ｐゴシック" pitchFamily="34" charset="-128"/>
              <a:cs typeface="Calibri"/>
            </a:endParaRPr>
          </a:p>
          <a:p>
            <a:pPr lvl="1"/>
            <a:r>
              <a:rPr lang="en-US" sz="2000" i="1" dirty="0">
                <a:solidFill>
                  <a:srgbClr val="FF0000"/>
                </a:solidFill>
                <a:latin typeface="Calibri"/>
                <a:ea typeface="ＭＳ Ｐゴシック" pitchFamily="34" charset="-128"/>
                <a:cs typeface="Calibri"/>
              </a:rPr>
              <a:t>No</a:t>
            </a:r>
            <a:r>
              <a:rPr lang="en-US" sz="2000" dirty="0">
                <a:latin typeface="Calibri"/>
                <a:ea typeface="ＭＳ Ｐゴシック" pitchFamily="34" charset="-128"/>
                <a:cs typeface="Calibri"/>
              </a:rPr>
              <a:t>: seeing traffic puts the rain and the ballgame in competition as explanation.</a:t>
            </a:r>
          </a:p>
          <a:p>
            <a:pPr lvl="7"/>
            <a:endParaRPr lang="en-US" sz="1600" dirty="0">
              <a:latin typeface="Calibri"/>
              <a:ea typeface="ＭＳ Ｐゴシック" pitchFamily="34" charset="-128"/>
              <a:cs typeface="Calibri"/>
            </a:endParaRPr>
          </a:p>
          <a:p>
            <a:r>
              <a:rPr lang="en-US" sz="2400" dirty="0">
                <a:solidFill>
                  <a:srgbClr val="CC0000"/>
                </a:solidFill>
                <a:latin typeface="Calibri"/>
                <a:ea typeface="ＭＳ Ｐゴシック" pitchFamily="34" charset="-128"/>
                <a:cs typeface="Calibri"/>
              </a:rPr>
              <a:t>This is backwards from the other cases</a:t>
            </a:r>
          </a:p>
          <a:p>
            <a:pPr lvl="8"/>
            <a:endParaRPr lang="en-US" sz="800" dirty="0">
              <a:solidFill>
                <a:srgbClr val="CC0000"/>
              </a:solidFill>
              <a:latin typeface="Calibri"/>
              <a:ea typeface="ＭＳ Ｐゴシック" pitchFamily="34" charset="-128"/>
              <a:cs typeface="Calibri"/>
            </a:endParaRPr>
          </a:p>
          <a:p>
            <a:pPr lvl="1"/>
            <a:r>
              <a:rPr lang="en-US" sz="2000" dirty="0">
                <a:latin typeface="Calibri"/>
                <a:ea typeface="ＭＳ Ｐゴシック" pitchFamily="34" charset="-128"/>
                <a:cs typeface="Calibri"/>
              </a:rPr>
              <a:t>Observing an effect </a:t>
            </a:r>
            <a:r>
              <a:rPr lang="en-US" sz="2000" dirty="0">
                <a:solidFill>
                  <a:srgbClr val="CC0000"/>
                </a:solidFill>
                <a:latin typeface="Calibri"/>
                <a:ea typeface="ＭＳ Ｐゴシック" pitchFamily="34" charset="-128"/>
                <a:cs typeface="Calibri"/>
              </a:rPr>
              <a:t>activates </a:t>
            </a:r>
            <a:r>
              <a:rPr lang="en-US" sz="2000" dirty="0">
                <a:latin typeface="Calibri"/>
                <a:ea typeface="ＭＳ Ｐゴシック" pitchFamily="34" charset="-128"/>
                <a:cs typeface="Calibri"/>
              </a:rPr>
              <a:t>influence between possible causes</a:t>
            </a:r>
            <a:r>
              <a:rPr lang="en-US" dirty="0">
                <a:latin typeface="Calibri"/>
                <a:ea typeface="ＭＳ Ｐゴシック" pitchFamily="34" charset="-128"/>
                <a:cs typeface="Calibri"/>
              </a:rPr>
              <a:t>.</a:t>
            </a:r>
          </a:p>
          <a:p>
            <a:endParaRPr lang="en-US" sz="2800" dirty="0">
              <a:latin typeface="Calibri"/>
              <a:ea typeface="ＭＳ Ｐゴシック" pitchFamily="34" charset="-128"/>
              <a:cs typeface="Calibri"/>
            </a:endParaRPr>
          </a:p>
        </p:txBody>
      </p:sp>
      <p:sp>
        <p:nvSpPr>
          <p:cNvPr id="13" name="Text Box 9"/>
          <p:cNvSpPr txBox="1">
            <a:spLocks noChangeArrowheads="1"/>
          </p:cNvSpPr>
          <p:nvPr/>
        </p:nvSpPr>
        <p:spPr bwMode="auto">
          <a:xfrm>
            <a:off x="11430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Raining</a:t>
            </a:r>
          </a:p>
        </p:txBody>
      </p:sp>
      <p:sp>
        <p:nvSpPr>
          <p:cNvPr id="14" name="Text Box 9"/>
          <p:cNvSpPr txBox="1">
            <a:spLocks noChangeArrowheads="1"/>
          </p:cNvSpPr>
          <p:nvPr/>
        </p:nvSpPr>
        <p:spPr bwMode="auto">
          <a:xfrm>
            <a:off x="28194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Y: Ballgame</a:t>
            </a:r>
          </a:p>
        </p:txBody>
      </p:sp>
    </p:spTree>
    <p:extLst>
      <p:ext uri="{BB962C8B-B14F-4D97-AF65-F5344CB8AC3E}">
        <p14:creationId xmlns:p14="http://schemas.microsoft.com/office/powerpoint/2010/main" val="67242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Are two variables in a BN independent?</a:t>
            </a:r>
          </a:p>
        </p:txBody>
      </p:sp>
      <p:sp>
        <p:nvSpPr>
          <p:cNvPr id="18435" name="Rectangle 3"/>
          <p:cNvSpPr>
            <a:spLocks noGrp="1" noChangeArrowheads="1"/>
          </p:cNvSpPr>
          <p:nvPr>
            <p:ph idx="1"/>
          </p:nvPr>
        </p:nvSpPr>
        <p:spPr>
          <a:xfrm>
            <a:off x="1066800" y="1676399"/>
            <a:ext cx="10058400" cy="4449765"/>
          </a:xfrm>
        </p:spPr>
        <p:txBody>
          <a:bodyPr/>
          <a:lstStyle/>
          <a:p>
            <a:r>
              <a:rPr lang="en-US" sz="2800" dirty="0"/>
              <a:t>General question: in a given BN, are two variables independent (given some evidence)?</a:t>
            </a:r>
          </a:p>
          <a:p>
            <a:pPr eaLnBrk="1" hangingPunct="1"/>
            <a:endParaRPr lang="en-US" sz="2800" dirty="0"/>
          </a:p>
          <a:p>
            <a:pPr eaLnBrk="1" hangingPunct="1"/>
            <a:r>
              <a:rPr lang="en-US" sz="2800" dirty="0"/>
              <a:t>Solution: analyze the graph</a:t>
            </a:r>
          </a:p>
          <a:p>
            <a:pPr eaLnBrk="1" hangingPunct="1"/>
            <a:endParaRPr lang="en-US" sz="2800" dirty="0"/>
          </a:p>
          <a:p>
            <a:r>
              <a:rPr lang="en-US" sz="2800" dirty="0"/>
              <a:t>Any complex example can be broken</a:t>
            </a:r>
          </a:p>
          <a:p>
            <a:pPr marL="0" indent="0">
              <a:buNone/>
            </a:pPr>
            <a:r>
              <a:rPr lang="en-US" sz="2800" dirty="0"/>
              <a:t>    into repetitions of the three canonical cases</a:t>
            </a:r>
          </a:p>
          <a:p>
            <a:endParaRPr lang="en-US" sz="2800" dirty="0"/>
          </a:p>
          <a:p>
            <a:pPr marL="0" indent="0" eaLnBrk="1" hangingPunct="1">
              <a:buNone/>
            </a:pPr>
            <a:endParaRPr lang="en-US"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2438400"/>
            <a:ext cx="3772710" cy="2971800"/>
          </a:xfrm>
          <a:prstGeom prst="rect">
            <a:avLst/>
          </a:prstGeom>
        </p:spPr>
      </p:pic>
    </p:spTree>
    <p:extLst>
      <p:ext uri="{BB962C8B-B14F-4D97-AF65-F5344CB8AC3E}">
        <p14:creationId xmlns:p14="http://schemas.microsoft.com/office/powerpoint/2010/main" val="164470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Calibri"/>
                <a:cs typeface="Calibri"/>
              </a:rPr>
              <a:t>Reachability</a:t>
            </a:r>
          </a:p>
        </p:txBody>
      </p:sp>
      <p:sp>
        <p:nvSpPr>
          <p:cNvPr id="1094659" name="Rectangle 3"/>
          <p:cNvSpPr>
            <a:spLocks noGrp="1" noChangeArrowheads="1"/>
          </p:cNvSpPr>
          <p:nvPr>
            <p:ph idx="1"/>
          </p:nvPr>
        </p:nvSpPr>
        <p:spPr>
          <a:xfrm>
            <a:off x="457200" y="1600200"/>
            <a:ext cx="5334000" cy="4876800"/>
          </a:xfrm>
        </p:spPr>
        <p:txBody>
          <a:bodyPr/>
          <a:lstStyle/>
          <a:p>
            <a:pPr eaLnBrk="1" hangingPunct="1">
              <a:lnSpc>
                <a:spcPct val="90000"/>
              </a:lnSpc>
            </a:pPr>
            <a:r>
              <a:rPr lang="en-US" sz="2400" dirty="0">
                <a:latin typeface="Calibri"/>
                <a:cs typeface="Calibri"/>
              </a:rPr>
              <a:t>Recipe: shade evidence nodes, look for paths in the resulting graph</a:t>
            </a:r>
          </a:p>
          <a:p>
            <a:pPr eaLnBrk="1" hangingPunct="1">
              <a:lnSpc>
                <a:spcPct val="90000"/>
              </a:lnSpc>
            </a:pPr>
            <a:endParaRPr lang="en-US" sz="2400" dirty="0">
              <a:latin typeface="Calibri"/>
              <a:cs typeface="Calibri"/>
            </a:endParaRPr>
          </a:p>
          <a:p>
            <a:pPr eaLnBrk="1" hangingPunct="1">
              <a:lnSpc>
                <a:spcPct val="90000"/>
              </a:lnSpc>
            </a:pPr>
            <a:r>
              <a:rPr lang="en-US" sz="2400" dirty="0">
                <a:latin typeface="Calibri"/>
                <a:cs typeface="Calibri"/>
              </a:rPr>
              <a:t>Attempt 1: if two nodes are connected by an undirected path not blocked by a shaded node, they are conditionally independent</a:t>
            </a:r>
          </a:p>
          <a:p>
            <a:pPr eaLnBrk="1" hangingPunct="1">
              <a:lnSpc>
                <a:spcPct val="90000"/>
              </a:lnSpc>
            </a:pPr>
            <a:endParaRPr lang="en-US" sz="2400" dirty="0">
              <a:latin typeface="Calibri"/>
              <a:cs typeface="Calibri"/>
            </a:endParaRPr>
          </a:p>
          <a:p>
            <a:pPr eaLnBrk="1" hangingPunct="1">
              <a:lnSpc>
                <a:spcPct val="90000"/>
              </a:lnSpc>
            </a:pPr>
            <a:r>
              <a:rPr lang="en-US" sz="2400" dirty="0">
                <a:latin typeface="Calibri"/>
                <a:cs typeface="Calibri"/>
              </a:rPr>
              <a:t>Almost works, but not quite</a:t>
            </a:r>
          </a:p>
          <a:p>
            <a:pPr lvl="1" eaLnBrk="1" hangingPunct="1">
              <a:lnSpc>
                <a:spcPct val="90000"/>
              </a:lnSpc>
            </a:pPr>
            <a:r>
              <a:rPr lang="en-US" sz="2000" dirty="0">
                <a:latin typeface="Calibri"/>
                <a:cs typeface="Calibri"/>
              </a:rPr>
              <a:t>Where does it break?</a:t>
            </a:r>
          </a:p>
          <a:p>
            <a:pPr lvl="1" eaLnBrk="1" hangingPunct="1">
              <a:lnSpc>
                <a:spcPct val="90000"/>
              </a:lnSpc>
            </a:pPr>
            <a:r>
              <a:rPr lang="en-US" sz="2000" dirty="0">
                <a:latin typeface="Calibri"/>
                <a:cs typeface="Calibri"/>
              </a:rPr>
              <a:t>Answer: the v-structure at T doesn’t count as a link in a path unless “active”</a:t>
            </a:r>
          </a:p>
        </p:txBody>
      </p:sp>
      <p:sp>
        <p:nvSpPr>
          <p:cNvPr id="19460" name="Oval 4"/>
          <p:cNvSpPr>
            <a:spLocks noChangeArrowheads="1"/>
          </p:cNvSpPr>
          <p:nvPr/>
        </p:nvSpPr>
        <p:spPr bwMode="auto">
          <a:xfrm>
            <a:off x="88773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R</a:t>
            </a:r>
            <a:endParaRPr lang="en-US" sz="2400" baseline="-25000">
              <a:latin typeface="Calibri"/>
              <a:cs typeface="Calibri"/>
            </a:endParaRPr>
          </a:p>
        </p:txBody>
      </p:sp>
      <p:sp>
        <p:nvSpPr>
          <p:cNvPr id="19461" name="Oval 5"/>
          <p:cNvSpPr>
            <a:spLocks noChangeArrowheads="1"/>
          </p:cNvSpPr>
          <p:nvPr/>
        </p:nvSpPr>
        <p:spPr bwMode="auto">
          <a:xfrm>
            <a:off x="9486900" y="3886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T</a:t>
            </a:r>
            <a:endParaRPr lang="en-US" sz="2400" baseline="-25000">
              <a:latin typeface="Calibri"/>
              <a:cs typeface="Calibri"/>
            </a:endParaRPr>
          </a:p>
        </p:txBody>
      </p:sp>
      <p:cxnSp>
        <p:nvCxnSpPr>
          <p:cNvPr id="19462" name="AutoShape 6"/>
          <p:cNvCxnSpPr>
            <a:cxnSpLocks noChangeShapeType="1"/>
            <a:stCxn id="19460" idx="4"/>
            <a:endCxn id="19461" idx="1"/>
          </p:cNvCxnSpPr>
          <p:nvPr/>
        </p:nvCxnSpPr>
        <p:spPr bwMode="auto">
          <a:xfrm>
            <a:off x="9144000" y="30622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3" name="Oval 7"/>
          <p:cNvSpPr>
            <a:spLocks noChangeArrowheads="1"/>
          </p:cNvSpPr>
          <p:nvPr/>
        </p:nvSpPr>
        <p:spPr bwMode="auto">
          <a:xfrm>
            <a:off x="103251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B</a:t>
            </a:r>
          </a:p>
        </p:txBody>
      </p:sp>
      <p:cxnSp>
        <p:nvCxnSpPr>
          <p:cNvPr id="19464" name="AutoShape 8"/>
          <p:cNvCxnSpPr>
            <a:cxnSpLocks noChangeShapeType="1"/>
            <a:stCxn id="19463" idx="4"/>
            <a:endCxn id="19461" idx="7"/>
          </p:cNvCxnSpPr>
          <p:nvPr/>
        </p:nvCxnSpPr>
        <p:spPr bwMode="auto">
          <a:xfrm flipH="1">
            <a:off x="9942513" y="30622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5" name="Oval 9"/>
          <p:cNvSpPr>
            <a:spLocks noChangeArrowheads="1"/>
          </p:cNvSpPr>
          <p:nvPr/>
        </p:nvSpPr>
        <p:spPr bwMode="auto">
          <a:xfrm>
            <a:off x="8305800" y="387191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D</a:t>
            </a:r>
            <a:endParaRPr lang="en-US" sz="2400" baseline="-25000">
              <a:latin typeface="Calibri"/>
              <a:cs typeface="Calibri"/>
            </a:endParaRPr>
          </a:p>
        </p:txBody>
      </p:sp>
      <p:cxnSp>
        <p:nvCxnSpPr>
          <p:cNvPr id="19466" name="AutoShape 10"/>
          <p:cNvCxnSpPr>
            <a:cxnSpLocks noChangeShapeType="1"/>
            <a:stCxn id="19460" idx="4"/>
            <a:endCxn id="19465" idx="0"/>
          </p:cNvCxnSpPr>
          <p:nvPr/>
        </p:nvCxnSpPr>
        <p:spPr bwMode="auto">
          <a:xfrm flipH="1">
            <a:off x="8572500" y="3062288"/>
            <a:ext cx="571500" cy="795337"/>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7" name="Oval 11"/>
          <p:cNvSpPr>
            <a:spLocks noChangeArrowheads="1"/>
          </p:cNvSpPr>
          <p:nvPr/>
        </p:nvSpPr>
        <p:spPr bwMode="auto">
          <a:xfrm>
            <a:off x="8878888" y="1371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L</a:t>
            </a:r>
          </a:p>
        </p:txBody>
      </p:sp>
      <p:cxnSp>
        <p:nvCxnSpPr>
          <p:cNvPr id="19468" name="AutoShape 12"/>
          <p:cNvCxnSpPr>
            <a:cxnSpLocks noChangeShapeType="1"/>
            <a:stCxn id="19467" idx="4"/>
            <a:endCxn id="19460" idx="0"/>
          </p:cNvCxnSpPr>
          <p:nvPr/>
        </p:nvCxnSpPr>
        <p:spPr bwMode="auto">
          <a:xfrm flipH="1">
            <a:off x="9144000" y="1919288"/>
            <a:ext cx="1588" cy="5810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900" y="4648200"/>
            <a:ext cx="6286500" cy="4191000"/>
          </a:xfrm>
          <a:prstGeom prst="rect">
            <a:avLst/>
          </a:prstGeom>
        </p:spPr>
      </p:pic>
      <p:pic>
        <p:nvPicPr>
          <p:cNvPr id="3" name="Picture 2" descr="LowPress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4264851"/>
            <a:ext cx="990600" cy="766698"/>
          </a:xfrm>
          <a:prstGeom prst="rect">
            <a:avLst/>
          </a:prstGeom>
        </p:spPr>
      </p:pic>
    </p:spTree>
    <p:extLst>
      <p:ext uri="{BB962C8B-B14F-4D97-AF65-F5344CB8AC3E}">
        <p14:creationId xmlns:p14="http://schemas.microsoft.com/office/powerpoint/2010/main" val="1936355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46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465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4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dirty="0">
                <a:latin typeface="Calibri"/>
                <a:ea typeface="ＭＳ Ｐゴシック" pitchFamily="34" charset="-128"/>
                <a:cs typeface="Calibri"/>
              </a:rPr>
              <a:t>Active / Inactive Paths</a:t>
            </a:r>
          </a:p>
        </p:txBody>
      </p:sp>
      <p:sp>
        <p:nvSpPr>
          <p:cNvPr id="59394" name="Rectangle 3"/>
          <p:cNvSpPr>
            <a:spLocks noGrp="1" noChangeArrowheads="1"/>
          </p:cNvSpPr>
          <p:nvPr>
            <p:ph idx="1"/>
          </p:nvPr>
        </p:nvSpPr>
        <p:spPr>
          <a:xfrm>
            <a:off x="144780" y="1447800"/>
            <a:ext cx="7551420" cy="5029200"/>
          </a:xfrm>
        </p:spPr>
        <p:txBody>
          <a:bodyPr/>
          <a:lstStyle/>
          <a:p>
            <a:pPr eaLnBrk="1" hangingPunct="1">
              <a:lnSpc>
                <a:spcPct val="80000"/>
              </a:lnSpc>
            </a:pPr>
            <a:r>
              <a:rPr lang="en-US" sz="2400" dirty="0">
                <a:latin typeface="Calibri"/>
                <a:ea typeface="ＭＳ Ｐゴシック" pitchFamily="34" charset="-128"/>
                <a:cs typeface="Calibri"/>
              </a:rPr>
              <a:t>Question: Are X and Y conditionally independent given evidence variables {Z}?</a:t>
            </a:r>
            <a:endParaRPr lang="en-US" sz="1400" dirty="0">
              <a:latin typeface="Calibri"/>
              <a:ea typeface="ＭＳ Ｐゴシック" pitchFamily="34" charset="-128"/>
              <a:cs typeface="Calibri"/>
            </a:endParaRPr>
          </a:p>
          <a:p>
            <a:pPr lvl="1" eaLnBrk="1" hangingPunct="1">
              <a:lnSpc>
                <a:spcPct val="80000"/>
              </a:lnSpc>
            </a:pPr>
            <a:r>
              <a:rPr lang="en-US" sz="1800" dirty="0">
                <a:latin typeface="Calibri"/>
                <a:ea typeface="ＭＳ Ｐゴシック" pitchFamily="34" charset="-128"/>
                <a:cs typeface="Calibri"/>
              </a:rPr>
              <a:t>Yes, if X and Y </a:t>
            </a:r>
            <a:r>
              <a:rPr lang="ja-JP" altLang="en-US" sz="1800" dirty="0">
                <a:latin typeface="Calibri"/>
                <a:ea typeface="ＭＳ Ｐゴシック" pitchFamily="34" charset="-128"/>
                <a:cs typeface="Calibri"/>
              </a:rPr>
              <a:t>“</a:t>
            </a:r>
            <a:r>
              <a:rPr lang="en-US" altLang="ja-JP" sz="1800" dirty="0">
                <a:latin typeface="Calibri"/>
                <a:ea typeface="ＭＳ Ｐゴシック" pitchFamily="34" charset="-128"/>
                <a:cs typeface="Calibri"/>
              </a:rPr>
              <a:t>d-separated</a:t>
            </a:r>
            <a:r>
              <a:rPr lang="ja-JP" altLang="en-US" sz="1800" dirty="0">
                <a:latin typeface="Calibri"/>
                <a:ea typeface="ＭＳ Ｐゴシック" pitchFamily="34" charset="-128"/>
                <a:cs typeface="Calibri"/>
              </a:rPr>
              <a:t>”</a:t>
            </a:r>
            <a:r>
              <a:rPr lang="en-US" altLang="ja-JP" sz="1800" dirty="0">
                <a:latin typeface="Calibri"/>
                <a:ea typeface="ＭＳ Ｐゴシック" pitchFamily="34" charset="-128"/>
                <a:cs typeface="Calibri"/>
              </a:rPr>
              <a:t> by Z</a:t>
            </a:r>
          </a:p>
          <a:p>
            <a:pPr lvl="1" eaLnBrk="1" hangingPunct="1">
              <a:lnSpc>
                <a:spcPct val="80000"/>
              </a:lnSpc>
            </a:pPr>
            <a:r>
              <a:rPr lang="en-US" sz="1800" dirty="0">
                <a:latin typeface="Calibri"/>
                <a:ea typeface="ＭＳ Ｐゴシック" pitchFamily="34" charset="-128"/>
                <a:cs typeface="Calibri"/>
              </a:rPr>
              <a:t>Consider all (undirected) paths from X to Y</a:t>
            </a:r>
            <a:endParaRPr lang="en-US" sz="900" dirty="0">
              <a:latin typeface="Calibri"/>
              <a:ea typeface="ＭＳ Ｐゴシック" pitchFamily="34" charset="-128"/>
              <a:cs typeface="Calibri"/>
            </a:endParaRPr>
          </a:p>
          <a:p>
            <a:pPr lvl="1" eaLnBrk="1" hangingPunct="1">
              <a:lnSpc>
                <a:spcPct val="80000"/>
              </a:lnSpc>
            </a:pPr>
            <a:r>
              <a:rPr lang="en-US" sz="1800" dirty="0">
                <a:latin typeface="Calibri"/>
                <a:ea typeface="ＭＳ Ｐゴシック" pitchFamily="34" charset="-128"/>
                <a:cs typeface="Calibri"/>
              </a:rPr>
              <a:t>No active paths = independence!</a:t>
            </a:r>
          </a:p>
          <a:p>
            <a:pPr lvl="2" eaLnBrk="1" hangingPunct="1">
              <a:lnSpc>
                <a:spcPct val="80000"/>
              </a:lnSpc>
            </a:pPr>
            <a:endParaRPr lang="en-US" sz="1400" dirty="0">
              <a:latin typeface="Calibri"/>
              <a:ea typeface="ＭＳ Ｐゴシック" pitchFamily="34" charset="-128"/>
              <a:cs typeface="Calibri"/>
            </a:endParaRPr>
          </a:p>
          <a:p>
            <a:pPr eaLnBrk="1" hangingPunct="1">
              <a:lnSpc>
                <a:spcPct val="80000"/>
              </a:lnSpc>
            </a:pPr>
            <a:endParaRPr lang="en-US" sz="2400" dirty="0">
              <a:latin typeface="Calibri"/>
              <a:ea typeface="ＭＳ Ｐゴシック" pitchFamily="34" charset="-128"/>
              <a:cs typeface="Calibri"/>
            </a:endParaRPr>
          </a:p>
          <a:p>
            <a:pPr eaLnBrk="1" hangingPunct="1">
              <a:lnSpc>
                <a:spcPct val="80000"/>
              </a:lnSpc>
            </a:pPr>
            <a:r>
              <a:rPr lang="en-US" sz="2400" dirty="0">
                <a:latin typeface="Calibri"/>
                <a:ea typeface="ＭＳ Ｐゴシック" pitchFamily="34" charset="-128"/>
                <a:cs typeface="Calibri"/>
              </a:rPr>
              <a:t>A path is active if each triple is active:</a:t>
            </a:r>
          </a:p>
          <a:p>
            <a:pPr lvl="1" eaLnBrk="1" hangingPunct="1">
              <a:lnSpc>
                <a:spcPct val="80000"/>
              </a:lnSpc>
            </a:pPr>
            <a:r>
              <a:rPr lang="en-US" sz="1800" dirty="0">
                <a:latin typeface="Calibri"/>
                <a:ea typeface="ＭＳ Ｐゴシック" pitchFamily="34" charset="-128"/>
                <a:cs typeface="Calibri"/>
              </a:rPr>
              <a:t>Causal chain A </a:t>
            </a:r>
            <a:r>
              <a:rPr lang="en-US" sz="1800" dirty="0">
                <a:latin typeface="Calibri"/>
                <a:ea typeface="ＭＳ Ｐゴシック" pitchFamily="34" charset="-128"/>
                <a:cs typeface="Calibri"/>
                <a:sym typeface="Symbol" pitchFamily="18" charset="2"/>
              </a:rPr>
              <a:t> </a:t>
            </a:r>
            <a:r>
              <a:rPr lang="en-US" sz="1800" dirty="0">
                <a:latin typeface="Calibri"/>
                <a:ea typeface="ＭＳ Ｐゴシック" pitchFamily="34" charset="-128"/>
                <a:cs typeface="Calibri"/>
              </a:rPr>
              <a:t>B </a:t>
            </a:r>
            <a:r>
              <a:rPr lang="en-US" sz="1800" dirty="0">
                <a:latin typeface="Calibri"/>
                <a:ea typeface="ＭＳ Ｐゴシック" pitchFamily="34" charset="-128"/>
                <a:cs typeface="Calibri"/>
                <a:sym typeface="Symbol" pitchFamily="18" charset="2"/>
              </a:rPr>
              <a:t> </a:t>
            </a:r>
            <a:r>
              <a:rPr lang="en-US" sz="1800" dirty="0">
                <a:latin typeface="Calibri"/>
                <a:ea typeface="ＭＳ Ｐゴシック" pitchFamily="34" charset="-128"/>
                <a:cs typeface="Calibri"/>
              </a:rPr>
              <a:t>C where B is unobserved (either direction)</a:t>
            </a:r>
          </a:p>
          <a:p>
            <a:pPr lvl="1" eaLnBrk="1" hangingPunct="1">
              <a:lnSpc>
                <a:spcPct val="80000"/>
              </a:lnSpc>
            </a:pPr>
            <a:r>
              <a:rPr lang="en-US" sz="1800" dirty="0">
                <a:latin typeface="Calibri"/>
                <a:ea typeface="ＭＳ Ｐゴシック" pitchFamily="34" charset="-128"/>
                <a:cs typeface="Calibri"/>
              </a:rPr>
              <a:t>Common cause A </a:t>
            </a:r>
            <a:r>
              <a:rPr lang="en-US" sz="1800" dirty="0">
                <a:latin typeface="Calibri"/>
                <a:ea typeface="ＭＳ Ｐゴシック" pitchFamily="34" charset="-128"/>
                <a:cs typeface="Calibri"/>
                <a:sym typeface="Symbol" pitchFamily="18" charset="2"/>
              </a:rPr>
              <a:t> </a:t>
            </a:r>
            <a:r>
              <a:rPr lang="en-US" sz="1800" dirty="0">
                <a:latin typeface="Calibri"/>
                <a:ea typeface="ＭＳ Ｐゴシック" pitchFamily="34" charset="-128"/>
                <a:cs typeface="Calibri"/>
              </a:rPr>
              <a:t>B </a:t>
            </a:r>
            <a:r>
              <a:rPr lang="en-US" sz="1800" dirty="0">
                <a:latin typeface="Calibri"/>
                <a:ea typeface="ＭＳ Ｐゴシック" pitchFamily="34" charset="-128"/>
                <a:cs typeface="Calibri"/>
                <a:sym typeface="Symbol" pitchFamily="18" charset="2"/>
              </a:rPr>
              <a:t> </a:t>
            </a:r>
            <a:r>
              <a:rPr lang="en-US" sz="1800" dirty="0">
                <a:latin typeface="Calibri"/>
                <a:ea typeface="ＭＳ Ｐゴシック" pitchFamily="34" charset="-128"/>
                <a:cs typeface="Calibri"/>
              </a:rPr>
              <a:t>C where B is unobserved</a:t>
            </a:r>
          </a:p>
          <a:p>
            <a:pPr lvl="1" eaLnBrk="1" hangingPunct="1">
              <a:lnSpc>
                <a:spcPct val="80000"/>
              </a:lnSpc>
            </a:pPr>
            <a:r>
              <a:rPr lang="en-US" sz="1800" dirty="0">
                <a:latin typeface="Calibri"/>
                <a:ea typeface="ＭＳ Ｐゴシック" pitchFamily="34" charset="-128"/>
                <a:cs typeface="Calibri"/>
              </a:rPr>
              <a:t>Common effect (aka v-structure)</a:t>
            </a:r>
          </a:p>
          <a:p>
            <a:pPr lvl="1" eaLnBrk="1" hangingPunct="1">
              <a:lnSpc>
                <a:spcPct val="80000"/>
              </a:lnSpc>
              <a:buFont typeface="Wingdings" pitchFamily="2" charset="2"/>
              <a:buNone/>
            </a:pPr>
            <a:r>
              <a:rPr lang="en-US" sz="1800" dirty="0">
                <a:latin typeface="Calibri"/>
                <a:ea typeface="ＭＳ Ｐゴシック" pitchFamily="34" charset="-128"/>
                <a:cs typeface="Calibri"/>
              </a:rPr>
              <a:t>	A </a:t>
            </a:r>
            <a:r>
              <a:rPr lang="en-US" sz="1800" dirty="0">
                <a:latin typeface="Calibri"/>
                <a:ea typeface="ＭＳ Ｐゴシック" pitchFamily="34" charset="-128"/>
                <a:cs typeface="Calibri"/>
                <a:sym typeface="Symbol" pitchFamily="18" charset="2"/>
              </a:rPr>
              <a:t> </a:t>
            </a:r>
            <a:r>
              <a:rPr lang="en-US" sz="1800" dirty="0">
                <a:latin typeface="Calibri"/>
                <a:ea typeface="ＭＳ Ｐゴシック" pitchFamily="34" charset="-128"/>
                <a:cs typeface="Calibri"/>
              </a:rPr>
              <a:t>B </a:t>
            </a:r>
            <a:r>
              <a:rPr lang="en-US" sz="1800" dirty="0">
                <a:latin typeface="Calibri"/>
                <a:ea typeface="ＭＳ Ｐゴシック" pitchFamily="34" charset="-128"/>
                <a:cs typeface="Calibri"/>
                <a:sym typeface="Symbol" pitchFamily="18" charset="2"/>
              </a:rPr>
              <a:t> </a:t>
            </a:r>
            <a:r>
              <a:rPr lang="en-US" sz="1800" dirty="0">
                <a:latin typeface="Calibri"/>
                <a:ea typeface="ＭＳ Ｐゴシック" pitchFamily="34" charset="-128"/>
                <a:cs typeface="Calibri"/>
              </a:rPr>
              <a:t>C where B </a:t>
            </a:r>
            <a:r>
              <a:rPr lang="en-US" sz="1800" i="1" dirty="0">
                <a:latin typeface="Calibri"/>
                <a:ea typeface="ＭＳ Ｐゴシック" pitchFamily="34" charset="-128"/>
                <a:cs typeface="Calibri"/>
              </a:rPr>
              <a:t>or one of its descendants</a:t>
            </a:r>
            <a:r>
              <a:rPr lang="en-US" sz="1800" dirty="0">
                <a:latin typeface="Calibri"/>
                <a:ea typeface="ＭＳ Ｐゴシック" pitchFamily="34" charset="-128"/>
                <a:cs typeface="Calibri"/>
              </a:rPr>
              <a:t> is observed</a:t>
            </a:r>
          </a:p>
          <a:p>
            <a:pPr lvl="1" eaLnBrk="1" hangingPunct="1">
              <a:lnSpc>
                <a:spcPct val="80000"/>
              </a:lnSpc>
              <a:buFont typeface="Wingdings" pitchFamily="2" charset="2"/>
              <a:buNone/>
            </a:pPr>
            <a:r>
              <a:rPr lang="en-US" sz="1000" dirty="0">
                <a:latin typeface="Calibri"/>
                <a:ea typeface="ＭＳ Ｐゴシック" pitchFamily="34" charset="-128"/>
                <a:cs typeface="Calibri"/>
              </a:rPr>
              <a:t>	</a:t>
            </a:r>
          </a:p>
          <a:p>
            <a:pPr eaLnBrk="1" hangingPunct="1">
              <a:lnSpc>
                <a:spcPct val="80000"/>
              </a:lnSpc>
              <a:buClr>
                <a:srgbClr val="333399"/>
              </a:buClr>
            </a:pPr>
            <a:endParaRPr lang="en-US" sz="2400" dirty="0">
              <a:solidFill>
                <a:srgbClr val="333399"/>
              </a:solidFill>
              <a:latin typeface="Calibri"/>
              <a:ea typeface="ＭＳ Ｐゴシック" pitchFamily="34" charset="-128"/>
              <a:cs typeface="Calibri"/>
            </a:endParaRPr>
          </a:p>
          <a:p>
            <a:pPr eaLnBrk="1" hangingPunct="1">
              <a:lnSpc>
                <a:spcPct val="80000"/>
              </a:lnSpc>
              <a:buClr>
                <a:srgbClr val="333399"/>
              </a:buClr>
            </a:pPr>
            <a:r>
              <a:rPr lang="en-US" sz="2400" dirty="0">
                <a:solidFill>
                  <a:srgbClr val="333399"/>
                </a:solidFill>
                <a:latin typeface="Calibri"/>
                <a:ea typeface="ＭＳ Ｐゴシック" pitchFamily="34" charset="-128"/>
                <a:cs typeface="Calibri"/>
              </a:rPr>
              <a:t>All it takes to block a path is a single inactive segment</a:t>
            </a:r>
            <a:endParaRPr lang="en-US" sz="1800" dirty="0">
              <a:latin typeface="Calibri"/>
              <a:ea typeface="ＭＳ Ｐゴシック" pitchFamily="34" charset="-128"/>
              <a:cs typeface="Calibri"/>
            </a:endParaRPr>
          </a:p>
          <a:p>
            <a:pPr lvl="1" eaLnBrk="1" hangingPunct="1">
              <a:lnSpc>
                <a:spcPct val="80000"/>
              </a:lnSpc>
              <a:buFont typeface="Wingdings" pitchFamily="2" charset="2"/>
              <a:buNone/>
            </a:pPr>
            <a:endParaRPr lang="en-US" sz="1800" dirty="0">
              <a:latin typeface="Calibri"/>
              <a:ea typeface="ＭＳ Ｐゴシック" pitchFamily="34" charset="-128"/>
              <a:cs typeface="Calibri"/>
            </a:endParaRPr>
          </a:p>
          <a:p>
            <a:pPr lvl="1" eaLnBrk="1" hangingPunct="1">
              <a:lnSpc>
                <a:spcPct val="80000"/>
              </a:lnSpc>
              <a:buFont typeface="Wingdings" pitchFamily="2" charset="2"/>
              <a:buNone/>
            </a:pPr>
            <a:r>
              <a:rPr lang="en-US" sz="1800" dirty="0">
                <a:latin typeface="Calibri"/>
                <a:ea typeface="ＭＳ Ｐゴシック" pitchFamily="34" charset="-128"/>
                <a:cs typeface="Calibri"/>
              </a:rPr>
              <a:t>	</a:t>
            </a:r>
          </a:p>
        </p:txBody>
      </p:sp>
      <p:grpSp>
        <p:nvGrpSpPr>
          <p:cNvPr id="59395" name="Group 186"/>
          <p:cNvGrpSpPr>
            <a:grpSpLocks/>
          </p:cNvGrpSpPr>
          <p:nvPr/>
        </p:nvGrpSpPr>
        <p:grpSpPr bwMode="auto">
          <a:xfrm>
            <a:off x="7620000" y="2041525"/>
            <a:ext cx="1600200" cy="320675"/>
            <a:chOff x="4572000" y="1676400"/>
            <a:chExt cx="1905000" cy="381000"/>
          </a:xfrm>
        </p:grpSpPr>
        <p:sp>
          <p:nvSpPr>
            <p:cNvPr id="59437" name="Oval 9"/>
            <p:cNvSpPr>
              <a:spLocks noChangeArrowheads="1"/>
            </p:cNvSpPr>
            <p:nvPr/>
          </p:nvSpPr>
          <p:spPr bwMode="auto">
            <a:xfrm>
              <a:off x="4572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38" name="Oval 9"/>
            <p:cNvSpPr>
              <a:spLocks noChangeArrowheads="1"/>
            </p:cNvSpPr>
            <p:nvPr/>
          </p:nvSpPr>
          <p:spPr bwMode="auto">
            <a:xfrm>
              <a:off x="5334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39" name="Oval 9"/>
            <p:cNvSpPr>
              <a:spLocks noChangeArrowheads="1"/>
            </p:cNvSpPr>
            <p:nvPr/>
          </p:nvSpPr>
          <p:spPr bwMode="auto">
            <a:xfrm>
              <a:off x="6096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40" name="AutoShape 10"/>
            <p:cNvCxnSpPr>
              <a:cxnSpLocks noChangeShapeType="1"/>
              <a:stCxn id="59437" idx="6"/>
              <a:endCxn id="59438" idx="2"/>
            </p:cNvCxnSpPr>
            <p:nvPr/>
          </p:nvCxnSpPr>
          <p:spPr bwMode="auto">
            <a:xfrm>
              <a:off x="49530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41" name="AutoShape 10"/>
            <p:cNvCxnSpPr>
              <a:cxnSpLocks noChangeShapeType="1"/>
              <a:stCxn id="59438" idx="6"/>
              <a:endCxn id="59439" idx="2"/>
            </p:cNvCxnSpPr>
            <p:nvPr/>
          </p:nvCxnSpPr>
          <p:spPr bwMode="auto">
            <a:xfrm>
              <a:off x="57150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6" name="Group 185"/>
          <p:cNvGrpSpPr>
            <a:grpSpLocks/>
          </p:cNvGrpSpPr>
          <p:nvPr/>
        </p:nvGrpSpPr>
        <p:grpSpPr bwMode="auto">
          <a:xfrm>
            <a:off x="9982200" y="2041525"/>
            <a:ext cx="1600200" cy="320675"/>
            <a:chOff x="6934200" y="1676400"/>
            <a:chExt cx="1905000" cy="381000"/>
          </a:xfrm>
        </p:grpSpPr>
        <p:sp>
          <p:nvSpPr>
            <p:cNvPr id="59432" name="Oval 9"/>
            <p:cNvSpPr>
              <a:spLocks noChangeArrowheads="1"/>
            </p:cNvSpPr>
            <p:nvPr/>
          </p:nvSpPr>
          <p:spPr bwMode="auto">
            <a:xfrm>
              <a:off x="69342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92" name="Oval 9"/>
            <p:cNvSpPr>
              <a:spLocks noChangeArrowheads="1"/>
            </p:cNvSpPr>
            <p:nvPr/>
          </p:nvSpPr>
          <p:spPr bwMode="auto">
            <a:xfrm>
              <a:off x="7695823" y="1676400"/>
              <a:ext cx="381756" cy="381000"/>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34" name="Oval 9"/>
            <p:cNvSpPr>
              <a:spLocks noChangeArrowheads="1"/>
            </p:cNvSpPr>
            <p:nvPr/>
          </p:nvSpPr>
          <p:spPr bwMode="auto">
            <a:xfrm>
              <a:off x="84582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35" name="AutoShape 10"/>
            <p:cNvCxnSpPr>
              <a:cxnSpLocks noChangeShapeType="1"/>
              <a:stCxn id="59432" idx="6"/>
              <a:endCxn id="92" idx="2"/>
            </p:cNvCxnSpPr>
            <p:nvPr/>
          </p:nvCxnSpPr>
          <p:spPr bwMode="auto">
            <a:xfrm>
              <a:off x="73152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36" name="AutoShape 10"/>
            <p:cNvCxnSpPr>
              <a:cxnSpLocks noChangeShapeType="1"/>
              <a:stCxn id="92" idx="6"/>
              <a:endCxn id="59434" idx="2"/>
            </p:cNvCxnSpPr>
            <p:nvPr/>
          </p:nvCxnSpPr>
          <p:spPr bwMode="auto">
            <a:xfrm>
              <a:off x="80772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7" name="Group 187"/>
          <p:cNvGrpSpPr>
            <a:grpSpLocks/>
          </p:cNvGrpSpPr>
          <p:nvPr/>
        </p:nvGrpSpPr>
        <p:grpSpPr bwMode="auto">
          <a:xfrm>
            <a:off x="7620000" y="2776538"/>
            <a:ext cx="1600200" cy="576262"/>
            <a:chOff x="4572000" y="2362200"/>
            <a:chExt cx="1905000" cy="685800"/>
          </a:xfrm>
        </p:grpSpPr>
        <p:sp>
          <p:nvSpPr>
            <p:cNvPr id="59427" name="Oval 9"/>
            <p:cNvSpPr>
              <a:spLocks noChangeArrowheads="1"/>
            </p:cNvSpPr>
            <p:nvPr/>
          </p:nvSpPr>
          <p:spPr bwMode="auto">
            <a:xfrm>
              <a:off x="45720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28" name="Oval 9"/>
            <p:cNvSpPr>
              <a:spLocks noChangeArrowheads="1"/>
            </p:cNvSpPr>
            <p:nvPr/>
          </p:nvSpPr>
          <p:spPr bwMode="auto">
            <a:xfrm>
              <a:off x="5334000" y="23622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29" name="Oval 9"/>
            <p:cNvSpPr>
              <a:spLocks noChangeArrowheads="1"/>
            </p:cNvSpPr>
            <p:nvPr/>
          </p:nvSpPr>
          <p:spPr bwMode="auto">
            <a:xfrm>
              <a:off x="60960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30" name="AutoShape 10"/>
            <p:cNvCxnSpPr>
              <a:cxnSpLocks noChangeShapeType="1"/>
              <a:stCxn id="59428" idx="2"/>
              <a:endCxn id="59427" idx="7"/>
            </p:cNvCxnSpPr>
            <p:nvPr/>
          </p:nvCxnSpPr>
          <p:spPr bwMode="auto">
            <a:xfrm rot="10800000" flipV="1">
              <a:off x="4897204"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31" name="AutoShape 10"/>
            <p:cNvCxnSpPr>
              <a:cxnSpLocks noChangeShapeType="1"/>
              <a:stCxn id="59428" idx="6"/>
              <a:endCxn id="59429" idx="1"/>
            </p:cNvCxnSpPr>
            <p:nvPr/>
          </p:nvCxnSpPr>
          <p:spPr bwMode="auto">
            <a:xfrm>
              <a:off x="5715000"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8" name="Group 184"/>
          <p:cNvGrpSpPr>
            <a:grpSpLocks/>
          </p:cNvGrpSpPr>
          <p:nvPr/>
        </p:nvGrpSpPr>
        <p:grpSpPr bwMode="auto">
          <a:xfrm>
            <a:off x="9982200" y="2776538"/>
            <a:ext cx="1600200" cy="576262"/>
            <a:chOff x="6934200" y="2362200"/>
            <a:chExt cx="1905000" cy="685800"/>
          </a:xfrm>
        </p:grpSpPr>
        <p:sp>
          <p:nvSpPr>
            <p:cNvPr id="59422" name="Oval 9"/>
            <p:cNvSpPr>
              <a:spLocks noChangeArrowheads="1"/>
            </p:cNvSpPr>
            <p:nvPr/>
          </p:nvSpPr>
          <p:spPr bwMode="auto">
            <a:xfrm>
              <a:off x="69342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07" name="Oval 9"/>
            <p:cNvSpPr>
              <a:spLocks noChangeArrowheads="1"/>
            </p:cNvSpPr>
            <p:nvPr/>
          </p:nvSpPr>
          <p:spPr bwMode="auto">
            <a:xfrm>
              <a:off x="7695823" y="2362200"/>
              <a:ext cx="381756" cy="381630"/>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24" name="Oval 9"/>
            <p:cNvSpPr>
              <a:spLocks noChangeArrowheads="1"/>
            </p:cNvSpPr>
            <p:nvPr/>
          </p:nvSpPr>
          <p:spPr bwMode="auto">
            <a:xfrm>
              <a:off x="84582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25" name="AutoShape 10"/>
            <p:cNvCxnSpPr>
              <a:cxnSpLocks noChangeShapeType="1"/>
              <a:stCxn id="107" idx="2"/>
              <a:endCxn id="59422" idx="7"/>
            </p:cNvCxnSpPr>
            <p:nvPr/>
          </p:nvCxnSpPr>
          <p:spPr bwMode="auto">
            <a:xfrm rot="10800000" flipV="1">
              <a:off x="7259404"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26" name="AutoShape 10"/>
            <p:cNvCxnSpPr>
              <a:cxnSpLocks noChangeShapeType="1"/>
              <a:stCxn id="107" idx="6"/>
              <a:endCxn id="59424" idx="1"/>
            </p:cNvCxnSpPr>
            <p:nvPr/>
          </p:nvCxnSpPr>
          <p:spPr bwMode="auto">
            <a:xfrm>
              <a:off x="8077200"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9" name="Group 183"/>
          <p:cNvGrpSpPr>
            <a:grpSpLocks/>
          </p:cNvGrpSpPr>
          <p:nvPr/>
        </p:nvGrpSpPr>
        <p:grpSpPr bwMode="auto">
          <a:xfrm>
            <a:off x="9982200" y="4084638"/>
            <a:ext cx="1600200" cy="639762"/>
            <a:chOff x="6934200" y="3810000"/>
            <a:chExt cx="1905000" cy="762000"/>
          </a:xfrm>
        </p:grpSpPr>
        <p:sp>
          <p:nvSpPr>
            <p:cNvPr id="59417" name="Oval 9"/>
            <p:cNvSpPr>
              <a:spLocks noChangeArrowheads="1"/>
            </p:cNvSpPr>
            <p:nvPr/>
          </p:nvSpPr>
          <p:spPr bwMode="auto">
            <a:xfrm>
              <a:off x="69342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18" name="Oval 9"/>
            <p:cNvSpPr>
              <a:spLocks noChangeArrowheads="1"/>
            </p:cNvSpPr>
            <p:nvPr/>
          </p:nvSpPr>
          <p:spPr bwMode="auto">
            <a:xfrm>
              <a:off x="7696200" y="4191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19" name="Oval 9"/>
            <p:cNvSpPr>
              <a:spLocks noChangeArrowheads="1"/>
            </p:cNvSpPr>
            <p:nvPr/>
          </p:nvSpPr>
          <p:spPr bwMode="auto">
            <a:xfrm>
              <a:off x="84582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20" name="AutoShape 10"/>
            <p:cNvCxnSpPr>
              <a:cxnSpLocks noChangeShapeType="1"/>
              <a:stCxn id="59417" idx="6"/>
              <a:endCxn id="59418" idx="1"/>
            </p:cNvCxnSpPr>
            <p:nvPr/>
          </p:nvCxnSpPr>
          <p:spPr bwMode="auto">
            <a:xfrm>
              <a:off x="7315200"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21" name="AutoShape 10"/>
            <p:cNvCxnSpPr>
              <a:cxnSpLocks noChangeShapeType="1"/>
              <a:stCxn id="59419" idx="2"/>
              <a:endCxn id="59418" idx="7"/>
            </p:cNvCxnSpPr>
            <p:nvPr/>
          </p:nvCxnSpPr>
          <p:spPr bwMode="auto">
            <a:xfrm rot="10800000" flipV="1">
              <a:off x="8021404"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400" name="Group 188"/>
          <p:cNvGrpSpPr>
            <a:grpSpLocks/>
          </p:cNvGrpSpPr>
          <p:nvPr/>
        </p:nvGrpSpPr>
        <p:grpSpPr bwMode="auto">
          <a:xfrm>
            <a:off x="7620000" y="4084638"/>
            <a:ext cx="1600200" cy="639762"/>
            <a:chOff x="4572000" y="3810000"/>
            <a:chExt cx="1905000" cy="762000"/>
          </a:xfrm>
        </p:grpSpPr>
        <p:sp>
          <p:nvSpPr>
            <p:cNvPr id="59412" name="Oval 9"/>
            <p:cNvSpPr>
              <a:spLocks noChangeArrowheads="1"/>
            </p:cNvSpPr>
            <p:nvPr/>
          </p:nvSpPr>
          <p:spPr bwMode="auto">
            <a:xfrm>
              <a:off x="45720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34" name="Oval 9"/>
            <p:cNvSpPr>
              <a:spLocks noChangeArrowheads="1"/>
            </p:cNvSpPr>
            <p:nvPr/>
          </p:nvSpPr>
          <p:spPr bwMode="auto">
            <a:xfrm>
              <a:off x="5333623" y="4191946"/>
              <a:ext cx="381756" cy="380054"/>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14" name="Oval 9"/>
            <p:cNvSpPr>
              <a:spLocks noChangeArrowheads="1"/>
            </p:cNvSpPr>
            <p:nvPr/>
          </p:nvSpPr>
          <p:spPr bwMode="auto">
            <a:xfrm>
              <a:off x="60960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15" name="AutoShape 10"/>
            <p:cNvCxnSpPr>
              <a:cxnSpLocks noChangeShapeType="1"/>
              <a:stCxn id="59412" idx="6"/>
              <a:endCxn id="134" idx="1"/>
            </p:cNvCxnSpPr>
            <p:nvPr/>
          </p:nvCxnSpPr>
          <p:spPr bwMode="auto">
            <a:xfrm>
              <a:off x="4953000"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16" name="AutoShape 10"/>
            <p:cNvCxnSpPr>
              <a:cxnSpLocks noChangeShapeType="1"/>
              <a:stCxn id="59414" idx="2"/>
              <a:endCxn id="134" idx="7"/>
            </p:cNvCxnSpPr>
            <p:nvPr/>
          </p:nvCxnSpPr>
          <p:spPr bwMode="auto">
            <a:xfrm rot="10800000" flipV="1">
              <a:off x="5659204"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401" name="Group 189"/>
          <p:cNvGrpSpPr>
            <a:grpSpLocks/>
          </p:cNvGrpSpPr>
          <p:nvPr/>
        </p:nvGrpSpPr>
        <p:grpSpPr bwMode="auto">
          <a:xfrm>
            <a:off x="7620000" y="5029200"/>
            <a:ext cx="1600200" cy="1600200"/>
            <a:chOff x="4572000" y="4800600"/>
            <a:chExt cx="1905000" cy="1905000"/>
          </a:xfrm>
        </p:grpSpPr>
        <p:sp>
          <p:nvSpPr>
            <p:cNvPr id="59405" name="Oval 9"/>
            <p:cNvSpPr>
              <a:spLocks noChangeArrowheads="1"/>
            </p:cNvSpPr>
            <p:nvPr/>
          </p:nvSpPr>
          <p:spPr bwMode="auto">
            <a:xfrm>
              <a:off x="4572000" y="4800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06" name="Oval 9"/>
            <p:cNvSpPr>
              <a:spLocks noChangeArrowheads="1"/>
            </p:cNvSpPr>
            <p:nvPr/>
          </p:nvSpPr>
          <p:spPr bwMode="auto">
            <a:xfrm>
              <a:off x="6096000" y="4800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07" name="AutoShape 10"/>
            <p:cNvCxnSpPr>
              <a:cxnSpLocks noChangeShapeType="1"/>
              <a:stCxn id="59405" idx="6"/>
              <a:endCxn id="59410" idx="1"/>
            </p:cNvCxnSpPr>
            <p:nvPr/>
          </p:nvCxnSpPr>
          <p:spPr bwMode="auto">
            <a:xfrm>
              <a:off x="4953000" y="49911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08" name="AutoShape 10"/>
            <p:cNvCxnSpPr>
              <a:cxnSpLocks noChangeShapeType="1"/>
              <a:stCxn id="59406" idx="2"/>
              <a:endCxn id="59410" idx="7"/>
            </p:cNvCxnSpPr>
            <p:nvPr/>
          </p:nvCxnSpPr>
          <p:spPr bwMode="auto">
            <a:xfrm rot="10800000" flipV="1">
              <a:off x="5659204" y="49911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sp>
          <p:nvSpPr>
            <p:cNvPr id="149" name="Oval 9"/>
            <p:cNvSpPr>
              <a:spLocks noChangeArrowheads="1"/>
            </p:cNvSpPr>
            <p:nvPr/>
          </p:nvSpPr>
          <p:spPr bwMode="auto">
            <a:xfrm>
              <a:off x="5333623" y="6323844"/>
              <a:ext cx="381756" cy="381756"/>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10" name="Oval 9"/>
            <p:cNvSpPr>
              <a:spLocks noChangeArrowheads="1"/>
            </p:cNvSpPr>
            <p:nvPr/>
          </p:nvSpPr>
          <p:spPr bwMode="auto">
            <a:xfrm>
              <a:off x="5334000" y="5181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58" name="Freeform 157"/>
            <p:cNvSpPr/>
            <p:nvPr/>
          </p:nvSpPr>
          <p:spPr>
            <a:xfrm>
              <a:off x="5312833" y="5562223"/>
              <a:ext cx="468690" cy="752173"/>
            </a:xfrm>
            <a:custGeom>
              <a:avLst/>
              <a:gdLst>
                <a:gd name="connsiteX0" fmla="*/ 200186 w 467532"/>
                <a:gd name="connsiteY0" fmla="*/ 0 h 836909"/>
                <a:gd name="connsiteX1" fmla="*/ 440410 w 467532"/>
                <a:gd name="connsiteY1" fmla="*/ 294468 h 836909"/>
                <a:gd name="connsiteX2" fmla="*/ 37454 w 467532"/>
                <a:gd name="connsiteY2" fmla="*/ 503695 h 836909"/>
                <a:gd name="connsiteX3" fmla="*/ 215684 w 467532"/>
                <a:gd name="connsiteY3" fmla="*/ 836909 h 836909"/>
              </a:gdLst>
              <a:ahLst/>
              <a:cxnLst>
                <a:cxn ang="0">
                  <a:pos x="connsiteX0" y="connsiteY0"/>
                </a:cxn>
                <a:cxn ang="0">
                  <a:pos x="connsiteX1" y="connsiteY1"/>
                </a:cxn>
                <a:cxn ang="0">
                  <a:pos x="connsiteX2" y="connsiteY2"/>
                </a:cxn>
                <a:cxn ang="0">
                  <a:pos x="connsiteX3" y="connsiteY3"/>
                </a:cxn>
              </a:cxnLst>
              <a:rect l="l" t="t" r="r" b="b"/>
              <a:pathLst>
                <a:path w="467532" h="836909">
                  <a:moveTo>
                    <a:pt x="200186" y="0"/>
                  </a:moveTo>
                  <a:cubicBezTo>
                    <a:pt x="333859" y="105259"/>
                    <a:pt x="467532" y="210519"/>
                    <a:pt x="440410" y="294468"/>
                  </a:cubicBezTo>
                  <a:cubicBezTo>
                    <a:pt x="413288" y="378417"/>
                    <a:pt x="74908" y="413288"/>
                    <a:pt x="37454" y="503695"/>
                  </a:cubicBezTo>
                  <a:cubicBezTo>
                    <a:pt x="0" y="594102"/>
                    <a:pt x="107842" y="715505"/>
                    <a:pt x="215684" y="836909"/>
                  </a:cubicBezTo>
                </a:path>
              </a:pathLst>
            </a:cu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a:cs typeface="Calibri"/>
              </a:endParaRPr>
            </a:p>
          </p:txBody>
        </p:sp>
      </p:grpSp>
      <p:cxnSp>
        <p:nvCxnSpPr>
          <p:cNvPr id="182" name="Straight Connector 181"/>
          <p:cNvCxnSpPr/>
          <p:nvPr/>
        </p:nvCxnSpPr>
        <p:spPr>
          <a:xfrm rot="5400000">
            <a:off x="7124700" y="4076700"/>
            <a:ext cx="49545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403" name="TextBox 190"/>
          <p:cNvSpPr txBox="1">
            <a:spLocks noChangeArrowheads="1"/>
          </p:cNvSpPr>
          <p:nvPr/>
        </p:nvSpPr>
        <p:spPr bwMode="auto">
          <a:xfrm>
            <a:off x="7620000" y="1371600"/>
            <a:ext cx="1600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rgbClr val="00B050"/>
                </a:solidFill>
                <a:latin typeface="Calibri"/>
                <a:cs typeface="Calibri"/>
              </a:rPr>
              <a:t>Active Triples</a:t>
            </a:r>
          </a:p>
        </p:txBody>
      </p:sp>
      <p:sp>
        <p:nvSpPr>
          <p:cNvPr id="59404" name="TextBox 191"/>
          <p:cNvSpPr txBox="1">
            <a:spLocks noChangeArrowheads="1"/>
          </p:cNvSpPr>
          <p:nvPr/>
        </p:nvSpPr>
        <p:spPr bwMode="auto">
          <a:xfrm>
            <a:off x="9982200" y="1371600"/>
            <a:ext cx="1752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rgbClr val="C00000"/>
                </a:solidFill>
                <a:latin typeface="Calibri"/>
                <a:cs typeface="Calibri"/>
              </a:rPr>
              <a:t>Inactive Triples</a:t>
            </a:r>
          </a:p>
        </p:txBody>
      </p:sp>
    </p:spTree>
    <p:extLst>
      <p:ext uri="{BB962C8B-B14F-4D97-AF65-F5344CB8AC3E}">
        <p14:creationId xmlns:p14="http://schemas.microsoft.com/office/powerpoint/2010/main" val="1132348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400" y="3227774"/>
            <a:ext cx="4583532" cy="3384163"/>
          </a:xfrm>
          <a:prstGeom prst="rect">
            <a:avLst/>
          </a:prstGeom>
        </p:spPr>
      </p:pic>
      <p:sp>
        <p:nvSpPr>
          <p:cNvPr id="28675" name="Content Placeholder 2"/>
          <p:cNvSpPr>
            <a:spLocks noGrp="1"/>
          </p:cNvSpPr>
          <p:nvPr>
            <p:ph idx="1"/>
          </p:nvPr>
        </p:nvSpPr>
        <p:spPr>
          <a:xfrm>
            <a:off x="533400" y="1371600"/>
            <a:ext cx="10591800" cy="4678363"/>
          </a:xfrm>
        </p:spPr>
        <p:txBody>
          <a:bodyPr/>
          <a:lstStyle/>
          <a:p>
            <a:pPr>
              <a:buFont typeface="Wingdings" charset="0"/>
              <a:buChar char="§"/>
              <a:defRPr/>
            </a:pPr>
            <a:r>
              <a:rPr lang="en-US" sz="2800" dirty="0">
                <a:latin typeface="Calibri"/>
                <a:cs typeface="Calibri"/>
              </a:rPr>
              <a:t>Query:	</a:t>
            </a:r>
            <a:endParaRPr lang="en-US" sz="1200" dirty="0">
              <a:latin typeface="Calibri"/>
              <a:cs typeface="Calibri"/>
            </a:endParaRPr>
          </a:p>
          <a:p>
            <a:pPr>
              <a:buFont typeface="Wingdings" charset="0"/>
              <a:buChar char="§"/>
              <a:defRPr/>
            </a:pPr>
            <a:endParaRPr lang="en-US" sz="1600" dirty="0">
              <a:latin typeface="Calibri"/>
              <a:cs typeface="Calibri"/>
            </a:endParaRPr>
          </a:p>
          <a:p>
            <a:pPr>
              <a:buFont typeface="Wingdings" charset="0"/>
              <a:buChar char="§"/>
              <a:defRPr/>
            </a:pPr>
            <a:r>
              <a:rPr lang="en-US" sz="2800" dirty="0">
                <a:latin typeface="Calibri"/>
                <a:cs typeface="Calibri"/>
              </a:rPr>
              <a:t>Check all (undirected!) paths between        and </a:t>
            </a:r>
          </a:p>
          <a:p>
            <a:pPr lvl="7">
              <a:buFont typeface="Wingdings" charset="0"/>
              <a:buChar char="§"/>
              <a:defRPr/>
            </a:pPr>
            <a:endParaRPr lang="en-US" sz="600" dirty="0">
              <a:latin typeface="Calibri"/>
              <a:cs typeface="Calibri"/>
            </a:endParaRPr>
          </a:p>
          <a:p>
            <a:pPr lvl="1">
              <a:buFont typeface="Wingdings" charset="0"/>
              <a:buChar char="§"/>
              <a:defRPr/>
            </a:pPr>
            <a:r>
              <a:rPr lang="en-US" sz="2400" dirty="0">
                <a:latin typeface="Calibri"/>
                <a:cs typeface="Calibri"/>
              </a:rPr>
              <a:t>If one or more active, then independence not guaranteed</a:t>
            </a:r>
          </a:p>
          <a:p>
            <a:pPr marL="0" indent="0">
              <a:buNone/>
              <a:defRPr/>
            </a:pPr>
            <a:r>
              <a:rPr lang="en-US" sz="2800" dirty="0">
                <a:latin typeface="Calibri"/>
                <a:cs typeface="Calibri"/>
              </a:rPr>
              <a:t>   </a:t>
            </a:r>
            <a:endParaRPr lang="en-US" dirty="0">
              <a:latin typeface="Calibri"/>
              <a:cs typeface="Calibri"/>
            </a:endParaRPr>
          </a:p>
          <a:p>
            <a:pPr lvl="1">
              <a:buFont typeface="Wingdings" charset="0"/>
              <a:buChar char="§"/>
              <a:defRPr/>
            </a:pPr>
            <a:endParaRPr lang="en-US" sz="2400" dirty="0">
              <a:latin typeface="Calibri"/>
              <a:cs typeface="Calibri"/>
            </a:endParaRPr>
          </a:p>
          <a:p>
            <a:pPr lvl="1">
              <a:buFont typeface="Wingdings" charset="0"/>
              <a:buChar char="§"/>
              <a:defRPr/>
            </a:pPr>
            <a:r>
              <a:rPr lang="en-US" sz="2400" dirty="0">
                <a:latin typeface="Calibri"/>
                <a:cs typeface="Calibri"/>
              </a:rPr>
              <a:t>Otherwise (i.e. if all paths are inactive),</a:t>
            </a:r>
          </a:p>
          <a:p>
            <a:pPr marL="457176" lvl="1" indent="0">
              <a:buNone/>
              <a:defRPr/>
            </a:pPr>
            <a:r>
              <a:rPr lang="en-US" sz="2400" dirty="0">
                <a:latin typeface="Calibri"/>
                <a:cs typeface="Calibri"/>
              </a:rPr>
              <a:t>    then independence is guaranteed</a:t>
            </a:r>
          </a:p>
        </p:txBody>
      </p:sp>
      <p:sp>
        <p:nvSpPr>
          <p:cNvPr id="60417" name="Title 1"/>
          <p:cNvSpPr>
            <a:spLocks noGrp="1"/>
          </p:cNvSpPr>
          <p:nvPr>
            <p:ph type="title"/>
          </p:nvPr>
        </p:nvSpPr>
        <p:spPr/>
        <p:txBody>
          <a:bodyPr/>
          <a:lstStyle/>
          <a:p>
            <a:r>
              <a:rPr lang="en-US">
                <a:latin typeface="Calibri"/>
                <a:ea typeface="ＭＳ Ｐゴシック" pitchFamily="34" charset="-128"/>
                <a:cs typeface="Calibri"/>
              </a:rPr>
              <a:t>D-Separation</a:t>
            </a:r>
          </a:p>
        </p:txBody>
      </p:sp>
      <p:pic>
        <p:nvPicPr>
          <p:cNvPr id="60420"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447800"/>
            <a:ext cx="47625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21"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429000"/>
            <a:ext cx="451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22" name="TextBox 8"/>
          <p:cNvSpPr txBox="1">
            <a:spLocks noChangeArrowheads="1"/>
          </p:cNvSpPr>
          <p:nvPr/>
        </p:nvSpPr>
        <p:spPr bwMode="auto">
          <a:xfrm>
            <a:off x="7299566" y="1219200"/>
            <a:ext cx="446131"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4400" dirty="0">
                <a:latin typeface="Calibri"/>
                <a:cs typeface="Calibri"/>
              </a:rPr>
              <a:t>?</a:t>
            </a:r>
          </a:p>
        </p:txBody>
      </p:sp>
      <p:pic>
        <p:nvPicPr>
          <p:cNvPr id="6042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503862"/>
            <a:ext cx="4343400" cy="43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TP_tmp.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550025" y="2247900"/>
            <a:ext cx="457200" cy="381000"/>
          </a:xfrm>
          <a:prstGeom prst="rect">
            <a:avLst/>
          </a:prstGeom>
        </p:spPr>
      </p:pic>
      <p:pic>
        <p:nvPicPr>
          <p:cNvPr id="5" name="Picture 4" descr="TP_tmp.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7772400" y="2247900"/>
            <a:ext cx="495300" cy="419100"/>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cxnSp>
        <p:nvCxnSpPr>
          <p:cNvPr id="3" name="Straight Connector 2"/>
          <p:cNvCxnSpPr/>
          <p:nvPr/>
        </p:nvCxnSpPr>
        <p:spPr>
          <a:xfrm>
            <a:off x="2895600" y="3429000"/>
            <a:ext cx="38100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56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a:ea typeface="ＭＳ Ｐゴシック" pitchFamily="34" charset="-128"/>
              </a:rPr>
              <a:t>Example</a:t>
            </a:r>
          </a:p>
        </p:txBody>
      </p:sp>
      <p:sp>
        <p:nvSpPr>
          <p:cNvPr id="1096709" name="Text Box 5"/>
          <p:cNvSpPr txBox="1">
            <a:spLocks noChangeArrowheads="1"/>
          </p:cNvSpPr>
          <p:nvPr/>
        </p:nvSpPr>
        <p:spPr bwMode="auto">
          <a:xfrm>
            <a:off x="4972050" y="2438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dirty="0">
                <a:solidFill>
                  <a:srgbClr val="CC0000"/>
                </a:solidFill>
                <a:latin typeface="Calibri"/>
                <a:cs typeface="Calibri"/>
              </a:rPr>
              <a:t>Yes</a:t>
            </a:r>
          </a:p>
        </p:txBody>
      </p:sp>
      <p:pic>
        <p:nvPicPr>
          <p:cNvPr id="17" name="Picture 16" descr="txp_fig"/>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103563" y="2578100"/>
            <a:ext cx="981075"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txp_fi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086100" y="3181350"/>
            <a:ext cx="13477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6" name="Rectangle 8"/>
          <p:cNvSpPr>
            <a:spLocks noChangeArrowheads="1"/>
          </p:cNvSpPr>
          <p:nvPr/>
        </p:nvSpPr>
        <p:spPr bwMode="auto">
          <a:xfrm>
            <a:off x="6096000" y="4267200"/>
            <a:ext cx="1447800" cy="2286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1448" name="Oval 4"/>
          <p:cNvSpPr>
            <a:spLocks noChangeArrowheads="1"/>
          </p:cNvSpPr>
          <p:nvPr/>
        </p:nvSpPr>
        <p:spPr bwMode="auto">
          <a:xfrm>
            <a:off x="7772400" y="2362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endParaRPr lang="en-US" sz="2400" baseline="-25000">
              <a:latin typeface="Times New Roman" pitchFamily="18" charset="0"/>
              <a:cs typeface="Times New Roman" pitchFamily="18" charset="0"/>
            </a:endParaRPr>
          </a:p>
        </p:txBody>
      </p:sp>
      <p:sp>
        <p:nvSpPr>
          <p:cNvPr id="61449" name="Oval 5"/>
          <p:cNvSpPr>
            <a:spLocks noChangeArrowheads="1"/>
          </p:cNvSpPr>
          <p:nvPr/>
        </p:nvSpPr>
        <p:spPr bwMode="auto">
          <a:xfrm>
            <a:off x="8382000" y="3733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cxnSp>
        <p:nvCxnSpPr>
          <p:cNvPr id="61450" name="AutoShape 6"/>
          <p:cNvCxnSpPr>
            <a:cxnSpLocks noChangeShapeType="1"/>
            <a:stCxn id="61448" idx="4"/>
            <a:endCxn id="61449" idx="1"/>
          </p:cNvCxnSpPr>
          <p:nvPr/>
        </p:nvCxnSpPr>
        <p:spPr bwMode="auto">
          <a:xfrm>
            <a:off x="8039100" y="29098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1451" name="Oval 7"/>
          <p:cNvSpPr>
            <a:spLocks noChangeArrowheads="1"/>
          </p:cNvSpPr>
          <p:nvPr/>
        </p:nvSpPr>
        <p:spPr bwMode="auto">
          <a:xfrm>
            <a:off x="9220200" y="2362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B</a:t>
            </a:r>
          </a:p>
        </p:txBody>
      </p:sp>
      <p:cxnSp>
        <p:nvCxnSpPr>
          <p:cNvPr id="61452" name="AutoShape 8"/>
          <p:cNvCxnSpPr>
            <a:cxnSpLocks noChangeShapeType="1"/>
            <a:stCxn id="61451" idx="4"/>
            <a:endCxn id="61449" idx="7"/>
          </p:cNvCxnSpPr>
          <p:nvPr/>
        </p:nvCxnSpPr>
        <p:spPr bwMode="auto">
          <a:xfrm flipH="1">
            <a:off x="8837613" y="29098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1453" name="Oval 13"/>
          <p:cNvSpPr>
            <a:spLocks noChangeArrowheads="1"/>
          </p:cNvSpPr>
          <p:nvPr/>
        </p:nvSpPr>
        <p:spPr bwMode="auto">
          <a:xfrm>
            <a:off x="8382000" y="5105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r>
              <a:rPr lang="ja-JP" altLang="en-US" sz="2400" i="1">
                <a:latin typeface="Times New Roman" pitchFamily="18" charset="0"/>
                <a:cs typeface="Times New Roman" pitchFamily="18" charset="0"/>
              </a:rPr>
              <a:t>’</a:t>
            </a:r>
            <a:endParaRPr lang="en-US" sz="2400" i="1">
              <a:latin typeface="Times New Roman" pitchFamily="18" charset="0"/>
              <a:cs typeface="Times New Roman" pitchFamily="18" charset="0"/>
            </a:endParaRPr>
          </a:p>
        </p:txBody>
      </p:sp>
      <p:cxnSp>
        <p:nvCxnSpPr>
          <p:cNvPr id="61454" name="AutoShape 14"/>
          <p:cNvCxnSpPr>
            <a:cxnSpLocks noChangeShapeType="1"/>
            <a:stCxn id="61449" idx="4"/>
            <a:endCxn id="61453" idx="0"/>
          </p:cNvCxnSpPr>
          <p:nvPr/>
        </p:nvCxnSpPr>
        <p:spPr bwMode="auto">
          <a:xfrm>
            <a:off x="8648700" y="4281488"/>
            <a:ext cx="0" cy="809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20" name="Picture 19" descr="txp_fig"/>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059113" y="3810000"/>
            <a:ext cx="1436687"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Oval 1"/>
          <p:cNvSpPr/>
          <p:nvPr/>
        </p:nvSpPr>
        <p:spPr>
          <a:xfrm>
            <a:off x="8382000" y="3733800"/>
            <a:ext cx="533400" cy="533400"/>
          </a:xfrm>
          <a:prstGeom prst="ellipse">
            <a:avLst/>
          </a:prstGeom>
          <a:solidFill>
            <a:schemeClr val="tx2">
              <a:alpha val="3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82000" y="5105400"/>
            <a:ext cx="533400" cy="533400"/>
          </a:xfrm>
          <a:prstGeom prst="ellipse">
            <a:avLst/>
          </a:prstGeom>
          <a:solidFill>
            <a:schemeClr val="tx2">
              <a:alpha val="3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5">
            <a:extLst>
              <a:ext uri="{FF2B5EF4-FFF2-40B4-BE49-F238E27FC236}">
                <a16:creationId xmlns:a16="http://schemas.microsoft.com/office/drawing/2014/main" id="{F4BEDADA-B70B-674C-B310-A2A5075C4354}"/>
              </a:ext>
            </a:extLst>
          </p:cNvPr>
          <p:cNvSpPr txBox="1">
            <a:spLocks noChangeArrowheads="1"/>
          </p:cNvSpPr>
          <p:nvPr/>
        </p:nvSpPr>
        <p:spPr bwMode="auto">
          <a:xfrm>
            <a:off x="4947432" y="302643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dirty="0">
                <a:solidFill>
                  <a:srgbClr val="CC0000"/>
                </a:solidFill>
                <a:latin typeface="Calibri"/>
                <a:cs typeface="Calibri"/>
              </a:rPr>
              <a:t>No</a:t>
            </a:r>
          </a:p>
        </p:txBody>
      </p:sp>
      <p:sp>
        <p:nvSpPr>
          <p:cNvPr id="21" name="Text Box 5">
            <a:extLst>
              <a:ext uri="{FF2B5EF4-FFF2-40B4-BE49-F238E27FC236}">
                <a16:creationId xmlns:a16="http://schemas.microsoft.com/office/drawing/2014/main" id="{F5520957-5355-2F4A-A6FC-8FE5FAC4B395}"/>
              </a:ext>
            </a:extLst>
          </p:cNvPr>
          <p:cNvSpPr txBox="1">
            <a:spLocks noChangeArrowheads="1"/>
          </p:cNvSpPr>
          <p:nvPr/>
        </p:nvSpPr>
        <p:spPr bwMode="auto">
          <a:xfrm>
            <a:off x="4893323" y="3758268"/>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dirty="0">
                <a:solidFill>
                  <a:srgbClr val="CC0000"/>
                </a:solidFill>
                <a:latin typeface="Calibri"/>
                <a:cs typeface="Calibri"/>
              </a:rPr>
              <a:t>No</a:t>
            </a:r>
          </a:p>
        </p:txBody>
      </p:sp>
    </p:spTree>
    <p:extLst>
      <p:ext uri="{BB962C8B-B14F-4D97-AF65-F5344CB8AC3E}">
        <p14:creationId xmlns:p14="http://schemas.microsoft.com/office/powerpoint/2010/main" val="1166419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6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09" grpId="0"/>
      <p:bldP spid="2" grpId="0" animBg="1"/>
      <p:bldP spid="2" grpId="1" animBg="1"/>
      <p:bldP spid="16" grpId="0" animBg="1"/>
      <p:bldP spid="16" grpId="1" animBg="1"/>
      <p:bldP spid="19"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a:ea typeface="ＭＳ Ｐゴシック" pitchFamily="34" charset="-128"/>
              </a:rPr>
              <a:t>Example</a:t>
            </a:r>
          </a:p>
        </p:txBody>
      </p:sp>
      <p:sp>
        <p:nvSpPr>
          <p:cNvPr id="63491" name="Oval 4"/>
          <p:cNvSpPr>
            <a:spLocks noChangeArrowheads="1"/>
          </p:cNvSpPr>
          <p:nvPr/>
        </p:nvSpPr>
        <p:spPr bwMode="auto">
          <a:xfrm>
            <a:off x="7831137" y="2819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endParaRPr lang="en-US" sz="2400" baseline="-25000">
              <a:latin typeface="Times New Roman" pitchFamily="18" charset="0"/>
              <a:cs typeface="Times New Roman" pitchFamily="18" charset="0"/>
            </a:endParaRPr>
          </a:p>
        </p:txBody>
      </p:sp>
      <p:sp>
        <p:nvSpPr>
          <p:cNvPr id="63492" name="Oval 5"/>
          <p:cNvSpPr>
            <a:spLocks noChangeArrowheads="1"/>
          </p:cNvSpPr>
          <p:nvPr/>
        </p:nvSpPr>
        <p:spPr bwMode="auto">
          <a:xfrm>
            <a:off x="8440737" y="41910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cxnSp>
        <p:nvCxnSpPr>
          <p:cNvPr id="63493" name="AutoShape 6"/>
          <p:cNvCxnSpPr>
            <a:cxnSpLocks noChangeShapeType="1"/>
            <a:stCxn id="63491" idx="4"/>
            <a:endCxn id="63492" idx="1"/>
          </p:cNvCxnSpPr>
          <p:nvPr/>
        </p:nvCxnSpPr>
        <p:spPr bwMode="auto">
          <a:xfrm>
            <a:off x="8097837" y="33670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4" name="Oval 7"/>
          <p:cNvSpPr>
            <a:spLocks noChangeArrowheads="1"/>
          </p:cNvSpPr>
          <p:nvPr/>
        </p:nvSpPr>
        <p:spPr bwMode="auto">
          <a:xfrm>
            <a:off x="9278937" y="2819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B</a:t>
            </a:r>
          </a:p>
        </p:txBody>
      </p:sp>
      <p:cxnSp>
        <p:nvCxnSpPr>
          <p:cNvPr id="63495" name="AutoShape 8"/>
          <p:cNvCxnSpPr>
            <a:cxnSpLocks noChangeShapeType="1"/>
            <a:stCxn id="63494" idx="4"/>
            <a:endCxn id="63492" idx="7"/>
          </p:cNvCxnSpPr>
          <p:nvPr/>
        </p:nvCxnSpPr>
        <p:spPr bwMode="auto">
          <a:xfrm flipH="1">
            <a:off x="8896350" y="33670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6" name="Oval 9"/>
          <p:cNvSpPr>
            <a:spLocks noChangeArrowheads="1"/>
          </p:cNvSpPr>
          <p:nvPr/>
        </p:nvSpPr>
        <p:spPr bwMode="auto">
          <a:xfrm>
            <a:off x="7259637" y="417671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D</a:t>
            </a:r>
            <a:endParaRPr lang="en-US" sz="2400" baseline="-25000">
              <a:latin typeface="Times New Roman" pitchFamily="18" charset="0"/>
              <a:cs typeface="Times New Roman" pitchFamily="18" charset="0"/>
            </a:endParaRPr>
          </a:p>
        </p:txBody>
      </p:sp>
      <p:cxnSp>
        <p:nvCxnSpPr>
          <p:cNvPr id="63497" name="AutoShape 10"/>
          <p:cNvCxnSpPr>
            <a:cxnSpLocks noChangeShapeType="1"/>
            <a:stCxn id="63491" idx="4"/>
            <a:endCxn id="63496" idx="0"/>
          </p:cNvCxnSpPr>
          <p:nvPr/>
        </p:nvCxnSpPr>
        <p:spPr bwMode="auto">
          <a:xfrm flipH="1">
            <a:off x="7526337" y="3367088"/>
            <a:ext cx="571500" cy="795337"/>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8" name="Oval 11"/>
          <p:cNvSpPr>
            <a:spLocks noChangeArrowheads="1"/>
          </p:cNvSpPr>
          <p:nvPr/>
        </p:nvSpPr>
        <p:spPr bwMode="auto">
          <a:xfrm>
            <a:off x="7832725" y="1676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L</a:t>
            </a:r>
          </a:p>
        </p:txBody>
      </p:sp>
      <p:cxnSp>
        <p:nvCxnSpPr>
          <p:cNvPr id="63499" name="AutoShape 12"/>
          <p:cNvCxnSpPr>
            <a:cxnSpLocks noChangeShapeType="1"/>
            <a:stCxn id="63498" idx="4"/>
            <a:endCxn id="63491" idx="0"/>
          </p:cNvCxnSpPr>
          <p:nvPr/>
        </p:nvCxnSpPr>
        <p:spPr bwMode="auto">
          <a:xfrm flipH="1">
            <a:off x="8097837" y="2224088"/>
            <a:ext cx="1588" cy="5810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500" name="Oval 13"/>
          <p:cNvSpPr>
            <a:spLocks noChangeArrowheads="1"/>
          </p:cNvSpPr>
          <p:nvPr/>
        </p:nvSpPr>
        <p:spPr bwMode="auto">
          <a:xfrm>
            <a:off x="8440737" y="5562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r>
              <a:rPr lang="ja-JP" altLang="en-US" sz="2400" i="1">
                <a:latin typeface="Times New Roman" pitchFamily="18" charset="0"/>
                <a:cs typeface="Times New Roman" pitchFamily="18" charset="0"/>
              </a:rPr>
              <a:t>’</a:t>
            </a:r>
            <a:endParaRPr lang="en-US" sz="2400" i="1">
              <a:latin typeface="Times New Roman" pitchFamily="18" charset="0"/>
              <a:cs typeface="Times New Roman" pitchFamily="18" charset="0"/>
            </a:endParaRPr>
          </a:p>
        </p:txBody>
      </p:sp>
      <p:cxnSp>
        <p:nvCxnSpPr>
          <p:cNvPr id="63501" name="AutoShape 14"/>
          <p:cNvCxnSpPr>
            <a:cxnSpLocks noChangeShapeType="1"/>
            <a:stCxn id="63492" idx="4"/>
            <a:endCxn id="63500" idx="0"/>
          </p:cNvCxnSpPr>
          <p:nvPr/>
        </p:nvCxnSpPr>
        <p:spPr bwMode="auto">
          <a:xfrm>
            <a:off x="8707437" y="4738688"/>
            <a:ext cx="0" cy="809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1097743" name="Picture 15" descr="txp_fi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2871787" y="2514600"/>
            <a:ext cx="1384300"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4" name="Picture 16" descr="txp_fi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78137" y="3238500"/>
            <a:ext cx="94615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5" name="Picture 17" descr="txp_fig"/>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59087" y="3860800"/>
            <a:ext cx="13144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6" name="Picture 18" descr="txp_fig"/>
          <p:cNvPicPr>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2838450" y="4514850"/>
            <a:ext cx="1401762"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7" name="Picture 19" descr="txp_fig"/>
          <p:cNvPicPr>
            <a:picLocks noChangeAspect="1" noChangeArrowheads="1"/>
          </p:cNvPicPr>
          <p:nvPr>
            <p:custDataLst>
              <p:tags r:id="rId5"/>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819400" y="5295900"/>
            <a:ext cx="17351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97748" name="Text Box 20"/>
          <p:cNvSpPr txBox="1">
            <a:spLocks noChangeArrowheads="1"/>
          </p:cNvSpPr>
          <p:nvPr/>
        </p:nvSpPr>
        <p:spPr bwMode="auto">
          <a:xfrm>
            <a:off x="4935537" y="2438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
        <p:nvSpPr>
          <p:cNvPr id="1097749" name="Text Box 21"/>
          <p:cNvSpPr txBox="1">
            <a:spLocks noChangeArrowheads="1"/>
          </p:cNvSpPr>
          <p:nvPr/>
        </p:nvSpPr>
        <p:spPr bwMode="auto">
          <a:xfrm>
            <a:off x="4935537" y="30480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
        <p:nvSpPr>
          <p:cNvPr id="1097750" name="Text Box 22"/>
          <p:cNvSpPr txBox="1">
            <a:spLocks noChangeArrowheads="1"/>
          </p:cNvSpPr>
          <p:nvPr/>
        </p:nvSpPr>
        <p:spPr bwMode="auto">
          <a:xfrm>
            <a:off x="4935537" y="5105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
        <p:nvSpPr>
          <p:cNvPr id="22" name="Oval 21"/>
          <p:cNvSpPr/>
          <p:nvPr/>
        </p:nvSpPr>
        <p:spPr>
          <a:xfrm>
            <a:off x="8440737" y="4191000"/>
            <a:ext cx="533400" cy="533400"/>
          </a:xfrm>
          <a:prstGeom prst="ellipse">
            <a:avLst/>
          </a:prstGeom>
          <a:solidFill>
            <a:schemeClr val="tx2">
              <a:alpha val="3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440737" y="4198144"/>
            <a:ext cx="533400" cy="533400"/>
          </a:xfrm>
          <a:prstGeom prst="ellipse">
            <a:avLst/>
          </a:prstGeom>
          <a:solidFill>
            <a:schemeClr val="tx2">
              <a:alpha val="3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40737" y="5562600"/>
            <a:ext cx="533400" cy="533400"/>
          </a:xfrm>
          <a:prstGeom prst="ellipse">
            <a:avLst/>
          </a:prstGeom>
          <a:solidFill>
            <a:schemeClr val="tx2">
              <a:alpha val="3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819163" y="2820353"/>
            <a:ext cx="533400" cy="533400"/>
          </a:xfrm>
          <a:prstGeom prst="ellipse">
            <a:avLst/>
          </a:prstGeom>
          <a:solidFill>
            <a:schemeClr val="tx2">
              <a:alpha val="3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Box 5">
            <a:extLst>
              <a:ext uri="{FF2B5EF4-FFF2-40B4-BE49-F238E27FC236}">
                <a16:creationId xmlns:a16="http://schemas.microsoft.com/office/drawing/2014/main" id="{4DE41976-50BD-B54F-B9D1-BA9EB484A545}"/>
              </a:ext>
            </a:extLst>
          </p:cNvPr>
          <p:cNvSpPr txBox="1">
            <a:spLocks noChangeArrowheads="1"/>
          </p:cNvSpPr>
          <p:nvPr/>
        </p:nvSpPr>
        <p:spPr bwMode="auto">
          <a:xfrm>
            <a:off x="4976251" y="373128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dirty="0">
                <a:solidFill>
                  <a:srgbClr val="CC0000"/>
                </a:solidFill>
                <a:latin typeface="Calibri"/>
                <a:cs typeface="Calibri"/>
              </a:rPr>
              <a:t>No</a:t>
            </a:r>
          </a:p>
        </p:txBody>
      </p:sp>
      <p:sp>
        <p:nvSpPr>
          <p:cNvPr id="27" name="Text Box 5">
            <a:extLst>
              <a:ext uri="{FF2B5EF4-FFF2-40B4-BE49-F238E27FC236}">
                <a16:creationId xmlns:a16="http://schemas.microsoft.com/office/drawing/2014/main" id="{7E16A26C-BB3F-9C47-8384-F2E2DD5CAC1C}"/>
              </a:ext>
            </a:extLst>
          </p:cNvPr>
          <p:cNvSpPr txBox="1">
            <a:spLocks noChangeArrowheads="1"/>
          </p:cNvSpPr>
          <p:nvPr/>
        </p:nvSpPr>
        <p:spPr bwMode="auto">
          <a:xfrm>
            <a:off x="4943645" y="446279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dirty="0">
                <a:solidFill>
                  <a:srgbClr val="CC0000"/>
                </a:solidFill>
                <a:latin typeface="Calibri"/>
                <a:cs typeface="Calibri"/>
              </a:rPr>
              <a:t>No</a:t>
            </a:r>
          </a:p>
        </p:txBody>
      </p:sp>
    </p:spTree>
    <p:extLst>
      <p:ext uri="{BB962C8B-B14F-4D97-AF65-F5344CB8AC3E}">
        <p14:creationId xmlns:p14="http://schemas.microsoft.com/office/powerpoint/2010/main" val="1050592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77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77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97744"/>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77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977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97746"/>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97747"/>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97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48" grpId="0"/>
      <p:bldP spid="1097749" grpId="0"/>
      <p:bldP spid="1097750" grpId="0"/>
      <p:bldP spid="22" grpId="0" animBg="1"/>
      <p:bldP spid="22" grpId="1" animBg="1"/>
      <p:bldP spid="23" grpId="0" animBg="1"/>
      <p:bldP spid="23" grpId="1" animBg="1"/>
      <p:bldP spid="23" grpId="2" animBg="1"/>
      <p:bldP spid="24" grpId="0" animBg="1"/>
      <p:bldP spid="24" grpId="1" animBg="1"/>
      <p:bldP spid="25" grpId="0" animBg="1"/>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ea typeface="ＭＳ Ｐゴシック" pitchFamily="34" charset="-128"/>
              </a:rPr>
              <a:t>Structure Implications</a:t>
            </a:r>
          </a:p>
        </p:txBody>
      </p:sp>
      <p:sp>
        <p:nvSpPr>
          <p:cNvPr id="25603" name="Content Placeholder 2"/>
          <p:cNvSpPr>
            <a:spLocks noGrp="1"/>
          </p:cNvSpPr>
          <p:nvPr>
            <p:ph idx="1"/>
          </p:nvPr>
        </p:nvSpPr>
        <p:spPr>
          <a:xfrm>
            <a:off x="406400" y="1397001"/>
            <a:ext cx="6375400" cy="4729164"/>
          </a:xfrm>
        </p:spPr>
        <p:txBody>
          <a:bodyPr/>
          <a:lstStyle/>
          <a:p>
            <a:r>
              <a:rPr lang="en-US" sz="2400" dirty="0">
                <a:ea typeface="ＭＳ Ｐゴシック" pitchFamily="34" charset="-128"/>
              </a:rPr>
              <a:t>Given a Bayes net structure, can run d-separation algorithm to build a complete list of conditional independences that are necessarily true of the form</a:t>
            </a:r>
          </a:p>
          <a:p>
            <a:endParaRPr lang="en-US" sz="2400" dirty="0">
              <a:ea typeface="ＭＳ Ｐゴシック" pitchFamily="34" charset="-128"/>
            </a:endParaRPr>
          </a:p>
          <a:p>
            <a:endParaRPr lang="en-US" sz="2400" dirty="0">
              <a:ea typeface="ＭＳ Ｐゴシック" pitchFamily="34" charset="-128"/>
            </a:endParaRPr>
          </a:p>
          <a:p>
            <a:endParaRPr lang="en-US" sz="2400" dirty="0">
              <a:ea typeface="ＭＳ Ｐゴシック" pitchFamily="34" charset="-128"/>
            </a:endParaRPr>
          </a:p>
          <a:p>
            <a:endParaRPr lang="en-US" sz="2400" dirty="0">
              <a:ea typeface="ＭＳ Ｐゴシック" pitchFamily="34" charset="-128"/>
            </a:endParaRPr>
          </a:p>
          <a:p>
            <a:r>
              <a:rPr lang="en-US" sz="2400" dirty="0">
                <a:ea typeface="ＭＳ Ｐゴシック" pitchFamily="34" charset="-128"/>
              </a:rPr>
              <a:t>This list determines the set of probability distributions that can be represented </a:t>
            </a:r>
          </a:p>
          <a:p>
            <a:endParaRPr lang="en-US" sz="2400" dirty="0">
              <a:ea typeface="ＭＳ Ｐゴシック" pitchFamily="34" charset="-128"/>
            </a:endParaRPr>
          </a:p>
          <a:p>
            <a:endParaRPr lang="en-US" dirty="0">
              <a:ea typeface="ＭＳ Ｐゴシック" pitchFamily="34" charset="-128"/>
            </a:endParaRPr>
          </a:p>
          <a:p>
            <a:endParaRPr lang="en-US" dirty="0">
              <a:ea typeface="ＭＳ Ｐゴシック" pitchFamily="34" charset="-128"/>
            </a:endParaRPr>
          </a:p>
          <a:p>
            <a:pPr marL="457200" lvl="1" indent="0">
              <a:buFont typeface="Wingdings" pitchFamily="2" charset="2"/>
              <a:buNone/>
            </a:pPr>
            <a:endParaRPr lang="en-US" dirty="0">
              <a:ea typeface="ＭＳ Ｐゴシック" pitchFamily="34" charset="-128"/>
            </a:endParaRPr>
          </a:p>
        </p:txBody>
      </p:sp>
      <p:pic>
        <p:nvPicPr>
          <p:cNvPr id="2560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03600"/>
            <a:ext cx="47625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1447800"/>
            <a:ext cx="5150759" cy="4275129"/>
          </a:xfrm>
          <a:prstGeom prst="rect">
            <a:avLst/>
          </a:prstGeom>
        </p:spPr>
      </p:pic>
    </p:spTree>
    <p:extLst>
      <p:ext uri="{BB962C8B-B14F-4D97-AF65-F5344CB8AC3E}">
        <p14:creationId xmlns:p14="http://schemas.microsoft.com/office/powerpoint/2010/main" val="3420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Slides courtesy of Dan Klein and Pieter </a:t>
            </a:r>
            <a:r>
              <a:rPr lang="en-US" sz="2400" dirty="0" err="1">
                <a:latin typeface="Calibri"/>
                <a:cs typeface="Calibri"/>
              </a:rPr>
              <a:t>Abbeel</a:t>
            </a:r>
            <a:r>
              <a:rPr lang="en-US" sz="2400" dirty="0">
                <a:latin typeface="Calibri"/>
                <a:cs typeface="Calibri"/>
              </a:rPr>
              <a:t> – University of California, Berkeley</a:t>
            </a:r>
          </a:p>
          <a:p>
            <a:pPr algn="ctr">
              <a:spcBef>
                <a:spcPct val="50000"/>
              </a:spcBef>
            </a:pPr>
            <a:r>
              <a:rPr lang="en-US" sz="1400" dirty="0">
                <a:latin typeface="Calibri"/>
                <a:cs typeface="Calibri"/>
              </a:rPr>
              <a:t>[These slides were created by Dan Klein and Pieter Abbeel for CS188 Intro to AI at UC Berkeley.  All CS188 materials are available at http://</a:t>
            </a:r>
            <a:r>
              <a:rPr lang="en-US" sz="1400" dirty="0" err="1">
                <a:latin typeface="Calibri"/>
                <a:cs typeface="Calibri"/>
              </a:rPr>
              <a:t>ai.berkeley.edu</a:t>
            </a:r>
            <a:r>
              <a:rPr lang="en-US" sz="1400" dirty="0">
                <a:latin typeface="Calibri"/>
                <a:cs typeface="Calibri"/>
              </a:rPr>
              <a:t>.]</a:t>
            </a:r>
          </a:p>
        </p:txBody>
      </p:sp>
      <p:sp>
        <p:nvSpPr>
          <p:cNvPr id="6" name="Rectangle 2"/>
          <p:cNvSpPr txBox="1">
            <a:spLocks noChangeArrowheads="1"/>
          </p:cNvSpPr>
          <p:nvPr/>
        </p:nvSpPr>
        <p:spPr bwMode="auto">
          <a:xfrm>
            <a:off x="220088" y="1470157"/>
            <a:ext cx="7391400" cy="1470025"/>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lvl1pPr algn="ctr" rtl="0" eaLnBrk="1" fontAlgn="base" hangingPunct="1">
              <a:spcBef>
                <a:spcPct val="0"/>
              </a:spcBef>
              <a:spcAft>
                <a:spcPct val="0"/>
              </a:spcAft>
              <a:defRPr sz="4400">
                <a:solidFill>
                  <a:schemeClr val="accent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a:lstStyle>
          <a:p>
            <a:r>
              <a:rPr lang="en-US" dirty="0"/>
              <a:t>Bayes’ Nets – Wrap Up</a:t>
            </a:r>
            <a:endParaRPr lang="en-US" sz="2800" kern="0" dirty="0"/>
          </a:p>
        </p:txBody>
      </p:sp>
      <p:sp>
        <p:nvSpPr>
          <p:cNvPr id="9" name="TextBox 8"/>
          <p:cNvSpPr txBox="1"/>
          <p:nvPr/>
        </p:nvSpPr>
        <p:spPr>
          <a:xfrm>
            <a:off x="1108292" y="3271722"/>
            <a:ext cx="5614992" cy="1200329"/>
          </a:xfrm>
          <a:prstGeom prst="rect">
            <a:avLst/>
          </a:prstGeom>
          <a:noFill/>
        </p:spPr>
        <p:txBody>
          <a:bodyPr wrap="square" rtlCol="0">
            <a:spAutoFit/>
          </a:bodyPr>
          <a:lstStyle/>
          <a:p>
            <a:pPr algn="ctr"/>
            <a:r>
              <a:rPr lang="en-US" sz="2400" dirty="0">
                <a:solidFill>
                  <a:srgbClr val="FF0000"/>
                </a:solidFill>
              </a:rPr>
              <a:t>Read AIMA </a:t>
            </a:r>
            <a:br>
              <a:rPr lang="en-US" sz="2400" dirty="0">
                <a:solidFill>
                  <a:srgbClr val="FF0000"/>
                </a:solidFill>
              </a:rPr>
            </a:br>
            <a:r>
              <a:rPr lang="en-US" sz="2400" dirty="0">
                <a:solidFill>
                  <a:srgbClr val="FF0000"/>
                </a:solidFill>
              </a:rPr>
              <a:t>Chapter 13 “Probabilistic Reasoning” (Sections 13.1, 13.2 </a:t>
            </a:r>
            <a:r>
              <a:rPr lang="en-US" sz="2400">
                <a:solidFill>
                  <a:srgbClr val="FF0000"/>
                </a:solidFill>
              </a:rPr>
              <a:t>and 13.3)</a:t>
            </a:r>
            <a:endParaRPr lang="en-US" sz="2400" dirty="0"/>
          </a:p>
        </p:txBody>
      </p:sp>
      <p:pic>
        <p:nvPicPr>
          <p:cNvPr id="10" name="Picture 4" descr="Russell &amp; Norvig, Artificial Intelligence: A Modern Approach, 4th Edition |  Pearson">
            <a:extLst>
              <a:ext uri="{FF2B5EF4-FFF2-40B4-BE49-F238E27FC236}">
                <a16:creationId xmlns:a16="http://schemas.microsoft.com/office/drawing/2014/main" id="{372A344E-D373-C94A-9734-A3A887639FF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796300" y="240269"/>
            <a:ext cx="4287408" cy="542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59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latin typeface="Calibri"/>
                <a:ea typeface="ＭＳ Ｐゴシック" pitchFamily="34" charset="-128"/>
                <a:cs typeface="Calibri"/>
              </a:rPr>
              <a:t>Computing All Independences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01" y="1759560"/>
            <a:ext cx="5714899" cy="4107839"/>
          </a:xfrm>
          <a:prstGeom prst="rect">
            <a:avLst/>
          </a:prstGeom>
        </p:spPr>
      </p:pic>
      <p:grpSp>
        <p:nvGrpSpPr>
          <p:cNvPr id="15" name="Group 17"/>
          <p:cNvGrpSpPr>
            <a:grpSpLocks/>
          </p:cNvGrpSpPr>
          <p:nvPr/>
        </p:nvGrpSpPr>
        <p:grpSpPr bwMode="auto">
          <a:xfrm>
            <a:off x="6629400" y="1219200"/>
            <a:ext cx="1428750" cy="1143000"/>
            <a:chOff x="4272" y="1152"/>
            <a:chExt cx="1200" cy="1008"/>
          </a:xfrm>
        </p:grpSpPr>
        <p:sp>
          <p:nvSpPr>
            <p:cNvPr id="16"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X</a:t>
              </a:r>
            </a:p>
          </p:txBody>
        </p:sp>
        <p:sp>
          <p:nvSpPr>
            <p:cNvPr id="17"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18"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Z</a:t>
              </a:r>
            </a:p>
          </p:txBody>
        </p:sp>
        <p:cxnSp>
          <p:nvCxnSpPr>
            <p:cNvPr id="19" name="AutoShape 15"/>
            <p:cNvCxnSpPr>
              <a:cxnSpLocks noChangeShapeType="1"/>
              <a:stCxn id="17" idx="3"/>
              <a:endCxn id="16" idx="0"/>
            </p:cNvCxnSpPr>
            <p:nvPr/>
          </p:nvCxnSpPr>
          <p:spPr bwMode="auto">
            <a:xfrm flipH="1">
              <a:off x="4464" y="1489"/>
              <a:ext cx="248"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20" name="AutoShape 16"/>
            <p:cNvCxnSpPr>
              <a:cxnSpLocks noChangeShapeType="1"/>
              <a:stCxn id="17" idx="5"/>
              <a:endCxn id="18"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21" name="Group 17"/>
          <p:cNvGrpSpPr>
            <a:grpSpLocks/>
          </p:cNvGrpSpPr>
          <p:nvPr/>
        </p:nvGrpSpPr>
        <p:grpSpPr bwMode="auto">
          <a:xfrm>
            <a:off x="6705600" y="2514600"/>
            <a:ext cx="1402080" cy="1219200"/>
            <a:chOff x="4272" y="1152"/>
            <a:chExt cx="1200" cy="1008"/>
          </a:xfrm>
        </p:grpSpPr>
        <p:sp>
          <p:nvSpPr>
            <p:cNvPr id="22"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23"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24"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Z</a:t>
              </a:r>
            </a:p>
          </p:txBody>
        </p:sp>
        <p:cxnSp>
          <p:nvCxnSpPr>
            <p:cNvPr id="25" name="AutoShape 15"/>
            <p:cNvCxnSpPr>
              <a:cxnSpLocks noChangeShapeType="1"/>
              <a:stCxn id="23" idx="3"/>
              <a:endCxn id="22" idx="0"/>
            </p:cNvCxnSpPr>
            <p:nvPr/>
          </p:nvCxnSpPr>
          <p:spPr bwMode="auto">
            <a:xfrm flipH="1">
              <a:off x="4464" y="1489"/>
              <a:ext cx="248" cy="278"/>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26" name="AutoShape 16"/>
            <p:cNvCxnSpPr>
              <a:cxnSpLocks noChangeShapeType="1"/>
              <a:stCxn id="23" idx="5"/>
              <a:endCxn id="24"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27" name="Group 31"/>
          <p:cNvGrpSpPr>
            <a:grpSpLocks/>
          </p:cNvGrpSpPr>
          <p:nvPr/>
        </p:nvGrpSpPr>
        <p:grpSpPr bwMode="auto">
          <a:xfrm>
            <a:off x="6705600" y="3962400"/>
            <a:ext cx="1447800" cy="1273629"/>
            <a:chOff x="3089" y="3828"/>
            <a:chExt cx="665" cy="585"/>
          </a:xfrm>
        </p:grpSpPr>
        <p:sp>
          <p:nvSpPr>
            <p:cNvPr id="28"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29" name="Oval 26"/>
            <p:cNvSpPr>
              <a:spLocks noChangeArrowheads="1"/>
            </p:cNvSpPr>
            <p:nvPr/>
          </p:nvSpPr>
          <p:spPr bwMode="auto">
            <a:xfrm>
              <a:off x="3339" y="4195"/>
              <a:ext cx="217" cy="218"/>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Y</a:t>
              </a:r>
            </a:p>
          </p:txBody>
        </p:sp>
        <p:sp>
          <p:nvSpPr>
            <p:cNvPr id="30"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31" name="AutoShape 28"/>
            <p:cNvCxnSpPr>
              <a:cxnSpLocks noChangeShapeType="1"/>
              <a:stCxn id="28" idx="4"/>
              <a:endCxn id="29" idx="1"/>
            </p:cNvCxnSpPr>
            <p:nvPr/>
          </p:nvCxnSpPr>
          <p:spPr bwMode="auto">
            <a:xfrm>
              <a:off x="3198" y="4046"/>
              <a:ext cx="173" cy="181"/>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32" name="AutoShape 29"/>
            <p:cNvCxnSpPr>
              <a:cxnSpLocks noChangeShapeType="1"/>
              <a:stCxn id="29" idx="7"/>
              <a:endCxn id="30" idx="4"/>
            </p:cNvCxnSpPr>
            <p:nvPr/>
          </p:nvCxnSpPr>
          <p:spPr bwMode="auto">
            <a:xfrm flipV="1">
              <a:off x="3524" y="4046"/>
              <a:ext cx="121" cy="181"/>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grpSp>
        <p:nvGrpSpPr>
          <p:cNvPr id="43" name="Group 31"/>
          <p:cNvGrpSpPr>
            <a:grpSpLocks/>
          </p:cNvGrpSpPr>
          <p:nvPr/>
        </p:nvGrpSpPr>
        <p:grpSpPr bwMode="auto">
          <a:xfrm>
            <a:off x="6781800" y="5410200"/>
            <a:ext cx="1447800" cy="1243149"/>
            <a:chOff x="3089" y="3475"/>
            <a:chExt cx="665" cy="571"/>
          </a:xfrm>
        </p:grpSpPr>
        <p:sp>
          <p:nvSpPr>
            <p:cNvPr id="44"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45"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Y</a:t>
              </a:r>
            </a:p>
          </p:txBody>
        </p:sp>
        <p:sp>
          <p:nvSpPr>
            <p:cNvPr id="46"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47" name="AutoShape 28"/>
            <p:cNvCxnSpPr>
              <a:cxnSpLocks noChangeShapeType="1"/>
              <a:stCxn id="45" idx="3"/>
              <a:endCxn id="44"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48" name="AutoShape 29"/>
            <p:cNvCxnSpPr>
              <a:cxnSpLocks noChangeShapeType="1"/>
              <a:stCxn id="45" idx="5"/>
              <a:endCxn id="46"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49" name="AutoShape 30"/>
            <p:cNvCxnSpPr>
              <a:cxnSpLocks noChangeShapeType="1"/>
              <a:stCxn id="44" idx="6"/>
              <a:endCxn id="46"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613789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auto">
          <a:xfrm>
            <a:off x="6400800" y="1447800"/>
            <a:ext cx="5410200" cy="452596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sz="2800" dirty="0">
                <a:latin typeface="Calibri"/>
                <a:ea typeface="ＭＳ Ｐゴシック" pitchFamily="34" charset="-128"/>
                <a:cs typeface="Calibri"/>
              </a:rPr>
              <a:t>Examples:</a:t>
            </a:r>
          </a:p>
          <a:p>
            <a:pPr lvl="8">
              <a:lnSpc>
                <a:spcPct val="90000"/>
              </a:lnSpc>
            </a:pPr>
            <a:endParaRPr lang="en-US" sz="1000" dirty="0">
              <a:latin typeface="Calibri"/>
              <a:cs typeface="Calibri"/>
            </a:endParaRPr>
          </a:p>
          <a:p>
            <a:pPr lvl="1">
              <a:lnSpc>
                <a:spcPct val="90000"/>
              </a:lnSpc>
            </a:pPr>
            <a:r>
              <a:rPr lang="en-US" sz="2400" dirty="0">
                <a:latin typeface="Calibri"/>
                <a:cs typeface="Calibri"/>
              </a:rPr>
              <a:t>Posterior probability</a:t>
            </a:r>
          </a:p>
          <a:p>
            <a:pPr lvl="1">
              <a:lnSpc>
                <a:spcPct val="90000"/>
              </a:lnSpc>
            </a:pPr>
            <a:endParaRPr lang="en-US" sz="2400" dirty="0">
              <a:latin typeface="Calibri"/>
              <a:cs typeface="Calibri"/>
            </a:endParaRPr>
          </a:p>
          <a:p>
            <a:pPr lvl="1">
              <a:lnSpc>
                <a:spcPct val="90000"/>
              </a:lnSpc>
            </a:pPr>
            <a:endParaRPr lang="en-US" sz="2400" dirty="0">
              <a:latin typeface="Calibri"/>
              <a:cs typeface="Calibri"/>
            </a:endParaRPr>
          </a:p>
          <a:p>
            <a:pPr lvl="1">
              <a:lnSpc>
                <a:spcPct val="90000"/>
              </a:lnSpc>
            </a:pPr>
            <a:r>
              <a:rPr lang="en-US" sz="2400" dirty="0">
                <a:latin typeface="Calibri"/>
                <a:cs typeface="Calibri"/>
              </a:rPr>
              <a:t>Most likely explanation:</a:t>
            </a:r>
          </a:p>
          <a:p>
            <a:pPr lvl="1">
              <a:lnSpc>
                <a:spcPct val="90000"/>
              </a:lnSpc>
            </a:pPr>
            <a:endParaRPr lang="en-US" sz="2400" dirty="0">
              <a:latin typeface="Calibri"/>
              <a:cs typeface="Calibri"/>
            </a:endParaRPr>
          </a:p>
          <a:p>
            <a:pPr lvl="1">
              <a:lnSpc>
                <a:spcPct val="90000"/>
              </a:lnSpc>
            </a:pPr>
            <a:endParaRPr lang="en-US" sz="2400" dirty="0">
              <a:latin typeface="Calibri"/>
              <a:cs typeface="Calibri"/>
            </a:endParaRPr>
          </a:p>
          <a:p>
            <a:pPr lvl="1">
              <a:lnSpc>
                <a:spcPct val="90000"/>
              </a:lnSpc>
            </a:pPr>
            <a:endParaRPr lang="en-US" sz="2400" dirty="0">
              <a:latin typeface="Calibri"/>
              <a:cs typeface="Calibri"/>
            </a:endParaRPr>
          </a:p>
        </p:txBody>
      </p:sp>
      <p:sp>
        <p:nvSpPr>
          <p:cNvPr id="19457" name="Rectangle 2"/>
          <p:cNvSpPr>
            <a:spLocks noGrp="1" noChangeArrowheads="1"/>
          </p:cNvSpPr>
          <p:nvPr>
            <p:ph type="title"/>
          </p:nvPr>
        </p:nvSpPr>
        <p:spPr/>
        <p:txBody>
          <a:bodyPr/>
          <a:lstStyle/>
          <a:p>
            <a:r>
              <a:rPr lang="en-US">
                <a:latin typeface="Calibri"/>
                <a:ea typeface="ＭＳ Ｐゴシック" pitchFamily="34" charset="-128"/>
                <a:cs typeface="Calibri"/>
              </a:rPr>
              <a:t>Inference</a:t>
            </a:r>
          </a:p>
        </p:txBody>
      </p:sp>
      <p:sp>
        <p:nvSpPr>
          <p:cNvPr id="19458" name="Rectangle 3"/>
          <p:cNvSpPr>
            <a:spLocks noGrp="1" noChangeArrowheads="1"/>
          </p:cNvSpPr>
          <p:nvPr>
            <p:ph idx="1"/>
          </p:nvPr>
        </p:nvSpPr>
        <p:spPr>
          <a:xfrm>
            <a:off x="457200" y="1447800"/>
            <a:ext cx="5410200" cy="4525963"/>
          </a:xfrm>
        </p:spPr>
        <p:txBody>
          <a:bodyPr/>
          <a:lstStyle/>
          <a:p>
            <a:pPr>
              <a:lnSpc>
                <a:spcPct val="90000"/>
              </a:lnSpc>
            </a:pPr>
            <a:r>
              <a:rPr lang="en-US" sz="2800" dirty="0">
                <a:latin typeface="Calibri"/>
                <a:ea typeface="ＭＳ Ｐゴシック" pitchFamily="34" charset="-128"/>
                <a:cs typeface="Calibri"/>
              </a:rPr>
              <a:t>Inference: calculating some useful quantity from a joint probability distribution</a:t>
            </a:r>
          </a:p>
          <a:p>
            <a:pPr lvl="8">
              <a:lnSpc>
                <a:spcPct val="90000"/>
              </a:lnSpc>
            </a:pPr>
            <a:endParaRPr lang="en-US" sz="1600" dirty="0">
              <a:latin typeface="Calibri"/>
              <a:ea typeface="ＭＳ Ｐゴシック" pitchFamily="34" charset="-128"/>
              <a:cs typeface="Calibri"/>
            </a:endParaRPr>
          </a:p>
          <a:p>
            <a:pPr lvl="1">
              <a:lnSpc>
                <a:spcPct val="90000"/>
              </a:lnSpc>
            </a:pPr>
            <a:endParaRPr lang="en-US" sz="2400" dirty="0">
              <a:latin typeface="Calibri"/>
              <a:ea typeface="ＭＳ Ｐゴシック" pitchFamily="34" charset="-128"/>
              <a:cs typeface="Calibri"/>
            </a:endParaRPr>
          </a:p>
          <a:p>
            <a:pPr lvl="1">
              <a:lnSpc>
                <a:spcPct val="90000"/>
              </a:lnSpc>
            </a:pPr>
            <a:endParaRPr lang="en-US" sz="2400" dirty="0">
              <a:latin typeface="Calibri"/>
              <a:ea typeface="ＭＳ Ｐゴシック" pitchFamily="34" charset="-128"/>
              <a:cs typeface="Calibri"/>
            </a:endParaRPr>
          </a:p>
        </p:txBody>
      </p:sp>
      <p:pic>
        <p:nvPicPr>
          <p:cNvPr id="19459" name="Picture 15"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239000" y="2667000"/>
            <a:ext cx="373380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0" name="Picture 16"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7239000" y="3886200"/>
            <a:ext cx="4413250"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800" y="4367513"/>
            <a:ext cx="10285809" cy="2477165"/>
          </a:xfrm>
          <a:prstGeom prst="rect">
            <a:avLst/>
          </a:prstGeom>
        </p:spPr>
      </p:pic>
    </p:spTree>
    <p:extLst>
      <p:ext uri="{BB962C8B-B14F-4D97-AF65-F5344CB8AC3E}">
        <p14:creationId xmlns:p14="http://schemas.microsoft.com/office/powerpoint/2010/main" val="109758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5400"/>
            <a:ext cx="12192000" cy="1143000"/>
          </a:xfrm>
        </p:spPr>
        <p:txBody>
          <a:bodyPr/>
          <a:lstStyle/>
          <a:p>
            <a:pPr eaLnBrk="1" hangingPunct="1"/>
            <a:r>
              <a:rPr lang="en-US">
                <a:latin typeface="Calibri"/>
                <a:cs typeface="Calibri"/>
              </a:rPr>
              <a:t>Inference by Enumeration</a:t>
            </a:r>
          </a:p>
        </p:txBody>
      </p:sp>
      <p:sp>
        <p:nvSpPr>
          <p:cNvPr id="1044483" name="Rectangle 3"/>
          <p:cNvSpPr>
            <a:spLocks noGrp="1" noChangeArrowheads="1"/>
          </p:cNvSpPr>
          <p:nvPr>
            <p:ph idx="1"/>
          </p:nvPr>
        </p:nvSpPr>
        <p:spPr>
          <a:xfrm>
            <a:off x="199221" y="1295813"/>
            <a:ext cx="8229600" cy="1327533"/>
          </a:xfrm>
        </p:spPr>
        <p:txBody>
          <a:bodyPr/>
          <a:lstStyle/>
          <a:p>
            <a:pPr eaLnBrk="1" hangingPunct="1">
              <a:lnSpc>
                <a:spcPct val="80000"/>
              </a:lnSpc>
            </a:pPr>
            <a:r>
              <a:rPr lang="en-US" sz="2000" dirty="0">
                <a:latin typeface="Calibri"/>
                <a:cs typeface="Calibri"/>
              </a:rPr>
              <a:t>General case:</a:t>
            </a:r>
          </a:p>
          <a:p>
            <a:pPr lvl="1" eaLnBrk="1" hangingPunct="1">
              <a:lnSpc>
                <a:spcPct val="80000"/>
              </a:lnSpc>
            </a:pPr>
            <a:r>
              <a:rPr lang="en-US" sz="1800" dirty="0">
                <a:latin typeface="Calibri"/>
                <a:cs typeface="Calibri"/>
              </a:rPr>
              <a:t>Evidence variables: </a:t>
            </a:r>
          </a:p>
          <a:p>
            <a:pPr lvl="1" eaLnBrk="1" hangingPunct="1">
              <a:lnSpc>
                <a:spcPct val="80000"/>
              </a:lnSpc>
            </a:pPr>
            <a:r>
              <a:rPr lang="en-US" sz="1800" dirty="0">
                <a:latin typeface="Calibri"/>
                <a:cs typeface="Calibri"/>
              </a:rPr>
              <a:t>Query* variable:</a:t>
            </a:r>
          </a:p>
          <a:p>
            <a:pPr lvl="1" eaLnBrk="1" hangingPunct="1">
              <a:lnSpc>
                <a:spcPct val="80000"/>
              </a:lnSpc>
            </a:pPr>
            <a:r>
              <a:rPr lang="en-US" sz="1800" dirty="0">
                <a:latin typeface="Calibri"/>
                <a:cs typeface="Calibri"/>
              </a:rPr>
              <a:t>Hidden variables:</a:t>
            </a:r>
          </a:p>
          <a:p>
            <a:pPr lvl="1" eaLnBrk="1" hangingPunct="1">
              <a:lnSpc>
                <a:spcPct val="80000"/>
              </a:lnSpc>
            </a:pPr>
            <a:endParaRPr lang="en-US" sz="1600" dirty="0">
              <a:latin typeface="Calibri"/>
              <a:cs typeface="Calibri"/>
            </a:endParaRPr>
          </a:p>
          <a:p>
            <a:pPr lvl="1" eaLnBrk="1" hangingPunct="1">
              <a:lnSpc>
                <a:spcPct val="80000"/>
              </a:lnSpc>
            </a:pPr>
            <a:endParaRPr lang="en-US" sz="1600" dirty="0">
              <a:latin typeface="Calibri"/>
              <a:cs typeface="Calibri"/>
            </a:endParaRPr>
          </a:p>
        </p:txBody>
      </p:sp>
      <p:pic>
        <p:nvPicPr>
          <p:cNvPr id="18436" name="Picture 5" descr="txp_fig"/>
          <p:cNvPicPr>
            <a:picLocks noChangeAspect="1" noChangeArrowheads="1"/>
          </p:cNvPicPr>
          <p:nvPr>
            <p:custDataLst>
              <p:tags r:id="rId1"/>
            </p:custDataLst>
          </p:nvPr>
        </p:nvPicPr>
        <p:blipFill>
          <a:blip r:embed="rId13">
            <a:extLst>
              <a:ext uri="{28A0092B-C50C-407E-A947-70E740481C1C}">
                <a14:useLocalDpi xmlns:a14="http://schemas.microsoft.com/office/drawing/2010/main" val="0"/>
              </a:ext>
            </a:extLst>
          </a:blip>
          <a:srcRect/>
          <a:stretch>
            <a:fillRect/>
          </a:stretch>
        </p:blipFill>
        <p:spPr bwMode="auto">
          <a:xfrm>
            <a:off x="5714081" y="1699187"/>
            <a:ext cx="1574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7" name="Picture 15" descr="txp_fig"/>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3176973" y="1610535"/>
            <a:ext cx="2095500" cy="227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8" name="Picture 16" descr="txp_fig"/>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3189673" y="1929623"/>
            <a:ext cx="169863"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9" name="Picture 12" descr="txp_fig"/>
          <p:cNvPicPr>
            <a:picLocks noChangeAspect="1" noChangeArrowheads="1"/>
          </p:cNvPicPr>
          <p:nvPr>
            <p:custDataLst>
              <p:tags r:id="rId4"/>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3154748" y="2234423"/>
            <a:ext cx="95885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40" name="Picture 17" descr="txp_fig"/>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8829704" y="1873689"/>
            <a:ext cx="2067441" cy="356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descr="txp_fig"/>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2545724" y="6153402"/>
            <a:ext cx="1885950" cy="252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19" descr="txp_fig"/>
          <p:cNvPicPr>
            <a:picLocks noChangeAspect="1"/>
          </p:cNvPicPr>
          <p:nvPr>
            <p:custDataLst>
              <p:tags r:id="rId7"/>
            </p:custDataLst>
          </p:nvPr>
        </p:nvPicPr>
        <p:blipFill>
          <a:blip r:embed="rId19">
            <a:extLst>
              <a:ext uri="{28A0092B-C50C-407E-A947-70E740481C1C}">
                <a14:useLocalDpi xmlns:a14="http://schemas.microsoft.com/office/drawing/2010/main" val="0"/>
              </a:ext>
            </a:extLst>
          </a:blip>
          <a:srcRect/>
          <a:stretch>
            <a:fillRect/>
          </a:stretch>
        </p:blipFill>
        <p:spPr bwMode="auto">
          <a:xfrm>
            <a:off x="4505953" y="6071444"/>
            <a:ext cx="3257550"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44500" name="AutoShape 20"/>
          <p:cNvSpPr>
            <a:spLocks/>
          </p:cNvSpPr>
          <p:nvPr/>
        </p:nvSpPr>
        <p:spPr bwMode="auto">
          <a:xfrm rot="-5400000">
            <a:off x="6489768" y="5379365"/>
            <a:ext cx="174830" cy="2134655"/>
          </a:xfrm>
          <a:prstGeom prst="leftBrace">
            <a:avLst>
              <a:gd name="adj1" fmla="val 10833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pic>
        <p:nvPicPr>
          <p:cNvPr id="1044501" name="Picture 21" descr="txp_fig"/>
          <p:cNvPicPr>
            <a:picLocks noChangeAspect="1" noChangeArrowheads="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5756065" y="6629400"/>
            <a:ext cx="1574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445" name="AutoShape 22"/>
          <p:cNvSpPr>
            <a:spLocks/>
          </p:cNvSpPr>
          <p:nvPr/>
        </p:nvSpPr>
        <p:spPr bwMode="auto">
          <a:xfrm>
            <a:off x="5379898" y="1559239"/>
            <a:ext cx="228600" cy="914400"/>
          </a:xfrm>
          <a:prstGeom prst="rightBrace">
            <a:avLst>
              <a:gd name="adj1" fmla="val 333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sp>
        <p:nvSpPr>
          <p:cNvPr id="18446" name="Text Box 23"/>
          <p:cNvSpPr txBox="1">
            <a:spLocks noChangeArrowheads="1"/>
          </p:cNvSpPr>
          <p:nvPr/>
        </p:nvSpPr>
        <p:spPr bwMode="auto">
          <a:xfrm>
            <a:off x="5751431" y="1968119"/>
            <a:ext cx="1524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i="1" dirty="0">
                <a:latin typeface="Calibri"/>
                <a:cs typeface="Calibri"/>
              </a:rPr>
              <a:t>All variables</a:t>
            </a:r>
          </a:p>
        </p:txBody>
      </p:sp>
      <p:sp>
        <p:nvSpPr>
          <p:cNvPr id="18447" name="TextBox 20"/>
          <p:cNvSpPr txBox="1">
            <a:spLocks noChangeArrowheads="1"/>
          </p:cNvSpPr>
          <p:nvPr/>
        </p:nvSpPr>
        <p:spPr bwMode="auto">
          <a:xfrm>
            <a:off x="10488610" y="1129148"/>
            <a:ext cx="1557338" cy="738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dirty="0">
                <a:latin typeface="Calibri"/>
                <a:cs typeface="Calibri"/>
              </a:rPr>
              <a:t>* Works fine with multiple query variables, too</a:t>
            </a:r>
          </a:p>
        </p:txBody>
      </p:sp>
      <p:sp>
        <p:nvSpPr>
          <p:cNvPr id="16" name="Rectangle 3"/>
          <p:cNvSpPr txBox="1">
            <a:spLocks noChangeArrowheads="1"/>
          </p:cNvSpPr>
          <p:nvPr/>
        </p:nvSpPr>
        <p:spPr bwMode="auto">
          <a:xfrm>
            <a:off x="7779228" y="1296460"/>
            <a:ext cx="3997028" cy="86383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a:latin typeface="Calibri"/>
                <a:cs typeface="Calibri"/>
              </a:rPr>
              <a:t>We want:</a:t>
            </a:r>
          </a:p>
          <a:p>
            <a:pPr lvl="1">
              <a:lnSpc>
                <a:spcPct val="80000"/>
              </a:lnSpc>
            </a:pPr>
            <a:endParaRPr lang="en-US" sz="1600" dirty="0">
              <a:latin typeface="Calibri"/>
              <a:cs typeface="Calibri"/>
            </a:endParaRPr>
          </a:p>
        </p:txBody>
      </p:sp>
      <p:sp>
        <p:nvSpPr>
          <p:cNvPr id="17" name="Rectangle 3"/>
          <p:cNvSpPr txBox="1">
            <a:spLocks noChangeArrowheads="1"/>
          </p:cNvSpPr>
          <p:nvPr/>
        </p:nvSpPr>
        <p:spPr bwMode="auto">
          <a:xfrm>
            <a:off x="659401" y="3085809"/>
            <a:ext cx="2826696" cy="102570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a:latin typeface="Calibri"/>
                <a:cs typeface="Calibri"/>
              </a:rPr>
              <a:t>Step 1: Select the entries consistent with the evidence</a:t>
            </a:r>
          </a:p>
        </p:txBody>
      </p:sp>
      <p:sp>
        <p:nvSpPr>
          <p:cNvPr id="18" name="Rectangle 3"/>
          <p:cNvSpPr txBox="1">
            <a:spLocks noChangeArrowheads="1"/>
          </p:cNvSpPr>
          <p:nvPr/>
        </p:nvSpPr>
        <p:spPr bwMode="auto">
          <a:xfrm>
            <a:off x="4095697" y="3081163"/>
            <a:ext cx="3822722" cy="63969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a:latin typeface="Calibri"/>
                <a:cs typeface="Calibri"/>
              </a:rPr>
              <a:t>Step 2: Sum out H to get joint of Query and evidence</a:t>
            </a:r>
          </a:p>
        </p:txBody>
      </p:sp>
      <p:sp>
        <p:nvSpPr>
          <p:cNvPr id="21" name="Rectangle 3"/>
          <p:cNvSpPr txBox="1">
            <a:spLocks noChangeArrowheads="1"/>
          </p:cNvSpPr>
          <p:nvPr/>
        </p:nvSpPr>
        <p:spPr bwMode="auto">
          <a:xfrm>
            <a:off x="8618168" y="3072764"/>
            <a:ext cx="2786348" cy="463841"/>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a:latin typeface="Calibri"/>
                <a:cs typeface="Calibri"/>
              </a:rPr>
              <a:t>Step 3: Normalize</a:t>
            </a:r>
          </a:p>
          <a:p>
            <a:pPr>
              <a:lnSpc>
                <a:spcPct val="80000"/>
              </a:lnSpc>
            </a:pPr>
            <a:endParaRPr lang="en-US" sz="2000" dirty="0">
              <a:latin typeface="Calibri"/>
              <a:cs typeface="Calibri"/>
            </a:endParaRPr>
          </a:p>
        </p:txBody>
      </p:sp>
      <p:pic>
        <p:nvPicPr>
          <p:cNvPr id="2" name="Picture 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45579" y="3954241"/>
            <a:ext cx="3561300" cy="2048283"/>
          </a:xfrm>
          <a:prstGeom prst="rect">
            <a:avLst/>
          </a:prstGeom>
        </p:spPr>
      </p:pic>
      <p:pic>
        <p:nvPicPr>
          <p:cNvPr id="3" name="Picture 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448017" y="3737772"/>
            <a:ext cx="3114039" cy="2076026"/>
          </a:xfrm>
          <a:prstGeom prst="rect">
            <a:avLst/>
          </a:prstGeom>
        </p:spPr>
      </p:pic>
      <p:pic>
        <p:nvPicPr>
          <p:cNvPr id="5" name="Picture 4" descr="TP_tmp.png"/>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9180292" y="5675132"/>
            <a:ext cx="2463800" cy="584200"/>
          </a:xfrm>
          <a:prstGeom prst="rect">
            <a:avLst/>
          </a:prstGeom>
        </p:spPr>
      </p:pic>
      <p:pic>
        <p:nvPicPr>
          <p:cNvPr id="6" name="Picture 5" descr="TP_tmp.png"/>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bwMode="auto">
          <a:xfrm>
            <a:off x="8408358" y="6324600"/>
            <a:ext cx="3657600" cy="533400"/>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0" name="Picture 9" descr="latex-image-1.pdf"/>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692096" y="3665394"/>
            <a:ext cx="1123188" cy="1511199"/>
          </a:xfrm>
          <a:prstGeom prst="rect">
            <a:avLst/>
          </a:prstGeom>
        </p:spPr>
      </p:pic>
    </p:spTree>
    <p:extLst>
      <p:ext uri="{BB962C8B-B14F-4D97-AF65-F5344CB8AC3E}">
        <p14:creationId xmlns:p14="http://schemas.microsoft.com/office/powerpoint/2010/main" val="2038545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445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45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0" grpId="0" animBg="1"/>
      <p:bldP spid="18447" grpId="0"/>
      <p:bldP spid="17" grpId="0"/>
      <p:bldP spid="18"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dirty="0">
                <a:latin typeface="Calibri"/>
                <a:ea typeface="ＭＳ Ｐゴシック" pitchFamily="34" charset="-128"/>
                <a:cs typeface="Calibri"/>
              </a:rPr>
              <a:t>Inference by Enumeration in Bayes’ Net</a:t>
            </a:r>
          </a:p>
        </p:txBody>
      </p:sp>
      <p:sp>
        <p:nvSpPr>
          <p:cNvPr id="20482" name="Rectangle 3"/>
          <p:cNvSpPr>
            <a:spLocks noGrp="1" noChangeArrowheads="1"/>
          </p:cNvSpPr>
          <p:nvPr>
            <p:ph idx="1"/>
          </p:nvPr>
        </p:nvSpPr>
        <p:spPr>
          <a:xfrm>
            <a:off x="304800" y="1219200"/>
            <a:ext cx="7391400" cy="4729164"/>
          </a:xfrm>
        </p:spPr>
        <p:txBody>
          <a:bodyPr/>
          <a:lstStyle/>
          <a:p>
            <a:r>
              <a:rPr lang="en-US" sz="2400" dirty="0">
                <a:latin typeface="Calibri"/>
                <a:ea typeface="ＭＳ Ｐゴシック" pitchFamily="34" charset="-128"/>
                <a:cs typeface="Calibri"/>
              </a:rPr>
              <a:t>Given unlimited time, inference in BNs is easy</a:t>
            </a:r>
          </a:p>
          <a:p>
            <a:pPr lvl="7"/>
            <a:endParaRPr lang="en-US" sz="500" dirty="0">
              <a:latin typeface="Calibri"/>
              <a:ea typeface="ＭＳ Ｐゴシック" pitchFamily="34" charset="-128"/>
              <a:cs typeface="Calibri"/>
            </a:endParaRPr>
          </a:p>
          <a:p>
            <a:r>
              <a:rPr lang="en-US" sz="2400" dirty="0">
                <a:latin typeface="Calibri"/>
                <a:ea typeface="ＭＳ Ｐゴシック" pitchFamily="34" charset="-128"/>
                <a:cs typeface="Calibri"/>
              </a:rPr>
              <a:t>Reminder of inference by enumeration by example:</a:t>
            </a:r>
          </a:p>
        </p:txBody>
      </p:sp>
      <p:sp>
        <p:nvSpPr>
          <p:cNvPr id="19" name="Oval 4"/>
          <p:cNvSpPr>
            <a:spLocks noChangeArrowheads="1"/>
          </p:cNvSpPr>
          <p:nvPr/>
        </p:nvSpPr>
        <p:spPr bwMode="auto">
          <a:xfrm>
            <a:off x="8360174" y="1303999"/>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B</a:t>
            </a:r>
            <a:endParaRPr lang="en-US" sz="2800" baseline="-25000" dirty="0">
              <a:latin typeface="Calibri"/>
              <a:cs typeface="Calibri"/>
            </a:endParaRPr>
          </a:p>
        </p:txBody>
      </p:sp>
      <p:sp>
        <p:nvSpPr>
          <p:cNvPr id="20" name="Oval 4"/>
          <p:cNvSpPr>
            <a:spLocks noChangeArrowheads="1"/>
          </p:cNvSpPr>
          <p:nvPr/>
        </p:nvSpPr>
        <p:spPr bwMode="auto">
          <a:xfrm>
            <a:off x="10468306" y="1303999"/>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E</a:t>
            </a:r>
            <a:endParaRPr lang="en-US" sz="2800" baseline="-25000" dirty="0">
              <a:latin typeface="Calibri"/>
              <a:cs typeface="Calibri"/>
            </a:endParaRPr>
          </a:p>
        </p:txBody>
      </p:sp>
      <p:sp>
        <p:nvSpPr>
          <p:cNvPr id="21" name="Oval 4"/>
          <p:cNvSpPr>
            <a:spLocks noChangeArrowheads="1"/>
          </p:cNvSpPr>
          <p:nvPr/>
        </p:nvSpPr>
        <p:spPr bwMode="auto">
          <a:xfrm>
            <a:off x="9457653" y="2415866"/>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A</a:t>
            </a:r>
            <a:endParaRPr lang="en-US" sz="2800" baseline="-25000" dirty="0">
              <a:latin typeface="Calibri"/>
              <a:cs typeface="Calibri"/>
            </a:endParaRPr>
          </a:p>
        </p:txBody>
      </p:sp>
      <p:sp>
        <p:nvSpPr>
          <p:cNvPr id="22" name="Oval 4"/>
          <p:cNvSpPr>
            <a:spLocks noChangeArrowheads="1"/>
          </p:cNvSpPr>
          <p:nvPr/>
        </p:nvSpPr>
        <p:spPr bwMode="auto">
          <a:xfrm>
            <a:off x="10583206" y="3670658"/>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M</a:t>
            </a:r>
            <a:endParaRPr lang="en-US" sz="2800" baseline="-25000" dirty="0">
              <a:latin typeface="Calibri"/>
              <a:cs typeface="Calibri"/>
            </a:endParaRPr>
          </a:p>
        </p:txBody>
      </p:sp>
      <p:sp>
        <p:nvSpPr>
          <p:cNvPr id="23" name="Oval 4"/>
          <p:cNvSpPr>
            <a:spLocks noChangeArrowheads="1"/>
          </p:cNvSpPr>
          <p:nvPr/>
        </p:nvSpPr>
        <p:spPr bwMode="auto">
          <a:xfrm>
            <a:off x="8527913" y="3670658"/>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J</a:t>
            </a:r>
            <a:endParaRPr lang="en-US" sz="2800" baseline="-25000" dirty="0">
              <a:latin typeface="Calibri"/>
              <a:cs typeface="Calibri"/>
            </a:endParaRPr>
          </a:p>
        </p:txBody>
      </p:sp>
      <p:cxnSp>
        <p:nvCxnSpPr>
          <p:cNvPr id="24" name="AutoShape 6"/>
          <p:cNvCxnSpPr>
            <a:cxnSpLocks noChangeShapeType="1"/>
            <a:endCxn id="22" idx="1"/>
          </p:cNvCxnSpPr>
          <p:nvPr/>
        </p:nvCxnSpPr>
        <p:spPr bwMode="auto">
          <a:xfrm>
            <a:off x="10111369" y="3072138"/>
            <a:ext cx="583429" cy="71011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5" name="AutoShape 6"/>
          <p:cNvCxnSpPr>
            <a:cxnSpLocks noChangeShapeType="1"/>
            <a:endCxn id="23" idx="7"/>
          </p:cNvCxnSpPr>
          <p:nvPr/>
        </p:nvCxnSpPr>
        <p:spPr bwMode="auto">
          <a:xfrm flipH="1">
            <a:off x="9178321" y="3072138"/>
            <a:ext cx="394232" cy="71011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6" name="AutoShape 6"/>
          <p:cNvCxnSpPr>
            <a:cxnSpLocks noChangeShapeType="1"/>
            <a:stCxn id="20" idx="3"/>
            <a:endCxn id="21" idx="7"/>
          </p:cNvCxnSpPr>
          <p:nvPr/>
        </p:nvCxnSpPr>
        <p:spPr bwMode="auto">
          <a:xfrm flipH="1">
            <a:off x="10108061" y="1954407"/>
            <a:ext cx="471837" cy="573051"/>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7" name="AutoShape 6"/>
          <p:cNvCxnSpPr>
            <a:cxnSpLocks noChangeShapeType="1"/>
            <a:stCxn id="19" idx="5"/>
            <a:endCxn id="21" idx="1"/>
          </p:cNvCxnSpPr>
          <p:nvPr/>
        </p:nvCxnSpPr>
        <p:spPr bwMode="auto">
          <a:xfrm>
            <a:off x="9010582" y="1954407"/>
            <a:ext cx="558663" cy="573051"/>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pic>
        <p:nvPicPr>
          <p:cNvPr id="2" name="Picture 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514600"/>
            <a:ext cx="2362200" cy="370345"/>
          </a:xfrm>
          <a:prstGeom prst="rect">
            <a:avLst/>
          </a:prstGeom>
        </p:spPr>
      </p:pic>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2438400"/>
            <a:ext cx="3048000" cy="407133"/>
          </a:xfrm>
          <a:prstGeom prst="rect">
            <a:avLst/>
          </a:prstGeom>
        </p:spPr>
      </p:pic>
      <p:pic>
        <p:nvPicPr>
          <p:cNvPr id="6" name="Picture 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800" y="3352800"/>
            <a:ext cx="3390249" cy="726482"/>
          </a:xfrm>
          <a:prstGeom prst="rect">
            <a:avLst/>
          </a:prstGeom>
        </p:spPr>
      </p:pic>
      <p:pic>
        <p:nvPicPr>
          <p:cNvPr id="7" name="Picture 6"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600" y="4419600"/>
            <a:ext cx="6324600" cy="765759"/>
          </a:xfrm>
          <a:prstGeom prst="rect">
            <a:avLst/>
          </a:prstGeom>
        </p:spPr>
      </p:pic>
      <p:pic>
        <p:nvPicPr>
          <p:cNvPr id="8" name="Picture 7"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486400"/>
            <a:ext cx="12192000" cy="708928"/>
          </a:xfrm>
          <a:prstGeom prst="rect">
            <a:avLst/>
          </a:prstGeom>
        </p:spPr>
      </p:pic>
    </p:spTree>
    <p:extLst>
      <p:ext uri="{BB962C8B-B14F-4D97-AF65-F5344CB8AC3E}">
        <p14:creationId xmlns:p14="http://schemas.microsoft.com/office/powerpoint/2010/main" val="211573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atin typeface="Calibri"/>
                <a:ea typeface="ＭＳ Ｐゴシック" pitchFamily="34" charset="-128"/>
                <a:cs typeface="Calibri"/>
              </a:rPr>
              <a:t>Inference by Enumeration?</a:t>
            </a:r>
          </a:p>
        </p:txBody>
      </p:sp>
      <p:pic>
        <p:nvPicPr>
          <p:cNvPr id="2253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1600200"/>
            <a:ext cx="6380163" cy="421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6019800"/>
            <a:ext cx="7162800" cy="469900"/>
          </a:xfrm>
          <a:prstGeom prst="rect">
            <a:avLst/>
          </a:prstGeom>
        </p:spPr>
      </p:pic>
    </p:spTree>
    <p:extLst>
      <p:ext uri="{BB962C8B-B14F-4D97-AF65-F5344CB8AC3E}">
        <p14:creationId xmlns:p14="http://schemas.microsoft.com/office/powerpoint/2010/main" val="1590816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dirty="0">
                <a:latin typeface="Calibri"/>
                <a:ea typeface="ＭＳ Ｐゴシック" pitchFamily="34" charset="-128"/>
                <a:cs typeface="Calibri"/>
              </a:rPr>
              <a:t>Inference by Enumeration vs. Variable Elimination</a:t>
            </a:r>
          </a:p>
        </p:txBody>
      </p:sp>
      <p:sp>
        <p:nvSpPr>
          <p:cNvPr id="23554" name="Content Placeholder 2"/>
          <p:cNvSpPr>
            <a:spLocks noGrp="1"/>
          </p:cNvSpPr>
          <p:nvPr>
            <p:ph idx="1"/>
          </p:nvPr>
        </p:nvSpPr>
        <p:spPr>
          <a:xfrm>
            <a:off x="76200" y="1219200"/>
            <a:ext cx="11506200" cy="1295400"/>
          </a:xfrm>
        </p:spPr>
        <p:txBody>
          <a:bodyPr/>
          <a:lstStyle/>
          <a:p>
            <a:r>
              <a:rPr lang="en-US" sz="2400" dirty="0">
                <a:latin typeface="Calibri"/>
                <a:ea typeface="ＭＳ Ｐゴシック" pitchFamily="34" charset="-128"/>
                <a:cs typeface="Calibri"/>
              </a:rPr>
              <a:t>Why is inference by enumeration so slow?</a:t>
            </a:r>
          </a:p>
          <a:p>
            <a:pPr lvl="1"/>
            <a:r>
              <a:rPr lang="en-US" sz="2000" dirty="0">
                <a:latin typeface="Calibri"/>
                <a:ea typeface="ＭＳ Ｐゴシック" pitchFamily="34" charset="-128"/>
                <a:cs typeface="Calibri"/>
              </a:rPr>
              <a:t>You join up the whole joint distribution before you sum out the hidden variables</a:t>
            </a:r>
          </a:p>
          <a:p>
            <a:pPr lvl="1"/>
            <a:endParaRPr lang="en-US" sz="2000" dirty="0">
              <a:latin typeface="Calibri"/>
              <a:ea typeface="ＭＳ Ｐゴシック" pitchFamily="34" charset="-128"/>
              <a:cs typeface="Calibri"/>
            </a:endParaRPr>
          </a:p>
          <a:p>
            <a:r>
              <a:rPr lang="en-US" sz="2400" dirty="0">
                <a:latin typeface="Calibri"/>
                <a:ea typeface="ＭＳ Ｐゴシック" pitchFamily="34" charset="-128"/>
                <a:cs typeface="Calibri"/>
              </a:rPr>
              <a:t>Advanced technique: Variable Elimination</a:t>
            </a:r>
          </a:p>
          <a:p>
            <a:pPr lvl="1"/>
            <a:r>
              <a:rPr lang="en-US" sz="2000" dirty="0">
                <a:latin typeface="Calibri"/>
                <a:ea typeface="ＭＳ Ｐゴシック" pitchFamily="34" charset="-128"/>
                <a:cs typeface="Calibri"/>
              </a:rPr>
              <a:t>Interleave joining and marginalizing </a:t>
            </a:r>
          </a:p>
          <a:p>
            <a:pPr lvl="1"/>
            <a:r>
              <a:rPr lang="en-US" sz="2000" dirty="0">
                <a:latin typeface="Calibri"/>
                <a:cs typeface="Calibri"/>
              </a:rPr>
              <a:t>Still NP-hard, but usually much faster than inference by enumeration</a:t>
            </a:r>
          </a:p>
          <a:p>
            <a:pPr lvl="1"/>
            <a:r>
              <a:rPr lang="en-US" sz="2000" dirty="0">
                <a:latin typeface="Calibri"/>
                <a:cs typeface="Calibri"/>
              </a:rPr>
              <a:t>See the textbook for a description.</a:t>
            </a:r>
          </a:p>
          <a:p>
            <a:pPr lvl="1"/>
            <a:endParaRPr lang="en-US" sz="2000" dirty="0">
              <a:latin typeface="Calibri"/>
              <a:cs typeface="Calibri"/>
            </a:endParaRPr>
          </a:p>
          <a:p>
            <a:pPr lvl="1"/>
            <a:endParaRPr lang="en-US" sz="2000" dirty="0">
              <a:latin typeface="Calibri"/>
              <a:cs typeface="Calibri"/>
            </a:endParaRPr>
          </a:p>
          <a:p>
            <a:pPr lvl="1"/>
            <a:endParaRPr lang="en-US" sz="2000" dirty="0">
              <a:latin typeface="Calibri"/>
              <a:cs typeface="Calibri"/>
            </a:endParaRPr>
          </a:p>
          <a:p>
            <a:pPr lvl="1"/>
            <a:endParaRPr lang="en-US" sz="2000" dirty="0">
              <a:latin typeface="Calibri"/>
              <a:cs typeface="Calibri"/>
            </a:endParaRPr>
          </a:p>
          <a:p>
            <a:pPr lvl="1"/>
            <a:endParaRPr lang="en-US" sz="2000" dirty="0">
              <a:latin typeface="Calibri"/>
              <a:cs typeface="Calibri"/>
            </a:endParaRPr>
          </a:p>
          <a:p>
            <a:pPr lvl="1"/>
            <a:endParaRPr lang="en-US" sz="2000" dirty="0">
              <a:latin typeface="Calibri"/>
              <a:cs typeface="Calibri"/>
            </a:endParaRPr>
          </a:p>
          <a:p>
            <a:pPr lvl="1"/>
            <a:endParaRPr lang="en-US" sz="2000" dirty="0">
              <a:latin typeface="Calibri"/>
              <a:cs typeface="Calibri"/>
            </a:endParaRPr>
          </a:p>
          <a:p>
            <a:pPr lvl="1"/>
            <a:endParaRPr lang="en-US" sz="2000" dirty="0">
              <a:latin typeface="Calibri"/>
              <a:cs typeface="Calibri"/>
            </a:endParaRPr>
          </a:p>
          <a:p>
            <a:pPr lvl="1"/>
            <a:endParaRPr lang="en-US" sz="2000" dirty="0">
              <a:latin typeface="Calibri"/>
              <a:cs typeface="Calibri"/>
            </a:endParaRPr>
          </a:p>
          <a:p>
            <a:pPr lvl="1"/>
            <a:r>
              <a:rPr lang="en-US" sz="2000" dirty="0">
                <a:latin typeface="Calibri"/>
                <a:cs typeface="Calibri"/>
              </a:rPr>
              <a:t>First we’ll need some new notation: factors</a:t>
            </a:r>
          </a:p>
          <a:p>
            <a:pPr lvl="1"/>
            <a:endParaRPr lang="en-US" sz="2000" dirty="0">
              <a:latin typeface="Calibri"/>
              <a:cs typeface="Calibri"/>
            </a:endParaRPr>
          </a:p>
          <a:p>
            <a:pPr lvl="1"/>
            <a:endParaRPr lang="en-US" sz="2000" dirty="0">
              <a:latin typeface="Calibri"/>
              <a:cs typeface="Calibri"/>
            </a:endParaRPr>
          </a:p>
          <a:p>
            <a:pPr lvl="1"/>
            <a:endParaRPr lang="en-US" sz="2000" dirty="0">
              <a:latin typeface="Calibri"/>
              <a:ea typeface="ＭＳ Ｐゴシック" pitchFamily="34" charset="-128"/>
              <a:cs typeface="Calibri"/>
            </a:endParaRPr>
          </a:p>
          <a:p>
            <a:pPr lvl="1"/>
            <a:endParaRPr lang="en-US" sz="1800" dirty="0">
              <a:latin typeface="Calibri"/>
              <a:ea typeface="ＭＳ Ｐゴシック" pitchFamily="34" charset="-128"/>
              <a:cs typeface="Calibri"/>
            </a:endParaRPr>
          </a:p>
          <a:p>
            <a:pPr lvl="1"/>
            <a:endParaRPr lang="en-US" sz="1800" dirty="0">
              <a:latin typeface="Calibri"/>
              <a:ea typeface="ＭＳ Ｐゴシック" pitchFamily="34" charset="-128"/>
              <a:cs typeface="Calibri"/>
            </a:endParaRPr>
          </a:p>
        </p:txBody>
      </p:sp>
    </p:spTree>
    <p:extLst>
      <p:ext uri="{BB962C8B-B14F-4D97-AF65-F5344CB8AC3E}">
        <p14:creationId xmlns:p14="http://schemas.microsoft.com/office/powerpoint/2010/main" val="84210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Slides courtesy of Dan Klein and Pieter Abbeel --- University of California, Berkeley</a:t>
            </a:r>
          </a:p>
          <a:p>
            <a:pPr algn="ctr">
              <a:spcBef>
                <a:spcPct val="50000"/>
              </a:spcBef>
            </a:pPr>
            <a:r>
              <a:rPr lang="en-US" sz="1400" dirty="0">
                <a:latin typeface="Calibri"/>
                <a:cs typeface="Calibri"/>
              </a:rPr>
              <a:t>[These slides were created by Dan Klein and Pieter Abbeel for CS188 Intro to AI at UC Berkeley.  All CS188 materials are available at http://</a:t>
            </a:r>
            <a:r>
              <a:rPr lang="en-US" sz="1400" dirty="0" err="1">
                <a:latin typeface="Calibri"/>
                <a:cs typeface="Calibri"/>
              </a:rPr>
              <a:t>ai.berkeley.edu</a:t>
            </a:r>
            <a:r>
              <a:rPr lang="en-US" sz="1400" dirty="0">
                <a:latin typeface="Calibri"/>
                <a:cs typeface="Calibri"/>
              </a:rPr>
              <a:t>.]</a:t>
            </a:r>
          </a:p>
        </p:txBody>
      </p:sp>
      <p:sp>
        <p:nvSpPr>
          <p:cNvPr id="6" name="Rectangle 2"/>
          <p:cNvSpPr txBox="1">
            <a:spLocks noChangeArrowheads="1"/>
          </p:cNvSpPr>
          <p:nvPr/>
        </p:nvSpPr>
        <p:spPr bwMode="auto">
          <a:xfrm>
            <a:off x="152400" y="1447800"/>
            <a:ext cx="7391400" cy="1470025"/>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lvl1pPr algn="ctr" rtl="0" eaLnBrk="1" fontAlgn="base" hangingPunct="1">
              <a:spcBef>
                <a:spcPct val="0"/>
              </a:spcBef>
              <a:spcAft>
                <a:spcPct val="0"/>
              </a:spcAft>
              <a:defRPr sz="4400">
                <a:solidFill>
                  <a:schemeClr val="accent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a:lstStyle>
          <a:p>
            <a:r>
              <a:rPr lang="en-US"/>
              <a:t>Next time: Naïve </a:t>
            </a:r>
            <a:r>
              <a:rPr lang="en-US" dirty="0"/>
              <a:t>Bayes</a:t>
            </a:r>
            <a:endParaRPr lang="en-US" sz="2800" kern="0" dirty="0"/>
          </a:p>
        </p:txBody>
      </p:sp>
      <p:sp>
        <p:nvSpPr>
          <p:cNvPr id="9" name="TextBox 8"/>
          <p:cNvSpPr txBox="1"/>
          <p:nvPr/>
        </p:nvSpPr>
        <p:spPr>
          <a:xfrm>
            <a:off x="1108292" y="3271722"/>
            <a:ext cx="5614992" cy="830997"/>
          </a:xfrm>
          <a:prstGeom prst="rect">
            <a:avLst/>
          </a:prstGeom>
          <a:noFill/>
        </p:spPr>
        <p:txBody>
          <a:bodyPr wrap="square" rtlCol="0">
            <a:spAutoFit/>
          </a:bodyPr>
          <a:lstStyle/>
          <a:p>
            <a:pPr algn="ctr"/>
            <a:r>
              <a:rPr lang="en-US" sz="2400" dirty="0">
                <a:solidFill>
                  <a:srgbClr val="FF0000"/>
                </a:solidFill>
              </a:rPr>
              <a:t>Read AIMA </a:t>
            </a:r>
            <a:br>
              <a:rPr lang="en-US" sz="2400" dirty="0">
                <a:solidFill>
                  <a:srgbClr val="FF0000"/>
                </a:solidFill>
              </a:rPr>
            </a:br>
            <a:r>
              <a:rPr lang="en-US" sz="2400" dirty="0">
                <a:solidFill>
                  <a:srgbClr val="FF0000"/>
                </a:solidFill>
              </a:rPr>
              <a:t>Section 19.1</a:t>
            </a:r>
            <a:endParaRPr lang="en-US" sz="2400" dirty="0"/>
          </a:p>
        </p:txBody>
      </p:sp>
      <p:pic>
        <p:nvPicPr>
          <p:cNvPr id="10" name="Picture 4" descr="Russell &amp; Norvig, Artificial Intelligence: A Modern Approach, 4th Edition |  Pearson">
            <a:extLst>
              <a:ext uri="{FF2B5EF4-FFF2-40B4-BE49-F238E27FC236}">
                <a16:creationId xmlns:a16="http://schemas.microsoft.com/office/drawing/2014/main" id="{80F24030-9A6B-534E-AE70-9E8852FD14A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796300" y="240269"/>
            <a:ext cx="4287408" cy="542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37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7363" y="4777508"/>
            <a:ext cx="3352797" cy="2202731"/>
          </a:xfrm>
          <a:prstGeom prst="rect">
            <a:avLst/>
          </a:prstGeom>
        </p:spPr>
      </p:pic>
      <p:sp>
        <p:nvSpPr>
          <p:cNvPr id="13" name="Line 5"/>
          <p:cNvSpPr>
            <a:spLocks noChangeShapeType="1"/>
          </p:cNvSpPr>
          <p:nvPr/>
        </p:nvSpPr>
        <p:spPr bwMode="auto">
          <a:xfrm>
            <a:off x="7162800" y="3962400"/>
            <a:ext cx="1066800"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12291" name="Rectangle 2"/>
          <p:cNvSpPr>
            <a:spLocks noGrp="1" noChangeArrowheads="1"/>
          </p:cNvSpPr>
          <p:nvPr>
            <p:ph type="title"/>
          </p:nvPr>
        </p:nvSpPr>
        <p:spPr/>
        <p:txBody>
          <a:bodyPr/>
          <a:lstStyle/>
          <a:p>
            <a:pPr eaLnBrk="1" hangingPunct="1"/>
            <a:r>
              <a:rPr lang="en-US" dirty="0">
                <a:latin typeface="Calibri"/>
                <a:cs typeface="Calibri"/>
              </a:rPr>
              <a:t>Review: Conditional Independence</a:t>
            </a:r>
          </a:p>
        </p:txBody>
      </p:sp>
      <p:sp>
        <p:nvSpPr>
          <p:cNvPr id="1087491" name="Rectangle 3"/>
          <p:cNvSpPr>
            <a:spLocks noGrp="1" noChangeArrowheads="1"/>
          </p:cNvSpPr>
          <p:nvPr>
            <p:ph idx="1"/>
          </p:nvPr>
        </p:nvSpPr>
        <p:spPr>
          <a:xfrm>
            <a:off x="406400" y="1397001"/>
            <a:ext cx="10871200" cy="4729164"/>
          </a:xfrm>
        </p:spPr>
        <p:txBody>
          <a:bodyPr/>
          <a:lstStyle/>
          <a:p>
            <a:pPr>
              <a:lnSpc>
                <a:spcPct val="90000"/>
              </a:lnSpc>
            </a:pPr>
            <a:r>
              <a:rPr lang="en-US" dirty="0">
                <a:latin typeface="Calibri"/>
                <a:cs typeface="Calibri"/>
              </a:rPr>
              <a:t>X and Y are </a:t>
            </a:r>
            <a:r>
              <a:rPr lang="en-US" dirty="0">
                <a:solidFill>
                  <a:srgbClr val="CC0000"/>
                </a:solidFill>
                <a:latin typeface="Calibri"/>
                <a:cs typeface="Calibri"/>
              </a:rPr>
              <a:t>independent </a:t>
            </a:r>
            <a:r>
              <a:rPr lang="en-US" dirty="0">
                <a:latin typeface="Calibri"/>
                <a:cs typeface="Calibri"/>
              </a:rPr>
              <a:t>if</a:t>
            </a:r>
          </a:p>
          <a:p>
            <a:pPr eaLnBrk="1" hangingPunct="1">
              <a:lnSpc>
                <a:spcPct val="90000"/>
              </a:lnSpc>
            </a:pPr>
            <a:endParaRPr lang="en-US" dirty="0">
              <a:latin typeface="Calibri"/>
              <a:cs typeface="Calibri"/>
            </a:endParaRPr>
          </a:p>
          <a:p>
            <a:pPr lvl="1" eaLnBrk="1" hangingPunct="1">
              <a:lnSpc>
                <a:spcPct val="90000"/>
              </a:lnSpc>
            </a:pPr>
            <a:endParaRPr lang="en-US" dirty="0">
              <a:latin typeface="Calibri"/>
              <a:cs typeface="Calibri"/>
            </a:endParaRPr>
          </a:p>
          <a:p>
            <a:pPr>
              <a:lnSpc>
                <a:spcPct val="90000"/>
              </a:lnSpc>
            </a:pPr>
            <a:r>
              <a:rPr lang="en-US" dirty="0">
                <a:latin typeface="Calibri"/>
                <a:cs typeface="Calibri"/>
              </a:rPr>
              <a:t>X and Y are </a:t>
            </a:r>
            <a:r>
              <a:rPr lang="en-US" dirty="0">
                <a:solidFill>
                  <a:srgbClr val="CC0000"/>
                </a:solidFill>
                <a:latin typeface="Calibri"/>
                <a:cs typeface="Calibri"/>
              </a:rPr>
              <a:t>conditionally independent</a:t>
            </a:r>
            <a:r>
              <a:rPr lang="en-US" dirty="0">
                <a:latin typeface="Calibri"/>
                <a:cs typeface="Calibri"/>
              </a:rPr>
              <a:t> given Z</a:t>
            </a:r>
          </a:p>
          <a:p>
            <a:pPr lvl="1" eaLnBrk="1" hangingPunct="1">
              <a:lnSpc>
                <a:spcPct val="90000"/>
              </a:lnSpc>
            </a:pPr>
            <a:endParaRPr lang="en-US" dirty="0">
              <a:latin typeface="Calibri"/>
              <a:cs typeface="Calibri"/>
            </a:endParaRPr>
          </a:p>
          <a:p>
            <a:pPr lvl="1" eaLnBrk="1" hangingPunct="1">
              <a:lnSpc>
                <a:spcPct val="90000"/>
              </a:lnSpc>
            </a:pPr>
            <a:endParaRPr lang="en-US" dirty="0">
              <a:latin typeface="Calibri"/>
              <a:cs typeface="Calibri"/>
            </a:endParaRPr>
          </a:p>
          <a:p>
            <a:pPr>
              <a:lnSpc>
                <a:spcPct val="90000"/>
              </a:lnSpc>
            </a:pPr>
            <a:r>
              <a:rPr lang="en-US" dirty="0">
                <a:latin typeface="Calibri"/>
                <a:cs typeface="Calibri"/>
              </a:rPr>
              <a:t>(Conditional) independence is a property of a distribution</a:t>
            </a:r>
          </a:p>
          <a:p>
            <a:pPr>
              <a:lnSpc>
                <a:spcPct val="90000"/>
              </a:lnSpc>
            </a:pPr>
            <a:endParaRPr lang="en-US" dirty="0">
              <a:latin typeface="Calibri"/>
              <a:cs typeface="Calibri"/>
            </a:endParaRPr>
          </a:p>
          <a:p>
            <a:pPr>
              <a:lnSpc>
                <a:spcPct val="90000"/>
              </a:lnSpc>
            </a:pPr>
            <a:r>
              <a:rPr lang="en-US" dirty="0">
                <a:latin typeface="Calibri"/>
                <a:cs typeface="Calibri"/>
              </a:rPr>
              <a:t>Example: </a:t>
            </a:r>
          </a:p>
          <a:p>
            <a:pPr eaLnBrk="1" hangingPunct="1">
              <a:lnSpc>
                <a:spcPct val="90000"/>
              </a:lnSpc>
            </a:pPr>
            <a:endParaRPr lang="en-US" dirty="0">
              <a:latin typeface="Calibri"/>
              <a:cs typeface="Calibri"/>
            </a:endParaRPr>
          </a:p>
        </p:txBody>
      </p:sp>
      <p:pic>
        <p:nvPicPr>
          <p:cNvPr id="1087492" name="Picture 4" descr="txp_fig"/>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7239000" y="2251075"/>
            <a:ext cx="10160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87493" name="Line 5"/>
          <p:cNvSpPr>
            <a:spLocks noChangeShapeType="1"/>
          </p:cNvSpPr>
          <p:nvPr/>
        </p:nvSpPr>
        <p:spPr bwMode="auto">
          <a:xfrm>
            <a:off x="5867400" y="2362200"/>
            <a:ext cx="1066800"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pic>
        <p:nvPicPr>
          <p:cNvPr id="11" name="Picture 10" descr="txp_fig"/>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447800" y="3810000"/>
            <a:ext cx="55372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7496" name="Picture 8"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295400" y="2212975"/>
            <a:ext cx="4310063"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7497" name="Picture 9"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8382000" y="3810000"/>
            <a:ext cx="14017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txp_fig.png"/>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bwMode="auto">
          <a:xfrm>
            <a:off x="3733800" y="5638800"/>
            <a:ext cx="3469361" cy="3679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149439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latin typeface="Calibri"/>
                <a:cs typeface="Calibri"/>
              </a:rPr>
              <a:t>Review: Conditional Independence</a:t>
            </a:r>
          </a:p>
        </p:txBody>
      </p:sp>
      <p:sp>
        <p:nvSpPr>
          <p:cNvPr id="1015811" name="Rectangle 3"/>
          <p:cNvSpPr>
            <a:spLocks noGrp="1" noChangeArrowheads="1"/>
          </p:cNvSpPr>
          <p:nvPr>
            <p:ph idx="1"/>
          </p:nvPr>
        </p:nvSpPr>
        <p:spPr>
          <a:xfrm>
            <a:off x="2103438" y="1524000"/>
            <a:ext cx="8229600" cy="4953000"/>
          </a:xfrm>
        </p:spPr>
        <p:txBody>
          <a:bodyPr/>
          <a:lstStyle/>
          <a:p>
            <a:pPr eaLnBrk="1" hangingPunct="1">
              <a:lnSpc>
                <a:spcPct val="80000"/>
              </a:lnSpc>
            </a:pPr>
            <a:r>
              <a:rPr lang="en-US" sz="2400" dirty="0">
                <a:latin typeface="Calibri"/>
                <a:cs typeface="Calibri"/>
              </a:rPr>
              <a:t>Unconditional (absolute) independence very rare, and it doesn’t help us make inferences about other variables.</a:t>
            </a:r>
          </a:p>
          <a:p>
            <a:pPr eaLnBrk="1" hangingPunct="1">
              <a:lnSpc>
                <a:spcPct val="80000"/>
              </a:lnSpc>
            </a:pPr>
            <a:endParaRPr lang="en-US" sz="2400" dirty="0">
              <a:latin typeface="Calibri"/>
              <a:cs typeface="Calibri"/>
            </a:endParaRPr>
          </a:p>
          <a:p>
            <a:pPr eaLnBrk="1" hangingPunct="1">
              <a:lnSpc>
                <a:spcPct val="80000"/>
              </a:lnSpc>
            </a:pPr>
            <a:r>
              <a:rPr lang="en-US" sz="2400" i="1" dirty="0">
                <a:latin typeface="Calibri"/>
                <a:cs typeface="Calibri"/>
              </a:rPr>
              <a:t>Conditional independence</a:t>
            </a:r>
            <a:r>
              <a:rPr lang="en-US" sz="2400" dirty="0">
                <a:latin typeface="Calibri"/>
                <a:cs typeface="Calibri"/>
              </a:rPr>
              <a:t> is our most basic and robust form of knowledge about uncertain environments.</a:t>
            </a:r>
          </a:p>
          <a:p>
            <a:pPr eaLnBrk="1" hangingPunct="1">
              <a:lnSpc>
                <a:spcPct val="80000"/>
              </a:lnSpc>
            </a:pPr>
            <a:endParaRPr lang="en-US" sz="2400" dirty="0">
              <a:latin typeface="Calibri"/>
              <a:cs typeface="Calibri"/>
            </a:endParaRPr>
          </a:p>
          <a:p>
            <a:pPr eaLnBrk="1" hangingPunct="1">
              <a:lnSpc>
                <a:spcPct val="80000"/>
              </a:lnSpc>
            </a:pPr>
            <a:r>
              <a:rPr lang="en-US" sz="2400" dirty="0">
                <a:latin typeface="Calibri"/>
                <a:cs typeface="Calibri"/>
              </a:rPr>
              <a:t>X is conditionally independent of Y given Z</a:t>
            </a:r>
          </a:p>
          <a:p>
            <a:pPr eaLnBrk="1" hangingPunct="1">
              <a:lnSpc>
                <a:spcPct val="80000"/>
              </a:lnSpc>
            </a:pPr>
            <a:endParaRPr lang="en-US" sz="2400" dirty="0">
              <a:latin typeface="Calibri"/>
              <a:cs typeface="Calibri"/>
            </a:endParaRPr>
          </a:p>
          <a:p>
            <a:pPr marL="0" indent="0" eaLnBrk="1" hangingPunct="1">
              <a:lnSpc>
                <a:spcPct val="80000"/>
              </a:lnSpc>
              <a:buNone/>
            </a:pPr>
            <a:r>
              <a:rPr lang="en-US" sz="2400" dirty="0">
                <a:latin typeface="Calibri"/>
                <a:cs typeface="Calibri"/>
              </a:rPr>
              <a:t>      if and only if:</a:t>
            </a:r>
          </a:p>
          <a:p>
            <a:pPr marL="0" indent="0" eaLnBrk="1" hangingPunct="1">
              <a:lnSpc>
                <a:spcPct val="80000"/>
              </a:lnSpc>
              <a:buNone/>
            </a:pPr>
            <a:endParaRPr lang="en-US" sz="2400" dirty="0">
              <a:latin typeface="Calibri"/>
              <a:cs typeface="Calibri"/>
            </a:endParaRPr>
          </a:p>
          <a:p>
            <a:pPr marL="0" indent="0" eaLnBrk="1" hangingPunct="1">
              <a:lnSpc>
                <a:spcPct val="80000"/>
              </a:lnSpc>
              <a:buNone/>
            </a:pPr>
            <a:endParaRPr lang="en-US" sz="2400" dirty="0">
              <a:latin typeface="Calibri"/>
              <a:cs typeface="Calibri"/>
            </a:endParaRPr>
          </a:p>
          <a:p>
            <a:pPr marL="0" indent="0" eaLnBrk="1" hangingPunct="1">
              <a:lnSpc>
                <a:spcPct val="80000"/>
              </a:lnSpc>
              <a:buNone/>
            </a:pPr>
            <a:r>
              <a:rPr lang="en-US" sz="2400" dirty="0">
                <a:latin typeface="Calibri"/>
                <a:cs typeface="Calibri"/>
              </a:rPr>
              <a:t>      or, equivalently, if and only if</a:t>
            </a: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lvl="1" eaLnBrk="1" hangingPunct="1">
              <a:lnSpc>
                <a:spcPct val="80000"/>
              </a:lnSpc>
            </a:pPr>
            <a:endParaRPr lang="en-US" sz="2000" dirty="0">
              <a:latin typeface="Calibri"/>
              <a:cs typeface="Calibri"/>
            </a:endParaRPr>
          </a:p>
          <a:p>
            <a:pPr lvl="1" eaLnBrk="1" hangingPunct="1">
              <a:lnSpc>
                <a:spcPct val="80000"/>
              </a:lnSpc>
            </a:pPr>
            <a:endParaRPr lang="en-US" sz="2000" dirty="0">
              <a:latin typeface="Calibri"/>
              <a:cs typeface="Calibri"/>
            </a:endParaRPr>
          </a:p>
        </p:txBody>
      </p:sp>
      <p:pic>
        <p:nvPicPr>
          <p:cNvPr id="5" name="Picture 4" descr="txp_fig.png"/>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bwMode="auto">
          <a:xfrm>
            <a:off x="3124200" y="4800600"/>
            <a:ext cx="4841875" cy="31382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descr="txp_fig.pn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bwMode="auto">
          <a:xfrm>
            <a:off x="9448800" y="3632537"/>
            <a:ext cx="1401762" cy="3679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6" name="Picture 5" descr="txp_fig.png"/>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bwMode="auto">
          <a:xfrm>
            <a:off x="3200400" y="5943600"/>
            <a:ext cx="3884613" cy="31375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56184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581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58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15811">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latin typeface="Calibri"/>
                <a:cs typeface="Calibri"/>
              </a:rPr>
              <a:t>Review: </a:t>
            </a:r>
            <a:r>
              <a:rPr lang="en-US" dirty="0">
                <a:latin typeface="Calibri"/>
                <a:ea typeface="ＭＳ Ｐゴシック" pitchFamily="34" charset="-128"/>
                <a:cs typeface="Calibri"/>
              </a:rPr>
              <a:t>Bayes Nets Assumptions</a:t>
            </a:r>
          </a:p>
        </p:txBody>
      </p:sp>
      <p:sp>
        <p:nvSpPr>
          <p:cNvPr id="10243" name="Content Placeholder 2"/>
          <p:cNvSpPr>
            <a:spLocks noGrp="1"/>
          </p:cNvSpPr>
          <p:nvPr>
            <p:ph idx="1"/>
          </p:nvPr>
        </p:nvSpPr>
        <p:spPr>
          <a:xfrm>
            <a:off x="228600" y="1371600"/>
            <a:ext cx="7543800" cy="4525963"/>
          </a:xfrm>
        </p:spPr>
        <p:txBody>
          <a:bodyPr/>
          <a:lstStyle/>
          <a:p>
            <a:r>
              <a:rPr lang="en-US" sz="2400" dirty="0">
                <a:latin typeface="Calibri"/>
                <a:ea typeface="ＭＳ Ｐゴシック" pitchFamily="34" charset="-128"/>
                <a:cs typeface="Calibri"/>
                <a:sym typeface="Wingdings" pitchFamily="2" charset="2"/>
              </a:rPr>
              <a:t>Assumptions we are required to make to define the Bayes net when given the graph:</a:t>
            </a:r>
          </a:p>
          <a:p>
            <a:endParaRPr lang="en-US" sz="2400" dirty="0">
              <a:latin typeface="Calibri"/>
              <a:ea typeface="ＭＳ Ｐゴシック" pitchFamily="34" charset="-128"/>
              <a:cs typeface="Calibri"/>
              <a:sym typeface="Wingdings" pitchFamily="2" charset="2"/>
            </a:endParaRPr>
          </a:p>
          <a:p>
            <a:pPr lvl="2"/>
            <a:endParaRPr lang="en-US" sz="1600" dirty="0">
              <a:latin typeface="Calibri"/>
              <a:ea typeface="ＭＳ Ｐゴシック" pitchFamily="34" charset="-128"/>
              <a:cs typeface="Calibri"/>
              <a:sym typeface="Wingdings" pitchFamily="2" charset="2"/>
            </a:endParaRPr>
          </a:p>
          <a:p>
            <a:r>
              <a:rPr lang="en-US" sz="2400" dirty="0">
                <a:latin typeface="Calibri"/>
                <a:ea typeface="ＭＳ Ｐゴシック" pitchFamily="34" charset="-128"/>
                <a:cs typeface="Calibri"/>
                <a:sym typeface="Wingdings" pitchFamily="2" charset="2"/>
              </a:rPr>
              <a:t>Beyond the </a:t>
            </a:r>
            <a:r>
              <a:rPr lang="en-US" altLang="en-US" sz="2400" dirty="0">
                <a:latin typeface="Calibri"/>
                <a:ea typeface="ＭＳ Ｐゴシック" pitchFamily="34" charset="-128"/>
                <a:cs typeface="Calibri"/>
                <a:sym typeface="Wingdings" pitchFamily="2" charset="2"/>
              </a:rPr>
              <a:t>“</a:t>
            </a:r>
            <a:r>
              <a:rPr lang="en-US" altLang="ja-JP" sz="2400" dirty="0">
                <a:latin typeface="Calibri"/>
                <a:ea typeface="ＭＳ Ｐゴシック" pitchFamily="34" charset="-128"/>
                <a:cs typeface="Calibri"/>
                <a:sym typeface="Wingdings" pitchFamily="2" charset="2"/>
              </a:rPr>
              <a:t>chain rule </a:t>
            </a:r>
            <a:r>
              <a:rPr lang="en-US" altLang="ja-JP" sz="1800" dirty="0">
                <a:latin typeface="Calibri"/>
                <a:ea typeface="ＭＳ Ｐゴシック" pitchFamily="34" charset="-128"/>
                <a:cs typeface="Calibri"/>
                <a:sym typeface="Wingdings" pitchFamily="2" charset="2"/>
              </a:rPr>
              <a:t> </a:t>
            </a:r>
            <a:r>
              <a:rPr lang="en-US" altLang="ja-JP" sz="2400" dirty="0">
                <a:latin typeface="Calibri"/>
                <a:ea typeface="ＭＳ Ｐゴシック" pitchFamily="34" charset="-128"/>
                <a:cs typeface="Calibri"/>
                <a:sym typeface="Wingdings" pitchFamily="2" charset="2"/>
              </a:rPr>
              <a:t>Bayes net</a:t>
            </a:r>
            <a:r>
              <a:rPr lang="en-US" altLang="en-US" sz="2400" dirty="0">
                <a:latin typeface="Calibri"/>
                <a:ea typeface="ＭＳ Ｐゴシック" pitchFamily="34" charset="-128"/>
                <a:cs typeface="Calibri"/>
                <a:sym typeface="Wingdings" pitchFamily="2" charset="2"/>
              </a:rPr>
              <a:t>”</a:t>
            </a:r>
            <a:r>
              <a:rPr lang="en-US" altLang="ja-JP" sz="2400" dirty="0">
                <a:latin typeface="Calibri"/>
                <a:ea typeface="ＭＳ Ｐゴシック" pitchFamily="34" charset="-128"/>
                <a:cs typeface="Calibri"/>
                <a:sym typeface="Wingdings" pitchFamily="2" charset="2"/>
              </a:rPr>
              <a:t> conditional independence assumptions</a:t>
            </a:r>
          </a:p>
          <a:p>
            <a:endParaRPr lang="en-US" altLang="ja-JP" sz="1200" dirty="0">
              <a:latin typeface="Calibri"/>
              <a:ea typeface="ＭＳ Ｐゴシック" pitchFamily="34" charset="-128"/>
              <a:cs typeface="Calibri"/>
              <a:sym typeface="Wingdings" pitchFamily="2" charset="2"/>
            </a:endParaRPr>
          </a:p>
          <a:p>
            <a:pPr lvl="1"/>
            <a:r>
              <a:rPr lang="en-US" sz="2000" dirty="0">
                <a:latin typeface="Calibri"/>
                <a:ea typeface="ＭＳ Ｐゴシック" pitchFamily="34" charset="-128"/>
                <a:cs typeface="Calibri"/>
                <a:sym typeface="Wingdings" pitchFamily="2" charset="2"/>
              </a:rPr>
              <a:t>There are often additional conditional independences</a:t>
            </a:r>
          </a:p>
          <a:p>
            <a:pPr lvl="7"/>
            <a:endParaRPr lang="en-US" sz="1200" dirty="0">
              <a:latin typeface="Calibri"/>
              <a:ea typeface="ＭＳ Ｐゴシック" pitchFamily="34" charset="-128"/>
              <a:cs typeface="Calibri"/>
              <a:sym typeface="Wingdings" pitchFamily="2" charset="2"/>
            </a:endParaRPr>
          </a:p>
          <a:p>
            <a:pPr lvl="1"/>
            <a:r>
              <a:rPr lang="en-US" sz="2000" dirty="0">
                <a:latin typeface="Calibri"/>
                <a:ea typeface="ＭＳ Ｐゴシック" pitchFamily="34" charset="-128"/>
                <a:cs typeface="Calibri"/>
                <a:sym typeface="Wingdings" pitchFamily="2" charset="2"/>
              </a:rPr>
              <a:t>They can be read off the graph</a:t>
            </a:r>
          </a:p>
          <a:p>
            <a:pPr lvl="4"/>
            <a:endParaRPr lang="en-US" sz="1200" dirty="0">
              <a:latin typeface="Calibri"/>
              <a:ea typeface="ＭＳ Ｐゴシック" pitchFamily="34" charset="-128"/>
              <a:cs typeface="Calibri"/>
              <a:sym typeface="Wingdings" pitchFamily="2" charset="2"/>
            </a:endParaRPr>
          </a:p>
          <a:p>
            <a:r>
              <a:rPr lang="en-US" sz="2400" dirty="0">
                <a:latin typeface="Calibri"/>
                <a:ea typeface="ＭＳ Ｐゴシック" pitchFamily="34" charset="-128"/>
                <a:cs typeface="Calibri"/>
                <a:sym typeface="Wingdings" pitchFamily="2" charset="2"/>
              </a:rPr>
              <a:t>Important for modeling: understand assumptions made when choosing a Bayes net graph</a:t>
            </a:r>
            <a:endParaRPr lang="en-US" sz="2400" dirty="0">
              <a:latin typeface="Calibri"/>
              <a:ea typeface="ＭＳ Ｐゴシック" pitchFamily="34" charset="-128"/>
              <a:cs typeface="Calibri"/>
            </a:endParaRPr>
          </a:p>
        </p:txBody>
      </p:sp>
      <p:pic>
        <p:nvPicPr>
          <p:cNvPr id="102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38400"/>
            <a:ext cx="4756150" cy="29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1752600"/>
            <a:ext cx="4859973" cy="4042573"/>
          </a:xfrm>
          <a:prstGeom prst="rect">
            <a:avLst/>
          </a:prstGeom>
        </p:spPr>
      </p:pic>
    </p:spTree>
    <p:extLst>
      <p:ext uri="{BB962C8B-B14F-4D97-AF65-F5344CB8AC3E}">
        <p14:creationId xmlns:p14="http://schemas.microsoft.com/office/powerpoint/2010/main" val="7802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ea typeface="ＭＳ Ｐゴシック" pitchFamily="34" charset="-128"/>
              </a:rPr>
              <a:t>D-separation: Outline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295400"/>
            <a:ext cx="6733473" cy="4971531"/>
          </a:xfrm>
          <a:prstGeom prst="rect">
            <a:avLst/>
          </a:prstGeom>
        </p:spPr>
      </p:pic>
    </p:spTree>
    <p:extLst>
      <p:ext uri="{BB962C8B-B14F-4D97-AF65-F5344CB8AC3E}">
        <p14:creationId xmlns:p14="http://schemas.microsoft.com/office/powerpoint/2010/main" val="172726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ea typeface="ＭＳ Ｐゴシック" pitchFamily="34" charset="-128"/>
              </a:rPr>
              <a:t>D-separation: Outline</a:t>
            </a:r>
          </a:p>
        </p:txBody>
      </p:sp>
      <p:sp>
        <p:nvSpPr>
          <p:cNvPr id="13315" name="Content Placeholder 2"/>
          <p:cNvSpPr>
            <a:spLocks noGrp="1"/>
          </p:cNvSpPr>
          <p:nvPr>
            <p:ph idx="1"/>
          </p:nvPr>
        </p:nvSpPr>
        <p:spPr>
          <a:xfrm>
            <a:off x="1143000" y="1397001"/>
            <a:ext cx="10642600" cy="4729164"/>
          </a:xfrm>
        </p:spPr>
        <p:txBody>
          <a:bodyPr/>
          <a:lstStyle/>
          <a:p>
            <a:r>
              <a:rPr lang="en-US" dirty="0">
                <a:ea typeface="ＭＳ Ｐゴシック" pitchFamily="34" charset="-128"/>
              </a:rPr>
              <a:t>Study independence properties for triples</a:t>
            </a:r>
          </a:p>
          <a:p>
            <a:endParaRPr lang="en-US" dirty="0">
              <a:ea typeface="ＭＳ Ｐゴシック" pitchFamily="34" charset="-128"/>
            </a:endParaRPr>
          </a:p>
          <a:p>
            <a:pPr eaLnBrk="1" hangingPunct="1"/>
            <a:r>
              <a:rPr lang="en-US" dirty="0">
                <a:ea typeface="ＭＳ Ｐゴシック" pitchFamily="34" charset="-128"/>
              </a:rPr>
              <a:t>Analyze complex cases in terms of member triples</a:t>
            </a:r>
          </a:p>
          <a:p>
            <a:pPr eaLnBrk="1" hangingPunct="1"/>
            <a:endParaRPr lang="en-US" dirty="0">
              <a:ea typeface="ＭＳ Ｐゴシック" pitchFamily="34" charset="-128"/>
            </a:endParaRPr>
          </a:p>
          <a:p>
            <a:pPr eaLnBrk="1" hangingPunct="1"/>
            <a:r>
              <a:rPr lang="en-US" dirty="0">
                <a:ea typeface="ＭＳ Ｐゴシック" pitchFamily="34" charset="-128"/>
              </a:rPr>
              <a:t>D-separation: a condition / algorithm for answering such queries</a:t>
            </a:r>
          </a:p>
          <a:p>
            <a:pPr eaLnBrk="1" hangingPunct="1"/>
            <a:endParaRPr lang="en-US" dirty="0">
              <a:ea typeface="ＭＳ Ｐゴシック" pitchFamily="34" charset="-128"/>
            </a:endParaRPr>
          </a:p>
        </p:txBody>
      </p:sp>
    </p:spTree>
    <p:extLst>
      <p:ext uri="{BB962C8B-B14F-4D97-AF65-F5344CB8AC3E}">
        <p14:creationId xmlns:p14="http://schemas.microsoft.com/office/powerpoint/2010/main" val="62702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a:latin typeface="Calibri"/>
                <a:cs typeface="Calibri"/>
              </a:rPr>
              <a:t>Review</a:t>
            </a:r>
            <a:r>
              <a:rPr lang="en-US" dirty="0">
                <a:latin typeface="Calibri"/>
                <a:ea typeface="ＭＳ Ｐゴシック" pitchFamily="34" charset="-128"/>
                <a:cs typeface="Calibri"/>
              </a:rPr>
              <a:t>: Causal Chains</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a:latin typeface="Calibri"/>
                <a:ea typeface="ＭＳ Ｐゴシック" pitchFamily="34" charset="-128"/>
                <a:cs typeface="Calibri"/>
              </a:rPr>
              <a:t>This configuration is a </a:t>
            </a:r>
            <a:r>
              <a:rPr lang="ja-JP" altLang="en-US" sz="2400" dirty="0">
                <a:latin typeface="Calibri"/>
                <a:ea typeface="ＭＳ Ｐゴシック" pitchFamily="34" charset="-128"/>
                <a:cs typeface="Calibri"/>
              </a:rPr>
              <a:t>“</a:t>
            </a:r>
            <a:r>
              <a:rPr lang="en-US" altLang="ja-JP" sz="2400" dirty="0">
                <a:latin typeface="Calibri"/>
                <a:ea typeface="ＭＳ Ｐゴシック" pitchFamily="34" charset="-128"/>
                <a:cs typeface="Calibri"/>
              </a:rPr>
              <a:t>causal chain</a:t>
            </a:r>
            <a:r>
              <a:rPr lang="ja-JP" altLang="en-US" sz="2400" dirty="0">
                <a:latin typeface="Calibri"/>
                <a:ea typeface="ＭＳ Ｐゴシック" pitchFamily="34" charset="-128"/>
                <a:cs typeface="Calibri"/>
              </a:rPr>
              <a:t>”</a:t>
            </a:r>
            <a:endParaRPr lang="en-US" altLang="ja-JP"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3" eaLnBrk="1" hangingPunct="1">
              <a:lnSpc>
                <a:spcPct val="80000"/>
              </a:lnSpc>
            </a:pPr>
            <a:endParaRPr lang="en-US" sz="16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p:txBody>
      </p:sp>
      <p:pic>
        <p:nvPicPr>
          <p:cNvPr id="54280" name="Picture 9" descr="txp_fi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998537" y="5486400"/>
            <a:ext cx="4335463"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81" name="Text Box 14"/>
          <p:cNvSpPr txBox="1">
            <a:spLocks noChangeArrowheads="1"/>
          </p:cNvSpPr>
          <p:nvPr/>
        </p:nvSpPr>
        <p:spPr bwMode="auto">
          <a:xfrm>
            <a:off x="762000" y="4583668"/>
            <a:ext cx="5486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Low pressure          Y: Rain                          Z: Traffic</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653" y="2057400"/>
            <a:ext cx="5561146" cy="2438400"/>
          </a:xfrm>
          <a:prstGeom prst="rect">
            <a:avLst/>
          </a:prstGeom>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a:latin typeface="Calibri"/>
                <a:ea typeface="ＭＳ Ｐゴシック" pitchFamily="34" charset="-128"/>
                <a:cs typeface="Calibri"/>
              </a:rPr>
              <a:t>Guaranteed X independent of Z ?  </a:t>
            </a:r>
            <a:r>
              <a:rPr lang="en-US" sz="2400" i="1" dirty="0">
                <a:solidFill>
                  <a:srgbClr val="FF0000"/>
                </a:solidFill>
                <a:latin typeface="Calibri"/>
                <a:ea typeface="ＭＳ Ｐゴシック" pitchFamily="34" charset="-128"/>
                <a:cs typeface="Calibri"/>
              </a:rPr>
              <a:t> No!</a:t>
            </a:r>
          </a:p>
          <a:p>
            <a:pPr lvl="4">
              <a:lnSpc>
                <a:spcPct val="80000"/>
              </a:lnSpc>
            </a:pPr>
            <a:endParaRPr lang="en-US" dirty="0">
              <a:latin typeface="Calibri"/>
              <a:cs typeface="Calibri"/>
            </a:endParaRPr>
          </a:p>
          <a:p>
            <a:pPr lvl="1">
              <a:lnSpc>
                <a:spcPct val="80000"/>
              </a:lnSpc>
            </a:pPr>
            <a:r>
              <a:rPr lang="en-US" sz="2000" dirty="0">
                <a:latin typeface="Calibri"/>
                <a:cs typeface="Calibri"/>
              </a:rPr>
              <a:t>One example set of CPTs for which X is not independent of Z is sufficient to show this independence is not guaranteed.</a:t>
            </a:r>
          </a:p>
          <a:p>
            <a:pPr lvl="2">
              <a:lnSpc>
                <a:spcPct val="80000"/>
              </a:lnSpc>
            </a:pPr>
            <a:endParaRPr lang="en-US" sz="2000" dirty="0">
              <a:latin typeface="Calibri"/>
              <a:cs typeface="Calibri"/>
            </a:endParaRPr>
          </a:p>
          <a:p>
            <a:pPr lvl="1">
              <a:lnSpc>
                <a:spcPct val="80000"/>
              </a:lnSpc>
            </a:pPr>
            <a:r>
              <a:rPr lang="en-US" sz="2000" dirty="0">
                <a:latin typeface="Calibri"/>
                <a:cs typeface="Calibri"/>
              </a:rPr>
              <a:t>Example:</a:t>
            </a:r>
          </a:p>
          <a:p>
            <a:pPr lvl="6">
              <a:lnSpc>
                <a:spcPct val="80000"/>
              </a:lnSpc>
            </a:pPr>
            <a:endParaRPr lang="en-US" sz="1200" dirty="0">
              <a:latin typeface="Calibri"/>
              <a:cs typeface="Calibri"/>
            </a:endParaRPr>
          </a:p>
          <a:p>
            <a:pPr lvl="2">
              <a:lnSpc>
                <a:spcPct val="80000"/>
              </a:lnSpc>
            </a:pPr>
            <a:r>
              <a:rPr lang="en-US" sz="2000" dirty="0">
                <a:latin typeface="Calibri"/>
                <a:cs typeface="Calibri"/>
              </a:rPr>
              <a:t>Low pressure causes rain causes traffic,</a:t>
            </a:r>
          </a:p>
          <a:p>
            <a:pPr marL="914353" lvl="2" indent="0">
              <a:lnSpc>
                <a:spcPct val="80000"/>
              </a:lnSpc>
              <a:buNone/>
            </a:pPr>
            <a:r>
              <a:rPr lang="en-US" sz="2000" dirty="0">
                <a:latin typeface="Calibri"/>
                <a:cs typeface="Calibri"/>
              </a:rPr>
              <a:t>    high pressure causes no rain causes no </a:t>
            </a:r>
          </a:p>
          <a:p>
            <a:pPr marL="914353" lvl="2" indent="0">
              <a:lnSpc>
                <a:spcPct val="80000"/>
              </a:lnSpc>
              <a:buNone/>
            </a:pPr>
            <a:r>
              <a:rPr lang="en-US" sz="2000" dirty="0">
                <a:latin typeface="Calibri"/>
                <a:cs typeface="Calibri"/>
              </a:rPr>
              <a:t>    traffic</a:t>
            </a:r>
          </a:p>
          <a:p>
            <a:pPr lvl="2">
              <a:lnSpc>
                <a:spcPct val="80000"/>
              </a:lnSpc>
            </a:pPr>
            <a:endParaRPr lang="en-US" sz="1600" dirty="0">
              <a:latin typeface="Calibri"/>
              <a:cs typeface="Calibri"/>
            </a:endParaRPr>
          </a:p>
          <a:p>
            <a:pPr lvl="2">
              <a:lnSpc>
                <a:spcPct val="80000"/>
              </a:lnSpc>
            </a:pPr>
            <a:r>
              <a:rPr lang="en-US" sz="2000" dirty="0">
                <a:latin typeface="Calibri"/>
                <a:cs typeface="Calibri"/>
              </a:rPr>
              <a:t>In numbers:</a:t>
            </a:r>
          </a:p>
          <a:p>
            <a:pPr marL="914353" lvl="2" indent="0">
              <a:lnSpc>
                <a:spcPct val="80000"/>
              </a:lnSpc>
              <a:buNone/>
            </a:pPr>
            <a:r>
              <a:rPr lang="en-US" sz="2000" dirty="0">
                <a:latin typeface="Calibri"/>
                <a:cs typeface="Calibri"/>
              </a:rPr>
              <a:t>	</a:t>
            </a:r>
          </a:p>
          <a:p>
            <a:pPr marL="914353" lvl="2" indent="0">
              <a:lnSpc>
                <a:spcPct val="80000"/>
              </a:lnSpc>
              <a:buNone/>
            </a:pPr>
            <a:r>
              <a:rPr lang="en-US" sz="2000" dirty="0">
                <a:latin typeface="Calibri"/>
                <a:cs typeface="Calibri"/>
              </a:rPr>
              <a:t>    P( +y | +x ) = 1, P( -y | - x ) = 1,</a:t>
            </a:r>
          </a:p>
          <a:p>
            <a:pPr lvl="2">
              <a:lnSpc>
                <a:spcPct val="80000"/>
              </a:lnSpc>
              <a:buFont typeface="Wingdings" pitchFamily="2" charset="2"/>
              <a:buNone/>
            </a:pPr>
            <a:r>
              <a:rPr lang="en-US" sz="2000" dirty="0">
                <a:latin typeface="Calibri"/>
                <a:cs typeface="Calibri"/>
              </a:rPr>
              <a:t>    P( +z | +y ) = 1, P( -z | -y ) = 1</a:t>
            </a:r>
          </a:p>
          <a:p>
            <a:pPr lvl="1">
              <a:lnSpc>
                <a:spcPct val="80000"/>
              </a:lnSpc>
            </a:pPr>
            <a:endParaRPr lang="en-US" sz="2000" dirty="0">
              <a:latin typeface="Calibri"/>
              <a:cs typeface="Calibri"/>
            </a:endParaRPr>
          </a:p>
          <a:p>
            <a:pPr lvl="1">
              <a:lnSpc>
                <a:spcPct val="80000"/>
              </a:lnSpc>
              <a:buFont typeface="Wingdings" pitchFamily="2" charset="2"/>
              <a:buNone/>
            </a:pPr>
            <a:endParaRPr lang="en-US" sz="2000" dirty="0">
              <a:latin typeface="Calibri"/>
              <a:cs typeface="Calibri"/>
            </a:endParaRPr>
          </a:p>
          <a:p>
            <a:pPr lvl="1">
              <a:lnSpc>
                <a:spcPct val="80000"/>
              </a:lnSpc>
            </a:pPr>
            <a:endParaRPr lang="en-US" sz="2000" dirty="0">
              <a:latin typeface="Calibri"/>
              <a:cs typeface="Calibri"/>
            </a:endParaRPr>
          </a:p>
        </p:txBody>
      </p:sp>
    </p:spTree>
    <p:extLst>
      <p:ext uri="{BB962C8B-B14F-4D97-AF65-F5344CB8AC3E}">
        <p14:creationId xmlns:p14="http://schemas.microsoft.com/office/powerpoint/2010/main" val="210875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a:latin typeface="Calibri"/>
                <a:cs typeface="Calibri"/>
              </a:rPr>
              <a:t>Review</a:t>
            </a:r>
            <a:r>
              <a:rPr lang="en-US" dirty="0">
                <a:latin typeface="Calibri"/>
                <a:ea typeface="ＭＳ Ｐゴシック" pitchFamily="34" charset="-128"/>
                <a:cs typeface="Calibri"/>
              </a:rPr>
              <a:t>: Causal Chains</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a:latin typeface="Calibri"/>
                <a:ea typeface="ＭＳ Ｐゴシック" pitchFamily="34" charset="-128"/>
                <a:cs typeface="Calibri"/>
              </a:rPr>
              <a:t>This configuration is a </a:t>
            </a:r>
            <a:r>
              <a:rPr lang="ja-JP" altLang="en-US" sz="2400" dirty="0">
                <a:latin typeface="Calibri"/>
                <a:ea typeface="ＭＳ Ｐゴシック" pitchFamily="34" charset="-128"/>
                <a:cs typeface="Calibri"/>
              </a:rPr>
              <a:t>“</a:t>
            </a:r>
            <a:r>
              <a:rPr lang="en-US" altLang="ja-JP" sz="2400" dirty="0">
                <a:latin typeface="Calibri"/>
                <a:ea typeface="ＭＳ Ｐゴシック" pitchFamily="34" charset="-128"/>
                <a:cs typeface="Calibri"/>
              </a:rPr>
              <a:t>causal chain</a:t>
            </a:r>
            <a:r>
              <a:rPr lang="ja-JP" altLang="en-US" sz="2400" dirty="0">
                <a:latin typeface="Calibri"/>
                <a:ea typeface="ＭＳ Ｐゴシック" pitchFamily="34" charset="-128"/>
                <a:cs typeface="Calibri"/>
              </a:rPr>
              <a:t>”</a:t>
            </a:r>
            <a:endParaRPr lang="en-US" altLang="ja-JP"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1" eaLnBrk="1" hangingPunct="1">
              <a:lnSpc>
                <a:spcPct val="80000"/>
              </a:lnSpc>
            </a:pPr>
            <a:endParaRPr lang="en-US" sz="2400" dirty="0">
              <a:latin typeface="Calibri"/>
              <a:ea typeface="ＭＳ Ｐゴシック" pitchFamily="34" charset="-128"/>
              <a:cs typeface="Calibri"/>
            </a:endParaRPr>
          </a:p>
          <a:p>
            <a:pPr lvl="3" eaLnBrk="1" hangingPunct="1">
              <a:lnSpc>
                <a:spcPct val="80000"/>
              </a:lnSpc>
            </a:pPr>
            <a:endParaRPr lang="en-US" sz="16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p:txBody>
      </p:sp>
      <p:pic>
        <p:nvPicPr>
          <p:cNvPr id="54280" name="Picture 9" descr="txp_fi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685800" y="5486400"/>
            <a:ext cx="4335463"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653" y="2057400"/>
            <a:ext cx="5561146" cy="2438400"/>
          </a:xfrm>
          <a:prstGeom prst="rect">
            <a:avLst/>
          </a:prstGeom>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a:latin typeface="Calibri"/>
                <a:cs typeface="Calibri"/>
              </a:rPr>
              <a:t>Guaranteed X independent of Z given Y?</a:t>
            </a: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solidFill>
                <a:srgbClr val="CC0000"/>
              </a:solidFill>
              <a:latin typeface="Calibri"/>
              <a:cs typeface="Calibri"/>
            </a:endParaRPr>
          </a:p>
          <a:p>
            <a:pPr lvl="1">
              <a:lnSpc>
                <a:spcPct val="80000"/>
              </a:lnSpc>
            </a:pPr>
            <a:endParaRPr lang="en-US" sz="2400" dirty="0">
              <a:solidFill>
                <a:srgbClr val="CC0000"/>
              </a:solidFill>
              <a:latin typeface="Calibri"/>
              <a:cs typeface="Calibri"/>
            </a:endParaRPr>
          </a:p>
          <a:p>
            <a:pPr lvl="1">
              <a:lnSpc>
                <a:spcPct val="80000"/>
              </a:lnSpc>
            </a:pPr>
            <a:endParaRPr lang="en-US" sz="2400" dirty="0">
              <a:solidFill>
                <a:srgbClr val="CC0000"/>
              </a:solidFill>
              <a:latin typeface="Calibri"/>
              <a:cs typeface="Calibri"/>
            </a:endParaRPr>
          </a:p>
          <a:p>
            <a:pPr lvl="1">
              <a:lnSpc>
                <a:spcPct val="80000"/>
              </a:lnSpc>
            </a:pPr>
            <a:endParaRPr lang="en-US" sz="2400" dirty="0">
              <a:solidFill>
                <a:srgbClr val="CC0000"/>
              </a:solidFill>
              <a:latin typeface="Calibri"/>
              <a:cs typeface="Calibri"/>
            </a:endParaRPr>
          </a:p>
          <a:p>
            <a:pPr lvl="1">
              <a:lnSpc>
                <a:spcPct val="80000"/>
              </a:lnSpc>
            </a:pPr>
            <a:endParaRPr lang="en-US" sz="2400" dirty="0">
              <a:solidFill>
                <a:srgbClr val="CC0000"/>
              </a:solidFill>
              <a:latin typeface="Calibri"/>
              <a:cs typeface="Calibri"/>
            </a:endParaRPr>
          </a:p>
          <a:p>
            <a:pPr lvl="5">
              <a:lnSpc>
                <a:spcPct val="80000"/>
              </a:lnSpc>
            </a:pPr>
            <a:endParaRPr lang="en-US" sz="1600" dirty="0">
              <a:solidFill>
                <a:srgbClr val="CC0000"/>
              </a:solidFill>
              <a:latin typeface="Calibri"/>
              <a:cs typeface="Calibri"/>
            </a:endParaRPr>
          </a:p>
          <a:p>
            <a:pPr lvl="1">
              <a:lnSpc>
                <a:spcPct val="80000"/>
              </a:lnSpc>
            </a:pPr>
            <a:r>
              <a:rPr lang="en-US" sz="2400" dirty="0">
                <a:solidFill>
                  <a:srgbClr val="CC0000"/>
                </a:solidFill>
                <a:latin typeface="Calibri"/>
                <a:cs typeface="Calibri"/>
              </a:rPr>
              <a:t>Evidence along the chain </a:t>
            </a:r>
            <a:r>
              <a:rPr lang="ja-JP" altLang="en-US" sz="2400" dirty="0">
                <a:solidFill>
                  <a:srgbClr val="CC0000"/>
                </a:solidFill>
                <a:latin typeface="Calibri"/>
                <a:cs typeface="Calibri"/>
              </a:rPr>
              <a:t>“</a:t>
            </a:r>
            <a:r>
              <a:rPr lang="en-US" altLang="ja-JP" sz="2400" dirty="0">
                <a:solidFill>
                  <a:srgbClr val="CC0000"/>
                </a:solidFill>
                <a:latin typeface="Calibri"/>
                <a:cs typeface="Calibri"/>
              </a:rPr>
              <a:t>blocks</a:t>
            </a:r>
            <a:r>
              <a:rPr lang="ja-JP" altLang="en-US" sz="2400" dirty="0">
                <a:solidFill>
                  <a:srgbClr val="CC0000"/>
                </a:solidFill>
                <a:latin typeface="Calibri"/>
                <a:cs typeface="Calibri"/>
              </a:rPr>
              <a:t>”</a:t>
            </a:r>
            <a:r>
              <a:rPr lang="en-US" altLang="ja-JP" sz="2400" dirty="0">
                <a:solidFill>
                  <a:srgbClr val="CC0000"/>
                </a:solidFill>
                <a:latin typeface="Calibri"/>
                <a:cs typeface="Calibri"/>
              </a:rPr>
              <a:t> the influence</a:t>
            </a:r>
            <a:endParaRPr lang="en-US" sz="2400" dirty="0">
              <a:solidFill>
                <a:srgbClr val="CC0000"/>
              </a:solidFill>
              <a:latin typeface="Calibri"/>
              <a:cs typeface="Calibri"/>
            </a:endParaRPr>
          </a:p>
        </p:txBody>
      </p:sp>
      <p:pic>
        <p:nvPicPr>
          <p:cNvPr id="8" name="Picture 10" descr="txp_fi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7086600" y="2362200"/>
            <a:ext cx="3028950"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1"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8458200" y="3429000"/>
            <a:ext cx="2984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8534400" y="4572000"/>
            <a:ext cx="12763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3"/>
          <p:cNvSpPr txBox="1">
            <a:spLocks noChangeArrowheads="1"/>
          </p:cNvSpPr>
          <p:nvPr/>
        </p:nvSpPr>
        <p:spPr bwMode="auto">
          <a:xfrm>
            <a:off x="8458200" y="51054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i="1" dirty="0">
                <a:solidFill>
                  <a:srgbClr val="CC0000"/>
                </a:solidFill>
                <a:latin typeface="Calibri"/>
                <a:cs typeface="Calibri"/>
              </a:rPr>
              <a:t>Yes!</a:t>
            </a:r>
          </a:p>
        </p:txBody>
      </p:sp>
      <p:sp>
        <p:nvSpPr>
          <p:cNvPr id="12" name="Text Box 14"/>
          <p:cNvSpPr txBox="1">
            <a:spLocks noChangeArrowheads="1"/>
          </p:cNvSpPr>
          <p:nvPr/>
        </p:nvSpPr>
        <p:spPr bwMode="auto">
          <a:xfrm>
            <a:off x="762000" y="4583668"/>
            <a:ext cx="5486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Low pressure          Y: Rain                          Z: Traffic</a:t>
            </a:r>
          </a:p>
        </p:txBody>
      </p:sp>
    </p:spTree>
    <p:extLst>
      <p:ext uri="{BB962C8B-B14F-4D97-AF65-F5344CB8AC3E}">
        <p14:creationId xmlns:p14="http://schemas.microsoft.com/office/powerpoint/2010/main" val="203711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x,y,z) = P(x)P(y|x)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377"/>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x,y,z) = P(x)P(y|x)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377"/>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z|x,y) = \frac{P(x,y,z)}{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4"/>
  <p:tag name="PICTUREFILESIZE" val="16939"/>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frac{P(x)P(y|x)P(z|y)}{P(x)P(y|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1"/>
  <p:tag name="PICTUREFILESIZE" val="18719"/>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6"/>
  <p:tag name="PICTUREFILESIZE" val="4532"/>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P(x,y,z) = P(y)P(x|y)P(z|y)&#10;\]&#10;\end{document}&#10;"/>
  <p:tag name="FILENAME" val="txp_fig"/>
  <p:tag name="FORMAT" val="pngmono"/>
  <p:tag name="RES" val="1200"/>
  <p:tag name="BLEND" val="0"/>
  <p:tag name="TRANSPARENT" val="0"/>
  <p:tag name="TBUG" val="0"/>
  <p:tag name="ALLOWFS" val="0"/>
  <p:tag name="ORIGWIDTH" val="291"/>
  <p:tag name="PICTUREFILESIZE" val="16173"/>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z|x,y) = \frac{P(x,y,z)}{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4"/>
  <p:tag name="PICTUREFILESIZE" val="16939"/>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6"/>
  <p:tag name="PICTUREFILESIZE" val="4532"/>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frac{P(y)P(x|y)P(z|y)}{P(y)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0"/>
  <p:tag name="PICTUREFILESIZE" val="19598"/>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P(x,y,z) = P(y)P(x|y)P(z|y)&#10;\]&#10;\end{document}&#10;"/>
  <p:tag name="FILENAME" val="txp_fig"/>
  <p:tag name="FORMAT" val="pngmono"/>
  <p:tag name="RES" val="1200"/>
  <p:tag name="BLEND" val="0"/>
  <p:tag name="TRANSPARENT" val="0"/>
  <p:tag name="TBUG" val="0"/>
  <p:tag name="ALLOWFS" val="0"/>
  <p:tag name="ORIGWIDTH" val="291"/>
  <p:tag name="PICTUREFILESIZE" val="16173"/>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X \indep 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8"/>
  <p:tag name="PICTUREFILESIZE" val="2419"/>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i$&#10;&#10;\end{document}"/>
  <p:tag name="FILENAME" val="TP_tmp"/>
  <p:tag name="FORMAT" val="png16m"/>
  <p:tag name="RES" val="1200"/>
  <p:tag name="BLEND" val="0"/>
  <p:tag name="TRANSPARENT" val="0"/>
  <p:tag name="TBUG" val="0"/>
  <p:tag name="ALLOWFS" val="0"/>
  <p:tag name="ORIGWIDTH" val="12"/>
  <p:tag name="PICTUREFILESIZE" val="1490"/>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j$&#10;&#10;\end{document}"/>
  <p:tag name="FILENAME" val="TP_tmp"/>
  <p:tag name="FORMAT" val="png16m"/>
  <p:tag name="RES" val="1200"/>
  <p:tag name="BLEND" val="0"/>
  <p:tag name="TRANSPARENT" val="0"/>
  <p:tag name="TBUG" val="0"/>
  <p:tag name="ALLOWFS" val="0"/>
  <p:tag name="ORIGWIDTH" val="13"/>
  <p:tag name="PICTUREFILESIZE" val="1616"/>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10;\]&#10;\end{document}&#10;"/>
  <p:tag name="FILENAME" val="txp_fig"/>
  <p:tag name="FORMAT" val="pngmono"/>
  <p:tag name="RES" val="1200"/>
  <p:tag name="BLEND" val="0"/>
  <p:tag name="TRANSPARENT" val="0"/>
  <p:tag name="TBUG" val="0"/>
  <p:tag name="ALLOWFS" val="0"/>
  <p:tag name="ORIGWIDTH" val="56"/>
  <p:tag name="PICTUREFILESIZE" val="2233"/>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 | T&#10;\]&#10;\end{document}&#10;"/>
  <p:tag name="FILENAME" val="txp_fig"/>
  <p:tag name="FORMAT" val="pngmono"/>
  <p:tag name="RES" val="1200"/>
  <p:tag name="BLEND" val="0"/>
  <p:tag name="TRANSPARENT" val="0"/>
  <p:tag name="TBUG" val="0"/>
  <p:tag name="ALLOWFS" val="0"/>
  <p:tag name="ORIGWIDTH" val="77"/>
  <p:tag name="PICTUREFILESIZE" val="3203"/>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 | T'&#10;\]&#10;\end{document}&#10;"/>
  <p:tag name="FILENAME" val="txp_fig"/>
  <p:tag name="FORMAT" val="pngmono"/>
  <p:tag name="RES" val="1200"/>
  <p:tag name="BLEND" val="0"/>
  <p:tag name="TRANSPARENT" val="0"/>
  <p:tag name="TBUG" val="0"/>
  <p:tag name="ALLOWFS" val="0"/>
  <p:tag name="ORIGWIDTH" val="82"/>
  <p:tag name="PICTUREFILESIZE" val="3535"/>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T'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9"/>
  <p:tag name="PICTUREFILESIZE" val="2845"/>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4"/>
  <p:tag name="PICTUREFILESIZE" val="1837"/>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5"/>
  <p:tag name="PICTUREFILESIZE" val="2827"/>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0"/>
  <p:tag name="PICTUREFILESIZE" val="3226"/>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 R&#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99"/>
  <p:tag name="PICTUREFILESIZE" val="4401"/>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forall x,y,z \,\,\, P(x,y|z) = P(x|z)P(y|z)&#10;\]&#10;\end{document}&#10;"/>
  <p:tag name="FILENAME" val="txp_fig"/>
  <p:tag name="FORMAT" val="pngmono"/>
  <p:tag name="RES" val="1200"/>
  <p:tag name="BLEND" val="0"/>
  <p:tag name="TRANSPARENT" val="0"/>
  <p:tag name="TBUG" val="0"/>
  <p:tag name="ALLOWFS" val="0"/>
  <p:tag name="ORIGWIDTH" val="316"/>
  <p:tag name="PICTUREFILESIZE" val="18274"/>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Q| E_1 = e_1, \ldots E_k = e_k)&#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7"/>
  <p:tag name="PICTUREFILESIZE" val="10092"/>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argmax}_q \,\, P(Q = q| E_1 = e_1 \ldot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2947"/>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3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E_1 \ldots E_k = e_1 \ldots e_k$&#10;\end{document}&#10;"/>
  <p:tag name="FILENAME" val="txp_fig"/>
  <p:tag name="FORMAT" val="pngmono"/>
  <p:tag name="RES" val="1200"/>
  <p:tag name="BLEND" val="0"/>
  <p:tag name="TRANSPARENT" val="0"/>
  <p:tag name="TBUG" val="0"/>
  <p:tag name="ALLOWFS" val="0"/>
  <p:tag name="ORIGWIDTH" val="185"/>
  <p:tag name="PICTUREFILESIZE" val="6092"/>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10;\end{document}&#10;"/>
  <p:tag name="FILENAME" val="txp_fig"/>
  <p:tag name="FORMAT" val="pngmono"/>
  <p:tag name="RES" val="1200"/>
  <p:tag name="BLEND" val="0"/>
  <p:tag name="TRANSPARENT" val="0"/>
  <p:tag name="TBUG" val="0"/>
  <p:tag name="ALLOWFS" val="0"/>
  <p:tag name="ORIGWIDTH" val="15"/>
  <p:tag name="PICTUREFILESIZE" val="1484"/>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_1 \ldots H_r$&#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5"/>
  <p:tag name="PICTUREFILESIZE" val="2327"/>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Q | e_1 \ldots e_k)$&#10;\end{document}&#10;"/>
  <p:tag name="FILENAME" val="txp_fig"/>
  <p:tag name="FORMAT" val="pngmono"/>
  <p:tag name="RES" val="1200"/>
  <p:tag name="BLEND" val="0"/>
  <p:tag name="TRANSPARENT" val="0"/>
  <p:tag name="TBUG" val="0"/>
  <p:tag name="ALLOWFS" val="0"/>
  <p:tag name="ORIGWIDTH" val="128"/>
  <p:tag name="PICTUREFILESIZE" val="6782"/>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Q, e_1 \ldots e_k) =&#10;\]&#10;\end{document}&#10;"/>
  <p:tag name="FILENAME" val="txp_fig"/>
  <p:tag name="FORMAT" val="pngmono"/>
  <p:tag name="RES" val="1200"/>
  <p:tag name="BLEND" val="0"/>
  <p:tag name="TRANSPARENT" val="0"/>
  <p:tag name="TBUG" val="0"/>
  <p:tag name="ALLOWFS" val="0"/>
  <p:tag name="ORIGWIDTH" val="157"/>
  <p:tag name="PICTUREFILESIZE" val="7089"/>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sum_{h_1 \ldots h_r} P(Q, h_1 \ldots h_r, e_1 \ldots e_k)&#10;\]&#10;\end{document}&#10;"/>
  <p:tag name="FILENAME" val="txp_fig"/>
  <p:tag name="FORMAT" val="pngmono"/>
  <p:tag name="RES" val="1200"/>
  <p:tag name="BLEND" val="0"/>
  <p:tag name="TRANSPARENT" val="0"/>
  <p:tag name="TBUG" val="0"/>
  <p:tag name="ALLOWFS" val="0"/>
  <p:tag name="ORIGWIDTH" val="271"/>
  <p:tag name="PICTUREFILESIZE" val="15519"/>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forall x,y \,\,\, P(x,y) = P(x)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6"/>
  <p:tag name="PICTUREFILESIZE" val="12412"/>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Z = \sum_{q} P(Q, e_1 \cdots e_k)&#10;\]&#10;\end{document}"/>
  <p:tag name="FILENAME" val="TP_tmp"/>
  <p:tag name="FORMAT" val="png16m"/>
  <p:tag name="RES" val="1200"/>
  <p:tag name="BLEND" val="0"/>
  <p:tag name="TRANSPARENT" val="0"/>
  <p:tag name="TBUG" val="0"/>
  <p:tag name="ALLOWFS" val="0"/>
  <p:tag name="ORIGWIDTH" val="97"/>
  <p:tag name="PICTUREFILESIZE" val="8250"/>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P( Q | e_1 \cdots e_k )  = \frac{1}{Z}  P(Q, e_1 \cdots e_k)&#10;\]&#10;\end{document}"/>
  <p:tag name="FILENAME" val="TP_tmp"/>
  <p:tag name="FORMAT" val="png16m"/>
  <p:tag name="RES" val="1200"/>
  <p:tag name="BLEND" val="0"/>
  <p:tag name="TRANSPARENT" val="0"/>
  <p:tag name="TBUG" val="0"/>
  <p:tag name="ALLOWFS" val="0"/>
  <p:tag name="ORIGWIDTH" val="144"/>
  <p:tag name="PICTUREFILESIZE" val="9623"/>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X \indep Y | Z&#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0"/>
  <p:tag name="PICTUREFILESIZE" val="380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Alarm  \indep  Fire  |   Smoke&#10;\]&#10;\end{document}&#10;"/>
  <p:tag name="FILENAME" val="txp_fig"/>
  <p:tag name="FORMAT" val="pngmono"/>
  <p:tag name="RES" val="1200"/>
  <p:tag name="BLEND" val="0"/>
  <p:tag name="TRANSPARENT" val="0"/>
  <p:tag name="TBUG" val="0"/>
  <p:tag name="ALLOWFS" val="0"/>
  <p:tag name="ORIGWIDTH" val="198"/>
  <p:tag name="PICTUREFILESIZE" val="10988"/>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z : P(x, y | z) = P(x | z) P(y | z)&#10;\]&#10;\end{document}&#10;"/>
  <p:tag name="FILENAME" val="txp_fig"/>
  <p:tag name="FORMAT" val="pngmono"/>
  <p:tag name="RES" val="1200"/>
  <p:tag name="BLEND" val="0"/>
  <p:tag name="TRANSPARENT" val="0"/>
  <p:tag name="TBUG" val="0"/>
  <p:tag name="ALLOWFS" val="0"/>
  <p:tag name="ORIGWIDTH" val="324"/>
  <p:tag name="PICTUREFILESIZE" val="17922"/>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X \indep Y | Z&#10;\]&#10;\end{document}&#10;"/>
  <p:tag name="FILENAME" val="txp_fig"/>
  <p:tag name="FORMAT" val="pngmono"/>
  <p:tag name="RES" val="1200"/>
  <p:tag name="BLEND" val="0"/>
  <p:tag name="TRANSPARENT" val="0"/>
  <p:tag name="TBUG" val="0"/>
  <p:tag name="ALLOWFS" val="0"/>
  <p:tag name="ORIGWIDTH" val="80"/>
  <p:tag name="PICTUREFILESIZE" val="3804"/>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z : P(x | z, y) = P(x | z)&#10;\]&#10;\end{document}&#10;"/>
  <p:tag name="FILENAME" val="txp_fig"/>
  <p:tag name="FORMAT" val="pngmono"/>
  <p:tag name="RES" val="1200"/>
  <p:tag name="BLEND" val="0"/>
  <p:tag name="TRANSPARENT" val="0"/>
  <p:tag name="TBUG" val="0"/>
  <p:tag name="ALLOWFS" val="0"/>
  <p:tag name="ORIGWIDTH" val="260"/>
  <p:tag name="PICTUREFILESIZE" val="14094"/>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12 -- probability.pptx</Template>
  <TotalTime>55874</TotalTime>
  <Words>2515</Words>
  <Application>Microsoft Macintosh PowerPoint</Application>
  <PresentationFormat>Widescreen</PresentationFormat>
  <Paragraphs>417</Paragraphs>
  <Slides>26</Slides>
  <Notes>19</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dan-berkeley-nlp-v1</vt:lpstr>
      <vt:lpstr>Reminders</vt:lpstr>
      <vt:lpstr>PowerPoint Presentation</vt:lpstr>
      <vt:lpstr>Review: Conditional Independence</vt:lpstr>
      <vt:lpstr>Review: Conditional Independence</vt:lpstr>
      <vt:lpstr>Review: Bayes Nets Assumptions</vt:lpstr>
      <vt:lpstr>D-separation: Outline</vt:lpstr>
      <vt:lpstr>D-separation: Outline</vt:lpstr>
      <vt:lpstr>Review: Causal Chains</vt:lpstr>
      <vt:lpstr>Review: Causal Chains</vt:lpstr>
      <vt:lpstr>Review: Common Cause</vt:lpstr>
      <vt:lpstr>Review: Common Cause</vt:lpstr>
      <vt:lpstr>Review: Common Effect</vt:lpstr>
      <vt:lpstr>Are two variables in a BN independent?</vt:lpstr>
      <vt:lpstr>Reachability</vt:lpstr>
      <vt:lpstr>Active / Inactive Paths</vt:lpstr>
      <vt:lpstr>D-Separation</vt:lpstr>
      <vt:lpstr>Example</vt:lpstr>
      <vt:lpstr>Example</vt:lpstr>
      <vt:lpstr>Structure Implications</vt:lpstr>
      <vt:lpstr>Computing All Independences</vt:lpstr>
      <vt:lpstr>Inference</vt:lpstr>
      <vt:lpstr>Inference by Enumeration</vt:lpstr>
      <vt:lpstr>Inference by Enumeration in Bayes’ Net</vt:lpstr>
      <vt:lpstr>Inference by Enumeration?</vt:lpstr>
      <vt:lpstr>Inference by Enumeration vs. Variable Elimination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3385</cp:revision>
  <cp:lastPrinted>2019-10-29T14:50:42Z</cp:lastPrinted>
  <dcterms:created xsi:type="dcterms:W3CDTF">2004-08-27T04:16:05Z</dcterms:created>
  <dcterms:modified xsi:type="dcterms:W3CDTF">2020-11-10T19:30:27Z</dcterms:modified>
</cp:coreProperties>
</file>