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346" r:id="rId4"/>
    <p:sldId id="304" r:id="rId5"/>
    <p:sldId id="338" r:id="rId6"/>
    <p:sldId id="311" r:id="rId7"/>
    <p:sldId id="347" r:id="rId8"/>
    <p:sldId id="348" r:id="rId9"/>
    <p:sldId id="349" r:id="rId10"/>
    <p:sldId id="350" r:id="rId11"/>
    <p:sldId id="351" r:id="rId12"/>
    <p:sldId id="326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Noto Sans Symbols" panose="020B0502040504020204" pitchFamily="34" charset="0"/>
      <p:regular r:id="rId33"/>
      <p:bold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SemiBold" panose="020B0606030504020204" pitchFamily="34" charset="0"/>
      <p:regular r:id="rId39"/>
      <p:bold r:id="rId40"/>
      <p:italic r:id="rId41"/>
      <p:boldItalic r:id="rId42"/>
    </p:embeddedFont>
    <p:embeddedFont>
      <p:font typeface="Roboto Mono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hArknZgMFUr7iOLZ3euqAj3IV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827534-29FB-4541-B439-1F876C23857B}">
  <a:tblStyle styleId="{95827534-29FB-4541-B439-1F876C238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87620" autoAdjust="0"/>
  </p:normalViewPr>
  <p:slideViewPr>
    <p:cSldViewPr snapToGrid="0" snapToObjects="1">
      <p:cViewPr>
        <p:scale>
          <a:sx n="155" d="100"/>
          <a:sy n="155" d="100"/>
        </p:scale>
        <p:origin x="20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6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36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12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260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48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33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47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452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883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260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809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64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2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57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9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00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78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44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8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799850" y="852000"/>
            <a:ext cx="4244100" cy="996900"/>
          </a:xfrm>
          <a:prstGeom prst="rect">
            <a:avLst/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900898" y="952423"/>
            <a:ext cx="3882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  <a:t>CIS 521:  </a:t>
            </a:r>
            <a:b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US" sz="2300" i="0" u="none" strike="noStrike" cap="none">
                <a:latin typeface="Open Sans SemiBold"/>
                <a:ea typeface="Open Sans SemiBold"/>
                <a:cs typeface="Open Sans SemiBold"/>
                <a:sym typeface="Open Sans SemiBold"/>
              </a:rPr>
              <a:t> ARTIFICIAL INTELLIGENCE </a:t>
            </a:r>
            <a:endParaRPr sz="1300" i="0" u="none" strike="noStrike" cap="none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723650" y="4682587"/>
            <a:ext cx="675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Professor Chris Callison-Burch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l="11767" t="230" r="30886" b="-230"/>
          <a:stretch/>
        </p:blipFill>
        <p:spPr>
          <a:xfrm>
            <a:off x="6520550" y="0"/>
            <a:ext cx="5671450" cy="65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/>
          <p:nvPr/>
        </p:nvSpPr>
        <p:spPr>
          <a:xfrm>
            <a:off x="0" y="5915450"/>
            <a:ext cx="12192000" cy="9426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r="-12321"/>
          <a:stretch/>
        </p:blipFill>
        <p:spPr>
          <a:xfrm>
            <a:off x="218075" y="6016887"/>
            <a:ext cx="2244059" cy="695625"/>
          </a:xfrm>
          <a:prstGeom prst="rect">
            <a:avLst/>
          </a:prstGeom>
          <a:noFill/>
          <a:ln>
            <a:noFill/>
          </a:ln>
          <a:effectLst>
            <a:outerShdw blurRad="985838" dist="28575" algn="bl" rotWithShape="0">
              <a:srgbClr val="000000">
                <a:alpha val="85880"/>
              </a:srgbClr>
            </a:outerShdw>
          </a:effectLst>
        </p:spPr>
      </p:pic>
      <p:pic>
        <p:nvPicPr>
          <p:cNvPr id="22" name="Google Shape;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596" y="3255529"/>
            <a:ext cx="2242775" cy="3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99684" y="962027"/>
            <a:ext cx="105552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394073" y="311152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0661"/>
              </a:buClr>
              <a:buSzPts val="3200"/>
              <a:buFont typeface="Open Sans"/>
              <a:buNone/>
              <a:defRPr sz="3200" b="1">
                <a:solidFill>
                  <a:srgbClr val="37066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o"/>
              <a:defRPr b="1">
                <a:solidFill>
                  <a:srgbClr val="37066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6486300"/>
            <a:ext cx="12192000" cy="3717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75" y="6501549"/>
            <a:ext cx="1780175" cy="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94073" y="311152"/>
            <a:ext cx="10555287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99684" y="1416050"/>
            <a:ext cx="4823751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394073" y="615950"/>
            <a:ext cx="10608889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>
            <a:spLocks noGrp="1"/>
          </p:cNvSpPr>
          <p:nvPr>
            <p:ph type="pic" idx="3"/>
          </p:nvPr>
        </p:nvSpPr>
        <p:spPr>
          <a:xfrm>
            <a:off x="5629275" y="1416050"/>
            <a:ext cx="53736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4294967295"/>
          </p:nvPr>
        </p:nvSpPr>
        <p:spPr>
          <a:xfrm>
            <a:off x="699771" y="2286701"/>
            <a:ext cx="5153100" cy="177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5900" b="1" dirty="0">
                <a:solidFill>
                  <a:srgbClr val="370661"/>
                </a:solidFill>
              </a:rPr>
              <a:t>Alpha-Beta Pruning</a:t>
            </a:r>
            <a:endParaRPr sz="5900" b="1" dirty="0">
              <a:solidFill>
                <a:srgbClr val="37066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8DDFE9-93AF-48F0-822A-036FEF3F1AD4}"/>
              </a:ext>
            </a:extLst>
          </p:cNvPr>
          <p:cNvSpPr/>
          <p:nvPr/>
        </p:nvSpPr>
        <p:spPr>
          <a:xfrm>
            <a:off x="1024889" y="5439458"/>
            <a:ext cx="37396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Many of today’s slides are courtesy of Dan Klein and Pieter </a:t>
            </a:r>
            <a:r>
              <a:rPr lang="en-US" sz="105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Abbeel</a:t>
            </a:r>
            <a:r>
              <a:rPr lang="en-U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of 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391376-B6DD-A04F-BEC4-419696FCE54A}"/>
              </a:ext>
            </a:extLst>
          </p:cNvPr>
          <p:cNvSpPr/>
          <p:nvPr/>
        </p:nvSpPr>
        <p:spPr>
          <a:xfrm>
            <a:off x="5238737" y="2096557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+∞</a:t>
            </a:r>
            <a:endParaRPr lang="en-US" dirty="0"/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78447471-97C1-4244-9028-B07CC2FD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1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+∞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+∞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9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3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+∞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14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=14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8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=5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5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861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29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4806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altLang="en-US" sz="3600" dirty="0"/>
              <a:t>Alpha-Beta Pruning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675" y="1299625"/>
                <a:ext cx="10555198" cy="45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eaLnBrk="1" hangingPunct="1"/>
                <a:r>
                  <a:rPr lang="en-US" altLang="en-US" sz="2000" dirty="0"/>
                  <a:t>During Minimax, keep track of two additional values:</a:t>
                </a:r>
              </a:p>
              <a:p>
                <a:pPr lvl="1" eaLnBrk="1" hangingPunct="1"/>
                <a:r>
                  <a:rPr lang="el-GR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b="1" dirty="0"/>
                  <a:t>: MAX’s current </a:t>
                </a:r>
                <a:r>
                  <a:rPr lang="en-US" altLang="en-US" b="1" i="1" dirty="0">
                    <a:solidFill>
                      <a:srgbClr val="C00000"/>
                    </a:solidFill>
                  </a:rPr>
                  <a:t>lower</a:t>
                </a:r>
                <a:r>
                  <a:rPr lang="en-US" altLang="en-US" b="1" dirty="0"/>
                  <a:t> bound on MAX’s outcome </a:t>
                </a:r>
              </a:p>
              <a:p>
                <a:pPr lvl="1" eaLnBrk="1" hangingPunct="1"/>
                <a:r>
                  <a:rPr lang="el-GR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en-US" b="1" dirty="0"/>
                  <a:t>: MIN’s current </a:t>
                </a:r>
                <a:r>
                  <a:rPr lang="en-US" altLang="en-US" b="1" i="1" dirty="0">
                    <a:solidFill>
                      <a:srgbClr val="C00000"/>
                    </a:solidFill>
                  </a:rPr>
                  <a:t>upper</a:t>
                </a:r>
                <a:r>
                  <a:rPr lang="en-US" altLang="en-US" b="1" dirty="0"/>
                  <a:t> bound on MIN’s outcome</a:t>
                </a:r>
              </a:p>
              <a:p>
                <a:pPr lvl="1" eaLnBrk="1" hangingPunct="1"/>
                <a:endParaRPr lang="en-US" altLang="en-US" sz="1400" b="1" dirty="0"/>
              </a:p>
              <a:p>
                <a:pPr eaLnBrk="1" hangingPunct="1"/>
                <a:r>
                  <a:rPr lang="en-US" altLang="en-US" sz="2000" dirty="0"/>
                  <a:t>MAX will never allow a move that could lead to a worse score (for MAX) than </a:t>
                </a:r>
                <a:r>
                  <a:rPr lang="el-GR" altLang="en-US" dirty="0">
                    <a:latin typeface="Times New Roman" panose="02020603050405020304" pitchFamily="18" charset="0"/>
                    <a:ea typeface="ＭＳ Ｐゴシック" pitchFamily="-107" charset="-128"/>
                    <a:cs typeface="Times New Roman" panose="02020603050405020304" pitchFamily="18" charset="0"/>
                  </a:rPr>
                  <a:t>α</a:t>
                </a:r>
                <a:r>
                  <a:rPr lang="el-GR" altLang="en-US" sz="2000" dirty="0"/>
                  <a:t> </a:t>
                </a:r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MIN will never allow a move that could lead to a better score (for MAX) than </a:t>
                </a:r>
                <a:r>
                  <a:rPr lang="el-GR" altLang="en-US" dirty="0">
                    <a:latin typeface="Times New Roman" panose="02020603050405020304" pitchFamily="18" charset="0"/>
                    <a:ea typeface="ＭＳ Ｐゴシック" pitchFamily="-107" charset="-128"/>
                    <a:cs typeface="Times New Roman" panose="02020603050405020304" pitchFamily="18" charset="0"/>
                  </a:rPr>
                  <a:t>β</a:t>
                </a:r>
                <a:endParaRPr lang="en-US" altLang="en-US" dirty="0">
                  <a:latin typeface="Times New Roman" panose="02020603050405020304" pitchFamily="18" charset="0"/>
                  <a:ea typeface="ＭＳ Ｐゴシック" pitchFamily="-107" charset="-128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1100" dirty="0"/>
              </a:p>
              <a:p>
                <a:pPr eaLnBrk="1" hangingPunct="1"/>
                <a:r>
                  <a:rPr lang="en-US" altLang="en-US" sz="2000" dirty="0"/>
                  <a:t>Therefore, stop evaluating a branch whenever:</a:t>
                </a:r>
              </a:p>
              <a:p>
                <a:pPr lvl="1" eaLnBrk="1" hangingPunct="1"/>
                <a:r>
                  <a:rPr lang="en-US" altLang="en-US" sz="1800" dirty="0"/>
                  <a:t>When evaluating a MAX node: a value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l-GR" altLang="en-US" sz="1800" dirty="0"/>
                  <a:t> </a:t>
                </a:r>
                <a:r>
                  <a:rPr lang="en-US" altLang="en-US" sz="1800" dirty="0"/>
                  <a:t>is backed-up</a:t>
                </a:r>
              </a:p>
              <a:p>
                <a:pPr lvl="2" eaLnBrk="1" hangingPunct="1"/>
                <a:r>
                  <a:rPr lang="en-US" altLang="en-US" sz="1600" dirty="0"/>
                  <a:t>MIN will never select that MAX node</a:t>
                </a:r>
              </a:p>
              <a:p>
                <a:pPr lvl="1" eaLnBrk="1" hangingPunct="1"/>
                <a:r>
                  <a:rPr lang="en-US" altLang="en-US" sz="1800" dirty="0"/>
                  <a:t>When evaluating a MIN node: a value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1800" dirty="0"/>
                  <a:t>is found</a:t>
                </a:r>
              </a:p>
              <a:p>
                <a:pPr lvl="2" eaLnBrk="1" hangingPunct="1"/>
                <a:r>
                  <a:rPr lang="en-US" altLang="en-US" sz="1600" dirty="0"/>
                  <a:t>MAX will never select that MIN node</a:t>
                </a:r>
              </a:p>
            </p:txBody>
          </p:sp>
        </mc:Choice>
        <mc:Fallback xmlns="">
          <p:sp>
            <p:nvSpPr>
              <p:cNvPr id="64" name="Google Shape;64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675" y="1299625"/>
                <a:ext cx="10555198" cy="457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521  |  5</a:t>
            </a: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98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=2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29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032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9">
            <a:extLst>
              <a:ext uri="{FF2B5EF4-FFF2-40B4-BE49-F238E27FC236}">
                <a16:creationId xmlns:a16="http://schemas.microsoft.com/office/drawing/2014/main" id="{D5A48C8F-6FD9-5A4F-8791-D8F9B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38" y="1874362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=2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FC68F371-3167-0C44-B989-85972F3F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04" y="1862864"/>
            <a:ext cx="112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=2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21973-64B2-0742-8D01-54B4212A8EE6}"/>
              </a:ext>
            </a:extLst>
          </p:cNvPr>
          <p:cNvSpPr/>
          <p:nvPr/>
        </p:nvSpPr>
        <p:spPr>
          <a:xfrm>
            <a:off x="9150" y="3560429"/>
            <a:ext cx="6236870" cy="2811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79DF5E-42C8-D943-9296-920EFA174DA8}"/>
              </a:ext>
            </a:extLst>
          </p:cNvPr>
          <p:cNvSpPr/>
          <p:nvPr/>
        </p:nvSpPr>
        <p:spPr>
          <a:xfrm>
            <a:off x="5314236" y="113717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F67712-4945-4142-82B2-FAC149395C3A}"/>
              </a:ext>
            </a:extLst>
          </p:cNvPr>
          <p:cNvSpPr/>
          <p:nvPr/>
        </p:nvSpPr>
        <p:spPr>
          <a:xfrm>
            <a:off x="5238737" y="20965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30" name="AutoShape 17">
            <a:extLst>
              <a:ext uri="{FF2B5EF4-FFF2-40B4-BE49-F238E27FC236}">
                <a16:creationId xmlns:a16="http://schemas.microsoft.com/office/drawing/2014/main" id="{FD64EC14-5D6B-E542-9094-49F4B12E8E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761999" cy="616743"/>
          </a:xfrm>
          <a:prstGeom prst="straightConnector1">
            <a:avLst/>
          </a:prstGeom>
          <a:noFill/>
          <a:ln w="12700">
            <a:solidFill>
              <a:schemeClr val="tx1">
                <a:alpha val="12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">
            <a:extLst>
              <a:ext uri="{FF2B5EF4-FFF2-40B4-BE49-F238E27FC236}">
                <a16:creationId xmlns:a16="http://schemas.microsoft.com/office/drawing/2014/main" id="{58063A8E-CAC7-444E-A6B4-B8F666F475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9989" y="2446021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3F2AFCAB-E24A-C24D-81CC-632B8C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3F5A2AC6-92B6-9646-9701-0CB78E2A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2" y="3112865"/>
            <a:ext cx="384174" cy="330902"/>
          </a:xfrm>
          <a:prstGeom prst="rect">
            <a:avLst/>
          </a:prstGeom>
          <a:solidFill>
            <a:srgbClr val="BD92DE">
              <a:alpha val="20000"/>
            </a:srgbClr>
          </a:solidFill>
          <a:ln w="9525">
            <a:solidFill>
              <a:schemeClr val="tx1">
                <a:alpha val="12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240DC77-1B6F-DC42-BDB7-A9C274E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02" y="3112865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079C1C4B-0596-2F4E-A2D9-68BC53160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87" y="2446021"/>
            <a:ext cx="1" cy="604837"/>
          </a:xfrm>
          <a:prstGeom prst="straightConnector1">
            <a:avLst/>
          </a:prstGeom>
          <a:noFill/>
          <a:ln w="12700">
            <a:solidFill>
              <a:schemeClr val="tx1">
                <a:alpha val="1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19CC414-14FC-8841-A763-26999A6E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8837C84-583E-5C45-87C9-9A9A3907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03AC28-E9A6-FC4D-A9CC-766DC19A5901}"/>
              </a:ext>
            </a:extLst>
          </p:cNvPr>
          <p:cNvSpPr/>
          <p:nvPr/>
        </p:nvSpPr>
        <p:spPr>
          <a:xfrm>
            <a:off x="7433193" y="2121168"/>
            <a:ext cx="29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2</a:t>
            </a:r>
            <a:endParaRPr lang="en-US" dirty="0"/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966DFED-E4C4-A042-B812-4B2B92AF3E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49E0E7E2-636E-F341-B076-369308ADE1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9691" y="2475756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1FB464BC-1F46-2A44-A71A-AB1D8710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9BCE9A6-120F-6444-9F5B-0F9E9BBC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6EBD3891-4472-3546-BDC3-3893483C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04" y="3142600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</a:p>
        </p:txBody>
      </p:sp>
      <p:cxnSp>
        <p:nvCxnSpPr>
          <p:cNvPr id="46" name="AutoShape 13">
            <a:extLst>
              <a:ext uri="{FF2B5EF4-FFF2-40B4-BE49-F238E27FC236}">
                <a16:creationId xmlns:a16="http://schemas.microsoft.com/office/drawing/2014/main" id="{813222A3-0A9E-C74E-90AD-F1CF637AC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689" y="2475756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87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979CA-ADA7-9040-8D7D-99CCD8534A1B}"/>
              </a:ext>
            </a:extLst>
          </p:cNvPr>
          <p:cNvGrpSpPr/>
          <p:nvPr/>
        </p:nvGrpSpPr>
        <p:grpSpPr>
          <a:xfrm>
            <a:off x="1139697" y="1520131"/>
            <a:ext cx="9174007" cy="3208388"/>
            <a:chOff x="2551909" y="1137177"/>
            <a:chExt cx="6483869" cy="2336325"/>
          </a:xfrm>
        </p:grpSpPr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E736D7FF-BD34-4A88-84A3-1D8F37182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494" y="1137177"/>
              <a:ext cx="381000" cy="359477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A6B95-38DB-164F-A3BB-D53340EB840C}"/>
                </a:ext>
              </a:extLst>
            </p:cNvPr>
            <p:cNvSpPr txBox="1"/>
            <p:nvPr/>
          </p:nvSpPr>
          <p:spPr>
            <a:xfrm>
              <a:off x="6162805" y="159080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05349203-CB67-5C4A-B0EC-246ED83E1B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15494" y="2103965"/>
              <a:ext cx="381000" cy="330902"/>
            </a:xfrm>
            <a:prstGeom prst="triangle">
              <a:avLst>
                <a:gd name="adj" fmla="val 50000"/>
              </a:avLst>
            </a:prstGeom>
            <a:solidFill>
              <a:srgbClr val="FF9A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" name="AutoShape 7">
              <a:extLst>
                <a:ext uri="{FF2B5EF4-FFF2-40B4-BE49-F238E27FC236}">
                  <a16:creationId xmlns:a16="http://schemas.microsoft.com/office/drawing/2014/main" id="{C6C3AF7C-5779-ED49-8CCE-0B7DB7D74164}"/>
                </a:ext>
              </a:extLst>
            </p:cNvPr>
            <p:cNvCxnSpPr>
              <a:cxnSpLocks noChangeShapeType="1"/>
              <a:endCxn id="14" idx="3"/>
            </p:cNvCxnSpPr>
            <p:nvPr/>
          </p:nvCxnSpPr>
          <p:spPr bwMode="auto">
            <a:xfrm flipH="1">
              <a:off x="3505994" y="1496654"/>
              <a:ext cx="2286000" cy="6073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6C65CC3C-F8B4-774F-9011-5FAFD965A4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601494" y="2103965"/>
              <a:ext cx="381000" cy="318998"/>
            </a:xfrm>
            <a:prstGeom prst="triangle">
              <a:avLst>
                <a:gd name="adj" fmla="val 50000"/>
              </a:avLst>
            </a:prstGeom>
            <a:solidFill>
              <a:srgbClr val="FF9A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7" name="AutoShape 26">
              <a:extLst>
                <a:ext uri="{FF2B5EF4-FFF2-40B4-BE49-F238E27FC236}">
                  <a16:creationId xmlns:a16="http://schemas.microsoft.com/office/drawing/2014/main" id="{A457A0C3-CD44-6740-8065-68055CB3C4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887493" y="2103965"/>
              <a:ext cx="381000" cy="330902"/>
            </a:xfrm>
            <a:prstGeom prst="triangle">
              <a:avLst>
                <a:gd name="adj" fmla="val 50000"/>
              </a:avLst>
            </a:prstGeom>
            <a:solidFill>
              <a:srgbClr val="FF9A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9" name="AutoShape 27">
              <a:extLst>
                <a:ext uri="{FF2B5EF4-FFF2-40B4-BE49-F238E27FC236}">
                  <a16:creationId xmlns:a16="http://schemas.microsoft.com/office/drawing/2014/main" id="{C7CC236B-543C-D942-8659-0352BFC5A7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1994" y="1496654"/>
              <a:ext cx="2285999" cy="6073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id="{D9CEADC8-9233-8445-892F-C26556BA56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1994" y="1496654"/>
              <a:ext cx="0" cy="6073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7">
              <a:extLst>
                <a:ext uri="{FF2B5EF4-FFF2-40B4-BE49-F238E27FC236}">
                  <a16:creationId xmlns:a16="http://schemas.microsoft.com/office/drawing/2014/main" id="{3905C521-00EC-7547-A286-2F50E926FA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994" y="2434867"/>
              <a:ext cx="761999" cy="6167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9">
              <a:extLst>
                <a:ext uri="{FF2B5EF4-FFF2-40B4-BE49-F238E27FC236}">
                  <a16:creationId xmlns:a16="http://schemas.microsoft.com/office/drawing/2014/main" id="{2406BD59-3DEA-714A-9355-A9254C7411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43996" y="2434867"/>
              <a:ext cx="761998" cy="6167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C90F633-5E86-2D46-BEA4-7F279854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909" y="3101711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8</a:t>
              </a: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4A8D2FD8-AAAE-8941-98D1-3B5D3C53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909" y="3101711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12</a:t>
              </a: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8CFEC7EC-3381-6B42-B374-924BB123D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909" y="3101711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3</a:t>
              </a:r>
            </a:p>
          </p:txBody>
        </p:sp>
        <p:cxnSp>
          <p:nvCxnSpPr>
            <p:cNvPr id="27" name="AutoShape 13">
              <a:extLst>
                <a:ext uri="{FF2B5EF4-FFF2-40B4-BE49-F238E27FC236}">
                  <a16:creationId xmlns:a16="http://schemas.microsoft.com/office/drawing/2014/main" id="{D84C5290-A15F-FD48-A9DF-48DCD9312D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994" y="2434867"/>
              <a:ext cx="1" cy="6048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492CB-DE08-9D44-903D-AFBF313FB495}"/>
                </a:ext>
              </a:extLst>
            </p:cNvPr>
            <p:cNvSpPr/>
            <p:nvPr/>
          </p:nvSpPr>
          <p:spPr>
            <a:xfrm>
              <a:off x="2932986" y="2076992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79DF5E-42C8-D943-9296-920EFA174DA8}"/>
                </a:ext>
              </a:extLst>
            </p:cNvPr>
            <p:cNvSpPr/>
            <p:nvPr/>
          </p:nvSpPr>
          <p:spPr>
            <a:xfrm>
              <a:off x="5314236" y="1137177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3</a:t>
              </a:r>
            </a:p>
          </p:txBody>
        </p:sp>
        <p:cxnSp>
          <p:nvCxnSpPr>
            <p:cNvPr id="30" name="AutoShape 17">
              <a:extLst>
                <a:ext uri="{FF2B5EF4-FFF2-40B4-BE49-F238E27FC236}">
                  <a16:creationId xmlns:a16="http://schemas.microsoft.com/office/drawing/2014/main" id="{FD64EC14-5D6B-E542-9094-49F4B12E8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1987" y="2446021"/>
              <a:ext cx="761999" cy="6167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9">
              <a:extLst>
                <a:ext uri="{FF2B5EF4-FFF2-40B4-BE49-F238E27FC236}">
                  <a16:creationId xmlns:a16="http://schemas.microsoft.com/office/drawing/2014/main" id="{58063A8E-CAC7-444E-A6B4-B8F666F475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029989" y="2446021"/>
              <a:ext cx="761998" cy="6167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3F2AFCAB-E24A-C24D-81CC-632B8C607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902" y="3112865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X</a:t>
              </a: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3F5A2AC6-92B6-9646-9701-0CB78E2A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902" y="3112865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X</a:t>
              </a: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2240DC77-1B6F-DC42-BDB7-A9C274EA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902" y="3112865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2</a:t>
              </a:r>
            </a:p>
          </p:txBody>
        </p:sp>
        <p:cxnSp>
          <p:nvCxnSpPr>
            <p:cNvPr id="36" name="AutoShape 13">
              <a:extLst>
                <a:ext uri="{FF2B5EF4-FFF2-40B4-BE49-F238E27FC236}">
                  <a16:creationId xmlns:a16="http://schemas.microsoft.com/office/drawing/2014/main" id="{079C1C4B-0596-2F4E-A2D9-68BC53160A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1987" y="2446021"/>
              <a:ext cx="1" cy="6048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9ACAE2-F929-7448-A38F-14468F5203FF}"/>
                </a:ext>
              </a:extLst>
            </p:cNvPr>
            <p:cNvSpPr/>
            <p:nvPr/>
          </p:nvSpPr>
          <p:spPr>
            <a:xfrm>
              <a:off x="5312644" y="2076992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2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266C21-D99F-F746-9732-4CF8409C765D}"/>
                </a:ext>
              </a:extLst>
            </p:cNvPr>
            <p:cNvSpPr/>
            <p:nvPr/>
          </p:nvSpPr>
          <p:spPr>
            <a:xfrm>
              <a:off x="7511778" y="2124515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oboto Mono" panose="020B0604020202020204" charset="0"/>
                  <a:ea typeface="Roboto Mono" panose="020B0604020202020204" charset="0"/>
                  <a:cs typeface="Times New Roman" pitchFamily="18" charset="0"/>
                </a:rPr>
                <a:t>2</a:t>
              </a:r>
              <a:endParaRPr lang="en-US" dirty="0"/>
            </a:p>
          </p:txBody>
        </p:sp>
        <p:cxnSp>
          <p:nvCxnSpPr>
            <p:cNvPr id="38" name="AutoShape 17">
              <a:extLst>
                <a:ext uri="{FF2B5EF4-FFF2-40B4-BE49-F238E27FC236}">
                  <a16:creationId xmlns:a16="http://schemas.microsoft.com/office/drawing/2014/main" id="{2450A8C0-4E8A-664B-A615-C2A7BC2430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81689" y="2475756"/>
              <a:ext cx="761999" cy="6167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9">
              <a:extLst>
                <a:ext uri="{FF2B5EF4-FFF2-40B4-BE49-F238E27FC236}">
                  <a16:creationId xmlns:a16="http://schemas.microsoft.com/office/drawing/2014/main" id="{905AE7B6-A717-654D-B62B-49B9559B3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19691" y="2475756"/>
              <a:ext cx="761998" cy="6167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4A8DAB8A-F79E-9B45-A20A-C5BAA187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9604" y="3142600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</a:t>
              </a: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957AEE23-5ACE-144C-9E01-37A40CE6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604" y="3142600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2</a:t>
              </a:r>
            </a:p>
          </p:txBody>
        </p: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FA86C5F5-3658-E340-942D-E30A325A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604" y="3142600"/>
              <a:ext cx="384174" cy="330902"/>
            </a:xfrm>
            <a:prstGeom prst="rect">
              <a:avLst/>
            </a:prstGeom>
            <a:solidFill>
              <a:srgbClr val="BD92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14</a:t>
              </a:r>
            </a:p>
          </p:txBody>
        </p:sp>
        <p:cxnSp>
          <p:nvCxnSpPr>
            <p:cNvPr id="43" name="AutoShape 13">
              <a:extLst>
                <a:ext uri="{FF2B5EF4-FFF2-40B4-BE49-F238E27FC236}">
                  <a16:creationId xmlns:a16="http://schemas.microsoft.com/office/drawing/2014/main" id="{6EDA6EAC-2B86-B143-9467-5CA8AFA7AA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81689" y="2475756"/>
              <a:ext cx="1" cy="6048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F0DC5E0-2FB3-0E4F-8B3B-CD1B037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504" y="135501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Rounded Rectangle 52">
            <a:extLst>
              <a:ext uri="{FF2B5EF4-FFF2-40B4-BE49-F238E27FC236}">
                <a16:creationId xmlns:a16="http://schemas.microsoft.com/office/drawing/2014/main" id="{A5124D0E-35FE-6A49-8B60-7F5683969932}"/>
              </a:ext>
            </a:extLst>
          </p:cNvPr>
          <p:cNvSpPr/>
          <p:nvPr/>
        </p:nvSpPr>
        <p:spPr>
          <a:xfrm>
            <a:off x="2951619" y="4874321"/>
            <a:ext cx="5185451" cy="995835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Font typeface="Noto Sans Symbols"/>
              <a:buNone/>
            </a:pPr>
            <a:r>
              <a:rPr lang="el-GR" sz="220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α</a:t>
            </a:r>
            <a:r>
              <a:rPr lang="en-US" sz="220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MAX’s best option on path to root</a:t>
            </a:r>
          </a:p>
          <a:p>
            <a:pPr lvl="1" algn="ctr">
              <a:buFont typeface="Noto Sans Symbols"/>
              <a:buNone/>
            </a:pPr>
            <a:r>
              <a:rPr lang="el-GR" sz="220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β</a:t>
            </a:r>
            <a:r>
              <a:rPr lang="en-US" sz="220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r>
              <a:rPr lang="el-GR" sz="220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MIN’s best option on path to root</a:t>
            </a:r>
          </a:p>
        </p:txBody>
      </p:sp>
    </p:spTree>
    <p:extLst>
      <p:ext uri="{BB962C8B-B14F-4D97-AF65-F5344CB8AC3E}">
        <p14:creationId xmlns:p14="http://schemas.microsoft.com/office/powerpoint/2010/main" val="150057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14F53B2-3426-2443-9B85-BD60E74A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07EF8-10DD-424B-9FF5-F3483654A5F6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854C2-E340-9843-B178-8C80A81123C6}"/>
              </a:ext>
            </a:extLst>
          </p:cNvPr>
          <p:cNvSpPr/>
          <p:nvPr/>
        </p:nvSpPr>
        <p:spPr>
          <a:xfrm>
            <a:off x="2857498" y="2080279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+∞</a:t>
            </a:r>
            <a:endParaRPr lang="en-US" dirty="0"/>
          </a:p>
        </p:txBody>
      </p: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Box 9">
            <a:extLst>
              <a:ext uri="{FF2B5EF4-FFF2-40B4-BE49-F238E27FC236}">
                <a16:creationId xmlns:a16="http://schemas.microsoft.com/office/drawing/2014/main" id="{5032008E-333E-754D-B535-1ACEAF50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0E2F6467-9BAF-A049-8C7D-A2D723BB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3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3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5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 dirty="0">
                <a:sym typeface="Symbol" pitchFamily="18" charset="2"/>
              </a:rPr>
              <a:t>Alpha-Beta Pruning Example</a:t>
            </a:r>
            <a:endParaRPr sz="3400" b="1" dirty="0">
              <a:solidFill>
                <a:srgbClr val="3706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736D7FF-BD34-4A88-84A3-1D8F371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137177"/>
            <a:ext cx="381000" cy="359477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A6B95-38DB-164F-A3BB-D53340EB840C}"/>
              </a:ext>
            </a:extLst>
          </p:cNvPr>
          <p:cNvSpPr txBox="1"/>
          <p:nvPr/>
        </p:nvSpPr>
        <p:spPr>
          <a:xfrm>
            <a:off x="6162805" y="15908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C2D59-9E92-CF4E-9236-85AA2AEBC004}"/>
              </a:ext>
            </a:extLst>
          </p:cNvPr>
          <p:cNvSpPr/>
          <p:nvPr/>
        </p:nvSpPr>
        <p:spPr>
          <a:xfrm>
            <a:off x="5222345" y="114986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ono" panose="020B0604020202020204" charset="0"/>
                <a:ea typeface="Roboto Mono" panose="020B0604020202020204" charset="0"/>
                <a:cs typeface="Times New Roman" pitchFamily="18" charset="0"/>
              </a:rPr>
              <a:t>-∞</a:t>
            </a:r>
            <a:endParaRPr 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5349203-CB67-5C4A-B0EC-246ED83E1B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494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C6C3AF7C-5779-ED49-8CCE-0B7DB7D74164}"/>
              </a:ext>
            </a:extLst>
          </p:cNvPr>
          <p:cNvCxnSpPr>
            <a:cxnSpLocks noChangeShapeType="1"/>
            <a:endCxn id="14" idx="3"/>
          </p:cNvCxnSpPr>
          <p:nvPr/>
        </p:nvCxnSpPr>
        <p:spPr bwMode="auto">
          <a:xfrm flipH="1">
            <a:off x="3505994" y="1496654"/>
            <a:ext cx="228600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AutoShape 20">
            <a:extLst>
              <a:ext uri="{FF2B5EF4-FFF2-40B4-BE49-F238E27FC236}">
                <a16:creationId xmlns:a16="http://schemas.microsoft.com/office/drawing/2014/main" id="{6C65CC3C-F8B4-774F-9011-5FAFD965A4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01494" y="2103965"/>
            <a:ext cx="381000" cy="318998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AutoShape 26">
            <a:extLst>
              <a:ext uri="{FF2B5EF4-FFF2-40B4-BE49-F238E27FC236}">
                <a16:creationId xmlns:a16="http://schemas.microsoft.com/office/drawing/2014/main" id="{A457A0C3-CD44-6740-8065-68055CB3C4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7493" y="2103965"/>
            <a:ext cx="381000" cy="330902"/>
          </a:xfrm>
          <a:prstGeom prst="triangle">
            <a:avLst>
              <a:gd name="adj" fmla="val 50000"/>
            </a:avLst>
          </a:prstGeom>
          <a:solidFill>
            <a:srgbClr val="FF9A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C7CC236B-543C-D942-8659-0352BFC5A7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2285999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D9CEADC8-9233-8445-892F-C26556BA5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994" y="1496654"/>
            <a:ext cx="0" cy="6073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3905C521-00EC-7547-A286-2F50E926F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761999" cy="616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2406BD59-3DEA-714A-9355-A9254C741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996" y="2434867"/>
            <a:ext cx="761998" cy="6167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DC90F633-5E86-2D46-BEA4-7F27985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A8D2FD8-AAAE-8941-98D1-3B5D3C53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CFEC7EC-3381-6B42-B374-924BB12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09" y="3101711"/>
            <a:ext cx="384174" cy="330902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D84C5290-A15F-FD48-A9DF-48DCD9312D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994" y="2434867"/>
            <a:ext cx="1" cy="604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492CB-DE08-9D44-903D-AFBF313FB495}"/>
              </a:ext>
            </a:extLst>
          </p:cNvPr>
          <p:cNvSpPr/>
          <p:nvPr/>
        </p:nvSpPr>
        <p:spPr>
          <a:xfrm>
            <a:off x="2932986" y="207699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EFE7EA8-E9A3-7245-8DEB-3DDFD6E1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86" y="1847965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Symbol" pitchFamily="18" charset="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=3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B162011-6566-E94D-BBF0-991158E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008" y="948493"/>
            <a:ext cx="1223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=-</a:t>
            </a: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Symbol" pitchFamily="18" charset="2"/>
              </a:rPr>
              <a:t> =+</a:t>
            </a:r>
            <a:endParaRPr lang="en-US" altLang="en-US" sz="2400" b="0" dirty="0">
              <a:solidFill>
                <a:srgbClr val="C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3454B"/>
      </a:dk2>
      <a:lt2>
        <a:srgbClr val="CECFD2"/>
      </a:lt2>
      <a:accent1>
        <a:srgbClr val="00246D"/>
      </a:accent1>
      <a:accent2>
        <a:srgbClr val="009999"/>
      </a:accent2>
      <a:accent3>
        <a:srgbClr val="E246AE"/>
      </a:accent3>
      <a:accent4>
        <a:srgbClr val="4471C3"/>
      </a:accent4>
      <a:accent5>
        <a:srgbClr val="5EC0A6"/>
      </a:accent5>
      <a:accent6>
        <a:srgbClr val="D9E8E3"/>
      </a:accent6>
      <a:hlink>
        <a:srgbClr val="C10ADD"/>
      </a:hlink>
      <a:folHlink>
        <a:srgbClr val="7F00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716</Words>
  <Application>Microsoft Macintosh PowerPoint</Application>
  <PresentationFormat>Widescreen</PresentationFormat>
  <Paragraphs>315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Open Sans</vt:lpstr>
      <vt:lpstr>Cambria Math</vt:lpstr>
      <vt:lpstr>Calibri</vt:lpstr>
      <vt:lpstr>Arial</vt:lpstr>
      <vt:lpstr>Courier New</vt:lpstr>
      <vt:lpstr>Roboto Mono</vt:lpstr>
      <vt:lpstr>Noto Sans Symbols</vt:lpstr>
      <vt:lpstr>Georgia</vt:lpstr>
      <vt:lpstr>Times New Roman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Keller</dc:creator>
  <cp:lastModifiedBy>Callison-Burch, Christopher</cp:lastModifiedBy>
  <cp:revision>76</cp:revision>
  <dcterms:created xsi:type="dcterms:W3CDTF">2019-12-03T19:46:34Z</dcterms:created>
  <dcterms:modified xsi:type="dcterms:W3CDTF">2020-09-24T15:24:42Z</dcterms:modified>
</cp:coreProperties>
</file>