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4FF81-9744-BF46-AAD0-D1B1FBE96AF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5AFE-A141-6245-ADDB-0375406D4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Micromort&amp;action=edit&amp;section=7" TargetMode="External"/><Relationship Id="rId7" Type="http://schemas.openxmlformats.org/officeDocument/2006/relationships/hyperlink" Target="https://en.wikipedia.org/wiki/Micromort#cite_note-russell-3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icromort#cite_note-31" TargetMode="External"/><Relationship Id="rId5" Type="http://schemas.openxmlformats.org/officeDocument/2006/relationships/hyperlink" Target="https://en.wikipedia.org/wiki/Willingness_to_pay" TargetMode="External"/><Relationship Id="rId4" Type="http://schemas.openxmlformats.org/officeDocument/2006/relationships/hyperlink" Target="https://en.wikipedia.org/wiki/Willingness_to_accept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Everything in minimax</a:t>
            </a:r>
            <a:r>
              <a:rPr lang="en-US" baseline="0" dirty="0"/>
              <a:t> and </a:t>
            </a:r>
            <a:r>
              <a:rPr lang="en-US" baseline="0" dirty="0" err="1"/>
              <a:t>expectimax</a:t>
            </a:r>
            <a:r>
              <a:rPr lang="en-US" baseline="0" dirty="0"/>
              <a:t> has referenced the notion of </a:t>
            </a:r>
            <a:r>
              <a:rPr lang="en-US" baseline="0" dirty="0" err="1"/>
              <a:t>Utilties</a:t>
            </a:r>
            <a:r>
              <a:rPr lang="en-US" baseline="0" dirty="0"/>
              <a:t>.  The idea that there are values that you can go around either maximizing or minimizing or taking the average of.  </a:t>
            </a:r>
          </a:p>
          <a:p>
            <a:r>
              <a:rPr lang="en-US" baseline="0" dirty="0"/>
              <a:t>What are these numbers?  Where do they come from?  How do we even know that they exist?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02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Here’s the theorem.</a:t>
            </a:r>
            <a:r>
              <a:rPr lang="en-US" baseline="0" dirty="0"/>
              <a:t> </a:t>
            </a:r>
          </a:p>
          <a:p>
            <a:endParaRPr lang="en-US" dirty="0"/>
          </a:p>
          <a:p>
            <a:r>
              <a:rPr lang="en-US" dirty="0"/>
              <a:t>There exists</a:t>
            </a:r>
            <a:r>
              <a:rPr lang="en-US" baseline="0" dirty="0"/>
              <a:t> a real valued function U with the following properties. </a:t>
            </a:r>
          </a:p>
          <a:p>
            <a:r>
              <a:rPr lang="en-US" baseline="0" dirty="0"/>
              <a:t>U captures your ordinal preferences. </a:t>
            </a:r>
          </a:p>
          <a:p>
            <a:r>
              <a:rPr lang="en-US" baseline="0" dirty="0"/>
              <a:t>Utility of a lottery is the expectation of the elements of the lottery.</a:t>
            </a:r>
          </a:p>
          <a:p>
            <a:r>
              <a:rPr lang="en-US" baseline="0" dirty="0"/>
              <a:t>This means the utility captures your preference not only between prizes, but between lotteries!</a:t>
            </a:r>
          </a:p>
          <a:p>
            <a:endParaRPr lang="en-US" baseline="0" dirty="0"/>
          </a:p>
          <a:p>
            <a:r>
              <a:rPr lang="en-US" baseline="0" dirty="0"/>
              <a:t>It’s amazing!  It means your utilities are preserved under expectation. </a:t>
            </a:r>
          </a:p>
          <a:p>
            <a:endParaRPr lang="en-US" baseline="0" dirty="0"/>
          </a:p>
          <a:p>
            <a:r>
              <a:rPr lang="en-US" baseline="0" dirty="0"/>
              <a:t>You want your BEHAVIORS to be consistent to the MEU </a:t>
            </a:r>
            <a:r>
              <a:rPr lang="en-US" baseline="0" dirty="0" err="1"/>
              <a:t>Princple</a:t>
            </a:r>
            <a:r>
              <a:rPr lang="en-US" baseline="0" dirty="0"/>
              <a:t>.  </a:t>
            </a:r>
          </a:p>
          <a:p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19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You can be represented with utilities! And MEU.</a:t>
            </a:r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83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 These are kind of morbid.  Reason about product recalls, where you’re talking about chance of death. </a:t>
            </a:r>
          </a:p>
          <a:p>
            <a:endParaRPr lang="en-US" dirty="0"/>
          </a:p>
          <a:p>
            <a:r>
              <a:rPr lang="en-US" dirty="0"/>
              <a:t>How do I actually get the real valued</a:t>
            </a:r>
            <a:r>
              <a:rPr lang="en-US" baseline="0" dirty="0"/>
              <a:t> numbers that you assign to U?</a:t>
            </a:r>
            <a:endParaRPr lang="en-US" dirty="0"/>
          </a:p>
          <a:p>
            <a:r>
              <a:rPr lang="en-US" dirty="0"/>
              <a:t>I need to ask you questions</a:t>
            </a:r>
            <a:r>
              <a:rPr lang="en-US" baseline="0" dirty="0"/>
              <a:t> about lotteries</a:t>
            </a:r>
            <a:r>
              <a:rPr lang="mr-IN" baseline="0" dirty="0"/>
              <a:t>…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88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Willingness to pay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3" tooltip="Edit section: Willingness to pay"/>
              </a:rPr>
              <a:t>edit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]</a:t>
            </a:r>
            <a:endParaRPr lang="en-US" sz="1200" b="1" i="0" u="none" strike="noStrike" kern="1200" dirty="0">
              <a:solidFill>
                <a:schemeClr val="tx1"/>
              </a:solidFill>
              <a:effectLst/>
              <a:latin typeface="Times New Roman" pitchFamily="-107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An application of micromorts is measuring the value that humans place on risk: for example, one can consider the amount of money one would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4" tooltip="Willingness to accept"/>
              </a:rPr>
              <a:t>have to pay a person to get him or her to accept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 a one-in-a-million chance of death (or conversely the amount that someone might be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5" tooltip="Willingness to pay"/>
              </a:rPr>
              <a:t>willing to pay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 to avoid a one-in-a-million chance of death). When put thus, people claim a high number but when inferred from their day-to-day actions (e.g., how much they are willing to pay for safety features on cars) a typical value is around $50 (in 2009).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6"/>
              </a:rPr>
              <a:t>[31]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7"/>
              </a:rPr>
              <a:t>[32]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 However utility functions are often not linear, i.e. the more a person has already spent on their safety the less they are willing to spend to further increase their safety. Therefore, the $50 valuation should not be taken to mean that a human life (1 million micromorts) is valued at $50,000,000. Furthermore, the local linearity of any utility curve means that the micromort is useful for small incremental risks and rewards, not necessarily for large risks.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  <a:hlinkClick r:id="rId7"/>
              </a:rPr>
              <a:t>[32]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-107" charset="0"/>
              <a:ea typeface="ＭＳ Ｐゴシック" charset="-128"/>
              <a:cs typeface="ＭＳ Ｐゴシック" charset="-128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10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Elicit preferences.</a:t>
            </a:r>
          </a:p>
          <a:p>
            <a:r>
              <a:rPr lang="en-US" dirty="0"/>
              <a:t>Slide the value until</a:t>
            </a:r>
            <a:r>
              <a:rPr lang="en-US" baseline="0" dirty="0"/>
              <a:t> the person becomes indifferent.  That’s the way that I can assign a number to U.</a:t>
            </a:r>
            <a:endParaRPr lang="en-US" dirty="0"/>
          </a:p>
          <a:p>
            <a:r>
              <a:rPr lang="en-US" dirty="0"/>
              <a:t>How</a:t>
            </a:r>
            <a:r>
              <a:rPr lang="en-US" baseline="0" dirty="0"/>
              <a:t> much do you NOT want to pay $30?  No change is better than paying $30, instant death is worse.</a:t>
            </a:r>
            <a:r>
              <a:rPr lang="en-US" b="1" baseline="0" dirty="0"/>
              <a:t> </a:t>
            </a:r>
            <a:br>
              <a:rPr lang="en-US" b="1" baseline="0" dirty="0"/>
            </a:br>
            <a:r>
              <a:rPr lang="en-US" b="1" baseline="0" dirty="0"/>
              <a:t>Example: Buy a bike </a:t>
            </a:r>
            <a:r>
              <a:rPr lang="en-US" b="1" baseline="0" dirty="0" err="1"/>
              <a:t>helment</a:t>
            </a:r>
            <a:r>
              <a:rPr lang="en-US" b="1" baseline="0" dirty="0"/>
              <a:t> to reduce your </a:t>
            </a:r>
            <a:r>
              <a:rPr lang="en-US" b="1" baseline="0" dirty="0" err="1"/>
              <a:t>microports</a:t>
            </a:r>
            <a:r>
              <a:rPr lang="en-US" b="1" baseline="0" dirty="0"/>
              <a:t> by 1.</a:t>
            </a:r>
            <a:endParaRPr lang="en-US" baseline="0" dirty="0"/>
          </a:p>
          <a:p>
            <a:r>
              <a:rPr lang="en-US" baseline="0" dirty="0"/>
              <a:t>Once I find that magical probability that makes you indifferent, then I know U.</a:t>
            </a:r>
          </a:p>
          <a:p>
            <a:r>
              <a:rPr lang="en-US" baseline="0" dirty="0"/>
              <a:t>If we made it worse, pay $3m be in debt forever.</a:t>
            </a:r>
            <a:endParaRPr lang="en-US" b="1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62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Arial" charset="0"/>
              </a:rPr>
              <a:t>How about money?  Can we use money as a utility scale?  No!  It’s not a good utility</a:t>
            </a:r>
            <a:r>
              <a:rPr lang="en-US" baseline="0" dirty="0">
                <a:latin typeface="Arial" charset="0"/>
              </a:rPr>
              <a:t> scale.  We can talk about the utility of money, but it itself isn’t a good utility scale.  Why not?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Imagine</a:t>
            </a:r>
            <a:r>
              <a:rPr lang="en-US" baseline="0" dirty="0">
                <a:latin typeface="Arial" charset="0"/>
              </a:rPr>
              <a:t> a lottery where you get X dollars or Y dollars.</a:t>
            </a:r>
          </a:p>
          <a:p>
            <a:r>
              <a:rPr lang="en-US" baseline="0" dirty="0">
                <a:latin typeface="Arial" charset="0"/>
              </a:rPr>
              <a:t>Obviously, how good this is depends on X, Y and p.</a:t>
            </a:r>
          </a:p>
          <a:p>
            <a:r>
              <a:rPr lang="en-US" baseline="0" dirty="0">
                <a:latin typeface="Arial" charset="0"/>
              </a:rPr>
              <a:t>Typically a utility of a lottery over money is worth less than its equivalent monetary value.</a:t>
            </a:r>
          </a:p>
          <a:p>
            <a:endParaRPr lang="en-US" baseline="0" dirty="0">
              <a:latin typeface="Arial" charset="0"/>
            </a:endParaRPr>
          </a:p>
          <a:p>
            <a:r>
              <a:rPr lang="en-US" baseline="0" dirty="0">
                <a:latin typeface="Arial" charset="0"/>
              </a:rPr>
              <a:t>You’d rather have a smaller amount that is guaranteed.</a:t>
            </a:r>
          </a:p>
          <a:p>
            <a:endParaRPr lang="en-US" baseline="0" dirty="0">
              <a:latin typeface="Arial" charset="0"/>
            </a:endParaRPr>
          </a:p>
          <a:p>
            <a:r>
              <a:rPr lang="en-US" baseline="0" dirty="0">
                <a:latin typeface="Arial" charset="0"/>
              </a:rPr>
              <a:t>How many of you would like a million dollars?</a:t>
            </a:r>
          </a:p>
          <a:p>
            <a:r>
              <a:rPr lang="en-US" baseline="0" dirty="0">
                <a:latin typeface="Arial" charset="0"/>
              </a:rPr>
              <a:t>How many of you would like a billion dollars?  How much more?  1000x more?  Maybe not?</a:t>
            </a:r>
          </a:p>
          <a:p>
            <a:r>
              <a:rPr lang="en-US" baseline="0" dirty="0">
                <a:latin typeface="Arial" charset="0"/>
              </a:rPr>
              <a:t>Let’s say I gave you a billion.  Now how much do you want a million?  Not much.</a:t>
            </a:r>
          </a:p>
          <a:p>
            <a:r>
              <a:rPr lang="en-US" baseline="0" dirty="0">
                <a:latin typeface="Arial" charset="0"/>
              </a:rPr>
              <a:t>Diminishing returns. I’m told after your first billion, your second billion has less utility.</a:t>
            </a:r>
          </a:p>
          <a:p>
            <a:r>
              <a:rPr lang="en-US" baseline="0" dirty="0">
                <a:latin typeface="Arial" charset="0"/>
              </a:rPr>
              <a:t>Same thing in the negative.  Once you’re $1b in debt, whatever, you’re too big.</a:t>
            </a:r>
            <a:endParaRPr lang="en-US" dirty="0">
              <a:latin typeface="Arial" charset="0"/>
            </a:endParaRPr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447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Lottery</a:t>
            </a:r>
            <a:r>
              <a:rPr lang="en-US" baseline="0" dirty="0"/>
              <a:t> example = $1000 computer, 50% chance that you’ll get it stolen, in which case you are left with $0.</a:t>
            </a:r>
          </a:p>
          <a:p>
            <a:endParaRPr lang="en-US" baseline="0" dirty="0"/>
          </a:p>
          <a:p>
            <a:r>
              <a:rPr lang="en-US" baseline="0" dirty="0"/>
              <a:t>Certainty equivalent.  That’s how much money you would be willing to trade this lottery for.  Trade uncertainty for certainty. </a:t>
            </a:r>
          </a:p>
          <a:p>
            <a:endParaRPr lang="en-US" dirty="0"/>
          </a:p>
          <a:p>
            <a:r>
              <a:rPr lang="en-US" baseline="0" dirty="0"/>
              <a:t>Certainty equivalent.   How much would you trade this lottery for?  How many would trade this for $10?  How about $900?  How about $400?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</a:t>
            </a:r>
            <a:r>
              <a:rPr lang="en-US" baseline="0" dirty="0"/>
              <a:t> of these preferences there are things like insurance. </a:t>
            </a:r>
          </a:p>
          <a:p>
            <a:r>
              <a:rPr lang="en-US" baseline="0" dirty="0"/>
              <a:t>Is insurance just a scam?  No, it’s win-win!</a:t>
            </a:r>
          </a:p>
          <a:p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468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Are humans perfectly rational?  Here’s a classic experiment</a:t>
            </a:r>
          </a:p>
          <a:p>
            <a:r>
              <a:rPr lang="en-US" dirty="0"/>
              <a:t>B is the clear winner.</a:t>
            </a:r>
          </a:p>
          <a:p>
            <a:r>
              <a:rPr lang="en-US" dirty="0"/>
              <a:t>C is the winner.</a:t>
            </a:r>
          </a:p>
          <a:p>
            <a:endParaRPr lang="en-US" dirty="0"/>
          </a:p>
          <a:p>
            <a:r>
              <a:rPr lang="en-US" dirty="0"/>
              <a:t>Most people prefer C over D.  </a:t>
            </a:r>
          </a:p>
          <a:p>
            <a:r>
              <a:rPr lang="en-US" dirty="0"/>
              <a:t>Multiply C and D by 4</a:t>
            </a:r>
            <a:r>
              <a:rPr lang="en-US" baseline="0" dirty="0"/>
              <a:t> and get the opposite conclusion 0.2*4 = 0.8, 0.25*4 = 1, so 0.8 U($4k) &gt; 1.0 * U($3k)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what the heck?  You’re making irrational preferences?  Are you irrational or did</a:t>
            </a:r>
            <a:r>
              <a:rPr lang="en-US" baseline="0" dirty="0"/>
              <a:t> I do something wrong?</a:t>
            </a:r>
          </a:p>
          <a:p>
            <a:r>
              <a:rPr lang="en-US" baseline="0" dirty="0"/>
              <a:t>There’s a lot going on.</a:t>
            </a:r>
          </a:p>
          <a:p>
            <a:r>
              <a:rPr lang="en-US" baseline="0" dirty="0"/>
              <a:t>Prize B said 100% chance of 3k.  0 is actually important. </a:t>
            </a:r>
          </a:p>
          <a:p>
            <a:r>
              <a:rPr lang="en-US" baseline="0" dirty="0"/>
              <a:t>What do you get if you choose A, and you win $0?  You get the  feeling of stupidity. 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3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If we have utilities,</a:t>
            </a:r>
            <a:r>
              <a:rPr lang="en-US" baseline="0" dirty="0"/>
              <a:t> why should we ever average them?</a:t>
            </a:r>
          </a:p>
          <a:p>
            <a:r>
              <a:rPr lang="en-US" baseline="0" dirty="0"/>
              <a:t>The answer is vampire bunnies.  Worst case reasoning only works if your model is able to assign very low probabilities to very bad events.  You need probabilistic reasoning and averages.  </a:t>
            </a:r>
          </a:p>
          <a:p>
            <a:r>
              <a:rPr lang="en-US" baseline="0" dirty="0"/>
              <a:t>This is going to lead us down the path of probabilistic reasoning. </a:t>
            </a:r>
          </a:p>
          <a:p>
            <a:endParaRPr lang="en-US" dirty="0"/>
          </a:p>
          <a:p>
            <a:r>
              <a:rPr lang="en-US" dirty="0"/>
              <a:t>Are humans</a:t>
            </a:r>
            <a:r>
              <a:rPr lang="en-US" baseline="0" dirty="0"/>
              <a:t> so complex that they can’t be boiled down to these probabilities? 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56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Minimax is really about the</a:t>
            </a:r>
            <a:r>
              <a:rPr lang="en-US" baseline="0" dirty="0"/>
              <a:t> ordering of the states. A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Monotonic transformation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-107" charset="0"/>
                <a:ea typeface="ＭＳ Ｐゴシック" charset="-128"/>
                <a:cs typeface="ＭＳ Ｐゴシック" charset="-128"/>
              </a:rPr>
              <a:t> is a way of transforming a set of numbers into another set that preserves the order of the original set</a:t>
            </a:r>
            <a:endParaRPr lang="en-US" baseline="0" dirty="0"/>
          </a:p>
          <a:p>
            <a:r>
              <a:rPr lang="en-US" baseline="0" dirty="0"/>
              <a:t>In </a:t>
            </a:r>
            <a:r>
              <a:rPr lang="en-US" baseline="0" dirty="0" err="1"/>
              <a:t>expectiax</a:t>
            </a:r>
            <a:r>
              <a:rPr lang="en-US" baseline="0" dirty="0"/>
              <a:t>, the right tree would give me average of 20 and 25, so I would take the right branch.  What about in the right tree?  That would give me 800 and 650, so I would take the left branch.</a:t>
            </a:r>
          </a:p>
          <a:p>
            <a:r>
              <a:rPr lang="en-US" baseline="0" dirty="0"/>
              <a:t>The magnitudes are very important here. 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47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13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Arial" charset="0"/>
              </a:rPr>
              <a:t>The robot has to</a:t>
            </a:r>
            <a:r>
              <a:rPr lang="en-US" baseline="0" dirty="0">
                <a:latin typeface="Arial" charset="0"/>
              </a:rPr>
              <a:t> choose not only between utilities, but also uncertain outcomes. </a:t>
            </a:r>
            <a:endParaRPr lang="en-US" dirty="0">
              <a:latin typeface="Arial" charset="0"/>
            </a:endParaRPr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68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 prize</a:t>
            </a:r>
            <a:r>
              <a:rPr lang="en-US" baseline="0" dirty="0"/>
              <a:t> is a given outcome. </a:t>
            </a:r>
          </a:p>
          <a:p>
            <a:r>
              <a:rPr lang="en-US" baseline="0" dirty="0"/>
              <a:t>Lotteries are mixtures with probabilities attached.</a:t>
            </a:r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6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Are there good preferences and bad preferences?  What do we</a:t>
            </a:r>
            <a:r>
              <a:rPr lang="en-US" baseline="0" dirty="0"/>
              <a:t> need in order to decide is an agent is rational?</a:t>
            </a:r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68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Arial" charset="0"/>
              </a:rPr>
              <a:t>Apple, banana, carrot</a:t>
            </a:r>
          </a:p>
          <a:p>
            <a:r>
              <a:rPr lang="en-US" dirty="0">
                <a:latin typeface="Arial" charset="0"/>
              </a:rPr>
              <a:t>Some things don’t make sense.</a:t>
            </a:r>
            <a:r>
              <a:rPr lang="en-US" baseline="0" dirty="0">
                <a:latin typeface="Arial" charset="0"/>
              </a:rPr>
              <a:t> </a:t>
            </a:r>
          </a:p>
          <a:p>
            <a:endParaRPr lang="en-US" baseline="0" dirty="0">
              <a:latin typeface="Arial" charset="0"/>
            </a:endParaRPr>
          </a:p>
          <a:p>
            <a:r>
              <a:rPr lang="en-US" baseline="0" dirty="0">
                <a:latin typeface="Arial" charset="0"/>
              </a:rPr>
              <a:t>... This is a defect in behavior. </a:t>
            </a:r>
            <a:endParaRPr lang="en-US" dirty="0">
              <a:latin typeface="Arial" charset="0"/>
            </a:endParaRPr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39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Orderability.</a:t>
            </a:r>
            <a:r>
              <a:rPr lang="en-US" baseline="0" dirty="0"/>
              <a:t>  You have to like A better or B better or be indifferent.</a:t>
            </a:r>
          </a:p>
          <a:p>
            <a:r>
              <a:rPr lang="en-US" baseline="0" dirty="0"/>
              <a:t>Transitivity, we just saw.</a:t>
            </a:r>
          </a:p>
          <a:p>
            <a:r>
              <a:rPr lang="en-US" baseline="0" dirty="0"/>
              <a:t>Continuity.  More subtle.  If you like A better than C and B is somewhere in the middle.  Then there has to be some lottery between A and C, where you’re indifferent with B.</a:t>
            </a:r>
          </a:p>
          <a:p>
            <a:r>
              <a:rPr lang="en-US" baseline="0" dirty="0"/>
              <a:t>Substitutability.  If they’re exchangeable on their own then they are exchangeable in a lottery.</a:t>
            </a:r>
          </a:p>
          <a:p>
            <a:r>
              <a:rPr lang="en-US" baseline="0" dirty="0"/>
              <a:t>Monotonicity.  Also reasonable.  If A is better than B, and you have a lottery between A and B, then you would prefer more A in the mix.  </a:t>
            </a:r>
          </a:p>
          <a:p>
            <a:endParaRPr lang="en-US" baseline="0" dirty="0"/>
          </a:p>
          <a:p>
            <a:r>
              <a:rPr lang="en-US" baseline="0" dirty="0"/>
              <a:t>If you accept these actions, then rational preferences that obey these, then all of your behavior is describable by maximizing utilities.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08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9;p11">
            <a:extLst>
              <a:ext uri="{FF2B5EF4-FFF2-40B4-BE49-F238E27FC236}">
                <a16:creationId xmlns:a16="http://schemas.microsoft.com/office/drawing/2014/main" id="{854A94CA-3189-0A43-9240-839865B221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1767" t="230" r="30886" b="-230"/>
          <a:stretch/>
        </p:blipFill>
        <p:spPr>
          <a:xfrm>
            <a:off x="6520550" y="0"/>
            <a:ext cx="5671450" cy="65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08D4C-2523-7441-B307-A6B5FE7F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32" y="1915893"/>
            <a:ext cx="6030168" cy="286731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67E09-5893-5D40-BF48-36FDB301D2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132" y="4928747"/>
            <a:ext cx="6030168" cy="94260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Professor Chris </a:t>
            </a:r>
            <a:r>
              <a:rPr lang="en-US" dirty="0" err="1"/>
              <a:t>Callison</a:t>
            </a:r>
            <a:r>
              <a:rPr lang="en-US" dirty="0"/>
              <a:t>-Burch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5772E-ECEC-DA40-9BBA-7AEFED2A94C2}"/>
              </a:ext>
            </a:extLst>
          </p:cNvPr>
          <p:cNvGrpSpPr/>
          <p:nvPr userDrawn="1"/>
        </p:nvGrpSpPr>
        <p:grpSpPr>
          <a:xfrm>
            <a:off x="441132" y="802307"/>
            <a:ext cx="4244100" cy="996900"/>
            <a:chOff x="900898" y="880853"/>
            <a:chExt cx="4244100" cy="996900"/>
          </a:xfrm>
        </p:grpSpPr>
        <p:sp>
          <p:nvSpPr>
            <p:cNvPr id="8" name="Google Shape;16;p11">
              <a:extLst>
                <a:ext uri="{FF2B5EF4-FFF2-40B4-BE49-F238E27FC236}">
                  <a16:creationId xmlns:a16="http://schemas.microsoft.com/office/drawing/2014/main" id="{92F8804A-82D5-D54D-944A-43543613A956}"/>
                </a:ext>
              </a:extLst>
            </p:cNvPr>
            <p:cNvSpPr/>
            <p:nvPr userDrawn="1"/>
          </p:nvSpPr>
          <p:spPr>
            <a:xfrm>
              <a:off x="900898" y="880853"/>
              <a:ext cx="4244100" cy="996900"/>
            </a:xfrm>
            <a:prstGeom prst="rect">
              <a:avLst/>
            </a:prstGeom>
            <a:solidFill>
              <a:srgbClr val="FFA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;p11">
              <a:extLst>
                <a:ext uri="{FF2B5EF4-FFF2-40B4-BE49-F238E27FC236}">
                  <a16:creationId xmlns:a16="http://schemas.microsoft.com/office/drawing/2014/main" id="{7C6616B2-94D3-FA4B-A454-647FE4C7AE5B}"/>
                </a:ext>
              </a:extLst>
            </p:cNvPr>
            <p:cNvSpPr txBox="1"/>
            <p:nvPr userDrawn="1"/>
          </p:nvSpPr>
          <p:spPr>
            <a:xfrm>
              <a:off x="998308" y="1023996"/>
              <a:ext cx="4049280" cy="808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300" dirty="0"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2300" i="0" u="none" strike="noStrike" cap="none" dirty="0">
                  <a:latin typeface="Open Sans SemiBold"/>
                  <a:ea typeface="Open Sans SemiBold"/>
                  <a:cs typeface="Open Sans SemiBold"/>
                  <a:sym typeface="Open Sans SemiBold"/>
                </a:rPr>
                <a:t>CIS 421/521:  </a:t>
              </a:r>
              <a:br>
                <a:rPr lang="en-US" sz="2300" i="0" u="none" strike="noStrike" cap="none" dirty="0">
                  <a:latin typeface="Open Sans SemiBold"/>
                  <a:ea typeface="Open Sans SemiBold"/>
                  <a:cs typeface="Open Sans SemiBold"/>
                  <a:sym typeface="Open Sans SemiBold"/>
                </a:rPr>
              </a:br>
              <a:r>
                <a:rPr lang="en-US" sz="2300" i="0" u="none" strike="noStrike" cap="none" dirty="0">
                  <a:latin typeface="Open Sans SemiBold"/>
                  <a:ea typeface="Open Sans SemiBold"/>
                  <a:cs typeface="Open Sans SemiBold"/>
                  <a:sym typeface="Open Sans SemiBold"/>
                </a:rPr>
                <a:t> ARTIFICIAL INTELLIGENCE </a:t>
              </a:r>
              <a:endParaRPr sz="1300" i="0" u="none" strike="noStrike" cap="none" dirty="0"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sp>
        <p:nvSpPr>
          <p:cNvPr id="12" name="Google Shape;20;p11">
            <a:extLst>
              <a:ext uri="{FF2B5EF4-FFF2-40B4-BE49-F238E27FC236}">
                <a16:creationId xmlns:a16="http://schemas.microsoft.com/office/drawing/2014/main" id="{AB885C21-D508-9A47-8045-2AF7E72E0B40}"/>
              </a:ext>
            </a:extLst>
          </p:cNvPr>
          <p:cNvSpPr/>
          <p:nvPr userDrawn="1"/>
        </p:nvSpPr>
        <p:spPr>
          <a:xfrm>
            <a:off x="0" y="5915450"/>
            <a:ext cx="12192000" cy="9426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1;p11">
            <a:extLst>
              <a:ext uri="{FF2B5EF4-FFF2-40B4-BE49-F238E27FC236}">
                <a16:creationId xmlns:a16="http://schemas.microsoft.com/office/drawing/2014/main" id="{75241C78-4464-2A4B-A643-C40628E43E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-12321"/>
          <a:stretch/>
        </p:blipFill>
        <p:spPr>
          <a:xfrm>
            <a:off x="218075" y="6016887"/>
            <a:ext cx="2244059" cy="695625"/>
          </a:xfrm>
          <a:prstGeom prst="rect">
            <a:avLst/>
          </a:prstGeom>
          <a:noFill/>
          <a:ln>
            <a:noFill/>
          </a:ln>
          <a:effectLst>
            <a:outerShdw blurRad="985838" dist="28575" algn="bl" rotWithShape="0">
              <a:srgbClr val="000000">
                <a:alpha val="85880"/>
              </a:srgbClr>
            </a:outerShdw>
          </a:effectLst>
        </p:spPr>
      </p:pic>
      <p:pic>
        <p:nvPicPr>
          <p:cNvPr id="15" name="Google Shape;22;p11">
            <a:extLst>
              <a:ext uri="{FF2B5EF4-FFF2-40B4-BE49-F238E27FC236}">
                <a16:creationId xmlns:a16="http://schemas.microsoft.com/office/drawing/2014/main" id="{42627C57-D121-9B47-AA2A-BC7AB2E6FB0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596" y="3255529"/>
            <a:ext cx="2242775" cy="310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99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B36F-1BD3-2E41-AED2-D5C919B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843E2-A3BD-9340-A2E6-E36B8072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427C-6332-E94F-9BB8-0E4E5C8C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4151-F8C2-EA4C-B57E-1675FEE6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0F56AA-1532-1C4F-A244-9BDF2CD72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6A5B-551E-9848-960E-017206F30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F84F-CD2E-0B47-870B-26226738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CCA4-9B28-EC48-A781-8D5ACF46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AC1A-2588-8249-A226-826E2B49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BAD775-4574-FF45-A555-5499A91FB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5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99684" y="962027"/>
            <a:ext cx="105552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394073" y="311152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0661"/>
              </a:buClr>
              <a:buSzPts val="3200"/>
              <a:buFont typeface="Open Sans"/>
              <a:buNone/>
              <a:defRPr sz="3200" b="1">
                <a:solidFill>
                  <a:srgbClr val="37066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o"/>
              <a:defRPr b="1">
                <a:solidFill>
                  <a:srgbClr val="37066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6486300"/>
            <a:ext cx="12192000" cy="3717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75" y="6501549"/>
            <a:ext cx="1780175" cy="34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8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0B61-BA54-414E-8E4C-99C08C12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A07B-6E34-B340-A611-F2555B74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83A0-E899-0C41-98ED-E121F2D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0F47-D085-884A-BBB6-559E49C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BA3910-9997-604F-878B-1C0C5E9A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0F55-1725-704D-A355-35461BB1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0353-895D-5C45-9F23-4858B73E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E8A2-A965-1B48-8D1B-9270F97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05DD-AD55-5B41-B491-F313F341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CFDAB7-D604-E54E-A719-7BFCF39FA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D993-8708-C748-8BF8-A302004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E0A7-479C-E440-A318-EF8E7701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48DC8-08CC-804E-992C-59DD487C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E55D-2ADD-F04A-9911-3EC6595C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0945-E404-FB4E-A523-EBDDCAA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7E0D0F2-5BA0-0B4E-91CF-3B7E48BFA57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8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CF41-2200-D842-B9F9-FF775E43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93C0-F1D4-D34B-81A7-DA239AE3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C002-01DA-1B44-8FBE-E8CAF62F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1212-FAAD-F944-BADA-4651FD874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42B8E-CD9B-2D40-8BAD-5C6E8609C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15244-12A5-5A45-B8FF-74FBC415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C00F0-F776-D047-95B9-FF5B7C91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65492C2-C24A-D945-B33F-10F13A923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0003-B350-E04A-B763-4329CE8E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B310E-B0C6-6646-A2F2-2E88C502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DD48-6EDB-BC4D-96A2-BA066FAA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540311-DB5A-8444-A671-3CAEF937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4920DE-F4F3-3C41-A38E-E1EF78B64B59}"/>
              </a:ext>
            </a:extLst>
          </p:cNvPr>
          <p:cNvSpPr/>
          <p:nvPr userDrawn="1"/>
        </p:nvSpPr>
        <p:spPr>
          <a:xfrm>
            <a:off x="-83457" y="6477624"/>
            <a:ext cx="12438743" cy="49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80C71-7E56-BB44-81EC-F71521D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FA998-67AC-AF42-903F-83F635E5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D19490E2-CA85-C940-B72C-CCD4B452E0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8943E-9E00-8944-B9D1-AFA4B475EE50}"/>
              </a:ext>
            </a:extLst>
          </p:cNvPr>
          <p:cNvSpPr/>
          <p:nvPr userDrawn="1"/>
        </p:nvSpPr>
        <p:spPr>
          <a:xfrm>
            <a:off x="11543071" y="0"/>
            <a:ext cx="648929" cy="4109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33;p13">
            <a:extLst>
              <a:ext uri="{FF2B5EF4-FFF2-40B4-BE49-F238E27FC236}">
                <a16:creationId xmlns:a16="http://schemas.microsoft.com/office/drawing/2014/main" id="{14F3EB22-F4D2-754A-AB85-DAA4305252E0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4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774F-50A5-E14E-AAEC-14855327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1686-80B3-8A4B-9736-F0316A4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CD0AB-9D3A-5C41-8CF6-96FEC7FE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7C02-06ED-8946-9533-9CC994F5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EB30-E3CB-CC41-9AE9-BCE86A9C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B1E8B3-7FC3-0A49-B31A-DDA22EA8F57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4060-0D54-D247-B80E-D31A33DB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2D2A0-C12B-DC42-A002-CB51BD79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96B5-0412-8141-B230-2031172B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654FC-5288-CA42-A392-8D4125FD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521/421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CC7A-6E1D-DC4A-A12F-30980DCA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90E2-CA85-C940-B72C-CCD4B452E0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76E1BE-53C9-0147-8AE4-A8FCEB505E0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;p12">
            <a:extLst>
              <a:ext uri="{FF2B5EF4-FFF2-40B4-BE49-F238E27FC236}">
                <a16:creationId xmlns:a16="http://schemas.microsoft.com/office/drawing/2014/main" id="{D565B97B-D174-6041-8128-9644BDEA392B}"/>
              </a:ext>
            </a:extLst>
          </p:cNvPr>
          <p:cNvSpPr/>
          <p:nvPr userDrawn="1"/>
        </p:nvSpPr>
        <p:spPr>
          <a:xfrm>
            <a:off x="0" y="6486300"/>
            <a:ext cx="12192000" cy="3717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29;p12">
            <a:extLst>
              <a:ext uri="{FF2B5EF4-FFF2-40B4-BE49-F238E27FC236}">
                <a16:creationId xmlns:a16="http://schemas.microsoft.com/office/drawing/2014/main" id="{BCE5A042-1C99-BF4D-B2B0-CC442047FEFA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3875" y="6501549"/>
            <a:ext cx="1780175" cy="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C393A-D59D-9547-9124-7E756C3F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73" y="365125"/>
            <a:ext cx="10954127" cy="77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FD086-4C25-CA48-906F-2DB2697E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673" y="1348547"/>
            <a:ext cx="10515600" cy="479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B887-4C7C-6E4A-9988-EDE9C456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CIS 521/421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8E9F-3683-B847-B87A-A5004D7EA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4925" y="6477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D19490E2-CA85-C940-B72C-CCD4B452E0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B726FF-CD68-6C4A-97EB-7FBB0885F1DC}"/>
              </a:ext>
            </a:extLst>
          </p:cNvPr>
          <p:cNvGrpSpPr/>
          <p:nvPr userDrawn="1"/>
        </p:nvGrpSpPr>
        <p:grpSpPr>
          <a:xfrm>
            <a:off x="11601300" y="0"/>
            <a:ext cx="593325" cy="3948265"/>
            <a:chOff x="11601300" y="0"/>
            <a:chExt cx="593325" cy="3948265"/>
          </a:xfrm>
        </p:grpSpPr>
        <p:pic>
          <p:nvPicPr>
            <p:cNvPr id="14" name="Google Shape;66;p2">
              <a:extLst>
                <a:ext uri="{FF2B5EF4-FFF2-40B4-BE49-F238E27FC236}">
                  <a16:creationId xmlns:a16="http://schemas.microsoft.com/office/drawing/2014/main" id="{5C25E95F-928A-AA44-9141-A0CD197DE662}"/>
                </a:ext>
              </a:extLst>
            </p:cNvPr>
            <p:cNvPicPr preferRelativeResize="0"/>
            <p:nvPr userDrawn="1"/>
          </p:nvPicPr>
          <p:blipFill rotWithShape="1">
            <a:blip r:embed="rId15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31"/>
            <a:stretch/>
          </p:blipFill>
          <p:spPr>
            <a:xfrm>
              <a:off x="11603925" y="0"/>
              <a:ext cx="590700" cy="377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67;p2">
              <a:extLst>
                <a:ext uri="{FF2B5EF4-FFF2-40B4-BE49-F238E27FC236}">
                  <a16:creationId xmlns:a16="http://schemas.microsoft.com/office/drawing/2014/main" id="{5F44F4FB-7E8D-964F-B615-5D01B9861B33}"/>
                </a:ext>
              </a:extLst>
            </p:cNvPr>
            <p:cNvSpPr/>
            <p:nvPr userDrawn="1"/>
          </p:nvSpPr>
          <p:spPr>
            <a:xfrm>
              <a:off x="11601300" y="3745465"/>
              <a:ext cx="590700" cy="202800"/>
            </a:xfrm>
            <a:prstGeom prst="rect">
              <a:avLst/>
            </a:prstGeom>
            <a:solidFill>
              <a:srgbClr val="3706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42E8-F234-084A-9923-0DC9FAABB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61077" y="6501551"/>
            <a:ext cx="871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</a:defRPr>
            </a:lvl1pPr>
          </a:lstStyle>
          <a:p>
            <a:fld id="{57CDB739-3FE7-304C-9B85-232A9C62DCD3}" type="datetimeFigureOut">
              <a:rPr lang="en-US" smtClean="0"/>
              <a:pPr/>
              <a:t>9/28/20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wmf"/><Relationship Id="rId5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C86E-9E8B-C44E-9E28-53D304F81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Expected Utility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FBDBC-AABD-DC4B-BBC9-7C7BE6B4B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4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63884888-8D13-4C60-B472-63A555A3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1971" y="2041326"/>
            <a:ext cx="3972013" cy="27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33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F66A16-246E-4F58-8E15-49132BCFC80E}"/>
              </a:ext>
            </a:extLst>
          </p:cNvPr>
          <p:cNvGrpSpPr/>
          <p:nvPr/>
        </p:nvGrpSpPr>
        <p:grpSpPr>
          <a:xfrm>
            <a:off x="1440696" y="1430355"/>
            <a:ext cx="4855463" cy="3564696"/>
            <a:chOff x="800099" y="1825451"/>
            <a:chExt cx="4855463" cy="3564696"/>
          </a:xfrm>
        </p:grpSpPr>
        <p:sp>
          <p:nvSpPr>
            <p:cNvPr id="2" name="Rounded Rectangle 5">
              <a:extLst>
                <a:ext uri="{FF2B5EF4-FFF2-40B4-BE49-F238E27FC236}">
                  <a16:creationId xmlns:a16="http://schemas.microsoft.com/office/drawing/2014/main" id="{DBA9AC80-2E4E-43C4-91A1-E55B6A12148C}"/>
                </a:ext>
              </a:extLst>
            </p:cNvPr>
            <p:cNvSpPr/>
            <p:nvPr/>
          </p:nvSpPr>
          <p:spPr>
            <a:xfrm>
              <a:off x="800099" y="2282651"/>
              <a:ext cx="4855463" cy="3107496"/>
            </a:xfrm>
            <a:prstGeom prst="roundRect">
              <a:avLst>
                <a:gd name="adj" fmla="val 9367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4C9112-326E-40C3-89B8-4E5FBF9AAAF6}"/>
                </a:ext>
              </a:extLst>
            </p:cNvPr>
            <p:cNvSpPr txBox="1"/>
            <p:nvPr/>
          </p:nvSpPr>
          <p:spPr>
            <a:xfrm>
              <a:off x="800100" y="1825451"/>
              <a:ext cx="48554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latin typeface="Calibri" pitchFamily="34" charset="0"/>
                </a:rPr>
                <a:t>The Axioms of Rationality</a:t>
              </a:r>
            </a:p>
          </p:txBody>
        </p:sp>
        <p:pic>
          <p:nvPicPr>
            <p:cNvPr id="4" name="Picture 4" descr="txp_fig">
              <a:extLst>
                <a:ext uri="{FF2B5EF4-FFF2-40B4-BE49-F238E27FC236}">
                  <a16:creationId xmlns:a16="http://schemas.microsoft.com/office/drawing/2014/main" id="{7BE9A2AF-C099-4CC3-AAA2-1AA828E1B59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1550" y="2396950"/>
              <a:ext cx="4402286" cy="2814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6A4E13-2F73-4888-8682-5028AFF99247}"/>
              </a:ext>
            </a:extLst>
          </p:cNvPr>
          <p:cNvSpPr txBox="1"/>
          <p:nvPr/>
        </p:nvSpPr>
        <p:spPr>
          <a:xfrm>
            <a:off x="535778" y="5427645"/>
            <a:ext cx="1028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Theorem: Rational preferences imply behavior describable as maximization of expected utility</a:t>
            </a:r>
          </a:p>
        </p:txBody>
      </p:sp>
    </p:spTree>
    <p:extLst>
      <p:ext uri="{BB962C8B-B14F-4D97-AF65-F5344CB8AC3E}">
        <p14:creationId xmlns:p14="http://schemas.microsoft.com/office/powerpoint/2010/main" val="315795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MEU Principle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5"/>
                <a:ext cx="8583904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b="1" dirty="0"/>
                  <a:t>Theorem [Ramsey, 1931; von Neumann &amp; Morgenstern, 1944]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Given any preferences satisfying these constraints, there exists a real-valued function U such that:</a:t>
                </a:r>
              </a:p>
              <a:p>
                <a:pPr marL="1028700" lvl="2" indent="0">
                  <a:lnSpc>
                    <a:spcPct val="80000"/>
                  </a:lnSpc>
                  <a:buNone/>
                </a:pPr>
                <a:endParaRPr lang="en-US" sz="1600" dirty="0"/>
              </a:p>
              <a:p>
                <a:pPr marL="1028700" lvl="2" indent="0">
                  <a:lnSpc>
                    <a:spcPct val="8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028700" lvl="2" indent="0">
                  <a:lnSpc>
                    <a:spcPct val="8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558800" lvl="1" indent="0">
                  <a:lnSpc>
                    <a:spcPct val="8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I.e. values assigned by U preserve preferences of both prizes and lotteries!</a:t>
                </a:r>
              </a:p>
              <a:p>
                <a:pPr lvl="2">
                  <a:lnSpc>
                    <a:spcPct val="80000"/>
                  </a:lnSpc>
                </a:pPr>
                <a:endParaRPr lang="en-US" sz="1400" dirty="0"/>
              </a:p>
              <a:p>
                <a:pPr lvl="2">
                  <a:lnSpc>
                    <a:spcPct val="80000"/>
                  </a:lnSpc>
                </a:pPr>
                <a:endParaRPr lang="en-US" sz="1400" dirty="0"/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Maximum expected utility (MEU) principle: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Choose the action that maximizes expected utility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Note: an agent can be entirely rational (consistent with MEU) without ever representing or manipulating utilities and probabilities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600" dirty="0"/>
                  <a:t>E.g., a lookup table for perfect tic-tac-toe, a reflex vacuum cleaner</a:t>
                </a: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5"/>
                <a:ext cx="8583904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34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301D250-541E-4C5A-9168-F14D6684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3369" y="2212073"/>
            <a:ext cx="2259300" cy="2705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3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35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18178-8835-4BE9-B169-C2008DDD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8769" y="1137177"/>
            <a:ext cx="5715000" cy="469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0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Utility Scales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4"/>
                <a:ext cx="7589293" cy="5178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00"/>
                    </a:solidFill>
                  </a:rPr>
                  <a:t>Normalized utilities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14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00"/>
                    </a:solidFill>
                  </a:rPr>
                  <a:t>Micromorts</a:t>
                </a:r>
                <a:r>
                  <a:rPr lang="en-US" sz="2000" dirty="0"/>
                  <a:t>: one-millionth chance of death, useful for paying to reduce product risks, etc.</a:t>
                </a:r>
              </a:p>
              <a:p>
                <a:pPr>
                  <a:lnSpc>
                    <a:spcPct val="80000"/>
                  </a:lnSpc>
                </a:pPr>
                <a:endParaRPr lang="en-US" sz="14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CC0000"/>
                    </a:solidFill>
                  </a:rPr>
                  <a:t>QALYs</a:t>
                </a:r>
                <a:r>
                  <a:rPr lang="en-US" sz="2000" dirty="0"/>
                  <a:t>: quality-adjusted life years, useful for medical decisions involving substantial risk</a:t>
                </a:r>
              </a:p>
              <a:p>
                <a:pPr>
                  <a:lnSpc>
                    <a:spcPct val="80000"/>
                  </a:lnSpc>
                </a:pPr>
                <a:endParaRPr lang="en-US" sz="14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Note: behavior is invariant under positive linear transformation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/>
              </a:p>
              <a:p>
                <a:pPr marL="101600" indent="0">
                  <a:lnSpc>
                    <a:spcPct val="8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≻0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With deterministic prizes only (no lottery choices), only </a:t>
                </a:r>
                <a:r>
                  <a:rPr lang="en-US" sz="2000" dirty="0">
                    <a:solidFill>
                      <a:srgbClr val="CC0000"/>
                    </a:solidFill>
                  </a:rPr>
                  <a:t>ordinal utility</a:t>
                </a:r>
                <a:r>
                  <a:rPr lang="en-US" sz="2000" dirty="0"/>
                  <a:t> can be determined, i.e., total order on prizes</a:t>
                </a: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4"/>
                <a:ext cx="7589293" cy="5178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36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64C9F6C-350F-4431-901F-4019F490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8968" y="2408161"/>
            <a:ext cx="2711617" cy="25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5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Micromort examples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37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oogle Shape;85;g92b3bf485b_0_0">
            <a:extLst>
              <a:ext uri="{FF2B5EF4-FFF2-40B4-BE49-F238E27FC236}">
                <a16:creationId xmlns:a16="http://schemas.microsoft.com/office/drawing/2014/main" id="{023C7ECC-93D2-4819-A3CC-8D10F40E989D}"/>
              </a:ext>
            </a:extLst>
          </p:cNvPr>
          <p:cNvGraphicFramePr/>
          <p:nvPr/>
        </p:nvGraphicFramePr>
        <p:xfrm>
          <a:off x="843660" y="1258878"/>
          <a:ext cx="5075877" cy="215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7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Death from</a:t>
                      </a:r>
                      <a:endParaRPr sz="1600" b="1" dirty="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Micromorts per exposure</a:t>
                      </a:r>
                      <a:endParaRPr sz="1600" b="1" dirty="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Scuba diving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5 per dive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Skydiving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7 per jump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Base-jumping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430 per jump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56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Climbing Mt. Everest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38,000 per ascent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18967"/>
                  </a:ext>
                </a:extLst>
              </a:tr>
            </a:tbl>
          </a:graphicData>
        </a:graphic>
      </p:graphicFrame>
      <p:graphicFrame>
        <p:nvGraphicFramePr>
          <p:cNvPr id="5" name="Google Shape;85;g92b3bf485b_0_0">
            <a:extLst>
              <a:ext uri="{FF2B5EF4-FFF2-40B4-BE49-F238E27FC236}">
                <a16:creationId xmlns:a16="http://schemas.microsoft.com/office/drawing/2014/main" id="{D551B9B2-2A41-47A6-9B58-4AF7E72980B8}"/>
              </a:ext>
            </a:extLst>
          </p:cNvPr>
          <p:cNvGraphicFramePr/>
          <p:nvPr/>
        </p:nvGraphicFramePr>
        <p:xfrm>
          <a:off x="1998097" y="3442902"/>
          <a:ext cx="4833613" cy="3017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86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micromort</a:t>
                      </a:r>
                      <a:endParaRPr sz="1800" b="1" dirty="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Train travel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6000 miles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Jet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1000 miles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Car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230 miles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5620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Walking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17 miles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18967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Bicycle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10 miles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56778"/>
                  </a:ext>
                </a:extLst>
              </a:tr>
              <a:tr h="364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Motorbike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6 miles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600"/>
                  </a:ext>
                </a:extLst>
              </a:tr>
            </a:tbl>
          </a:graphicData>
        </a:graphic>
      </p:graphicFrame>
      <p:pic>
        <p:nvPicPr>
          <p:cNvPr id="13" name="Picture 3">
            <a:extLst>
              <a:ext uri="{FF2B5EF4-FFF2-40B4-BE49-F238E27FC236}">
                <a16:creationId xmlns:a16="http://schemas.microsoft.com/office/drawing/2014/main" id="{DF719442-6B27-49AF-83B2-4FFB1E07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2003" y="1558352"/>
            <a:ext cx="2711617" cy="25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5"/>
                <a:ext cx="7733672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Utilities map states to real numbers. Which numbers?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Standard approach to assessment (elicitation) of human utilities: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Compare a prize A to a </a:t>
                </a:r>
                <a:r>
                  <a:rPr lang="en-US" sz="1800" dirty="0">
                    <a:solidFill>
                      <a:srgbClr val="CC0000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standard lottery</a:t>
                </a:r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between</a:t>
                </a: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“best possible prize”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6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6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“worst possible catastrophe”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6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Adjust lottery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until indifference: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800" baseline="-250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Resulting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is a utility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5"/>
                <a:ext cx="7733672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38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FCC638-73C4-4D5C-9BD0-97FB0A10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9146" y="2849838"/>
            <a:ext cx="810667" cy="77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1F26C6F-32CC-4BED-9294-FABC5D44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4173" y="1555076"/>
            <a:ext cx="2679309" cy="220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5358303-3A00-488B-BA80-924BD59F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24887" t="41739" r="68892" b="37391"/>
          <a:stretch>
            <a:fillRect/>
          </a:stretch>
        </p:blipFill>
        <p:spPr bwMode="auto">
          <a:xfrm>
            <a:off x="3884195" y="50863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CB70FF-82EF-493C-9559-490ABF120B8A}"/>
              </a:ext>
            </a:extLst>
          </p:cNvPr>
          <p:cNvSpPr txBox="1"/>
          <p:nvPr/>
        </p:nvSpPr>
        <p:spPr>
          <a:xfrm>
            <a:off x="5389877" y="508635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0.999999                        0.000001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2FBCF-3361-472D-97A7-0F8AA20CA575}"/>
              </a:ext>
            </a:extLst>
          </p:cNvPr>
          <p:cNvSpPr txBox="1"/>
          <p:nvPr/>
        </p:nvSpPr>
        <p:spPr>
          <a:xfrm>
            <a:off x="5255795" y="5657850"/>
            <a:ext cx="1500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EED528-B147-42CF-AE92-53261B5481EF}"/>
              </a:ext>
            </a:extLst>
          </p:cNvPr>
          <p:cNvGrpSpPr/>
          <p:nvPr/>
        </p:nvGrpSpPr>
        <p:grpSpPr>
          <a:xfrm>
            <a:off x="5084345" y="4572000"/>
            <a:ext cx="4114800" cy="1600200"/>
            <a:chOff x="5410200" y="4191000"/>
            <a:chExt cx="5486400" cy="2133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00F729-7195-41F4-AA0D-DAF2420A2644}"/>
                </a:ext>
              </a:extLst>
            </p:cNvPr>
            <p:cNvSpPr/>
            <p:nvPr/>
          </p:nvSpPr>
          <p:spPr>
            <a:xfrm>
              <a:off x="7772400" y="4419600"/>
              <a:ext cx="457200" cy="457200"/>
            </a:xfrm>
            <a:prstGeom prst="ellipse">
              <a:avLst/>
            </a:prstGeom>
            <a:solidFill>
              <a:srgbClr val="B5ED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3B4B61-D90A-4C5D-B9DF-F400BC164388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553200" y="4876800"/>
              <a:ext cx="1447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E52DBE-F0E7-4F44-BD0B-9EBECAD459FE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8001000" y="4876800"/>
              <a:ext cx="1752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6">
              <a:extLst>
                <a:ext uri="{FF2B5EF4-FFF2-40B4-BE49-F238E27FC236}">
                  <a16:creationId xmlns:a16="http://schemas.microsoft.com/office/drawing/2014/main" id="{BEEB8EF7-3A57-4264-86DB-F59398DBBC3C}"/>
                </a:ext>
              </a:extLst>
            </p:cNvPr>
            <p:cNvSpPr/>
            <p:nvPr/>
          </p:nvSpPr>
          <p:spPr>
            <a:xfrm>
              <a:off x="5410200" y="4191000"/>
              <a:ext cx="5486400" cy="2133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E8B754-73E5-4CD7-98A0-F5B4187FDD01}"/>
              </a:ext>
            </a:extLst>
          </p:cNvPr>
          <p:cNvSpPr/>
          <p:nvPr/>
        </p:nvSpPr>
        <p:spPr>
          <a:xfrm>
            <a:off x="2283995" y="5029201"/>
            <a:ext cx="1200150" cy="628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Pay $30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119C1-5289-4D0D-B4C7-149A80D2C85C}"/>
              </a:ext>
            </a:extLst>
          </p:cNvPr>
          <p:cNvSpPr txBox="1"/>
          <p:nvPr/>
        </p:nvSpPr>
        <p:spPr>
          <a:xfrm>
            <a:off x="7372351" y="5657850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Instant death</a:t>
            </a:r>
          </a:p>
        </p:txBody>
      </p:sp>
    </p:spTree>
    <p:extLst>
      <p:ext uri="{BB962C8B-B14F-4D97-AF65-F5344CB8AC3E}">
        <p14:creationId xmlns:p14="http://schemas.microsoft.com/office/powerpoint/2010/main" val="116174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Money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4" y="1299625"/>
                <a:ext cx="8423483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defRPr/>
                </a:pPr>
                <a:r>
                  <a:rPr lang="en-US" b="1" dirty="0"/>
                  <a:t>Money </a:t>
                </a:r>
                <a:r>
                  <a:rPr lang="en-US" b="1" u="sng" dirty="0"/>
                  <a:t>does </a:t>
                </a:r>
                <a:r>
                  <a:rPr lang="en-US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b="1" dirty="0">
                    <a:solidFill>
                      <a:srgbClr val="CC0000"/>
                    </a:solidFill>
                  </a:rPr>
                  <a:t> </a:t>
                </a:r>
                <a:r>
                  <a:rPr lang="en-US" b="1" dirty="0"/>
                  <a:t>behave as a utility function, but we can talk about the utility of having money (or being in debt)</a:t>
                </a:r>
              </a:p>
              <a:p>
                <a:pPr>
                  <a:defRPr/>
                </a:pPr>
                <a:r>
                  <a:rPr lang="en-US" b="1" dirty="0"/>
                  <a:t>Given a lottery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$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$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>
                  <a:defRPr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CC0000"/>
                    </a:solidFill>
                  </a:rPr>
                  <a:t>expected monetary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𝐸𝑀𝑉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:r>
                  <a:rPr lang="en-US" dirty="0"/>
                  <a:t>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𝐸𝑀𝑉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:r>
                  <a:rPr lang="en-US" dirty="0"/>
                  <a:t>In this sense, people are </a:t>
                </a:r>
                <a:r>
                  <a:rPr lang="en-US" dirty="0">
                    <a:solidFill>
                      <a:srgbClr val="CC0000"/>
                    </a:solidFill>
                  </a:rPr>
                  <a:t>risk-averse</a:t>
                </a:r>
              </a:p>
              <a:p>
                <a:pPr lvl="1">
                  <a:defRPr/>
                </a:pPr>
                <a:r>
                  <a:rPr lang="en-US" dirty="0"/>
                  <a:t>When deep in debt, people are </a:t>
                </a:r>
                <a:r>
                  <a:rPr lang="en-US" dirty="0">
                    <a:solidFill>
                      <a:srgbClr val="CC0000"/>
                    </a:solidFill>
                  </a:rPr>
                  <a:t>risk-prone</a:t>
                </a: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4" y="1299625"/>
                <a:ext cx="8423483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39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D0181DB-8B99-4A98-8AD9-AE23D14B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4999" y="3429000"/>
            <a:ext cx="3239749" cy="1859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D9F6764-F702-4FDD-B653-DEB9A174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9668" t="3678" r="2053"/>
          <a:stretch>
            <a:fillRect/>
          </a:stretch>
        </p:blipFill>
        <p:spPr bwMode="auto">
          <a:xfrm>
            <a:off x="2787160" y="4421813"/>
            <a:ext cx="2846407" cy="195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94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Example: Insurance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6" y="1299625"/>
                <a:ext cx="5989744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dirty="0"/>
                  <a:t>Consider the lottery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, $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, $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/>
                  <a:t>What is its </a:t>
                </a:r>
                <a:r>
                  <a:rPr lang="en-US" sz="1600" dirty="0">
                    <a:solidFill>
                      <a:srgbClr val="CC0000"/>
                    </a:solidFill>
                  </a:rPr>
                  <a:t>expected monetary value</a:t>
                </a:r>
                <a:r>
                  <a:rPr lang="en-US" sz="1600" dirty="0"/>
                  <a:t>?  ($500)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/>
                  <a:t>What is its </a:t>
                </a:r>
                <a:r>
                  <a:rPr lang="en-US" sz="1600" dirty="0">
                    <a:solidFill>
                      <a:srgbClr val="CC0000"/>
                    </a:solidFill>
                  </a:rPr>
                  <a:t>certainty equivalent</a:t>
                </a:r>
                <a:r>
                  <a:rPr lang="en-US" sz="1600" dirty="0"/>
                  <a:t>?</a:t>
                </a: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400" dirty="0"/>
                  <a:t>Monetary value acceptable in lieu of lottery</a:t>
                </a: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400" dirty="0"/>
                  <a:t>$400 for most people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/>
                  <a:t>Difference of $100 is the </a:t>
                </a:r>
                <a:r>
                  <a:rPr lang="en-US" sz="1600" dirty="0">
                    <a:solidFill>
                      <a:srgbClr val="CC0000"/>
                    </a:solidFill>
                  </a:rPr>
                  <a:t>insurance premium</a:t>
                </a: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400" dirty="0"/>
                  <a:t>There’s an insurance industry because people will pay to reduce their risk</a:t>
                </a: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400" dirty="0"/>
                  <a:t>If everyone were risk-neutral, no insurance needed!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600" dirty="0"/>
                  <a:t>It’s win-win: you’d rather have the $400 and the insurance company would rather have the lottery (their utility curve is linear and they have many lotteries)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101600" indent="0" eaLnBrk="1" hangingPunct="1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6" y="1299625"/>
                <a:ext cx="5989744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40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BA97905-58BF-4F83-8F2A-C05FEBA6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8451" y="1865802"/>
            <a:ext cx="4376442" cy="261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8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Example: Human Rationality?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5"/>
                <a:ext cx="5503820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b="1" dirty="0"/>
                  <a:t>Famous example of Allais (1953)</a:t>
                </a:r>
                <a:endParaRPr lang="en-US" sz="2000" dirty="0">
                  <a:latin typeface="Calibri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[0.8, $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0.2 $0]</m:t>
                    </m:r>
                  </m:oMath>
                </a14:m>
                <a:endParaRPr lang="en-US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[1.0, $3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0.0, $0]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[0.2, $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0.8, $0]</m:t>
                    </m:r>
                  </m:oMath>
                </a14:m>
                <a:endParaRPr lang="en-US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[0.2, $3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0.75, $0]</m:t>
                    </m:r>
                  </m:oMath>
                </a14:m>
                <a:endParaRPr lang="en-US" dirty="0"/>
              </a:p>
              <a:p>
                <a:pPr lvl="2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Most people prefer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  <a:p>
                <a:pPr lvl="2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But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then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⟹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&gt;0.8⋅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($4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⟹ 0.8⋅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($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5"/>
                <a:ext cx="5503820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41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3D35233-F1F0-4BF3-9FF2-77A1ED3F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83141"/>
            <a:ext cx="2184797" cy="301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Utilities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25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DA5564-D896-4C12-839C-D384DE7E0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535" y="2574000"/>
            <a:ext cx="3657600" cy="17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300" kern="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AIMA Chapter </a:t>
            </a:r>
            <a:br>
              <a:rPr lang="en-US" altLang="en-US" sz="3300" kern="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altLang="en-US" sz="3300" kern="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16.1-16.3</a:t>
            </a:r>
          </a:p>
        </p:txBody>
      </p:sp>
      <p:pic>
        <p:nvPicPr>
          <p:cNvPr id="8" name="Picture 4" descr="Russell &amp; Norvig, Artificial Intelligence: A Modern Approach, 4th Edition |  Pearson">
            <a:extLst>
              <a:ext uri="{FF2B5EF4-FFF2-40B4-BE49-F238E27FC236}">
                <a16:creationId xmlns:a16="http://schemas.microsoft.com/office/drawing/2014/main" id="{F0AC5DFF-6A16-FC41-858E-BCF39CC0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507" y="63212"/>
            <a:ext cx="4984094" cy="6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/>
              <a:t>Maximum Expected Utility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555198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Why should we </a:t>
            </a:r>
            <a:r>
              <a:rPr lang="en-US" sz="2000" b="1" dirty="0"/>
              <a:t>average</a:t>
            </a:r>
            <a:r>
              <a:rPr lang="en-US" sz="2000" dirty="0"/>
              <a:t> utilities?  Why not minimax?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Principle of maximum expected utility: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rational agent should choose the action that </a:t>
            </a:r>
            <a:r>
              <a:rPr lang="en-US" dirty="0">
                <a:solidFill>
                  <a:srgbClr val="CC0000"/>
                </a:solidFill>
              </a:rPr>
              <a:t>maximizes its expected utility, given its knowledge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sz="2000" dirty="0"/>
              <a:t>Questions:</a:t>
            </a:r>
          </a:p>
          <a:p>
            <a:pPr lvl="1"/>
            <a:r>
              <a:rPr lang="en-US" dirty="0"/>
              <a:t>Where do utilities come from?</a:t>
            </a:r>
          </a:p>
          <a:p>
            <a:pPr lvl="1"/>
            <a:r>
              <a:rPr lang="en-US" dirty="0"/>
              <a:t>How do we know such utilities even exist?</a:t>
            </a:r>
          </a:p>
          <a:p>
            <a:pPr lvl="1"/>
            <a:r>
              <a:rPr lang="en-US" dirty="0"/>
              <a:t>How do we know that averaging even makes sense?</a:t>
            </a:r>
          </a:p>
          <a:p>
            <a:pPr lvl="1"/>
            <a:r>
              <a:rPr lang="en-US" dirty="0"/>
              <a:t>What if our behavior (preferences) can’t be described by utilities?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26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62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4076777"/>
            <a:ext cx="10555198" cy="180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b="1" dirty="0"/>
              <a:t>For worst-case minimax reasoning, terminal function scale doesn’t matter</a:t>
            </a:r>
          </a:p>
          <a:p>
            <a:pPr lvl="1"/>
            <a:r>
              <a:rPr lang="en-US" sz="1800" dirty="0"/>
              <a:t>We just want better states to have higher evaluations (get the ordering right)</a:t>
            </a:r>
          </a:p>
          <a:p>
            <a:pPr lvl="1"/>
            <a:r>
              <a:rPr lang="en-US" sz="1800" dirty="0"/>
              <a:t>We call this </a:t>
            </a:r>
            <a:r>
              <a:rPr lang="en-US" sz="1800" dirty="0">
                <a:solidFill>
                  <a:srgbClr val="C00000"/>
                </a:solidFill>
              </a:rPr>
              <a:t>insensitivity to monotonic transformations</a:t>
            </a:r>
          </a:p>
          <a:p>
            <a:pPr lvl="2"/>
            <a:endParaRPr lang="en-US" sz="1200" dirty="0"/>
          </a:p>
          <a:p>
            <a:r>
              <a:rPr lang="en-US" sz="1800" b="1" dirty="0"/>
              <a:t>For average-case </a:t>
            </a:r>
            <a:r>
              <a:rPr lang="en-US" sz="1800" b="1" dirty="0" err="1"/>
              <a:t>expectimax</a:t>
            </a:r>
            <a:r>
              <a:rPr lang="en-US" sz="1800" b="1" dirty="0"/>
              <a:t> reasoning, we need </a:t>
            </a:r>
            <a:r>
              <a:rPr lang="en-US" sz="1800" b="1" i="1" dirty="0"/>
              <a:t>magnitudes</a:t>
            </a:r>
            <a:r>
              <a:rPr lang="en-US" sz="1800" b="1" dirty="0"/>
              <a:t> to be meaningful</a:t>
            </a: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27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Right Arrow 54">
            <a:extLst>
              <a:ext uri="{FF2B5EF4-FFF2-40B4-BE49-F238E27FC236}">
                <a16:creationId xmlns:a16="http://schemas.microsoft.com/office/drawing/2014/main" id="{0365A0B5-2028-43A2-B3EC-21AC31CE874B}"/>
              </a:ext>
            </a:extLst>
          </p:cNvPr>
          <p:cNvSpPr/>
          <p:nvPr/>
        </p:nvSpPr>
        <p:spPr>
          <a:xfrm>
            <a:off x="5207717" y="2864990"/>
            <a:ext cx="1139249" cy="651000"/>
          </a:xfrm>
          <a:prstGeom prst="rightArrow">
            <a:avLst>
              <a:gd name="adj1" fmla="val 100000"/>
              <a:gd name="adj2" fmla="val 417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x</a:t>
            </a:r>
            <a:r>
              <a:rPr lang="en-US" sz="2000" baseline="30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sp>
        <p:nvSpPr>
          <p:cNvPr id="57" name="Isosceles Triangle 32">
            <a:extLst>
              <a:ext uri="{FF2B5EF4-FFF2-40B4-BE49-F238E27FC236}">
                <a16:creationId xmlns:a16="http://schemas.microsoft.com/office/drawing/2014/main" id="{AF69FE25-A774-4C51-BE6A-D87D43B1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437" y="1137177"/>
            <a:ext cx="590700" cy="49225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Oval 39">
            <a:extLst>
              <a:ext uri="{FF2B5EF4-FFF2-40B4-BE49-F238E27FC236}">
                <a16:creationId xmlns:a16="http://schemas.microsoft.com/office/drawing/2014/main" id="{C9C5DDC7-6866-4419-8874-BD022D1A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24" y="2085041"/>
            <a:ext cx="595309" cy="595309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Oval 39">
            <a:extLst>
              <a:ext uri="{FF2B5EF4-FFF2-40B4-BE49-F238E27FC236}">
                <a16:creationId xmlns:a16="http://schemas.microsoft.com/office/drawing/2014/main" id="{4D27A7DA-3118-43FC-B174-CE803F23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550" y="2085041"/>
            <a:ext cx="595309" cy="595309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C9C592-01A5-4A67-AD12-664153E7A980}"/>
              </a:ext>
            </a:extLst>
          </p:cNvPr>
          <p:cNvCxnSpPr>
            <a:stCxn id="57" idx="3"/>
            <a:endCxn id="58" idx="0"/>
          </p:cNvCxnSpPr>
          <p:nvPr/>
        </p:nvCxnSpPr>
        <p:spPr>
          <a:xfrm flipH="1">
            <a:off x="2286079" y="1629427"/>
            <a:ext cx="859708" cy="45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A4982F2-9F74-4564-94F3-413EEE8BDC36}"/>
              </a:ext>
            </a:extLst>
          </p:cNvPr>
          <p:cNvCxnSpPr>
            <a:stCxn id="57" idx="3"/>
            <a:endCxn id="59" idx="0"/>
          </p:cNvCxnSpPr>
          <p:nvPr/>
        </p:nvCxnSpPr>
        <p:spPr>
          <a:xfrm>
            <a:off x="3145787" y="1629427"/>
            <a:ext cx="877418" cy="45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74C449-EFCA-4A60-BA75-4817C6068469}"/>
              </a:ext>
            </a:extLst>
          </p:cNvPr>
          <p:cNvSpPr/>
          <p:nvPr/>
        </p:nvSpPr>
        <p:spPr bwMode="auto">
          <a:xfrm>
            <a:off x="3360061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3A1558-24C6-4673-9C38-5DDE4912D737}"/>
              </a:ext>
            </a:extLst>
          </p:cNvPr>
          <p:cNvSpPr/>
          <p:nvPr/>
        </p:nvSpPr>
        <p:spPr bwMode="auto">
          <a:xfrm>
            <a:off x="4204972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1752D0-F5BE-4EFB-88E6-82A5D1B39631}"/>
              </a:ext>
            </a:extLst>
          </p:cNvPr>
          <p:cNvCxnSpPr>
            <a:stCxn id="59" idx="4"/>
            <a:endCxn id="118" idx="0"/>
          </p:cNvCxnSpPr>
          <p:nvPr/>
        </p:nvCxnSpPr>
        <p:spPr>
          <a:xfrm flipH="1">
            <a:off x="3641646" y="2680350"/>
            <a:ext cx="381559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C03021-CF7B-445F-A68B-2C4C679D1302}"/>
              </a:ext>
            </a:extLst>
          </p:cNvPr>
          <p:cNvCxnSpPr>
            <a:stCxn id="59" idx="4"/>
            <a:endCxn id="120" idx="0"/>
          </p:cNvCxnSpPr>
          <p:nvPr/>
        </p:nvCxnSpPr>
        <p:spPr>
          <a:xfrm>
            <a:off x="4023205" y="2680350"/>
            <a:ext cx="463352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D5A67E-A6AD-4FD6-A384-E144F20D26CF}"/>
              </a:ext>
            </a:extLst>
          </p:cNvPr>
          <p:cNvSpPr/>
          <p:nvPr/>
        </p:nvSpPr>
        <p:spPr bwMode="auto">
          <a:xfrm>
            <a:off x="1610768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69615D7-EB27-4504-A1DD-B483E4257931}"/>
              </a:ext>
            </a:extLst>
          </p:cNvPr>
          <p:cNvSpPr/>
          <p:nvPr/>
        </p:nvSpPr>
        <p:spPr bwMode="auto">
          <a:xfrm>
            <a:off x="2417579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D39409-B47F-4091-AE04-EA94C55CB8C2}"/>
              </a:ext>
            </a:extLst>
          </p:cNvPr>
          <p:cNvCxnSpPr>
            <a:stCxn id="58" idx="4"/>
            <a:endCxn id="128" idx="0"/>
          </p:cNvCxnSpPr>
          <p:nvPr/>
        </p:nvCxnSpPr>
        <p:spPr>
          <a:xfrm flipH="1">
            <a:off x="1892353" y="2680350"/>
            <a:ext cx="393726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A5538FE-9D8B-41EA-9E31-F333B92FF6B1}"/>
              </a:ext>
            </a:extLst>
          </p:cNvPr>
          <p:cNvCxnSpPr>
            <a:stCxn id="58" idx="4"/>
            <a:endCxn id="130" idx="0"/>
          </p:cNvCxnSpPr>
          <p:nvPr/>
        </p:nvCxnSpPr>
        <p:spPr>
          <a:xfrm>
            <a:off x="2286079" y="2680350"/>
            <a:ext cx="413085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Isosceles Triangle 32">
            <a:extLst>
              <a:ext uri="{FF2B5EF4-FFF2-40B4-BE49-F238E27FC236}">
                <a16:creationId xmlns:a16="http://schemas.microsoft.com/office/drawing/2014/main" id="{FD2BA53B-A5CC-4F44-8936-33CD6E55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724" y="1137177"/>
            <a:ext cx="590700" cy="49225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6" name="Oval 39">
            <a:extLst>
              <a:ext uri="{FF2B5EF4-FFF2-40B4-BE49-F238E27FC236}">
                <a16:creationId xmlns:a16="http://schemas.microsoft.com/office/drawing/2014/main" id="{D06CCC7E-52AA-44A7-8994-23B73B91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711" y="2085041"/>
            <a:ext cx="595309" cy="595309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7" name="Oval 39">
            <a:extLst>
              <a:ext uri="{FF2B5EF4-FFF2-40B4-BE49-F238E27FC236}">
                <a16:creationId xmlns:a16="http://schemas.microsoft.com/office/drawing/2014/main" id="{ED2B67D0-0318-4850-ACBB-A05214961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837" y="2085041"/>
            <a:ext cx="595309" cy="595309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904D960-0069-4002-AB96-A4E9252E3712}"/>
              </a:ext>
            </a:extLst>
          </p:cNvPr>
          <p:cNvCxnSpPr>
            <a:stCxn id="135" idx="3"/>
            <a:endCxn id="136" idx="0"/>
          </p:cNvCxnSpPr>
          <p:nvPr/>
        </p:nvCxnSpPr>
        <p:spPr>
          <a:xfrm flipH="1">
            <a:off x="7455366" y="1629427"/>
            <a:ext cx="859708" cy="45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D3572ED-3A8F-4B94-9ADE-3F6192D4B081}"/>
              </a:ext>
            </a:extLst>
          </p:cNvPr>
          <p:cNvCxnSpPr>
            <a:stCxn id="135" idx="3"/>
            <a:endCxn id="137" idx="0"/>
          </p:cNvCxnSpPr>
          <p:nvPr/>
        </p:nvCxnSpPr>
        <p:spPr>
          <a:xfrm>
            <a:off x="8315074" y="1629427"/>
            <a:ext cx="877418" cy="45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9948502-3DB4-4C0A-BFCA-32E5B95B7BAC}"/>
              </a:ext>
            </a:extLst>
          </p:cNvPr>
          <p:cNvSpPr/>
          <p:nvPr/>
        </p:nvSpPr>
        <p:spPr bwMode="auto">
          <a:xfrm>
            <a:off x="8529348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400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57F34F8-E3C5-4397-A2FA-E72553662230}"/>
              </a:ext>
            </a:extLst>
          </p:cNvPr>
          <p:cNvSpPr/>
          <p:nvPr/>
        </p:nvSpPr>
        <p:spPr bwMode="auto">
          <a:xfrm>
            <a:off x="9374259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900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08F87D-B6B0-4C30-A34A-ED1A9920956B}"/>
              </a:ext>
            </a:extLst>
          </p:cNvPr>
          <p:cNvCxnSpPr>
            <a:stCxn id="137" idx="4"/>
            <a:endCxn id="140" idx="0"/>
          </p:cNvCxnSpPr>
          <p:nvPr/>
        </p:nvCxnSpPr>
        <p:spPr>
          <a:xfrm flipH="1">
            <a:off x="8810933" y="2680350"/>
            <a:ext cx="381559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44EC1CE-ECC1-4BA0-A81C-E89601449A28}"/>
              </a:ext>
            </a:extLst>
          </p:cNvPr>
          <p:cNvCxnSpPr>
            <a:stCxn id="137" idx="4"/>
            <a:endCxn id="141" idx="0"/>
          </p:cNvCxnSpPr>
          <p:nvPr/>
        </p:nvCxnSpPr>
        <p:spPr>
          <a:xfrm>
            <a:off x="9192492" y="2680350"/>
            <a:ext cx="463352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D041E1-47DA-42C8-91B0-F32C08529545}"/>
              </a:ext>
            </a:extLst>
          </p:cNvPr>
          <p:cNvSpPr/>
          <p:nvPr/>
        </p:nvSpPr>
        <p:spPr bwMode="auto">
          <a:xfrm>
            <a:off x="6780055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9551DA9-3035-4AA4-B2A8-800A56816443}"/>
              </a:ext>
            </a:extLst>
          </p:cNvPr>
          <p:cNvSpPr/>
          <p:nvPr/>
        </p:nvSpPr>
        <p:spPr bwMode="auto">
          <a:xfrm>
            <a:off x="7586866" y="3128913"/>
            <a:ext cx="563169" cy="402264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1600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7416C3-2145-4903-BBBA-0C6AE725AF41}"/>
              </a:ext>
            </a:extLst>
          </p:cNvPr>
          <p:cNvCxnSpPr>
            <a:stCxn id="136" idx="4"/>
            <a:endCxn id="144" idx="0"/>
          </p:cNvCxnSpPr>
          <p:nvPr/>
        </p:nvCxnSpPr>
        <p:spPr>
          <a:xfrm flipH="1">
            <a:off x="7061640" y="2680350"/>
            <a:ext cx="393726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974F63D-FC79-48AE-88B7-D2793F741BDA}"/>
              </a:ext>
            </a:extLst>
          </p:cNvPr>
          <p:cNvCxnSpPr>
            <a:stCxn id="136" idx="4"/>
            <a:endCxn id="145" idx="0"/>
          </p:cNvCxnSpPr>
          <p:nvPr/>
        </p:nvCxnSpPr>
        <p:spPr>
          <a:xfrm>
            <a:off x="7455366" y="2680350"/>
            <a:ext cx="413085" cy="44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6147409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</a:rPr>
              <a:t>Utilities are functions from outcomes (states of the world) to real numbers that describe an agent’s preferences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dirty="0"/>
              <a:t>Where do utilities come from?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In a game, may be simple (+1/-1)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Utilities summarize the agent’s goals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Theorem: any “rational” preferences can be summarized as a utility function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dirty="0"/>
              <a:t>We hard-wire utilities and let behaviors emerge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Why don’t we let agents pick utilities?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Why don’t we prescribe behaviors?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28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0EA99-E7D5-4ED7-9623-97CC8818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0490" y="2481546"/>
            <a:ext cx="1085036" cy="1600200"/>
          </a:xfrm>
          <a:prstGeom prst="rect">
            <a:avLst/>
          </a:prstGeom>
          <a:noFill/>
        </p:spPr>
      </p:pic>
      <p:pic>
        <p:nvPicPr>
          <p:cNvPr id="3" name="Picture 1" descr="C:\Users\Dan\Dropbox\Office\CS 188\Ketrina Art\Utilities\IceCreamUtilities.png">
            <a:extLst>
              <a:ext uri="{FF2B5EF4-FFF2-40B4-BE49-F238E27FC236}">
                <a16:creationId xmlns:a16="http://schemas.microsoft.com/office/drawing/2014/main" id="{0D90FF81-336D-4DD6-8F65-9B82CD7DE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57903" t="75000" r="32764" b="9000"/>
          <a:stretch>
            <a:fillRect/>
          </a:stretch>
        </p:blipFill>
        <p:spPr bwMode="auto">
          <a:xfrm>
            <a:off x="7275483" y="3053046"/>
            <a:ext cx="800100" cy="914400"/>
          </a:xfrm>
          <a:prstGeom prst="rect">
            <a:avLst/>
          </a:prstGeom>
          <a:noFill/>
        </p:spPr>
      </p:pic>
      <p:pic>
        <p:nvPicPr>
          <p:cNvPr id="4" name="Picture 1" descr="C:\Users\Dan\Dropbox\Office\CS 188\Ketrina Art\Utilities\IceCreamUtilities.png">
            <a:extLst>
              <a:ext uri="{FF2B5EF4-FFF2-40B4-BE49-F238E27FC236}">
                <a16:creationId xmlns:a16="http://schemas.microsoft.com/office/drawing/2014/main" id="{81312644-70D2-49F1-A263-4DCAFCBD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41236" t="67000" r="48764" b="9000"/>
          <a:stretch>
            <a:fillRect/>
          </a:stretch>
        </p:blipFill>
        <p:spPr bwMode="auto">
          <a:xfrm>
            <a:off x="8475633" y="2652996"/>
            <a:ext cx="85725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Utilities: Uncertain Outcomes</a:t>
            </a:r>
            <a:endParaRPr sz="3400" b="1" dirty="0">
              <a:solidFill>
                <a:srgbClr val="37066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29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9824FE-27DA-4C6B-861B-B710E0A6D7AB}"/>
              </a:ext>
            </a:extLst>
          </p:cNvPr>
          <p:cNvSpPr/>
          <p:nvPr/>
        </p:nvSpPr>
        <p:spPr>
          <a:xfrm>
            <a:off x="4825535" y="1602585"/>
            <a:ext cx="869283" cy="624842"/>
          </a:xfrm>
          <a:prstGeom prst="triangl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451229-9387-4B72-82B1-67F6F956E94A}"/>
              </a:ext>
            </a:extLst>
          </p:cNvPr>
          <p:cNvSpPr/>
          <p:nvPr/>
        </p:nvSpPr>
        <p:spPr>
          <a:xfrm>
            <a:off x="2633036" y="2869297"/>
            <a:ext cx="633973" cy="6510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4D1EA-E1E9-42AC-8DF6-4FD8BED08EF1}"/>
              </a:ext>
            </a:extLst>
          </p:cNvPr>
          <p:cNvSpPr/>
          <p:nvPr/>
        </p:nvSpPr>
        <p:spPr>
          <a:xfrm>
            <a:off x="7430298" y="2887756"/>
            <a:ext cx="633973" cy="6510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58F52169-4CC4-4449-926C-38267F6F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286" y="4218171"/>
            <a:ext cx="1979472" cy="197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2AB4B-6B74-47BE-A924-80B8A9FD8075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 flipH="1">
            <a:off x="2950022" y="3520297"/>
            <a:ext cx="1" cy="697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BECDC6-7DA0-4839-9EDC-5B9348EB7A6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950023" y="2227427"/>
            <a:ext cx="2310154" cy="6418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39B80A-F7FC-4378-9EA1-48097718DAB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260177" y="2227427"/>
            <a:ext cx="2487108" cy="6603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5">
            <a:extLst>
              <a:ext uri="{FF2B5EF4-FFF2-40B4-BE49-F238E27FC236}">
                <a16:creationId xmlns:a16="http://schemas.microsoft.com/office/drawing/2014/main" id="{2CC03A12-2BAE-4D32-95DE-9D3A0A78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316" y="4271416"/>
            <a:ext cx="2182701" cy="179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>
            <a:extLst>
              <a:ext uri="{FF2B5EF4-FFF2-40B4-BE49-F238E27FC236}">
                <a16:creationId xmlns:a16="http://schemas.microsoft.com/office/drawing/2014/main" id="{24914F5E-24E7-42BB-826F-CA0374D7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292" y="4218171"/>
            <a:ext cx="1773834" cy="18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B92E60-A397-44AA-9370-4EAE06FB2502}"/>
              </a:ext>
            </a:extLst>
          </p:cNvPr>
          <p:cNvCxnSpPr>
            <a:cxnSpLocks/>
            <a:stCxn id="8" idx="4"/>
            <a:endCxn id="47" idx="0"/>
          </p:cNvCxnSpPr>
          <p:nvPr/>
        </p:nvCxnSpPr>
        <p:spPr>
          <a:xfrm>
            <a:off x="7747285" y="3538756"/>
            <a:ext cx="1122924" cy="6794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2E2C38-6F85-4663-87FD-AD6BF4044F12}"/>
              </a:ext>
            </a:extLst>
          </p:cNvPr>
          <p:cNvCxnSpPr>
            <a:cxnSpLocks/>
            <a:stCxn id="8" idx="4"/>
            <a:endCxn id="46" idx="0"/>
          </p:cNvCxnSpPr>
          <p:nvPr/>
        </p:nvCxnSpPr>
        <p:spPr>
          <a:xfrm flipH="1">
            <a:off x="6756667" y="3538756"/>
            <a:ext cx="990618" cy="732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9">
            <a:extLst>
              <a:ext uri="{FF2B5EF4-FFF2-40B4-BE49-F238E27FC236}">
                <a16:creationId xmlns:a16="http://schemas.microsoft.com/office/drawing/2014/main" id="{2D46F785-890C-452F-986D-C30FBF90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100" y="1223067"/>
            <a:ext cx="22985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Getting ice cream</a:t>
            </a:r>
          </a:p>
        </p:txBody>
      </p:sp>
      <p:sp>
        <p:nvSpPr>
          <p:cNvPr id="60" name="TextBox 30">
            <a:extLst>
              <a:ext uri="{FF2B5EF4-FFF2-40B4-BE49-F238E27FC236}">
                <a16:creationId xmlns:a16="http://schemas.microsoft.com/office/drawing/2014/main" id="{C78CCE3A-38F2-46DC-99A5-87D07F245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754" y="2438400"/>
            <a:ext cx="1885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 Single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2E18E5BB-F2E1-4BBD-9B37-D5DFA911E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971" y="2434401"/>
            <a:ext cx="1776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 Double</a:t>
            </a:r>
          </a:p>
        </p:txBody>
      </p:sp>
      <p:sp>
        <p:nvSpPr>
          <p:cNvPr id="62" name="TextBox 36">
            <a:extLst>
              <a:ext uri="{FF2B5EF4-FFF2-40B4-BE49-F238E27FC236}">
                <a16:creationId xmlns:a16="http://schemas.microsoft.com/office/drawing/2014/main" id="{A0734005-3A0D-4DC9-888B-F0DFC7F2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06" y="3566409"/>
            <a:ext cx="825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Oops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7B1082C9-2214-4883-84FC-2B797CE0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435" y="3572895"/>
            <a:ext cx="9906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Whew!</a:t>
            </a:r>
          </a:p>
        </p:txBody>
      </p:sp>
    </p:spTree>
    <p:extLst>
      <p:ext uri="{BB962C8B-B14F-4D97-AF65-F5344CB8AC3E}">
        <p14:creationId xmlns:p14="http://schemas.microsoft.com/office/powerpoint/2010/main" val="202790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5"/>
                <a:ext cx="6434262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r>
                  <a:rPr lang="en-US" sz="2400" dirty="0"/>
                  <a:t>An agent must have preferences among:</a:t>
                </a:r>
              </a:p>
              <a:p>
                <a:pPr lvl="1"/>
                <a:r>
                  <a:rPr lang="en-US" sz="1800" dirty="0"/>
                  <a:t>Prizes: </a:t>
                </a:r>
                <a:r>
                  <a:rPr lang="en-US" sz="2400" i="1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sz="1800" dirty="0"/>
                  <a:t>, etc.</a:t>
                </a:r>
              </a:p>
              <a:p>
                <a:pPr lvl="1"/>
                <a:r>
                  <a:rPr lang="en-US" sz="1800" dirty="0"/>
                  <a:t>Lotteries: situations with uncertain prizes</a:t>
                </a:r>
              </a:p>
              <a:p>
                <a:pPr marL="558800" lvl="1" indent="0">
                  <a:buNone/>
                </a:pPr>
                <a:endParaRPr lang="en-US" sz="2400" dirty="0"/>
              </a:p>
              <a:p>
                <a:pPr marL="558800" lvl="1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400" dirty="0"/>
                  <a:t>Notation:</a:t>
                </a:r>
              </a:p>
              <a:p>
                <a:pPr lvl="1"/>
                <a:r>
                  <a:rPr lang="en-US" sz="1800" dirty="0"/>
                  <a:t>Preference: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800" dirty="0"/>
                  <a:t>Indifference: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5"/>
                <a:ext cx="6434262" cy="4577400"/>
              </a:xfrm>
              <a:prstGeom prst="rect">
                <a:avLst/>
              </a:prstGeom>
              <a:blipFill>
                <a:blip r:embed="rId3"/>
                <a:stretch>
                  <a:fillRect r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30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BDA335C-2E63-4E3A-B9D7-B315802D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954" y="4697165"/>
            <a:ext cx="4879502" cy="13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0CE9F2-BB8C-4790-A450-439237CE7B6E}"/>
              </a:ext>
            </a:extLst>
          </p:cNvPr>
          <p:cNvSpPr/>
          <p:nvPr/>
        </p:nvSpPr>
        <p:spPr>
          <a:xfrm>
            <a:off x="9050755" y="2859528"/>
            <a:ext cx="342900" cy="3429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4C10D-B662-4B0C-B338-FDBCD5A45977}"/>
              </a:ext>
            </a:extLst>
          </p:cNvPr>
          <p:cNvCxnSpPr>
            <a:stCxn id="8" idx="4"/>
          </p:cNvCxnSpPr>
          <p:nvPr/>
        </p:nvCxnSpPr>
        <p:spPr>
          <a:xfrm flipH="1">
            <a:off x="8650705" y="3202428"/>
            <a:ext cx="5715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CE244-4EF7-4899-AFD9-7F3A132807F1}"/>
              </a:ext>
            </a:extLst>
          </p:cNvPr>
          <p:cNvCxnSpPr/>
          <p:nvPr/>
        </p:nvCxnSpPr>
        <p:spPr>
          <a:xfrm>
            <a:off x="9222205" y="3202428"/>
            <a:ext cx="62865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AB56BE-183F-41B2-AC1B-8820691725F3}"/>
              </a:ext>
            </a:extLst>
          </p:cNvPr>
          <p:cNvSpPr txBox="1"/>
          <p:nvPr/>
        </p:nvSpPr>
        <p:spPr>
          <a:xfrm>
            <a:off x="8422105" y="3888228"/>
            <a:ext cx="18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             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97B9FE-2746-4953-9AC6-469708B1E60F}"/>
                  </a:ext>
                </a:extLst>
              </p:cNvPr>
              <p:cNvSpPr txBox="1"/>
              <p:nvPr/>
            </p:nvSpPr>
            <p:spPr>
              <a:xfrm>
                <a:off x="8529387" y="3259578"/>
                <a:ext cx="188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1800" i="1" dirty="0">
                    <a:cs typeface="Times New Roman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endParaRPr lang="en-US" sz="18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97B9FE-2746-4953-9AC6-469708B1E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87" y="3259578"/>
                <a:ext cx="188595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D0173A67-FCD4-4147-AA99-31F058AFA1BB}"/>
              </a:ext>
            </a:extLst>
          </p:cNvPr>
          <p:cNvSpPr/>
          <p:nvPr/>
        </p:nvSpPr>
        <p:spPr>
          <a:xfrm>
            <a:off x="8193505" y="2737593"/>
            <a:ext cx="2114550" cy="16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3FA8A-B993-4268-A6DF-43096F8EFDB7}"/>
              </a:ext>
            </a:extLst>
          </p:cNvPr>
          <p:cNvSpPr txBox="1"/>
          <p:nvPr/>
        </p:nvSpPr>
        <p:spPr>
          <a:xfrm>
            <a:off x="8593555" y="2280393"/>
            <a:ext cx="18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 pitchFamily="34" charset="0"/>
                <a:cs typeface="Times New Roman" pitchFamily="18" charset="0"/>
              </a:rPr>
              <a:t>  A Lottery</a:t>
            </a:r>
            <a:endParaRPr lang="en-US" sz="2100" i="1" dirty="0"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37257-F3F0-476B-BE15-BADE1CCD01C9}"/>
              </a:ext>
            </a:extLst>
          </p:cNvPr>
          <p:cNvSpPr txBox="1"/>
          <p:nvPr/>
        </p:nvSpPr>
        <p:spPr>
          <a:xfrm>
            <a:off x="6650455" y="2280393"/>
            <a:ext cx="18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 pitchFamily="34" charset="0"/>
                <a:cs typeface="Times New Roman" pitchFamily="18" charset="0"/>
              </a:rPr>
              <a:t>  A Prize</a:t>
            </a:r>
            <a:endParaRPr lang="en-US" sz="2100" i="1" dirty="0">
              <a:cs typeface="Times New Roman" pitchFamily="18" charset="0"/>
            </a:endParaRP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55EF9CE0-4470-4805-8B1A-BF525FB23BA9}"/>
              </a:ext>
            </a:extLst>
          </p:cNvPr>
          <p:cNvSpPr/>
          <p:nvPr/>
        </p:nvSpPr>
        <p:spPr>
          <a:xfrm>
            <a:off x="6879055" y="2737593"/>
            <a:ext cx="628650" cy="628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06083-78A6-4025-86AC-9DFA8778A178}"/>
              </a:ext>
            </a:extLst>
          </p:cNvPr>
          <p:cNvSpPr txBox="1"/>
          <p:nvPr/>
        </p:nvSpPr>
        <p:spPr>
          <a:xfrm>
            <a:off x="7002379" y="2851893"/>
            <a:ext cx="342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748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31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90721-AA62-4D1F-AA3A-335A84F2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349" y="1562521"/>
            <a:ext cx="6666497" cy="4268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9835188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We want some constraints on preferences before we call them rational, such as: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marL="10160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For example: an agent with </a:t>
            </a:r>
            <a:r>
              <a:rPr lang="en-US" b="1" dirty="0">
                <a:solidFill>
                  <a:srgbClr val="C00000"/>
                </a:solidFill>
              </a:rPr>
              <a:t>intransitive preferences</a:t>
            </a:r>
            <a:r>
              <a:rPr lang="en-US" b="1" dirty="0"/>
              <a:t> can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/>
              <a:t>be induced to give away all of its money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B &gt; C, then an agent with C would pay (say) 1 cent to get B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A &gt; B, then an agent with B would pay (say) 1 cent to get A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C &gt; A, then an agent with A would pay (say) 1 cent to get C</a:t>
            </a:r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32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7">
                <a:extLst>
                  <a:ext uri="{FF2B5EF4-FFF2-40B4-BE49-F238E27FC236}">
                    <a16:creationId xmlns:a16="http://schemas.microsoft.com/office/drawing/2014/main" id="{E87E6B33-4D38-4E69-8668-B94DE51B691D}"/>
                  </a:ext>
                </a:extLst>
              </p:cNvPr>
              <p:cNvSpPr/>
              <p:nvPr/>
            </p:nvSpPr>
            <p:spPr>
              <a:xfrm>
                <a:off x="2930692" y="2071459"/>
                <a:ext cx="5635792" cy="4572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Axiom of Transitivity: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2" name="Rounded Rectangle 7">
                <a:extLst>
                  <a:ext uri="{FF2B5EF4-FFF2-40B4-BE49-F238E27FC236}">
                    <a16:creationId xmlns:a16="http://schemas.microsoft.com/office/drawing/2014/main" id="{E87E6B33-4D38-4E69-8668-B94DE51B6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92" y="2071459"/>
                <a:ext cx="5635792" cy="457200"/>
              </a:xfrm>
              <a:prstGeom prst="roundRect">
                <a:avLst/>
              </a:prstGeom>
              <a:blipFill>
                <a:blip r:embed="rId4"/>
                <a:stretch>
                  <a:fillRect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65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mat#1{\textcolor{BrickRed}{#1}}&#10;\def\lor{\vee}&#10;\def\land{\wedge}&#10;\def\implies{\Rightarrow}&#10;\def\indiff{\sim}&#10;\def\pref{\succ}&#10;\def\prefeq{\succeq}&#10;\def\nl{\\\phantom{xxx}}&#10;\def\al{\\}&#10;\def\lequiv{\Leftrightarrow}&#10;\begin{document}&#10;\underline{Orderability}\nl&#10;\mat{$(A \pref B) \lor (B \pref A) \lor (A \indiff B)$}\al&#10;\underline{Transitivity}\nl&#10;\mat{$(A \pref B) \land (B \pref C) \implies (A \pref C)$}\al&#10;\underline{Continuity}\nl&#10;\mat{$A \pref B \pref C \implies \exists p \,\, [p,A;\ 1-p,C] \indiff B$}\al&#10;\underline{Substitutability}\nl&#10;\mat{$A \indiff B \implies [p,A;\ 1-p,C] \indiff [p,B; 1-p,C]$}\al&#10;\underline{Monotonicity}\nl&#10;\mat{$A \pref B \implies$}\nl&#10;\phantom{xx}\mat{$(p \geq q \lequiv [p,A;\ 1-p,B] \prefeq [q,A;\ 1-q,B])$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466"/>
  <p:tag name="PICTUREFILESIZE" val="237600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3454B"/>
      </a:dk2>
      <a:lt2>
        <a:srgbClr val="CECFD2"/>
      </a:lt2>
      <a:accent1>
        <a:srgbClr val="370660"/>
      </a:accent1>
      <a:accent2>
        <a:srgbClr val="FEAD2B"/>
      </a:accent2>
      <a:accent3>
        <a:srgbClr val="7EDBF5"/>
      </a:accent3>
      <a:accent4>
        <a:srgbClr val="EEEFEE"/>
      </a:accent4>
      <a:accent5>
        <a:srgbClr val="5EC0A6"/>
      </a:accent5>
      <a:accent6>
        <a:srgbClr val="D9E8E3"/>
      </a:accent6>
      <a:hlink>
        <a:srgbClr val="C10ADD"/>
      </a:hlink>
      <a:folHlink>
        <a:srgbClr val="7F0088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master" id="{04F595A4-9F3C-AA43-BFF7-1495A0754DB8}" vid="{D21E4FCE-CFE7-9445-9119-0E580D39B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2385</Words>
  <Application>Microsoft Macintosh PowerPoint</Application>
  <PresentationFormat>Widescreen</PresentationFormat>
  <Paragraphs>275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Noto Sans Symbols</vt:lpstr>
      <vt:lpstr>Open Sans</vt:lpstr>
      <vt:lpstr>Open Sans SemiBold</vt:lpstr>
      <vt:lpstr>Times New Roman</vt:lpstr>
      <vt:lpstr>Wingdings</vt:lpstr>
      <vt:lpstr>Office Theme</vt:lpstr>
      <vt:lpstr>Maximum Expected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Expected Utility</dc:title>
  <dc:creator>Callison-Burch, Christopher</dc:creator>
  <cp:lastModifiedBy>Callison-Burch, Christopher</cp:lastModifiedBy>
  <cp:revision>2</cp:revision>
  <dcterms:created xsi:type="dcterms:W3CDTF">2020-09-28T18:48:37Z</dcterms:created>
  <dcterms:modified xsi:type="dcterms:W3CDTF">2020-09-28T19:31:44Z</dcterms:modified>
</cp:coreProperties>
</file>