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SemiBold" panose="020B0606030504020204" pitchFamily="34" charset="0"/>
      <p:regular r:id="rId18"/>
      <p:bold r:id="rId19"/>
      <p:italic r:id="rId20"/>
      <p:boldItalic r:id="rId21"/>
    </p:embeddedFont>
    <p:embeddedFont>
      <p:font typeface="Roboto Mono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ArknZgMFUr7iOLZ3euqAj3IV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827534-29FB-4541-B439-1F876C23857B}">
  <a:tblStyle styleId="{95827534-29FB-4541-B439-1F876C238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799850" y="852000"/>
            <a:ext cx="4244100" cy="996900"/>
          </a:xfrm>
          <a:prstGeom prst="rect">
            <a:avLst/>
          </a:prstGeom>
          <a:solidFill>
            <a:srgbClr val="FFA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 txBox="1"/>
          <p:nvPr/>
        </p:nvSpPr>
        <p:spPr>
          <a:xfrm>
            <a:off x="900898" y="952423"/>
            <a:ext cx="3882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2300" i="0" u="none" strike="noStrike" cap="none">
                <a:latin typeface="Open Sans SemiBold"/>
                <a:ea typeface="Open Sans SemiBold"/>
                <a:cs typeface="Open Sans SemiBold"/>
                <a:sym typeface="Open Sans SemiBold"/>
              </a:rPr>
              <a:t>CIS 521:  </a:t>
            </a:r>
            <a:br>
              <a:rPr lang="en-US" sz="2300" i="0" u="none" strike="noStrike" cap="none"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-US" sz="2300" i="0" u="none" strike="noStrike" cap="none">
                <a:latin typeface="Open Sans SemiBold"/>
                <a:ea typeface="Open Sans SemiBold"/>
                <a:cs typeface="Open Sans SemiBold"/>
                <a:sym typeface="Open Sans SemiBold"/>
              </a:rPr>
              <a:t> ARTIFICIAL INTELLIGENCE </a:t>
            </a:r>
            <a:endParaRPr sz="1300" i="0" u="none" strike="noStrike" cap="none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723650" y="4682587"/>
            <a:ext cx="675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Professor Chris Callison-Burch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l="11767" t="230" r="30886" b="-230"/>
          <a:stretch/>
        </p:blipFill>
        <p:spPr>
          <a:xfrm>
            <a:off x="6520550" y="0"/>
            <a:ext cx="5671450" cy="65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/>
          <p:nvPr/>
        </p:nvSpPr>
        <p:spPr>
          <a:xfrm>
            <a:off x="0" y="5915450"/>
            <a:ext cx="12192000" cy="9426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3">
            <a:alphaModFix/>
          </a:blip>
          <a:srcRect r="-12321"/>
          <a:stretch/>
        </p:blipFill>
        <p:spPr>
          <a:xfrm>
            <a:off x="218075" y="6016887"/>
            <a:ext cx="2244059" cy="695625"/>
          </a:xfrm>
          <a:prstGeom prst="rect">
            <a:avLst/>
          </a:prstGeom>
          <a:noFill/>
          <a:ln>
            <a:noFill/>
          </a:ln>
          <a:effectLst>
            <a:outerShdw blurRad="985838" dist="28575" algn="bl" rotWithShape="0">
              <a:srgbClr val="000000">
                <a:alpha val="85880"/>
              </a:srgbClr>
            </a:outerShdw>
          </a:effectLst>
        </p:spPr>
      </p:pic>
      <p:pic>
        <p:nvPicPr>
          <p:cNvPr id="22" name="Google Shape;2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6596" y="3255529"/>
            <a:ext cx="2242775" cy="3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2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56750" y="6547264"/>
            <a:ext cx="19812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99684" y="962027"/>
            <a:ext cx="10555288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394073" y="311152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0661"/>
              </a:buClr>
              <a:buSzPts val="3200"/>
              <a:buFont typeface="Open Sans"/>
              <a:buNone/>
              <a:defRPr sz="3200" b="1">
                <a:solidFill>
                  <a:srgbClr val="37066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▪"/>
              <a:defRPr b="1">
                <a:solidFill>
                  <a:srgbClr val="37066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o"/>
              <a:defRPr b="1">
                <a:solidFill>
                  <a:srgbClr val="37066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▪"/>
              <a:defRPr b="1">
                <a:solidFill>
                  <a:srgbClr val="37066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/>
          <p:nvPr/>
        </p:nvSpPr>
        <p:spPr>
          <a:xfrm>
            <a:off x="0" y="6486300"/>
            <a:ext cx="12192000" cy="3717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75" y="6501549"/>
            <a:ext cx="1780175" cy="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11603919" y="3993859"/>
            <a:ext cx="590694" cy="2029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 l="62741" t="1558" r="29813" b="8596"/>
          <a:stretch/>
        </p:blipFill>
        <p:spPr>
          <a:xfrm>
            <a:off x="11603919" y="-1"/>
            <a:ext cx="588081" cy="399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394073" y="311152"/>
            <a:ext cx="10555287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11603919" y="3993859"/>
            <a:ext cx="590694" cy="2029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99684" y="1416050"/>
            <a:ext cx="4823751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 l="62741" t="1558" r="29813" b="8596"/>
          <a:stretch/>
        </p:blipFill>
        <p:spPr>
          <a:xfrm>
            <a:off x="11603919" y="-1"/>
            <a:ext cx="588081" cy="399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394073" y="615950"/>
            <a:ext cx="10608889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>
            <a:spLocks noGrp="1"/>
          </p:cNvSpPr>
          <p:nvPr>
            <p:ph type="pic" idx="3"/>
          </p:nvPr>
        </p:nvSpPr>
        <p:spPr>
          <a:xfrm>
            <a:off x="5629275" y="1416050"/>
            <a:ext cx="5373688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156750" y="6547264"/>
            <a:ext cx="19812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4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body" idx="4294967295"/>
          </p:nvPr>
        </p:nvSpPr>
        <p:spPr>
          <a:xfrm>
            <a:off x="699771" y="2286701"/>
            <a:ext cx="5153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5900" b="1" dirty="0">
                <a:solidFill>
                  <a:srgbClr val="370661"/>
                </a:solidFill>
              </a:rPr>
              <a:t>Lecture Title Here</a:t>
            </a:r>
            <a:endParaRPr sz="5900" b="1" dirty="0">
              <a:solidFill>
                <a:srgbClr val="37066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400"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rPr>
              <a:t>Content Page</a:t>
            </a:r>
            <a:endParaRPr sz="3400" b="1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555200" cy="4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n-US"/>
              <a:t>Content bullets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n-US"/>
              <a:t>Content bullets</a:t>
            </a:r>
            <a:endParaRPr/>
          </a:p>
          <a:p>
            <a:pPr marL="914400" lvl="1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Level 2 bullet</a:t>
            </a:r>
            <a:endParaRPr/>
          </a:p>
          <a:p>
            <a:pPr marL="914400" lvl="1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Level 2 bullet</a:t>
            </a: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5XX  |  2</a:t>
            </a:r>
            <a:endParaRPr sz="1400" b="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n-US"/>
              <a:t>Bulleted list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Bulleted list level 2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Content font: Open Sans Size 20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Heading font: </a:t>
            </a:r>
            <a:r>
              <a:rPr lang="en-US" sz="3400" b="1">
                <a:solidFill>
                  <a:srgbClr val="370661"/>
                </a:solidFill>
              </a:rPr>
              <a:t>Open Sans Bold 34</a:t>
            </a:r>
            <a:endParaRPr sz="3400" b="1">
              <a:solidFill>
                <a:srgbClr val="37066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Code block: </a:t>
            </a:r>
            <a:r>
              <a:rPr lang="en-US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Roboto Mono Size 20 with Gray background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Colors:  		Purple 	 	Yellow 		Cyan (accent)   	Light gray (background)</a:t>
            </a: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5XX  |  2</a:t>
            </a:r>
            <a:endParaRPr sz="1400" b="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5" name="Google Shape;75;g92b3bf485b_0_0"/>
          <p:cNvSpPr/>
          <p:nvPr/>
        </p:nvSpPr>
        <p:spPr>
          <a:xfrm>
            <a:off x="4343950" y="1289575"/>
            <a:ext cx="2259300" cy="971400"/>
          </a:xfrm>
          <a:prstGeom prst="wedgeRoundRectCallout">
            <a:avLst>
              <a:gd name="adj1" fmla="val -40852"/>
              <a:gd name="adj2" fmla="val 92647"/>
              <a:gd name="adj3" fmla="val 0"/>
            </a:avLst>
          </a:prstGeom>
          <a:solidFill>
            <a:srgbClr val="FFA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latin typeface="Open Sans"/>
                <a:ea typeface="Open Sans"/>
                <a:cs typeface="Open Sans"/>
                <a:sym typeface="Open Sans"/>
              </a:rPr>
              <a:t>Callout box</a:t>
            </a:r>
            <a:endParaRPr sz="2500" b="1" i="0" u="none" strike="noStrike" cap="none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" name="Google Shape;76;g92b3bf485b_0_0"/>
          <p:cNvCxnSpPr/>
          <p:nvPr/>
        </p:nvCxnSpPr>
        <p:spPr>
          <a:xfrm>
            <a:off x="7065600" y="1375825"/>
            <a:ext cx="1735800" cy="0"/>
          </a:xfrm>
          <a:prstGeom prst="straightConnector1">
            <a:avLst/>
          </a:prstGeom>
          <a:noFill/>
          <a:ln w="38100" cap="flat" cmpd="sng">
            <a:solidFill>
              <a:srgbClr val="3706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77;g92b3bf485b_0_0"/>
          <p:cNvCxnSpPr/>
          <p:nvPr/>
        </p:nvCxnSpPr>
        <p:spPr>
          <a:xfrm>
            <a:off x="7201700" y="1700425"/>
            <a:ext cx="1616700" cy="884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706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78;g92b3bf485b_0_0"/>
          <p:cNvSpPr/>
          <p:nvPr/>
        </p:nvSpPr>
        <p:spPr>
          <a:xfrm>
            <a:off x="1609575" y="5549425"/>
            <a:ext cx="1821300" cy="2796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92b3bf485b_0_0"/>
          <p:cNvSpPr/>
          <p:nvPr/>
        </p:nvSpPr>
        <p:spPr>
          <a:xfrm>
            <a:off x="3430875" y="5549425"/>
            <a:ext cx="1963500" cy="279600"/>
          </a:xfrm>
          <a:prstGeom prst="rect">
            <a:avLst/>
          </a:prstGeom>
          <a:solidFill>
            <a:srgbClr val="FFA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2b3bf485b_0_0"/>
          <p:cNvSpPr/>
          <p:nvPr/>
        </p:nvSpPr>
        <p:spPr>
          <a:xfrm>
            <a:off x="5394525" y="5549425"/>
            <a:ext cx="1180800" cy="279600"/>
          </a:xfrm>
          <a:prstGeom prst="rect">
            <a:avLst/>
          </a:prstGeom>
          <a:solidFill>
            <a:srgbClr val="088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92b3bf485b_0_0"/>
          <p:cNvSpPr/>
          <p:nvPr/>
        </p:nvSpPr>
        <p:spPr>
          <a:xfrm>
            <a:off x="6575325" y="5549425"/>
            <a:ext cx="3612600" cy="27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400"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rPr>
              <a:t>Special Elements</a:t>
            </a:r>
            <a:endParaRPr sz="3400" b="1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g92b3bf485b_0_0"/>
          <p:cNvSpPr/>
          <p:nvPr/>
        </p:nvSpPr>
        <p:spPr>
          <a:xfrm>
            <a:off x="5394525" y="5549425"/>
            <a:ext cx="1342500" cy="279600"/>
          </a:xfrm>
          <a:prstGeom prst="rect">
            <a:avLst/>
          </a:prstGeom>
          <a:solidFill>
            <a:srgbClr val="7ED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92b3bf485b_0_0"/>
          <p:cNvSpPr/>
          <p:nvPr/>
        </p:nvSpPr>
        <p:spPr>
          <a:xfrm>
            <a:off x="5394375" y="2413375"/>
            <a:ext cx="2259300" cy="651000"/>
          </a:xfrm>
          <a:prstGeom prst="wedgeRoundRectCallout">
            <a:avLst>
              <a:gd name="adj1" fmla="val -40852"/>
              <a:gd name="adj2" fmla="val 92647"/>
              <a:gd name="adj3" fmla="val 0"/>
            </a:avLst>
          </a:prstGeom>
          <a:solidFill>
            <a:srgbClr val="7ED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latin typeface="Open Sans"/>
                <a:ea typeface="Open Sans"/>
                <a:cs typeface="Open Sans"/>
                <a:sym typeface="Open Sans"/>
              </a:rPr>
              <a:t>Callout box</a:t>
            </a:r>
            <a:endParaRPr sz="2500" b="1" i="0" u="none" strike="noStrike" cap="non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5" name="Google Shape;85;g92b3bf485b_0_0"/>
          <p:cNvGraphicFramePr/>
          <p:nvPr/>
        </p:nvGraphicFramePr>
        <p:xfrm>
          <a:off x="8705925" y="3309950"/>
          <a:ext cx="2466600" cy="1237820"/>
        </p:xfrm>
        <a:graphic>
          <a:graphicData uri="http://schemas.openxmlformats.org/drawingml/2006/table">
            <a:tbl>
              <a:tblPr>
                <a:noFill/>
                <a:tableStyleId>{95827534-29FB-4541-B439-1F876C23857B}</a:tableStyleId>
              </a:tblPr>
              <a:tblGrid>
                <a:gridCol w="12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Table 1</a:t>
                      </a:r>
                      <a:endParaRPr sz="16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3706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Table 2</a:t>
                      </a:r>
                      <a:endParaRPr sz="16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370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Entry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Entry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3454B"/>
      </a:dk2>
      <a:lt2>
        <a:srgbClr val="CECFD2"/>
      </a:lt2>
      <a:accent1>
        <a:srgbClr val="00246D"/>
      </a:accent1>
      <a:accent2>
        <a:srgbClr val="009999"/>
      </a:accent2>
      <a:accent3>
        <a:srgbClr val="E246AE"/>
      </a:accent3>
      <a:accent4>
        <a:srgbClr val="4471C3"/>
      </a:accent4>
      <a:accent5>
        <a:srgbClr val="5EC0A6"/>
      </a:accent5>
      <a:accent6>
        <a:srgbClr val="D9E8E3"/>
      </a:accent6>
      <a:hlink>
        <a:srgbClr val="C10ADD"/>
      </a:hlink>
      <a:folHlink>
        <a:srgbClr val="7F00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Noto Sans Symbols</vt:lpstr>
      <vt:lpstr>Times New Roman</vt:lpstr>
      <vt:lpstr>Open Sans</vt:lpstr>
      <vt:lpstr>Calibri</vt:lpstr>
      <vt:lpstr>Arial</vt:lpstr>
      <vt:lpstr>Courier New</vt:lpstr>
      <vt:lpstr>Open Sans SemiBold</vt:lpstr>
      <vt:lpstr>Georgia</vt:lpstr>
      <vt:lpstr>Roboto Mono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Keller</dc:creator>
  <cp:lastModifiedBy>Callison-Burch, Christopher</cp:lastModifiedBy>
  <cp:revision>1</cp:revision>
  <dcterms:created xsi:type="dcterms:W3CDTF">2019-12-03T19:46:34Z</dcterms:created>
  <dcterms:modified xsi:type="dcterms:W3CDTF">2020-08-30T23:01:50Z</dcterms:modified>
</cp:coreProperties>
</file>