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oleObject"/>
  <Default Extension="png" ContentType="image/png"/>
  <Default Extension="vml" ContentType="application/vnd.openxmlformats-officedocument.vmlDrawi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6.xml" ContentType="application/vnd.openxmlformats-officedocument.presentationml.notesSlide+xml"/>
  <Override PartName="/ppt/tags/tag31.xml" ContentType="application/vnd.openxmlformats-officedocument.presentationml.tags+xml"/>
  <Override PartName="/ppt/notesSlides/notesSlide7.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8.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9.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0.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21"/>
  </p:notesMasterIdLst>
  <p:handoutMasterIdLst>
    <p:handoutMasterId r:id="rId22"/>
  </p:handoutMasterIdLst>
  <p:sldIdLst>
    <p:sldId id="569" r:id="rId2"/>
    <p:sldId id="584" r:id="rId3"/>
    <p:sldId id="585" r:id="rId4"/>
    <p:sldId id="586" r:id="rId5"/>
    <p:sldId id="587" r:id="rId6"/>
    <p:sldId id="588" r:id="rId7"/>
    <p:sldId id="589" r:id="rId8"/>
    <p:sldId id="590" r:id="rId9"/>
    <p:sldId id="591" r:id="rId10"/>
    <p:sldId id="592" r:id="rId11"/>
    <p:sldId id="593" r:id="rId12"/>
    <p:sldId id="594" r:id="rId13"/>
    <p:sldId id="595" r:id="rId14"/>
    <p:sldId id="597" r:id="rId15"/>
    <p:sldId id="598" r:id="rId16"/>
    <p:sldId id="599" r:id="rId17"/>
    <p:sldId id="601" r:id="rId18"/>
    <p:sldId id="602" r:id="rId19"/>
    <p:sldId id="600" r:id="rId20"/>
  </p:sldIdLst>
  <p:sldSz cx="12192000" cy="6858000"/>
  <p:notesSz cx="7099300" cy="10234613"/>
  <p:custDataLst>
    <p:tags r:id="rId23"/>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EEEB60"/>
    <a:srgbClr val="EAE636"/>
    <a:srgbClr val="FFFF00"/>
    <a:srgbClr val="3333FF"/>
    <a:srgbClr val="FF3300"/>
    <a:srgbClr val="CC00CC"/>
    <a:srgbClr val="6699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60" autoAdjust="0"/>
    <p:restoredTop sz="94643" autoAdjust="0"/>
  </p:normalViewPr>
  <p:slideViewPr>
    <p:cSldViewPr>
      <p:cViewPr>
        <p:scale>
          <a:sx n="154" d="100"/>
          <a:sy n="154" d="100"/>
        </p:scale>
        <p:origin x="14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20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tags" Target="tags/tag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229379" name="Rectangle 3"/>
          <p:cNvSpPr>
            <a:spLocks noGrp="1" noChangeArrowheads="1"/>
          </p:cNvSpPr>
          <p:nvPr>
            <p:ph type="dt" sz="quarter" idx="1"/>
          </p:nvPr>
        </p:nvSpPr>
        <p:spPr bwMode="auto">
          <a:xfrm>
            <a:off x="4021088"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229380" name="Rectangle 4"/>
          <p:cNvSpPr>
            <a:spLocks noGrp="1" noChangeArrowheads="1"/>
          </p:cNvSpPr>
          <p:nvPr>
            <p:ph type="ftr" sz="quarter" idx="2"/>
          </p:nvPr>
        </p:nvSpPr>
        <p:spPr bwMode="auto">
          <a:xfrm>
            <a:off x="0"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229381" name="Rectangle 5"/>
          <p:cNvSpPr>
            <a:spLocks noGrp="1" noChangeArrowheads="1"/>
          </p:cNvSpPr>
          <p:nvPr>
            <p:ph type="sldNum" sz="quarter" idx="3"/>
          </p:nvPr>
        </p:nvSpPr>
        <p:spPr bwMode="auto">
          <a:xfrm>
            <a:off x="4021088"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0C1A9D02-DD21-4898-A59D-07F6DF83026B}" type="slidenum">
              <a:rPr lang="en-US"/>
              <a:pPr>
                <a:defRPr/>
              </a:pPr>
              <a:t>‹#›</a:t>
            </a:fld>
            <a:endParaRPr lang="en-US"/>
          </a:p>
        </p:txBody>
      </p:sp>
    </p:spTree>
    <p:extLst>
      <p:ext uri="{BB962C8B-B14F-4D97-AF65-F5344CB8AC3E}">
        <p14:creationId xmlns:p14="http://schemas.microsoft.com/office/powerpoint/2010/main" val="4011443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173059" name="Rectangle 3"/>
          <p:cNvSpPr>
            <a:spLocks noGrp="1" noChangeArrowheads="1"/>
          </p:cNvSpPr>
          <p:nvPr>
            <p:ph type="dt" idx="1"/>
          </p:nvPr>
        </p:nvSpPr>
        <p:spPr bwMode="auto">
          <a:xfrm>
            <a:off x="4021088"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72708" name="Rectangle 4"/>
          <p:cNvSpPr>
            <a:spLocks noGrp="1" noRot="1" noChangeAspect="1" noChangeArrowheads="1" noTextEdit="1"/>
          </p:cNvSpPr>
          <p:nvPr>
            <p:ph type="sldImg" idx="2"/>
          </p:nvPr>
        </p:nvSpPr>
        <p:spPr bwMode="auto">
          <a:xfrm>
            <a:off x="138113" y="768350"/>
            <a:ext cx="6823075" cy="3838575"/>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10239" y="4861781"/>
            <a:ext cx="5678824" cy="46045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3062" name="Rectangle 6"/>
          <p:cNvSpPr>
            <a:spLocks noGrp="1" noChangeArrowheads="1"/>
          </p:cNvSpPr>
          <p:nvPr>
            <p:ph type="ftr" sz="quarter" idx="4"/>
          </p:nvPr>
        </p:nvSpPr>
        <p:spPr bwMode="auto">
          <a:xfrm>
            <a:off x="0"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173063" name="Rectangle 7"/>
          <p:cNvSpPr>
            <a:spLocks noGrp="1" noChangeArrowheads="1"/>
          </p:cNvSpPr>
          <p:nvPr>
            <p:ph type="sldNum" sz="quarter" idx="5"/>
          </p:nvPr>
        </p:nvSpPr>
        <p:spPr bwMode="auto">
          <a:xfrm>
            <a:off x="4021088"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3656C15A-65A9-4188-BE47-91B53ACA740E}" type="slidenum">
              <a:rPr lang="en-US"/>
              <a:pPr>
                <a:defRPr/>
              </a:pPr>
              <a:t>‹#›</a:t>
            </a:fld>
            <a:endParaRPr lang="en-US"/>
          </a:p>
        </p:txBody>
      </p:sp>
    </p:spTree>
    <p:extLst>
      <p:ext uri="{BB962C8B-B14F-4D97-AF65-F5344CB8AC3E}">
        <p14:creationId xmlns:p14="http://schemas.microsoft.com/office/powerpoint/2010/main" val="4783042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2</a:t>
            </a:fld>
            <a:endParaRPr lang="en-US"/>
          </a:p>
        </p:txBody>
      </p:sp>
    </p:spTree>
    <p:extLst>
      <p:ext uri="{BB962C8B-B14F-4D97-AF65-F5344CB8AC3E}">
        <p14:creationId xmlns:p14="http://schemas.microsoft.com/office/powerpoint/2010/main" val="1471511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pPr defTabSz="965200"/>
            <a:fld id="{8957F51E-A783-406E-B590-1245D7CA094A}" type="slidenum">
              <a:rPr lang="en-US" smtClean="0"/>
              <a:pPr defTabSz="965200"/>
              <a:t>15</a:t>
            </a:fld>
            <a:endParaRPr lang="en-US" smtClean="0"/>
          </a:p>
        </p:txBody>
      </p:sp>
      <p:sp>
        <p:nvSpPr>
          <p:cNvPr id="74755" name="Rectangle 2"/>
          <p:cNvSpPr>
            <a:spLocks noGrp="1" noRot="1" noChangeAspect="1" noChangeArrowheads="1" noTextEdit="1"/>
          </p:cNvSpPr>
          <p:nvPr>
            <p:ph type="sldImg"/>
          </p:nvPr>
        </p:nvSpPr>
        <p:spPr>
          <a:xfrm>
            <a:off x="139700" y="768350"/>
            <a:ext cx="6821488" cy="3838575"/>
          </a:xfrm>
          <a:ln/>
        </p:spPr>
      </p:sp>
      <p:sp>
        <p:nvSpPr>
          <p:cNvPr id="74756" name="Rectangle 3"/>
          <p:cNvSpPr>
            <a:spLocks noGrp="1" noChangeArrowheads="1"/>
          </p:cNvSpPr>
          <p:nvPr>
            <p:ph type="body" idx="1"/>
          </p:nvPr>
        </p:nvSpPr>
        <p:spPr>
          <a:xfrm>
            <a:off x="708698" y="4861781"/>
            <a:ext cx="5681905" cy="4604560"/>
          </a:xfrm>
          <a:noFill/>
          <a:ln/>
        </p:spPr>
        <p:txBody>
          <a:bodyPr/>
          <a:lstStyle/>
          <a:p>
            <a:pPr eaLnBrk="1" hangingPunct="1"/>
            <a:endParaRPr lang="en-US" smtClean="0"/>
          </a:p>
        </p:txBody>
      </p:sp>
    </p:spTree>
    <p:extLst>
      <p:ext uri="{BB962C8B-B14F-4D97-AF65-F5344CB8AC3E}">
        <p14:creationId xmlns:p14="http://schemas.microsoft.com/office/powerpoint/2010/main" val="1701525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activation for some weight vector w</a:t>
            </a:r>
            <a:r>
              <a:rPr lang="en-US" baseline="0" dirty="0" smtClean="0"/>
              <a:t> given some input x is the Sum for each weight </a:t>
            </a:r>
            <a:r>
              <a:rPr lang="en-US" baseline="0" dirty="0" err="1" smtClean="0"/>
              <a:t>w_i</a:t>
            </a:r>
            <a:r>
              <a:rPr lang="en-US" baseline="0" dirty="0" smtClean="0"/>
              <a:t> in the weight vector with the corresponding entry in the feature vector representing x, </a:t>
            </a:r>
            <a:r>
              <a:rPr lang="en-US" baseline="0" dirty="0" err="1" smtClean="0"/>
              <a:t>f_i</a:t>
            </a:r>
            <a:r>
              <a:rPr lang="en-US" baseline="0" dirty="0" smtClean="0"/>
              <a:t>(x).</a:t>
            </a:r>
          </a:p>
          <a:p>
            <a:r>
              <a:rPr lang="en-US" baseline="0" dirty="0" smtClean="0"/>
              <a:t>We also write this as w * f(x), which is the inner product of the weight vector and the feature vector. </a:t>
            </a:r>
          </a:p>
          <a:p>
            <a:endParaRPr lang="en-US" baseline="0" dirty="0" smtClean="0"/>
          </a:p>
          <a:p>
            <a:endParaRPr lang="en-US" baseline="0" dirty="0" smtClean="0"/>
          </a:p>
          <a:p>
            <a:r>
              <a:rPr lang="en-US" baseline="0" dirty="0" smtClean="0"/>
              <a:t>Depending on whether the sum is positive, or the sum is negative, we output a positive class label or a negative class label (for the binary classification case).</a:t>
            </a:r>
          </a:p>
          <a:p>
            <a:endParaRPr lang="en-US" baseline="0" dirty="0" smtClean="0"/>
          </a:p>
          <a:p>
            <a:r>
              <a:rPr lang="en-US" baseline="0" dirty="0" smtClean="0"/>
              <a:t>This is the generic picture that represents the perceptron..</a:t>
            </a:r>
          </a:p>
          <a:p>
            <a:endParaRPr lang="en-US" baseline="0" dirty="0" smtClean="0"/>
          </a:p>
          <a:p>
            <a:r>
              <a:rPr lang="en-US" baseline="0" dirty="0" smtClean="0"/>
              <a:t>This is called the “dot product” or sometimes the “inner product”</a:t>
            </a:r>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3</a:t>
            </a:fld>
            <a:endParaRPr lang="en-US"/>
          </a:p>
        </p:txBody>
      </p:sp>
    </p:spTree>
    <p:extLst>
      <p:ext uri="{BB962C8B-B14F-4D97-AF65-F5344CB8AC3E}">
        <p14:creationId xmlns:p14="http://schemas.microsoft.com/office/powerpoint/2010/main" val="1445613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feature values</a:t>
            </a:r>
            <a:r>
              <a:rPr lang="en-US" baseline="0" dirty="0" smtClean="0"/>
              <a:t> for inputs are fixed, but </a:t>
            </a:r>
            <a:r>
              <a:rPr lang="en-US" dirty="0" smtClean="0"/>
              <a:t>we can choose</a:t>
            </a:r>
            <a:r>
              <a:rPr lang="en-US" baseline="0" dirty="0" smtClean="0"/>
              <a:t> different weight vectors. </a:t>
            </a:r>
            <a:r>
              <a:rPr lang="en-US" dirty="0" smtClean="0"/>
              <a:t>Depending on the weight</a:t>
            </a:r>
            <a:r>
              <a:rPr lang="en-US" baseline="0" dirty="0" smtClean="0"/>
              <a:t> vector that we pick, we will get a different classifier.  </a:t>
            </a:r>
          </a:p>
          <a:p>
            <a:endParaRPr lang="en-US" baseline="0" dirty="0" smtClean="0"/>
          </a:p>
          <a:p>
            <a:r>
              <a:rPr lang="en-US" baseline="0" dirty="0" smtClean="0"/>
              <a:t>Let’s look at an example, with the following weight vector.  The first entry is a weight based on how often the word free appears.  We get a high value for that.  The next one is whether your name appears.  This weight vector will lower the value.  If there are misspelled words, the activation will go up.  If the email comes from a friend then the activation will go up.</a:t>
            </a:r>
          </a:p>
          <a:p>
            <a:r>
              <a:rPr lang="en-US" baseline="0" dirty="0" smtClean="0"/>
              <a:t>The weight vector always represents the positive class, so what is it in this case?  It’s SPAM. </a:t>
            </a:r>
          </a:p>
          <a:p>
            <a:endParaRPr lang="en-US" dirty="0" smtClean="0"/>
          </a:p>
          <a:p>
            <a:r>
              <a:rPr lang="en-US" dirty="0" smtClean="0"/>
              <a:t>The weight vector</a:t>
            </a:r>
            <a:r>
              <a:rPr lang="en-US" baseline="0" dirty="0" smtClean="0"/>
              <a:t> lives in the same vector space as the feature vectors.  Here’s are two feature vectors representing two emails that we want to classify.</a:t>
            </a:r>
            <a:endParaRPr lang="en-US" dirty="0" smtClean="0"/>
          </a:p>
          <a:p>
            <a:endParaRPr lang="en-US" b="1" dirty="0" smtClean="0"/>
          </a:p>
          <a:p>
            <a:r>
              <a:rPr lang="en-US" b="1" dirty="0" smtClean="0"/>
              <a:t>For linear classification, we have a separating hyperplane. </a:t>
            </a:r>
            <a:r>
              <a:rPr lang="en-US" b="1" baseline="0" dirty="0" smtClean="0"/>
              <a:t> Separation is orthogonal to w.  ((Draw this at a right angle to w)).  Everything on the same side as w is the positive class  Everything on the other side is the negative class. </a:t>
            </a:r>
            <a:endParaRPr lang="en-US" b="1" dirty="0" smtClean="0"/>
          </a:p>
          <a:p>
            <a:r>
              <a:rPr lang="en-US" b="1" dirty="0" smtClean="0"/>
              <a:t>For x2, the angle between w</a:t>
            </a:r>
            <a:r>
              <a:rPr lang="en-US" b="1" baseline="0" dirty="0" smtClean="0"/>
              <a:t> and f(x2) &gt; 90 degrees, so it is negative.</a:t>
            </a:r>
          </a:p>
          <a:p>
            <a:endParaRPr lang="en-US"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If we compute the inner product</a:t>
            </a:r>
            <a:r>
              <a:rPr lang="en-US" b="1" baseline="0" dirty="0" smtClean="0"/>
              <a:t> then we’ll get a negative class when the angle is &gt; 90 degrees like f(x_2).  </a:t>
            </a:r>
            <a:endParaRPr lang="en-US" b="1" dirty="0" smtClean="0"/>
          </a:p>
          <a:p>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4</a:t>
            </a:fld>
            <a:endParaRPr lang="en-US"/>
          </a:p>
        </p:txBody>
      </p:sp>
    </p:spTree>
    <p:extLst>
      <p:ext uri="{BB962C8B-B14F-4D97-AF65-F5344CB8AC3E}">
        <p14:creationId xmlns:p14="http://schemas.microsoft.com/office/powerpoint/2010/main" val="1812298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38113" y="768350"/>
            <a:ext cx="6823075" cy="3838575"/>
          </a:xfrm>
          <a:ln/>
        </p:spPr>
      </p:sp>
      <p:sp>
        <p:nvSpPr>
          <p:cNvPr id="73731" name="Notes Placeholder 2"/>
          <p:cNvSpPr>
            <a:spLocks noGrp="1"/>
          </p:cNvSpPr>
          <p:nvPr>
            <p:ph type="body" idx="1"/>
          </p:nvPr>
        </p:nvSpPr>
        <p:spPr>
          <a:noFill/>
          <a:ln/>
        </p:spPr>
        <p:txBody>
          <a:bodyPr/>
          <a:lstStyle/>
          <a:p>
            <a:r>
              <a:rPr lang="en-US" dirty="0" smtClean="0"/>
              <a:t> Mathematically what does it look like?</a:t>
            </a:r>
            <a:r>
              <a:rPr lang="en-US" baseline="0" dirty="0" smtClean="0"/>
              <a:t>  You start with zero weights, and then for each thing you classify by running this computation here: w*f(x) and checking whether that inner product is positive or negative.  You classify x as positive if the inner product is &gt;= 0, and negative if it is &lt;0.</a:t>
            </a:r>
          </a:p>
          <a:p>
            <a:endParaRPr lang="en-US" baseline="0" dirty="0" smtClean="0"/>
          </a:p>
          <a:p>
            <a:r>
              <a:rPr lang="en-US" baseline="0" dirty="0" smtClean="0"/>
              <a:t>You then check the correct label y* in the training example.  The training example will tell you whether it should be positive or negative.  If you’re correct, then no change.</a:t>
            </a:r>
          </a:p>
          <a:p>
            <a:r>
              <a:rPr lang="en-US" baseline="0" dirty="0" smtClean="0"/>
              <a:t>If you’re wrong, then we will make an adjustment.  For the picture here, f(x) get’s a positive classification.  Let’s say that the training data tells us that it should be negative.  Then we need to somehow adjust this.  We need to rotate w and f apart, so that they hopefully now have a negative inner product.  </a:t>
            </a:r>
          </a:p>
          <a:p>
            <a:endParaRPr lang="en-US" baseline="0" dirty="0" smtClean="0"/>
          </a:p>
          <a:p>
            <a:r>
              <a:rPr lang="en-US" baseline="0" dirty="0" smtClean="0"/>
              <a:t>F is fixed.  </a:t>
            </a:r>
            <a:r>
              <a:rPr lang="en-US" dirty="0" smtClean="0"/>
              <a:t>W is the thing that we can change.  We want to change is so</a:t>
            </a:r>
            <a:r>
              <a:rPr lang="en-US" baseline="0" dirty="0" smtClean="0"/>
              <a:t> that it is less aligned with f.  If we want to make it less aligned with f, then we add the negative of f to w.  ((draw it)).  If we add the negative of F to W, then we get a new W ((draw it), and our decision boundary changes ((Draw it as at a right angle to the new W)).  </a:t>
            </a:r>
          </a:p>
          <a:p>
            <a:r>
              <a:rPr lang="en-US" baseline="0" dirty="0" smtClean="0"/>
              <a:t>The f is now of the other side of the decision boundary than it was before, which is our goal).</a:t>
            </a:r>
            <a:endParaRPr lang="en-US" dirty="0" smtClean="0"/>
          </a:p>
          <a:p>
            <a:endParaRPr lang="en-US" dirty="0" smtClean="0"/>
          </a:p>
          <a:p>
            <a:r>
              <a:rPr lang="en-US" dirty="0" smtClean="0"/>
              <a:t> So</a:t>
            </a:r>
            <a:r>
              <a:rPr lang="en-US" baseline="0" dirty="0" smtClean="0"/>
              <a:t> here’s the update that we use if the update is wrong: we add y* (+1 or -1) * f to  w</a:t>
            </a:r>
            <a:endParaRPr lang="en-US" dirty="0" smtClean="0"/>
          </a:p>
        </p:txBody>
      </p:sp>
      <p:sp>
        <p:nvSpPr>
          <p:cNvPr id="73732" name="Slide Number Placeholder 3"/>
          <p:cNvSpPr>
            <a:spLocks noGrp="1"/>
          </p:cNvSpPr>
          <p:nvPr>
            <p:ph type="sldNum" sz="quarter" idx="5"/>
          </p:nvPr>
        </p:nvSpPr>
        <p:spPr>
          <a:noFill/>
        </p:spPr>
        <p:txBody>
          <a:bodyPr/>
          <a:lstStyle/>
          <a:p>
            <a:fld id="{99AC9BE2-5684-49CD-9E0E-5BD0322C2884}" type="slidenum">
              <a:rPr lang="en-US" smtClean="0"/>
              <a:pPr/>
              <a:t>5</a:t>
            </a:fld>
            <a:endParaRPr lang="en-US" smtClean="0"/>
          </a:p>
        </p:txBody>
      </p:sp>
    </p:spTree>
    <p:extLst>
      <p:ext uri="{BB962C8B-B14F-4D97-AF65-F5344CB8AC3E}">
        <p14:creationId xmlns:p14="http://schemas.microsoft.com/office/powerpoint/2010/main" val="721378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we’ll look</a:t>
            </a:r>
            <a:r>
              <a:rPr lang="en-US" baseline="0" dirty="0" smtClean="0"/>
              <a:t> at 3 classes on the slides, but this applies to any number of classes.</a:t>
            </a:r>
          </a:p>
          <a:p>
            <a:r>
              <a:rPr lang="en-US" baseline="0" dirty="0" smtClean="0"/>
              <a:t>We have weight vector for each class.</a:t>
            </a:r>
          </a:p>
          <a:p>
            <a:r>
              <a:rPr lang="en-US" baseline="0" dirty="0" smtClean="0"/>
              <a:t>If these are equal length, then the decision boundaries will be at the place that bisects the weight vectors (typically they won’t be equal length, which makes things a bit more complicated, but not much).</a:t>
            </a:r>
          </a:p>
          <a:p>
            <a:endParaRPr lang="en-US" baseline="0" dirty="0" smtClean="0"/>
          </a:p>
          <a:p>
            <a:r>
              <a:rPr lang="en-US" baseline="0" dirty="0" smtClean="0"/>
              <a:t>Now there is a w for each class (we index the classes by y).  We compute </a:t>
            </a:r>
            <a:r>
              <a:rPr lang="en-US" baseline="0" dirty="0" err="1" smtClean="0"/>
              <a:t>w_y</a:t>
            </a:r>
            <a:r>
              <a:rPr lang="en-US" baseline="0" dirty="0" smtClean="0"/>
              <a:t> * f(x) for each class Y.  Whichever one is the highest becomes our prediction for what class X should have.</a:t>
            </a:r>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6</a:t>
            </a:fld>
            <a:endParaRPr lang="en-US"/>
          </a:p>
        </p:txBody>
      </p:sp>
    </p:spTree>
    <p:extLst>
      <p:ext uri="{BB962C8B-B14F-4D97-AF65-F5344CB8AC3E}">
        <p14:creationId xmlns:p14="http://schemas.microsoft.com/office/powerpoint/2010/main" val="896494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initial weight vectors for each of our three classes.  Now we have 3 inputs that we want to classify.  </a:t>
            </a:r>
          </a:p>
          <a:p>
            <a:endParaRPr lang="en-US" dirty="0" smtClean="0"/>
          </a:p>
          <a:p>
            <a:r>
              <a:rPr lang="en-US" dirty="0" smtClean="0"/>
              <a:t>Let’s compute the values for each of the classes.  It</a:t>
            </a:r>
            <a:r>
              <a:rPr lang="mr-IN" dirty="0" smtClean="0"/>
              <a:t>’</a:t>
            </a:r>
            <a:r>
              <a:rPr lang="en-US" dirty="0" smtClean="0"/>
              <a:t>s the inner</a:t>
            </a:r>
            <a:r>
              <a:rPr lang="en-US" baseline="0" dirty="0" smtClean="0"/>
              <a:t> product.  Since sports has the bias term of 1, it wins.  However, Let’s say that y* is </a:t>
            </a:r>
            <a:r>
              <a:rPr lang="en-US" baseline="0" dirty="0" err="1" smtClean="0"/>
              <a:t>poiitics</a:t>
            </a:r>
            <a:r>
              <a:rPr lang="en-US" baseline="0" dirty="0" smtClean="0"/>
              <a:t>.</a:t>
            </a:r>
          </a:p>
          <a:p>
            <a:endParaRPr lang="en-US" baseline="0" dirty="0" smtClean="0"/>
          </a:p>
          <a:p>
            <a:r>
              <a:rPr lang="en-US" baseline="0" dirty="0" smtClean="0"/>
              <a:t>We add f(x) to politics, which gives us  a new </a:t>
            </a:r>
            <a:r>
              <a:rPr lang="en-US" baseline="0" dirty="0" err="1" smtClean="0"/>
              <a:t>w_politics</a:t>
            </a:r>
            <a:r>
              <a:rPr lang="en-US" baseline="0" dirty="0" smtClean="0"/>
              <a:t> of (1, 1, 0, 1, 1).  </a:t>
            </a:r>
          </a:p>
          <a:p>
            <a:r>
              <a:rPr lang="en-US" baseline="0" dirty="0" smtClean="0"/>
              <a:t>We subtract f(x) from sports, so we get a new </a:t>
            </a:r>
            <a:r>
              <a:rPr lang="en-US" baseline="0" dirty="0" err="1" smtClean="0"/>
              <a:t>w_sports</a:t>
            </a:r>
            <a:r>
              <a:rPr lang="en-US" baseline="0" dirty="0" smtClean="0"/>
              <a:t> of (0, -1, 0, -1, -1).</a:t>
            </a:r>
          </a:p>
          <a:p>
            <a:r>
              <a:rPr lang="en-US" baseline="0" dirty="0" smtClean="0"/>
              <a:t>So that’s our first training example.</a:t>
            </a:r>
          </a:p>
          <a:p>
            <a:endParaRPr lang="en-US" baseline="0" dirty="0" smtClean="0"/>
          </a:p>
          <a:p>
            <a:r>
              <a:rPr lang="en-US" baseline="0" dirty="0" smtClean="0"/>
              <a:t>Let’s compute the score for “win the election”.  The feature vector is 1, 1, 0, 0, 1. </a:t>
            </a:r>
          </a:p>
          <a:p>
            <a:r>
              <a:rPr lang="en-US" baseline="0" dirty="0" smtClean="0"/>
              <a:t>For the inner products we get  -2 for </a:t>
            </a:r>
            <a:r>
              <a:rPr lang="en-US" baseline="0" dirty="0" err="1" smtClean="0"/>
              <a:t>w_sports</a:t>
            </a:r>
            <a:r>
              <a:rPr lang="en-US" baseline="0" dirty="0" smtClean="0"/>
              <a:t>, 3 for </a:t>
            </a:r>
            <a:r>
              <a:rPr lang="en-US" baseline="0" dirty="0" err="1" smtClean="0"/>
              <a:t>w_politics</a:t>
            </a:r>
            <a:r>
              <a:rPr lang="en-US" baseline="0" dirty="0" smtClean="0"/>
              <a:t> and 0 for </a:t>
            </a:r>
            <a:r>
              <a:rPr lang="en-US" baseline="0" dirty="0" err="1" smtClean="0"/>
              <a:t>w_tech</a:t>
            </a:r>
            <a:r>
              <a:rPr lang="en-US" baseline="0" dirty="0" smtClean="0"/>
              <a:t>.</a:t>
            </a:r>
          </a:p>
          <a:p>
            <a:r>
              <a:rPr lang="en-US" baseline="0" dirty="0" smtClean="0"/>
              <a:t>So the highest score is politics.  That’s the correct label, so we don’t need to do any updates.</a:t>
            </a:r>
          </a:p>
          <a:p>
            <a:endParaRPr lang="en-US" baseline="0" dirty="0" smtClean="0"/>
          </a:p>
          <a:p>
            <a:r>
              <a:rPr lang="en-US" baseline="0" dirty="0" smtClean="0"/>
              <a:t>For win the game our f(x) is (1, 1, 1, 0, 1). </a:t>
            </a:r>
          </a:p>
          <a:p>
            <a:r>
              <a:rPr lang="en-US" baseline="0" dirty="0" smtClean="0"/>
              <a:t>For the inner products we get  -2 for </a:t>
            </a:r>
            <a:r>
              <a:rPr lang="en-US" baseline="0" dirty="0" err="1" smtClean="0"/>
              <a:t>w_sports</a:t>
            </a:r>
            <a:r>
              <a:rPr lang="en-US" baseline="0" dirty="0" smtClean="0"/>
              <a:t>, 3 for </a:t>
            </a:r>
            <a:r>
              <a:rPr lang="en-US" baseline="0" dirty="0" err="1" smtClean="0"/>
              <a:t>w_politics</a:t>
            </a:r>
            <a:r>
              <a:rPr lang="en-US" baseline="0" dirty="0" smtClean="0"/>
              <a:t> and 0 for </a:t>
            </a:r>
            <a:r>
              <a:rPr lang="en-US" baseline="0" dirty="0" err="1" smtClean="0"/>
              <a:t>w_tech</a:t>
            </a:r>
            <a:r>
              <a:rPr lang="en-US" baseline="0" dirty="0" smtClean="0"/>
              <a:t>.</a:t>
            </a:r>
          </a:p>
          <a:p>
            <a:r>
              <a:rPr lang="en-US" baseline="0" dirty="0" smtClean="0"/>
              <a:t>Now we have to update by subtracting this f(x) from the politics weight vector, and add it to the sports weight vector. </a:t>
            </a:r>
          </a:p>
          <a:p>
            <a:endParaRPr lang="en-US" baseline="0" dirty="0" smtClean="0"/>
          </a:p>
          <a:p>
            <a:r>
              <a:rPr lang="en-US" baseline="0" dirty="0" smtClean="0"/>
              <a:t>Subtracting it out </a:t>
            </a:r>
            <a:r>
              <a:rPr lang="en-US" baseline="0" dirty="0" err="1" smtClean="0"/>
              <a:t>fom</a:t>
            </a:r>
            <a:r>
              <a:rPr lang="en-US" baseline="0" dirty="0" smtClean="0"/>
              <a:t> </a:t>
            </a:r>
            <a:r>
              <a:rPr lang="en-US" baseline="0" dirty="0" err="1" smtClean="0"/>
              <a:t>w_politics</a:t>
            </a:r>
            <a:r>
              <a:rPr lang="en-US" baseline="0" dirty="0" smtClean="0"/>
              <a:t> gives us new </a:t>
            </a:r>
            <a:r>
              <a:rPr lang="en-US" baseline="0" dirty="0" err="1" smtClean="0"/>
              <a:t>w_politics</a:t>
            </a:r>
            <a:r>
              <a:rPr lang="en-US" baseline="0" dirty="0" smtClean="0"/>
              <a:t> of (0, 0, -1, 1, 0).</a:t>
            </a:r>
          </a:p>
          <a:p>
            <a:r>
              <a:rPr lang="en-US" baseline="0" dirty="0" smtClean="0"/>
              <a:t>We add f(x) </a:t>
            </a:r>
            <a:r>
              <a:rPr lang="en-US" baseline="0" dirty="0" err="1" smtClean="0"/>
              <a:t>tp</a:t>
            </a:r>
            <a:r>
              <a:rPr lang="en-US" baseline="0" dirty="0" smtClean="0"/>
              <a:t> sports, so we get a new </a:t>
            </a:r>
            <a:r>
              <a:rPr lang="en-US" baseline="0" dirty="0" err="1" smtClean="0"/>
              <a:t>w_sports</a:t>
            </a:r>
            <a:r>
              <a:rPr lang="en-US" baseline="0" dirty="0" smtClean="0"/>
              <a:t> of (1, 0, 1, -1, 0).</a:t>
            </a:r>
          </a:p>
          <a:p>
            <a:endParaRPr lang="en-US" baseline="0" dirty="0" smtClean="0"/>
          </a:p>
          <a:p>
            <a:r>
              <a:rPr lang="en-US" baseline="0" dirty="0" smtClean="0"/>
              <a:t>Then we go back to the first example.  We keep looping until at some point, we run through all examples and nothing changes.  If that’s the case then nothing will change in the future.</a:t>
            </a:r>
          </a:p>
          <a:p>
            <a:endParaRPr lang="en-US" baseline="0"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8</a:t>
            </a:fld>
            <a:endParaRPr lang="en-US"/>
          </a:p>
        </p:txBody>
      </p:sp>
    </p:spTree>
    <p:extLst>
      <p:ext uri="{BB962C8B-B14F-4D97-AF65-F5344CB8AC3E}">
        <p14:creationId xmlns:p14="http://schemas.microsoft.com/office/powerpoint/2010/main" val="937643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You </a:t>
            </a:r>
            <a:r>
              <a:rPr lang="en-US" smtClean="0"/>
              <a:t>need to do </a:t>
            </a:r>
            <a:r>
              <a:rPr lang="en-US" dirty="0" smtClean="0"/>
              <a:t>at most this many passes.</a:t>
            </a:r>
          </a:p>
          <a:p>
            <a:r>
              <a:rPr lang="en-US" dirty="0" smtClean="0"/>
              <a:t>K is the number of</a:t>
            </a:r>
            <a:r>
              <a:rPr lang="en-US" baseline="0" dirty="0" smtClean="0"/>
              <a:t> features.  The more features that you have the longer it will take to converge.</a:t>
            </a:r>
          </a:p>
          <a:p>
            <a:r>
              <a:rPr lang="en-US" baseline="0" dirty="0" smtClean="0"/>
              <a:t>Delta squared is the margin.  If you have a </a:t>
            </a:r>
            <a:r>
              <a:rPr lang="en-US" sz="1200" dirty="0" smtClean="0"/>
              <a:t>separable </a:t>
            </a:r>
            <a:r>
              <a:rPr lang="en-US" baseline="0" dirty="0" smtClean="0"/>
              <a:t>data set, then you can compute the margin (the distance between the positive and negative class).  If that margin (delta) is large, then it’s an easy cases, since there are many decision boundaries.  If it’s small, then you have to be very precise before you find a separating hyperplane.  </a:t>
            </a:r>
          </a:p>
          <a:p>
            <a:endParaRPr lang="en-US" dirty="0" smtClean="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9</a:t>
            </a:fld>
            <a:endParaRPr lang="en-US"/>
          </a:p>
        </p:txBody>
      </p:sp>
    </p:spTree>
    <p:extLst>
      <p:ext uri="{BB962C8B-B14F-4D97-AF65-F5344CB8AC3E}">
        <p14:creationId xmlns:p14="http://schemas.microsoft.com/office/powerpoint/2010/main" val="1885973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Overtraining is easy to fix.  Use</a:t>
            </a:r>
            <a:r>
              <a:rPr lang="en-US" baseline="0" dirty="0" smtClean="0"/>
              <a:t> held-out data to avoid overtraining via “early stopping”.</a:t>
            </a:r>
          </a:p>
          <a:p>
            <a:endParaRPr lang="en-US" baseline="0" dirty="0" smtClean="0"/>
          </a:p>
          <a:p>
            <a:r>
              <a:rPr lang="en-US" baseline="0" dirty="0" smtClean="0"/>
              <a:t>Next, we will turn to an algorithm that helps the first two problems.  It will help us find a better decision boundary, and it will help us avoid thrashing around. </a:t>
            </a:r>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12</a:t>
            </a:fld>
            <a:endParaRPr lang="en-US"/>
          </a:p>
        </p:txBody>
      </p:sp>
    </p:spTree>
    <p:extLst>
      <p:ext uri="{BB962C8B-B14F-4D97-AF65-F5344CB8AC3E}">
        <p14:creationId xmlns:p14="http://schemas.microsoft.com/office/powerpoint/2010/main" val="519043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MIRA does the following when you make an error:</a:t>
            </a:r>
          </a:p>
          <a:p>
            <a:r>
              <a:rPr lang="en-US" dirty="0" smtClean="0"/>
              <a:t>You re-scale your features by some value Tau.</a:t>
            </a:r>
            <a:r>
              <a:rPr lang="en-US" baseline="0" dirty="0" smtClean="0"/>
              <a:t>  This is like the alpha that we saw in Q-learning.  It is a learning rate in some sense.  Unlike in Q-learning where this was set heuristically, we are going to have a principled way of setting Tau.</a:t>
            </a:r>
          </a:p>
          <a:p>
            <a:r>
              <a:rPr lang="en-US" baseline="0" dirty="0" smtClean="0"/>
              <a:t>Let’s take a look at it pictorially.  We wanted to classify the current thing as y*, but we came up with y as our prediction.  What we normally do is subtract out f from </a:t>
            </a:r>
            <a:r>
              <a:rPr lang="en-US" baseline="0" dirty="0" err="1" smtClean="0"/>
              <a:t>wy</a:t>
            </a:r>
            <a:r>
              <a:rPr lang="en-US" baseline="0" dirty="0" smtClean="0"/>
              <a:t>, and add it to w*, and that would be the perceptron update.  </a:t>
            </a:r>
          </a:p>
          <a:p>
            <a:r>
              <a:rPr lang="en-US" baseline="0" dirty="0" smtClean="0"/>
              <a:t>Now we’re going to allow some scaling via tau.  Not  too much, not too little. </a:t>
            </a:r>
          </a:p>
          <a:p>
            <a:endParaRPr lang="en-US" baseline="0" dirty="0" smtClean="0"/>
          </a:p>
          <a:p>
            <a:r>
              <a:rPr lang="en-US" baseline="0" dirty="0" smtClean="0"/>
              <a:t>So here’s the equation that we use to choose an update size.  We want to pick a new update that has the weight vector for each class (</a:t>
            </a:r>
            <a:r>
              <a:rPr lang="en-US" baseline="0" dirty="0" err="1" smtClean="0"/>
              <a:t>w_y</a:t>
            </a:r>
            <a:r>
              <a:rPr lang="en-US" baseline="0" dirty="0" smtClean="0"/>
              <a:t>’) to be as close as possible to </a:t>
            </a:r>
            <a:r>
              <a:rPr lang="en-US" baseline="0" dirty="0" err="1" smtClean="0"/>
              <a:t>w_y</a:t>
            </a:r>
            <a:r>
              <a:rPr lang="en-US" baseline="0" dirty="0" smtClean="0"/>
              <a:t>.   You could make that true by just setting </a:t>
            </a:r>
            <a:r>
              <a:rPr lang="en-US" baseline="0" dirty="0" err="1" smtClean="0"/>
              <a:t>w_y</a:t>
            </a:r>
            <a:r>
              <a:rPr lang="en-US" baseline="0" dirty="0" smtClean="0"/>
              <a:t>’ to be </a:t>
            </a:r>
            <a:r>
              <a:rPr lang="en-US" baseline="0" dirty="0" err="1" smtClean="0"/>
              <a:t>w_y</a:t>
            </a:r>
            <a:r>
              <a:rPr lang="en-US" baseline="0" dirty="0" smtClean="0"/>
              <a:t>.</a:t>
            </a:r>
          </a:p>
          <a:p>
            <a:endParaRPr lang="en-US" baseline="0" dirty="0" smtClean="0"/>
          </a:p>
          <a:p>
            <a:r>
              <a:rPr lang="en-US" baseline="0" dirty="0" smtClean="0"/>
              <a:t>But there’s a constraint.  We want the </a:t>
            </a:r>
            <a:r>
              <a:rPr lang="en-US" baseline="0" dirty="0" err="1" smtClean="0"/>
              <a:t>w_y</a:t>
            </a:r>
            <a:r>
              <a:rPr lang="en-US" baseline="0" dirty="0" smtClean="0"/>
              <a:t> to be better for the current item f(x).  That’s the second term.  And not only do we want it to be better than our previous prediction, and we want it to be correct by a margin of at least +1.  This is saying that y* has to be getting a higher score than y +1.  </a:t>
            </a:r>
          </a:p>
          <a:p>
            <a:r>
              <a:rPr lang="en-US" baseline="0" dirty="0" smtClean="0"/>
              <a:t>The plus one gives us some margin.</a:t>
            </a:r>
          </a:p>
          <a:p>
            <a:r>
              <a:rPr lang="en-US" baseline="0" dirty="0" smtClean="0"/>
              <a:t>Now we need to solve this.    The next slide shows the optimization problem.</a:t>
            </a:r>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13</a:t>
            </a:fld>
            <a:endParaRPr lang="en-US"/>
          </a:p>
        </p:txBody>
      </p:sp>
    </p:spTree>
    <p:extLst>
      <p:ext uri="{BB962C8B-B14F-4D97-AF65-F5344CB8AC3E}">
        <p14:creationId xmlns:p14="http://schemas.microsoft.com/office/powerpoint/2010/main" val="1200184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accent2"/>
                </a:solidFill>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smtClean="0"/>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21A8DC11-8EFA-4DB0-87BB-57578885DC12}"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AFC7BAE-4B66-4EEC-B79A-1A698F21952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CE1271A-B7D9-48EC-BE1B-7049E40E98C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BABA664-188E-4D15-A720-E7568CF80E35}"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78" indent="0">
              <a:buNone/>
              <a:defRPr sz="1900"/>
            </a:lvl2pPr>
            <a:lvl3pPr marL="914354" indent="0">
              <a:buNone/>
              <a:defRPr sz="1600"/>
            </a:lvl3pPr>
            <a:lvl4pPr marL="1371532" indent="0">
              <a:buNone/>
              <a:defRPr sz="1500"/>
            </a:lvl4pPr>
            <a:lvl5pPr marL="1828709" indent="0">
              <a:buNone/>
              <a:defRPr sz="1500"/>
            </a:lvl5pPr>
            <a:lvl6pPr marL="2285886" indent="0">
              <a:buNone/>
              <a:defRPr sz="1500"/>
            </a:lvl6pPr>
            <a:lvl7pPr marL="2743062" indent="0">
              <a:buNone/>
              <a:defRPr sz="1500"/>
            </a:lvl7pPr>
            <a:lvl8pPr marL="3200240" indent="0">
              <a:buNone/>
              <a:defRPr sz="1500"/>
            </a:lvl8pPr>
            <a:lvl9pPr marL="3657418" indent="0">
              <a:buNone/>
              <a:defRPr sz="15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BABBBF8-8C7C-468A-A607-4A79223C5BB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FDB447F-1489-40A1-8505-7B2E946D4D4C}"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D6EAE0D-0584-46A6-858B-7BBA3266028D}"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E30F6D5-C5C6-48F0-B3FD-F4C93687296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48BB04D-0C1C-4B1B-B2D0-898EDBE9C15A}"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86F9B20-1798-443C-80EC-8A3FB7CF1F4E}"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D38F80A-C317-4557-8A62-ED43EB137EC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smtClean="0"/>
              <a:t>Click to edit Master title style</a:t>
            </a:r>
            <a:endParaRPr lang="en-US" dirty="0" smtClean="0"/>
          </a:p>
        </p:txBody>
      </p:sp>
      <p:sp>
        <p:nvSpPr>
          <p:cNvPr id="3075" name="Rectangle 3"/>
          <p:cNvSpPr>
            <a:spLocks noGrp="1" noChangeArrowheads="1"/>
          </p:cNvSpPr>
          <p:nvPr>
            <p:ph type="body" idx="1"/>
          </p:nvPr>
        </p:nvSpPr>
        <p:spPr bwMode="auto">
          <a:xfrm>
            <a:off x="406400" y="1397001"/>
            <a:ext cx="11379200"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500"/>
            </a:lvl1pPr>
          </a:lstStyle>
          <a:p>
            <a:pPr>
              <a:defRPr/>
            </a:pPr>
            <a:fld id="{62A4B744-0245-4492-B137-6352EFB250E7}" type="slidenum">
              <a:rPr lang="en-US" smtClean="0"/>
              <a:pPr>
                <a:defRPr/>
              </a:pPr>
              <a:t>‹#›</a:t>
            </a:fld>
            <a:endParaRPr lang="en-US"/>
          </a:p>
        </p:txBody>
      </p:sp>
      <p:sp>
        <p:nvSpPr>
          <p:cNvPr id="4103" name="Rectangle 7"/>
          <p:cNvSpPr>
            <a:spLocks noChangeArrowheads="1"/>
          </p:cNvSpPr>
          <p:nvPr/>
        </p:nvSpPr>
        <p:spPr bwMode="auto">
          <a:xfrm>
            <a:off x="0" y="1031242"/>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6" tIns="45718" rIns="91436"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2.png"/><Relationship Id="rId5" Type="http://schemas.openxmlformats.org/officeDocument/2006/relationships/oleObject" Target="../embeddings/oleObject2.bin"/><Relationship Id="rId6" Type="http://schemas.openxmlformats.org/officeDocument/2006/relationships/image" Target="../media/image33.png"/><Relationship Id="rId7" Type="http://schemas.openxmlformats.org/officeDocument/2006/relationships/oleObject" Target="../embeddings/oleObject3.bin"/><Relationship Id="rId8" Type="http://schemas.openxmlformats.org/officeDocument/2006/relationships/image" Target="../media/image34.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12.xml.rels><?xml version="1.0" encoding="UTF-8" standalone="yes"?>
<Relationships xmlns="http://schemas.openxmlformats.org/package/2006/relationships"><Relationship Id="rId11" Type="http://schemas.openxmlformats.org/officeDocument/2006/relationships/image" Target="../media/image39.png"/><Relationship Id="rId12" Type="http://schemas.openxmlformats.org/officeDocument/2006/relationships/image" Target="../media/image40.png"/><Relationship Id="rId13" Type="http://schemas.openxmlformats.org/officeDocument/2006/relationships/image" Target="../media/image41.png"/><Relationship Id="rId14" Type="http://schemas.openxmlformats.org/officeDocument/2006/relationships/image" Target="../media/image42.png"/><Relationship Id="rId15" Type="http://schemas.openxmlformats.org/officeDocument/2006/relationships/image" Target="../media/image43.png"/><Relationship Id="rId1" Type="http://schemas.openxmlformats.org/officeDocument/2006/relationships/tags" Target="../tags/tag32.xml"/><Relationship Id="rId2" Type="http://schemas.openxmlformats.org/officeDocument/2006/relationships/tags" Target="../tags/tag33.xml"/><Relationship Id="rId3" Type="http://schemas.openxmlformats.org/officeDocument/2006/relationships/tags" Target="../tags/tag34.xml"/><Relationship Id="rId4" Type="http://schemas.openxmlformats.org/officeDocument/2006/relationships/tags" Target="../tags/tag35.xml"/><Relationship Id="rId5" Type="http://schemas.openxmlformats.org/officeDocument/2006/relationships/tags" Target="../tags/tag36.xml"/><Relationship Id="rId6" Type="http://schemas.openxmlformats.org/officeDocument/2006/relationships/slideLayout" Target="../slideLayouts/slideLayout2.xml"/><Relationship Id="rId7" Type="http://schemas.openxmlformats.org/officeDocument/2006/relationships/notesSlide" Target="../notesSlides/notesSlide8.xml"/><Relationship Id="rId8" Type="http://schemas.openxmlformats.org/officeDocument/2006/relationships/image" Target="../media/image36.png"/><Relationship Id="rId9" Type="http://schemas.openxmlformats.org/officeDocument/2006/relationships/image" Target="../media/image37.png"/><Relationship Id="rId10" Type="http://schemas.openxmlformats.org/officeDocument/2006/relationships/image" Target="../media/image38.png"/></Relationships>
</file>

<file path=ppt/slides/_rels/slide13.xml.rels><?xml version="1.0" encoding="UTF-8" standalone="yes"?>
<Relationships xmlns="http://schemas.openxmlformats.org/package/2006/relationships"><Relationship Id="rId11" Type="http://schemas.openxmlformats.org/officeDocument/2006/relationships/image" Target="../media/image44.png"/><Relationship Id="rId12" Type="http://schemas.openxmlformats.org/officeDocument/2006/relationships/image" Target="../media/image45.png"/><Relationship Id="rId13" Type="http://schemas.openxmlformats.org/officeDocument/2006/relationships/image" Target="../media/image46.png"/><Relationship Id="rId14" Type="http://schemas.openxmlformats.org/officeDocument/2006/relationships/image" Target="../media/image25.png"/><Relationship Id="rId15" Type="http://schemas.openxmlformats.org/officeDocument/2006/relationships/image" Target="../media/image26.png"/><Relationship Id="rId16" Type="http://schemas.openxmlformats.org/officeDocument/2006/relationships/image" Target="../media/image8.png"/><Relationship Id="rId17" Type="http://schemas.openxmlformats.org/officeDocument/2006/relationships/image" Target="../media/image27.png"/><Relationship Id="rId18" Type="http://schemas.openxmlformats.org/officeDocument/2006/relationships/image" Target="../media/image47.png"/><Relationship Id="rId1" Type="http://schemas.openxmlformats.org/officeDocument/2006/relationships/tags" Target="../tags/tag37.xml"/><Relationship Id="rId2" Type="http://schemas.openxmlformats.org/officeDocument/2006/relationships/tags" Target="../tags/tag38.xml"/><Relationship Id="rId3" Type="http://schemas.openxmlformats.org/officeDocument/2006/relationships/tags" Target="../tags/tag39.xml"/><Relationship Id="rId4" Type="http://schemas.openxmlformats.org/officeDocument/2006/relationships/tags" Target="../tags/tag40.xml"/><Relationship Id="rId5" Type="http://schemas.openxmlformats.org/officeDocument/2006/relationships/tags" Target="../tags/tag41.xml"/><Relationship Id="rId6" Type="http://schemas.openxmlformats.org/officeDocument/2006/relationships/tags" Target="../tags/tag42.xml"/><Relationship Id="rId7" Type="http://schemas.openxmlformats.org/officeDocument/2006/relationships/tags" Target="../tags/tag43.xml"/><Relationship Id="rId8" Type="http://schemas.openxmlformats.org/officeDocument/2006/relationships/tags" Target="../tags/tag44.xml"/><Relationship Id="rId9" Type="http://schemas.openxmlformats.org/officeDocument/2006/relationships/slideLayout" Target="../slideLayouts/slideLayout2.xml"/><Relationship Id="rId10"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tags" Target="../tags/tag47.xml"/><Relationship Id="rId4" Type="http://schemas.openxmlformats.org/officeDocument/2006/relationships/tags" Target="../tags/tag48.xml"/><Relationship Id="rId5" Type="http://schemas.openxmlformats.org/officeDocument/2006/relationships/tags" Target="../tags/tag49.xml"/><Relationship Id="rId6" Type="http://schemas.openxmlformats.org/officeDocument/2006/relationships/slideLayout" Target="../slideLayouts/slideLayout2.xml"/><Relationship Id="rId7" Type="http://schemas.openxmlformats.org/officeDocument/2006/relationships/image" Target="../media/image48.png"/><Relationship Id="rId8" Type="http://schemas.openxmlformats.org/officeDocument/2006/relationships/image" Target="../media/image49.png"/><Relationship Id="rId9" Type="http://schemas.openxmlformats.org/officeDocument/2006/relationships/image" Target="../media/image50.png"/><Relationship Id="rId10" Type="http://schemas.openxmlformats.org/officeDocument/2006/relationships/image" Target="../media/image51.png"/><Relationship Id="rId11" Type="http://schemas.openxmlformats.org/officeDocument/2006/relationships/image" Target="../media/image52.png"/><Relationship Id="rId1" Type="http://schemas.openxmlformats.org/officeDocument/2006/relationships/tags" Target="../tags/tag45.xml"/><Relationship Id="rId2" Type="http://schemas.openxmlformats.org/officeDocument/2006/relationships/tags" Target="../tags/tag4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3" Type="http://schemas.openxmlformats.org/officeDocument/2006/relationships/tags" Target="../tags/tag52.xml"/><Relationship Id="rId4" Type="http://schemas.openxmlformats.org/officeDocument/2006/relationships/tags" Target="../tags/tag53.xml"/><Relationship Id="rId5" Type="http://schemas.openxmlformats.org/officeDocument/2006/relationships/slideLayout" Target="../slideLayouts/slideLayout2.xml"/><Relationship Id="rId6" Type="http://schemas.openxmlformats.org/officeDocument/2006/relationships/image" Target="../media/image53.png"/><Relationship Id="rId7" Type="http://schemas.openxmlformats.org/officeDocument/2006/relationships/image" Target="../media/image54.png"/><Relationship Id="rId8" Type="http://schemas.openxmlformats.org/officeDocument/2006/relationships/image" Target="../media/image55.png"/><Relationship Id="rId9" Type="http://schemas.openxmlformats.org/officeDocument/2006/relationships/image" Target="../media/image56.png"/><Relationship Id="rId1" Type="http://schemas.openxmlformats.org/officeDocument/2006/relationships/tags" Target="../tags/tag50.xml"/><Relationship Id="rId2" Type="http://schemas.openxmlformats.org/officeDocument/2006/relationships/tags" Target="../tags/tag5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hyperlink" Target="http://neuralnetworksanddeeplearning.com/chap1.html"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5.xml"/><Relationship Id="rId4" Type="http://schemas.openxmlformats.org/officeDocument/2006/relationships/tags" Target="../tags/tag6.xml"/><Relationship Id="rId5" Type="http://schemas.openxmlformats.org/officeDocument/2006/relationships/slideLayout" Target="../slideLayouts/slideLayout2.xml"/><Relationship Id="rId6" Type="http://schemas.openxmlformats.org/officeDocument/2006/relationships/notesSlide" Target="../notesSlides/notesSlide3.xml"/><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 Id="rId1" Type="http://schemas.openxmlformats.org/officeDocument/2006/relationships/tags" Target="../tags/tag3.xml"/><Relationship Id="rId2" Type="http://schemas.openxmlformats.org/officeDocument/2006/relationships/tags" Target="../tags/tag4.xml"/></Relationships>
</file>

<file path=ppt/slides/_rels/slide5.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 Type="http://schemas.openxmlformats.org/officeDocument/2006/relationships/tags" Target="../tags/tag7.xml"/><Relationship Id="rId2" Type="http://schemas.openxmlformats.org/officeDocument/2006/relationships/tags" Target="../tags/tag8.xml"/><Relationship Id="rId3" Type="http://schemas.openxmlformats.org/officeDocument/2006/relationships/tags" Target="../tags/tag9.xml"/><Relationship Id="rId4" Type="http://schemas.openxmlformats.org/officeDocument/2006/relationships/tags" Target="../tags/tag10.xml"/><Relationship Id="rId5" Type="http://schemas.openxmlformats.org/officeDocument/2006/relationships/tags" Target="../tags/tag11.xml"/><Relationship Id="rId6" Type="http://schemas.openxmlformats.org/officeDocument/2006/relationships/slideLayout" Target="../slideLayouts/slideLayout2.xml"/><Relationship Id="rId7" Type="http://schemas.openxmlformats.org/officeDocument/2006/relationships/notesSlide" Target="../notesSlides/notesSlide4.xml"/><Relationship Id="rId8" Type="http://schemas.openxmlformats.org/officeDocument/2006/relationships/image" Target="../media/image4.png"/><Relationship Id="rId9" Type="http://schemas.openxmlformats.org/officeDocument/2006/relationships/image" Target="../media/image8.png"/><Relationship Id="rId10" Type="http://schemas.openxmlformats.org/officeDocument/2006/relationships/image" Target="../media/image9.png"/></Relationships>
</file>

<file path=ppt/slides/_rels/slide6.xml.rels><?xml version="1.0" encoding="UTF-8" standalone="yes"?>
<Relationships xmlns="http://schemas.openxmlformats.org/package/2006/relationships"><Relationship Id="rId9" Type="http://schemas.openxmlformats.org/officeDocument/2006/relationships/tags" Target="../tags/tag20.xml"/><Relationship Id="rId20" Type="http://schemas.openxmlformats.org/officeDocument/2006/relationships/image" Target="../media/image20.png"/><Relationship Id="rId21" Type="http://schemas.openxmlformats.org/officeDocument/2006/relationships/image" Target="../media/image21.png"/><Relationship Id="rId10" Type="http://schemas.openxmlformats.org/officeDocument/2006/relationships/slideLayout" Target="../slideLayouts/slideLayout2.xml"/><Relationship Id="rId11" Type="http://schemas.openxmlformats.org/officeDocument/2006/relationships/notesSlide" Target="../notesSlides/notesSlide5.xml"/><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image" Target="../media/image18.png"/><Relationship Id="rId19" Type="http://schemas.openxmlformats.org/officeDocument/2006/relationships/image" Target="../media/image19.png"/><Relationship Id="rId1" Type="http://schemas.openxmlformats.org/officeDocument/2006/relationships/tags" Target="../tags/tag12.xml"/><Relationship Id="rId2" Type="http://schemas.openxmlformats.org/officeDocument/2006/relationships/tags" Target="../tags/tag13.xml"/><Relationship Id="rId3" Type="http://schemas.openxmlformats.org/officeDocument/2006/relationships/tags" Target="../tags/tag14.xml"/><Relationship Id="rId4" Type="http://schemas.openxmlformats.org/officeDocument/2006/relationships/tags" Target="../tags/tag15.xml"/><Relationship Id="rId5" Type="http://schemas.openxmlformats.org/officeDocument/2006/relationships/tags" Target="../tags/tag16.xml"/><Relationship Id="rId6" Type="http://schemas.openxmlformats.org/officeDocument/2006/relationships/tags" Target="../tags/tag17.xml"/><Relationship Id="rId7" Type="http://schemas.openxmlformats.org/officeDocument/2006/relationships/tags" Target="../tags/tag18.xml"/><Relationship Id="rId8" Type="http://schemas.openxmlformats.org/officeDocument/2006/relationships/tags" Target="../tags/tag19.xml"/></Relationships>
</file>

<file path=ppt/slides/_rels/slide7.xml.rels><?xml version="1.0" encoding="UTF-8" standalone="yes"?>
<Relationships xmlns="http://schemas.openxmlformats.org/package/2006/relationships"><Relationship Id="rId11" Type="http://schemas.openxmlformats.org/officeDocument/2006/relationships/image" Target="../media/image24.png"/><Relationship Id="rId12" Type="http://schemas.openxmlformats.org/officeDocument/2006/relationships/image" Target="../media/image25.png"/><Relationship Id="rId13" Type="http://schemas.openxmlformats.org/officeDocument/2006/relationships/image" Target="../media/image26.png"/><Relationship Id="rId14" Type="http://schemas.openxmlformats.org/officeDocument/2006/relationships/image" Target="../media/image8.png"/><Relationship Id="rId15" Type="http://schemas.openxmlformats.org/officeDocument/2006/relationships/image" Target="../media/image27.png"/><Relationship Id="rId1" Type="http://schemas.openxmlformats.org/officeDocument/2006/relationships/tags" Target="../tags/tag21.xml"/><Relationship Id="rId2" Type="http://schemas.openxmlformats.org/officeDocument/2006/relationships/tags" Target="../tags/tag22.xml"/><Relationship Id="rId3" Type="http://schemas.openxmlformats.org/officeDocument/2006/relationships/tags" Target="../tags/tag23.xml"/><Relationship Id="rId4" Type="http://schemas.openxmlformats.org/officeDocument/2006/relationships/tags" Target="../tags/tag24.xml"/><Relationship Id="rId5" Type="http://schemas.openxmlformats.org/officeDocument/2006/relationships/tags" Target="../tags/tag25.xml"/><Relationship Id="rId6" Type="http://schemas.openxmlformats.org/officeDocument/2006/relationships/tags" Target="../tags/tag26.xml"/><Relationship Id="rId7" Type="http://schemas.openxmlformats.org/officeDocument/2006/relationships/tags" Target="../tags/tag27.xml"/><Relationship Id="rId8" Type="http://schemas.openxmlformats.org/officeDocument/2006/relationships/slideLayout" Target="../slideLayouts/slideLayout2.xml"/><Relationship Id="rId9" Type="http://schemas.openxmlformats.org/officeDocument/2006/relationships/image" Target="../media/image22.png"/><Relationship Id="rId10"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tags" Target="../tags/tag30.xml"/><Relationship Id="rId4" Type="http://schemas.openxmlformats.org/officeDocument/2006/relationships/slideLayout" Target="../slideLayouts/slideLayout2.xml"/><Relationship Id="rId5" Type="http://schemas.openxmlformats.org/officeDocument/2006/relationships/notesSlide" Target="../notesSlides/notesSlide6.xml"/><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 Id="rId1" Type="http://schemas.openxmlformats.org/officeDocument/2006/relationships/tags" Target="../tags/tag28.xml"/><Relationship Id="rId2" Type="http://schemas.openxmlformats.org/officeDocument/2006/relationships/tags" Target="../tags/tag2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31.png"/><Relationship Id="rId1" Type="http://schemas.openxmlformats.org/officeDocument/2006/relationships/tags" Target="../tags/tag31.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Announcements</a:t>
            </a:r>
          </a:p>
        </p:txBody>
      </p:sp>
      <p:sp>
        <p:nvSpPr>
          <p:cNvPr id="13315" name="Content Placeholder 2"/>
          <p:cNvSpPr>
            <a:spLocks noGrp="1"/>
          </p:cNvSpPr>
          <p:nvPr>
            <p:ph idx="1"/>
          </p:nvPr>
        </p:nvSpPr>
        <p:spPr>
          <a:xfrm>
            <a:off x="406400" y="1397001"/>
            <a:ext cx="8509000" cy="4729164"/>
          </a:xfrm>
        </p:spPr>
        <p:txBody>
          <a:bodyPr/>
          <a:lstStyle/>
          <a:p>
            <a:r>
              <a:rPr lang="en-US" sz="2800" dirty="0" smtClean="0"/>
              <a:t>EC3 deadline has </a:t>
            </a:r>
            <a:r>
              <a:rPr lang="en-US" sz="2800" smtClean="0"/>
              <a:t>been extended by 1 week</a:t>
            </a:r>
            <a:endParaRPr lang="en-US" sz="2000" dirty="0" smtClean="0"/>
          </a:p>
          <a:p>
            <a:endParaRPr lang="en-US" sz="2800"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eaLnBrk="1" hangingPunct="1"/>
            <a:r>
              <a:rPr lang="en-US" smtClean="0"/>
              <a:t>Examples: Perceptron</a:t>
            </a:r>
          </a:p>
        </p:txBody>
      </p:sp>
      <p:sp>
        <p:nvSpPr>
          <p:cNvPr id="3078" name="Rectangle 3"/>
          <p:cNvSpPr>
            <a:spLocks noGrp="1" noChangeArrowheads="1"/>
          </p:cNvSpPr>
          <p:nvPr>
            <p:ph idx="1"/>
          </p:nvPr>
        </p:nvSpPr>
        <p:spPr>
          <a:xfrm>
            <a:off x="609600" y="1397001"/>
            <a:ext cx="10896600" cy="4729164"/>
          </a:xfrm>
        </p:spPr>
        <p:txBody>
          <a:bodyPr/>
          <a:lstStyle/>
          <a:p>
            <a:pPr eaLnBrk="1" hangingPunct="1"/>
            <a:r>
              <a:rPr lang="en-US" dirty="0" smtClean="0"/>
              <a:t>Non-Separable Case</a:t>
            </a:r>
          </a:p>
        </p:txBody>
      </p:sp>
      <p:graphicFrame>
        <p:nvGraphicFramePr>
          <p:cNvPr id="1384452" name="Object 4"/>
          <p:cNvGraphicFramePr>
            <a:graphicFrameLocks noChangeAspect="1"/>
          </p:cNvGraphicFramePr>
          <p:nvPr/>
        </p:nvGraphicFramePr>
        <p:xfrm>
          <a:off x="3611563" y="2295525"/>
          <a:ext cx="4752975" cy="3705225"/>
        </p:xfrm>
        <a:graphic>
          <a:graphicData uri="http://schemas.openxmlformats.org/presentationml/2006/ole">
            <mc:AlternateContent xmlns:mc="http://schemas.openxmlformats.org/markup-compatibility/2006">
              <mc:Choice xmlns:v="urn:schemas-microsoft-com:vml" Requires="v">
                <p:oleObj spid="_x0000_s1064" name="Photo Editor Photo" r:id="rId3" imgW="4753639" imgH="3704762" progId="MSPhotoEd.3">
                  <p:embed/>
                </p:oleObj>
              </mc:Choice>
              <mc:Fallback>
                <p:oleObj name="Photo Editor Photo" r:id="rId3" imgW="4753639" imgH="3704762" progId="MSPhotoEd.3">
                  <p:embed/>
                  <p:pic>
                    <p:nvPicPr>
                      <p:cNvPr id="0" name=""/>
                      <p:cNvPicPr>
                        <a:picLocks noChangeAspect="1" noChangeArrowheads="1"/>
                      </p:cNvPicPr>
                      <p:nvPr/>
                    </p:nvPicPr>
                    <p:blipFill>
                      <a:blip r:embed="rId4">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611563" y="2295525"/>
                        <a:ext cx="4752975" cy="3705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4453" name="Object 5"/>
          <p:cNvGraphicFramePr>
            <a:graphicFrameLocks noChangeAspect="1"/>
          </p:cNvGraphicFramePr>
          <p:nvPr/>
        </p:nvGraphicFramePr>
        <p:xfrm>
          <a:off x="3540125" y="2268538"/>
          <a:ext cx="4829175" cy="3724275"/>
        </p:xfrm>
        <a:graphic>
          <a:graphicData uri="http://schemas.openxmlformats.org/presentationml/2006/ole">
            <mc:AlternateContent xmlns:mc="http://schemas.openxmlformats.org/markup-compatibility/2006">
              <mc:Choice xmlns:v="urn:schemas-microsoft-com:vml" Requires="v">
                <p:oleObj spid="_x0000_s1065" name="Photo Editor Photo" r:id="rId5" imgW="4828571" imgH="3723810" progId="MSPhotoEd.3">
                  <p:embed/>
                </p:oleObj>
              </mc:Choice>
              <mc:Fallback>
                <p:oleObj name="Photo Editor Photo" r:id="rId5" imgW="4828571" imgH="3723810" progId="MSPhotoEd.3">
                  <p:embed/>
                  <p:pic>
                    <p:nvPicPr>
                      <p:cNvPr id="0" name=""/>
                      <p:cNvPicPr>
                        <a:picLocks noChangeAspect="1" noChangeArrowheads="1"/>
                      </p:cNvPicPr>
                      <p:nvPr/>
                    </p:nvPicPr>
                    <p:blipFill>
                      <a:blip r:embed="rId6">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540125" y="2268538"/>
                        <a:ext cx="4829175" cy="3724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4454" name="Object 6"/>
          <p:cNvGraphicFramePr>
            <a:graphicFrameLocks noChangeAspect="1"/>
          </p:cNvGraphicFramePr>
          <p:nvPr/>
        </p:nvGraphicFramePr>
        <p:xfrm>
          <a:off x="3667125" y="2281238"/>
          <a:ext cx="4714875" cy="3724275"/>
        </p:xfrm>
        <a:graphic>
          <a:graphicData uri="http://schemas.openxmlformats.org/presentationml/2006/ole">
            <mc:AlternateContent xmlns:mc="http://schemas.openxmlformats.org/markup-compatibility/2006">
              <mc:Choice xmlns:v="urn:schemas-microsoft-com:vml" Requires="v">
                <p:oleObj spid="_x0000_s1066" name="Photo Editor Photo" r:id="rId7" imgW="4715533" imgH="3723810" progId="MSPhotoEd.3">
                  <p:embed/>
                </p:oleObj>
              </mc:Choice>
              <mc:Fallback>
                <p:oleObj name="Photo Editor Photo" r:id="rId7" imgW="4715533" imgH="3723810" progId="MSPhotoEd.3">
                  <p:embed/>
                  <p:pic>
                    <p:nvPicPr>
                      <p:cNvPr id="0" name=""/>
                      <p:cNvPicPr>
                        <a:picLocks noChangeAspect="1" noChangeArrowheads="1"/>
                      </p:cNvPicPr>
                      <p:nvPr/>
                    </p:nvPicPr>
                    <p:blipFill>
                      <a:blip r:embed="rId8">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667125" y="2281238"/>
                        <a:ext cx="4714875" cy="3724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403126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44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4453"/>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38445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8445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3844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the </a:t>
            </a:r>
            <a:r>
              <a:rPr lang="en-US" dirty="0" err="1" smtClean="0"/>
              <a:t>Perceptron</a:t>
            </a:r>
            <a:endParaRPr lang="en-US" dirty="0"/>
          </a:p>
        </p:txBody>
      </p:sp>
      <p:pic>
        <p:nvPicPr>
          <p:cNvPr id="9523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56429" y="1448182"/>
            <a:ext cx="7901971" cy="4760956"/>
          </a:xfrm>
          <a:prstGeom prst="rect">
            <a:avLst/>
          </a:prstGeom>
          <a:noFill/>
        </p:spPr>
      </p:pic>
    </p:spTree>
    <p:extLst>
      <p:ext uri="{BB962C8B-B14F-4D97-AF65-F5344CB8AC3E}">
        <p14:creationId xmlns:p14="http://schemas.microsoft.com/office/powerpoint/2010/main" val="47289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smtClean="0"/>
              <a:t>Problems with the Perceptron</a:t>
            </a:r>
          </a:p>
        </p:txBody>
      </p:sp>
      <p:sp>
        <p:nvSpPr>
          <p:cNvPr id="1357827" name="Rectangle 3"/>
          <p:cNvSpPr>
            <a:spLocks noGrp="1" noChangeArrowheads="1"/>
          </p:cNvSpPr>
          <p:nvPr>
            <p:ph idx="1"/>
          </p:nvPr>
        </p:nvSpPr>
        <p:spPr>
          <a:xfrm>
            <a:off x="304800" y="1600200"/>
            <a:ext cx="4953000" cy="4800600"/>
          </a:xfrm>
        </p:spPr>
        <p:txBody>
          <a:bodyPr/>
          <a:lstStyle/>
          <a:p>
            <a:pPr eaLnBrk="1" hangingPunct="1">
              <a:lnSpc>
                <a:spcPct val="80000"/>
              </a:lnSpc>
            </a:pPr>
            <a:r>
              <a:rPr lang="en-US" sz="2400" dirty="0" smtClean="0"/>
              <a:t>Noise: if the data isn’t separable, weights might thrash</a:t>
            </a:r>
          </a:p>
          <a:p>
            <a:pPr lvl="1" eaLnBrk="1" hangingPunct="1">
              <a:lnSpc>
                <a:spcPct val="80000"/>
              </a:lnSpc>
            </a:pPr>
            <a:r>
              <a:rPr lang="en-US" sz="2000" dirty="0" smtClean="0"/>
              <a:t>Averaging weight vectors over time can help (averaged perceptron)</a:t>
            </a:r>
          </a:p>
          <a:p>
            <a:pPr lvl="1" eaLnBrk="1" hangingPunct="1">
              <a:lnSpc>
                <a:spcPct val="80000"/>
              </a:lnSpc>
            </a:pPr>
            <a:endParaRPr lang="en-US" sz="2000" dirty="0" smtClean="0"/>
          </a:p>
          <a:p>
            <a:pPr eaLnBrk="1" hangingPunct="1">
              <a:lnSpc>
                <a:spcPct val="80000"/>
              </a:lnSpc>
            </a:pPr>
            <a:endParaRPr lang="en-US" sz="2400" dirty="0" smtClean="0"/>
          </a:p>
          <a:p>
            <a:pPr eaLnBrk="1" hangingPunct="1">
              <a:lnSpc>
                <a:spcPct val="80000"/>
              </a:lnSpc>
            </a:pPr>
            <a:r>
              <a:rPr lang="en-US" sz="2400" dirty="0" smtClean="0"/>
              <a:t>Mediocre generalization: finds a “barely” separating solution</a:t>
            </a:r>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r>
              <a:rPr lang="en-US" sz="2400" dirty="0" smtClean="0"/>
              <a:t>Overtraining: test / held-out accuracy usually rises, then falls</a:t>
            </a:r>
          </a:p>
          <a:p>
            <a:pPr lvl="1" eaLnBrk="1" hangingPunct="1">
              <a:lnSpc>
                <a:spcPct val="80000"/>
              </a:lnSpc>
            </a:pPr>
            <a:r>
              <a:rPr lang="en-US" sz="2000" dirty="0" smtClean="0"/>
              <a:t>Overtraining is a kind of </a:t>
            </a:r>
            <a:r>
              <a:rPr lang="en-US" sz="2000" dirty="0" err="1" smtClean="0"/>
              <a:t>overfitting</a:t>
            </a:r>
            <a:endParaRPr lang="en-US" sz="2000" dirty="0" smtClean="0"/>
          </a:p>
          <a:p>
            <a:pPr eaLnBrk="1" hangingPunct="1">
              <a:lnSpc>
                <a:spcPct val="80000"/>
              </a:lnSpc>
            </a:pPr>
            <a:endParaRPr lang="en-US" sz="2400" dirty="0" smtClean="0"/>
          </a:p>
          <a:p>
            <a:pPr lvl="1" eaLnBrk="1" hangingPunct="1">
              <a:lnSpc>
                <a:spcPct val="80000"/>
              </a:lnSpc>
            </a:pPr>
            <a:endParaRPr lang="en-US" sz="2000" dirty="0" smtClean="0"/>
          </a:p>
          <a:p>
            <a:pPr eaLnBrk="1" hangingPunct="1">
              <a:lnSpc>
                <a:spcPct val="80000"/>
              </a:lnSpc>
            </a:pPr>
            <a:endParaRPr lang="en-US" sz="2400" dirty="0" smtClean="0"/>
          </a:p>
          <a:p>
            <a:pPr eaLnBrk="1" hangingPunct="1">
              <a:lnSpc>
                <a:spcPct val="80000"/>
              </a:lnSpc>
            </a:pPr>
            <a:endParaRPr lang="en-US" sz="2400" dirty="0" smtClean="0"/>
          </a:p>
        </p:txBody>
      </p:sp>
      <p:grpSp>
        <p:nvGrpSpPr>
          <p:cNvPr id="2" name="Group 4"/>
          <p:cNvGrpSpPr>
            <a:grpSpLocks/>
          </p:cNvGrpSpPr>
          <p:nvPr/>
        </p:nvGrpSpPr>
        <p:grpSpPr bwMode="auto">
          <a:xfrm>
            <a:off x="6096000" y="4648200"/>
            <a:ext cx="2057400" cy="1881188"/>
            <a:chOff x="3552" y="1104"/>
            <a:chExt cx="1680" cy="1536"/>
          </a:xfrm>
        </p:grpSpPr>
        <p:sp>
          <p:nvSpPr>
            <p:cNvPr id="27739" name="Line 5"/>
            <p:cNvSpPr>
              <a:spLocks noChangeShapeType="1"/>
            </p:cNvSpPr>
            <p:nvPr/>
          </p:nvSpPr>
          <p:spPr bwMode="auto">
            <a:xfrm>
              <a:off x="3820" y="2385"/>
              <a:ext cx="1364" cy="0"/>
            </a:xfrm>
            <a:prstGeom prst="line">
              <a:avLst/>
            </a:prstGeom>
            <a:noFill/>
            <a:ln w="38100">
              <a:solidFill>
                <a:schemeClr val="tx1"/>
              </a:solidFill>
              <a:round/>
              <a:headEnd/>
              <a:tailEnd/>
            </a:ln>
          </p:spPr>
          <p:txBody>
            <a:bodyPr/>
            <a:lstStyle/>
            <a:p>
              <a:endParaRPr lang="en-US"/>
            </a:p>
          </p:txBody>
        </p:sp>
        <p:sp>
          <p:nvSpPr>
            <p:cNvPr id="27740" name="Line 6"/>
            <p:cNvSpPr>
              <a:spLocks noChangeShapeType="1"/>
            </p:cNvSpPr>
            <p:nvPr/>
          </p:nvSpPr>
          <p:spPr bwMode="auto">
            <a:xfrm flipV="1">
              <a:off x="3820" y="1226"/>
              <a:ext cx="0" cy="1159"/>
            </a:xfrm>
            <a:prstGeom prst="line">
              <a:avLst/>
            </a:prstGeom>
            <a:noFill/>
            <a:ln w="38100">
              <a:solidFill>
                <a:schemeClr val="tx1"/>
              </a:solidFill>
              <a:round/>
              <a:headEnd/>
              <a:tailEnd/>
            </a:ln>
          </p:spPr>
          <p:txBody>
            <a:bodyPr/>
            <a:lstStyle/>
            <a:p>
              <a:endParaRPr lang="en-US"/>
            </a:p>
          </p:txBody>
        </p:sp>
        <p:pic>
          <p:nvPicPr>
            <p:cNvPr id="27741" name="Picture 7" descr="txp_fig"/>
            <p:cNvPicPr>
              <a:picLocks noChangeAspect="1" noChangeArrowheads="1"/>
            </p:cNvPicPr>
            <p:nvPr>
              <p:custDataLst>
                <p:tags r:id="rId1"/>
              </p:custDataLst>
            </p:nvPr>
          </p:nvPicPr>
          <p:blipFill>
            <a:blip r:embed="rId8" cstate="print"/>
            <a:srcRect/>
            <a:stretch>
              <a:fillRect/>
            </a:stretch>
          </p:blipFill>
          <p:spPr bwMode="auto">
            <a:xfrm>
              <a:off x="3552" y="1360"/>
              <a:ext cx="132" cy="830"/>
            </a:xfrm>
            <a:prstGeom prst="rect">
              <a:avLst/>
            </a:prstGeom>
            <a:noFill/>
            <a:ln w="9525">
              <a:noFill/>
              <a:miter lim="800000"/>
              <a:headEnd/>
              <a:tailEnd/>
            </a:ln>
          </p:spPr>
        </p:pic>
        <p:sp>
          <p:nvSpPr>
            <p:cNvPr id="27742" name="Freeform 8"/>
            <p:cNvSpPr>
              <a:spLocks/>
            </p:cNvSpPr>
            <p:nvPr/>
          </p:nvSpPr>
          <p:spPr bwMode="auto">
            <a:xfrm>
              <a:off x="3833" y="1323"/>
              <a:ext cx="1233" cy="1049"/>
            </a:xfrm>
            <a:custGeom>
              <a:avLst/>
              <a:gdLst>
                <a:gd name="T0" fmla="*/ 0 w 1233"/>
                <a:gd name="T1" fmla="*/ 1049 h 1049"/>
                <a:gd name="T2" fmla="*/ 328 w 1233"/>
                <a:gd name="T3" fmla="*/ 198 h 1049"/>
                <a:gd name="T4" fmla="*/ 1012 w 1233"/>
                <a:gd name="T5" fmla="*/ 31 h 1049"/>
                <a:gd name="T6" fmla="*/ 1233 w 1233"/>
                <a:gd name="T7" fmla="*/ 10 h 1049"/>
                <a:gd name="T8" fmla="*/ 0 60000 65536"/>
                <a:gd name="T9" fmla="*/ 0 60000 65536"/>
                <a:gd name="T10" fmla="*/ 0 60000 65536"/>
                <a:gd name="T11" fmla="*/ 0 60000 65536"/>
                <a:gd name="T12" fmla="*/ 0 w 1233"/>
                <a:gd name="T13" fmla="*/ 0 h 1049"/>
                <a:gd name="T14" fmla="*/ 1233 w 1233"/>
                <a:gd name="T15" fmla="*/ 1049 h 1049"/>
              </a:gdLst>
              <a:ahLst/>
              <a:cxnLst>
                <a:cxn ang="T8">
                  <a:pos x="T0" y="T1"/>
                </a:cxn>
                <a:cxn ang="T9">
                  <a:pos x="T2" y="T3"/>
                </a:cxn>
                <a:cxn ang="T10">
                  <a:pos x="T4" y="T5"/>
                </a:cxn>
                <a:cxn ang="T11">
                  <a:pos x="T6" y="T7"/>
                </a:cxn>
              </a:cxnLst>
              <a:rect l="T12" t="T13" r="T14" b="T15"/>
              <a:pathLst>
                <a:path w="1233" h="1049">
                  <a:moveTo>
                    <a:pt x="0" y="1049"/>
                  </a:moveTo>
                  <a:cubicBezTo>
                    <a:pt x="55" y="907"/>
                    <a:pt x="160" y="367"/>
                    <a:pt x="328" y="198"/>
                  </a:cubicBezTo>
                  <a:cubicBezTo>
                    <a:pt x="496" y="29"/>
                    <a:pt x="861" y="62"/>
                    <a:pt x="1012" y="31"/>
                  </a:cubicBezTo>
                  <a:cubicBezTo>
                    <a:pt x="1163" y="0"/>
                    <a:pt x="1187" y="14"/>
                    <a:pt x="1233" y="10"/>
                  </a:cubicBezTo>
                </a:path>
              </a:pathLst>
            </a:custGeom>
            <a:noFill/>
            <a:ln w="38100">
              <a:solidFill>
                <a:srgbClr val="3333FF"/>
              </a:solidFill>
              <a:round/>
              <a:headEnd/>
              <a:tailEnd/>
            </a:ln>
          </p:spPr>
          <p:txBody>
            <a:bodyPr/>
            <a:lstStyle/>
            <a:p>
              <a:endParaRPr lang="en-US"/>
            </a:p>
          </p:txBody>
        </p:sp>
        <p:pic>
          <p:nvPicPr>
            <p:cNvPr id="27743" name="Picture 9" descr="txp_fig"/>
            <p:cNvPicPr>
              <a:picLocks noChangeAspect="1" noChangeArrowheads="1"/>
            </p:cNvPicPr>
            <p:nvPr>
              <p:custDataLst>
                <p:tags r:id="rId2"/>
              </p:custDataLst>
            </p:nvPr>
          </p:nvPicPr>
          <p:blipFill>
            <a:blip r:embed="rId9" cstate="print"/>
            <a:srcRect/>
            <a:stretch>
              <a:fillRect/>
            </a:stretch>
          </p:blipFill>
          <p:spPr bwMode="auto">
            <a:xfrm>
              <a:off x="4464" y="1104"/>
              <a:ext cx="716" cy="170"/>
            </a:xfrm>
            <a:prstGeom prst="rect">
              <a:avLst/>
            </a:prstGeom>
            <a:noFill/>
            <a:ln w="9525">
              <a:noFill/>
              <a:miter lim="800000"/>
              <a:headEnd/>
              <a:tailEnd/>
            </a:ln>
          </p:spPr>
        </p:pic>
        <p:sp>
          <p:nvSpPr>
            <p:cNvPr id="27744" name="Freeform 10"/>
            <p:cNvSpPr>
              <a:spLocks/>
            </p:cNvSpPr>
            <p:nvPr/>
          </p:nvSpPr>
          <p:spPr bwMode="auto">
            <a:xfrm>
              <a:off x="3827" y="1537"/>
              <a:ext cx="1228" cy="829"/>
            </a:xfrm>
            <a:custGeom>
              <a:avLst/>
              <a:gdLst>
                <a:gd name="T0" fmla="*/ 0 w 1228"/>
                <a:gd name="T1" fmla="*/ 829 h 829"/>
                <a:gd name="T2" fmla="*/ 544 w 1228"/>
                <a:gd name="T3" fmla="*/ 113 h 829"/>
                <a:gd name="T4" fmla="*/ 1072 w 1228"/>
                <a:gd name="T5" fmla="*/ 151 h 829"/>
                <a:gd name="T6" fmla="*/ 1228 w 1228"/>
                <a:gd name="T7" fmla="*/ 216 h 829"/>
                <a:gd name="T8" fmla="*/ 0 60000 65536"/>
                <a:gd name="T9" fmla="*/ 0 60000 65536"/>
                <a:gd name="T10" fmla="*/ 0 60000 65536"/>
                <a:gd name="T11" fmla="*/ 0 60000 65536"/>
                <a:gd name="T12" fmla="*/ 0 w 1228"/>
                <a:gd name="T13" fmla="*/ 0 h 829"/>
                <a:gd name="T14" fmla="*/ 1228 w 1228"/>
                <a:gd name="T15" fmla="*/ 829 h 829"/>
              </a:gdLst>
              <a:ahLst/>
              <a:cxnLst>
                <a:cxn ang="T8">
                  <a:pos x="T0" y="T1"/>
                </a:cxn>
                <a:cxn ang="T9">
                  <a:pos x="T2" y="T3"/>
                </a:cxn>
                <a:cxn ang="T10">
                  <a:pos x="T4" y="T5"/>
                </a:cxn>
                <a:cxn ang="T11">
                  <a:pos x="T6" y="T7"/>
                </a:cxn>
              </a:cxnLst>
              <a:rect l="T12" t="T13" r="T14" b="T15"/>
              <a:pathLst>
                <a:path w="1228" h="829">
                  <a:moveTo>
                    <a:pt x="0" y="829"/>
                  </a:moveTo>
                  <a:cubicBezTo>
                    <a:pt x="91" y="710"/>
                    <a:pt x="365" y="226"/>
                    <a:pt x="544" y="113"/>
                  </a:cubicBezTo>
                  <a:cubicBezTo>
                    <a:pt x="723" y="0"/>
                    <a:pt x="958" y="134"/>
                    <a:pt x="1072" y="151"/>
                  </a:cubicBezTo>
                  <a:cubicBezTo>
                    <a:pt x="1186" y="168"/>
                    <a:pt x="1196" y="203"/>
                    <a:pt x="1228" y="216"/>
                  </a:cubicBezTo>
                </a:path>
              </a:pathLst>
            </a:custGeom>
            <a:noFill/>
            <a:ln w="38100">
              <a:solidFill>
                <a:srgbClr val="008000"/>
              </a:solidFill>
              <a:round/>
              <a:headEnd/>
              <a:tailEnd/>
            </a:ln>
          </p:spPr>
          <p:txBody>
            <a:bodyPr/>
            <a:lstStyle/>
            <a:p>
              <a:endParaRPr lang="en-US"/>
            </a:p>
          </p:txBody>
        </p:sp>
        <p:pic>
          <p:nvPicPr>
            <p:cNvPr id="27745" name="Picture 11" descr="txp_fig"/>
            <p:cNvPicPr>
              <a:picLocks noChangeAspect="1" noChangeArrowheads="1"/>
            </p:cNvPicPr>
            <p:nvPr>
              <p:custDataLst>
                <p:tags r:id="rId3"/>
              </p:custDataLst>
            </p:nvPr>
          </p:nvPicPr>
          <p:blipFill>
            <a:blip r:embed="rId10" cstate="print"/>
            <a:srcRect/>
            <a:stretch>
              <a:fillRect/>
            </a:stretch>
          </p:blipFill>
          <p:spPr bwMode="auto">
            <a:xfrm>
              <a:off x="4459" y="2064"/>
              <a:ext cx="773" cy="141"/>
            </a:xfrm>
            <a:prstGeom prst="rect">
              <a:avLst/>
            </a:prstGeom>
            <a:noFill/>
            <a:ln w="9525">
              <a:noFill/>
              <a:miter lim="800000"/>
              <a:headEnd/>
              <a:tailEnd/>
            </a:ln>
          </p:spPr>
        </p:pic>
        <p:pic>
          <p:nvPicPr>
            <p:cNvPr id="27746" name="Picture 12" descr="txp_fig"/>
            <p:cNvPicPr>
              <a:picLocks noChangeAspect="1" noChangeArrowheads="1"/>
            </p:cNvPicPr>
            <p:nvPr>
              <p:custDataLst>
                <p:tags r:id="rId4"/>
              </p:custDataLst>
            </p:nvPr>
          </p:nvPicPr>
          <p:blipFill>
            <a:blip r:embed="rId11" cstate="print"/>
            <a:srcRect/>
            <a:stretch>
              <a:fillRect/>
            </a:stretch>
          </p:blipFill>
          <p:spPr bwMode="auto">
            <a:xfrm>
              <a:off x="4512" y="1872"/>
              <a:ext cx="368" cy="132"/>
            </a:xfrm>
            <a:prstGeom prst="rect">
              <a:avLst/>
            </a:prstGeom>
            <a:noFill/>
            <a:ln w="9525">
              <a:noFill/>
              <a:miter lim="800000"/>
              <a:headEnd/>
              <a:tailEnd/>
            </a:ln>
          </p:spPr>
        </p:pic>
        <p:sp>
          <p:nvSpPr>
            <p:cNvPr id="27747" name="Freeform 13"/>
            <p:cNvSpPr>
              <a:spLocks/>
            </p:cNvSpPr>
            <p:nvPr/>
          </p:nvSpPr>
          <p:spPr bwMode="auto">
            <a:xfrm>
              <a:off x="3827" y="1535"/>
              <a:ext cx="1244" cy="853"/>
            </a:xfrm>
            <a:custGeom>
              <a:avLst/>
              <a:gdLst>
                <a:gd name="T0" fmla="*/ 0 w 1244"/>
                <a:gd name="T1" fmla="*/ 853 h 853"/>
                <a:gd name="T2" fmla="*/ 447 w 1244"/>
                <a:gd name="T3" fmla="*/ 126 h 853"/>
                <a:gd name="T4" fmla="*/ 948 w 1244"/>
                <a:gd name="T5" fmla="*/ 99 h 853"/>
                <a:gd name="T6" fmla="*/ 1244 w 1244"/>
                <a:gd name="T7" fmla="*/ 158 h 853"/>
                <a:gd name="T8" fmla="*/ 0 60000 65536"/>
                <a:gd name="T9" fmla="*/ 0 60000 65536"/>
                <a:gd name="T10" fmla="*/ 0 60000 65536"/>
                <a:gd name="T11" fmla="*/ 0 60000 65536"/>
                <a:gd name="T12" fmla="*/ 0 w 1244"/>
                <a:gd name="T13" fmla="*/ 0 h 853"/>
                <a:gd name="T14" fmla="*/ 1244 w 1244"/>
                <a:gd name="T15" fmla="*/ 853 h 853"/>
              </a:gdLst>
              <a:ahLst/>
              <a:cxnLst>
                <a:cxn ang="T8">
                  <a:pos x="T0" y="T1"/>
                </a:cxn>
                <a:cxn ang="T9">
                  <a:pos x="T2" y="T3"/>
                </a:cxn>
                <a:cxn ang="T10">
                  <a:pos x="T4" y="T5"/>
                </a:cxn>
                <a:cxn ang="T11">
                  <a:pos x="T6" y="T7"/>
                </a:cxn>
              </a:cxnLst>
              <a:rect l="T12" t="T13" r="T14" b="T15"/>
              <a:pathLst>
                <a:path w="1244" h="853">
                  <a:moveTo>
                    <a:pt x="0" y="853"/>
                  </a:moveTo>
                  <a:cubicBezTo>
                    <a:pt x="75" y="732"/>
                    <a:pt x="289" y="252"/>
                    <a:pt x="447" y="126"/>
                  </a:cubicBezTo>
                  <a:cubicBezTo>
                    <a:pt x="605" y="0"/>
                    <a:pt x="815" y="94"/>
                    <a:pt x="948" y="99"/>
                  </a:cubicBezTo>
                  <a:cubicBezTo>
                    <a:pt x="1081" y="104"/>
                    <a:pt x="1182" y="146"/>
                    <a:pt x="1244" y="158"/>
                  </a:cubicBezTo>
                </a:path>
              </a:pathLst>
            </a:custGeom>
            <a:noFill/>
            <a:ln w="38100">
              <a:solidFill>
                <a:srgbClr val="CC0000"/>
              </a:solidFill>
              <a:round/>
              <a:headEnd/>
              <a:tailEnd/>
            </a:ln>
          </p:spPr>
          <p:txBody>
            <a:bodyPr/>
            <a:lstStyle/>
            <a:p>
              <a:endParaRPr lang="en-US"/>
            </a:p>
          </p:txBody>
        </p:sp>
        <p:pic>
          <p:nvPicPr>
            <p:cNvPr id="27748" name="Picture 14" descr="txp_fig"/>
            <p:cNvPicPr>
              <a:picLocks noChangeAspect="1" noChangeArrowheads="1"/>
            </p:cNvPicPr>
            <p:nvPr>
              <p:custDataLst>
                <p:tags r:id="rId5"/>
              </p:custDataLst>
            </p:nvPr>
          </p:nvPicPr>
          <p:blipFill>
            <a:blip r:embed="rId12" cstate="print"/>
            <a:srcRect/>
            <a:stretch>
              <a:fillRect/>
            </a:stretch>
          </p:blipFill>
          <p:spPr bwMode="auto">
            <a:xfrm>
              <a:off x="4066" y="2499"/>
              <a:ext cx="876" cy="141"/>
            </a:xfrm>
            <a:prstGeom prst="rect">
              <a:avLst/>
            </a:prstGeom>
            <a:noFill/>
            <a:ln w="9525">
              <a:noFill/>
              <a:miter lim="800000"/>
              <a:headEnd/>
              <a:tailEnd/>
            </a:ln>
          </p:spPr>
        </p:pic>
      </p:grpSp>
      <p:grpSp>
        <p:nvGrpSpPr>
          <p:cNvPr id="27653" name="Group 15"/>
          <p:cNvGrpSpPr>
            <a:grpSpLocks/>
          </p:cNvGrpSpPr>
          <p:nvPr/>
        </p:nvGrpSpPr>
        <p:grpSpPr bwMode="auto">
          <a:xfrm>
            <a:off x="5470525" y="1676400"/>
            <a:ext cx="3292475" cy="1090613"/>
            <a:chOff x="3398" y="2400"/>
            <a:chExt cx="2074" cy="687"/>
          </a:xfrm>
        </p:grpSpPr>
        <p:grpSp>
          <p:nvGrpSpPr>
            <p:cNvPr id="27682" name="Group 16"/>
            <p:cNvGrpSpPr>
              <a:grpSpLocks/>
            </p:cNvGrpSpPr>
            <p:nvPr/>
          </p:nvGrpSpPr>
          <p:grpSpPr bwMode="auto">
            <a:xfrm>
              <a:off x="3398" y="2477"/>
              <a:ext cx="727" cy="587"/>
              <a:chOff x="3364" y="2169"/>
              <a:chExt cx="1248" cy="1008"/>
            </a:xfrm>
          </p:grpSpPr>
          <p:sp>
            <p:nvSpPr>
              <p:cNvPr id="27715" name="Line 17"/>
              <p:cNvSpPr>
                <a:spLocks noChangeShapeType="1"/>
              </p:cNvSpPr>
              <p:nvPr/>
            </p:nvSpPr>
            <p:spPr bwMode="auto">
              <a:xfrm>
                <a:off x="3604" y="2601"/>
                <a:ext cx="96" cy="0"/>
              </a:xfrm>
              <a:prstGeom prst="line">
                <a:avLst/>
              </a:prstGeom>
              <a:noFill/>
              <a:ln w="50800">
                <a:solidFill>
                  <a:srgbClr val="CC0000"/>
                </a:solidFill>
                <a:round/>
                <a:headEnd/>
                <a:tailEnd/>
              </a:ln>
            </p:spPr>
            <p:txBody>
              <a:bodyPr/>
              <a:lstStyle/>
              <a:p>
                <a:endParaRPr lang="en-US"/>
              </a:p>
            </p:txBody>
          </p:sp>
          <p:grpSp>
            <p:nvGrpSpPr>
              <p:cNvPr id="27716" name="Group 18"/>
              <p:cNvGrpSpPr>
                <a:grpSpLocks/>
              </p:cNvGrpSpPr>
              <p:nvPr/>
            </p:nvGrpSpPr>
            <p:grpSpPr bwMode="auto">
              <a:xfrm>
                <a:off x="4324" y="2409"/>
                <a:ext cx="96" cy="96"/>
                <a:chOff x="5040" y="1392"/>
                <a:chExt cx="96" cy="96"/>
              </a:xfrm>
            </p:grpSpPr>
            <p:sp>
              <p:nvSpPr>
                <p:cNvPr id="27737" name="Line 19"/>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38" name="Line 20"/>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sp>
            <p:nvSpPr>
              <p:cNvPr id="27717" name="Line 21"/>
              <p:cNvSpPr>
                <a:spLocks noChangeShapeType="1"/>
              </p:cNvSpPr>
              <p:nvPr/>
            </p:nvSpPr>
            <p:spPr bwMode="auto">
              <a:xfrm>
                <a:off x="3604" y="2889"/>
                <a:ext cx="96" cy="0"/>
              </a:xfrm>
              <a:prstGeom prst="line">
                <a:avLst/>
              </a:prstGeom>
              <a:noFill/>
              <a:ln w="50800">
                <a:solidFill>
                  <a:srgbClr val="CC0000"/>
                </a:solidFill>
                <a:round/>
                <a:headEnd/>
                <a:tailEnd/>
              </a:ln>
            </p:spPr>
            <p:txBody>
              <a:bodyPr/>
              <a:lstStyle/>
              <a:p>
                <a:endParaRPr lang="en-US"/>
              </a:p>
            </p:txBody>
          </p:sp>
          <p:sp>
            <p:nvSpPr>
              <p:cNvPr id="27718" name="Line 22"/>
              <p:cNvSpPr>
                <a:spLocks noChangeShapeType="1"/>
              </p:cNvSpPr>
              <p:nvPr/>
            </p:nvSpPr>
            <p:spPr bwMode="auto">
              <a:xfrm>
                <a:off x="3988" y="2937"/>
                <a:ext cx="96" cy="0"/>
              </a:xfrm>
              <a:prstGeom prst="line">
                <a:avLst/>
              </a:prstGeom>
              <a:noFill/>
              <a:ln w="50800">
                <a:solidFill>
                  <a:srgbClr val="CC0000"/>
                </a:solidFill>
                <a:round/>
                <a:headEnd/>
                <a:tailEnd/>
              </a:ln>
            </p:spPr>
            <p:txBody>
              <a:bodyPr/>
              <a:lstStyle/>
              <a:p>
                <a:endParaRPr lang="en-US"/>
              </a:p>
            </p:txBody>
          </p:sp>
          <p:sp>
            <p:nvSpPr>
              <p:cNvPr id="27719" name="Line 23"/>
              <p:cNvSpPr>
                <a:spLocks noChangeShapeType="1"/>
              </p:cNvSpPr>
              <p:nvPr/>
            </p:nvSpPr>
            <p:spPr bwMode="auto">
              <a:xfrm>
                <a:off x="3364" y="2697"/>
                <a:ext cx="96" cy="0"/>
              </a:xfrm>
              <a:prstGeom prst="line">
                <a:avLst/>
              </a:prstGeom>
              <a:noFill/>
              <a:ln w="50800">
                <a:solidFill>
                  <a:srgbClr val="CC0000"/>
                </a:solidFill>
                <a:round/>
                <a:headEnd/>
                <a:tailEnd/>
              </a:ln>
            </p:spPr>
            <p:txBody>
              <a:bodyPr/>
              <a:lstStyle/>
              <a:p>
                <a:endParaRPr lang="en-US"/>
              </a:p>
            </p:txBody>
          </p:sp>
          <p:sp>
            <p:nvSpPr>
              <p:cNvPr id="27720" name="Line 24"/>
              <p:cNvSpPr>
                <a:spLocks noChangeShapeType="1"/>
              </p:cNvSpPr>
              <p:nvPr/>
            </p:nvSpPr>
            <p:spPr bwMode="auto">
              <a:xfrm>
                <a:off x="3604" y="2361"/>
                <a:ext cx="96" cy="0"/>
              </a:xfrm>
              <a:prstGeom prst="line">
                <a:avLst/>
              </a:prstGeom>
              <a:noFill/>
              <a:ln w="50800">
                <a:solidFill>
                  <a:srgbClr val="CC0000"/>
                </a:solidFill>
                <a:round/>
                <a:headEnd/>
                <a:tailEnd/>
              </a:ln>
            </p:spPr>
            <p:txBody>
              <a:bodyPr/>
              <a:lstStyle/>
              <a:p>
                <a:endParaRPr lang="en-US"/>
              </a:p>
            </p:txBody>
          </p:sp>
          <p:grpSp>
            <p:nvGrpSpPr>
              <p:cNvPr id="27721" name="Group 25"/>
              <p:cNvGrpSpPr>
                <a:grpSpLocks/>
              </p:cNvGrpSpPr>
              <p:nvPr/>
            </p:nvGrpSpPr>
            <p:grpSpPr bwMode="auto">
              <a:xfrm>
                <a:off x="4420" y="2697"/>
                <a:ext cx="96" cy="96"/>
                <a:chOff x="5040" y="1392"/>
                <a:chExt cx="96" cy="96"/>
              </a:xfrm>
            </p:grpSpPr>
            <p:sp>
              <p:nvSpPr>
                <p:cNvPr id="27735" name="Line 26"/>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36" name="Line 27"/>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722" name="Group 28"/>
              <p:cNvGrpSpPr>
                <a:grpSpLocks/>
              </p:cNvGrpSpPr>
              <p:nvPr/>
            </p:nvGrpSpPr>
            <p:grpSpPr bwMode="auto">
              <a:xfrm>
                <a:off x="4084" y="2361"/>
                <a:ext cx="96" cy="96"/>
                <a:chOff x="5040" y="1392"/>
                <a:chExt cx="96" cy="96"/>
              </a:xfrm>
            </p:grpSpPr>
            <p:sp>
              <p:nvSpPr>
                <p:cNvPr id="27733" name="Line 29"/>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34" name="Line 30"/>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723" name="Group 31"/>
              <p:cNvGrpSpPr>
                <a:grpSpLocks/>
              </p:cNvGrpSpPr>
              <p:nvPr/>
            </p:nvGrpSpPr>
            <p:grpSpPr bwMode="auto">
              <a:xfrm>
                <a:off x="4132" y="2169"/>
                <a:ext cx="96" cy="96"/>
                <a:chOff x="5040" y="1392"/>
                <a:chExt cx="96" cy="96"/>
              </a:xfrm>
            </p:grpSpPr>
            <p:sp>
              <p:nvSpPr>
                <p:cNvPr id="27731" name="Line 32"/>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32" name="Line 33"/>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724" name="Group 34"/>
              <p:cNvGrpSpPr>
                <a:grpSpLocks/>
              </p:cNvGrpSpPr>
              <p:nvPr/>
            </p:nvGrpSpPr>
            <p:grpSpPr bwMode="auto">
              <a:xfrm>
                <a:off x="4420" y="2217"/>
                <a:ext cx="96" cy="96"/>
                <a:chOff x="5040" y="1392"/>
                <a:chExt cx="96" cy="96"/>
              </a:xfrm>
            </p:grpSpPr>
            <p:sp>
              <p:nvSpPr>
                <p:cNvPr id="27729" name="Line 35"/>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30" name="Line 36"/>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725" name="Group 37"/>
              <p:cNvGrpSpPr>
                <a:grpSpLocks/>
              </p:cNvGrpSpPr>
              <p:nvPr/>
            </p:nvGrpSpPr>
            <p:grpSpPr bwMode="auto">
              <a:xfrm>
                <a:off x="3652" y="3081"/>
                <a:ext cx="96" cy="96"/>
                <a:chOff x="5040" y="1392"/>
                <a:chExt cx="96" cy="96"/>
              </a:xfrm>
            </p:grpSpPr>
            <p:sp>
              <p:nvSpPr>
                <p:cNvPr id="27727" name="Line 38"/>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28" name="Line 39"/>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sp>
            <p:nvSpPr>
              <p:cNvPr id="27726" name="Line 40"/>
              <p:cNvSpPr>
                <a:spLocks noChangeShapeType="1"/>
              </p:cNvSpPr>
              <p:nvPr/>
            </p:nvSpPr>
            <p:spPr bwMode="auto">
              <a:xfrm>
                <a:off x="4516" y="2505"/>
                <a:ext cx="96" cy="0"/>
              </a:xfrm>
              <a:prstGeom prst="line">
                <a:avLst/>
              </a:prstGeom>
              <a:noFill/>
              <a:ln w="50800">
                <a:solidFill>
                  <a:srgbClr val="CC0000"/>
                </a:solidFill>
                <a:round/>
                <a:headEnd/>
                <a:tailEnd/>
              </a:ln>
            </p:spPr>
            <p:txBody>
              <a:bodyPr/>
              <a:lstStyle/>
              <a:p>
                <a:endParaRPr lang="en-US"/>
              </a:p>
            </p:txBody>
          </p:sp>
        </p:grpSp>
        <p:sp>
          <p:nvSpPr>
            <p:cNvPr id="27683" name="Line 41"/>
            <p:cNvSpPr>
              <a:spLocks noChangeShapeType="1"/>
            </p:cNvSpPr>
            <p:nvPr/>
          </p:nvSpPr>
          <p:spPr bwMode="auto">
            <a:xfrm>
              <a:off x="3630" y="2536"/>
              <a:ext cx="551" cy="112"/>
            </a:xfrm>
            <a:prstGeom prst="line">
              <a:avLst/>
            </a:prstGeom>
            <a:noFill/>
            <a:ln w="38100">
              <a:solidFill>
                <a:schemeClr val="tx1"/>
              </a:solidFill>
              <a:round/>
              <a:headEnd/>
              <a:tailEnd/>
            </a:ln>
          </p:spPr>
          <p:txBody>
            <a:bodyPr/>
            <a:lstStyle/>
            <a:p>
              <a:endParaRPr lang="en-US"/>
            </a:p>
          </p:txBody>
        </p:sp>
        <p:sp>
          <p:nvSpPr>
            <p:cNvPr id="27684" name="Line 42"/>
            <p:cNvSpPr>
              <a:spLocks noChangeShapeType="1"/>
            </p:cNvSpPr>
            <p:nvPr/>
          </p:nvSpPr>
          <p:spPr bwMode="auto">
            <a:xfrm flipH="1">
              <a:off x="3537" y="2400"/>
              <a:ext cx="242" cy="683"/>
            </a:xfrm>
            <a:prstGeom prst="line">
              <a:avLst/>
            </a:prstGeom>
            <a:noFill/>
            <a:ln w="38100">
              <a:solidFill>
                <a:schemeClr val="tx1"/>
              </a:solidFill>
              <a:round/>
              <a:headEnd/>
              <a:tailEnd/>
            </a:ln>
          </p:spPr>
          <p:txBody>
            <a:bodyPr/>
            <a:lstStyle/>
            <a:p>
              <a:endParaRPr lang="en-US"/>
            </a:p>
          </p:txBody>
        </p:sp>
        <p:sp>
          <p:nvSpPr>
            <p:cNvPr id="27685" name="Line 43"/>
            <p:cNvSpPr>
              <a:spLocks noChangeShapeType="1"/>
            </p:cNvSpPr>
            <p:nvPr/>
          </p:nvSpPr>
          <p:spPr bwMode="auto">
            <a:xfrm flipH="1">
              <a:off x="3705" y="2691"/>
              <a:ext cx="218" cy="144"/>
            </a:xfrm>
            <a:prstGeom prst="line">
              <a:avLst/>
            </a:prstGeom>
            <a:noFill/>
            <a:ln w="25400">
              <a:solidFill>
                <a:srgbClr val="008000"/>
              </a:solidFill>
              <a:round/>
              <a:headEnd type="triangle" w="lg" len="lg"/>
              <a:tailEnd type="triangle" w="lg" len="lg"/>
            </a:ln>
          </p:spPr>
          <p:txBody>
            <a:bodyPr/>
            <a:lstStyle/>
            <a:p>
              <a:endParaRPr lang="en-US"/>
            </a:p>
          </p:txBody>
        </p:sp>
        <p:grpSp>
          <p:nvGrpSpPr>
            <p:cNvPr id="27686" name="Group 44"/>
            <p:cNvGrpSpPr>
              <a:grpSpLocks/>
            </p:cNvGrpSpPr>
            <p:nvPr/>
          </p:nvGrpSpPr>
          <p:grpSpPr bwMode="auto">
            <a:xfrm>
              <a:off x="4689" y="2481"/>
              <a:ext cx="727" cy="587"/>
              <a:chOff x="3364" y="2169"/>
              <a:chExt cx="1248" cy="1008"/>
            </a:xfrm>
          </p:grpSpPr>
          <p:sp>
            <p:nvSpPr>
              <p:cNvPr id="27691" name="Line 45"/>
              <p:cNvSpPr>
                <a:spLocks noChangeShapeType="1"/>
              </p:cNvSpPr>
              <p:nvPr/>
            </p:nvSpPr>
            <p:spPr bwMode="auto">
              <a:xfrm>
                <a:off x="3604" y="2601"/>
                <a:ext cx="96" cy="0"/>
              </a:xfrm>
              <a:prstGeom prst="line">
                <a:avLst/>
              </a:prstGeom>
              <a:noFill/>
              <a:ln w="50800">
                <a:solidFill>
                  <a:srgbClr val="CC0000"/>
                </a:solidFill>
                <a:round/>
                <a:headEnd/>
                <a:tailEnd/>
              </a:ln>
            </p:spPr>
            <p:txBody>
              <a:bodyPr/>
              <a:lstStyle/>
              <a:p>
                <a:endParaRPr lang="en-US"/>
              </a:p>
            </p:txBody>
          </p:sp>
          <p:grpSp>
            <p:nvGrpSpPr>
              <p:cNvPr id="27692" name="Group 46"/>
              <p:cNvGrpSpPr>
                <a:grpSpLocks/>
              </p:cNvGrpSpPr>
              <p:nvPr/>
            </p:nvGrpSpPr>
            <p:grpSpPr bwMode="auto">
              <a:xfrm>
                <a:off x="4324" y="2409"/>
                <a:ext cx="96" cy="96"/>
                <a:chOff x="5040" y="1392"/>
                <a:chExt cx="96" cy="96"/>
              </a:xfrm>
            </p:grpSpPr>
            <p:sp>
              <p:nvSpPr>
                <p:cNvPr id="27713" name="Line 47"/>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14" name="Line 48"/>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sp>
            <p:nvSpPr>
              <p:cNvPr id="27693" name="Line 49"/>
              <p:cNvSpPr>
                <a:spLocks noChangeShapeType="1"/>
              </p:cNvSpPr>
              <p:nvPr/>
            </p:nvSpPr>
            <p:spPr bwMode="auto">
              <a:xfrm>
                <a:off x="3604" y="2889"/>
                <a:ext cx="96" cy="0"/>
              </a:xfrm>
              <a:prstGeom prst="line">
                <a:avLst/>
              </a:prstGeom>
              <a:noFill/>
              <a:ln w="50800">
                <a:solidFill>
                  <a:srgbClr val="CC0000"/>
                </a:solidFill>
                <a:round/>
                <a:headEnd/>
                <a:tailEnd/>
              </a:ln>
            </p:spPr>
            <p:txBody>
              <a:bodyPr/>
              <a:lstStyle/>
              <a:p>
                <a:endParaRPr lang="en-US"/>
              </a:p>
            </p:txBody>
          </p:sp>
          <p:sp>
            <p:nvSpPr>
              <p:cNvPr id="27694" name="Line 50"/>
              <p:cNvSpPr>
                <a:spLocks noChangeShapeType="1"/>
              </p:cNvSpPr>
              <p:nvPr/>
            </p:nvSpPr>
            <p:spPr bwMode="auto">
              <a:xfrm>
                <a:off x="3988" y="2937"/>
                <a:ext cx="96" cy="0"/>
              </a:xfrm>
              <a:prstGeom prst="line">
                <a:avLst/>
              </a:prstGeom>
              <a:noFill/>
              <a:ln w="50800">
                <a:solidFill>
                  <a:srgbClr val="CC0000"/>
                </a:solidFill>
                <a:round/>
                <a:headEnd/>
                <a:tailEnd/>
              </a:ln>
            </p:spPr>
            <p:txBody>
              <a:bodyPr/>
              <a:lstStyle/>
              <a:p>
                <a:endParaRPr lang="en-US"/>
              </a:p>
            </p:txBody>
          </p:sp>
          <p:sp>
            <p:nvSpPr>
              <p:cNvPr id="27695" name="Line 51"/>
              <p:cNvSpPr>
                <a:spLocks noChangeShapeType="1"/>
              </p:cNvSpPr>
              <p:nvPr/>
            </p:nvSpPr>
            <p:spPr bwMode="auto">
              <a:xfrm>
                <a:off x="3364" y="2697"/>
                <a:ext cx="96" cy="0"/>
              </a:xfrm>
              <a:prstGeom prst="line">
                <a:avLst/>
              </a:prstGeom>
              <a:noFill/>
              <a:ln w="50800">
                <a:solidFill>
                  <a:srgbClr val="CC0000"/>
                </a:solidFill>
                <a:round/>
                <a:headEnd/>
                <a:tailEnd/>
              </a:ln>
            </p:spPr>
            <p:txBody>
              <a:bodyPr/>
              <a:lstStyle/>
              <a:p>
                <a:endParaRPr lang="en-US"/>
              </a:p>
            </p:txBody>
          </p:sp>
          <p:sp>
            <p:nvSpPr>
              <p:cNvPr id="27696" name="Line 52"/>
              <p:cNvSpPr>
                <a:spLocks noChangeShapeType="1"/>
              </p:cNvSpPr>
              <p:nvPr/>
            </p:nvSpPr>
            <p:spPr bwMode="auto">
              <a:xfrm>
                <a:off x="3604" y="2361"/>
                <a:ext cx="96" cy="0"/>
              </a:xfrm>
              <a:prstGeom prst="line">
                <a:avLst/>
              </a:prstGeom>
              <a:noFill/>
              <a:ln w="50800">
                <a:solidFill>
                  <a:srgbClr val="CC0000"/>
                </a:solidFill>
                <a:round/>
                <a:headEnd/>
                <a:tailEnd/>
              </a:ln>
            </p:spPr>
            <p:txBody>
              <a:bodyPr/>
              <a:lstStyle/>
              <a:p>
                <a:endParaRPr lang="en-US"/>
              </a:p>
            </p:txBody>
          </p:sp>
          <p:grpSp>
            <p:nvGrpSpPr>
              <p:cNvPr id="27697" name="Group 53"/>
              <p:cNvGrpSpPr>
                <a:grpSpLocks/>
              </p:cNvGrpSpPr>
              <p:nvPr/>
            </p:nvGrpSpPr>
            <p:grpSpPr bwMode="auto">
              <a:xfrm>
                <a:off x="4420" y="2697"/>
                <a:ext cx="96" cy="96"/>
                <a:chOff x="5040" y="1392"/>
                <a:chExt cx="96" cy="96"/>
              </a:xfrm>
            </p:grpSpPr>
            <p:sp>
              <p:nvSpPr>
                <p:cNvPr id="27711" name="Line 54"/>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12" name="Line 55"/>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698" name="Group 56"/>
              <p:cNvGrpSpPr>
                <a:grpSpLocks/>
              </p:cNvGrpSpPr>
              <p:nvPr/>
            </p:nvGrpSpPr>
            <p:grpSpPr bwMode="auto">
              <a:xfrm>
                <a:off x="4084" y="2361"/>
                <a:ext cx="96" cy="96"/>
                <a:chOff x="5040" y="1392"/>
                <a:chExt cx="96" cy="96"/>
              </a:xfrm>
            </p:grpSpPr>
            <p:sp>
              <p:nvSpPr>
                <p:cNvPr id="27709" name="Line 57"/>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10" name="Line 58"/>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699" name="Group 59"/>
              <p:cNvGrpSpPr>
                <a:grpSpLocks/>
              </p:cNvGrpSpPr>
              <p:nvPr/>
            </p:nvGrpSpPr>
            <p:grpSpPr bwMode="auto">
              <a:xfrm>
                <a:off x="4132" y="2169"/>
                <a:ext cx="96" cy="96"/>
                <a:chOff x="5040" y="1392"/>
                <a:chExt cx="96" cy="96"/>
              </a:xfrm>
            </p:grpSpPr>
            <p:sp>
              <p:nvSpPr>
                <p:cNvPr id="27707" name="Line 60"/>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08" name="Line 61"/>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700" name="Group 62"/>
              <p:cNvGrpSpPr>
                <a:grpSpLocks/>
              </p:cNvGrpSpPr>
              <p:nvPr/>
            </p:nvGrpSpPr>
            <p:grpSpPr bwMode="auto">
              <a:xfrm>
                <a:off x="4420" y="2217"/>
                <a:ext cx="96" cy="96"/>
                <a:chOff x="5040" y="1392"/>
                <a:chExt cx="96" cy="96"/>
              </a:xfrm>
            </p:grpSpPr>
            <p:sp>
              <p:nvSpPr>
                <p:cNvPr id="27705" name="Line 63"/>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06" name="Line 64"/>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701" name="Group 65"/>
              <p:cNvGrpSpPr>
                <a:grpSpLocks/>
              </p:cNvGrpSpPr>
              <p:nvPr/>
            </p:nvGrpSpPr>
            <p:grpSpPr bwMode="auto">
              <a:xfrm>
                <a:off x="3652" y="3081"/>
                <a:ext cx="96" cy="96"/>
                <a:chOff x="5040" y="1392"/>
                <a:chExt cx="96" cy="96"/>
              </a:xfrm>
            </p:grpSpPr>
            <p:sp>
              <p:nvSpPr>
                <p:cNvPr id="27703" name="Line 66"/>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04" name="Line 67"/>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sp>
            <p:nvSpPr>
              <p:cNvPr id="27702" name="Line 68"/>
              <p:cNvSpPr>
                <a:spLocks noChangeShapeType="1"/>
              </p:cNvSpPr>
              <p:nvPr/>
            </p:nvSpPr>
            <p:spPr bwMode="auto">
              <a:xfrm>
                <a:off x="4516" y="2505"/>
                <a:ext cx="96" cy="0"/>
              </a:xfrm>
              <a:prstGeom prst="line">
                <a:avLst/>
              </a:prstGeom>
              <a:noFill/>
              <a:ln w="50800">
                <a:solidFill>
                  <a:srgbClr val="CC0000"/>
                </a:solidFill>
                <a:round/>
                <a:headEnd/>
                <a:tailEnd/>
              </a:ln>
            </p:spPr>
            <p:txBody>
              <a:bodyPr/>
              <a:lstStyle/>
              <a:p>
                <a:endParaRPr lang="en-US"/>
              </a:p>
            </p:txBody>
          </p:sp>
        </p:grpSp>
        <p:sp>
          <p:nvSpPr>
            <p:cNvPr id="27687" name="Line 69"/>
            <p:cNvSpPr>
              <a:spLocks noChangeShapeType="1"/>
            </p:cNvSpPr>
            <p:nvPr/>
          </p:nvSpPr>
          <p:spPr bwMode="auto">
            <a:xfrm>
              <a:off x="4921" y="2540"/>
              <a:ext cx="551" cy="112"/>
            </a:xfrm>
            <a:prstGeom prst="line">
              <a:avLst/>
            </a:prstGeom>
            <a:noFill/>
            <a:ln w="38100">
              <a:solidFill>
                <a:schemeClr val="bg2"/>
              </a:solidFill>
              <a:round/>
              <a:headEnd/>
              <a:tailEnd/>
            </a:ln>
          </p:spPr>
          <p:txBody>
            <a:bodyPr/>
            <a:lstStyle/>
            <a:p>
              <a:endParaRPr lang="en-US"/>
            </a:p>
          </p:txBody>
        </p:sp>
        <p:sp>
          <p:nvSpPr>
            <p:cNvPr id="27688" name="Line 70"/>
            <p:cNvSpPr>
              <a:spLocks noChangeShapeType="1"/>
            </p:cNvSpPr>
            <p:nvPr/>
          </p:nvSpPr>
          <p:spPr bwMode="auto">
            <a:xfrm flipH="1">
              <a:off x="4828" y="2404"/>
              <a:ext cx="242" cy="683"/>
            </a:xfrm>
            <a:prstGeom prst="line">
              <a:avLst/>
            </a:prstGeom>
            <a:noFill/>
            <a:ln w="38100">
              <a:solidFill>
                <a:schemeClr val="bg2"/>
              </a:solidFill>
              <a:round/>
              <a:headEnd/>
              <a:tailEnd/>
            </a:ln>
          </p:spPr>
          <p:txBody>
            <a:bodyPr/>
            <a:lstStyle/>
            <a:p>
              <a:endParaRPr lang="en-US"/>
            </a:p>
          </p:txBody>
        </p:sp>
        <p:sp>
          <p:nvSpPr>
            <p:cNvPr id="27689" name="Line 71"/>
            <p:cNvSpPr>
              <a:spLocks noChangeShapeType="1"/>
            </p:cNvSpPr>
            <p:nvPr/>
          </p:nvSpPr>
          <p:spPr bwMode="auto">
            <a:xfrm>
              <a:off x="4976" y="2461"/>
              <a:ext cx="238" cy="533"/>
            </a:xfrm>
            <a:prstGeom prst="line">
              <a:avLst/>
            </a:prstGeom>
            <a:noFill/>
            <a:ln w="38100">
              <a:solidFill>
                <a:schemeClr val="tx1"/>
              </a:solidFill>
              <a:round/>
              <a:headEnd/>
              <a:tailEnd/>
            </a:ln>
          </p:spPr>
          <p:txBody>
            <a:bodyPr/>
            <a:lstStyle/>
            <a:p>
              <a:endParaRPr lang="en-US"/>
            </a:p>
          </p:txBody>
        </p:sp>
        <p:sp>
          <p:nvSpPr>
            <p:cNvPr id="27690" name="AutoShape 72"/>
            <p:cNvSpPr>
              <a:spLocks noChangeArrowheads="1"/>
            </p:cNvSpPr>
            <p:nvPr/>
          </p:nvSpPr>
          <p:spPr bwMode="auto">
            <a:xfrm>
              <a:off x="4364" y="2623"/>
              <a:ext cx="223" cy="247"/>
            </a:xfrm>
            <a:prstGeom prst="rightArrow">
              <a:avLst>
                <a:gd name="adj1" fmla="val 53843"/>
                <a:gd name="adj2" fmla="val 44843"/>
              </a:avLst>
            </a:prstGeom>
            <a:solidFill>
              <a:schemeClr val="accent1"/>
            </a:solidFill>
            <a:ln w="9525">
              <a:solidFill>
                <a:schemeClr val="tx1"/>
              </a:solidFill>
              <a:miter lim="800000"/>
              <a:headEnd/>
              <a:tailEnd/>
            </a:ln>
          </p:spPr>
          <p:txBody>
            <a:bodyPr wrap="none" anchor="ctr"/>
            <a:lstStyle/>
            <a:p>
              <a:endParaRPr lang="en-US"/>
            </a:p>
          </p:txBody>
        </p:sp>
      </p:grpSp>
      <p:grpSp>
        <p:nvGrpSpPr>
          <p:cNvPr id="18" name="Group 73"/>
          <p:cNvGrpSpPr>
            <a:grpSpLocks/>
          </p:cNvGrpSpPr>
          <p:nvPr/>
        </p:nvGrpSpPr>
        <p:grpSpPr bwMode="auto">
          <a:xfrm>
            <a:off x="6324600" y="3200400"/>
            <a:ext cx="1295400" cy="1027113"/>
            <a:chOff x="3946" y="1392"/>
            <a:chExt cx="1331" cy="1056"/>
          </a:xfrm>
        </p:grpSpPr>
        <p:sp>
          <p:nvSpPr>
            <p:cNvPr id="27655" name="Line 74"/>
            <p:cNvSpPr>
              <a:spLocks noChangeShapeType="1"/>
            </p:cNvSpPr>
            <p:nvPr/>
          </p:nvSpPr>
          <p:spPr bwMode="auto">
            <a:xfrm>
              <a:off x="4282" y="1411"/>
              <a:ext cx="720" cy="1008"/>
            </a:xfrm>
            <a:prstGeom prst="line">
              <a:avLst/>
            </a:prstGeom>
            <a:noFill/>
            <a:ln w="38100">
              <a:solidFill>
                <a:schemeClr val="tx1"/>
              </a:solidFill>
              <a:round/>
              <a:headEnd/>
              <a:tailEnd/>
            </a:ln>
          </p:spPr>
          <p:txBody>
            <a:bodyPr/>
            <a:lstStyle/>
            <a:p>
              <a:endParaRPr lang="en-US"/>
            </a:p>
          </p:txBody>
        </p:sp>
        <p:grpSp>
          <p:nvGrpSpPr>
            <p:cNvPr id="27656" name="Group 75"/>
            <p:cNvGrpSpPr>
              <a:grpSpLocks/>
            </p:cNvGrpSpPr>
            <p:nvPr/>
          </p:nvGrpSpPr>
          <p:grpSpPr bwMode="auto">
            <a:xfrm>
              <a:off x="3946" y="1459"/>
              <a:ext cx="1280" cy="989"/>
              <a:chOff x="1065" y="2179"/>
              <a:chExt cx="1280" cy="989"/>
            </a:xfrm>
          </p:grpSpPr>
          <p:sp>
            <p:nvSpPr>
              <p:cNvPr id="27658" name="Line 76"/>
              <p:cNvSpPr>
                <a:spLocks noChangeShapeType="1"/>
              </p:cNvSpPr>
              <p:nvPr/>
            </p:nvSpPr>
            <p:spPr bwMode="auto">
              <a:xfrm>
                <a:off x="1305" y="2611"/>
                <a:ext cx="96" cy="0"/>
              </a:xfrm>
              <a:prstGeom prst="line">
                <a:avLst/>
              </a:prstGeom>
              <a:noFill/>
              <a:ln w="50800">
                <a:solidFill>
                  <a:srgbClr val="CC0000"/>
                </a:solidFill>
                <a:round/>
                <a:headEnd/>
                <a:tailEnd/>
              </a:ln>
            </p:spPr>
            <p:txBody>
              <a:bodyPr/>
              <a:lstStyle/>
              <a:p>
                <a:endParaRPr lang="en-US"/>
              </a:p>
            </p:txBody>
          </p:sp>
          <p:grpSp>
            <p:nvGrpSpPr>
              <p:cNvPr id="27659" name="Group 77"/>
              <p:cNvGrpSpPr>
                <a:grpSpLocks/>
              </p:cNvGrpSpPr>
              <p:nvPr/>
            </p:nvGrpSpPr>
            <p:grpSpPr bwMode="auto">
              <a:xfrm>
                <a:off x="2025" y="2419"/>
                <a:ext cx="96" cy="96"/>
                <a:chOff x="5040" y="1392"/>
                <a:chExt cx="96" cy="96"/>
              </a:xfrm>
            </p:grpSpPr>
            <p:sp>
              <p:nvSpPr>
                <p:cNvPr id="27680" name="Line 78"/>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681" name="Line 79"/>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sp>
            <p:nvSpPr>
              <p:cNvPr id="27660" name="Line 80"/>
              <p:cNvSpPr>
                <a:spLocks noChangeShapeType="1"/>
              </p:cNvSpPr>
              <p:nvPr/>
            </p:nvSpPr>
            <p:spPr bwMode="auto">
              <a:xfrm>
                <a:off x="1305" y="2899"/>
                <a:ext cx="96" cy="0"/>
              </a:xfrm>
              <a:prstGeom prst="line">
                <a:avLst/>
              </a:prstGeom>
              <a:noFill/>
              <a:ln w="50800">
                <a:solidFill>
                  <a:srgbClr val="CC0000"/>
                </a:solidFill>
                <a:round/>
                <a:headEnd/>
                <a:tailEnd/>
              </a:ln>
            </p:spPr>
            <p:txBody>
              <a:bodyPr/>
              <a:lstStyle/>
              <a:p>
                <a:endParaRPr lang="en-US"/>
              </a:p>
            </p:txBody>
          </p:sp>
          <p:sp>
            <p:nvSpPr>
              <p:cNvPr id="27661" name="Line 81"/>
              <p:cNvSpPr>
                <a:spLocks noChangeShapeType="1"/>
              </p:cNvSpPr>
              <p:nvPr/>
            </p:nvSpPr>
            <p:spPr bwMode="auto">
              <a:xfrm>
                <a:off x="1689" y="2947"/>
                <a:ext cx="96" cy="0"/>
              </a:xfrm>
              <a:prstGeom prst="line">
                <a:avLst/>
              </a:prstGeom>
              <a:noFill/>
              <a:ln w="50800">
                <a:solidFill>
                  <a:srgbClr val="CC0000"/>
                </a:solidFill>
                <a:round/>
                <a:headEnd/>
                <a:tailEnd/>
              </a:ln>
            </p:spPr>
            <p:txBody>
              <a:bodyPr/>
              <a:lstStyle/>
              <a:p>
                <a:endParaRPr lang="en-US"/>
              </a:p>
            </p:txBody>
          </p:sp>
          <p:sp>
            <p:nvSpPr>
              <p:cNvPr id="27662" name="Line 82"/>
              <p:cNvSpPr>
                <a:spLocks noChangeShapeType="1"/>
              </p:cNvSpPr>
              <p:nvPr/>
            </p:nvSpPr>
            <p:spPr bwMode="auto">
              <a:xfrm>
                <a:off x="1065" y="2707"/>
                <a:ext cx="96" cy="0"/>
              </a:xfrm>
              <a:prstGeom prst="line">
                <a:avLst/>
              </a:prstGeom>
              <a:noFill/>
              <a:ln w="50800">
                <a:solidFill>
                  <a:srgbClr val="CC0000"/>
                </a:solidFill>
                <a:round/>
                <a:headEnd/>
                <a:tailEnd/>
              </a:ln>
            </p:spPr>
            <p:txBody>
              <a:bodyPr/>
              <a:lstStyle/>
              <a:p>
                <a:endParaRPr lang="en-US"/>
              </a:p>
            </p:txBody>
          </p:sp>
          <p:sp>
            <p:nvSpPr>
              <p:cNvPr id="27663" name="Line 83"/>
              <p:cNvSpPr>
                <a:spLocks noChangeShapeType="1"/>
              </p:cNvSpPr>
              <p:nvPr/>
            </p:nvSpPr>
            <p:spPr bwMode="auto">
              <a:xfrm>
                <a:off x="1305" y="2371"/>
                <a:ext cx="96" cy="0"/>
              </a:xfrm>
              <a:prstGeom prst="line">
                <a:avLst/>
              </a:prstGeom>
              <a:noFill/>
              <a:ln w="50800">
                <a:solidFill>
                  <a:srgbClr val="CC0000"/>
                </a:solidFill>
                <a:round/>
                <a:headEnd/>
                <a:tailEnd/>
              </a:ln>
            </p:spPr>
            <p:txBody>
              <a:bodyPr/>
              <a:lstStyle/>
              <a:p>
                <a:endParaRPr lang="en-US"/>
              </a:p>
            </p:txBody>
          </p:sp>
          <p:grpSp>
            <p:nvGrpSpPr>
              <p:cNvPr id="27664" name="Group 84"/>
              <p:cNvGrpSpPr>
                <a:grpSpLocks/>
              </p:cNvGrpSpPr>
              <p:nvPr/>
            </p:nvGrpSpPr>
            <p:grpSpPr bwMode="auto">
              <a:xfrm>
                <a:off x="2121" y="2707"/>
                <a:ext cx="96" cy="96"/>
                <a:chOff x="5040" y="1392"/>
                <a:chExt cx="96" cy="96"/>
              </a:xfrm>
            </p:grpSpPr>
            <p:sp>
              <p:nvSpPr>
                <p:cNvPr id="27678" name="Line 85"/>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679" name="Line 86"/>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665" name="Group 87"/>
              <p:cNvGrpSpPr>
                <a:grpSpLocks/>
              </p:cNvGrpSpPr>
              <p:nvPr/>
            </p:nvGrpSpPr>
            <p:grpSpPr bwMode="auto">
              <a:xfrm>
                <a:off x="1785" y="2371"/>
                <a:ext cx="96" cy="96"/>
                <a:chOff x="5040" y="1392"/>
                <a:chExt cx="96" cy="96"/>
              </a:xfrm>
            </p:grpSpPr>
            <p:sp>
              <p:nvSpPr>
                <p:cNvPr id="27676" name="Line 88"/>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677" name="Line 89"/>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666" name="Group 90"/>
              <p:cNvGrpSpPr>
                <a:grpSpLocks/>
              </p:cNvGrpSpPr>
              <p:nvPr/>
            </p:nvGrpSpPr>
            <p:grpSpPr bwMode="auto">
              <a:xfrm>
                <a:off x="1833" y="2179"/>
                <a:ext cx="96" cy="96"/>
                <a:chOff x="5040" y="1392"/>
                <a:chExt cx="96" cy="96"/>
              </a:xfrm>
            </p:grpSpPr>
            <p:sp>
              <p:nvSpPr>
                <p:cNvPr id="27674" name="Line 91"/>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675" name="Line 92"/>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667" name="Group 93"/>
              <p:cNvGrpSpPr>
                <a:grpSpLocks/>
              </p:cNvGrpSpPr>
              <p:nvPr/>
            </p:nvGrpSpPr>
            <p:grpSpPr bwMode="auto">
              <a:xfrm>
                <a:off x="2121" y="2227"/>
                <a:ext cx="96" cy="96"/>
                <a:chOff x="5040" y="1392"/>
                <a:chExt cx="96" cy="96"/>
              </a:xfrm>
            </p:grpSpPr>
            <p:sp>
              <p:nvSpPr>
                <p:cNvPr id="27672" name="Line 94"/>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673" name="Line 95"/>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668" name="Group 96"/>
              <p:cNvGrpSpPr>
                <a:grpSpLocks/>
              </p:cNvGrpSpPr>
              <p:nvPr/>
            </p:nvGrpSpPr>
            <p:grpSpPr bwMode="auto">
              <a:xfrm>
                <a:off x="2249" y="2471"/>
                <a:ext cx="96" cy="96"/>
                <a:chOff x="5040" y="1392"/>
                <a:chExt cx="96" cy="96"/>
              </a:xfrm>
            </p:grpSpPr>
            <p:sp>
              <p:nvSpPr>
                <p:cNvPr id="27670" name="Line 97"/>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671" name="Line 98"/>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sp>
            <p:nvSpPr>
              <p:cNvPr id="27669" name="Line 99"/>
              <p:cNvSpPr>
                <a:spLocks noChangeShapeType="1"/>
              </p:cNvSpPr>
              <p:nvPr/>
            </p:nvSpPr>
            <p:spPr bwMode="auto">
              <a:xfrm>
                <a:off x="1404" y="3168"/>
                <a:ext cx="96" cy="0"/>
              </a:xfrm>
              <a:prstGeom prst="line">
                <a:avLst/>
              </a:prstGeom>
              <a:noFill/>
              <a:ln w="50800">
                <a:solidFill>
                  <a:srgbClr val="CC0000"/>
                </a:solidFill>
                <a:round/>
                <a:headEnd/>
                <a:tailEnd/>
              </a:ln>
            </p:spPr>
            <p:txBody>
              <a:bodyPr/>
              <a:lstStyle/>
              <a:p>
                <a:endParaRPr lang="en-US"/>
              </a:p>
            </p:txBody>
          </p:sp>
        </p:grpSp>
        <p:sp>
          <p:nvSpPr>
            <p:cNvPr id="27657" name="Line 100"/>
            <p:cNvSpPr>
              <a:spLocks noChangeShapeType="1"/>
            </p:cNvSpPr>
            <p:nvPr/>
          </p:nvSpPr>
          <p:spPr bwMode="auto">
            <a:xfrm>
              <a:off x="4368" y="1392"/>
              <a:ext cx="909" cy="882"/>
            </a:xfrm>
            <a:prstGeom prst="line">
              <a:avLst/>
            </a:prstGeom>
            <a:noFill/>
            <a:ln w="38100">
              <a:solidFill>
                <a:schemeClr val="tx1"/>
              </a:solidFill>
              <a:round/>
              <a:headEnd/>
              <a:tailEnd/>
            </a:ln>
          </p:spPr>
          <p:txBody>
            <a:bodyPr/>
            <a:lstStyle/>
            <a:p>
              <a:endParaRPr lang="en-US"/>
            </a:p>
          </p:txBody>
        </p:sp>
      </p:grpSp>
      <p:pic>
        <p:nvPicPr>
          <p:cNvPr id="46081" name="Picture 1"/>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9298896" y="1143000"/>
            <a:ext cx="2538895" cy="1676400"/>
          </a:xfrm>
          <a:prstGeom prst="rect">
            <a:avLst/>
          </a:prstGeom>
          <a:noFill/>
        </p:spPr>
      </p:pic>
      <p:pic>
        <p:nvPicPr>
          <p:cNvPr id="46082" name="Picture 2"/>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9528710" y="3052691"/>
            <a:ext cx="2050502" cy="1595509"/>
          </a:xfrm>
          <a:prstGeom prst="rect">
            <a:avLst/>
          </a:prstGeom>
          <a:noFill/>
        </p:spPr>
      </p:pic>
      <p:pic>
        <p:nvPicPr>
          <p:cNvPr id="46083" name="Picture 3"/>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9032668" y="4800600"/>
            <a:ext cx="2850052" cy="1519218"/>
          </a:xfrm>
          <a:prstGeom prst="rect">
            <a:avLst/>
          </a:prstGeom>
          <a:noFill/>
        </p:spPr>
      </p:pic>
    </p:spTree>
    <p:extLst>
      <p:ext uri="{BB962C8B-B14F-4D97-AF65-F5344CB8AC3E}">
        <p14:creationId xmlns:p14="http://schemas.microsoft.com/office/powerpoint/2010/main" val="180406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782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608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5782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5782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0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t>Fixing the Perceptron</a:t>
            </a:r>
          </a:p>
        </p:txBody>
      </p:sp>
      <p:sp>
        <p:nvSpPr>
          <p:cNvPr id="3" name="Content Placeholder 2"/>
          <p:cNvSpPr>
            <a:spLocks noGrp="1"/>
          </p:cNvSpPr>
          <p:nvPr>
            <p:ph idx="1"/>
          </p:nvPr>
        </p:nvSpPr>
        <p:spPr>
          <a:xfrm>
            <a:off x="228600" y="1524000"/>
            <a:ext cx="6858000" cy="4525963"/>
          </a:xfrm>
        </p:spPr>
        <p:txBody>
          <a:bodyPr/>
          <a:lstStyle/>
          <a:p>
            <a:pPr eaLnBrk="1" hangingPunct="1"/>
            <a:r>
              <a:rPr lang="en-US" sz="2000" dirty="0" smtClean="0"/>
              <a:t>Idea: adjust the weight update to mitigate these effects</a:t>
            </a:r>
          </a:p>
          <a:p>
            <a:pPr lvl="1" eaLnBrk="1" hangingPunct="1"/>
            <a:endParaRPr lang="en-US" sz="2000" dirty="0" smtClean="0"/>
          </a:p>
          <a:p>
            <a:r>
              <a:rPr lang="en-US" sz="2000" dirty="0" smtClean="0"/>
              <a:t>MIRA = </a:t>
            </a:r>
            <a:r>
              <a:rPr lang="en-US" sz="2000" dirty="0">
                <a:latin typeface="Calibri"/>
                <a:cs typeface="Calibri"/>
              </a:rPr>
              <a:t>Margin Infused Relaxed Algorithm</a:t>
            </a:r>
          </a:p>
          <a:p>
            <a:pPr eaLnBrk="1" hangingPunct="1"/>
            <a:r>
              <a:rPr lang="en-US" sz="2000" dirty="0" smtClean="0"/>
              <a:t>Choose </a:t>
            </a:r>
            <a:r>
              <a:rPr lang="en-US" sz="2000" dirty="0" smtClean="0"/>
              <a:t>an update size that fixes the current mistake…</a:t>
            </a:r>
          </a:p>
          <a:p>
            <a:pPr eaLnBrk="1" hangingPunct="1"/>
            <a:r>
              <a:rPr lang="en-US" sz="2000" dirty="0" smtClean="0"/>
              <a:t>… but, minimizes the change to w</a:t>
            </a:r>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p:txBody>
      </p:sp>
      <p:pic>
        <p:nvPicPr>
          <p:cNvPr id="37" name="Picture 36" descr="txp_fig"/>
          <p:cNvPicPr>
            <a:picLocks noChangeAspect="1"/>
          </p:cNvPicPr>
          <p:nvPr>
            <p:custDataLst>
              <p:tags r:id="rId1"/>
            </p:custDataLst>
          </p:nvPr>
        </p:nvPicPr>
        <p:blipFill>
          <a:blip r:embed="rId11" cstate="print"/>
          <a:srcRect/>
          <a:stretch>
            <a:fillRect/>
          </a:stretch>
        </p:blipFill>
        <p:spPr bwMode="auto">
          <a:xfrm>
            <a:off x="7862888" y="5511800"/>
            <a:ext cx="2919412" cy="492125"/>
          </a:xfrm>
          <a:prstGeom prst="rect">
            <a:avLst/>
          </a:prstGeom>
          <a:noFill/>
          <a:ln w="9525">
            <a:noFill/>
            <a:miter lim="800000"/>
            <a:headEnd/>
            <a:tailEnd/>
          </a:ln>
        </p:spPr>
      </p:pic>
      <p:pic>
        <p:nvPicPr>
          <p:cNvPr id="16" name="Picture 15" descr="txp_fig"/>
          <p:cNvPicPr>
            <a:picLocks noChangeAspect="1"/>
          </p:cNvPicPr>
          <p:nvPr>
            <p:custDataLst>
              <p:tags r:id="rId2"/>
            </p:custDataLst>
          </p:nvPr>
        </p:nvPicPr>
        <p:blipFill>
          <a:blip r:embed="rId12" cstate="print"/>
          <a:srcRect/>
          <a:stretch>
            <a:fillRect/>
          </a:stretch>
        </p:blipFill>
        <p:spPr bwMode="auto">
          <a:xfrm>
            <a:off x="7423150" y="4673600"/>
            <a:ext cx="3930650" cy="646113"/>
          </a:xfrm>
          <a:prstGeom prst="rect">
            <a:avLst/>
          </a:prstGeom>
          <a:noFill/>
          <a:ln w="9525">
            <a:noFill/>
            <a:miter lim="800000"/>
            <a:headEnd/>
            <a:tailEnd/>
          </a:ln>
        </p:spPr>
      </p:pic>
      <p:pic>
        <p:nvPicPr>
          <p:cNvPr id="38" name="Picture 37" descr="txp_fig"/>
          <p:cNvPicPr>
            <a:picLocks noChangeAspect="1"/>
          </p:cNvPicPr>
          <p:nvPr>
            <p:custDataLst>
              <p:tags r:id="rId3"/>
            </p:custDataLst>
          </p:nvPr>
        </p:nvPicPr>
        <p:blipFill>
          <a:blip r:embed="rId13" cstate="print"/>
          <a:srcRect/>
          <a:stretch>
            <a:fillRect/>
          </a:stretch>
        </p:blipFill>
        <p:spPr bwMode="auto">
          <a:xfrm>
            <a:off x="7710488" y="6029325"/>
            <a:ext cx="3246437" cy="492125"/>
          </a:xfrm>
          <a:prstGeom prst="rect">
            <a:avLst/>
          </a:prstGeom>
          <a:noFill/>
          <a:ln w="9525">
            <a:noFill/>
            <a:miter lim="800000"/>
            <a:headEnd/>
            <a:tailEnd/>
          </a:ln>
        </p:spPr>
      </p:pic>
      <p:sp>
        <p:nvSpPr>
          <p:cNvPr id="24" name="Line 15"/>
          <p:cNvSpPr>
            <a:spLocks noChangeShapeType="1"/>
          </p:cNvSpPr>
          <p:nvPr/>
        </p:nvSpPr>
        <p:spPr bwMode="auto">
          <a:xfrm flipH="1">
            <a:off x="8185150" y="1797050"/>
            <a:ext cx="533400" cy="838200"/>
          </a:xfrm>
          <a:prstGeom prst="line">
            <a:avLst/>
          </a:prstGeom>
          <a:noFill/>
          <a:ln w="50800">
            <a:solidFill>
              <a:srgbClr val="CC0000"/>
            </a:solidFill>
            <a:round/>
            <a:headEnd/>
            <a:tailEnd type="triangle" w="med" len="med"/>
          </a:ln>
        </p:spPr>
        <p:txBody>
          <a:bodyPr/>
          <a:lstStyle/>
          <a:p>
            <a:endParaRPr lang="en-US"/>
          </a:p>
        </p:txBody>
      </p:sp>
      <p:sp>
        <p:nvSpPr>
          <p:cNvPr id="26" name="Line 16"/>
          <p:cNvSpPr>
            <a:spLocks noChangeShapeType="1"/>
          </p:cNvSpPr>
          <p:nvPr/>
        </p:nvSpPr>
        <p:spPr bwMode="auto">
          <a:xfrm flipH="1" flipV="1">
            <a:off x="8185150" y="2635250"/>
            <a:ext cx="914400" cy="403225"/>
          </a:xfrm>
          <a:prstGeom prst="line">
            <a:avLst/>
          </a:prstGeom>
          <a:noFill/>
          <a:ln w="50800">
            <a:solidFill>
              <a:srgbClr val="CC00CC"/>
            </a:solidFill>
            <a:round/>
            <a:headEnd/>
            <a:tailEnd type="triangle" w="med" len="med"/>
          </a:ln>
        </p:spPr>
        <p:txBody>
          <a:bodyPr/>
          <a:lstStyle/>
          <a:p>
            <a:endParaRPr lang="en-US"/>
          </a:p>
        </p:txBody>
      </p:sp>
      <p:sp>
        <p:nvSpPr>
          <p:cNvPr id="27" name="Line 17"/>
          <p:cNvSpPr>
            <a:spLocks noChangeShapeType="1"/>
          </p:cNvSpPr>
          <p:nvPr/>
        </p:nvSpPr>
        <p:spPr bwMode="auto">
          <a:xfrm flipV="1">
            <a:off x="10013950" y="2559050"/>
            <a:ext cx="533400" cy="784225"/>
          </a:xfrm>
          <a:prstGeom prst="line">
            <a:avLst/>
          </a:prstGeom>
          <a:noFill/>
          <a:ln w="50800">
            <a:solidFill>
              <a:srgbClr val="CC0000"/>
            </a:solidFill>
            <a:round/>
            <a:headEnd/>
            <a:tailEnd type="triangle" w="med" len="med"/>
          </a:ln>
        </p:spPr>
        <p:txBody>
          <a:bodyPr/>
          <a:lstStyle/>
          <a:p>
            <a:endParaRPr lang="en-US"/>
          </a:p>
        </p:txBody>
      </p:sp>
      <p:sp>
        <p:nvSpPr>
          <p:cNvPr id="28" name="Line 18"/>
          <p:cNvSpPr>
            <a:spLocks noChangeShapeType="1"/>
          </p:cNvSpPr>
          <p:nvPr/>
        </p:nvSpPr>
        <p:spPr bwMode="auto">
          <a:xfrm flipV="1">
            <a:off x="9099550" y="2559050"/>
            <a:ext cx="1447800" cy="479425"/>
          </a:xfrm>
          <a:prstGeom prst="line">
            <a:avLst/>
          </a:prstGeom>
          <a:noFill/>
          <a:ln w="50800">
            <a:solidFill>
              <a:srgbClr val="CC00CC"/>
            </a:solidFill>
            <a:round/>
            <a:headEnd/>
            <a:tailEnd type="triangle" w="med" len="med"/>
          </a:ln>
        </p:spPr>
        <p:txBody>
          <a:bodyPr/>
          <a:lstStyle/>
          <a:p>
            <a:endParaRPr lang="en-US"/>
          </a:p>
        </p:txBody>
      </p:sp>
      <p:grpSp>
        <p:nvGrpSpPr>
          <p:cNvPr id="2" name="Group 33"/>
          <p:cNvGrpSpPr>
            <a:grpSpLocks/>
          </p:cNvGrpSpPr>
          <p:nvPr/>
        </p:nvGrpSpPr>
        <p:grpSpPr bwMode="auto">
          <a:xfrm>
            <a:off x="8566150" y="1447800"/>
            <a:ext cx="1858963" cy="2787650"/>
            <a:chOff x="6096000" y="1479550"/>
            <a:chExt cx="1858962" cy="2787650"/>
          </a:xfrm>
        </p:grpSpPr>
        <p:sp>
          <p:nvSpPr>
            <p:cNvPr id="28691" name="Line 7"/>
            <p:cNvSpPr>
              <a:spLocks noChangeShapeType="1"/>
            </p:cNvSpPr>
            <p:nvPr/>
          </p:nvSpPr>
          <p:spPr bwMode="auto">
            <a:xfrm flipH="1" flipV="1">
              <a:off x="6248400" y="1752599"/>
              <a:ext cx="381000" cy="1317625"/>
            </a:xfrm>
            <a:prstGeom prst="line">
              <a:avLst/>
            </a:prstGeom>
            <a:noFill/>
            <a:ln w="50800">
              <a:solidFill>
                <a:schemeClr val="tx1"/>
              </a:solidFill>
              <a:round/>
              <a:headEnd/>
              <a:tailEnd type="triangle" w="med" len="med"/>
            </a:ln>
          </p:spPr>
          <p:txBody>
            <a:bodyPr/>
            <a:lstStyle/>
            <a:p>
              <a:endParaRPr lang="en-US"/>
            </a:p>
          </p:txBody>
        </p:sp>
        <p:sp>
          <p:nvSpPr>
            <p:cNvPr id="28692" name="Line 8"/>
            <p:cNvSpPr>
              <a:spLocks noChangeShapeType="1"/>
            </p:cNvSpPr>
            <p:nvPr/>
          </p:nvSpPr>
          <p:spPr bwMode="auto">
            <a:xfrm>
              <a:off x="6629400" y="3070225"/>
              <a:ext cx="914400" cy="304800"/>
            </a:xfrm>
            <a:prstGeom prst="line">
              <a:avLst/>
            </a:prstGeom>
            <a:noFill/>
            <a:ln w="50800">
              <a:solidFill>
                <a:schemeClr val="tx1"/>
              </a:solidFill>
              <a:round/>
              <a:headEnd/>
              <a:tailEnd type="triangle" w="med" len="med"/>
            </a:ln>
          </p:spPr>
          <p:txBody>
            <a:bodyPr/>
            <a:lstStyle/>
            <a:p>
              <a:endParaRPr lang="en-US"/>
            </a:p>
          </p:txBody>
        </p:sp>
        <p:sp>
          <p:nvSpPr>
            <p:cNvPr id="28693" name="Line 9"/>
            <p:cNvSpPr>
              <a:spLocks noChangeShapeType="1"/>
            </p:cNvSpPr>
            <p:nvPr/>
          </p:nvSpPr>
          <p:spPr bwMode="auto">
            <a:xfrm flipH="1">
              <a:off x="6400800" y="3070225"/>
              <a:ext cx="228600" cy="762000"/>
            </a:xfrm>
            <a:prstGeom prst="line">
              <a:avLst/>
            </a:prstGeom>
            <a:noFill/>
            <a:ln w="50800">
              <a:solidFill>
                <a:schemeClr val="bg2"/>
              </a:solidFill>
              <a:round/>
              <a:headEnd/>
              <a:tailEnd type="triangle" w="med" len="med"/>
            </a:ln>
          </p:spPr>
          <p:txBody>
            <a:bodyPr/>
            <a:lstStyle/>
            <a:p>
              <a:endParaRPr lang="en-US"/>
            </a:p>
          </p:txBody>
        </p:sp>
        <p:pic>
          <p:nvPicPr>
            <p:cNvPr id="28694" name="Picture 21" descr="txp_fig"/>
            <p:cNvPicPr>
              <a:picLocks noChangeAspect="1"/>
            </p:cNvPicPr>
            <p:nvPr>
              <p:custDataLst>
                <p:tags r:id="rId5"/>
              </p:custDataLst>
            </p:nvPr>
          </p:nvPicPr>
          <p:blipFill>
            <a:blip r:embed="rId14" cstate="print"/>
            <a:srcRect/>
            <a:stretch>
              <a:fillRect/>
            </a:stretch>
          </p:blipFill>
          <p:spPr bwMode="auto">
            <a:xfrm>
              <a:off x="6096000" y="1479550"/>
              <a:ext cx="436563" cy="273050"/>
            </a:xfrm>
            <a:prstGeom prst="rect">
              <a:avLst/>
            </a:prstGeom>
            <a:noFill/>
            <a:ln w="9525">
              <a:noFill/>
              <a:miter lim="800000"/>
              <a:headEnd/>
              <a:tailEnd/>
            </a:ln>
          </p:spPr>
        </p:pic>
        <p:pic>
          <p:nvPicPr>
            <p:cNvPr id="28695" name="Picture 20" descr="txp_fig"/>
            <p:cNvPicPr>
              <a:picLocks noChangeAspect="1"/>
            </p:cNvPicPr>
            <p:nvPr>
              <p:custDataLst>
                <p:tags r:id="rId6"/>
              </p:custDataLst>
            </p:nvPr>
          </p:nvPicPr>
          <p:blipFill>
            <a:blip r:embed="rId15" cstate="print"/>
            <a:srcRect/>
            <a:stretch>
              <a:fillRect/>
            </a:stretch>
          </p:blipFill>
          <p:spPr bwMode="auto">
            <a:xfrm>
              <a:off x="6273800" y="3940175"/>
              <a:ext cx="525463" cy="327025"/>
            </a:xfrm>
            <a:prstGeom prst="rect">
              <a:avLst/>
            </a:prstGeom>
            <a:noFill/>
            <a:ln w="9525">
              <a:noFill/>
              <a:miter lim="800000"/>
              <a:headEnd/>
              <a:tailEnd/>
            </a:ln>
          </p:spPr>
        </p:pic>
        <p:sp>
          <p:nvSpPr>
            <p:cNvPr id="28696" name="Line 13"/>
            <p:cNvSpPr>
              <a:spLocks noChangeShapeType="1"/>
            </p:cNvSpPr>
            <p:nvPr/>
          </p:nvSpPr>
          <p:spPr bwMode="auto">
            <a:xfrm flipV="1">
              <a:off x="6629400" y="2286000"/>
              <a:ext cx="533400" cy="784224"/>
            </a:xfrm>
            <a:prstGeom prst="line">
              <a:avLst/>
            </a:prstGeom>
            <a:noFill/>
            <a:ln w="50800">
              <a:solidFill>
                <a:srgbClr val="CC0000"/>
              </a:solidFill>
              <a:round/>
              <a:headEnd/>
              <a:tailEnd type="triangle" w="med" len="med"/>
            </a:ln>
          </p:spPr>
          <p:txBody>
            <a:bodyPr/>
            <a:lstStyle/>
            <a:p>
              <a:endParaRPr lang="en-US"/>
            </a:p>
          </p:txBody>
        </p:sp>
        <p:pic>
          <p:nvPicPr>
            <p:cNvPr id="28697" name="Picture 14" descr="txp_fig"/>
            <p:cNvPicPr>
              <a:picLocks noChangeAspect="1" noChangeArrowheads="1"/>
            </p:cNvPicPr>
            <p:nvPr>
              <p:custDataLst>
                <p:tags r:id="rId7"/>
              </p:custDataLst>
            </p:nvPr>
          </p:nvPicPr>
          <p:blipFill>
            <a:blip r:embed="rId16" cstate="print"/>
            <a:srcRect/>
            <a:stretch>
              <a:fillRect/>
            </a:stretch>
          </p:blipFill>
          <p:spPr bwMode="auto">
            <a:xfrm>
              <a:off x="6858000" y="1981200"/>
              <a:ext cx="219075" cy="347663"/>
            </a:xfrm>
            <a:prstGeom prst="rect">
              <a:avLst/>
            </a:prstGeom>
            <a:noFill/>
            <a:ln w="9525">
              <a:noFill/>
              <a:miter lim="800000"/>
              <a:headEnd/>
              <a:tailEnd/>
            </a:ln>
          </p:spPr>
        </p:pic>
        <p:pic>
          <p:nvPicPr>
            <p:cNvPr id="28698" name="Picture 26" descr="txp_fig"/>
            <p:cNvPicPr>
              <a:picLocks noChangeAspect="1"/>
            </p:cNvPicPr>
            <p:nvPr>
              <p:custDataLst>
                <p:tags r:id="rId8"/>
              </p:custDataLst>
            </p:nvPr>
          </p:nvPicPr>
          <p:blipFill>
            <a:blip r:embed="rId17" cstate="print"/>
            <a:srcRect/>
            <a:stretch>
              <a:fillRect/>
            </a:stretch>
          </p:blipFill>
          <p:spPr bwMode="auto">
            <a:xfrm>
              <a:off x="7391400" y="3603625"/>
              <a:ext cx="563562" cy="327025"/>
            </a:xfrm>
            <a:prstGeom prst="rect">
              <a:avLst/>
            </a:prstGeom>
            <a:noFill/>
            <a:ln w="9525">
              <a:noFill/>
              <a:miter lim="800000"/>
              <a:headEnd/>
              <a:tailEnd/>
            </a:ln>
          </p:spPr>
        </p:pic>
      </p:grpSp>
      <p:sp>
        <p:nvSpPr>
          <p:cNvPr id="30" name="Line 17"/>
          <p:cNvSpPr>
            <a:spLocks noChangeShapeType="1"/>
          </p:cNvSpPr>
          <p:nvPr/>
        </p:nvSpPr>
        <p:spPr bwMode="auto">
          <a:xfrm flipV="1">
            <a:off x="10013950" y="2863850"/>
            <a:ext cx="381000" cy="457200"/>
          </a:xfrm>
          <a:prstGeom prst="line">
            <a:avLst/>
          </a:prstGeom>
          <a:noFill/>
          <a:ln w="50800">
            <a:solidFill>
              <a:srgbClr val="CC0000"/>
            </a:solidFill>
            <a:round/>
            <a:headEnd/>
            <a:tailEnd type="triangle" w="med" len="med"/>
          </a:ln>
        </p:spPr>
        <p:txBody>
          <a:bodyPr/>
          <a:lstStyle/>
          <a:p>
            <a:endParaRPr lang="en-US"/>
          </a:p>
        </p:txBody>
      </p:sp>
      <p:sp>
        <p:nvSpPr>
          <p:cNvPr id="31" name="Line 18"/>
          <p:cNvSpPr>
            <a:spLocks noChangeShapeType="1"/>
          </p:cNvSpPr>
          <p:nvPr/>
        </p:nvSpPr>
        <p:spPr bwMode="auto">
          <a:xfrm flipV="1">
            <a:off x="9099550" y="2863850"/>
            <a:ext cx="1295400" cy="174625"/>
          </a:xfrm>
          <a:prstGeom prst="line">
            <a:avLst/>
          </a:prstGeom>
          <a:noFill/>
          <a:ln w="50800">
            <a:solidFill>
              <a:srgbClr val="CC00CC"/>
            </a:solidFill>
            <a:round/>
            <a:headEnd/>
            <a:tailEnd type="triangle" w="med" len="med"/>
          </a:ln>
        </p:spPr>
        <p:txBody>
          <a:bodyPr/>
          <a:lstStyle/>
          <a:p>
            <a:endParaRPr lang="en-US"/>
          </a:p>
        </p:txBody>
      </p:sp>
      <p:sp>
        <p:nvSpPr>
          <p:cNvPr id="32" name="Line 15"/>
          <p:cNvSpPr>
            <a:spLocks noChangeShapeType="1"/>
          </p:cNvSpPr>
          <p:nvPr/>
        </p:nvSpPr>
        <p:spPr bwMode="auto">
          <a:xfrm flipH="1">
            <a:off x="8413750" y="1720850"/>
            <a:ext cx="304800" cy="533400"/>
          </a:xfrm>
          <a:prstGeom prst="line">
            <a:avLst/>
          </a:prstGeom>
          <a:noFill/>
          <a:ln w="50800">
            <a:solidFill>
              <a:srgbClr val="CC0000"/>
            </a:solidFill>
            <a:round/>
            <a:headEnd/>
            <a:tailEnd type="triangle" w="med" len="med"/>
          </a:ln>
        </p:spPr>
        <p:txBody>
          <a:bodyPr/>
          <a:lstStyle/>
          <a:p>
            <a:endParaRPr lang="en-US"/>
          </a:p>
        </p:txBody>
      </p:sp>
      <p:sp>
        <p:nvSpPr>
          <p:cNvPr id="33" name="Line 16"/>
          <p:cNvSpPr>
            <a:spLocks noChangeShapeType="1"/>
          </p:cNvSpPr>
          <p:nvPr/>
        </p:nvSpPr>
        <p:spPr bwMode="auto">
          <a:xfrm flipH="1" flipV="1">
            <a:off x="8413750" y="2254250"/>
            <a:ext cx="685800" cy="784225"/>
          </a:xfrm>
          <a:prstGeom prst="line">
            <a:avLst/>
          </a:prstGeom>
          <a:noFill/>
          <a:ln w="50800">
            <a:solidFill>
              <a:srgbClr val="CC00CC"/>
            </a:solidFill>
            <a:round/>
            <a:headEnd/>
            <a:tailEnd type="triangle" w="med" len="med"/>
          </a:ln>
        </p:spPr>
        <p:txBody>
          <a:bodyPr/>
          <a:lstStyle/>
          <a:p>
            <a:endParaRPr lang="en-US"/>
          </a:p>
        </p:txBody>
      </p:sp>
      <p:pic>
        <p:nvPicPr>
          <p:cNvPr id="29" name="Picture 28" descr="txp_fig"/>
          <p:cNvPicPr>
            <a:picLocks noChangeAspect="1"/>
          </p:cNvPicPr>
          <p:nvPr>
            <p:custDataLst>
              <p:tags r:id="rId4"/>
            </p:custDataLst>
          </p:nvPr>
        </p:nvPicPr>
        <p:blipFill>
          <a:blip r:embed="rId18" cstate="print"/>
          <a:srcRect/>
          <a:stretch>
            <a:fillRect/>
          </a:stretch>
        </p:blipFill>
        <p:spPr bwMode="auto">
          <a:xfrm>
            <a:off x="1350846" y="4374140"/>
            <a:ext cx="3082925" cy="760412"/>
          </a:xfrm>
          <a:prstGeom prst="rect">
            <a:avLst/>
          </a:prstGeom>
          <a:noFill/>
          <a:ln w="9525">
            <a:noFill/>
            <a:miter lim="800000"/>
            <a:headEnd/>
            <a:tailEnd/>
          </a:ln>
        </p:spPr>
      </p:pic>
      <p:sp>
        <p:nvSpPr>
          <p:cNvPr id="4" name="Rectangle 3"/>
          <p:cNvSpPr/>
          <p:nvPr/>
        </p:nvSpPr>
        <p:spPr>
          <a:xfrm>
            <a:off x="1524000" y="5717958"/>
            <a:ext cx="2909771" cy="369332"/>
          </a:xfrm>
          <a:prstGeom prst="rect">
            <a:avLst/>
          </a:prstGeom>
        </p:spPr>
        <p:txBody>
          <a:bodyPr wrap="none">
            <a:spAutoFit/>
          </a:bodyPr>
          <a:lstStyle/>
          <a:p>
            <a:pPr eaLnBrk="1" hangingPunct="1"/>
            <a:r>
              <a:rPr lang="en-US" dirty="0"/>
              <a:t>The +1 helps to generalize</a:t>
            </a:r>
          </a:p>
        </p:txBody>
      </p:sp>
    </p:spTree>
    <p:extLst>
      <p:ext uri="{BB962C8B-B14F-4D97-AF65-F5344CB8AC3E}">
        <p14:creationId xmlns:p14="http://schemas.microsoft.com/office/powerpoint/2010/main" val="84529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28"/>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6"/>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2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6" grpId="0" animBg="1"/>
      <p:bldP spid="26" grpId="1" animBg="1"/>
      <p:bldP spid="27" grpId="0" animBg="1"/>
      <p:bldP spid="27" grpId="1" animBg="1"/>
      <p:bldP spid="28" grpId="0" animBg="1"/>
      <p:bldP spid="28" grpId="1" animBg="1"/>
      <p:bldP spid="30" grpId="0" animBg="1"/>
      <p:bldP spid="31" grpId="0" animBg="1"/>
      <p:bldP spid="32" grpId="0" animBg="1"/>
      <p:bldP spid="33" grpId="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7" name="Group 17"/>
          <p:cNvGrpSpPr>
            <a:grpSpLocks/>
          </p:cNvGrpSpPr>
          <p:nvPr/>
        </p:nvGrpSpPr>
        <p:grpSpPr bwMode="auto">
          <a:xfrm>
            <a:off x="6629400" y="2362200"/>
            <a:ext cx="4572000" cy="2286000"/>
            <a:chOff x="3962400" y="2667000"/>
            <a:chExt cx="4572000" cy="2286000"/>
          </a:xfrm>
        </p:grpSpPr>
        <p:sp>
          <p:nvSpPr>
            <p:cNvPr id="12" name="Freeform 11"/>
            <p:cNvSpPr/>
            <p:nvPr/>
          </p:nvSpPr>
          <p:spPr>
            <a:xfrm>
              <a:off x="4038600" y="2667000"/>
              <a:ext cx="4495800" cy="2286000"/>
            </a:xfrm>
            <a:custGeom>
              <a:avLst/>
              <a:gdLst>
                <a:gd name="connsiteX0" fmla="*/ 0 w 2336370"/>
                <a:gd name="connsiteY0" fmla="*/ 391332 h 2429359"/>
                <a:gd name="connsiteX1" fmla="*/ 1092631 w 2336370"/>
                <a:gd name="connsiteY1" fmla="*/ 2421610 h 2429359"/>
                <a:gd name="connsiteX2" fmla="*/ 2146516 w 2336370"/>
                <a:gd name="connsiteY2" fmla="*/ 344837 h 2429359"/>
                <a:gd name="connsiteX3" fmla="*/ 2231756 w 2336370"/>
                <a:gd name="connsiteY3" fmla="*/ 352586 h 2429359"/>
                <a:gd name="connsiteX0" fmla="*/ 0 w 2146516"/>
                <a:gd name="connsiteY0" fmla="*/ 46495 h 2084522"/>
                <a:gd name="connsiteX1" fmla="*/ 1092631 w 2146516"/>
                <a:gd name="connsiteY1" fmla="*/ 2076773 h 2084522"/>
                <a:gd name="connsiteX2" fmla="*/ 2146516 w 2146516"/>
                <a:gd name="connsiteY2" fmla="*/ 0 h 2084522"/>
                <a:gd name="connsiteX0" fmla="*/ 0 w 2222716"/>
                <a:gd name="connsiteY0" fmla="*/ 122695 h 2173422"/>
                <a:gd name="connsiteX1" fmla="*/ 1092631 w 2222716"/>
                <a:gd name="connsiteY1" fmla="*/ 2152973 h 2173422"/>
                <a:gd name="connsiteX2" fmla="*/ 2222716 w 2222716"/>
                <a:gd name="connsiteY2" fmla="*/ 0 h 2173422"/>
                <a:gd name="connsiteX0" fmla="*/ 0 w 2222716"/>
                <a:gd name="connsiteY0" fmla="*/ 122695 h 2173422"/>
                <a:gd name="connsiteX1" fmla="*/ 1092631 w 2222716"/>
                <a:gd name="connsiteY1" fmla="*/ 2152973 h 2173422"/>
                <a:gd name="connsiteX2" fmla="*/ 2222716 w 2222716"/>
                <a:gd name="connsiteY2" fmla="*/ 0 h 2173422"/>
                <a:gd name="connsiteX0" fmla="*/ 0 w 2222716"/>
                <a:gd name="connsiteY0" fmla="*/ 122695 h 2173422"/>
                <a:gd name="connsiteX1" fmla="*/ 1092631 w 2222716"/>
                <a:gd name="connsiteY1" fmla="*/ 2152973 h 2173422"/>
                <a:gd name="connsiteX2" fmla="*/ 2222716 w 2222716"/>
                <a:gd name="connsiteY2" fmla="*/ 0 h 2173422"/>
                <a:gd name="connsiteX0" fmla="*/ 0 w 1994116"/>
                <a:gd name="connsiteY0" fmla="*/ 0 h 2035229"/>
                <a:gd name="connsiteX1" fmla="*/ 1092631 w 1994116"/>
                <a:gd name="connsiteY1" fmla="*/ 2030278 h 2035229"/>
                <a:gd name="connsiteX2" fmla="*/ 1994116 w 1994116"/>
                <a:gd name="connsiteY2" fmla="*/ 29705 h 2035229"/>
                <a:gd name="connsiteX0" fmla="*/ 0 w 1994116"/>
                <a:gd name="connsiteY0" fmla="*/ 0 h 2035229"/>
                <a:gd name="connsiteX1" fmla="*/ 1092631 w 1994116"/>
                <a:gd name="connsiteY1" fmla="*/ 2030278 h 2035229"/>
                <a:gd name="connsiteX2" fmla="*/ 1994116 w 1994116"/>
                <a:gd name="connsiteY2" fmla="*/ 29705 h 2035229"/>
                <a:gd name="connsiteX0" fmla="*/ 0 w 2222716"/>
                <a:gd name="connsiteY0" fmla="*/ 46495 h 2084522"/>
                <a:gd name="connsiteX1" fmla="*/ 1092631 w 2222716"/>
                <a:gd name="connsiteY1" fmla="*/ 2076773 h 2084522"/>
                <a:gd name="connsiteX2" fmla="*/ 2222716 w 2222716"/>
                <a:gd name="connsiteY2" fmla="*/ 0 h 2084522"/>
              </a:gdLst>
              <a:ahLst/>
              <a:cxnLst>
                <a:cxn ang="0">
                  <a:pos x="connsiteX0" y="connsiteY0"/>
                </a:cxn>
                <a:cxn ang="0">
                  <a:pos x="connsiteX1" y="connsiteY1"/>
                </a:cxn>
                <a:cxn ang="0">
                  <a:pos x="connsiteX2" y="connsiteY2"/>
                </a:cxn>
              </a:cxnLst>
              <a:rect l="l" t="t" r="r" b="b"/>
              <a:pathLst>
                <a:path w="2222716" h="2084522">
                  <a:moveTo>
                    <a:pt x="0" y="46495"/>
                  </a:moveTo>
                  <a:cubicBezTo>
                    <a:pt x="367439" y="1065508"/>
                    <a:pt x="722178" y="2084522"/>
                    <a:pt x="1092631" y="2076773"/>
                  </a:cubicBezTo>
                  <a:cubicBezTo>
                    <a:pt x="1463084" y="2069024"/>
                    <a:pt x="1910167" y="1047427"/>
                    <a:pt x="2222716"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3" name="Rectangle 12"/>
            <p:cNvSpPr/>
            <p:nvPr/>
          </p:nvSpPr>
          <p:spPr>
            <a:xfrm>
              <a:off x="3962400" y="2667000"/>
              <a:ext cx="2111375" cy="2057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0722" name="Title 1"/>
          <p:cNvSpPr>
            <a:spLocks noGrp="1"/>
          </p:cNvSpPr>
          <p:nvPr>
            <p:ph type="title"/>
          </p:nvPr>
        </p:nvSpPr>
        <p:spPr/>
        <p:txBody>
          <a:bodyPr/>
          <a:lstStyle/>
          <a:p>
            <a:pPr eaLnBrk="1" hangingPunct="1"/>
            <a:r>
              <a:rPr lang="en-US" smtClean="0"/>
              <a:t>Maximum Step Size</a:t>
            </a:r>
          </a:p>
        </p:txBody>
      </p:sp>
      <p:sp>
        <p:nvSpPr>
          <p:cNvPr id="30728" name="Content Placeholder 2"/>
          <p:cNvSpPr>
            <a:spLocks noGrp="1"/>
          </p:cNvSpPr>
          <p:nvPr>
            <p:ph idx="1"/>
          </p:nvPr>
        </p:nvSpPr>
        <p:spPr>
          <a:xfrm>
            <a:off x="152400" y="1447800"/>
            <a:ext cx="7772400" cy="4525963"/>
          </a:xfrm>
        </p:spPr>
        <p:txBody>
          <a:bodyPr/>
          <a:lstStyle/>
          <a:p>
            <a:pPr eaLnBrk="1" hangingPunct="1"/>
            <a:r>
              <a:rPr lang="en-US" sz="2000" dirty="0" smtClean="0"/>
              <a:t>In practice, it’s also bad to make updates that are too large</a:t>
            </a:r>
          </a:p>
          <a:p>
            <a:pPr lvl="1" eaLnBrk="1" hangingPunct="1"/>
            <a:r>
              <a:rPr lang="en-US" sz="2000" dirty="0" smtClean="0"/>
              <a:t>Example may be labeled incorrectly</a:t>
            </a:r>
          </a:p>
          <a:p>
            <a:pPr lvl="1" eaLnBrk="1" hangingPunct="1"/>
            <a:r>
              <a:rPr lang="en-US" sz="2000" dirty="0" smtClean="0"/>
              <a:t>You may not have enough features</a:t>
            </a:r>
          </a:p>
          <a:p>
            <a:pPr lvl="1" eaLnBrk="1" hangingPunct="1"/>
            <a:r>
              <a:rPr lang="en-US" sz="2000" dirty="0" smtClean="0"/>
              <a:t>Solution: cap the maximum possible value of </a:t>
            </a:r>
            <a:r>
              <a:rPr lang="en-US" sz="2000" dirty="0" smtClean="0">
                <a:sym typeface="Symbol" pitchFamily="18" charset="2"/>
              </a:rPr>
              <a:t> with some constant C</a:t>
            </a:r>
          </a:p>
          <a:p>
            <a:pPr lvl="1" eaLnBrk="1" hangingPunct="1"/>
            <a:endParaRPr lang="en-US" sz="2000" dirty="0" smtClean="0">
              <a:sym typeface="Symbol" pitchFamily="18" charset="2"/>
            </a:endParaRPr>
          </a:p>
          <a:p>
            <a:pPr lvl="1" eaLnBrk="1" hangingPunct="1"/>
            <a:endParaRPr lang="en-US" sz="2000" dirty="0" smtClean="0">
              <a:sym typeface="Symbol" pitchFamily="18" charset="2"/>
            </a:endParaRPr>
          </a:p>
          <a:p>
            <a:pPr lvl="1" eaLnBrk="1" hangingPunct="1"/>
            <a:endParaRPr lang="en-US" sz="2000" dirty="0" smtClean="0">
              <a:sym typeface="Symbol" pitchFamily="18" charset="2"/>
            </a:endParaRPr>
          </a:p>
          <a:p>
            <a:pPr lvl="1" eaLnBrk="1" hangingPunct="1"/>
            <a:endParaRPr lang="en-US" sz="2000" dirty="0" smtClean="0">
              <a:sym typeface="Symbol" pitchFamily="18" charset="2"/>
            </a:endParaRPr>
          </a:p>
          <a:p>
            <a:pPr lvl="1" eaLnBrk="1" hangingPunct="1"/>
            <a:r>
              <a:rPr lang="en-US" sz="2000" dirty="0" smtClean="0">
                <a:sym typeface="Symbol" pitchFamily="18" charset="2"/>
              </a:rPr>
              <a:t>Corresponds to an optimization that assumes non-separable data</a:t>
            </a:r>
            <a:endParaRPr lang="en-US" sz="2000" dirty="0" smtClean="0"/>
          </a:p>
          <a:p>
            <a:pPr lvl="1" eaLnBrk="1" hangingPunct="1"/>
            <a:r>
              <a:rPr lang="en-US" sz="2000" dirty="0" smtClean="0"/>
              <a:t>Usually converges faster than </a:t>
            </a:r>
            <a:r>
              <a:rPr lang="en-US" sz="2000" dirty="0" err="1" smtClean="0"/>
              <a:t>perceptron</a:t>
            </a:r>
            <a:endParaRPr lang="en-US" sz="2000" dirty="0" smtClean="0"/>
          </a:p>
          <a:p>
            <a:pPr lvl="1" eaLnBrk="1" hangingPunct="1"/>
            <a:r>
              <a:rPr lang="en-US" sz="2000" dirty="0" smtClean="0"/>
              <a:t>Usually better, especially on noisy data</a:t>
            </a:r>
          </a:p>
          <a:p>
            <a:pPr lvl="1" eaLnBrk="1" hangingPunct="1">
              <a:buFont typeface="Wingdings" pitchFamily="2" charset="2"/>
              <a:buNone/>
            </a:pPr>
            <a:endParaRPr lang="en-US" sz="2000" dirty="0" smtClean="0"/>
          </a:p>
        </p:txBody>
      </p:sp>
      <p:grpSp>
        <p:nvGrpSpPr>
          <p:cNvPr id="30723" name="Group 21"/>
          <p:cNvGrpSpPr>
            <a:grpSpLocks/>
          </p:cNvGrpSpPr>
          <p:nvPr/>
        </p:nvGrpSpPr>
        <p:grpSpPr bwMode="auto">
          <a:xfrm>
            <a:off x="8382000" y="2286000"/>
            <a:ext cx="2792413" cy="2819400"/>
            <a:chOff x="5715000" y="2590802"/>
            <a:chExt cx="2792413" cy="2819398"/>
          </a:xfrm>
        </p:grpSpPr>
        <p:sp>
          <p:nvSpPr>
            <p:cNvPr id="6" name="Rectangle 5"/>
            <p:cNvSpPr/>
            <p:nvPr/>
          </p:nvSpPr>
          <p:spPr bwMode="auto">
            <a:xfrm>
              <a:off x="6908800" y="2608265"/>
              <a:ext cx="1473200" cy="2320923"/>
            </a:xfrm>
            <a:prstGeom prst="rect">
              <a:avLst/>
            </a:prstGeom>
            <a:gradFill flip="none" rotWithShape="1">
              <a:gsLst>
                <a:gs pos="0">
                  <a:srgbClr val="92D050"/>
                </a:gs>
                <a:gs pos="100000">
                  <a:schemeClr val="bg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 name="Straight Connector 6"/>
            <p:cNvCxnSpPr/>
            <p:nvPr/>
          </p:nvCxnSpPr>
          <p:spPr bwMode="auto">
            <a:xfrm>
              <a:off x="5715000" y="4929188"/>
              <a:ext cx="2792413" cy="3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bwMode="auto">
            <a:xfrm rot="5400000" flipH="1" flipV="1">
              <a:off x="5133976" y="3768727"/>
              <a:ext cx="232092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auto">
            <a:xfrm rot="5400000" flipH="1" flipV="1">
              <a:off x="5746751" y="3767139"/>
              <a:ext cx="2320923" cy="3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auto">
            <a:xfrm rot="5400000" flipH="1" flipV="1">
              <a:off x="7219951" y="3751264"/>
              <a:ext cx="2322511" cy="1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0737" name="Picture 20" descr="txp_fig"/>
            <p:cNvPicPr>
              <a:picLocks noChangeAspect="1"/>
            </p:cNvPicPr>
            <p:nvPr>
              <p:custDataLst>
                <p:tags r:id="rId4"/>
              </p:custDataLst>
            </p:nvPr>
          </p:nvPicPr>
          <p:blipFill>
            <a:blip r:embed="rId7" cstate="print"/>
            <a:srcRect/>
            <a:stretch>
              <a:fillRect/>
            </a:stretch>
          </p:blipFill>
          <p:spPr bwMode="auto">
            <a:xfrm>
              <a:off x="8161886" y="5112317"/>
              <a:ext cx="296314" cy="297883"/>
            </a:xfrm>
            <a:prstGeom prst="rect">
              <a:avLst/>
            </a:prstGeom>
            <a:noFill/>
            <a:ln w="9525">
              <a:noFill/>
              <a:miter lim="800000"/>
              <a:headEnd/>
              <a:tailEnd/>
            </a:ln>
          </p:spPr>
        </p:pic>
        <p:pic>
          <p:nvPicPr>
            <p:cNvPr id="30738" name="Picture 22" descr="txp_fig"/>
            <p:cNvPicPr>
              <a:picLocks noChangeAspect="1"/>
            </p:cNvPicPr>
            <p:nvPr>
              <p:custDataLst>
                <p:tags r:id="rId5"/>
              </p:custDataLst>
            </p:nvPr>
          </p:nvPicPr>
          <p:blipFill>
            <a:blip r:embed="rId8" cstate="print"/>
            <a:srcRect/>
            <a:stretch>
              <a:fillRect/>
            </a:stretch>
          </p:blipFill>
          <p:spPr bwMode="auto">
            <a:xfrm>
              <a:off x="6835497" y="5072460"/>
              <a:ext cx="353222" cy="337740"/>
            </a:xfrm>
            <a:prstGeom prst="rect">
              <a:avLst/>
            </a:prstGeom>
            <a:noFill/>
            <a:ln w="9525">
              <a:noFill/>
              <a:miter lim="800000"/>
              <a:headEnd/>
              <a:tailEnd/>
            </a:ln>
          </p:spPr>
        </p:pic>
      </p:grpSp>
      <p:pic>
        <p:nvPicPr>
          <p:cNvPr id="30724" name="Picture 19" descr="txp_fig"/>
          <p:cNvPicPr>
            <a:picLocks noChangeAspect="1"/>
          </p:cNvPicPr>
          <p:nvPr>
            <p:custDataLst>
              <p:tags r:id="rId1"/>
            </p:custDataLst>
          </p:nvPr>
        </p:nvPicPr>
        <p:blipFill>
          <a:blip r:embed="rId9" cstate="print"/>
          <a:srcRect/>
          <a:stretch>
            <a:fillRect/>
          </a:stretch>
        </p:blipFill>
        <p:spPr bwMode="auto">
          <a:xfrm>
            <a:off x="8820150" y="4806950"/>
            <a:ext cx="185738" cy="298450"/>
          </a:xfrm>
          <a:prstGeom prst="rect">
            <a:avLst/>
          </a:prstGeom>
          <a:noFill/>
          <a:ln w="9525">
            <a:noFill/>
            <a:miter lim="800000"/>
            <a:headEnd/>
            <a:tailEnd/>
          </a:ln>
        </p:spPr>
      </p:pic>
      <p:pic>
        <p:nvPicPr>
          <p:cNvPr id="30725" name="Picture 19" descr="txp_fig"/>
          <p:cNvPicPr>
            <a:picLocks noChangeAspect="1"/>
          </p:cNvPicPr>
          <p:nvPr>
            <p:custDataLst>
              <p:tags r:id="rId2"/>
            </p:custDataLst>
          </p:nvPr>
        </p:nvPicPr>
        <p:blipFill>
          <a:blip r:embed="rId10" cstate="print">
            <a:clrChange>
              <a:clrFrom>
                <a:srgbClr val="FFFFFF"/>
              </a:clrFrom>
              <a:clrTo>
                <a:srgbClr val="FFFFFF">
                  <a:alpha val="0"/>
                </a:srgbClr>
              </a:clrTo>
            </a:clrChange>
          </a:blip>
          <a:srcRect/>
          <a:stretch>
            <a:fillRect/>
          </a:stretch>
        </p:blipFill>
        <p:spPr bwMode="auto">
          <a:xfrm>
            <a:off x="9663113" y="2351088"/>
            <a:ext cx="1323975" cy="1093787"/>
          </a:xfrm>
          <a:prstGeom prst="rect">
            <a:avLst/>
          </a:prstGeom>
          <a:noFill/>
          <a:ln w="9525">
            <a:noFill/>
            <a:miter lim="800000"/>
            <a:headEnd/>
            <a:tailEnd/>
          </a:ln>
        </p:spPr>
      </p:pic>
      <p:pic>
        <p:nvPicPr>
          <p:cNvPr id="30729" name="Picture 18" descr="txp_fig"/>
          <p:cNvPicPr>
            <a:picLocks noChangeAspect="1"/>
          </p:cNvPicPr>
          <p:nvPr>
            <p:custDataLst>
              <p:tags r:id="rId3"/>
            </p:custDataLst>
          </p:nvPr>
        </p:nvPicPr>
        <p:blipFill>
          <a:blip r:embed="rId11" cstate="print"/>
          <a:srcRect/>
          <a:stretch>
            <a:fillRect/>
          </a:stretch>
        </p:blipFill>
        <p:spPr bwMode="auto">
          <a:xfrm>
            <a:off x="1905000" y="3505200"/>
            <a:ext cx="4211638" cy="820737"/>
          </a:xfrm>
          <a:prstGeom prst="rect">
            <a:avLst/>
          </a:prstGeom>
          <a:noFill/>
          <a:ln w="9525">
            <a:noFill/>
            <a:miter lim="800000"/>
            <a:headEnd/>
            <a:tailEnd/>
          </a:ln>
        </p:spPr>
      </p:pic>
    </p:spTree>
    <p:extLst>
      <p:ext uri="{BB962C8B-B14F-4D97-AF65-F5344CB8AC3E}">
        <p14:creationId xmlns:p14="http://schemas.microsoft.com/office/powerpoint/2010/main" val="695643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Linear Separators</a:t>
            </a:r>
          </a:p>
        </p:txBody>
      </p:sp>
      <p:sp>
        <p:nvSpPr>
          <p:cNvPr id="31747" name="Rectangle 3"/>
          <p:cNvSpPr>
            <a:spLocks noGrp="1" noChangeArrowheads="1"/>
          </p:cNvSpPr>
          <p:nvPr>
            <p:ph idx="1"/>
          </p:nvPr>
        </p:nvSpPr>
        <p:spPr>
          <a:xfrm>
            <a:off x="914400" y="1504950"/>
            <a:ext cx="9829800" cy="5029200"/>
          </a:xfrm>
        </p:spPr>
        <p:txBody>
          <a:bodyPr/>
          <a:lstStyle/>
          <a:p>
            <a:pPr eaLnBrk="1" hangingPunct="1"/>
            <a:r>
              <a:rPr lang="en-US" sz="2800" dirty="0" smtClean="0"/>
              <a:t>Which of these linear separators is optimal? </a:t>
            </a:r>
          </a:p>
        </p:txBody>
      </p:sp>
      <p:sp>
        <p:nvSpPr>
          <p:cNvPr id="31748" name="Line 4"/>
          <p:cNvSpPr>
            <a:spLocks noChangeShapeType="1"/>
          </p:cNvSpPr>
          <p:nvPr/>
        </p:nvSpPr>
        <p:spPr bwMode="auto">
          <a:xfrm flipV="1">
            <a:off x="4249737" y="2901950"/>
            <a:ext cx="0" cy="3041650"/>
          </a:xfrm>
          <a:prstGeom prst="line">
            <a:avLst/>
          </a:prstGeom>
          <a:noFill/>
          <a:ln w="25400">
            <a:solidFill>
              <a:schemeClr val="tx1"/>
            </a:solidFill>
            <a:round/>
            <a:headEnd/>
            <a:tailEnd type="triangle" w="med" len="med"/>
          </a:ln>
        </p:spPr>
        <p:txBody>
          <a:bodyPr/>
          <a:lstStyle/>
          <a:p>
            <a:endParaRPr lang="en-US"/>
          </a:p>
        </p:txBody>
      </p:sp>
      <p:sp>
        <p:nvSpPr>
          <p:cNvPr id="31749" name="Line 5"/>
          <p:cNvSpPr>
            <a:spLocks noChangeShapeType="1"/>
          </p:cNvSpPr>
          <p:nvPr/>
        </p:nvSpPr>
        <p:spPr bwMode="auto">
          <a:xfrm flipV="1">
            <a:off x="4114800" y="5827713"/>
            <a:ext cx="4081462" cy="0"/>
          </a:xfrm>
          <a:prstGeom prst="line">
            <a:avLst/>
          </a:prstGeom>
          <a:noFill/>
          <a:ln w="25400">
            <a:solidFill>
              <a:schemeClr val="tx1"/>
            </a:solidFill>
            <a:round/>
            <a:headEnd/>
            <a:tailEnd type="triangle" w="med" len="med"/>
          </a:ln>
        </p:spPr>
        <p:txBody>
          <a:bodyPr/>
          <a:lstStyle/>
          <a:p>
            <a:endParaRPr lang="en-US"/>
          </a:p>
        </p:txBody>
      </p:sp>
      <p:sp>
        <p:nvSpPr>
          <p:cNvPr id="31750" name="AutoShape 6"/>
          <p:cNvSpPr>
            <a:spLocks noChangeArrowheads="1"/>
          </p:cNvSpPr>
          <p:nvPr/>
        </p:nvSpPr>
        <p:spPr bwMode="auto">
          <a:xfrm>
            <a:off x="5289550" y="3657600"/>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1751" name="AutoShape 7"/>
          <p:cNvSpPr>
            <a:spLocks noChangeArrowheads="1"/>
          </p:cNvSpPr>
          <p:nvPr/>
        </p:nvSpPr>
        <p:spPr bwMode="auto">
          <a:xfrm>
            <a:off x="4714875" y="401478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1752" name="AutoShape 8"/>
          <p:cNvSpPr>
            <a:spLocks noChangeArrowheads="1"/>
          </p:cNvSpPr>
          <p:nvPr/>
        </p:nvSpPr>
        <p:spPr bwMode="auto">
          <a:xfrm>
            <a:off x="4867275" y="456088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1753" name="AutoShape 9"/>
          <p:cNvSpPr>
            <a:spLocks noChangeArrowheads="1"/>
          </p:cNvSpPr>
          <p:nvPr/>
        </p:nvSpPr>
        <p:spPr bwMode="auto">
          <a:xfrm>
            <a:off x="4486275" y="501808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1754" name="AutoShape 10"/>
          <p:cNvSpPr>
            <a:spLocks noChangeArrowheads="1"/>
          </p:cNvSpPr>
          <p:nvPr/>
        </p:nvSpPr>
        <p:spPr bwMode="auto">
          <a:xfrm>
            <a:off x="5019675" y="341788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1755" name="AutoShape 11"/>
          <p:cNvSpPr>
            <a:spLocks noChangeArrowheads="1"/>
          </p:cNvSpPr>
          <p:nvPr/>
        </p:nvSpPr>
        <p:spPr bwMode="auto">
          <a:xfrm>
            <a:off x="4486275" y="433228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1756" name="AutoShape 12"/>
          <p:cNvSpPr>
            <a:spLocks noChangeArrowheads="1"/>
          </p:cNvSpPr>
          <p:nvPr/>
        </p:nvSpPr>
        <p:spPr bwMode="auto">
          <a:xfrm>
            <a:off x="4638675" y="448468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1757" name="AutoShape 13"/>
          <p:cNvSpPr>
            <a:spLocks noChangeArrowheads="1"/>
          </p:cNvSpPr>
          <p:nvPr/>
        </p:nvSpPr>
        <p:spPr bwMode="auto">
          <a:xfrm>
            <a:off x="5400675" y="410368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1758" name="AutoShape 14"/>
          <p:cNvSpPr>
            <a:spLocks noChangeArrowheads="1"/>
          </p:cNvSpPr>
          <p:nvPr/>
        </p:nvSpPr>
        <p:spPr bwMode="auto">
          <a:xfrm>
            <a:off x="6302375" y="409098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1759" name="AutoShape 15"/>
          <p:cNvSpPr>
            <a:spLocks noChangeArrowheads="1"/>
          </p:cNvSpPr>
          <p:nvPr/>
        </p:nvSpPr>
        <p:spPr bwMode="auto">
          <a:xfrm>
            <a:off x="5934075" y="501808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1760" name="AutoShape 16"/>
          <p:cNvSpPr>
            <a:spLocks noChangeArrowheads="1"/>
          </p:cNvSpPr>
          <p:nvPr/>
        </p:nvSpPr>
        <p:spPr bwMode="auto">
          <a:xfrm>
            <a:off x="6924675" y="501808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1761" name="AutoShape 17"/>
          <p:cNvSpPr>
            <a:spLocks noChangeArrowheads="1"/>
          </p:cNvSpPr>
          <p:nvPr/>
        </p:nvSpPr>
        <p:spPr bwMode="auto">
          <a:xfrm>
            <a:off x="5616575" y="553878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1762" name="AutoShape 18"/>
          <p:cNvSpPr>
            <a:spLocks noChangeArrowheads="1"/>
          </p:cNvSpPr>
          <p:nvPr/>
        </p:nvSpPr>
        <p:spPr bwMode="auto">
          <a:xfrm>
            <a:off x="6238875" y="440848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1763" name="AutoShape 19"/>
          <p:cNvSpPr>
            <a:spLocks noChangeArrowheads="1"/>
          </p:cNvSpPr>
          <p:nvPr/>
        </p:nvSpPr>
        <p:spPr bwMode="auto">
          <a:xfrm>
            <a:off x="5616575" y="485298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1764" name="AutoShape 20"/>
          <p:cNvSpPr>
            <a:spLocks noChangeArrowheads="1"/>
          </p:cNvSpPr>
          <p:nvPr/>
        </p:nvSpPr>
        <p:spPr bwMode="auto">
          <a:xfrm>
            <a:off x="6315075" y="524668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1765" name="AutoShape 21"/>
          <p:cNvSpPr>
            <a:spLocks noChangeArrowheads="1"/>
          </p:cNvSpPr>
          <p:nvPr/>
        </p:nvSpPr>
        <p:spPr bwMode="auto">
          <a:xfrm>
            <a:off x="7000875" y="433228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1379350" name="Line 22"/>
          <p:cNvSpPr>
            <a:spLocks noChangeShapeType="1"/>
          </p:cNvSpPr>
          <p:nvPr/>
        </p:nvSpPr>
        <p:spPr bwMode="auto">
          <a:xfrm flipV="1">
            <a:off x="4562475" y="3124200"/>
            <a:ext cx="2676525" cy="2427288"/>
          </a:xfrm>
          <a:prstGeom prst="line">
            <a:avLst/>
          </a:prstGeom>
          <a:noFill/>
          <a:ln w="19050">
            <a:solidFill>
              <a:schemeClr val="tx2"/>
            </a:solidFill>
            <a:round/>
            <a:headEnd/>
            <a:tailEnd/>
          </a:ln>
        </p:spPr>
        <p:txBody>
          <a:bodyPr/>
          <a:lstStyle/>
          <a:p>
            <a:endParaRPr lang="en-US"/>
          </a:p>
        </p:txBody>
      </p:sp>
      <p:sp>
        <p:nvSpPr>
          <p:cNvPr id="31767" name="AutoShape 23"/>
          <p:cNvSpPr>
            <a:spLocks noChangeArrowheads="1"/>
          </p:cNvSpPr>
          <p:nvPr/>
        </p:nvSpPr>
        <p:spPr bwMode="auto">
          <a:xfrm>
            <a:off x="5486400" y="2819400"/>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1768" name="AutoShape 24"/>
          <p:cNvSpPr>
            <a:spLocks noChangeArrowheads="1"/>
          </p:cNvSpPr>
          <p:nvPr/>
        </p:nvSpPr>
        <p:spPr bwMode="auto">
          <a:xfrm>
            <a:off x="6096000" y="2895600"/>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1769" name="AutoShape 25"/>
          <p:cNvSpPr>
            <a:spLocks noChangeArrowheads="1"/>
          </p:cNvSpPr>
          <p:nvPr/>
        </p:nvSpPr>
        <p:spPr bwMode="auto">
          <a:xfrm>
            <a:off x="7162800" y="3657600"/>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1379354" name="Line 26"/>
          <p:cNvSpPr>
            <a:spLocks noChangeShapeType="1"/>
          </p:cNvSpPr>
          <p:nvPr/>
        </p:nvSpPr>
        <p:spPr bwMode="auto">
          <a:xfrm flipV="1">
            <a:off x="4714875" y="2819400"/>
            <a:ext cx="2143125" cy="2884488"/>
          </a:xfrm>
          <a:prstGeom prst="line">
            <a:avLst/>
          </a:prstGeom>
          <a:noFill/>
          <a:ln w="19050">
            <a:solidFill>
              <a:schemeClr val="tx2"/>
            </a:solidFill>
            <a:round/>
            <a:headEnd/>
            <a:tailEnd/>
          </a:ln>
        </p:spPr>
        <p:txBody>
          <a:bodyPr/>
          <a:lstStyle/>
          <a:p>
            <a:endParaRPr lang="en-US"/>
          </a:p>
        </p:txBody>
      </p:sp>
      <p:sp>
        <p:nvSpPr>
          <p:cNvPr id="1379355" name="Line 27"/>
          <p:cNvSpPr>
            <a:spLocks noChangeShapeType="1"/>
          </p:cNvSpPr>
          <p:nvPr/>
        </p:nvSpPr>
        <p:spPr bwMode="auto">
          <a:xfrm flipV="1">
            <a:off x="4343400" y="3124200"/>
            <a:ext cx="2971800" cy="2286000"/>
          </a:xfrm>
          <a:prstGeom prst="line">
            <a:avLst/>
          </a:prstGeom>
          <a:noFill/>
          <a:ln w="19050">
            <a:solidFill>
              <a:schemeClr val="tx2"/>
            </a:solidFill>
            <a:round/>
            <a:headEnd/>
            <a:tailEnd/>
          </a:ln>
        </p:spPr>
        <p:txBody>
          <a:bodyPr/>
          <a:lstStyle/>
          <a:p>
            <a:endParaRPr lang="en-US"/>
          </a:p>
        </p:txBody>
      </p:sp>
      <p:sp>
        <p:nvSpPr>
          <p:cNvPr id="1379356" name="Line 28"/>
          <p:cNvSpPr>
            <a:spLocks noChangeShapeType="1"/>
          </p:cNvSpPr>
          <p:nvPr/>
        </p:nvSpPr>
        <p:spPr bwMode="auto">
          <a:xfrm flipV="1">
            <a:off x="4876800" y="2895600"/>
            <a:ext cx="1828800" cy="2895600"/>
          </a:xfrm>
          <a:prstGeom prst="line">
            <a:avLst/>
          </a:prstGeom>
          <a:noFill/>
          <a:ln w="19050">
            <a:solidFill>
              <a:schemeClr val="tx2"/>
            </a:solidFill>
            <a:round/>
            <a:headEnd/>
            <a:tailEnd/>
          </a:ln>
        </p:spPr>
        <p:txBody>
          <a:bodyPr/>
          <a:lstStyle/>
          <a:p>
            <a:endParaRPr lang="en-US"/>
          </a:p>
        </p:txBody>
      </p:sp>
      <p:sp>
        <p:nvSpPr>
          <p:cNvPr id="1379357" name="Line 29"/>
          <p:cNvSpPr>
            <a:spLocks noChangeShapeType="1"/>
          </p:cNvSpPr>
          <p:nvPr/>
        </p:nvSpPr>
        <p:spPr bwMode="auto">
          <a:xfrm flipV="1">
            <a:off x="4648200" y="2819400"/>
            <a:ext cx="1828800" cy="2895600"/>
          </a:xfrm>
          <a:prstGeom prst="line">
            <a:avLst/>
          </a:prstGeom>
          <a:noFill/>
          <a:ln w="19050">
            <a:solidFill>
              <a:schemeClr val="tx2"/>
            </a:solidFill>
            <a:round/>
            <a:headEnd/>
            <a:tailEnd/>
          </a:ln>
        </p:spPr>
        <p:txBody>
          <a:bodyPr/>
          <a:lstStyle/>
          <a:p>
            <a:endParaRPr lang="en-US"/>
          </a:p>
        </p:txBody>
      </p:sp>
      <p:sp>
        <p:nvSpPr>
          <p:cNvPr id="1379358" name="Line 30"/>
          <p:cNvSpPr>
            <a:spLocks noChangeShapeType="1"/>
          </p:cNvSpPr>
          <p:nvPr/>
        </p:nvSpPr>
        <p:spPr bwMode="auto">
          <a:xfrm flipV="1">
            <a:off x="4495800" y="2971800"/>
            <a:ext cx="2667000" cy="2590800"/>
          </a:xfrm>
          <a:prstGeom prst="line">
            <a:avLst/>
          </a:prstGeom>
          <a:noFill/>
          <a:ln w="19050">
            <a:solidFill>
              <a:schemeClr val="tx2"/>
            </a:solidFill>
            <a:round/>
            <a:headEnd/>
            <a:tailEnd/>
          </a:ln>
        </p:spPr>
        <p:txBody>
          <a:bodyPr/>
          <a:lstStyle/>
          <a:p>
            <a:endParaRPr lang="en-US"/>
          </a:p>
        </p:txBody>
      </p:sp>
    </p:spTree>
    <p:extLst>
      <p:ext uri="{BB962C8B-B14F-4D97-AF65-F5344CB8AC3E}">
        <p14:creationId xmlns:p14="http://schemas.microsoft.com/office/powerpoint/2010/main" val="517199253"/>
      </p:ext>
    </p:extLst>
  </p:cSld>
  <p:clrMapOvr>
    <a:masterClrMapping/>
  </p:clrMapOvr>
  <p:transition advTm="3492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93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93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793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793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793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793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9350" grpId="0" animBg="1"/>
      <p:bldP spid="1379354" grpId="0" animBg="1"/>
      <p:bldP spid="1379355" grpId="0" animBg="1"/>
      <p:bldP spid="1379356" grpId="0" animBg="1"/>
      <p:bldP spid="1379357" grpId="0" animBg="1"/>
      <p:bldP spid="137935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Support Vector Machines</a:t>
            </a:r>
          </a:p>
        </p:txBody>
      </p:sp>
      <p:sp>
        <p:nvSpPr>
          <p:cNvPr id="32771" name="Rectangle 3"/>
          <p:cNvSpPr>
            <a:spLocks noGrp="1" noChangeArrowheads="1"/>
          </p:cNvSpPr>
          <p:nvPr>
            <p:ph idx="1"/>
          </p:nvPr>
        </p:nvSpPr>
        <p:spPr>
          <a:xfrm>
            <a:off x="990600" y="1371600"/>
            <a:ext cx="8229600" cy="5029200"/>
          </a:xfrm>
        </p:spPr>
        <p:txBody>
          <a:bodyPr/>
          <a:lstStyle/>
          <a:p>
            <a:pPr eaLnBrk="1" hangingPunct="1"/>
            <a:r>
              <a:rPr lang="en-US" sz="2000" dirty="0" smtClean="0">
                <a:solidFill>
                  <a:srgbClr val="CC0000"/>
                </a:solidFill>
              </a:rPr>
              <a:t>Maximizing the margin: </a:t>
            </a:r>
            <a:r>
              <a:rPr lang="en-US" sz="2000" dirty="0" smtClean="0"/>
              <a:t>good according to intuition, theory, practice</a:t>
            </a:r>
          </a:p>
          <a:p>
            <a:pPr eaLnBrk="1" hangingPunct="1"/>
            <a:r>
              <a:rPr lang="en-US" sz="2000" dirty="0" smtClean="0"/>
              <a:t>Only </a:t>
            </a:r>
            <a:r>
              <a:rPr lang="en-US" sz="2000" dirty="0" smtClean="0">
                <a:solidFill>
                  <a:srgbClr val="C00000"/>
                </a:solidFill>
              </a:rPr>
              <a:t>support vectors </a:t>
            </a:r>
            <a:r>
              <a:rPr lang="en-US" sz="2000" dirty="0" smtClean="0"/>
              <a:t>matter; other training examples are ignorable </a:t>
            </a:r>
          </a:p>
          <a:p>
            <a:pPr eaLnBrk="1" hangingPunct="1"/>
            <a:r>
              <a:rPr lang="en-US" sz="2000" dirty="0" smtClean="0"/>
              <a:t>Support vector machines (SVMs) find the separator with max margin</a:t>
            </a:r>
          </a:p>
          <a:p>
            <a:pPr eaLnBrk="1" hangingPunct="1"/>
            <a:r>
              <a:rPr lang="en-US" sz="2000" dirty="0" smtClean="0"/>
              <a:t>Basically, SVMs are MIRA where you optimize over all examples at once</a:t>
            </a:r>
          </a:p>
        </p:txBody>
      </p:sp>
      <p:sp>
        <p:nvSpPr>
          <p:cNvPr id="32772" name="Line 4"/>
          <p:cNvSpPr>
            <a:spLocks noChangeShapeType="1"/>
          </p:cNvSpPr>
          <p:nvPr/>
        </p:nvSpPr>
        <p:spPr bwMode="auto">
          <a:xfrm flipV="1">
            <a:off x="1463675" y="3508375"/>
            <a:ext cx="0" cy="3041650"/>
          </a:xfrm>
          <a:prstGeom prst="line">
            <a:avLst/>
          </a:prstGeom>
          <a:noFill/>
          <a:ln w="25400">
            <a:solidFill>
              <a:schemeClr val="tx1"/>
            </a:solidFill>
            <a:round/>
            <a:headEnd/>
            <a:tailEnd type="triangle" w="med" len="med"/>
          </a:ln>
        </p:spPr>
        <p:txBody>
          <a:bodyPr/>
          <a:lstStyle/>
          <a:p>
            <a:endParaRPr lang="en-US"/>
          </a:p>
        </p:txBody>
      </p:sp>
      <p:sp>
        <p:nvSpPr>
          <p:cNvPr id="32773" name="Line 5"/>
          <p:cNvSpPr>
            <a:spLocks noChangeShapeType="1"/>
          </p:cNvSpPr>
          <p:nvPr/>
        </p:nvSpPr>
        <p:spPr bwMode="auto">
          <a:xfrm flipV="1">
            <a:off x="1328737" y="6434138"/>
            <a:ext cx="4081463" cy="0"/>
          </a:xfrm>
          <a:prstGeom prst="line">
            <a:avLst/>
          </a:prstGeom>
          <a:noFill/>
          <a:ln w="25400">
            <a:solidFill>
              <a:schemeClr val="tx1"/>
            </a:solidFill>
            <a:round/>
            <a:headEnd/>
            <a:tailEnd type="triangle" w="med" len="med"/>
          </a:ln>
        </p:spPr>
        <p:txBody>
          <a:bodyPr/>
          <a:lstStyle/>
          <a:p>
            <a:endParaRPr lang="en-US"/>
          </a:p>
        </p:txBody>
      </p:sp>
      <p:sp>
        <p:nvSpPr>
          <p:cNvPr id="32774" name="AutoShape 6"/>
          <p:cNvSpPr>
            <a:spLocks noChangeArrowheads="1"/>
          </p:cNvSpPr>
          <p:nvPr/>
        </p:nvSpPr>
        <p:spPr bwMode="auto">
          <a:xfrm>
            <a:off x="2503487" y="4264025"/>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2775" name="AutoShape 7"/>
          <p:cNvSpPr>
            <a:spLocks noChangeArrowheads="1"/>
          </p:cNvSpPr>
          <p:nvPr/>
        </p:nvSpPr>
        <p:spPr bwMode="auto">
          <a:xfrm>
            <a:off x="1928812" y="4621213"/>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2776" name="AutoShape 8"/>
          <p:cNvSpPr>
            <a:spLocks noChangeArrowheads="1"/>
          </p:cNvSpPr>
          <p:nvPr/>
        </p:nvSpPr>
        <p:spPr bwMode="auto">
          <a:xfrm>
            <a:off x="2081212" y="5167313"/>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2777" name="AutoShape 9"/>
          <p:cNvSpPr>
            <a:spLocks noChangeArrowheads="1"/>
          </p:cNvSpPr>
          <p:nvPr/>
        </p:nvSpPr>
        <p:spPr bwMode="auto">
          <a:xfrm>
            <a:off x="1700212" y="5624513"/>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2778" name="AutoShape 10"/>
          <p:cNvSpPr>
            <a:spLocks noChangeArrowheads="1"/>
          </p:cNvSpPr>
          <p:nvPr/>
        </p:nvSpPr>
        <p:spPr bwMode="auto">
          <a:xfrm>
            <a:off x="2233612" y="4024313"/>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2779" name="AutoShape 11"/>
          <p:cNvSpPr>
            <a:spLocks noChangeArrowheads="1"/>
          </p:cNvSpPr>
          <p:nvPr/>
        </p:nvSpPr>
        <p:spPr bwMode="auto">
          <a:xfrm>
            <a:off x="1700212" y="4938713"/>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2780" name="AutoShape 12"/>
          <p:cNvSpPr>
            <a:spLocks noChangeArrowheads="1"/>
          </p:cNvSpPr>
          <p:nvPr/>
        </p:nvSpPr>
        <p:spPr bwMode="auto">
          <a:xfrm>
            <a:off x="1852612" y="5091113"/>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2781" name="AutoShape 13"/>
          <p:cNvSpPr>
            <a:spLocks noChangeArrowheads="1"/>
          </p:cNvSpPr>
          <p:nvPr/>
        </p:nvSpPr>
        <p:spPr bwMode="auto">
          <a:xfrm>
            <a:off x="2614612" y="4710113"/>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2782" name="AutoShape 14"/>
          <p:cNvSpPr>
            <a:spLocks noChangeArrowheads="1"/>
          </p:cNvSpPr>
          <p:nvPr/>
        </p:nvSpPr>
        <p:spPr bwMode="auto">
          <a:xfrm>
            <a:off x="3516312" y="4697413"/>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2783" name="AutoShape 15"/>
          <p:cNvSpPr>
            <a:spLocks noChangeArrowheads="1"/>
          </p:cNvSpPr>
          <p:nvPr/>
        </p:nvSpPr>
        <p:spPr bwMode="auto">
          <a:xfrm>
            <a:off x="3148012" y="5624513"/>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2784" name="AutoShape 16"/>
          <p:cNvSpPr>
            <a:spLocks noChangeArrowheads="1"/>
          </p:cNvSpPr>
          <p:nvPr/>
        </p:nvSpPr>
        <p:spPr bwMode="auto">
          <a:xfrm>
            <a:off x="4138612" y="5624513"/>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2785" name="AutoShape 17"/>
          <p:cNvSpPr>
            <a:spLocks noChangeArrowheads="1"/>
          </p:cNvSpPr>
          <p:nvPr/>
        </p:nvSpPr>
        <p:spPr bwMode="auto">
          <a:xfrm>
            <a:off x="2830512" y="6145213"/>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2786" name="AutoShape 18"/>
          <p:cNvSpPr>
            <a:spLocks noChangeArrowheads="1"/>
          </p:cNvSpPr>
          <p:nvPr/>
        </p:nvSpPr>
        <p:spPr bwMode="auto">
          <a:xfrm>
            <a:off x="3452812" y="5014913"/>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2787" name="AutoShape 19"/>
          <p:cNvSpPr>
            <a:spLocks noChangeArrowheads="1"/>
          </p:cNvSpPr>
          <p:nvPr/>
        </p:nvSpPr>
        <p:spPr bwMode="auto">
          <a:xfrm>
            <a:off x="2884487" y="5508625"/>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2788" name="AutoShape 20"/>
          <p:cNvSpPr>
            <a:spLocks noChangeArrowheads="1"/>
          </p:cNvSpPr>
          <p:nvPr/>
        </p:nvSpPr>
        <p:spPr bwMode="auto">
          <a:xfrm>
            <a:off x="3529012" y="5853113"/>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2789" name="AutoShape 21"/>
          <p:cNvSpPr>
            <a:spLocks noChangeArrowheads="1"/>
          </p:cNvSpPr>
          <p:nvPr/>
        </p:nvSpPr>
        <p:spPr bwMode="auto">
          <a:xfrm>
            <a:off x="4214812" y="4938713"/>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2790" name="AutoShape 22"/>
          <p:cNvSpPr>
            <a:spLocks noChangeArrowheads="1"/>
          </p:cNvSpPr>
          <p:nvPr/>
        </p:nvSpPr>
        <p:spPr bwMode="auto">
          <a:xfrm>
            <a:off x="2700337" y="3425825"/>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2791" name="AutoShape 23"/>
          <p:cNvSpPr>
            <a:spLocks noChangeArrowheads="1"/>
          </p:cNvSpPr>
          <p:nvPr/>
        </p:nvSpPr>
        <p:spPr bwMode="auto">
          <a:xfrm>
            <a:off x="3309937" y="3502025"/>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2792" name="AutoShape 24"/>
          <p:cNvSpPr>
            <a:spLocks noChangeArrowheads="1"/>
          </p:cNvSpPr>
          <p:nvPr/>
        </p:nvSpPr>
        <p:spPr bwMode="auto">
          <a:xfrm>
            <a:off x="4376737" y="4264025"/>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2793" name="Line 25"/>
          <p:cNvSpPr>
            <a:spLocks noChangeShapeType="1"/>
          </p:cNvSpPr>
          <p:nvPr/>
        </p:nvSpPr>
        <p:spPr bwMode="auto">
          <a:xfrm flipV="1">
            <a:off x="1928812" y="3425825"/>
            <a:ext cx="2143125" cy="2884488"/>
          </a:xfrm>
          <a:prstGeom prst="line">
            <a:avLst/>
          </a:prstGeom>
          <a:noFill/>
          <a:ln w="19050">
            <a:solidFill>
              <a:schemeClr val="tx2"/>
            </a:solidFill>
            <a:round/>
            <a:headEnd/>
            <a:tailEnd/>
          </a:ln>
        </p:spPr>
        <p:txBody>
          <a:bodyPr/>
          <a:lstStyle/>
          <a:p>
            <a:endParaRPr lang="en-US"/>
          </a:p>
        </p:txBody>
      </p:sp>
      <p:sp>
        <p:nvSpPr>
          <p:cNvPr id="32794" name="Line 26"/>
          <p:cNvSpPr>
            <a:spLocks noChangeShapeType="1"/>
          </p:cNvSpPr>
          <p:nvPr/>
        </p:nvSpPr>
        <p:spPr bwMode="auto">
          <a:xfrm flipH="1" flipV="1">
            <a:off x="3263900" y="4530725"/>
            <a:ext cx="254000" cy="184150"/>
          </a:xfrm>
          <a:prstGeom prst="line">
            <a:avLst/>
          </a:prstGeom>
          <a:noFill/>
          <a:ln w="9525">
            <a:solidFill>
              <a:schemeClr val="tx1"/>
            </a:solidFill>
            <a:prstDash val="dash"/>
            <a:round/>
            <a:headEnd/>
            <a:tailEnd/>
          </a:ln>
        </p:spPr>
        <p:txBody>
          <a:bodyPr/>
          <a:lstStyle/>
          <a:p>
            <a:endParaRPr lang="en-US"/>
          </a:p>
        </p:txBody>
      </p:sp>
      <p:sp>
        <p:nvSpPr>
          <p:cNvPr id="32795" name="Oval 27"/>
          <p:cNvSpPr>
            <a:spLocks noChangeArrowheads="1"/>
          </p:cNvSpPr>
          <p:nvPr/>
        </p:nvSpPr>
        <p:spPr bwMode="auto">
          <a:xfrm>
            <a:off x="2540000" y="4645025"/>
            <a:ext cx="228600" cy="219075"/>
          </a:xfrm>
          <a:prstGeom prst="ellipse">
            <a:avLst/>
          </a:prstGeom>
          <a:noFill/>
          <a:ln w="19050" algn="ctr">
            <a:solidFill>
              <a:srgbClr val="FF0000"/>
            </a:solidFill>
            <a:round/>
            <a:headEnd/>
            <a:tailEnd/>
          </a:ln>
        </p:spPr>
        <p:txBody>
          <a:bodyPr wrap="none" anchor="ctr"/>
          <a:lstStyle/>
          <a:p>
            <a:endParaRPr lang="en-US"/>
          </a:p>
        </p:txBody>
      </p:sp>
      <p:sp>
        <p:nvSpPr>
          <p:cNvPr id="32796" name="Oval 28"/>
          <p:cNvSpPr>
            <a:spLocks noChangeArrowheads="1"/>
          </p:cNvSpPr>
          <p:nvPr/>
        </p:nvSpPr>
        <p:spPr bwMode="auto">
          <a:xfrm>
            <a:off x="2813050" y="5440363"/>
            <a:ext cx="228600" cy="219075"/>
          </a:xfrm>
          <a:prstGeom prst="ellipse">
            <a:avLst/>
          </a:prstGeom>
          <a:noFill/>
          <a:ln w="19050" algn="ctr">
            <a:solidFill>
              <a:schemeClr val="accent2"/>
            </a:solidFill>
            <a:round/>
            <a:headEnd/>
            <a:tailEnd/>
          </a:ln>
        </p:spPr>
        <p:txBody>
          <a:bodyPr wrap="none" anchor="ctr"/>
          <a:lstStyle/>
          <a:p>
            <a:endParaRPr lang="en-US"/>
          </a:p>
        </p:txBody>
      </p:sp>
      <p:sp>
        <p:nvSpPr>
          <p:cNvPr id="32797" name="Oval 29"/>
          <p:cNvSpPr>
            <a:spLocks noChangeArrowheads="1"/>
          </p:cNvSpPr>
          <p:nvPr/>
        </p:nvSpPr>
        <p:spPr bwMode="auto">
          <a:xfrm>
            <a:off x="3446462" y="4627563"/>
            <a:ext cx="228600" cy="219075"/>
          </a:xfrm>
          <a:prstGeom prst="ellipse">
            <a:avLst/>
          </a:prstGeom>
          <a:noFill/>
          <a:ln w="19050" algn="ctr">
            <a:solidFill>
              <a:srgbClr val="0000FF"/>
            </a:solidFill>
            <a:round/>
            <a:headEnd/>
            <a:tailEnd/>
          </a:ln>
        </p:spPr>
        <p:txBody>
          <a:bodyPr wrap="none" anchor="ctr"/>
          <a:lstStyle/>
          <a:p>
            <a:endParaRPr lang="en-US"/>
          </a:p>
        </p:txBody>
      </p:sp>
      <p:sp>
        <p:nvSpPr>
          <p:cNvPr id="32798" name="Line 30"/>
          <p:cNvSpPr>
            <a:spLocks noChangeShapeType="1"/>
          </p:cNvSpPr>
          <p:nvPr/>
        </p:nvSpPr>
        <p:spPr bwMode="auto">
          <a:xfrm flipH="1" flipV="1">
            <a:off x="2640012" y="5345113"/>
            <a:ext cx="244475" cy="174625"/>
          </a:xfrm>
          <a:prstGeom prst="line">
            <a:avLst/>
          </a:prstGeom>
          <a:noFill/>
          <a:ln w="9525">
            <a:solidFill>
              <a:schemeClr val="tx1"/>
            </a:solidFill>
            <a:prstDash val="dash"/>
            <a:round/>
            <a:headEnd/>
            <a:tailEnd/>
          </a:ln>
        </p:spPr>
        <p:txBody>
          <a:bodyPr/>
          <a:lstStyle/>
          <a:p>
            <a:endParaRPr lang="en-US"/>
          </a:p>
        </p:txBody>
      </p:sp>
      <p:sp>
        <p:nvSpPr>
          <p:cNvPr id="32799" name="Line 31"/>
          <p:cNvSpPr>
            <a:spLocks noChangeShapeType="1"/>
          </p:cNvSpPr>
          <p:nvPr/>
        </p:nvSpPr>
        <p:spPr bwMode="auto">
          <a:xfrm flipH="1" flipV="1">
            <a:off x="2692400" y="4783138"/>
            <a:ext cx="234950" cy="179387"/>
          </a:xfrm>
          <a:prstGeom prst="line">
            <a:avLst/>
          </a:prstGeom>
          <a:noFill/>
          <a:ln w="9525">
            <a:solidFill>
              <a:schemeClr val="tx1"/>
            </a:solidFill>
            <a:prstDash val="dash"/>
            <a:round/>
            <a:headEnd/>
            <a:tailEnd/>
          </a:ln>
        </p:spPr>
        <p:txBody>
          <a:bodyPr/>
          <a:lstStyle/>
          <a:p>
            <a:endParaRPr lang="en-US"/>
          </a:p>
        </p:txBody>
      </p:sp>
      <p:sp>
        <p:nvSpPr>
          <p:cNvPr id="32800" name="Line 32"/>
          <p:cNvSpPr>
            <a:spLocks noChangeShapeType="1"/>
          </p:cNvSpPr>
          <p:nvPr/>
        </p:nvSpPr>
        <p:spPr bwMode="auto">
          <a:xfrm flipV="1">
            <a:off x="2366962" y="3606800"/>
            <a:ext cx="2009775" cy="2693988"/>
          </a:xfrm>
          <a:prstGeom prst="line">
            <a:avLst/>
          </a:prstGeom>
          <a:noFill/>
          <a:ln w="9525" cap="rnd">
            <a:solidFill>
              <a:schemeClr val="tx2"/>
            </a:solidFill>
            <a:prstDash val="sysDot"/>
            <a:round/>
            <a:headEnd/>
            <a:tailEnd/>
          </a:ln>
        </p:spPr>
        <p:txBody>
          <a:bodyPr/>
          <a:lstStyle/>
          <a:p>
            <a:endParaRPr lang="en-US"/>
          </a:p>
        </p:txBody>
      </p:sp>
      <p:sp>
        <p:nvSpPr>
          <p:cNvPr id="32801" name="Line 33"/>
          <p:cNvSpPr>
            <a:spLocks noChangeShapeType="1"/>
          </p:cNvSpPr>
          <p:nvPr/>
        </p:nvSpPr>
        <p:spPr bwMode="auto">
          <a:xfrm flipV="1">
            <a:off x="1719262" y="3244850"/>
            <a:ext cx="2066925" cy="2770188"/>
          </a:xfrm>
          <a:prstGeom prst="line">
            <a:avLst/>
          </a:prstGeom>
          <a:noFill/>
          <a:ln w="9525" cap="rnd">
            <a:solidFill>
              <a:schemeClr val="tx2"/>
            </a:solidFill>
            <a:prstDash val="sysDot"/>
            <a:round/>
            <a:headEnd/>
            <a:tailEnd/>
          </a:ln>
        </p:spPr>
        <p:txBody>
          <a:bodyPr/>
          <a:lstStyle/>
          <a:p>
            <a:endParaRPr lang="en-US"/>
          </a:p>
        </p:txBody>
      </p:sp>
      <p:sp>
        <p:nvSpPr>
          <p:cNvPr id="43" name="Rectangle 42"/>
          <p:cNvSpPr/>
          <p:nvPr/>
        </p:nvSpPr>
        <p:spPr>
          <a:xfrm>
            <a:off x="6589712" y="5265738"/>
            <a:ext cx="3697288" cy="12112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2803" name="Picture 37" descr="txp_fig"/>
          <p:cNvPicPr>
            <a:picLocks noChangeAspect="1"/>
          </p:cNvPicPr>
          <p:nvPr>
            <p:custDataLst>
              <p:tags r:id="rId1"/>
            </p:custDataLst>
          </p:nvPr>
        </p:nvPicPr>
        <p:blipFill>
          <a:blip r:embed="rId6" cstate="print"/>
          <a:srcRect/>
          <a:stretch>
            <a:fillRect/>
          </a:stretch>
        </p:blipFill>
        <p:spPr bwMode="auto">
          <a:xfrm>
            <a:off x="7289800" y="3570288"/>
            <a:ext cx="1885950" cy="517525"/>
          </a:xfrm>
          <a:prstGeom prst="rect">
            <a:avLst/>
          </a:prstGeom>
          <a:noFill/>
          <a:ln w="9525">
            <a:noFill/>
            <a:miter lim="800000"/>
            <a:headEnd/>
            <a:tailEnd/>
          </a:ln>
        </p:spPr>
      </p:pic>
      <p:pic>
        <p:nvPicPr>
          <p:cNvPr id="32804" name="Picture 43" descr="txp_fig"/>
          <p:cNvPicPr>
            <a:picLocks noChangeAspect="1"/>
          </p:cNvPicPr>
          <p:nvPr>
            <p:custDataLst>
              <p:tags r:id="rId2"/>
            </p:custDataLst>
          </p:nvPr>
        </p:nvPicPr>
        <p:blipFill>
          <a:blip r:embed="rId7" cstate="print"/>
          <a:srcRect/>
          <a:stretch>
            <a:fillRect/>
          </a:stretch>
        </p:blipFill>
        <p:spPr bwMode="auto">
          <a:xfrm>
            <a:off x="6797675" y="4271963"/>
            <a:ext cx="3060700" cy="288925"/>
          </a:xfrm>
          <a:prstGeom prst="rect">
            <a:avLst/>
          </a:prstGeom>
          <a:noFill/>
          <a:ln w="9525">
            <a:noFill/>
            <a:miter lim="800000"/>
            <a:headEnd/>
            <a:tailEnd/>
          </a:ln>
        </p:spPr>
      </p:pic>
      <p:pic>
        <p:nvPicPr>
          <p:cNvPr id="32805" name="Picture 45" descr="txp_fig"/>
          <p:cNvPicPr>
            <a:picLocks noChangeAspect="1"/>
          </p:cNvPicPr>
          <p:nvPr>
            <p:custDataLst>
              <p:tags r:id="rId3"/>
            </p:custDataLst>
          </p:nvPr>
        </p:nvPicPr>
        <p:blipFill>
          <a:blip r:embed="rId8" cstate="print"/>
          <a:srcRect/>
          <a:stretch>
            <a:fillRect/>
          </a:stretch>
        </p:blipFill>
        <p:spPr bwMode="auto">
          <a:xfrm>
            <a:off x="7418387" y="5329238"/>
            <a:ext cx="1320800" cy="517525"/>
          </a:xfrm>
          <a:prstGeom prst="rect">
            <a:avLst/>
          </a:prstGeom>
          <a:noFill/>
          <a:ln w="9525">
            <a:noFill/>
            <a:miter lim="800000"/>
            <a:headEnd/>
            <a:tailEnd/>
          </a:ln>
        </p:spPr>
      </p:pic>
      <p:pic>
        <p:nvPicPr>
          <p:cNvPr id="32806" name="Picture 44" descr="txp_fig"/>
          <p:cNvPicPr>
            <a:picLocks noChangeAspect="1"/>
          </p:cNvPicPr>
          <p:nvPr>
            <p:custDataLst>
              <p:tags r:id="rId4"/>
            </p:custDataLst>
          </p:nvPr>
        </p:nvPicPr>
        <p:blipFill>
          <a:blip r:embed="rId9" cstate="print"/>
          <a:srcRect/>
          <a:stretch>
            <a:fillRect/>
          </a:stretch>
        </p:blipFill>
        <p:spPr bwMode="auto">
          <a:xfrm>
            <a:off x="6638925" y="6094413"/>
            <a:ext cx="3624262" cy="287337"/>
          </a:xfrm>
          <a:prstGeom prst="rect">
            <a:avLst/>
          </a:prstGeom>
          <a:noFill/>
          <a:ln w="9525">
            <a:noFill/>
            <a:miter lim="800000"/>
            <a:headEnd/>
            <a:tailEnd/>
          </a:ln>
        </p:spPr>
      </p:pic>
      <p:sp>
        <p:nvSpPr>
          <p:cNvPr id="42" name="Rectangle 41"/>
          <p:cNvSpPr/>
          <p:nvPr/>
        </p:nvSpPr>
        <p:spPr>
          <a:xfrm>
            <a:off x="6589712" y="3443288"/>
            <a:ext cx="3697288" cy="12112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808" name="TextBox 43"/>
          <p:cNvSpPr txBox="1">
            <a:spLocks noChangeArrowheads="1"/>
          </p:cNvSpPr>
          <p:nvPr/>
        </p:nvSpPr>
        <p:spPr bwMode="auto">
          <a:xfrm>
            <a:off x="6497637" y="3048000"/>
            <a:ext cx="1274763" cy="309563"/>
          </a:xfrm>
          <a:prstGeom prst="rect">
            <a:avLst/>
          </a:prstGeom>
          <a:noFill/>
          <a:ln w="9525">
            <a:noFill/>
            <a:miter lim="800000"/>
            <a:headEnd/>
            <a:tailEnd/>
          </a:ln>
        </p:spPr>
        <p:txBody>
          <a:bodyPr>
            <a:spAutoFit/>
          </a:bodyPr>
          <a:lstStyle/>
          <a:p>
            <a:r>
              <a:rPr lang="en-US"/>
              <a:t>MIRA</a:t>
            </a:r>
          </a:p>
        </p:txBody>
      </p:sp>
      <p:sp>
        <p:nvSpPr>
          <p:cNvPr id="32809" name="TextBox 44"/>
          <p:cNvSpPr txBox="1">
            <a:spLocks noChangeArrowheads="1"/>
          </p:cNvSpPr>
          <p:nvPr/>
        </p:nvSpPr>
        <p:spPr bwMode="auto">
          <a:xfrm>
            <a:off x="6497637" y="4879975"/>
            <a:ext cx="1274763" cy="309563"/>
          </a:xfrm>
          <a:prstGeom prst="rect">
            <a:avLst/>
          </a:prstGeom>
          <a:noFill/>
          <a:ln w="9525">
            <a:noFill/>
            <a:miter lim="800000"/>
            <a:headEnd/>
            <a:tailEnd/>
          </a:ln>
        </p:spPr>
        <p:txBody>
          <a:bodyPr>
            <a:spAutoFit/>
          </a:bodyPr>
          <a:lstStyle/>
          <a:p>
            <a:r>
              <a:rPr lang="en-US"/>
              <a:t>SVM</a:t>
            </a:r>
          </a:p>
        </p:txBody>
      </p:sp>
    </p:spTree>
    <p:extLst>
      <p:ext uri="{BB962C8B-B14F-4D97-AF65-F5344CB8AC3E}">
        <p14:creationId xmlns:p14="http://schemas.microsoft.com/office/powerpoint/2010/main" val="59743404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Non-Linear Separators</a:t>
            </a:r>
          </a:p>
        </p:txBody>
      </p:sp>
      <p:sp>
        <p:nvSpPr>
          <p:cNvPr id="1394691" name="Rectangle 3"/>
          <p:cNvSpPr>
            <a:spLocks noGrp="1" noChangeArrowheads="1"/>
          </p:cNvSpPr>
          <p:nvPr>
            <p:ph idx="1"/>
          </p:nvPr>
        </p:nvSpPr>
        <p:spPr>
          <a:xfrm>
            <a:off x="1143000" y="1371600"/>
            <a:ext cx="10668000" cy="4343400"/>
          </a:xfrm>
        </p:spPr>
        <p:txBody>
          <a:bodyPr/>
          <a:lstStyle/>
          <a:p>
            <a:pPr eaLnBrk="1" hangingPunct="1"/>
            <a:r>
              <a:rPr lang="en-US" sz="2400" dirty="0" smtClean="0"/>
              <a:t>Data that is linearly separable works out great for linear decision rules:</a:t>
            </a:r>
          </a:p>
          <a:p>
            <a:pPr eaLnBrk="1" hangingPunct="1"/>
            <a:endParaRPr lang="en-US" sz="2400" dirty="0" smtClean="0"/>
          </a:p>
          <a:p>
            <a:pPr lvl="1" eaLnBrk="1" hangingPunct="1"/>
            <a:endParaRPr lang="en-US" dirty="0" smtClean="0"/>
          </a:p>
          <a:p>
            <a:pPr eaLnBrk="1" hangingPunct="1"/>
            <a:r>
              <a:rPr lang="en-US" sz="2400" dirty="0" smtClean="0"/>
              <a:t>But what are we going to do if the dataset is just too hard? </a:t>
            </a:r>
          </a:p>
          <a:p>
            <a:pPr eaLnBrk="1" hangingPunct="1"/>
            <a:endParaRPr lang="en-US" sz="2400" dirty="0" smtClean="0"/>
          </a:p>
          <a:p>
            <a:pPr eaLnBrk="1" hangingPunct="1"/>
            <a:endParaRPr lang="en-US" sz="2400" dirty="0" smtClean="0"/>
          </a:p>
          <a:p>
            <a:pPr eaLnBrk="1" hangingPunct="1"/>
            <a:r>
              <a:rPr lang="en-US" sz="2400" dirty="0" smtClean="0"/>
              <a:t>How about… mapping data to a higher-dimensional space:</a:t>
            </a:r>
          </a:p>
        </p:txBody>
      </p:sp>
      <p:sp>
        <p:nvSpPr>
          <p:cNvPr id="50180" name="Line 4"/>
          <p:cNvSpPr>
            <a:spLocks noChangeShapeType="1"/>
          </p:cNvSpPr>
          <p:nvPr/>
        </p:nvSpPr>
        <p:spPr bwMode="auto">
          <a:xfrm>
            <a:off x="4057650" y="2257425"/>
            <a:ext cx="3962400" cy="0"/>
          </a:xfrm>
          <a:prstGeom prst="line">
            <a:avLst/>
          </a:prstGeom>
          <a:noFill/>
          <a:ln w="25400">
            <a:solidFill>
              <a:schemeClr val="tx2"/>
            </a:solidFill>
            <a:round/>
            <a:headEnd/>
            <a:tailEnd type="triangle" w="med" len="med"/>
          </a:ln>
        </p:spPr>
        <p:txBody>
          <a:bodyPr/>
          <a:lstStyle/>
          <a:p>
            <a:endParaRPr lang="en-US"/>
          </a:p>
        </p:txBody>
      </p:sp>
      <p:sp>
        <p:nvSpPr>
          <p:cNvPr id="50181" name="AutoShape 5"/>
          <p:cNvSpPr>
            <a:spLocks noChangeArrowheads="1"/>
          </p:cNvSpPr>
          <p:nvPr/>
        </p:nvSpPr>
        <p:spPr bwMode="auto">
          <a:xfrm>
            <a:off x="4500563" y="221773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50182" name="Line 6"/>
          <p:cNvSpPr>
            <a:spLocks noChangeShapeType="1"/>
          </p:cNvSpPr>
          <p:nvPr/>
        </p:nvSpPr>
        <p:spPr bwMode="auto">
          <a:xfrm>
            <a:off x="5867400" y="2200275"/>
            <a:ext cx="0" cy="114300"/>
          </a:xfrm>
          <a:prstGeom prst="line">
            <a:avLst/>
          </a:prstGeom>
          <a:noFill/>
          <a:ln w="9525">
            <a:solidFill>
              <a:schemeClr val="tx2"/>
            </a:solidFill>
            <a:round/>
            <a:headEnd/>
            <a:tailEnd/>
          </a:ln>
        </p:spPr>
        <p:txBody>
          <a:bodyPr/>
          <a:lstStyle/>
          <a:p>
            <a:endParaRPr lang="en-US"/>
          </a:p>
        </p:txBody>
      </p:sp>
      <p:sp>
        <p:nvSpPr>
          <p:cNvPr id="50183" name="Text Box 7"/>
          <p:cNvSpPr txBox="1">
            <a:spLocks noChangeArrowheads="1"/>
          </p:cNvSpPr>
          <p:nvPr/>
        </p:nvSpPr>
        <p:spPr bwMode="auto">
          <a:xfrm>
            <a:off x="5724525" y="2257425"/>
            <a:ext cx="342900" cy="366713"/>
          </a:xfrm>
          <a:prstGeom prst="rect">
            <a:avLst/>
          </a:prstGeom>
          <a:noFill/>
          <a:ln w="9525" algn="ctr">
            <a:noFill/>
            <a:miter lim="800000"/>
            <a:headEnd/>
            <a:tailEnd/>
          </a:ln>
        </p:spPr>
        <p:txBody>
          <a:bodyPr>
            <a:spAutoFit/>
          </a:bodyPr>
          <a:lstStyle/>
          <a:p>
            <a:pPr>
              <a:spcBef>
                <a:spcPct val="50000"/>
              </a:spcBef>
            </a:pPr>
            <a:r>
              <a:rPr lang="en-US">
                <a:latin typeface="Times New Roman" pitchFamily="18" charset="0"/>
              </a:rPr>
              <a:t>0</a:t>
            </a:r>
          </a:p>
        </p:txBody>
      </p:sp>
      <p:sp>
        <p:nvSpPr>
          <p:cNvPr id="50184" name="AutoShape 8"/>
          <p:cNvSpPr>
            <a:spLocks noChangeArrowheads="1"/>
          </p:cNvSpPr>
          <p:nvPr/>
        </p:nvSpPr>
        <p:spPr bwMode="auto">
          <a:xfrm>
            <a:off x="4862513" y="2208213"/>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50185" name="AutoShape 9"/>
          <p:cNvSpPr>
            <a:spLocks noChangeArrowheads="1"/>
          </p:cNvSpPr>
          <p:nvPr/>
        </p:nvSpPr>
        <p:spPr bwMode="auto">
          <a:xfrm>
            <a:off x="5338763" y="221773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50186" name="AutoShape 10"/>
          <p:cNvSpPr>
            <a:spLocks noChangeArrowheads="1"/>
          </p:cNvSpPr>
          <p:nvPr/>
        </p:nvSpPr>
        <p:spPr bwMode="auto">
          <a:xfrm>
            <a:off x="5548313" y="221773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50187" name="AutoShape 11"/>
          <p:cNvSpPr>
            <a:spLocks noChangeArrowheads="1"/>
          </p:cNvSpPr>
          <p:nvPr/>
        </p:nvSpPr>
        <p:spPr bwMode="auto">
          <a:xfrm>
            <a:off x="6405563" y="221773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50188" name="AutoShape 12"/>
          <p:cNvSpPr>
            <a:spLocks noChangeArrowheads="1"/>
          </p:cNvSpPr>
          <p:nvPr/>
        </p:nvSpPr>
        <p:spPr bwMode="auto">
          <a:xfrm>
            <a:off x="6634163" y="221773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50189" name="AutoShape 13"/>
          <p:cNvSpPr>
            <a:spLocks noChangeArrowheads="1"/>
          </p:cNvSpPr>
          <p:nvPr/>
        </p:nvSpPr>
        <p:spPr bwMode="auto">
          <a:xfrm>
            <a:off x="6272213" y="221773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1394702" name="Line 14"/>
          <p:cNvSpPr>
            <a:spLocks noChangeShapeType="1"/>
          </p:cNvSpPr>
          <p:nvPr/>
        </p:nvSpPr>
        <p:spPr bwMode="auto">
          <a:xfrm>
            <a:off x="5981700" y="2009775"/>
            <a:ext cx="0" cy="552450"/>
          </a:xfrm>
          <a:prstGeom prst="line">
            <a:avLst/>
          </a:prstGeom>
          <a:noFill/>
          <a:ln w="19050">
            <a:solidFill>
              <a:schemeClr val="tx2"/>
            </a:solidFill>
            <a:round/>
            <a:headEnd/>
            <a:tailEnd/>
          </a:ln>
        </p:spPr>
        <p:txBody>
          <a:bodyPr/>
          <a:lstStyle/>
          <a:p>
            <a:endParaRPr lang="en-US"/>
          </a:p>
        </p:txBody>
      </p:sp>
      <p:sp>
        <p:nvSpPr>
          <p:cNvPr id="1394703" name="Oval 15"/>
          <p:cNvSpPr>
            <a:spLocks noChangeArrowheads="1"/>
          </p:cNvSpPr>
          <p:nvPr/>
        </p:nvSpPr>
        <p:spPr bwMode="auto">
          <a:xfrm>
            <a:off x="6199188" y="2154238"/>
            <a:ext cx="228600" cy="219075"/>
          </a:xfrm>
          <a:prstGeom prst="ellipse">
            <a:avLst/>
          </a:prstGeom>
          <a:noFill/>
          <a:ln w="19050" algn="ctr">
            <a:solidFill>
              <a:srgbClr val="0000FF"/>
            </a:solidFill>
            <a:round/>
            <a:headEnd/>
            <a:tailEnd/>
          </a:ln>
        </p:spPr>
        <p:txBody>
          <a:bodyPr wrap="none" anchor="ctr"/>
          <a:lstStyle/>
          <a:p>
            <a:endParaRPr lang="en-US"/>
          </a:p>
        </p:txBody>
      </p:sp>
      <p:sp>
        <p:nvSpPr>
          <p:cNvPr id="1394704" name="Oval 16"/>
          <p:cNvSpPr>
            <a:spLocks noChangeArrowheads="1"/>
          </p:cNvSpPr>
          <p:nvPr/>
        </p:nvSpPr>
        <p:spPr bwMode="auto">
          <a:xfrm>
            <a:off x="5484813" y="2144713"/>
            <a:ext cx="228600" cy="219075"/>
          </a:xfrm>
          <a:prstGeom prst="ellipse">
            <a:avLst/>
          </a:prstGeom>
          <a:noFill/>
          <a:ln w="19050" algn="ctr">
            <a:solidFill>
              <a:srgbClr val="FF0000"/>
            </a:solidFill>
            <a:round/>
            <a:headEnd/>
            <a:tailEnd/>
          </a:ln>
        </p:spPr>
        <p:txBody>
          <a:bodyPr wrap="none" anchor="ctr"/>
          <a:lstStyle/>
          <a:p>
            <a:endParaRPr lang="en-US"/>
          </a:p>
        </p:txBody>
      </p:sp>
      <p:sp>
        <p:nvSpPr>
          <p:cNvPr id="1394705" name="Line 17"/>
          <p:cNvSpPr>
            <a:spLocks noChangeShapeType="1"/>
          </p:cNvSpPr>
          <p:nvPr/>
        </p:nvSpPr>
        <p:spPr bwMode="auto">
          <a:xfrm flipH="1" flipV="1">
            <a:off x="6310313" y="1981200"/>
            <a:ext cx="9525" cy="598488"/>
          </a:xfrm>
          <a:prstGeom prst="line">
            <a:avLst/>
          </a:prstGeom>
          <a:noFill/>
          <a:ln w="9525" cap="rnd">
            <a:solidFill>
              <a:schemeClr val="tx2"/>
            </a:solidFill>
            <a:prstDash val="sysDot"/>
            <a:round/>
            <a:headEnd/>
            <a:tailEnd/>
          </a:ln>
        </p:spPr>
        <p:txBody>
          <a:bodyPr/>
          <a:lstStyle/>
          <a:p>
            <a:endParaRPr lang="en-US"/>
          </a:p>
        </p:txBody>
      </p:sp>
      <p:sp>
        <p:nvSpPr>
          <p:cNvPr id="1394706" name="Line 18"/>
          <p:cNvSpPr>
            <a:spLocks noChangeShapeType="1"/>
          </p:cNvSpPr>
          <p:nvPr/>
        </p:nvSpPr>
        <p:spPr bwMode="auto">
          <a:xfrm flipH="1" flipV="1">
            <a:off x="5595938" y="1981200"/>
            <a:ext cx="9525" cy="598488"/>
          </a:xfrm>
          <a:prstGeom prst="line">
            <a:avLst/>
          </a:prstGeom>
          <a:noFill/>
          <a:ln w="9525" cap="rnd">
            <a:solidFill>
              <a:schemeClr val="tx2"/>
            </a:solidFill>
            <a:prstDash val="sysDot"/>
            <a:round/>
            <a:headEnd/>
            <a:tailEnd/>
          </a:ln>
        </p:spPr>
        <p:txBody>
          <a:bodyPr/>
          <a:lstStyle/>
          <a:p>
            <a:endParaRPr lang="en-US"/>
          </a:p>
        </p:txBody>
      </p:sp>
      <p:sp>
        <p:nvSpPr>
          <p:cNvPr id="1394707" name="Line 19"/>
          <p:cNvSpPr>
            <a:spLocks noChangeShapeType="1"/>
          </p:cNvSpPr>
          <p:nvPr/>
        </p:nvSpPr>
        <p:spPr bwMode="auto">
          <a:xfrm>
            <a:off x="4038600" y="3638550"/>
            <a:ext cx="3962400" cy="0"/>
          </a:xfrm>
          <a:prstGeom prst="line">
            <a:avLst/>
          </a:prstGeom>
          <a:noFill/>
          <a:ln w="25400">
            <a:solidFill>
              <a:schemeClr val="tx2"/>
            </a:solidFill>
            <a:round/>
            <a:headEnd/>
            <a:tailEnd type="triangle" w="med" len="med"/>
          </a:ln>
        </p:spPr>
        <p:txBody>
          <a:bodyPr/>
          <a:lstStyle/>
          <a:p>
            <a:endParaRPr lang="en-US"/>
          </a:p>
        </p:txBody>
      </p:sp>
      <p:sp>
        <p:nvSpPr>
          <p:cNvPr id="1394708" name="AutoShape 20"/>
          <p:cNvSpPr>
            <a:spLocks noChangeArrowheads="1"/>
          </p:cNvSpPr>
          <p:nvPr/>
        </p:nvSpPr>
        <p:spPr bwMode="auto">
          <a:xfrm>
            <a:off x="4481513" y="3598863"/>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1394709" name="Line 21"/>
          <p:cNvSpPr>
            <a:spLocks noChangeShapeType="1"/>
          </p:cNvSpPr>
          <p:nvPr/>
        </p:nvSpPr>
        <p:spPr bwMode="auto">
          <a:xfrm>
            <a:off x="5848350" y="3581400"/>
            <a:ext cx="0" cy="114300"/>
          </a:xfrm>
          <a:prstGeom prst="line">
            <a:avLst/>
          </a:prstGeom>
          <a:noFill/>
          <a:ln w="9525">
            <a:solidFill>
              <a:schemeClr val="tx2"/>
            </a:solidFill>
            <a:round/>
            <a:headEnd/>
            <a:tailEnd/>
          </a:ln>
        </p:spPr>
        <p:txBody>
          <a:bodyPr/>
          <a:lstStyle/>
          <a:p>
            <a:endParaRPr lang="en-US"/>
          </a:p>
        </p:txBody>
      </p:sp>
      <p:sp>
        <p:nvSpPr>
          <p:cNvPr id="1394710" name="Text Box 22"/>
          <p:cNvSpPr txBox="1">
            <a:spLocks noChangeArrowheads="1"/>
          </p:cNvSpPr>
          <p:nvPr/>
        </p:nvSpPr>
        <p:spPr bwMode="auto">
          <a:xfrm>
            <a:off x="5705475" y="3638550"/>
            <a:ext cx="342900" cy="366713"/>
          </a:xfrm>
          <a:prstGeom prst="rect">
            <a:avLst/>
          </a:prstGeom>
          <a:noFill/>
          <a:ln w="9525" algn="ctr">
            <a:noFill/>
            <a:miter lim="800000"/>
            <a:headEnd/>
            <a:tailEnd/>
          </a:ln>
        </p:spPr>
        <p:txBody>
          <a:bodyPr>
            <a:spAutoFit/>
          </a:bodyPr>
          <a:lstStyle/>
          <a:p>
            <a:pPr>
              <a:spcBef>
                <a:spcPct val="50000"/>
              </a:spcBef>
            </a:pPr>
            <a:r>
              <a:rPr lang="en-US">
                <a:latin typeface="Times New Roman" pitchFamily="18" charset="0"/>
              </a:rPr>
              <a:t>0</a:t>
            </a:r>
          </a:p>
        </p:txBody>
      </p:sp>
      <p:sp>
        <p:nvSpPr>
          <p:cNvPr id="1394711" name="AutoShape 23"/>
          <p:cNvSpPr>
            <a:spLocks noChangeArrowheads="1"/>
          </p:cNvSpPr>
          <p:nvPr/>
        </p:nvSpPr>
        <p:spPr bwMode="auto">
          <a:xfrm>
            <a:off x="4843463" y="358933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1394712" name="AutoShape 24"/>
          <p:cNvSpPr>
            <a:spLocks noChangeArrowheads="1"/>
          </p:cNvSpPr>
          <p:nvPr/>
        </p:nvSpPr>
        <p:spPr bwMode="auto">
          <a:xfrm>
            <a:off x="5319713" y="3598863"/>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1394713" name="AutoShape 25"/>
          <p:cNvSpPr>
            <a:spLocks noChangeArrowheads="1"/>
          </p:cNvSpPr>
          <p:nvPr/>
        </p:nvSpPr>
        <p:spPr bwMode="auto">
          <a:xfrm>
            <a:off x="5529263" y="3598863"/>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1394714" name="AutoShape 26"/>
          <p:cNvSpPr>
            <a:spLocks noChangeArrowheads="1"/>
          </p:cNvSpPr>
          <p:nvPr/>
        </p:nvSpPr>
        <p:spPr bwMode="auto">
          <a:xfrm>
            <a:off x="6386513" y="3598863"/>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1394715" name="AutoShape 27"/>
          <p:cNvSpPr>
            <a:spLocks noChangeArrowheads="1"/>
          </p:cNvSpPr>
          <p:nvPr/>
        </p:nvSpPr>
        <p:spPr bwMode="auto">
          <a:xfrm>
            <a:off x="6615113" y="3598863"/>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1394716" name="AutoShape 28"/>
          <p:cNvSpPr>
            <a:spLocks noChangeArrowheads="1"/>
          </p:cNvSpPr>
          <p:nvPr/>
        </p:nvSpPr>
        <p:spPr bwMode="auto">
          <a:xfrm>
            <a:off x="6253163" y="3598863"/>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1394717" name="AutoShape 29"/>
          <p:cNvSpPr>
            <a:spLocks noChangeArrowheads="1"/>
          </p:cNvSpPr>
          <p:nvPr/>
        </p:nvSpPr>
        <p:spPr bwMode="auto">
          <a:xfrm>
            <a:off x="6996113" y="3598863"/>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1394718" name="AutoShape 30"/>
          <p:cNvSpPr>
            <a:spLocks noChangeArrowheads="1"/>
          </p:cNvSpPr>
          <p:nvPr/>
        </p:nvSpPr>
        <p:spPr bwMode="auto">
          <a:xfrm>
            <a:off x="7224713" y="3598863"/>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1394719" name="AutoShape 31"/>
          <p:cNvSpPr>
            <a:spLocks noChangeArrowheads="1"/>
          </p:cNvSpPr>
          <p:nvPr/>
        </p:nvSpPr>
        <p:spPr bwMode="auto">
          <a:xfrm>
            <a:off x="7720013" y="358933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1394720" name="Line 32"/>
          <p:cNvSpPr>
            <a:spLocks noChangeShapeType="1"/>
          </p:cNvSpPr>
          <p:nvPr/>
        </p:nvSpPr>
        <p:spPr bwMode="auto">
          <a:xfrm>
            <a:off x="4038600" y="6215062"/>
            <a:ext cx="3962400" cy="0"/>
          </a:xfrm>
          <a:prstGeom prst="line">
            <a:avLst/>
          </a:prstGeom>
          <a:noFill/>
          <a:ln w="25400">
            <a:solidFill>
              <a:schemeClr val="tx2"/>
            </a:solidFill>
            <a:round/>
            <a:headEnd/>
            <a:tailEnd type="triangle" w="med" len="med"/>
          </a:ln>
        </p:spPr>
        <p:txBody>
          <a:bodyPr/>
          <a:lstStyle/>
          <a:p>
            <a:endParaRPr lang="en-US"/>
          </a:p>
        </p:txBody>
      </p:sp>
      <p:sp>
        <p:nvSpPr>
          <p:cNvPr id="1394721" name="AutoShape 33"/>
          <p:cNvSpPr>
            <a:spLocks noChangeArrowheads="1"/>
          </p:cNvSpPr>
          <p:nvPr/>
        </p:nvSpPr>
        <p:spPr bwMode="auto">
          <a:xfrm>
            <a:off x="4538663" y="5194300"/>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1394722" name="Line 34"/>
          <p:cNvSpPr>
            <a:spLocks noChangeShapeType="1"/>
          </p:cNvSpPr>
          <p:nvPr/>
        </p:nvSpPr>
        <p:spPr bwMode="auto">
          <a:xfrm>
            <a:off x="5848350" y="6157912"/>
            <a:ext cx="0" cy="114300"/>
          </a:xfrm>
          <a:prstGeom prst="line">
            <a:avLst/>
          </a:prstGeom>
          <a:noFill/>
          <a:ln w="9525">
            <a:solidFill>
              <a:schemeClr val="tx2"/>
            </a:solidFill>
            <a:round/>
            <a:headEnd/>
            <a:tailEnd/>
          </a:ln>
        </p:spPr>
        <p:txBody>
          <a:bodyPr/>
          <a:lstStyle/>
          <a:p>
            <a:endParaRPr lang="en-US"/>
          </a:p>
        </p:txBody>
      </p:sp>
      <p:sp>
        <p:nvSpPr>
          <p:cNvPr id="1394723" name="Text Box 35"/>
          <p:cNvSpPr txBox="1">
            <a:spLocks noChangeArrowheads="1"/>
          </p:cNvSpPr>
          <p:nvPr/>
        </p:nvSpPr>
        <p:spPr bwMode="auto">
          <a:xfrm>
            <a:off x="5705475" y="6186487"/>
            <a:ext cx="342900" cy="366713"/>
          </a:xfrm>
          <a:prstGeom prst="rect">
            <a:avLst/>
          </a:prstGeom>
          <a:noFill/>
          <a:ln w="9525" algn="ctr">
            <a:noFill/>
            <a:miter lim="800000"/>
            <a:headEnd/>
            <a:tailEnd/>
          </a:ln>
        </p:spPr>
        <p:txBody>
          <a:bodyPr>
            <a:spAutoFit/>
          </a:bodyPr>
          <a:lstStyle/>
          <a:p>
            <a:pPr>
              <a:spcBef>
                <a:spcPct val="50000"/>
              </a:spcBef>
            </a:pPr>
            <a:r>
              <a:rPr lang="en-US">
                <a:latin typeface="Times New Roman" pitchFamily="18" charset="0"/>
              </a:rPr>
              <a:t>0</a:t>
            </a:r>
          </a:p>
        </p:txBody>
      </p:sp>
      <p:sp>
        <p:nvSpPr>
          <p:cNvPr id="1394724" name="AutoShape 36"/>
          <p:cNvSpPr>
            <a:spLocks noChangeArrowheads="1"/>
          </p:cNvSpPr>
          <p:nvPr/>
        </p:nvSpPr>
        <p:spPr bwMode="auto">
          <a:xfrm>
            <a:off x="4862513" y="5670550"/>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1394725" name="AutoShape 37"/>
          <p:cNvSpPr>
            <a:spLocks noChangeArrowheads="1"/>
          </p:cNvSpPr>
          <p:nvPr/>
        </p:nvSpPr>
        <p:spPr bwMode="auto">
          <a:xfrm>
            <a:off x="5319713" y="5984875"/>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1394726" name="AutoShape 38"/>
          <p:cNvSpPr>
            <a:spLocks noChangeArrowheads="1"/>
          </p:cNvSpPr>
          <p:nvPr/>
        </p:nvSpPr>
        <p:spPr bwMode="auto">
          <a:xfrm>
            <a:off x="5548313" y="6080125"/>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1394727" name="AutoShape 39"/>
          <p:cNvSpPr>
            <a:spLocks noChangeArrowheads="1"/>
          </p:cNvSpPr>
          <p:nvPr/>
        </p:nvSpPr>
        <p:spPr bwMode="auto">
          <a:xfrm>
            <a:off x="6386513" y="5994400"/>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1394728" name="AutoShape 40"/>
          <p:cNvSpPr>
            <a:spLocks noChangeArrowheads="1"/>
          </p:cNvSpPr>
          <p:nvPr/>
        </p:nvSpPr>
        <p:spPr bwMode="auto">
          <a:xfrm>
            <a:off x="6615113" y="5813425"/>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1394729" name="AutoShape 41"/>
          <p:cNvSpPr>
            <a:spLocks noChangeArrowheads="1"/>
          </p:cNvSpPr>
          <p:nvPr/>
        </p:nvSpPr>
        <p:spPr bwMode="auto">
          <a:xfrm>
            <a:off x="6196013" y="6061075"/>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1394730" name="AutoShape 42"/>
          <p:cNvSpPr>
            <a:spLocks noChangeArrowheads="1"/>
          </p:cNvSpPr>
          <p:nvPr/>
        </p:nvSpPr>
        <p:spPr bwMode="auto">
          <a:xfrm>
            <a:off x="6996113" y="5489575"/>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1394731" name="AutoShape 43"/>
          <p:cNvSpPr>
            <a:spLocks noChangeArrowheads="1"/>
          </p:cNvSpPr>
          <p:nvPr/>
        </p:nvSpPr>
        <p:spPr bwMode="auto">
          <a:xfrm>
            <a:off x="7281863" y="5184775"/>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1394732" name="AutoShape 44"/>
          <p:cNvSpPr>
            <a:spLocks noChangeArrowheads="1"/>
          </p:cNvSpPr>
          <p:nvPr/>
        </p:nvSpPr>
        <p:spPr bwMode="auto">
          <a:xfrm>
            <a:off x="7700963" y="4660900"/>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1394733" name="Line 45"/>
          <p:cNvSpPr>
            <a:spLocks noChangeShapeType="1"/>
          </p:cNvSpPr>
          <p:nvPr/>
        </p:nvSpPr>
        <p:spPr bwMode="auto">
          <a:xfrm flipV="1">
            <a:off x="5848350" y="4767262"/>
            <a:ext cx="0" cy="1485900"/>
          </a:xfrm>
          <a:prstGeom prst="line">
            <a:avLst/>
          </a:prstGeom>
          <a:noFill/>
          <a:ln w="25400">
            <a:solidFill>
              <a:schemeClr val="tx2"/>
            </a:solidFill>
            <a:round/>
            <a:headEnd/>
            <a:tailEnd type="triangle" w="med" len="med"/>
          </a:ln>
        </p:spPr>
        <p:txBody>
          <a:bodyPr/>
          <a:lstStyle/>
          <a:p>
            <a:endParaRPr lang="en-US"/>
          </a:p>
        </p:txBody>
      </p:sp>
      <p:sp>
        <p:nvSpPr>
          <p:cNvPr id="1394734" name="Text Box 46"/>
          <p:cNvSpPr txBox="1">
            <a:spLocks noChangeArrowheads="1"/>
          </p:cNvSpPr>
          <p:nvPr/>
        </p:nvSpPr>
        <p:spPr bwMode="auto">
          <a:xfrm>
            <a:off x="5848350" y="4586287"/>
            <a:ext cx="457200" cy="366713"/>
          </a:xfrm>
          <a:prstGeom prst="rect">
            <a:avLst/>
          </a:prstGeom>
          <a:noFill/>
          <a:ln w="9525" algn="ctr">
            <a:noFill/>
            <a:miter lim="800000"/>
            <a:headEnd/>
            <a:tailEnd/>
          </a:ln>
        </p:spPr>
        <p:txBody>
          <a:bodyPr>
            <a:spAutoFit/>
          </a:bodyPr>
          <a:lstStyle/>
          <a:p>
            <a:pPr>
              <a:spcBef>
                <a:spcPct val="50000"/>
              </a:spcBef>
            </a:pPr>
            <a:r>
              <a:rPr lang="en-US" i="1">
                <a:latin typeface="Times New Roman" pitchFamily="18" charset="0"/>
              </a:rPr>
              <a:t>x</a:t>
            </a:r>
            <a:r>
              <a:rPr lang="en-US" i="1" baseline="30000">
                <a:latin typeface="Times New Roman" pitchFamily="18" charset="0"/>
              </a:rPr>
              <a:t>2</a:t>
            </a:r>
          </a:p>
        </p:txBody>
      </p:sp>
      <p:sp>
        <p:nvSpPr>
          <p:cNvPr id="1394735" name="Text Box 47"/>
          <p:cNvSpPr txBox="1">
            <a:spLocks noChangeArrowheads="1"/>
          </p:cNvSpPr>
          <p:nvPr/>
        </p:nvSpPr>
        <p:spPr bwMode="auto">
          <a:xfrm>
            <a:off x="7934325" y="6119812"/>
            <a:ext cx="457200" cy="366713"/>
          </a:xfrm>
          <a:prstGeom prst="rect">
            <a:avLst/>
          </a:prstGeom>
          <a:noFill/>
          <a:ln w="9525" algn="ctr">
            <a:noFill/>
            <a:miter lim="800000"/>
            <a:headEnd/>
            <a:tailEnd/>
          </a:ln>
        </p:spPr>
        <p:txBody>
          <a:bodyPr>
            <a:spAutoFit/>
          </a:bodyPr>
          <a:lstStyle/>
          <a:p>
            <a:pPr>
              <a:spcBef>
                <a:spcPct val="50000"/>
              </a:spcBef>
            </a:pPr>
            <a:r>
              <a:rPr lang="en-US" i="1">
                <a:latin typeface="Times New Roman" pitchFamily="18" charset="0"/>
              </a:rPr>
              <a:t>x</a:t>
            </a:r>
            <a:endParaRPr lang="en-US" i="1" baseline="30000">
              <a:latin typeface="Times New Roman" pitchFamily="18" charset="0"/>
            </a:endParaRPr>
          </a:p>
        </p:txBody>
      </p:sp>
      <p:sp>
        <p:nvSpPr>
          <p:cNvPr id="1394736" name="Text Box 48"/>
          <p:cNvSpPr txBox="1">
            <a:spLocks noChangeArrowheads="1"/>
          </p:cNvSpPr>
          <p:nvPr/>
        </p:nvSpPr>
        <p:spPr bwMode="auto">
          <a:xfrm>
            <a:off x="7867650" y="3581400"/>
            <a:ext cx="457200" cy="366713"/>
          </a:xfrm>
          <a:prstGeom prst="rect">
            <a:avLst/>
          </a:prstGeom>
          <a:noFill/>
          <a:ln w="9525" algn="ctr">
            <a:noFill/>
            <a:miter lim="800000"/>
            <a:headEnd/>
            <a:tailEnd/>
          </a:ln>
        </p:spPr>
        <p:txBody>
          <a:bodyPr>
            <a:spAutoFit/>
          </a:bodyPr>
          <a:lstStyle/>
          <a:p>
            <a:pPr>
              <a:spcBef>
                <a:spcPct val="50000"/>
              </a:spcBef>
            </a:pPr>
            <a:r>
              <a:rPr lang="en-US" i="1">
                <a:latin typeface="Times New Roman" pitchFamily="18" charset="0"/>
              </a:rPr>
              <a:t>x</a:t>
            </a:r>
            <a:endParaRPr lang="en-US" i="1" baseline="30000">
              <a:latin typeface="Times New Roman" pitchFamily="18" charset="0"/>
            </a:endParaRPr>
          </a:p>
        </p:txBody>
      </p:sp>
      <p:sp>
        <p:nvSpPr>
          <p:cNvPr id="50225" name="Text Box 49"/>
          <p:cNvSpPr txBox="1">
            <a:spLocks noChangeArrowheads="1"/>
          </p:cNvSpPr>
          <p:nvPr/>
        </p:nvSpPr>
        <p:spPr bwMode="auto">
          <a:xfrm>
            <a:off x="7924800" y="2181225"/>
            <a:ext cx="457200" cy="366713"/>
          </a:xfrm>
          <a:prstGeom prst="rect">
            <a:avLst/>
          </a:prstGeom>
          <a:noFill/>
          <a:ln w="9525" algn="ctr">
            <a:noFill/>
            <a:miter lim="800000"/>
            <a:headEnd/>
            <a:tailEnd/>
          </a:ln>
        </p:spPr>
        <p:txBody>
          <a:bodyPr>
            <a:spAutoFit/>
          </a:bodyPr>
          <a:lstStyle/>
          <a:p>
            <a:pPr>
              <a:spcBef>
                <a:spcPct val="50000"/>
              </a:spcBef>
            </a:pPr>
            <a:r>
              <a:rPr lang="en-US" i="1">
                <a:latin typeface="Times New Roman" pitchFamily="18" charset="0"/>
              </a:rPr>
              <a:t>x</a:t>
            </a:r>
            <a:endParaRPr lang="en-US" i="1" baseline="30000">
              <a:latin typeface="Times New Roman" pitchFamily="18" charset="0"/>
            </a:endParaRPr>
          </a:p>
        </p:txBody>
      </p:sp>
      <p:sp>
        <p:nvSpPr>
          <p:cNvPr id="1394738" name="Line 50"/>
          <p:cNvSpPr>
            <a:spLocks noChangeShapeType="1"/>
          </p:cNvSpPr>
          <p:nvPr/>
        </p:nvSpPr>
        <p:spPr bwMode="auto">
          <a:xfrm flipV="1">
            <a:off x="5210175" y="5072062"/>
            <a:ext cx="3181350" cy="1295400"/>
          </a:xfrm>
          <a:prstGeom prst="line">
            <a:avLst/>
          </a:prstGeom>
          <a:noFill/>
          <a:ln w="19050">
            <a:solidFill>
              <a:schemeClr val="tx2"/>
            </a:solidFill>
            <a:round/>
            <a:headEnd/>
            <a:tailEnd/>
          </a:ln>
        </p:spPr>
        <p:txBody>
          <a:bodyPr/>
          <a:lstStyle/>
          <a:p>
            <a:endParaRPr lang="en-US"/>
          </a:p>
        </p:txBody>
      </p:sp>
      <p:sp>
        <p:nvSpPr>
          <p:cNvPr id="1394739" name="Line 51"/>
          <p:cNvSpPr>
            <a:spLocks noChangeShapeType="1"/>
          </p:cNvSpPr>
          <p:nvPr/>
        </p:nvSpPr>
        <p:spPr bwMode="auto">
          <a:xfrm flipV="1">
            <a:off x="5205413" y="4995862"/>
            <a:ext cx="3114675" cy="1284288"/>
          </a:xfrm>
          <a:prstGeom prst="line">
            <a:avLst/>
          </a:prstGeom>
          <a:noFill/>
          <a:ln w="9525" cap="rnd">
            <a:solidFill>
              <a:schemeClr val="tx2"/>
            </a:solidFill>
            <a:prstDash val="sysDot"/>
            <a:round/>
            <a:headEnd/>
            <a:tailEnd/>
          </a:ln>
        </p:spPr>
        <p:txBody>
          <a:bodyPr/>
          <a:lstStyle/>
          <a:p>
            <a:endParaRPr lang="en-US"/>
          </a:p>
        </p:txBody>
      </p:sp>
      <p:sp>
        <p:nvSpPr>
          <p:cNvPr id="1394740" name="Line 52"/>
          <p:cNvSpPr>
            <a:spLocks noChangeShapeType="1"/>
          </p:cNvSpPr>
          <p:nvPr/>
        </p:nvSpPr>
        <p:spPr bwMode="auto">
          <a:xfrm flipV="1">
            <a:off x="5319713" y="5167312"/>
            <a:ext cx="3057525" cy="1246188"/>
          </a:xfrm>
          <a:prstGeom prst="line">
            <a:avLst/>
          </a:prstGeom>
          <a:noFill/>
          <a:ln w="9525" cap="rnd">
            <a:solidFill>
              <a:schemeClr val="tx2"/>
            </a:solidFill>
            <a:prstDash val="sysDot"/>
            <a:round/>
            <a:headEnd/>
            <a:tailEnd/>
          </a:ln>
        </p:spPr>
        <p:txBody>
          <a:bodyPr/>
          <a:lstStyle/>
          <a:p>
            <a:endParaRPr lang="en-US"/>
          </a:p>
        </p:txBody>
      </p:sp>
      <p:sp>
        <p:nvSpPr>
          <p:cNvPr id="1394741" name="Oval 53"/>
          <p:cNvSpPr>
            <a:spLocks noChangeArrowheads="1"/>
          </p:cNvSpPr>
          <p:nvPr/>
        </p:nvSpPr>
        <p:spPr bwMode="auto">
          <a:xfrm>
            <a:off x="6932613" y="5426075"/>
            <a:ext cx="228600" cy="219075"/>
          </a:xfrm>
          <a:prstGeom prst="ellipse">
            <a:avLst/>
          </a:prstGeom>
          <a:noFill/>
          <a:ln w="19050" algn="ctr">
            <a:solidFill>
              <a:srgbClr val="FF0000"/>
            </a:solidFill>
            <a:round/>
            <a:headEnd/>
            <a:tailEnd/>
          </a:ln>
        </p:spPr>
        <p:txBody>
          <a:bodyPr wrap="none" anchor="ctr"/>
          <a:lstStyle/>
          <a:p>
            <a:endParaRPr lang="en-US"/>
          </a:p>
        </p:txBody>
      </p:sp>
      <p:sp>
        <p:nvSpPr>
          <p:cNvPr id="1394742" name="Oval 54"/>
          <p:cNvSpPr>
            <a:spLocks noChangeArrowheads="1"/>
          </p:cNvSpPr>
          <p:nvPr/>
        </p:nvSpPr>
        <p:spPr bwMode="auto">
          <a:xfrm>
            <a:off x="6542088" y="5740400"/>
            <a:ext cx="228600" cy="219075"/>
          </a:xfrm>
          <a:prstGeom prst="ellipse">
            <a:avLst/>
          </a:prstGeom>
          <a:noFill/>
          <a:ln w="19050" algn="ctr">
            <a:solidFill>
              <a:srgbClr val="0000FF"/>
            </a:solidFill>
            <a:round/>
            <a:headEnd/>
            <a:tailEnd/>
          </a:ln>
        </p:spPr>
        <p:txBody>
          <a:bodyPr wrap="none" anchor="ctr"/>
          <a:lstStyle/>
          <a:p>
            <a:endParaRPr lang="en-US"/>
          </a:p>
        </p:txBody>
      </p:sp>
      <p:sp>
        <p:nvSpPr>
          <p:cNvPr id="1394743" name="Oval 55"/>
          <p:cNvSpPr>
            <a:spLocks noChangeArrowheads="1"/>
          </p:cNvSpPr>
          <p:nvPr/>
        </p:nvSpPr>
        <p:spPr bwMode="auto">
          <a:xfrm>
            <a:off x="5475288" y="6016625"/>
            <a:ext cx="228600" cy="219075"/>
          </a:xfrm>
          <a:prstGeom prst="ellipse">
            <a:avLst/>
          </a:prstGeom>
          <a:noFill/>
          <a:ln w="19050" algn="ctr">
            <a:solidFill>
              <a:srgbClr val="FF0000"/>
            </a:solidFill>
            <a:round/>
            <a:headEnd/>
            <a:tailEnd/>
          </a:ln>
        </p:spPr>
        <p:txBody>
          <a:bodyPr wrap="none" anchor="ctr"/>
          <a:lstStyle/>
          <a:p>
            <a:endParaRPr lang="en-US"/>
          </a:p>
        </p:txBody>
      </p:sp>
      <p:sp>
        <p:nvSpPr>
          <p:cNvPr id="50232" name="Text Box 56"/>
          <p:cNvSpPr txBox="1">
            <a:spLocks noChangeArrowheads="1"/>
          </p:cNvSpPr>
          <p:nvPr/>
        </p:nvSpPr>
        <p:spPr bwMode="auto">
          <a:xfrm>
            <a:off x="6858000" y="6521450"/>
            <a:ext cx="5257800" cy="336550"/>
          </a:xfrm>
          <a:prstGeom prst="rect">
            <a:avLst/>
          </a:prstGeom>
          <a:noFill/>
          <a:ln w="9525">
            <a:noFill/>
            <a:miter lim="800000"/>
            <a:headEnd/>
            <a:tailEnd/>
          </a:ln>
        </p:spPr>
        <p:txBody>
          <a:bodyPr>
            <a:spAutoFit/>
          </a:bodyPr>
          <a:lstStyle/>
          <a:p>
            <a:pPr algn="r">
              <a:spcBef>
                <a:spcPct val="50000"/>
              </a:spcBef>
            </a:pPr>
            <a:r>
              <a:rPr lang="en-US" sz="1600" dirty="0">
                <a:latin typeface="Calibri" pitchFamily="34" charset="0"/>
              </a:rPr>
              <a:t>This and next few slides adapted from Ray Mooney, UT</a:t>
            </a:r>
          </a:p>
        </p:txBody>
      </p:sp>
    </p:spTree>
    <p:extLst>
      <p:ext uri="{BB962C8B-B14F-4D97-AF65-F5344CB8AC3E}">
        <p14:creationId xmlns:p14="http://schemas.microsoft.com/office/powerpoint/2010/main" val="2588379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47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9470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9470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947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947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470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9470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9470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947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947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947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947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947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947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947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947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947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947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94691">
                                            <p:txEl>
                                              <p:pRg st="3" end="3"/>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947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947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947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947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9472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947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9472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947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9472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39472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947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3947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947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9473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9473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394691">
                                            <p:txEl>
                                              <p:pRg st="6" end="6"/>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9473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9473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39473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39473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39474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9474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39474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394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4702" grpId="0" animBg="1"/>
      <p:bldP spid="1394703" grpId="0" animBg="1"/>
      <p:bldP spid="1394704" grpId="0" animBg="1"/>
      <p:bldP spid="1394705" grpId="0" animBg="1"/>
      <p:bldP spid="1394706" grpId="0" animBg="1"/>
      <p:bldP spid="1394707" grpId="0" animBg="1"/>
      <p:bldP spid="1394708" grpId="0" animBg="1"/>
      <p:bldP spid="1394709" grpId="0" animBg="1"/>
      <p:bldP spid="1394710" grpId="0"/>
      <p:bldP spid="1394711" grpId="0" animBg="1"/>
      <p:bldP spid="1394712" grpId="0" animBg="1"/>
      <p:bldP spid="1394713" grpId="0" animBg="1"/>
      <p:bldP spid="1394714" grpId="0" animBg="1"/>
      <p:bldP spid="1394715" grpId="0" animBg="1"/>
      <p:bldP spid="1394716" grpId="0" animBg="1"/>
      <p:bldP spid="1394717" grpId="0" animBg="1"/>
      <p:bldP spid="1394718" grpId="0" animBg="1"/>
      <p:bldP spid="1394719" grpId="0" animBg="1"/>
      <p:bldP spid="1394720" grpId="0" animBg="1"/>
      <p:bldP spid="1394721" grpId="0" animBg="1"/>
      <p:bldP spid="1394722" grpId="0" animBg="1"/>
      <p:bldP spid="1394723" grpId="0"/>
      <p:bldP spid="1394724" grpId="0" animBg="1"/>
      <p:bldP spid="1394725" grpId="0" animBg="1"/>
      <p:bldP spid="1394726" grpId="0" animBg="1"/>
      <p:bldP spid="1394727" grpId="0" animBg="1"/>
      <p:bldP spid="1394728" grpId="0" animBg="1"/>
      <p:bldP spid="1394729" grpId="0" animBg="1"/>
      <p:bldP spid="1394730" grpId="0" animBg="1"/>
      <p:bldP spid="1394731" grpId="0" animBg="1"/>
      <p:bldP spid="1394732" grpId="0" animBg="1"/>
      <p:bldP spid="1394733" grpId="0" animBg="1"/>
      <p:bldP spid="1394734" grpId="0"/>
      <p:bldP spid="1394735" grpId="0"/>
      <p:bldP spid="1394736" grpId="0"/>
      <p:bldP spid="1394738" grpId="0" animBg="1"/>
      <p:bldP spid="1394739" grpId="0" animBg="1"/>
      <p:bldP spid="1394740" grpId="0" animBg="1"/>
      <p:bldP spid="1394741" grpId="0" animBg="1"/>
      <p:bldP spid="1394742" grpId="0" animBg="1"/>
      <p:bldP spid="139474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Non-Linear Separators</a:t>
            </a:r>
          </a:p>
        </p:txBody>
      </p:sp>
      <p:sp>
        <p:nvSpPr>
          <p:cNvPr id="51203" name="Rectangle 3"/>
          <p:cNvSpPr>
            <a:spLocks noGrp="1" noChangeArrowheads="1"/>
          </p:cNvSpPr>
          <p:nvPr>
            <p:ph idx="1"/>
          </p:nvPr>
        </p:nvSpPr>
        <p:spPr>
          <a:xfrm>
            <a:off x="584200" y="1371600"/>
            <a:ext cx="11379200" cy="4729164"/>
          </a:xfrm>
        </p:spPr>
        <p:txBody>
          <a:bodyPr/>
          <a:lstStyle/>
          <a:p>
            <a:pPr eaLnBrk="1" hangingPunct="1"/>
            <a:r>
              <a:rPr lang="en-US" sz="2400" dirty="0" smtClean="0"/>
              <a:t>General idea: the original feature space can always be mapped to some higher-dimensional feature space where the training set is separable:</a:t>
            </a:r>
          </a:p>
        </p:txBody>
      </p:sp>
      <p:sp>
        <p:nvSpPr>
          <p:cNvPr id="51204" name="Line 4"/>
          <p:cNvSpPr>
            <a:spLocks noChangeShapeType="1"/>
          </p:cNvSpPr>
          <p:nvPr/>
        </p:nvSpPr>
        <p:spPr bwMode="auto">
          <a:xfrm flipV="1">
            <a:off x="3754438" y="2686050"/>
            <a:ext cx="0" cy="3041650"/>
          </a:xfrm>
          <a:prstGeom prst="line">
            <a:avLst/>
          </a:prstGeom>
          <a:noFill/>
          <a:ln w="25400">
            <a:solidFill>
              <a:schemeClr val="tx1"/>
            </a:solidFill>
            <a:round/>
            <a:headEnd/>
            <a:tailEnd type="triangle" w="med" len="med"/>
          </a:ln>
        </p:spPr>
        <p:txBody>
          <a:bodyPr/>
          <a:lstStyle/>
          <a:p>
            <a:endParaRPr lang="en-US"/>
          </a:p>
        </p:txBody>
      </p:sp>
      <p:sp>
        <p:nvSpPr>
          <p:cNvPr id="51205" name="Line 5"/>
          <p:cNvSpPr>
            <a:spLocks noChangeShapeType="1"/>
          </p:cNvSpPr>
          <p:nvPr/>
        </p:nvSpPr>
        <p:spPr bwMode="auto">
          <a:xfrm flipV="1">
            <a:off x="2133600" y="4297363"/>
            <a:ext cx="3319463" cy="0"/>
          </a:xfrm>
          <a:prstGeom prst="line">
            <a:avLst/>
          </a:prstGeom>
          <a:noFill/>
          <a:ln w="25400">
            <a:solidFill>
              <a:schemeClr val="tx1"/>
            </a:solidFill>
            <a:round/>
            <a:headEnd/>
            <a:tailEnd type="triangle" w="med" len="med"/>
          </a:ln>
        </p:spPr>
        <p:txBody>
          <a:bodyPr/>
          <a:lstStyle/>
          <a:p>
            <a:endParaRPr lang="en-US"/>
          </a:p>
        </p:txBody>
      </p:sp>
      <p:sp>
        <p:nvSpPr>
          <p:cNvPr id="51206" name="AutoShape 6"/>
          <p:cNvSpPr>
            <a:spLocks noChangeArrowheads="1"/>
          </p:cNvSpPr>
          <p:nvPr/>
        </p:nvSpPr>
        <p:spPr bwMode="auto">
          <a:xfrm>
            <a:off x="3784600" y="3517900"/>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51207" name="AutoShape 7"/>
          <p:cNvSpPr>
            <a:spLocks noChangeArrowheads="1"/>
          </p:cNvSpPr>
          <p:nvPr/>
        </p:nvSpPr>
        <p:spPr bwMode="auto">
          <a:xfrm>
            <a:off x="3209925" y="387508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51208" name="AutoShape 8"/>
          <p:cNvSpPr>
            <a:spLocks noChangeArrowheads="1"/>
          </p:cNvSpPr>
          <p:nvPr/>
        </p:nvSpPr>
        <p:spPr bwMode="auto">
          <a:xfrm>
            <a:off x="3362325" y="442118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51209" name="AutoShape 9"/>
          <p:cNvSpPr>
            <a:spLocks noChangeArrowheads="1"/>
          </p:cNvSpPr>
          <p:nvPr/>
        </p:nvSpPr>
        <p:spPr bwMode="auto">
          <a:xfrm>
            <a:off x="3895725" y="489743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51210" name="AutoShape 10"/>
          <p:cNvSpPr>
            <a:spLocks noChangeArrowheads="1"/>
          </p:cNvSpPr>
          <p:nvPr/>
        </p:nvSpPr>
        <p:spPr bwMode="auto">
          <a:xfrm>
            <a:off x="3476625" y="356393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51211" name="AutoShape 11"/>
          <p:cNvSpPr>
            <a:spLocks noChangeArrowheads="1"/>
          </p:cNvSpPr>
          <p:nvPr/>
        </p:nvSpPr>
        <p:spPr bwMode="auto">
          <a:xfrm>
            <a:off x="2981325" y="419258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51212" name="AutoShape 12"/>
          <p:cNvSpPr>
            <a:spLocks noChangeArrowheads="1"/>
          </p:cNvSpPr>
          <p:nvPr/>
        </p:nvSpPr>
        <p:spPr bwMode="auto">
          <a:xfrm>
            <a:off x="3400425" y="493553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51213" name="AutoShape 13"/>
          <p:cNvSpPr>
            <a:spLocks noChangeArrowheads="1"/>
          </p:cNvSpPr>
          <p:nvPr/>
        </p:nvSpPr>
        <p:spPr bwMode="auto">
          <a:xfrm>
            <a:off x="3895725" y="396398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51214" name="AutoShape 14"/>
          <p:cNvSpPr>
            <a:spLocks noChangeArrowheads="1"/>
          </p:cNvSpPr>
          <p:nvPr/>
        </p:nvSpPr>
        <p:spPr bwMode="auto">
          <a:xfrm>
            <a:off x="4797425" y="395128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51215" name="AutoShape 15"/>
          <p:cNvSpPr>
            <a:spLocks noChangeArrowheads="1"/>
          </p:cNvSpPr>
          <p:nvPr/>
        </p:nvSpPr>
        <p:spPr bwMode="auto">
          <a:xfrm>
            <a:off x="4657725" y="516413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51216" name="AutoShape 16"/>
          <p:cNvSpPr>
            <a:spLocks noChangeArrowheads="1"/>
          </p:cNvSpPr>
          <p:nvPr/>
        </p:nvSpPr>
        <p:spPr bwMode="auto">
          <a:xfrm>
            <a:off x="2409825" y="407828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51217" name="AutoShape 17"/>
          <p:cNvSpPr>
            <a:spLocks noChangeArrowheads="1"/>
          </p:cNvSpPr>
          <p:nvPr/>
        </p:nvSpPr>
        <p:spPr bwMode="auto">
          <a:xfrm>
            <a:off x="3921125" y="553243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51218" name="AutoShape 18"/>
          <p:cNvSpPr>
            <a:spLocks noChangeArrowheads="1"/>
          </p:cNvSpPr>
          <p:nvPr/>
        </p:nvSpPr>
        <p:spPr bwMode="auto">
          <a:xfrm>
            <a:off x="4886325" y="468788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51219" name="AutoShape 19"/>
          <p:cNvSpPr>
            <a:spLocks noChangeArrowheads="1"/>
          </p:cNvSpPr>
          <p:nvPr/>
        </p:nvSpPr>
        <p:spPr bwMode="auto">
          <a:xfrm>
            <a:off x="2949575" y="522763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51220" name="AutoShape 20"/>
          <p:cNvSpPr>
            <a:spLocks noChangeArrowheads="1"/>
          </p:cNvSpPr>
          <p:nvPr/>
        </p:nvSpPr>
        <p:spPr bwMode="auto">
          <a:xfrm>
            <a:off x="2638425" y="474503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51221" name="AutoShape 21"/>
          <p:cNvSpPr>
            <a:spLocks noChangeArrowheads="1"/>
          </p:cNvSpPr>
          <p:nvPr/>
        </p:nvSpPr>
        <p:spPr bwMode="auto">
          <a:xfrm>
            <a:off x="2695575" y="322103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51222" name="AutoShape 22"/>
          <p:cNvSpPr>
            <a:spLocks noChangeArrowheads="1"/>
          </p:cNvSpPr>
          <p:nvPr/>
        </p:nvSpPr>
        <p:spPr bwMode="auto">
          <a:xfrm>
            <a:off x="4191000" y="4356100"/>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51223" name="AutoShape 23"/>
          <p:cNvSpPr>
            <a:spLocks noChangeArrowheads="1"/>
          </p:cNvSpPr>
          <p:nvPr/>
        </p:nvSpPr>
        <p:spPr bwMode="auto">
          <a:xfrm>
            <a:off x="3810000" y="4489450"/>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51224" name="AutoShape 24"/>
          <p:cNvSpPr>
            <a:spLocks noChangeArrowheads="1"/>
          </p:cNvSpPr>
          <p:nvPr/>
        </p:nvSpPr>
        <p:spPr bwMode="auto">
          <a:xfrm>
            <a:off x="4095750" y="3251200"/>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51225" name="Oval 25"/>
          <p:cNvSpPr>
            <a:spLocks noChangeArrowheads="1"/>
          </p:cNvSpPr>
          <p:nvPr/>
        </p:nvSpPr>
        <p:spPr bwMode="auto">
          <a:xfrm>
            <a:off x="2800350" y="3336925"/>
            <a:ext cx="1885950" cy="1905000"/>
          </a:xfrm>
          <a:prstGeom prst="ellipse">
            <a:avLst/>
          </a:prstGeom>
          <a:noFill/>
          <a:ln w="15875" algn="ctr">
            <a:solidFill>
              <a:schemeClr val="tx2"/>
            </a:solidFill>
            <a:prstDash val="sysDot"/>
            <a:round/>
            <a:headEnd/>
            <a:tailEnd/>
          </a:ln>
        </p:spPr>
        <p:txBody>
          <a:bodyPr wrap="none" anchor="ctr"/>
          <a:lstStyle/>
          <a:p>
            <a:endParaRPr lang="en-US"/>
          </a:p>
        </p:txBody>
      </p:sp>
      <p:sp>
        <p:nvSpPr>
          <p:cNvPr id="51226" name="AutoShape 26"/>
          <p:cNvSpPr>
            <a:spLocks noChangeArrowheads="1"/>
          </p:cNvSpPr>
          <p:nvPr/>
        </p:nvSpPr>
        <p:spPr bwMode="auto">
          <a:xfrm>
            <a:off x="2847975" y="337343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51227" name="AutoShape 27"/>
          <p:cNvSpPr>
            <a:spLocks noChangeArrowheads="1"/>
          </p:cNvSpPr>
          <p:nvPr/>
        </p:nvSpPr>
        <p:spPr bwMode="auto">
          <a:xfrm>
            <a:off x="4772025" y="335438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51228" name="Line 28"/>
          <p:cNvSpPr>
            <a:spLocks noChangeShapeType="1"/>
          </p:cNvSpPr>
          <p:nvPr/>
        </p:nvSpPr>
        <p:spPr bwMode="auto">
          <a:xfrm flipH="1" flipV="1">
            <a:off x="7793038" y="2438400"/>
            <a:ext cx="0" cy="2070100"/>
          </a:xfrm>
          <a:prstGeom prst="line">
            <a:avLst/>
          </a:prstGeom>
          <a:noFill/>
          <a:ln w="25400">
            <a:solidFill>
              <a:schemeClr val="tx1"/>
            </a:solidFill>
            <a:round/>
            <a:headEnd/>
            <a:tailEnd type="triangle" w="med" len="med"/>
          </a:ln>
        </p:spPr>
        <p:txBody>
          <a:bodyPr/>
          <a:lstStyle/>
          <a:p>
            <a:endParaRPr lang="en-US"/>
          </a:p>
        </p:txBody>
      </p:sp>
      <p:sp>
        <p:nvSpPr>
          <p:cNvPr id="51229" name="Line 29"/>
          <p:cNvSpPr>
            <a:spLocks noChangeShapeType="1"/>
          </p:cNvSpPr>
          <p:nvPr/>
        </p:nvSpPr>
        <p:spPr bwMode="auto">
          <a:xfrm>
            <a:off x="7762875" y="4525963"/>
            <a:ext cx="2347913" cy="0"/>
          </a:xfrm>
          <a:prstGeom prst="line">
            <a:avLst/>
          </a:prstGeom>
          <a:noFill/>
          <a:ln w="25400">
            <a:solidFill>
              <a:schemeClr val="tx1"/>
            </a:solidFill>
            <a:round/>
            <a:headEnd/>
            <a:tailEnd type="triangle" w="med" len="med"/>
          </a:ln>
        </p:spPr>
        <p:txBody>
          <a:bodyPr/>
          <a:lstStyle/>
          <a:p>
            <a:endParaRPr lang="en-US"/>
          </a:p>
        </p:txBody>
      </p:sp>
      <p:sp>
        <p:nvSpPr>
          <p:cNvPr id="51230" name="AutoShape 30"/>
          <p:cNvSpPr>
            <a:spLocks noChangeArrowheads="1"/>
          </p:cNvSpPr>
          <p:nvPr/>
        </p:nvSpPr>
        <p:spPr bwMode="auto">
          <a:xfrm>
            <a:off x="8061325" y="3889375"/>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51231" name="AutoShape 31"/>
          <p:cNvSpPr>
            <a:spLocks noChangeArrowheads="1"/>
          </p:cNvSpPr>
          <p:nvPr/>
        </p:nvSpPr>
        <p:spPr bwMode="auto">
          <a:xfrm>
            <a:off x="7486650" y="4246563"/>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51232" name="AutoShape 32"/>
          <p:cNvSpPr>
            <a:spLocks noChangeArrowheads="1"/>
          </p:cNvSpPr>
          <p:nvPr/>
        </p:nvSpPr>
        <p:spPr bwMode="auto">
          <a:xfrm>
            <a:off x="7867650" y="480218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51233" name="AutoShape 33"/>
          <p:cNvSpPr>
            <a:spLocks noChangeArrowheads="1"/>
          </p:cNvSpPr>
          <p:nvPr/>
        </p:nvSpPr>
        <p:spPr bwMode="auto">
          <a:xfrm>
            <a:off x="8686800" y="480218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51234" name="AutoShape 34"/>
          <p:cNvSpPr>
            <a:spLocks noChangeArrowheads="1"/>
          </p:cNvSpPr>
          <p:nvPr/>
        </p:nvSpPr>
        <p:spPr bwMode="auto">
          <a:xfrm>
            <a:off x="7753350" y="3935413"/>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51235" name="AutoShape 35"/>
          <p:cNvSpPr>
            <a:spLocks noChangeArrowheads="1"/>
          </p:cNvSpPr>
          <p:nvPr/>
        </p:nvSpPr>
        <p:spPr bwMode="auto">
          <a:xfrm>
            <a:off x="7962900" y="421163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51236" name="AutoShape 36"/>
          <p:cNvSpPr>
            <a:spLocks noChangeArrowheads="1"/>
          </p:cNvSpPr>
          <p:nvPr/>
        </p:nvSpPr>
        <p:spPr bwMode="auto">
          <a:xfrm>
            <a:off x="8191500" y="484028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51237" name="AutoShape 37"/>
          <p:cNvSpPr>
            <a:spLocks noChangeArrowheads="1"/>
          </p:cNvSpPr>
          <p:nvPr/>
        </p:nvSpPr>
        <p:spPr bwMode="auto">
          <a:xfrm>
            <a:off x="8172450" y="4335463"/>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51238" name="AutoShape 38"/>
          <p:cNvSpPr>
            <a:spLocks noChangeArrowheads="1"/>
          </p:cNvSpPr>
          <p:nvPr/>
        </p:nvSpPr>
        <p:spPr bwMode="auto">
          <a:xfrm>
            <a:off x="9779000" y="397033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51239" name="AutoShape 39"/>
          <p:cNvSpPr>
            <a:spLocks noChangeArrowheads="1"/>
          </p:cNvSpPr>
          <p:nvPr/>
        </p:nvSpPr>
        <p:spPr bwMode="auto">
          <a:xfrm>
            <a:off x="9639300" y="518318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51240" name="AutoShape 40"/>
          <p:cNvSpPr>
            <a:spLocks noChangeArrowheads="1"/>
          </p:cNvSpPr>
          <p:nvPr/>
        </p:nvSpPr>
        <p:spPr bwMode="auto">
          <a:xfrm>
            <a:off x="9163050" y="293528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51241" name="AutoShape 41"/>
          <p:cNvSpPr>
            <a:spLocks noChangeArrowheads="1"/>
          </p:cNvSpPr>
          <p:nvPr/>
        </p:nvSpPr>
        <p:spPr bwMode="auto">
          <a:xfrm>
            <a:off x="9169400" y="419893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51242" name="AutoShape 42"/>
          <p:cNvSpPr>
            <a:spLocks noChangeArrowheads="1"/>
          </p:cNvSpPr>
          <p:nvPr/>
        </p:nvSpPr>
        <p:spPr bwMode="auto">
          <a:xfrm>
            <a:off x="9867900" y="470693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51243" name="AutoShape 43"/>
          <p:cNvSpPr>
            <a:spLocks noChangeArrowheads="1"/>
          </p:cNvSpPr>
          <p:nvPr/>
        </p:nvSpPr>
        <p:spPr bwMode="auto">
          <a:xfrm>
            <a:off x="8693150" y="364648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51244" name="AutoShape 44"/>
          <p:cNvSpPr>
            <a:spLocks noChangeArrowheads="1"/>
          </p:cNvSpPr>
          <p:nvPr/>
        </p:nvSpPr>
        <p:spPr bwMode="auto">
          <a:xfrm>
            <a:off x="9296400" y="487838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51245" name="AutoShape 45"/>
          <p:cNvSpPr>
            <a:spLocks noChangeArrowheads="1"/>
          </p:cNvSpPr>
          <p:nvPr/>
        </p:nvSpPr>
        <p:spPr bwMode="auto">
          <a:xfrm>
            <a:off x="9086850" y="314483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51246" name="AutoShape 46"/>
          <p:cNvSpPr>
            <a:spLocks noChangeArrowheads="1"/>
          </p:cNvSpPr>
          <p:nvPr/>
        </p:nvSpPr>
        <p:spPr bwMode="auto">
          <a:xfrm>
            <a:off x="7696200" y="4651375"/>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51247" name="AutoShape 47"/>
          <p:cNvSpPr>
            <a:spLocks noChangeArrowheads="1"/>
          </p:cNvSpPr>
          <p:nvPr/>
        </p:nvSpPr>
        <p:spPr bwMode="auto">
          <a:xfrm>
            <a:off x="7315200" y="4784725"/>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51248" name="AutoShape 48"/>
          <p:cNvSpPr>
            <a:spLocks noChangeArrowheads="1"/>
          </p:cNvSpPr>
          <p:nvPr/>
        </p:nvSpPr>
        <p:spPr bwMode="auto">
          <a:xfrm>
            <a:off x="9077325" y="3270250"/>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51249" name="AutoShape 49"/>
          <p:cNvSpPr>
            <a:spLocks noChangeArrowheads="1"/>
          </p:cNvSpPr>
          <p:nvPr/>
        </p:nvSpPr>
        <p:spPr bwMode="auto">
          <a:xfrm>
            <a:off x="8629650" y="280193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51250" name="AutoShape 50"/>
          <p:cNvSpPr>
            <a:spLocks noChangeArrowheads="1"/>
          </p:cNvSpPr>
          <p:nvPr/>
        </p:nvSpPr>
        <p:spPr bwMode="auto">
          <a:xfrm>
            <a:off x="9753600" y="337343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51251" name="Line 51"/>
          <p:cNvSpPr>
            <a:spLocks noChangeShapeType="1"/>
          </p:cNvSpPr>
          <p:nvPr/>
        </p:nvSpPr>
        <p:spPr bwMode="auto">
          <a:xfrm flipH="1">
            <a:off x="6545263" y="4527550"/>
            <a:ext cx="1238250" cy="996950"/>
          </a:xfrm>
          <a:prstGeom prst="line">
            <a:avLst/>
          </a:prstGeom>
          <a:noFill/>
          <a:ln w="25400">
            <a:solidFill>
              <a:schemeClr val="tx1"/>
            </a:solidFill>
            <a:round/>
            <a:headEnd/>
            <a:tailEnd type="triangle" w="med" len="med"/>
          </a:ln>
        </p:spPr>
        <p:txBody>
          <a:bodyPr/>
          <a:lstStyle/>
          <a:p>
            <a:endParaRPr lang="en-US"/>
          </a:p>
        </p:txBody>
      </p:sp>
      <p:sp>
        <p:nvSpPr>
          <p:cNvPr id="51252" name="Line 52"/>
          <p:cNvSpPr>
            <a:spLocks noChangeShapeType="1"/>
          </p:cNvSpPr>
          <p:nvPr/>
        </p:nvSpPr>
        <p:spPr bwMode="auto">
          <a:xfrm>
            <a:off x="7781925" y="3175000"/>
            <a:ext cx="1447800" cy="1333500"/>
          </a:xfrm>
          <a:prstGeom prst="line">
            <a:avLst/>
          </a:prstGeom>
          <a:noFill/>
          <a:ln w="15875">
            <a:solidFill>
              <a:schemeClr val="tx2"/>
            </a:solidFill>
            <a:prstDash val="sysDot"/>
            <a:round/>
            <a:headEnd/>
            <a:tailEnd/>
          </a:ln>
        </p:spPr>
        <p:txBody>
          <a:bodyPr/>
          <a:lstStyle/>
          <a:p>
            <a:endParaRPr lang="en-US"/>
          </a:p>
        </p:txBody>
      </p:sp>
      <p:sp>
        <p:nvSpPr>
          <p:cNvPr id="51253" name="Line 53"/>
          <p:cNvSpPr>
            <a:spLocks noChangeShapeType="1"/>
          </p:cNvSpPr>
          <p:nvPr/>
        </p:nvSpPr>
        <p:spPr bwMode="auto">
          <a:xfrm flipV="1">
            <a:off x="8010525" y="4546600"/>
            <a:ext cx="1219200" cy="1219200"/>
          </a:xfrm>
          <a:prstGeom prst="line">
            <a:avLst/>
          </a:prstGeom>
          <a:noFill/>
          <a:ln w="15875">
            <a:solidFill>
              <a:schemeClr val="tx2"/>
            </a:solidFill>
            <a:prstDash val="sysDot"/>
            <a:round/>
            <a:headEnd/>
            <a:tailEnd/>
          </a:ln>
        </p:spPr>
        <p:txBody>
          <a:bodyPr/>
          <a:lstStyle/>
          <a:p>
            <a:endParaRPr lang="en-US"/>
          </a:p>
        </p:txBody>
      </p:sp>
      <p:sp>
        <p:nvSpPr>
          <p:cNvPr id="51254" name="Line 54"/>
          <p:cNvSpPr>
            <a:spLocks noChangeShapeType="1"/>
          </p:cNvSpPr>
          <p:nvPr/>
        </p:nvSpPr>
        <p:spPr bwMode="auto">
          <a:xfrm flipV="1">
            <a:off x="6315075" y="3213100"/>
            <a:ext cx="1466850" cy="838200"/>
          </a:xfrm>
          <a:prstGeom prst="line">
            <a:avLst/>
          </a:prstGeom>
          <a:noFill/>
          <a:ln w="15875">
            <a:solidFill>
              <a:schemeClr val="tx2"/>
            </a:solidFill>
            <a:prstDash val="sysDot"/>
            <a:round/>
            <a:headEnd/>
            <a:tailEnd/>
          </a:ln>
        </p:spPr>
        <p:txBody>
          <a:bodyPr/>
          <a:lstStyle/>
          <a:p>
            <a:endParaRPr lang="en-US"/>
          </a:p>
        </p:txBody>
      </p:sp>
      <p:sp>
        <p:nvSpPr>
          <p:cNvPr id="51255" name="Line 55"/>
          <p:cNvSpPr>
            <a:spLocks noChangeShapeType="1"/>
          </p:cNvSpPr>
          <p:nvPr/>
        </p:nvSpPr>
        <p:spPr bwMode="auto">
          <a:xfrm>
            <a:off x="6296025" y="4051300"/>
            <a:ext cx="1714500" cy="1695450"/>
          </a:xfrm>
          <a:prstGeom prst="line">
            <a:avLst/>
          </a:prstGeom>
          <a:noFill/>
          <a:ln w="15875">
            <a:solidFill>
              <a:schemeClr val="tx2"/>
            </a:solidFill>
            <a:prstDash val="sysDot"/>
            <a:round/>
            <a:headEnd/>
            <a:tailEnd/>
          </a:ln>
        </p:spPr>
        <p:txBody>
          <a:bodyPr/>
          <a:lstStyle/>
          <a:p>
            <a:endParaRPr lang="en-US"/>
          </a:p>
        </p:txBody>
      </p:sp>
      <p:sp>
        <p:nvSpPr>
          <p:cNvPr id="51256" name="AutoShape 56"/>
          <p:cNvSpPr>
            <a:spLocks noChangeArrowheads="1"/>
          </p:cNvSpPr>
          <p:nvPr/>
        </p:nvSpPr>
        <p:spPr bwMode="auto">
          <a:xfrm>
            <a:off x="5276850" y="2613025"/>
            <a:ext cx="1638300" cy="457200"/>
          </a:xfrm>
          <a:prstGeom prst="curvedDownArrow">
            <a:avLst>
              <a:gd name="adj1" fmla="val 71667"/>
              <a:gd name="adj2" fmla="val 143333"/>
              <a:gd name="adj3" fmla="val 33333"/>
            </a:avLst>
          </a:prstGeom>
          <a:solidFill>
            <a:srgbClr val="008000"/>
          </a:solidFill>
          <a:ln w="9525">
            <a:solidFill>
              <a:srgbClr val="008000"/>
            </a:solidFill>
            <a:miter lim="800000"/>
            <a:headEnd/>
            <a:tailEnd/>
          </a:ln>
        </p:spPr>
        <p:txBody>
          <a:bodyPr wrap="none" anchor="ctr"/>
          <a:lstStyle/>
          <a:p>
            <a:endParaRPr lang="en-US"/>
          </a:p>
        </p:txBody>
      </p:sp>
      <p:sp>
        <p:nvSpPr>
          <p:cNvPr id="51257" name="Text Box 57"/>
          <p:cNvSpPr txBox="1">
            <a:spLocks noChangeArrowheads="1"/>
          </p:cNvSpPr>
          <p:nvPr/>
        </p:nvSpPr>
        <p:spPr bwMode="auto">
          <a:xfrm>
            <a:off x="5276850" y="3013075"/>
            <a:ext cx="1679575" cy="396875"/>
          </a:xfrm>
          <a:prstGeom prst="rect">
            <a:avLst/>
          </a:prstGeom>
          <a:noFill/>
          <a:ln w="9525" algn="ctr">
            <a:noFill/>
            <a:miter lim="800000"/>
            <a:headEnd/>
            <a:tailEnd/>
          </a:ln>
        </p:spPr>
        <p:txBody>
          <a:bodyPr>
            <a:spAutoFit/>
          </a:bodyPr>
          <a:lstStyle/>
          <a:p>
            <a:pPr>
              <a:spcBef>
                <a:spcPct val="50000"/>
              </a:spcBef>
            </a:pPr>
            <a:r>
              <a:rPr lang="el-GR" sz="2000">
                <a:latin typeface="Times New Roman" pitchFamily="18" charset="0"/>
                <a:cs typeface="Times New Roman" pitchFamily="18" charset="0"/>
              </a:rPr>
              <a:t>Φ</a:t>
            </a:r>
            <a:r>
              <a:rPr lang="en-US" sz="2000">
                <a:latin typeface="Times New Roman" pitchFamily="18" charset="0"/>
                <a:cs typeface="Times New Roman" pitchFamily="18" charset="0"/>
              </a:rPr>
              <a:t>:  </a:t>
            </a:r>
            <a:r>
              <a:rPr lang="en-US" sz="2000" b="1">
                <a:latin typeface="Times New Roman" pitchFamily="18" charset="0"/>
                <a:cs typeface="Times New Roman" pitchFamily="18" charset="0"/>
              </a:rPr>
              <a:t>x</a:t>
            </a:r>
            <a:r>
              <a:rPr lang="en-US" sz="2000" b="1" baseline="-25000">
                <a:latin typeface="Times New Roman" pitchFamily="18" charset="0"/>
                <a:cs typeface="Times New Roman" pitchFamily="18" charset="0"/>
              </a:rPr>
              <a:t> </a:t>
            </a:r>
            <a:r>
              <a:rPr lang="en-US" sz="2000" b="1">
                <a:latin typeface="Times New Roman" pitchFamily="18" charset="0"/>
                <a:cs typeface="Times New Roman" pitchFamily="18" charset="0"/>
              </a:rPr>
              <a:t>→</a:t>
            </a:r>
            <a:r>
              <a:rPr lang="en-US" sz="2000">
                <a:latin typeface="Times New Roman" pitchFamily="18" charset="0"/>
                <a:cs typeface="Times New Roman" pitchFamily="18" charset="0"/>
              </a:rPr>
              <a:t> </a:t>
            </a:r>
            <a:r>
              <a:rPr lang="el-GR" sz="2000" b="1">
                <a:latin typeface="Times New Roman" pitchFamily="18" charset="0"/>
                <a:cs typeface="Times New Roman" pitchFamily="18" charset="0"/>
              </a:rPr>
              <a:t>φ</a:t>
            </a:r>
            <a:r>
              <a:rPr lang="en-US" sz="2000">
                <a:latin typeface="Times New Roman" pitchFamily="18" charset="0"/>
                <a:cs typeface="Times New Roman" pitchFamily="18" charset="0"/>
              </a:rPr>
              <a:t>(</a:t>
            </a:r>
            <a:r>
              <a:rPr lang="en-US" sz="2000" b="1">
                <a:latin typeface="Times New Roman" pitchFamily="18" charset="0"/>
                <a:cs typeface="Times New Roman" pitchFamily="18" charset="0"/>
              </a:rPr>
              <a:t>x</a:t>
            </a:r>
            <a:r>
              <a:rPr lang="en-US" sz="2000">
                <a:latin typeface="Times New Roman" pitchFamily="18" charset="0"/>
                <a:cs typeface="Times New Roman" pitchFamily="18" charset="0"/>
              </a:rPr>
              <a:t>)</a:t>
            </a:r>
          </a:p>
        </p:txBody>
      </p:sp>
    </p:spTree>
    <p:extLst>
      <p:ext uri="{BB962C8B-B14F-4D97-AF65-F5344CB8AC3E}">
        <p14:creationId xmlns:p14="http://schemas.microsoft.com/office/powerpoint/2010/main" val="101306768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Classification: Comparison</a:t>
            </a:r>
          </a:p>
        </p:txBody>
      </p:sp>
      <p:sp>
        <p:nvSpPr>
          <p:cNvPr id="33795" name="Rectangle 3"/>
          <p:cNvSpPr>
            <a:spLocks noGrp="1" noChangeArrowheads="1"/>
          </p:cNvSpPr>
          <p:nvPr>
            <p:ph idx="1"/>
          </p:nvPr>
        </p:nvSpPr>
        <p:spPr/>
        <p:txBody>
          <a:bodyPr/>
          <a:lstStyle/>
          <a:p>
            <a:pPr eaLnBrk="1" hangingPunct="1">
              <a:lnSpc>
                <a:spcPct val="90000"/>
              </a:lnSpc>
            </a:pPr>
            <a:r>
              <a:rPr lang="en-US" sz="2800" smtClean="0"/>
              <a:t>Naïve Bayes</a:t>
            </a:r>
          </a:p>
          <a:p>
            <a:pPr lvl="1" eaLnBrk="1" hangingPunct="1">
              <a:lnSpc>
                <a:spcPct val="90000"/>
              </a:lnSpc>
            </a:pPr>
            <a:r>
              <a:rPr lang="en-US" sz="2400" smtClean="0"/>
              <a:t>Builds a model training data</a:t>
            </a:r>
          </a:p>
          <a:p>
            <a:pPr lvl="1" eaLnBrk="1" hangingPunct="1">
              <a:lnSpc>
                <a:spcPct val="90000"/>
              </a:lnSpc>
            </a:pPr>
            <a:r>
              <a:rPr lang="en-US" sz="2400" smtClean="0"/>
              <a:t>Gives prediction probabilities</a:t>
            </a:r>
          </a:p>
          <a:p>
            <a:pPr lvl="1" eaLnBrk="1" hangingPunct="1">
              <a:lnSpc>
                <a:spcPct val="90000"/>
              </a:lnSpc>
            </a:pPr>
            <a:r>
              <a:rPr lang="en-US" sz="2400" smtClean="0"/>
              <a:t>Strong assumptions about feature independence</a:t>
            </a:r>
          </a:p>
          <a:p>
            <a:pPr lvl="1" eaLnBrk="1" hangingPunct="1">
              <a:lnSpc>
                <a:spcPct val="90000"/>
              </a:lnSpc>
            </a:pPr>
            <a:r>
              <a:rPr lang="en-US" sz="2400" smtClean="0"/>
              <a:t>One pass through data (counting)</a:t>
            </a:r>
          </a:p>
          <a:p>
            <a:pPr eaLnBrk="1" hangingPunct="1">
              <a:lnSpc>
                <a:spcPct val="90000"/>
              </a:lnSpc>
            </a:pPr>
            <a:endParaRPr lang="en-US" sz="2800" smtClean="0"/>
          </a:p>
          <a:p>
            <a:pPr eaLnBrk="1" hangingPunct="1">
              <a:lnSpc>
                <a:spcPct val="90000"/>
              </a:lnSpc>
            </a:pPr>
            <a:r>
              <a:rPr lang="en-US" sz="2800" smtClean="0"/>
              <a:t>Perceptrons / MIRA:</a:t>
            </a:r>
          </a:p>
          <a:p>
            <a:pPr lvl="1" eaLnBrk="1" hangingPunct="1">
              <a:lnSpc>
                <a:spcPct val="90000"/>
              </a:lnSpc>
            </a:pPr>
            <a:r>
              <a:rPr lang="en-US" sz="2400" smtClean="0"/>
              <a:t>Makes less assumptions about data</a:t>
            </a:r>
          </a:p>
          <a:p>
            <a:pPr lvl="1" eaLnBrk="1" hangingPunct="1">
              <a:lnSpc>
                <a:spcPct val="90000"/>
              </a:lnSpc>
            </a:pPr>
            <a:r>
              <a:rPr lang="en-US" sz="2400" smtClean="0"/>
              <a:t>Mistake-driven learning</a:t>
            </a:r>
          </a:p>
          <a:p>
            <a:pPr lvl="1" eaLnBrk="1" hangingPunct="1">
              <a:lnSpc>
                <a:spcPct val="90000"/>
              </a:lnSpc>
            </a:pPr>
            <a:r>
              <a:rPr lang="en-US" sz="2400" smtClean="0"/>
              <a:t>Multiple passes through data (prediction)</a:t>
            </a:r>
          </a:p>
          <a:p>
            <a:pPr lvl="1" eaLnBrk="1" hangingPunct="1">
              <a:lnSpc>
                <a:spcPct val="90000"/>
              </a:lnSpc>
            </a:pPr>
            <a:r>
              <a:rPr lang="en-US" sz="2400" smtClean="0"/>
              <a:t>Often more accurate</a:t>
            </a:r>
          </a:p>
        </p:txBody>
      </p:sp>
    </p:spTree>
    <p:extLst>
      <p:ext uri="{BB962C8B-B14F-4D97-AF65-F5344CB8AC3E}">
        <p14:creationId xmlns:p14="http://schemas.microsoft.com/office/powerpoint/2010/main" val="1313847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32" tIns="45718" rIns="91432" bIns="45718">
            <a:spAutoFit/>
          </a:bodyPr>
          <a:lstStyle/>
          <a:p>
            <a:pPr>
              <a:spcBef>
                <a:spcPct val="50000"/>
              </a:spcBef>
            </a:pPr>
            <a:endParaRPr lang="en-US"/>
          </a:p>
        </p:txBody>
      </p:sp>
      <p:sp>
        <p:nvSpPr>
          <p:cNvPr id="7" name="Text Box 8"/>
          <p:cNvSpPr txBox="1">
            <a:spLocks noChangeArrowheads="1"/>
          </p:cNvSpPr>
          <p:nvPr/>
        </p:nvSpPr>
        <p:spPr bwMode="auto">
          <a:xfrm>
            <a:off x="0" y="6003922"/>
            <a:ext cx="12192000" cy="761745"/>
          </a:xfrm>
          <a:prstGeom prst="rect">
            <a:avLst/>
          </a:prstGeom>
          <a:noFill/>
          <a:ln w="9525">
            <a:noFill/>
            <a:miter lim="800000"/>
            <a:headEnd/>
            <a:tailEnd/>
          </a:ln>
        </p:spPr>
        <p:txBody>
          <a:bodyPr wrap="square" lIns="68579" tIns="34289" rIns="68579" bIns="34289">
            <a:spAutoFit/>
          </a:bodyPr>
          <a:lstStyle/>
          <a:p>
            <a:pPr algn="ctr">
              <a:spcBef>
                <a:spcPct val="50000"/>
              </a:spcBef>
            </a:pPr>
            <a:r>
              <a:rPr lang="en-US" sz="2400" dirty="0" smtClean="0">
                <a:latin typeface="Calibri"/>
                <a:cs typeface="Calibri"/>
              </a:rPr>
              <a:t>Slides Courtesy of Dan Klein and Pieter Abbeel --- University of California, Berkeley</a:t>
            </a:r>
          </a:p>
          <a:p>
            <a:pPr algn="ctr">
              <a:spcBef>
                <a:spcPct val="50000"/>
              </a:spcBef>
            </a:pPr>
            <a:r>
              <a:rPr lang="en-US" sz="1400" dirty="0" smtClean="0">
                <a:latin typeface="Calibri"/>
                <a:cs typeface="Calibri"/>
              </a:rPr>
              <a:t>[These slides were created by Dan Klein and Pieter Abbeel for CS188 Intro to AI at UC Berkeley.  All CS188 materials are available at http://</a:t>
            </a:r>
            <a:r>
              <a:rPr lang="en-US" sz="1400" dirty="0" err="1" smtClean="0">
                <a:latin typeface="Calibri"/>
                <a:cs typeface="Calibri"/>
              </a:rPr>
              <a:t>ai.berkeley.edu</a:t>
            </a:r>
            <a:r>
              <a:rPr lang="en-US" sz="1400" dirty="0" smtClean="0">
                <a:latin typeface="Calibri"/>
                <a:cs typeface="Calibri"/>
              </a:rPr>
              <a:t>.]</a:t>
            </a:r>
            <a:endParaRPr lang="en-US" sz="1400" dirty="0">
              <a:latin typeface="Calibri"/>
              <a:cs typeface="Calibri"/>
            </a:endParaRPr>
          </a:p>
        </p:txBody>
      </p:sp>
      <p:pic>
        <p:nvPicPr>
          <p:cNvPr id="6" name="Picture 9" descr="http://aima.cs.berkeley.edu/cover2.jpg"/>
          <p:cNvPicPr>
            <a:picLocks noChangeAspect="1" noChangeArrowheads="1"/>
          </p:cNvPicPr>
          <p:nvPr/>
        </p:nvPicPr>
        <p:blipFill>
          <a:blip r:embed="rId3" cstate="print"/>
          <a:srcRect/>
          <a:stretch>
            <a:fillRect/>
          </a:stretch>
        </p:blipFill>
        <p:spPr bwMode="auto">
          <a:xfrm>
            <a:off x="7696200" y="778129"/>
            <a:ext cx="4032549" cy="5233306"/>
          </a:xfrm>
          <a:prstGeom prst="rect">
            <a:avLst/>
          </a:prstGeom>
          <a:noFill/>
          <a:ln w="9525">
            <a:solidFill>
              <a:schemeClr val="bg1">
                <a:lumMod val="50000"/>
              </a:schemeClr>
            </a:solidFill>
            <a:miter lim="800000"/>
            <a:headEnd/>
            <a:tailEnd/>
          </a:ln>
          <a:effectLst>
            <a:outerShdw blurRad="50800" dist="762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Rectangle 2"/>
          <p:cNvSpPr txBox="1">
            <a:spLocks noChangeArrowheads="1"/>
          </p:cNvSpPr>
          <p:nvPr/>
        </p:nvSpPr>
        <p:spPr bwMode="auto">
          <a:xfrm>
            <a:off x="152400" y="1447800"/>
            <a:ext cx="7391400" cy="1470025"/>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lvl1pPr algn="ctr" rtl="0" eaLnBrk="1" fontAlgn="base" hangingPunct="1">
              <a:spcBef>
                <a:spcPct val="0"/>
              </a:spcBef>
              <a:spcAft>
                <a:spcPct val="0"/>
              </a:spcAft>
              <a:defRPr sz="4400">
                <a:solidFill>
                  <a:schemeClr val="accent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a:lstStyle>
          <a:p>
            <a:r>
              <a:rPr lang="en-US" dirty="0" err="1"/>
              <a:t>Perceptrons</a:t>
            </a:r>
            <a:endParaRPr lang="en-US" sz="2800" kern="0" dirty="0"/>
          </a:p>
        </p:txBody>
      </p:sp>
      <p:sp>
        <p:nvSpPr>
          <p:cNvPr id="9" name="TextBox 8"/>
          <p:cNvSpPr txBox="1"/>
          <p:nvPr/>
        </p:nvSpPr>
        <p:spPr>
          <a:xfrm>
            <a:off x="1108292" y="3271722"/>
            <a:ext cx="5614992" cy="1569660"/>
          </a:xfrm>
          <a:prstGeom prst="rect">
            <a:avLst/>
          </a:prstGeom>
          <a:noFill/>
        </p:spPr>
        <p:txBody>
          <a:bodyPr wrap="square" rtlCol="0">
            <a:spAutoFit/>
          </a:bodyPr>
          <a:lstStyle/>
          <a:p>
            <a:pPr algn="ctr"/>
            <a:r>
              <a:rPr lang="en-US" sz="2400" dirty="0" smtClean="0">
                <a:solidFill>
                  <a:srgbClr val="FF0000"/>
                </a:solidFill>
              </a:rPr>
              <a:t>Read AIMA  - Section 18.6.3</a:t>
            </a:r>
          </a:p>
          <a:p>
            <a:pPr algn="ctr"/>
            <a:r>
              <a:rPr lang="en-US" sz="2400" dirty="0" smtClean="0">
                <a:solidFill>
                  <a:srgbClr val="FF0000"/>
                </a:solidFill>
              </a:rPr>
              <a:t>And </a:t>
            </a:r>
            <a:r>
              <a:rPr lang="en-US" sz="2400" dirty="0">
                <a:solidFill>
                  <a:srgbClr val="FF0000"/>
                </a:solidFill>
              </a:rPr>
              <a:t> </a:t>
            </a:r>
            <a:r>
              <a:rPr lang="en-US" sz="2400" dirty="0">
                <a:solidFill>
                  <a:srgbClr val="FF0000"/>
                </a:solidFill>
                <a:hlinkClick r:id="rId4"/>
              </a:rPr>
              <a:t>Chapter 1</a:t>
            </a:r>
          </a:p>
          <a:p>
            <a:pPr algn="ctr"/>
            <a:r>
              <a:rPr lang="en-US" sz="2400" dirty="0" smtClean="0">
                <a:solidFill>
                  <a:srgbClr val="FF0000"/>
                </a:solidFill>
                <a:hlinkClick r:id="rId4"/>
              </a:rPr>
              <a:t>Of Nielsen’s “Neural Networks and Deep Learning”</a:t>
            </a:r>
            <a:endParaRPr lang="en-US" sz="2400" dirty="0"/>
          </a:p>
        </p:txBody>
      </p:sp>
    </p:spTree>
    <p:extLst>
      <p:ext uri="{BB962C8B-B14F-4D97-AF65-F5344CB8AC3E}">
        <p14:creationId xmlns:p14="http://schemas.microsoft.com/office/powerpoint/2010/main" val="10264894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Recap: Linear </a:t>
            </a:r>
            <a:r>
              <a:rPr lang="en-US" dirty="0" smtClean="0"/>
              <a:t>Classifiers</a:t>
            </a:r>
          </a:p>
        </p:txBody>
      </p:sp>
      <p:sp>
        <p:nvSpPr>
          <p:cNvPr id="25603" name="Rectangle 3"/>
          <p:cNvSpPr>
            <a:spLocks noGrp="1" noChangeArrowheads="1"/>
          </p:cNvSpPr>
          <p:nvPr>
            <p:ph idx="1"/>
          </p:nvPr>
        </p:nvSpPr>
        <p:spPr>
          <a:xfrm>
            <a:off x="457200" y="1600200"/>
            <a:ext cx="8229600" cy="4953000"/>
          </a:xfrm>
        </p:spPr>
        <p:txBody>
          <a:bodyPr/>
          <a:lstStyle/>
          <a:p>
            <a:pPr eaLnBrk="1" hangingPunct="1">
              <a:lnSpc>
                <a:spcPct val="90000"/>
              </a:lnSpc>
            </a:pPr>
            <a:r>
              <a:rPr lang="en-US" sz="2800" dirty="0" smtClean="0"/>
              <a:t>Inputs are </a:t>
            </a:r>
            <a:r>
              <a:rPr lang="en-US" sz="2800" dirty="0" smtClean="0">
                <a:solidFill>
                  <a:srgbClr val="CC0000"/>
                </a:solidFill>
              </a:rPr>
              <a:t>feature values</a:t>
            </a:r>
          </a:p>
          <a:p>
            <a:pPr eaLnBrk="1" hangingPunct="1">
              <a:lnSpc>
                <a:spcPct val="90000"/>
              </a:lnSpc>
            </a:pPr>
            <a:r>
              <a:rPr lang="en-US" sz="2800" dirty="0" smtClean="0"/>
              <a:t>Each feature has a </a:t>
            </a:r>
            <a:r>
              <a:rPr lang="en-US" sz="2800" dirty="0" smtClean="0">
                <a:solidFill>
                  <a:srgbClr val="CC0000"/>
                </a:solidFill>
              </a:rPr>
              <a:t>weight</a:t>
            </a:r>
          </a:p>
          <a:p>
            <a:pPr eaLnBrk="1" hangingPunct="1">
              <a:lnSpc>
                <a:spcPct val="90000"/>
              </a:lnSpc>
            </a:pPr>
            <a:r>
              <a:rPr lang="en-US" sz="2800" dirty="0" smtClean="0"/>
              <a:t>Sum is the </a:t>
            </a:r>
            <a:r>
              <a:rPr lang="en-US" sz="2800" dirty="0" smtClean="0">
                <a:solidFill>
                  <a:srgbClr val="CC0000"/>
                </a:solidFill>
              </a:rPr>
              <a:t>activation</a:t>
            </a:r>
          </a:p>
          <a:p>
            <a:pPr eaLnBrk="1" hangingPunct="1">
              <a:lnSpc>
                <a:spcPct val="90000"/>
              </a:lnSpc>
            </a:pPr>
            <a:endParaRPr lang="en-US" sz="2800" dirty="0" smtClean="0"/>
          </a:p>
          <a:p>
            <a:pPr eaLnBrk="1" hangingPunct="1">
              <a:lnSpc>
                <a:spcPct val="90000"/>
              </a:lnSpc>
            </a:pPr>
            <a:endParaRPr lang="en-US" sz="2800" dirty="0" smtClean="0"/>
          </a:p>
          <a:p>
            <a:pPr eaLnBrk="1" hangingPunct="1">
              <a:lnSpc>
                <a:spcPct val="90000"/>
              </a:lnSpc>
            </a:pPr>
            <a:endParaRPr lang="en-US" sz="2800" dirty="0" smtClean="0"/>
          </a:p>
          <a:p>
            <a:pPr eaLnBrk="1" hangingPunct="1">
              <a:lnSpc>
                <a:spcPct val="90000"/>
              </a:lnSpc>
            </a:pPr>
            <a:endParaRPr lang="en-US" sz="2800" dirty="0" smtClean="0"/>
          </a:p>
          <a:p>
            <a:pPr eaLnBrk="1" hangingPunct="1">
              <a:lnSpc>
                <a:spcPct val="90000"/>
              </a:lnSpc>
            </a:pPr>
            <a:r>
              <a:rPr lang="en-US" sz="2800" dirty="0" smtClean="0"/>
              <a:t>If the activation is:</a:t>
            </a:r>
          </a:p>
          <a:p>
            <a:pPr lvl="1" eaLnBrk="1" hangingPunct="1">
              <a:lnSpc>
                <a:spcPct val="90000"/>
              </a:lnSpc>
            </a:pPr>
            <a:r>
              <a:rPr lang="en-US" sz="2400" dirty="0" smtClean="0"/>
              <a:t>Positive, output +1</a:t>
            </a:r>
          </a:p>
          <a:p>
            <a:pPr lvl="1" eaLnBrk="1" hangingPunct="1">
              <a:lnSpc>
                <a:spcPct val="90000"/>
              </a:lnSpc>
            </a:pPr>
            <a:r>
              <a:rPr lang="en-US" sz="2400" dirty="0" smtClean="0"/>
              <a:t>Negative, output -1</a:t>
            </a:r>
          </a:p>
        </p:txBody>
      </p:sp>
      <p:sp>
        <p:nvSpPr>
          <p:cNvPr id="25605" name="Rectangle 5"/>
          <p:cNvSpPr>
            <a:spLocks noChangeArrowheads="1"/>
          </p:cNvSpPr>
          <p:nvPr/>
        </p:nvSpPr>
        <p:spPr bwMode="auto">
          <a:xfrm>
            <a:off x="6096000" y="5029200"/>
            <a:ext cx="685800" cy="1219200"/>
          </a:xfrm>
          <a:prstGeom prst="rect">
            <a:avLst/>
          </a:prstGeom>
          <a:solidFill>
            <a:schemeClr val="accent1"/>
          </a:solidFill>
          <a:ln w="9525">
            <a:solidFill>
              <a:schemeClr val="tx1"/>
            </a:solidFill>
            <a:miter lim="800000"/>
            <a:headEnd/>
            <a:tailEnd/>
          </a:ln>
        </p:spPr>
        <p:txBody>
          <a:bodyPr wrap="none" anchor="ctr"/>
          <a:lstStyle/>
          <a:p>
            <a:pPr algn="ctr"/>
            <a:r>
              <a:rPr lang="en-US" sz="4000">
                <a:sym typeface="Symbol" pitchFamily="18" charset="2"/>
              </a:rPr>
              <a:t></a:t>
            </a:r>
          </a:p>
        </p:txBody>
      </p:sp>
      <p:sp>
        <p:nvSpPr>
          <p:cNvPr id="25606" name="Line 6"/>
          <p:cNvSpPr>
            <a:spLocks noChangeShapeType="1"/>
          </p:cNvSpPr>
          <p:nvPr/>
        </p:nvSpPr>
        <p:spPr bwMode="auto">
          <a:xfrm>
            <a:off x="5257800" y="5257800"/>
            <a:ext cx="838200" cy="0"/>
          </a:xfrm>
          <a:prstGeom prst="line">
            <a:avLst/>
          </a:prstGeom>
          <a:noFill/>
          <a:ln w="50800">
            <a:solidFill>
              <a:schemeClr val="tx1"/>
            </a:solidFill>
            <a:round/>
            <a:headEnd/>
            <a:tailEnd type="triangle" w="med" len="med"/>
          </a:ln>
        </p:spPr>
        <p:txBody>
          <a:bodyPr/>
          <a:lstStyle/>
          <a:p>
            <a:endParaRPr lang="en-US"/>
          </a:p>
        </p:txBody>
      </p:sp>
      <p:sp>
        <p:nvSpPr>
          <p:cNvPr id="25607" name="Line 7"/>
          <p:cNvSpPr>
            <a:spLocks noChangeShapeType="1"/>
          </p:cNvSpPr>
          <p:nvPr/>
        </p:nvSpPr>
        <p:spPr bwMode="auto">
          <a:xfrm>
            <a:off x="5257800" y="5638800"/>
            <a:ext cx="838200" cy="0"/>
          </a:xfrm>
          <a:prstGeom prst="line">
            <a:avLst/>
          </a:prstGeom>
          <a:noFill/>
          <a:ln w="12700">
            <a:solidFill>
              <a:schemeClr val="tx1"/>
            </a:solidFill>
            <a:round/>
            <a:headEnd/>
            <a:tailEnd type="triangle" w="med" len="med"/>
          </a:ln>
        </p:spPr>
        <p:txBody>
          <a:bodyPr/>
          <a:lstStyle/>
          <a:p>
            <a:endParaRPr lang="en-US"/>
          </a:p>
        </p:txBody>
      </p:sp>
      <p:sp>
        <p:nvSpPr>
          <p:cNvPr id="25608" name="Line 8"/>
          <p:cNvSpPr>
            <a:spLocks noChangeShapeType="1"/>
          </p:cNvSpPr>
          <p:nvPr/>
        </p:nvSpPr>
        <p:spPr bwMode="auto">
          <a:xfrm>
            <a:off x="5257800" y="6019800"/>
            <a:ext cx="838200" cy="0"/>
          </a:xfrm>
          <a:prstGeom prst="line">
            <a:avLst/>
          </a:prstGeom>
          <a:noFill/>
          <a:ln w="76200">
            <a:solidFill>
              <a:schemeClr val="tx1"/>
            </a:solidFill>
            <a:round/>
            <a:headEnd/>
            <a:tailEnd type="triangle" w="med" len="med"/>
          </a:ln>
        </p:spPr>
        <p:txBody>
          <a:bodyPr/>
          <a:lstStyle/>
          <a:p>
            <a:endParaRPr lang="en-US"/>
          </a:p>
        </p:txBody>
      </p:sp>
      <p:sp>
        <p:nvSpPr>
          <p:cNvPr id="25609" name="Rectangle 9"/>
          <p:cNvSpPr>
            <a:spLocks noChangeArrowheads="1"/>
          </p:cNvSpPr>
          <p:nvPr/>
        </p:nvSpPr>
        <p:spPr bwMode="auto">
          <a:xfrm>
            <a:off x="4876800" y="5105400"/>
            <a:ext cx="381000" cy="304800"/>
          </a:xfrm>
          <a:prstGeom prst="rect">
            <a:avLst/>
          </a:prstGeom>
          <a:solidFill>
            <a:schemeClr val="accent1"/>
          </a:solidFill>
          <a:ln w="9525">
            <a:solidFill>
              <a:schemeClr val="tx1"/>
            </a:solidFill>
            <a:miter lim="800000"/>
            <a:headEnd/>
            <a:tailEnd/>
          </a:ln>
        </p:spPr>
        <p:txBody>
          <a:bodyPr wrap="none" anchor="ctr"/>
          <a:lstStyle/>
          <a:p>
            <a:pPr algn="ctr"/>
            <a:r>
              <a:rPr lang="en-US"/>
              <a:t>f</a:t>
            </a:r>
            <a:r>
              <a:rPr lang="en-US" baseline="-25000"/>
              <a:t>1</a:t>
            </a:r>
          </a:p>
        </p:txBody>
      </p:sp>
      <p:sp>
        <p:nvSpPr>
          <p:cNvPr id="25610" name="Rectangle 10"/>
          <p:cNvSpPr>
            <a:spLocks noChangeArrowheads="1"/>
          </p:cNvSpPr>
          <p:nvPr/>
        </p:nvSpPr>
        <p:spPr bwMode="auto">
          <a:xfrm>
            <a:off x="4876800" y="5486400"/>
            <a:ext cx="381000" cy="304800"/>
          </a:xfrm>
          <a:prstGeom prst="rect">
            <a:avLst/>
          </a:prstGeom>
          <a:solidFill>
            <a:schemeClr val="accent1"/>
          </a:solidFill>
          <a:ln w="9525">
            <a:solidFill>
              <a:schemeClr val="tx1"/>
            </a:solidFill>
            <a:miter lim="800000"/>
            <a:headEnd/>
            <a:tailEnd/>
          </a:ln>
        </p:spPr>
        <p:txBody>
          <a:bodyPr wrap="none" anchor="ctr"/>
          <a:lstStyle/>
          <a:p>
            <a:pPr algn="ctr"/>
            <a:r>
              <a:rPr lang="en-US"/>
              <a:t>f</a:t>
            </a:r>
            <a:r>
              <a:rPr lang="en-US" baseline="-25000"/>
              <a:t>2</a:t>
            </a:r>
          </a:p>
        </p:txBody>
      </p:sp>
      <p:sp>
        <p:nvSpPr>
          <p:cNvPr id="25611" name="Rectangle 11"/>
          <p:cNvSpPr>
            <a:spLocks noChangeArrowheads="1"/>
          </p:cNvSpPr>
          <p:nvPr/>
        </p:nvSpPr>
        <p:spPr bwMode="auto">
          <a:xfrm>
            <a:off x="4876800" y="5867400"/>
            <a:ext cx="381000" cy="304800"/>
          </a:xfrm>
          <a:prstGeom prst="rect">
            <a:avLst/>
          </a:prstGeom>
          <a:solidFill>
            <a:schemeClr val="accent1"/>
          </a:solidFill>
          <a:ln w="9525">
            <a:solidFill>
              <a:schemeClr val="tx1"/>
            </a:solidFill>
            <a:miter lim="800000"/>
            <a:headEnd/>
            <a:tailEnd/>
          </a:ln>
        </p:spPr>
        <p:txBody>
          <a:bodyPr wrap="none" anchor="ctr"/>
          <a:lstStyle/>
          <a:p>
            <a:pPr algn="ctr"/>
            <a:r>
              <a:rPr lang="en-US"/>
              <a:t>f</a:t>
            </a:r>
            <a:r>
              <a:rPr lang="en-US" baseline="-25000"/>
              <a:t>3</a:t>
            </a:r>
          </a:p>
        </p:txBody>
      </p:sp>
      <p:sp>
        <p:nvSpPr>
          <p:cNvPr id="25612" name="Text Box 12"/>
          <p:cNvSpPr txBox="1">
            <a:spLocks noChangeArrowheads="1"/>
          </p:cNvSpPr>
          <p:nvPr/>
        </p:nvSpPr>
        <p:spPr bwMode="auto">
          <a:xfrm>
            <a:off x="5410200" y="4876800"/>
            <a:ext cx="533400" cy="366713"/>
          </a:xfrm>
          <a:prstGeom prst="rect">
            <a:avLst/>
          </a:prstGeom>
          <a:noFill/>
          <a:ln w="9525">
            <a:noFill/>
            <a:miter lim="800000"/>
            <a:headEnd/>
            <a:tailEnd/>
          </a:ln>
        </p:spPr>
        <p:txBody>
          <a:bodyPr>
            <a:spAutoFit/>
          </a:bodyPr>
          <a:lstStyle/>
          <a:p>
            <a:pPr>
              <a:spcBef>
                <a:spcPct val="50000"/>
              </a:spcBef>
            </a:pPr>
            <a:r>
              <a:rPr lang="en-US"/>
              <a:t>w</a:t>
            </a:r>
            <a:r>
              <a:rPr lang="en-US" baseline="-25000"/>
              <a:t>1</a:t>
            </a:r>
            <a:endParaRPr lang="en-US"/>
          </a:p>
        </p:txBody>
      </p:sp>
      <p:sp>
        <p:nvSpPr>
          <p:cNvPr id="25613" name="Text Box 13"/>
          <p:cNvSpPr txBox="1">
            <a:spLocks noChangeArrowheads="1"/>
          </p:cNvSpPr>
          <p:nvPr/>
        </p:nvSpPr>
        <p:spPr bwMode="auto">
          <a:xfrm>
            <a:off x="5410200" y="5272088"/>
            <a:ext cx="533400" cy="366712"/>
          </a:xfrm>
          <a:prstGeom prst="rect">
            <a:avLst/>
          </a:prstGeom>
          <a:noFill/>
          <a:ln w="9525">
            <a:noFill/>
            <a:miter lim="800000"/>
            <a:headEnd/>
            <a:tailEnd/>
          </a:ln>
        </p:spPr>
        <p:txBody>
          <a:bodyPr>
            <a:spAutoFit/>
          </a:bodyPr>
          <a:lstStyle/>
          <a:p>
            <a:pPr>
              <a:spcBef>
                <a:spcPct val="50000"/>
              </a:spcBef>
            </a:pPr>
            <a:r>
              <a:rPr lang="en-US"/>
              <a:t>w</a:t>
            </a:r>
            <a:r>
              <a:rPr lang="en-US" baseline="-25000"/>
              <a:t>2</a:t>
            </a:r>
            <a:endParaRPr lang="en-US"/>
          </a:p>
        </p:txBody>
      </p:sp>
      <p:sp>
        <p:nvSpPr>
          <p:cNvPr id="25614" name="Text Box 14"/>
          <p:cNvSpPr txBox="1">
            <a:spLocks noChangeArrowheads="1"/>
          </p:cNvSpPr>
          <p:nvPr/>
        </p:nvSpPr>
        <p:spPr bwMode="auto">
          <a:xfrm>
            <a:off x="5410200" y="5638800"/>
            <a:ext cx="533400" cy="366713"/>
          </a:xfrm>
          <a:prstGeom prst="rect">
            <a:avLst/>
          </a:prstGeom>
          <a:noFill/>
          <a:ln w="9525">
            <a:noFill/>
            <a:miter lim="800000"/>
            <a:headEnd/>
            <a:tailEnd/>
          </a:ln>
        </p:spPr>
        <p:txBody>
          <a:bodyPr>
            <a:spAutoFit/>
          </a:bodyPr>
          <a:lstStyle/>
          <a:p>
            <a:pPr>
              <a:spcBef>
                <a:spcPct val="50000"/>
              </a:spcBef>
            </a:pPr>
            <a:r>
              <a:rPr lang="en-US"/>
              <a:t>w</a:t>
            </a:r>
            <a:r>
              <a:rPr lang="en-US" baseline="-25000"/>
              <a:t>3</a:t>
            </a:r>
            <a:endParaRPr lang="en-US"/>
          </a:p>
        </p:txBody>
      </p:sp>
      <p:sp>
        <p:nvSpPr>
          <p:cNvPr id="25615" name="Rectangle 15"/>
          <p:cNvSpPr>
            <a:spLocks noChangeArrowheads="1"/>
          </p:cNvSpPr>
          <p:nvPr/>
        </p:nvSpPr>
        <p:spPr bwMode="auto">
          <a:xfrm>
            <a:off x="7162800" y="5334000"/>
            <a:ext cx="685800" cy="609600"/>
          </a:xfrm>
          <a:prstGeom prst="rect">
            <a:avLst/>
          </a:prstGeom>
          <a:solidFill>
            <a:schemeClr val="accent1"/>
          </a:solidFill>
          <a:ln w="9525">
            <a:solidFill>
              <a:schemeClr val="tx1"/>
            </a:solidFill>
            <a:miter lim="800000"/>
            <a:headEnd/>
            <a:tailEnd/>
          </a:ln>
        </p:spPr>
        <p:txBody>
          <a:bodyPr wrap="none" anchor="ctr"/>
          <a:lstStyle/>
          <a:p>
            <a:pPr algn="ctr"/>
            <a:r>
              <a:rPr lang="en-US" sz="2400"/>
              <a:t>&gt;0?</a:t>
            </a:r>
          </a:p>
        </p:txBody>
      </p:sp>
      <p:cxnSp>
        <p:nvCxnSpPr>
          <p:cNvPr id="25616" name="AutoShape 16"/>
          <p:cNvCxnSpPr>
            <a:cxnSpLocks noChangeShapeType="1"/>
            <a:stCxn id="25605" idx="3"/>
            <a:endCxn id="25615" idx="1"/>
          </p:cNvCxnSpPr>
          <p:nvPr/>
        </p:nvCxnSpPr>
        <p:spPr bwMode="auto">
          <a:xfrm>
            <a:off x="6781800" y="5638800"/>
            <a:ext cx="381000" cy="0"/>
          </a:xfrm>
          <a:prstGeom prst="straightConnector1">
            <a:avLst/>
          </a:prstGeom>
          <a:noFill/>
          <a:ln w="50800">
            <a:solidFill>
              <a:schemeClr val="tx1"/>
            </a:solidFill>
            <a:round/>
            <a:headEnd/>
            <a:tailEnd type="triangle" w="med" len="med"/>
          </a:ln>
        </p:spPr>
      </p:cxnSp>
      <p:sp>
        <p:nvSpPr>
          <p:cNvPr id="25617" name="Line 17"/>
          <p:cNvSpPr>
            <a:spLocks noChangeShapeType="1"/>
          </p:cNvSpPr>
          <p:nvPr/>
        </p:nvSpPr>
        <p:spPr bwMode="auto">
          <a:xfrm>
            <a:off x="7848600" y="5638800"/>
            <a:ext cx="381000" cy="0"/>
          </a:xfrm>
          <a:prstGeom prst="line">
            <a:avLst/>
          </a:prstGeom>
          <a:noFill/>
          <a:ln w="50800">
            <a:solidFill>
              <a:schemeClr val="tx1"/>
            </a:solidFill>
            <a:round/>
            <a:headEnd/>
            <a:tailEnd type="triangle" w="med" len="med"/>
          </a:ln>
        </p:spPr>
        <p:txBody>
          <a:bodyPr/>
          <a:lstStyle/>
          <a:p>
            <a:endParaRPr lang="en-US"/>
          </a:p>
        </p:txBody>
      </p:sp>
      <p:pic>
        <p:nvPicPr>
          <p:cNvPr id="20" name="Picture 19" descr="txp_fig"/>
          <p:cNvPicPr>
            <a:picLocks noChangeAspect="1"/>
          </p:cNvPicPr>
          <p:nvPr>
            <p:custDataLst>
              <p:tags r:id="rId1"/>
            </p:custDataLst>
          </p:nvPr>
        </p:nvPicPr>
        <p:blipFill>
          <a:blip r:embed="rId4" cstate="print"/>
          <a:srcRect/>
          <a:stretch>
            <a:fillRect/>
          </a:stretch>
        </p:blipFill>
        <p:spPr bwMode="auto">
          <a:xfrm>
            <a:off x="1905000" y="3689350"/>
            <a:ext cx="7624762" cy="798513"/>
          </a:xfrm>
          <a:prstGeom prst="rect">
            <a:avLst/>
          </a:prstGeom>
          <a:noFill/>
          <a:ln w="9525">
            <a:noFill/>
            <a:miter lim="800000"/>
            <a:headEnd/>
            <a:tailEnd/>
          </a:ln>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791200" y="1524126"/>
            <a:ext cx="4800600" cy="1804225"/>
          </a:xfrm>
          <a:prstGeom prst="rect">
            <a:avLst/>
          </a:prstGeom>
          <a:noFill/>
        </p:spPr>
      </p:pic>
    </p:spTree>
    <p:extLst>
      <p:ext uri="{BB962C8B-B14F-4D97-AF65-F5344CB8AC3E}">
        <p14:creationId xmlns:p14="http://schemas.microsoft.com/office/powerpoint/2010/main" val="61148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0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60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60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60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6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6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6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6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6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6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6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6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animBg="1"/>
      <p:bldP spid="25606" grpId="0" animBg="1"/>
      <p:bldP spid="25607" grpId="0" animBg="1"/>
      <p:bldP spid="25608" grpId="0" animBg="1"/>
      <p:bldP spid="25609" grpId="0" animBg="1"/>
      <p:bldP spid="25610" grpId="0" animBg="1"/>
      <p:bldP spid="25611" grpId="0" animBg="1"/>
      <p:bldP spid="25612" grpId="0"/>
      <p:bldP spid="25613" grpId="0"/>
      <p:bldP spid="25614" grpId="0"/>
      <p:bldP spid="25615" grpId="0" animBg="1"/>
      <p:bldP spid="256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Recap: Weights</a:t>
            </a:r>
            <a:endParaRPr lang="en-US" dirty="0" smtClean="0"/>
          </a:p>
        </p:txBody>
      </p:sp>
      <p:sp>
        <p:nvSpPr>
          <p:cNvPr id="20483" name="Content Placeholder 2"/>
          <p:cNvSpPr>
            <a:spLocks noGrp="1"/>
          </p:cNvSpPr>
          <p:nvPr>
            <p:ph idx="1"/>
          </p:nvPr>
        </p:nvSpPr>
        <p:spPr>
          <a:xfrm>
            <a:off x="2133600" y="1189038"/>
            <a:ext cx="8229600" cy="4525962"/>
          </a:xfrm>
        </p:spPr>
        <p:txBody>
          <a:bodyPr/>
          <a:lstStyle/>
          <a:p>
            <a:r>
              <a:rPr lang="en-US" sz="2400" dirty="0" smtClean="0"/>
              <a:t>Binary case: compare features to a weight vector</a:t>
            </a:r>
          </a:p>
          <a:p>
            <a:r>
              <a:rPr lang="en-US" sz="2400" dirty="0" smtClean="0"/>
              <a:t>Learning: figure out the weight vector from examples</a:t>
            </a:r>
          </a:p>
        </p:txBody>
      </p:sp>
      <p:sp>
        <p:nvSpPr>
          <p:cNvPr id="4" name="Text Box 6"/>
          <p:cNvSpPr txBox="1">
            <a:spLocks noChangeArrowheads="1"/>
          </p:cNvSpPr>
          <p:nvPr/>
        </p:nvSpPr>
        <p:spPr bwMode="auto">
          <a:xfrm>
            <a:off x="7620000" y="2870200"/>
            <a:ext cx="2057400" cy="1016000"/>
          </a:xfrm>
          <a:prstGeom prst="rect">
            <a:avLst/>
          </a:prstGeom>
          <a:noFill/>
          <a:ln w="9525">
            <a:noFill/>
            <a:miter lim="800000"/>
            <a:headEnd/>
            <a:tailEnd/>
          </a:ln>
        </p:spPr>
        <p:txBody>
          <a:bodyPr>
            <a:spAutoFit/>
          </a:bodyPr>
          <a:lstStyle/>
          <a:p>
            <a:r>
              <a:rPr lang="en-US" sz="1200">
                <a:latin typeface="Courier New" pitchFamily="49" charset="0"/>
              </a:rPr>
              <a:t># free      : 2</a:t>
            </a:r>
          </a:p>
          <a:p>
            <a:r>
              <a:rPr lang="en-US" sz="1200">
                <a:latin typeface="Courier New" pitchFamily="49" charset="0"/>
              </a:rPr>
              <a:t>YOUR_NAME   : 0</a:t>
            </a:r>
          </a:p>
          <a:p>
            <a:r>
              <a:rPr lang="en-US" sz="1200">
                <a:latin typeface="Courier New" pitchFamily="49" charset="0"/>
              </a:rPr>
              <a:t>MISSPELLED  : 2</a:t>
            </a:r>
          </a:p>
          <a:p>
            <a:r>
              <a:rPr lang="en-US" sz="1200">
                <a:latin typeface="Courier New" pitchFamily="49" charset="0"/>
              </a:rPr>
              <a:t>FROM_FRIEND : 0</a:t>
            </a:r>
          </a:p>
          <a:p>
            <a:r>
              <a:rPr lang="en-US" sz="1200">
                <a:latin typeface="Courier New" pitchFamily="49" charset="0"/>
              </a:rPr>
              <a:t>...</a:t>
            </a:r>
          </a:p>
        </p:txBody>
      </p:sp>
      <p:sp>
        <p:nvSpPr>
          <p:cNvPr id="5" name="Double Bracket 4"/>
          <p:cNvSpPr/>
          <p:nvPr/>
        </p:nvSpPr>
        <p:spPr>
          <a:xfrm>
            <a:off x="7620000" y="2819400"/>
            <a:ext cx="1600200" cy="1143000"/>
          </a:xfrm>
          <a:prstGeom prst="bracketPair">
            <a:avLst>
              <a:gd name="adj" fmla="val 698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0486" name="Text Box 6"/>
          <p:cNvSpPr txBox="1">
            <a:spLocks noChangeArrowheads="1"/>
          </p:cNvSpPr>
          <p:nvPr/>
        </p:nvSpPr>
        <p:spPr bwMode="auto">
          <a:xfrm>
            <a:off x="2743200" y="2543175"/>
            <a:ext cx="2057400" cy="1016000"/>
          </a:xfrm>
          <a:prstGeom prst="rect">
            <a:avLst/>
          </a:prstGeom>
          <a:noFill/>
          <a:ln w="9525">
            <a:noFill/>
            <a:miter lim="800000"/>
            <a:headEnd/>
            <a:tailEnd/>
          </a:ln>
        </p:spPr>
        <p:txBody>
          <a:bodyPr>
            <a:spAutoFit/>
          </a:bodyPr>
          <a:lstStyle/>
          <a:p>
            <a:r>
              <a:rPr lang="en-US" sz="1200">
                <a:latin typeface="Courier New" pitchFamily="49" charset="0"/>
              </a:rPr>
              <a:t># free      : 4</a:t>
            </a:r>
          </a:p>
          <a:p>
            <a:r>
              <a:rPr lang="en-US" sz="1200">
                <a:latin typeface="Courier New" pitchFamily="49" charset="0"/>
              </a:rPr>
              <a:t>YOUR_NAME   :-1</a:t>
            </a:r>
          </a:p>
          <a:p>
            <a:r>
              <a:rPr lang="en-US" sz="1200">
                <a:latin typeface="Courier New" pitchFamily="49" charset="0"/>
              </a:rPr>
              <a:t>MISSPELLED  : 1</a:t>
            </a:r>
          </a:p>
          <a:p>
            <a:r>
              <a:rPr lang="en-US" sz="1200">
                <a:latin typeface="Courier New" pitchFamily="49" charset="0"/>
              </a:rPr>
              <a:t>FROM_FRIEND :-3</a:t>
            </a:r>
          </a:p>
          <a:p>
            <a:r>
              <a:rPr lang="en-US" sz="1200">
                <a:latin typeface="Courier New" pitchFamily="49" charset="0"/>
              </a:rPr>
              <a:t>...</a:t>
            </a:r>
          </a:p>
        </p:txBody>
      </p:sp>
      <p:sp>
        <p:nvSpPr>
          <p:cNvPr id="7" name="Double Bracket 6"/>
          <p:cNvSpPr/>
          <p:nvPr/>
        </p:nvSpPr>
        <p:spPr>
          <a:xfrm>
            <a:off x="2743200" y="2438400"/>
            <a:ext cx="1600200" cy="1143000"/>
          </a:xfrm>
          <a:prstGeom prst="bracketPair">
            <a:avLst>
              <a:gd name="adj" fmla="val 698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pic>
        <p:nvPicPr>
          <p:cNvPr id="20488" name="Picture 21" descr="txp_fig"/>
          <p:cNvPicPr>
            <a:picLocks noChangeAspect="1"/>
          </p:cNvPicPr>
          <p:nvPr>
            <p:custDataLst>
              <p:tags r:id="rId1"/>
            </p:custDataLst>
          </p:nvPr>
        </p:nvPicPr>
        <p:blipFill>
          <a:blip r:embed="rId7" cstate="print"/>
          <a:srcRect/>
          <a:stretch>
            <a:fillRect/>
          </a:stretch>
        </p:blipFill>
        <p:spPr bwMode="auto">
          <a:xfrm>
            <a:off x="4495800" y="3200400"/>
            <a:ext cx="273050" cy="182563"/>
          </a:xfrm>
          <a:prstGeom prst="rect">
            <a:avLst/>
          </a:prstGeom>
          <a:noFill/>
          <a:ln w="9525">
            <a:noFill/>
            <a:miter lim="800000"/>
            <a:headEnd/>
            <a:tailEnd/>
          </a:ln>
        </p:spPr>
      </p:pic>
      <p:pic>
        <p:nvPicPr>
          <p:cNvPr id="12" name="Picture 11" descr="txp_fig"/>
          <p:cNvPicPr>
            <a:picLocks noChangeAspect="1"/>
          </p:cNvPicPr>
          <p:nvPr>
            <p:custDataLst>
              <p:tags r:id="rId2"/>
            </p:custDataLst>
          </p:nvPr>
        </p:nvPicPr>
        <p:blipFill>
          <a:blip r:embed="rId8" cstate="print"/>
          <a:srcRect/>
          <a:stretch>
            <a:fillRect/>
          </a:stretch>
        </p:blipFill>
        <p:spPr bwMode="auto">
          <a:xfrm>
            <a:off x="6324600" y="3276600"/>
            <a:ext cx="966788" cy="365125"/>
          </a:xfrm>
          <a:prstGeom prst="rect">
            <a:avLst/>
          </a:prstGeom>
          <a:noFill/>
          <a:ln w="9525">
            <a:noFill/>
            <a:miter lim="800000"/>
            <a:headEnd/>
            <a:tailEnd/>
          </a:ln>
        </p:spPr>
      </p:pic>
      <p:sp>
        <p:nvSpPr>
          <p:cNvPr id="20490" name="Line 7"/>
          <p:cNvSpPr>
            <a:spLocks noChangeShapeType="1"/>
          </p:cNvSpPr>
          <p:nvPr/>
        </p:nvSpPr>
        <p:spPr bwMode="auto">
          <a:xfrm flipH="1" flipV="1">
            <a:off x="4876800" y="3352800"/>
            <a:ext cx="838200" cy="1371600"/>
          </a:xfrm>
          <a:prstGeom prst="line">
            <a:avLst/>
          </a:prstGeom>
          <a:noFill/>
          <a:ln w="50800">
            <a:solidFill>
              <a:schemeClr val="tx1"/>
            </a:solidFill>
            <a:round/>
            <a:headEnd/>
            <a:tailEnd type="triangle" w="med" len="med"/>
          </a:ln>
        </p:spPr>
        <p:txBody>
          <a:bodyPr/>
          <a:lstStyle/>
          <a:p>
            <a:endParaRPr lang="en-US"/>
          </a:p>
        </p:txBody>
      </p:sp>
      <p:sp>
        <p:nvSpPr>
          <p:cNvPr id="11" name="Line 15"/>
          <p:cNvSpPr>
            <a:spLocks noChangeShapeType="1"/>
          </p:cNvSpPr>
          <p:nvPr/>
        </p:nvSpPr>
        <p:spPr bwMode="auto">
          <a:xfrm flipV="1">
            <a:off x="5715000" y="3657600"/>
            <a:ext cx="381000" cy="1066800"/>
          </a:xfrm>
          <a:prstGeom prst="line">
            <a:avLst/>
          </a:prstGeom>
          <a:noFill/>
          <a:ln w="50800">
            <a:solidFill>
              <a:srgbClr val="CC0000"/>
            </a:solidFill>
            <a:round/>
            <a:headEnd/>
            <a:tailEnd type="triangle" w="med" len="med"/>
          </a:ln>
        </p:spPr>
        <p:txBody>
          <a:bodyPr/>
          <a:lstStyle/>
          <a:p>
            <a:endParaRPr lang="en-US"/>
          </a:p>
        </p:txBody>
      </p:sp>
      <p:pic>
        <p:nvPicPr>
          <p:cNvPr id="15" name="Picture 14" descr="txp_fig"/>
          <p:cNvPicPr>
            <a:picLocks noChangeAspect="1"/>
          </p:cNvPicPr>
          <p:nvPr>
            <p:custDataLst>
              <p:tags r:id="rId3"/>
            </p:custDataLst>
          </p:nvPr>
        </p:nvPicPr>
        <p:blipFill>
          <a:blip r:embed="rId9" cstate="print"/>
          <a:srcRect/>
          <a:stretch>
            <a:fillRect/>
          </a:stretch>
        </p:blipFill>
        <p:spPr bwMode="auto">
          <a:xfrm>
            <a:off x="6553200" y="5334000"/>
            <a:ext cx="966788" cy="365125"/>
          </a:xfrm>
          <a:prstGeom prst="rect">
            <a:avLst/>
          </a:prstGeom>
          <a:noFill/>
          <a:ln w="9525">
            <a:noFill/>
            <a:miter lim="800000"/>
            <a:headEnd/>
            <a:tailEnd/>
          </a:ln>
        </p:spPr>
      </p:pic>
      <p:sp>
        <p:nvSpPr>
          <p:cNvPr id="14" name="Line 15"/>
          <p:cNvSpPr>
            <a:spLocks noChangeShapeType="1"/>
          </p:cNvSpPr>
          <p:nvPr/>
        </p:nvSpPr>
        <p:spPr bwMode="auto">
          <a:xfrm>
            <a:off x="5715000" y="4724400"/>
            <a:ext cx="990600" cy="381000"/>
          </a:xfrm>
          <a:prstGeom prst="line">
            <a:avLst/>
          </a:prstGeom>
          <a:noFill/>
          <a:ln w="50800">
            <a:solidFill>
              <a:srgbClr val="CC0000"/>
            </a:solidFill>
            <a:round/>
            <a:headEnd/>
            <a:tailEnd type="triangle" w="med" len="med"/>
          </a:ln>
        </p:spPr>
        <p:txBody>
          <a:bodyPr/>
          <a:lstStyle/>
          <a:p>
            <a:endParaRPr lang="en-US"/>
          </a:p>
        </p:txBody>
      </p:sp>
      <p:sp>
        <p:nvSpPr>
          <p:cNvPr id="16" name="Text Box 6"/>
          <p:cNvSpPr txBox="1">
            <a:spLocks noChangeArrowheads="1"/>
          </p:cNvSpPr>
          <p:nvPr/>
        </p:nvSpPr>
        <p:spPr bwMode="auto">
          <a:xfrm>
            <a:off x="7772400" y="5308600"/>
            <a:ext cx="2057400" cy="1016000"/>
          </a:xfrm>
          <a:prstGeom prst="rect">
            <a:avLst/>
          </a:prstGeom>
          <a:noFill/>
          <a:ln w="9525">
            <a:noFill/>
            <a:miter lim="800000"/>
            <a:headEnd/>
            <a:tailEnd/>
          </a:ln>
        </p:spPr>
        <p:txBody>
          <a:bodyPr>
            <a:spAutoFit/>
          </a:bodyPr>
          <a:lstStyle/>
          <a:p>
            <a:r>
              <a:rPr lang="en-US" sz="1200">
                <a:latin typeface="Courier New" pitchFamily="49" charset="0"/>
              </a:rPr>
              <a:t># free      : 0</a:t>
            </a:r>
          </a:p>
          <a:p>
            <a:r>
              <a:rPr lang="en-US" sz="1200">
                <a:latin typeface="Courier New" pitchFamily="49" charset="0"/>
              </a:rPr>
              <a:t>YOUR_NAME   : 1</a:t>
            </a:r>
          </a:p>
          <a:p>
            <a:r>
              <a:rPr lang="en-US" sz="1200">
                <a:latin typeface="Courier New" pitchFamily="49" charset="0"/>
              </a:rPr>
              <a:t>MISSPELLED  : 1</a:t>
            </a:r>
          </a:p>
          <a:p>
            <a:r>
              <a:rPr lang="en-US" sz="1200">
                <a:latin typeface="Courier New" pitchFamily="49" charset="0"/>
              </a:rPr>
              <a:t>FROM_FRIEND : 1</a:t>
            </a:r>
          </a:p>
          <a:p>
            <a:r>
              <a:rPr lang="en-US" sz="1200">
                <a:latin typeface="Courier New" pitchFamily="49" charset="0"/>
              </a:rPr>
              <a:t>...</a:t>
            </a:r>
          </a:p>
        </p:txBody>
      </p:sp>
      <p:sp>
        <p:nvSpPr>
          <p:cNvPr id="17" name="Double Bracket 16"/>
          <p:cNvSpPr/>
          <p:nvPr/>
        </p:nvSpPr>
        <p:spPr>
          <a:xfrm>
            <a:off x="7772400" y="5257800"/>
            <a:ext cx="1600200" cy="1143000"/>
          </a:xfrm>
          <a:prstGeom prst="bracketPair">
            <a:avLst>
              <a:gd name="adj" fmla="val 698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0496" name="TextBox 17"/>
          <p:cNvSpPr txBox="1">
            <a:spLocks noChangeArrowheads="1"/>
          </p:cNvSpPr>
          <p:nvPr/>
        </p:nvSpPr>
        <p:spPr bwMode="auto">
          <a:xfrm>
            <a:off x="1905000" y="5715000"/>
            <a:ext cx="3048000" cy="646113"/>
          </a:xfrm>
          <a:prstGeom prst="rect">
            <a:avLst/>
          </a:prstGeom>
          <a:noFill/>
          <a:ln w="9525">
            <a:noFill/>
            <a:miter lim="800000"/>
            <a:headEnd/>
            <a:tailEnd/>
          </a:ln>
        </p:spPr>
        <p:txBody>
          <a:bodyPr>
            <a:spAutoFit/>
          </a:bodyPr>
          <a:lstStyle/>
          <a:p>
            <a:r>
              <a:rPr lang="en-US" i="1"/>
              <a:t>Dot product            positive means the positive class</a:t>
            </a:r>
          </a:p>
        </p:txBody>
      </p:sp>
      <p:pic>
        <p:nvPicPr>
          <p:cNvPr id="20497" name="Picture 19" descr="txp_fig"/>
          <p:cNvPicPr>
            <a:picLocks noChangeAspect="1"/>
          </p:cNvPicPr>
          <p:nvPr>
            <p:custDataLst>
              <p:tags r:id="rId4"/>
            </p:custDataLst>
          </p:nvPr>
        </p:nvPicPr>
        <p:blipFill>
          <a:blip r:embed="rId10" cstate="print"/>
          <a:srcRect/>
          <a:stretch>
            <a:fillRect/>
          </a:stretch>
        </p:blipFill>
        <p:spPr bwMode="auto">
          <a:xfrm>
            <a:off x="3276600" y="5791200"/>
            <a:ext cx="533400" cy="236538"/>
          </a:xfrm>
          <a:prstGeom prst="rect">
            <a:avLst/>
          </a:prstGeom>
          <a:noFill/>
          <a:ln w="9525">
            <a:noFill/>
            <a:miter lim="800000"/>
            <a:headEnd/>
            <a:tailEnd/>
          </a:ln>
        </p:spPr>
      </p:pic>
    </p:spTree>
    <p:extLst>
      <p:ext uri="{BB962C8B-B14F-4D97-AF65-F5344CB8AC3E}">
        <p14:creationId xmlns:p14="http://schemas.microsoft.com/office/powerpoint/2010/main" val="60818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1" grpId="0" animBg="1"/>
      <p:bldP spid="14" grpId="0" animBg="1"/>
      <p:bldP spid="16" grpId="0"/>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smtClean="0"/>
              <a:t>Recap: Learning a </a:t>
            </a:r>
            <a:r>
              <a:rPr lang="en-US" dirty="0" smtClean="0"/>
              <a:t>Binary Perceptron</a:t>
            </a:r>
          </a:p>
        </p:txBody>
      </p:sp>
      <p:sp>
        <p:nvSpPr>
          <p:cNvPr id="1353731" name="Rectangle 3"/>
          <p:cNvSpPr>
            <a:spLocks noGrp="1" noChangeArrowheads="1"/>
          </p:cNvSpPr>
          <p:nvPr>
            <p:ph idx="1"/>
          </p:nvPr>
        </p:nvSpPr>
        <p:spPr>
          <a:xfrm>
            <a:off x="304800" y="1371600"/>
            <a:ext cx="5638800" cy="4525963"/>
          </a:xfrm>
        </p:spPr>
        <p:txBody>
          <a:bodyPr/>
          <a:lstStyle/>
          <a:p>
            <a:pPr eaLnBrk="1" hangingPunct="1">
              <a:lnSpc>
                <a:spcPct val="90000"/>
              </a:lnSpc>
            </a:pPr>
            <a:r>
              <a:rPr lang="en-US" sz="2400" dirty="0" smtClean="0"/>
              <a:t>Start with weights = 0</a:t>
            </a:r>
          </a:p>
          <a:p>
            <a:pPr eaLnBrk="1" hangingPunct="1">
              <a:lnSpc>
                <a:spcPct val="90000"/>
              </a:lnSpc>
            </a:pPr>
            <a:r>
              <a:rPr lang="en-US" sz="2400" dirty="0" smtClean="0"/>
              <a:t>For each training instance:</a:t>
            </a:r>
          </a:p>
          <a:p>
            <a:pPr lvl="1" eaLnBrk="1" hangingPunct="1">
              <a:lnSpc>
                <a:spcPct val="90000"/>
              </a:lnSpc>
            </a:pPr>
            <a:r>
              <a:rPr lang="en-US" sz="2400" dirty="0" smtClean="0"/>
              <a:t>Classify with current weights</a:t>
            </a:r>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endParaRPr lang="en-US" sz="2400" dirty="0" smtClean="0"/>
          </a:p>
          <a:p>
            <a:pPr lvl="1" eaLnBrk="1" hangingPunct="1">
              <a:lnSpc>
                <a:spcPct val="90000"/>
              </a:lnSpc>
            </a:pPr>
            <a:r>
              <a:rPr lang="en-US" sz="2400" dirty="0" smtClean="0"/>
              <a:t>If correct (i.e., y=y*), no change!</a:t>
            </a:r>
          </a:p>
          <a:p>
            <a:pPr lvl="1" eaLnBrk="1" hangingPunct="1">
              <a:lnSpc>
                <a:spcPct val="90000"/>
              </a:lnSpc>
            </a:pPr>
            <a:r>
              <a:rPr lang="en-US" sz="2400" dirty="0" smtClean="0"/>
              <a:t>If wrong: adjust the weight vector by adding or subtracting the feature vector. Subtract if y* is -1.</a:t>
            </a:r>
          </a:p>
          <a:p>
            <a:pPr eaLnBrk="1" hangingPunct="1">
              <a:lnSpc>
                <a:spcPct val="90000"/>
              </a:lnSpc>
            </a:pPr>
            <a:endParaRPr lang="en-US" sz="2400" dirty="0" smtClean="0"/>
          </a:p>
        </p:txBody>
      </p:sp>
      <p:pic>
        <p:nvPicPr>
          <p:cNvPr id="22532" name="Picture 21" descr="txp_fig"/>
          <p:cNvPicPr>
            <a:picLocks noChangeAspect="1"/>
          </p:cNvPicPr>
          <p:nvPr>
            <p:custDataLst>
              <p:tags r:id="rId1"/>
            </p:custDataLst>
          </p:nvPr>
        </p:nvPicPr>
        <p:blipFill>
          <a:blip r:embed="rId8" cstate="print"/>
          <a:srcRect/>
          <a:stretch>
            <a:fillRect/>
          </a:stretch>
        </p:blipFill>
        <p:spPr bwMode="auto">
          <a:xfrm>
            <a:off x="7948122" y="1856161"/>
            <a:ext cx="273050" cy="182563"/>
          </a:xfrm>
          <a:prstGeom prst="rect">
            <a:avLst/>
          </a:prstGeom>
          <a:noFill/>
          <a:ln w="9525">
            <a:noFill/>
            <a:miter lim="800000"/>
            <a:headEnd/>
            <a:tailEnd/>
          </a:ln>
        </p:spPr>
      </p:pic>
      <p:pic>
        <p:nvPicPr>
          <p:cNvPr id="22533" name="Picture 14" descr="txp_fig"/>
          <p:cNvPicPr>
            <a:picLocks noChangeAspect="1" noChangeArrowheads="1"/>
          </p:cNvPicPr>
          <p:nvPr>
            <p:custDataLst>
              <p:tags r:id="rId2"/>
            </p:custDataLst>
          </p:nvPr>
        </p:nvPicPr>
        <p:blipFill>
          <a:blip r:embed="rId9" cstate="print"/>
          <a:srcRect/>
          <a:stretch>
            <a:fillRect/>
          </a:stretch>
        </p:blipFill>
        <p:spPr bwMode="auto">
          <a:xfrm>
            <a:off x="9481647" y="3261099"/>
            <a:ext cx="219075" cy="347662"/>
          </a:xfrm>
          <a:prstGeom prst="rect">
            <a:avLst/>
          </a:prstGeom>
          <a:noFill/>
          <a:ln w="9525">
            <a:noFill/>
            <a:miter lim="800000"/>
            <a:headEnd/>
            <a:tailEnd/>
          </a:ln>
        </p:spPr>
      </p:pic>
      <p:pic>
        <p:nvPicPr>
          <p:cNvPr id="18" name="Picture 17" descr="txp_fig"/>
          <p:cNvPicPr>
            <a:picLocks noChangeAspect="1"/>
          </p:cNvPicPr>
          <p:nvPr>
            <p:custDataLst>
              <p:tags r:id="rId3"/>
            </p:custDataLst>
          </p:nvPr>
        </p:nvPicPr>
        <p:blipFill>
          <a:blip r:embed="rId10" cstate="print"/>
          <a:srcRect/>
          <a:stretch>
            <a:fillRect/>
          </a:stretch>
        </p:blipFill>
        <p:spPr bwMode="auto">
          <a:xfrm>
            <a:off x="2085975" y="5924550"/>
            <a:ext cx="2508250" cy="381000"/>
          </a:xfrm>
          <a:prstGeom prst="rect">
            <a:avLst/>
          </a:prstGeom>
          <a:noFill/>
          <a:ln w="9525">
            <a:noFill/>
            <a:miter lim="800000"/>
            <a:headEnd/>
            <a:tailEnd/>
          </a:ln>
        </p:spPr>
      </p:pic>
      <p:pic>
        <p:nvPicPr>
          <p:cNvPr id="17" name="Picture 16" descr="txp_fig"/>
          <p:cNvPicPr>
            <a:picLocks noChangeAspect="1"/>
          </p:cNvPicPr>
          <p:nvPr>
            <p:custDataLst>
              <p:tags r:id="rId4"/>
            </p:custDataLst>
          </p:nvPr>
        </p:nvPicPr>
        <p:blipFill>
          <a:blip r:embed="rId11" cstate="print"/>
          <a:srcRect/>
          <a:stretch>
            <a:fillRect/>
          </a:stretch>
        </p:blipFill>
        <p:spPr bwMode="auto">
          <a:xfrm>
            <a:off x="6881322" y="2614986"/>
            <a:ext cx="730250" cy="384175"/>
          </a:xfrm>
          <a:prstGeom prst="rect">
            <a:avLst/>
          </a:prstGeom>
          <a:noFill/>
          <a:ln w="9525">
            <a:noFill/>
            <a:miter lim="800000"/>
            <a:headEnd/>
            <a:tailEnd/>
          </a:ln>
        </p:spPr>
      </p:pic>
      <p:pic>
        <p:nvPicPr>
          <p:cNvPr id="22537" name="Picture 18" descr="TP_tmp.emf"/>
          <p:cNvPicPr>
            <a:picLocks noChangeAspect="1"/>
          </p:cNvPicPr>
          <p:nvPr>
            <p:custDataLst>
              <p:tags r:id="rId5"/>
            </p:custDataLst>
          </p:nvPr>
        </p:nvPicPr>
        <p:blipFill>
          <a:blip r:embed="rId12" cstate="print"/>
          <a:srcRect/>
          <a:stretch>
            <a:fillRect/>
          </a:stretch>
        </p:blipFill>
        <p:spPr bwMode="auto">
          <a:xfrm>
            <a:off x="1130300" y="2867025"/>
            <a:ext cx="3746500" cy="1019175"/>
          </a:xfrm>
          <a:prstGeom prst="rect">
            <a:avLst/>
          </a:prstGeom>
          <a:noFill/>
          <a:ln w="9525">
            <a:noFill/>
            <a:miter lim="800000"/>
            <a:headEnd/>
            <a:tailEnd/>
          </a:ln>
        </p:spPr>
      </p:pic>
      <p:sp>
        <p:nvSpPr>
          <p:cNvPr id="22538" name="Line 7"/>
          <p:cNvSpPr>
            <a:spLocks noChangeShapeType="1"/>
          </p:cNvSpPr>
          <p:nvPr/>
        </p:nvSpPr>
        <p:spPr bwMode="auto">
          <a:xfrm flipH="1" flipV="1">
            <a:off x="8067185" y="2237161"/>
            <a:ext cx="711200" cy="2120900"/>
          </a:xfrm>
          <a:prstGeom prst="line">
            <a:avLst/>
          </a:prstGeom>
          <a:noFill/>
          <a:ln w="50800">
            <a:solidFill>
              <a:schemeClr val="tx1"/>
            </a:solidFill>
            <a:round/>
            <a:headEnd/>
            <a:tailEnd type="triangle" w="med" len="med"/>
          </a:ln>
        </p:spPr>
        <p:txBody>
          <a:bodyPr/>
          <a:lstStyle/>
          <a:p>
            <a:endParaRPr lang="en-US"/>
          </a:p>
        </p:txBody>
      </p:sp>
      <p:sp>
        <p:nvSpPr>
          <p:cNvPr id="31756" name="Line 15"/>
          <p:cNvSpPr>
            <a:spLocks noChangeShapeType="1"/>
          </p:cNvSpPr>
          <p:nvPr/>
        </p:nvSpPr>
        <p:spPr bwMode="auto">
          <a:xfrm flipH="1">
            <a:off x="7262322" y="2237161"/>
            <a:ext cx="812800" cy="1514475"/>
          </a:xfrm>
          <a:prstGeom prst="line">
            <a:avLst/>
          </a:prstGeom>
          <a:noFill/>
          <a:ln w="50800">
            <a:solidFill>
              <a:srgbClr val="CC0000"/>
            </a:solidFill>
            <a:round/>
            <a:headEnd/>
            <a:tailEnd type="triangle" w="med" len="med"/>
          </a:ln>
        </p:spPr>
        <p:txBody>
          <a:bodyPr/>
          <a:lstStyle/>
          <a:p>
            <a:endParaRPr lang="en-US"/>
          </a:p>
        </p:txBody>
      </p:sp>
      <p:sp>
        <p:nvSpPr>
          <p:cNvPr id="31757" name="Line 16"/>
          <p:cNvSpPr>
            <a:spLocks noChangeShapeType="1"/>
          </p:cNvSpPr>
          <p:nvPr/>
        </p:nvSpPr>
        <p:spPr bwMode="auto">
          <a:xfrm flipH="1" flipV="1">
            <a:off x="7262322" y="3694486"/>
            <a:ext cx="1516063" cy="663575"/>
          </a:xfrm>
          <a:prstGeom prst="line">
            <a:avLst/>
          </a:prstGeom>
          <a:noFill/>
          <a:ln w="50800">
            <a:solidFill>
              <a:srgbClr val="CC00CC"/>
            </a:solidFill>
            <a:round/>
            <a:headEnd/>
            <a:tailEnd type="triangle" w="med" len="med"/>
          </a:ln>
        </p:spPr>
        <p:txBody>
          <a:bodyPr/>
          <a:lstStyle/>
          <a:p>
            <a:endParaRPr lang="en-US"/>
          </a:p>
        </p:txBody>
      </p:sp>
      <p:sp>
        <p:nvSpPr>
          <p:cNvPr id="22541" name="Line 15"/>
          <p:cNvSpPr>
            <a:spLocks noChangeShapeType="1"/>
          </p:cNvSpPr>
          <p:nvPr/>
        </p:nvSpPr>
        <p:spPr bwMode="auto">
          <a:xfrm flipH="1">
            <a:off x="8811722" y="2819774"/>
            <a:ext cx="812800" cy="1514475"/>
          </a:xfrm>
          <a:prstGeom prst="line">
            <a:avLst/>
          </a:prstGeom>
          <a:noFill/>
          <a:ln w="50800">
            <a:solidFill>
              <a:srgbClr val="CC0000"/>
            </a:solidFill>
            <a:round/>
            <a:headEnd type="triangle" w="med" len="med"/>
            <a:tailEnd/>
          </a:ln>
        </p:spPr>
        <p:txBody>
          <a:bodyPr/>
          <a:lstStyle/>
          <a:p>
            <a:endParaRPr lang="en-US"/>
          </a:p>
        </p:txBody>
      </p:sp>
      <p:sp>
        <p:nvSpPr>
          <p:cNvPr id="31759" name="Freeform 13"/>
          <p:cNvSpPr>
            <a:spLocks/>
          </p:cNvSpPr>
          <p:nvPr/>
        </p:nvSpPr>
        <p:spPr bwMode="auto">
          <a:xfrm rot="-6620302">
            <a:off x="8465647" y="3450011"/>
            <a:ext cx="719138" cy="2363788"/>
          </a:xfrm>
          <a:custGeom>
            <a:avLst/>
            <a:gdLst>
              <a:gd name="T0" fmla="*/ 2147483647 w 1510"/>
              <a:gd name="T1" fmla="*/ 0 h 1197"/>
              <a:gd name="T2" fmla="*/ 2147483647 w 1510"/>
              <a:gd name="T3" fmla="*/ 2147483647 h 1197"/>
              <a:gd name="T4" fmla="*/ 2147483647 w 1510"/>
              <a:gd name="T5" fmla="*/ 2147483647 h 1197"/>
              <a:gd name="T6" fmla="*/ 0 w 1510"/>
              <a:gd name="T7" fmla="*/ 2147483647 h 1197"/>
              <a:gd name="T8" fmla="*/ 2147483647 w 1510"/>
              <a:gd name="T9" fmla="*/ 0 h 1197"/>
              <a:gd name="T10" fmla="*/ 0 60000 65536"/>
              <a:gd name="T11" fmla="*/ 0 60000 65536"/>
              <a:gd name="T12" fmla="*/ 0 60000 65536"/>
              <a:gd name="T13" fmla="*/ 0 60000 65536"/>
              <a:gd name="T14" fmla="*/ 0 60000 65536"/>
              <a:gd name="T15" fmla="*/ 0 w 1510"/>
              <a:gd name="T16" fmla="*/ 0 h 1197"/>
              <a:gd name="T17" fmla="*/ 1510 w 1510"/>
              <a:gd name="T18" fmla="*/ 1197 h 1197"/>
            </a:gdLst>
            <a:ahLst/>
            <a:cxnLst>
              <a:cxn ang="T10">
                <a:pos x="T0" y="T1"/>
              </a:cxn>
              <a:cxn ang="T11">
                <a:pos x="T2" y="T3"/>
              </a:cxn>
              <a:cxn ang="T12">
                <a:pos x="T4" y="T5"/>
              </a:cxn>
              <a:cxn ang="T13">
                <a:pos x="T6" y="T7"/>
              </a:cxn>
              <a:cxn ang="T14">
                <a:pos x="T8" y="T9"/>
              </a:cxn>
            </a:cxnLst>
            <a:rect l="T15" t="T16" r="T17" b="T18"/>
            <a:pathLst>
              <a:path w="1510" h="1197">
                <a:moveTo>
                  <a:pt x="1139" y="0"/>
                </a:moveTo>
                <a:lnTo>
                  <a:pt x="1510" y="1197"/>
                </a:lnTo>
                <a:lnTo>
                  <a:pt x="77" y="1101"/>
                </a:lnTo>
                <a:lnTo>
                  <a:pt x="0" y="378"/>
                </a:lnTo>
                <a:lnTo>
                  <a:pt x="1139" y="0"/>
                </a:lnTo>
                <a:close/>
              </a:path>
            </a:pathLst>
          </a:custGeom>
          <a:gradFill rotWithShape="1">
            <a:gsLst>
              <a:gs pos="0">
                <a:srgbClr val="003B00">
                  <a:alpha val="0"/>
                </a:srgbClr>
              </a:gs>
              <a:gs pos="100000">
                <a:srgbClr val="008000">
                  <a:alpha val="50000"/>
                </a:srgbClr>
              </a:gs>
            </a:gsLst>
            <a:lin ang="0" scaled="1"/>
          </a:gradFill>
          <a:ln w="9525">
            <a:noFill/>
            <a:round/>
            <a:headEnd/>
            <a:tailEnd/>
          </a:ln>
        </p:spPr>
        <p:txBody>
          <a:bodyPr/>
          <a:lstStyle/>
          <a:p>
            <a:endParaRPr lang="en-US"/>
          </a:p>
        </p:txBody>
      </p:sp>
      <p:sp>
        <p:nvSpPr>
          <p:cNvPr id="31760" name="Freeform 13"/>
          <p:cNvSpPr>
            <a:spLocks/>
          </p:cNvSpPr>
          <p:nvPr/>
        </p:nvSpPr>
        <p:spPr bwMode="auto">
          <a:xfrm rot="-9428567">
            <a:off x="8840297" y="2448299"/>
            <a:ext cx="541338" cy="3132137"/>
          </a:xfrm>
          <a:custGeom>
            <a:avLst/>
            <a:gdLst>
              <a:gd name="T0" fmla="*/ 2147483647 w 1510"/>
              <a:gd name="T1" fmla="*/ 0 h 1197"/>
              <a:gd name="T2" fmla="*/ 2147483647 w 1510"/>
              <a:gd name="T3" fmla="*/ 2147483647 h 1197"/>
              <a:gd name="T4" fmla="*/ 2147483647 w 1510"/>
              <a:gd name="T5" fmla="*/ 2147483647 h 1197"/>
              <a:gd name="T6" fmla="*/ 0 w 1510"/>
              <a:gd name="T7" fmla="*/ 2147483647 h 1197"/>
              <a:gd name="T8" fmla="*/ 2147483647 w 1510"/>
              <a:gd name="T9" fmla="*/ 0 h 1197"/>
              <a:gd name="T10" fmla="*/ 0 60000 65536"/>
              <a:gd name="T11" fmla="*/ 0 60000 65536"/>
              <a:gd name="T12" fmla="*/ 0 60000 65536"/>
              <a:gd name="T13" fmla="*/ 0 60000 65536"/>
              <a:gd name="T14" fmla="*/ 0 60000 65536"/>
              <a:gd name="T15" fmla="*/ 0 w 1510"/>
              <a:gd name="T16" fmla="*/ 0 h 1197"/>
              <a:gd name="T17" fmla="*/ 1510 w 1510"/>
              <a:gd name="T18" fmla="*/ 1197 h 1197"/>
            </a:gdLst>
            <a:ahLst/>
            <a:cxnLst>
              <a:cxn ang="T10">
                <a:pos x="T0" y="T1"/>
              </a:cxn>
              <a:cxn ang="T11">
                <a:pos x="T2" y="T3"/>
              </a:cxn>
              <a:cxn ang="T12">
                <a:pos x="T4" y="T5"/>
              </a:cxn>
              <a:cxn ang="T13">
                <a:pos x="T6" y="T7"/>
              </a:cxn>
              <a:cxn ang="T14">
                <a:pos x="T8" y="T9"/>
              </a:cxn>
            </a:cxnLst>
            <a:rect l="T15" t="T16" r="T17" b="T18"/>
            <a:pathLst>
              <a:path w="1510" h="1197">
                <a:moveTo>
                  <a:pt x="1139" y="0"/>
                </a:moveTo>
                <a:lnTo>
                  <a:pt x="1510" y="1197"/>
                </a:lnTo>
                <a:lnTo>
                  <a:pt x="77" y="1101"/>
                </a:lnTo>
                <a:lnTo>
                  <a:pt x="0" y="378"/>
                </a:lnTo>
                <a:lnTo>
                  <a:pt x="1139" y="0"/>
                </a:lnTo>
                <a:close/>
              </a:path>
            </a:pathLst>
          </a:custGeom>
          <a:gradFill rotWithShape="1">
            <a:gsLst>
              <a:gs pos="0">
                <a:srgbClr val="003B00">
                  <a:alpha val="0"/>
                </a:srgbClr>
              </a:gs>
              <a:gs pos="100000">
                <a:srgbClr val="008000">
                  <a:alpha val="50000"/>
                </a:srgbClr>
              </a:gs>
            </a:gsLst>
            <a:lin ang="0" scaled="1"/>
          </a:gradFill>
          <a:ln w="9525">
            <a:noFill/>
            <a:round/>
            <a:headEnd/>
            <a:tailEnd/>
          </a:ln>
        </p:spPr>
        <p:txBody>
          <a:bodyPr/>
          <a:lstStyle/>
          <a:p>
            <a:endParaRPr lang="en-US"/>
          </a:p>
        </p:txBody>
      </p:sp>
    </p:spTree>
    <p:extLst>
      <p:ext uri="{BB962C8B-B14F-4D97-AF65-F5344CB8AC3E}">
        <p14:creationId xmlns:p14="http://schemas.microsoft.com/office/powerpoint/2010/main" val="174708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3731">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3731">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31759"/>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317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6" grpId="0" animBg="1"/>
      <p:bldP spid="31757" grpId="0" animBg="1"/>
      <p:bldP spid="31759" grpId="0" animBg="1"/>
      <p:bldP spid="3176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Multiclass Decision Rule</a:t>
            </a:r>
          </a:p>
        </p:txBody>
      </p:sp>
      <p:sp>
        <p:nvSpPr>
          <p:cNvPr id="29699" name="Rectangle 3"/>
          <p:cNvSpPr>
            <a:spLocks noGrp="1" noChangeArrowheads="1"/>
          </p:cNvSpPr>
          <p:nvPr>
            <p:ph idx="1"/>
          </p:nvPr>
        </p:nvSpPr>
        <p:spPr>
          <a:xfrm>
            <a:off x="457200" y="1600200"/>
            <a:ext cx="4495800" cy="4525963"/>
          </a:xfrm>
        </p:spPr>
        <p:txBody>
          <a:bodyPr/>
          <a:lstStyle/>
          <a:p>
            <a:pPr eaLnBrk="1" hangingPunct="1"/>
            <a:r>
              <a:rPr lang="en-US" sz="2400" dirty="0" smtClean="0"/>
              <a:t>If we have multiple classes:</a:t>
            </a:r>
          </a:p>
          <a:p>
            <a:pPr lvl="1" eaLnBrk="1" hangingPunct="1"/>
            <a:r>
              <a:rPr lang="en-US" sz="2000" dirty="0" smtClean="0"/>
              <a:t>A weight vector for each class:</a:t>
            </a:r>
          </a:p>
          <a:p>
            <a:pPr lvl="1" eaLnBrk="1" hangingPunct="1"/>
            <a:endParaRPr lang="en-US" sz="2000" dirty="0" smtClean="0"/>
          </a:p>
          <a:p>
            <a:pPr lvl="1" eaLnBrk="1" hangingPunct="1"/>
            <a:endParaRPr lang="en-US" sz="2000" dirty="0" smtClean="0"/>
          </a:p>
          <a:p>
            <a:pPr lvl="1" eaLnBrk="1" hangingPunct="1"/>
            <a:r>
              <a:rPr lang="en-US" sz="2000" dirty="0" smtClean="0"/>
              <a:t>Score (activation) of a class y:</a:t>
            </a:r>
          </a:p>
          <a:p>
            <a:pPr lvl="1" eaLnBrk="1" hangingPunct="1"/>
            <a:endParaRPr lang="en-US" sz="2000" dirty="0" smtClean="0"/>
          </a:p>
          <a:p>
            <a:pPr lvl="1" eaLnBrk="1" hangingPunct="1"/>
            <a:endParaRPr lang="en-US" sz="2000" dirty="0" smtClean="0"/>
          </a:p>
          <a:p>
            <a:pPr lvl="1" eaLnBrk="1" hangingPunct="1"/>
            <a:endParaRPr lang="en-US" sz="1100" dirty="0" smtClean="0"/>
          </a:p>
          <a:p>
            <a:pPr lvl="1" eaLnBrk="1" hangingPunct="1"/>
            <a:r>
              <a:rPr lang="en-US" sz="2000" dirty="0" smtClean="0"/>
              <a:t>Prediction highest score wins</a:t>
            </a:r>
          </a:p>
        </p:txBody>
      </p:sp>
      <p:pic>
        <p:nvPicPr>
          <p:cNvPr id="23" name="Picture 22" descr="txp_fig"/>
          <p:cNvPicPr>
            <a:picLocks noChangeAspect="1"/>
          </p:cNvPicPr>
          <p:nvPr>
            <p:custDataLst>
              <p:tags r:id="rId1"/>
            </p:custDataLst>
          </p:nvPr>
        </p:nvPicPr>
        <p:blipFill>
          <a:blip r:embed="rId12" cstate="print"/>
          <a:srcRect/>
          <a:stretch>
            <a:fillRect/>
          </a:stretch>
        </p:blipFill>
        <p:spPr bwMode="auto">
          <a:xfrm>
            <a:off x="1905000" y="3733800"/>
            <a:ext cx="1419225" cy="381000"/>
          </a:xfrm>
          <a:prstGeom prst="rect">
            <a:avLst/>
          </a:prstGeom>
          <a:noFill/>
          <a:ln w="9525">
            <a:noFill/>
            <a:miter lim="800000"/>
            <a:headEnd/>
            <a:tailEnd/>
          </a:ln>
        </p:spPr>
      </p:pic>
      <p:grpSp>
        <p:nvGrpSpPr>
          <p:cNvPr id="2" name="Group 5"/>
          <p:cNvGrpSpPr>
            <a:grpSpLocks/>
          </p:cNvGrpSpPr>
          <p:nvPr/>
        </p:nvGrpSpPr>
        <p:grpSpPr bwMode="auto">
          <a:xfrm>
            <a:off x="7696200" y="3706813"/>
            <a:ext cx="2286000" cy="2209800"/>
            <a:chOff x="3648" y="1104"/>
            <a:chExt cx="1440" cy="1392"/>
          </a:xfrm>
        </p:grpSpPr>
        <p:sp>
          <p:nvSpPr>
            <p:cNvPr id="23570" name="Freeform 6"/>
            <p:cNvSpPr>
              <a:spLocks/>
            </p:cNvSpPr>
            <p:nvPr/>
          </p:nvSpPr>
          <p:spPr bwMode="auto">
            <a:xfrm>
              <a:off x="3792" y="1104"/>
              <a:ext cx="1104" cy="528"/>
            </a:xfrm>
            <a:custGeom>
              <a:avLst/>
              <a:gdLst>
                <a:gd name="T0" fmla="*/ 0 w 1104"/>
                <a:gd name="T1" fmla="*/ 528 h 528"/>
                <a:gd name="T2" fmla="*/ 96 w 1104"/>
                <a:gd name="T3" fmla="*/ 96 h 528"/>
                <a:gd name="T4" fmla="*/ 720 w 1104"/>
                <a:gd name="T5" fmla="*/ 0 h 528"/>
                <a:gd name="T6" fmla="*/ 1104 w 1104"/>
                <a:gd name="T7" fmla="*/ 288 h 528"/>
                <a:gd name="T8" fmla="*/ 0 60000 65536"/>
                <a:gd name="T9" fmla="*/ 0 60000 65536"/>
                <a:gd name="T10" fmla="*/ 0 60000 65536"/>
                <a:gd name="T11" fmla="*/ 0 60000 65536"/>
                <a:gd name="T12" fmla="*/ 0 w 1104"/>
                <a:gd name="T13" fmla="*/ 0 h 528"/>
                <a:gd name="T14" fmla="*/ 1104 w 1104"/>
                <a:gd name="T15" fmla="*/ 528 h 528"/>
              </a:gdLst>
              <a:ahLst/>
              <a:cxnLst>
                <a:cxn ang="T8">
                  <a:pos x="T0" y="T1"/>
                </a:cxn>
                <a:cxn ang="T9">
                  <a:pos x="T2" y="T3"/>
                </a:cxn>
                <a:cxn ang="T10">
                  <a:pos x="T4" y="T5"/>
                </a:cxn>
                <a:cxn ang="T11">
                  <a:pos x="T6" y="T7"/>
                </a:cxn>
              </a:cxnLst>
              <a:rect l="T12" t="T13" r="T14" b="T15"/>
              <a:pathLst>
                <a:path w="1104" h="528">
                  <a:moveTo>
                    <a:pt x="0" y="528"/>
                  </a:moveTo>
                  <a:lnTo>
                    <a:pt x="96" y="96"/>
                  </a:lnTo>
                  <a:lnTo>
                    <a:pt x="720" y="0"/>
                  </a:lnTo>
                  <a:lnTo>
                    <a:pt x="1104" y="288"/>
                  </a:lnTo>
                </a:path>
              </a:pathLst>
            </a:custGeom>
            <a:gradFill rotWithShape="0">
              <a:gsLst>
                <a:gs pos="0">
                  <a:srgbClr val="FFFFFF"/>
                </a:gs>
                <a:gs pos="100000">
                  <a:srgbClr val="FFFF99"/>
                </a:gs>
              </a:gsLst>
              <a:lin ang="5400000" scaled="1"/>
            </a:gradFill>
            <a:ln w="9525">
              <a:noFill/>
              <a:miter lim="800000"/>
              <a:headEnd/>
              <a:tailEnd/>
            </a:ln>
          </p:spPr>
          <p:txBody>
            <a:bodyPr wrap="none" anchor="ctr"/>
            <a:lstStyle/>
            <a:p>
              <a:endParaRPr lang="en-US"/>
            </a:p>
          </p:txBody>
        </p:sp>
        <p:sp>
          <p:nvSpPr>
            <p:cNvPr id="23571" name="Freeform 7"/>
            <p:cNvSpPr>
              <a:spLocks/>
            </p:cNvSpPr>
            <p:nvPr/>
          </p:nvSpPr>
          <p:spPr bwMode="auto">
            <a:xfrm>
              <a:off x="4512" y="1392"/>
              <a:ext cx="576" cy="1008"/>
            </a:xfrm>
            <a:custGeom>
              <a:avLst/>
              <a:gdLst>
                <a:gd name="T0" fmla="*/ 384 w 576"/>
                <a:gd name="T1" fmla="*/ 0 h 1008"/>
                <a:gd name="T2" fmla="*/ 576 w 576"/>
                <a:gd name="T3" fmla="*/ 432 h 1008"/>
                <a:gd name="T4" fmla="*/ 432 w 576"/>
                <a:gd name="T5" fmla="*/ 960 h 1008"/>
                <a:gd name="T6" fmla="*/ 0 w 576"/>
                <a:gd name="T7" fmla="*/ 1008 h 1008"/>
                <a:gd name="T8" fmla="*/ 0 60000 65536"/>
                <a:gd name="T9" fmla="*/ 0 60000 65536"/>
                <a:gd name="T10" fmla="*/ 0 60000 65536"/>
                <a:gd name="T11" fmla="*/ 0 60000 65536"/>
                <a:gd name="T12" fmla="*/ 0 w 576"/>
                <a:gd name="T13" fmla="*/ 0 h 1008"/>
                <a:gd name="T14" fmla="*/ 576 w 576"/>
                <a:gd name="T15" fmla="*/ 1008 h 1008"/>
              </a:gdLst>
              <a:ahLst/>
              <a:cxnLst>
                <a:cxn ang="T8">
                  <a:pos x="T0" y="T1"/>
                </a:cxn>
                <a:cxn ang="T9">
                  <a:pos x="T2" y="T3"/>
                </a:cxn>
                <a:cxn ang="T10">
                  <a:pos x="T4" y="T5"/>
                </a:cxn>
                <a:cxn ang="T11">
                  <a:pos x="T6" y="T7"/>
                </a:cxn>
              </a:cxnLst>
              <a:rect l="T12" t="T13" r="T14" b="T15"/>
              <a:pathLst>
                <a:path w="576" h="1008">
                  <a:moveTo>
                    <a:pt x="384" y="0"/>
                  </a:moveTo>
                  <a:lnTo>
                    <a:pt x="576" y="432"/>
                  </a:lnTo>
                  <a:lnTo>
                    <a:pt x="432" y="960"/>
                  </a:lnTo>
                  <a:lnTo>
                    <a:pt x="0" y="1008"/>
                  </a:lnTo>
                </a:path>
              </a:pathLst>
            </a:custGeom>
            <a:gradFill rotWithShape="0">
              <a:gsLst>
                <a:gs pos="0">
                  <a:srgbClr val="FF99CC"/>
                </a:gs>
                <a:gs pos="100000">
                  <a:srgbClr val="FFFFFF"/>
                </a:gs>
              </a:gsLst>
              <a:lin ang="2700000" scaled="1"/>
            </a:gradFill>
            <a:ln w="9525">
              <a:noFill/>
              <a:miter lim="800000"/>
              <a:headEnd/>
              <a:tailEnd/>
            </a:ln>
          </p:spPr>
          <p:txBody>
            <a:bodyPr wrap="none" anchor="ctr"/>
            <a:lstStyle/>
            <a:p>
              <a:endParaRPr lang="en-US"/>
            </a:p>
          </p:txBody>
        </p:sp>
        <p:sp>
          <p:nvSpPr>
            <p:cNvPr id="23572" name="Freeform 8"/>
            <p:cNvSpPr>
              <a:spLocks/>
            </p:cNvSpPr>
            <p:nvPr/>
          </p:nvSpPr>
          <p:spPr bwMode="auto">
            <a:xfrm>
              <a:off x="3648" y="1632"/>
              <a:ext cx="864" cy="864"/>
            </a:xfrm>
            <a:custGeom>
              <a:avLst/>
              <a:gdLst>
                <a:gd name="T0" fmla="*/ 144 w 864"/>
                <a:gd name="T1" fmla="*/ 0 h 864"/>
                <a:gd name="T2" fmla="*/ 0 w 864"/>
                <a:gd name="T3" fmla="*/ 384 h 864"/>
                <a:gd name="T4" fmla="*/ 480 w 864"/>
                <a:gd name="T5" fmla="*/ 864 h 864"/>
                <a:gd name="T6" fmla="*/ 864 w 864"/>
                <a:gd name="T7" fmla="*/ 768 h 864"/>
                <a:gd name="T8" fmla="*/ 0 60000 65536"/>
                <a:gd name="T9" fmla="*/ 0 60000 65536"/>
                <a:gd name="T10" fmla="*/ 0 60000 65536"/>
                <a:gd name="T11" fmla="*/ 0 60000 65536"/>
                <a:gd name="T12" fmla="*/ 0 w 864"/>
                <a:gd name="T13" fmla="*/ 0 h 864"/>
                <a:gd name="T14" fmla="*/ 864 w 864"/>
                <a:gd name="T15" fmla="*/ 864 h 864"/>
              </a:gdLst>
              <a:ahLst/>
              <a:cxnLst>
                <a:cxn ang="T8">
                  <a:pos x="T0" y="T1"/>
                </a:cxn>
                <a:cxn ang="T9">
                  <a:pos x="T2" y="T3"/>
                </a:cxn>
                <a:cxn ang="T10">
                  <a:pos x="T4" y="T5"/>
                </a:cxn>
                <a:cxn ang="T11">
                  <a:pos x="T6" y="T7"/>
                </a:cxn>
              </a:cxnLst>
              <a:rect l="T12" t="T13" r="T14" b="T15"/>
              <a:pathLst>
                <a:path w="864" h="864">
                  <a:moveTo>
                    <a:pt x="144" y="0"/>
                  </a:moveTo>
                  <a:lnTo>
                    <a:pt x="0" y="384"/>
                  </a:lnTo>
                  <a:lnTo>
                    <a:pt x="480" y="864"/>
                  </a:lnTo>
                  <a:lnTo>
                    <a:pt x="864" y="768"/>
                  </a:lnTo>
                </a:path>
              </a:pathLst>
            </a:custGeom>
            <a:gradFill rotWithShape="0">
              <a:gsLst>
                <a:gs pos="0">
                  <a:srgbClr val="FFFFFF"/>
                </a:gs>
                <a:gs pos="100000">
                  <a:srgbClr val="99CCFF"/>
                </a:gs>
              </a:gsLst>
              <a:lin ang="18900000" scaled="1"/>
            </a:gradFill>
            <a:ln w="9525">
              <a:noFill/>
              <a:miter lim="800000"/>
              <a:headEnd/>
              <a:tailEnd/>
            </a:ln>
          </p:spPr>
          <p:txBody>
            <a:bodyPr wrap="none" anchor="ctr"/>
            <a:lstStyle/>
            <a:p>
              <a:endParaRPr lang="en-US"/>
            </a:p>
          </p:txBody>
        </p:sp>
        <p:sp>
          <p:nvSpPr>
            <p:cNvPr id="23573" name="Freeform 9"/>
            <p:cNvSpPr>
              <a:spLocks/>
            </p:cNvSpPr>
            <p:nvPr/>
          </p:nvSpPr>
          <p:spPr bwMode="auto">
            <a:xfrm>
              <a:off x="3792" y="1392"/>
              <a:ext cx="1104" cy="384"/>
            </a:xfrm>
            <a:custGeom>
              <a:avLst/>
              <a:gdLst>
                <a:gd name="T0" fmla="*/ 0 w 1104"/>
                <a:gd name="T1" fmla="*/ 240 h 384"/>
                <a:gd name="T2" fmla="*/ 624 w 1104"/>
                <a:gd name="T3" fmla="*/ 384 h 384"/>
                <a:gd name="T4" fmla="*/ 1104 w 1104"/>
                <a:gd name="T5" fmla="*/ 0 h 384"/>
                <a:gd name="T6" fmla="*/ 0 60000 65536"/>
                <a:gd name="T7" fmla="*/ 0 60000 65536"/>
                <a:gd name="T8" fmla="*/ 0 60000 65536"/>
                <a:gd name="T9" fmla="*/ 0 w 1104"/>
                <a:gd name="T10" fmla="*/ 0 h 384"/>
                <a:gd name="T11" fmla="*/ 1104 w 1104"/>
                <a:gd name="T12" fmla="*/ 384 h 384"/>
              </a:gdLst>
              <a:ahLst/>
              <a:cxnLst>
                <a:cxn ang="T6">
                  <a:pos x="T0" y="T1"/>
                </a:cxn>
                <a:cxn ang="T7">
                  <a:pos x="T2" y="T3"/>
                </a:cxn>
                <a:cxn ang="T8">
                  <a:pos x="T4" y="T5"/>
                </a:cxn>
              </a:cxnLst>
              <a:rect l="T9" t="T10" r="T11" b="T12"/>
              <a:pathLst>
                <a:path w="1104" h="384">
                  <a:moveTo>
                    <a:pt x="0" y="240"/>
                  </a:moveTo>
                  <a:lnTo>
                    <a:pt x="624" y="384"/>
                  </a:lnTo>
                  <a:lnTo>
                    <a:pt x="1104" y="0"/>
                  </a:lnTo>
                </a:path>
              </a:pathLst>
            </a:custGeom>
            <a:solidFill>
              <a:srgbClr val="FFFF99"/>
            </a:solidFill>
            <a:ln w="9525">
              <a:solidFill>
                <a:schemeClr val="tx1"/>
              </a:solidFill>
              <a:miter lim="800000"/>
              <a:headEnd/>
              <a:tailEnd/>
            </a:ln>
          </p:spPr>
          <p:txBody>
            <a:bodyPr wrap="none" anchor="ctr"/>
            <a:lstStyle/>
            <a:p>
              <a:endParaRPr lang="en-US"/>
            </a:p>
          </p:txBody>
        </p:sp>
        <p:sp>
          <p:nvSpPr>
            <p:cNvPr id="23574" name="Freeform 10"/>
            <p:cNvSpPr>
              <a:spLocks/>
            </p:cNvSpPr>
            <p:nvPr/>
          </p:nvSpPr>
          <p:spPr bwMode="auto">
            <a:xfrm>
              <a:off x="4416" y="1392"/>
              <a:ext cx="480" cy="1008"/>
            </a:xfrm>
            <a:custGeom>
              <a:avLst/>
              <a:gdLst>
                <a:gd name="T0" fmla="*/ 480 w 480"/>
                <a:gd name="T1" fmla="*/ 0 h 1008"/>
                <a:gd name="T2" fmla="*/ 0 w 480"/>
                <a:gd name="T3" fmla="*/ 384 h 1008"/>
                <a:gd name="T4" fmla="*/ 96 w 480"/>
                <a:gd name="T5" fmla="*/ 1008 h 1008"/>
                <a:gd name="T6" fmla="*/ 0 60000 65536"/>
                <a:gd name="T7" fmla="*/ 0 60000 65536"/>
                <a:gd name="T8" fmla="*/ 0 60000 65536"/>
                <a:gd name="T9" fmla="*/ 0 w 480"/>
                <a:gd name="T10" fmla="*/ 0 h 1008"/>
                <a:gd name="T11" fmla="*/ 480 w 480"/>
                <a:gd name="T12" fmla="*/ 1008 h 1008"/>
              </a:gdLst>
              <a:ahLst/>
              <a:cxnLst>
                <a:cxn ang="T6">
                  <a:pos x="T0" y="T1"/>
                </a:cxn>
                <a:cxn ang="T7">
                  <a:pos x="T2" y="T3"/>
                </a:cxn>
                <a:cxn ang="T8">
                  <a:pos x="T4" y="T5"/>
                </a:cxn>
              </a:cxnLst>
              <a:rect l="T9" t="T10" r="T11" b="T12"/>
              <a:pathLst>
                <a:path w="480" h="1008">
                  <a:moveTo>
                    <a:pt x="480" y="0"/>
                  </a:moveTo>
                  <a:lnTo>
                    <a:pt x="0" y="384"/>
                  </a:lnTo>
                  <a:lnTo>
                    <a:pt x="96" y="1008"/>
                  </a:lnTo>
                </a:path>
              </a:pathLst>
            </a:custGeom>
            <a:gradFill rotWithShape="0">
              <a:gsLst>
                <a:gs pos="0">
                  <a:srgbClr val="FF99CC"/>
                </a:gs>
                <a:gs pos="100000">
                  <a:srgbClr val="FFCFE7"/>
                </a:gs>
              </a:gsLst>
              <a:lin ang="2700000" scaled="1"/>
            </a:gradFill>
            <a:ln w="9525">
              <a:solidFill>
                <a:schemeClr val="tx1"/>
              </a:solidFill>
              <a:miter lim="800000"/>
              <a:headEnd/>
              <a:tailEnd/>
            </a:ln>
          </p:spPr>
          <p:txBody>
            <a:bodyPr wrap="none" anchor="ctr"/>
            <a:lstStyle/>
            <a:p>
              <a:endParaRPr lang="en-US"/>
            </a:p>
          </p:txBody>
        </p:sp>
        <p:sp>
          <p:nvSpPr>
            <p:cNvPr id="23575" name="Freeform 11"/>
            <p:cNvSpPr>
              <a:spLocks/>
            </p:cNvSpPr>
            <p:nvPr/>
          </p:nvSpPr>
          <p:spPr bwMode="auto">
            <a:xfrm>
              <a:off x="3792" y="1632"/>
              <a:ext cx="720" cy="768"/>
            </a:xfrm>
            <a:custGeom>
              <a:avLst/>
              <a:gdLst>
                <a:gd name="T0" fmla="*/ 0 w 720"/>
                <a:gd name="T1" fmla="*/ 0 h 768"/>
                <a:gd name="T2" fmla="*/ 624 w 720"/>
                <a:gd name="T3" fmla="*/ 144 h 768"/>
                <a:gd name="T4" fmla="*/ 720 w 720"/>
                <a:gd name="T5" fmla="*/ 768 h 768"/>
                <a:gd name="T6" fmla="*/ 0 60000 65536"/>
                <a:gd name="T7" fmla="*/ 0 60000 65536"/>
                <a:gd name="T8" fmla="*/ 0 60000 65536"/>
                <a:gd name="T9" fmla="*/ 0 w 720"/>
                <a:gd name="T10" fmla="*/ 0 h 768"/>
                <a:gd name="T11" fmla="*/ 720 w 720"/>
                <a:gd name="T12" fmla="*/ 768 h 768"/>
              </a:gdLst>
              <a:ahLst/>
              <a:cxnLst>
                <a:cxn ang="T6">
                  <a:pos x="T0" y="T1"/>
                </a:cxn>
                <a:cxn ang="T7">
                  <a:pos x="T2" y="T3"/>
                </a:cxn>
                <a:cxn ang="T8">
                  <a:pos x="T4" y="T5"/>
                </a:cxn>
              </a:cxnLst>
              <a:rect l="T9" t="T10" r="T11" b="T12"/>
              <a:pathLst>
                <a:path w="720" h="768">
                  <a:moveTo>
                    <a:pt x="0" y="0"/>
                  </a:moveTo>
                  <a:lnTo>
                    <a:pt x="624" y="144"/>
                  </a:lnTo>
                  <a:lnTo>
                    <a:pt x="720" y="768"/>
                  </a:lnTo>
                </a:path>
              </a:pathLst>
            </a:custGeom>
            <a:gradFill rotWithShape="0">
              <a:gsLst>
                <a:gs pos="0">
                  <a:srgbClr val="DFEFFF"/>
                </a:gs>
                <a:gs pos="100000">
                  <a:srgbClr val="99CCFF"/>
                </a:gs>
              </a:gsLst>
              <a:lin ang="18900000" scaled="1"/>
            </a:gradFill>
            <a:ln w="9525">
              <a:solidFill>
                <a:schemeClr val="tx1"/>
              </a:solidFill>
              <a:miter lim="800000"/>
              <a:headEnd/>
              <a:tailEnd/>
            </a:ln>
          </p:spPr>
          <p:txBody>
            <a:bodyPr wrap="none" anchor="ctr"/>
            <a:lstStyle/>
            <a:p>
              <a:endParaRPr lang="en-US"/>
            </a:p>
          </p:txBody>
        </p:sp>
      </p:grpSp>
      <p:pic>
        <p:nvPicPr>
          <p:cNvPr id="24" name="Picture 23" descr="txp_fig"/>
          <p:cNvPicPr>
            <a:picLocks noChangeAspect="1"/>
          </p:cNvPicPr>
          <p:nvPr>
            <p:custDataLst>
              <p:tags r:id="rId2"/>
            </p:custDataLst>
          </p:nvPr>
        </p:nvPicPr>
        <p:blipFill>
          <a:blip r:embed="rId13" cstate="print"/>
          <a:srcRect/>
          <a:stretch>
            <a:fillRect/>
          </a:stretch>
        </p:blipFill>
        <p:spPr bwMode="auto">
          <a:xfrm>
            <a:off x="1828800" y="5181600"/>
            <a:ext cx="3352800" cy="522288"/>
          </a:xfrm>
          <a:prstGeom prst="rect">
            <a:avLst/>
          </a:prstGeom>
          <a:noFill/>
          <a:ln w="9525">
            <a:noFill/>
            <a:miter lim="800000"/>
            <a:headEnd/>
            <a:tailEnd/>
          </a:ln>
        </p:spPr>
      </p:pic>
      <p:pic>
        <p:nvPicPr>
          <p:cNvPr id="20" name="Picture 19" descr="txp_fig"/>
          <p:cNvPicPr>
            <a:picLocks noChangeAspect="1"/>
          </p:cNvPicPr>
          <p:nvPr>
            <p:custDataLst>
              <p:tags r:id="rId3"/>
            </p:custDataLst>
          </p:nvPr>
        </p:nvPicPr>
        <p:blipFill>
          <a:blip r:embed="rId14" cstate="print">
            <a:clrChange>
              <a:clrFrom>
                <a:srgbClr val="FFFFFF"/>
              </a:clrFrom>
              <a:clrTo>
                <a:srgbClr val="FFFFFF">
                  <a:alpha val="0"/>
                </a:srgbClr>
              </a:clrTo>
            </a:clrChange>
          </a:blip>
          <a:srcRect/>
          <a:stretch>
            <a:fillRect/>
          </a:stretch>
        </p:blipFill>
        <p:spPr bwMode="auto">
          <a:xfrm>
            <a:off x="7772400" y="3402013"/>
            <a:ext cx="1524000" cy="219075"/>
          </a:xfrm>
          <a:prstGeom prst="rect">
            <a:avLst/>
          </a:prstGeom>
          <a:noFill/>
          <a:ln w="9525">
            <a:noFill/>
            <a:miter lim="800000"/>
            <a:headEnd/>
            <a:tailEnd/>
          </a:ln>
        </p:spPr>
      </p:pic>
      <p:pic>
        <p:nvPicPr>
          <p:cNvPr id="21" name="Picture 20" descr="txp_fig"/>
          <p:cNvPicPr>
            <a:picLocks noChangeAspect="1"/>
          </p:cNvPicPr>
          <p:nvPr>
            <p:custDataLst>
              <p:tags r:id="rId4"/>
            </p:custDataLst>
          </p:nvPr>
        </p:nvPicPr>
        <p:blipFill>
          <a:blip r:embed="rId15" cstate="print">
            <a:clrChange>
              <a:clrFrom>
                <a:srgbClr val="FFFFFF"/>
              </a:clrFrom>
              <a:clrTo>
                <a:srgbClr val="FFFFFF">
                  <a:alpha val="0"/>
                </a:srgbClr>
              </a:clrTo>
            </a:clrChange>
          </a:blip>
          <a:srcRect/>
          <a:stretch>
            <a:fillRect/>
          </a:stretch>
        </p:blipFill>
        <p:spPr bwMode="auto">
          <a:xfrm>
            <a:off x="7315200" y="5459413"/>
            <a:ext cx="819150" cy="484187"/>
          </a:xfrm>
          <a:prstGeom prst="rect">
            <a:avLst/>
          </a:prstGeom>
          <a:noFill/>
          <a:ln w="9525">
            <a:noFill/>
            <a:miter lim="800000"/>
            <a:headEnd/>
            <a:tailEnd/>
          </a:ln>
        </p:spPr>
      </p:pic>
      <p:pic>
        <p:nvPicPr>
          <p:cNvPr id="22" name="Picture 21" descr="txp_fig"/>
          <p:cNvPicPr>
            <a:picLocks noChangeAspect="1"/>
          </p:cNvPicPr>
          <p:nvPr>
            <p:custDataLst>
              <p:tags r:id="rId5"/>
            </p:custDataLst>
          </p:nvPr>
        </p:nvPicPr>
        <p:blipFill>
          <a:blip r:embed="rId16" cstate="print">
            <a:clrChange>
              <a:clrFrom>
                <a:srgbClr val="FFFFFF"/>
              </a:clrFrom>
              <a:clrTo>
                <a:srgbClr val="FFFFFF">
                  <a:alpha val="0"/>
                </a:srgbClr>
              </a:clrTo>
            </a:clrChange>
          </a:blip>
          <a:srcRect/>
          <a:stretch>
            <a:fillRect/>
          </a:stretch>
        </p:blipFill>
        <p:spPr bwMode="auto">
          <a:xfrm>
            <a:off x="9753600" y="5307013"/>
            <a:ext cx="819150" cy="484187"/>
          </a:xfrm>
          <a:prstGeom prst="rect">
            <a:avLst/>
          </a:prstGeom>
          <a:noFill/>
          <a:ln w="9525">
            <a:noFill/>
            <a:miter lim="800000"/>
            <a:headEnd/>
            <a:tailEnd/>
          </a:ln>
        </p:spPr>
      </p:pic>
      <p:pic>
        <p:nvPicPr>
          <p:cNvPr id="23562" name="Picture 23" descr="txp_fig"/>
          <p:cNvPicPr>
            <a:picLocks noChangeAspect="1"/>
          </p:cNvPicPr>
          <p:nvPr>
            <p:custDataLst>
              <p:tags r:id="rId6"/>
            </p:custDataLst>
          </p:nvPr>
        </p:nvPicPr>
        <p:blipFill>
          <a:blip r:embed="rId17" cstate="print"/>
          <a:srcRect/>
          <a:stretch>
            <a:fillRect/>
          </a:stretch>
        </p:blipFill>
        <p:spPr bwMode="auto">
          <a:xfrm>
            <a:off x="1905000" y="2667000"/>
            <a:ext cx="468313" cy="292100"/>
          </a:xfrm>
          <a:prstGeom prst="rect">
            <a:avLst/>
          </a:prstGeom>
          <a:noFill/>
          <a:ln w="9525">
            <a:noFill/>
            <a:miter lim="800000"/>
            <a:headEnd/>
            <a:tailEnd/>
          </a:ln>
        </p:spPr>
      </p:pic>
      <p:sp>
        <p:nvSpPr>
          <p:cNvPr id="23563" name="Line 7"/>
          <p:cNvSpPr>
            <a:spLocks noChangeShapeType="1"/>
          </p:cNvSpPr>
          <p:nvPr/>
        </p:nvSpPr>
        <p:spPr bwMode="auto">
          <a:xfrm flipH="1" flipV="1">
            <a:off x="8686800" y="3783013"/>
            <a:ext cx="228600" cy="990600"/>
          </a:xfrm>
          <a:prstGeom prst="line">
            <a:avLst/>
          </a:prstGeom>
          <a:noFill/>
          <a:ln w="50800">
            <a:solidFill>
              <a:schemeClr val="tx1"/>
            </a:solidFill>
            <a:round/>
            <a:headEnd/>
            <a:tailEnd type="triangle" w="med" len="med"/>
          </a:ln>
        </p:spPr>
        <p:txBody>
          <a:bodyPr/>
          <a:lstStyle/>
          <a:p>
            <a:endParaRPr lang="en-US"/>
          </a:p>
        </p:txBody>
      </p:sp>
      <p:sp>
        <p:nvSpPr>
          <p:cNvPr id="23564" name="Line 7"/>
          <p:cNvSpPr>
            <a:spLocks noChangeShapeType="1"/>
          </p:cNvSpPr>
          <p:nvPr/>
        </p:nvSpPr>
        <p:spPr bwMode="auto">
          <a:xfrm>
            <a:off x="8915400" y="4773613"/>
            <a:ext cx="1066800" cy="381000"/>
          </a:xfrm>
          <a:prstGeom prst="line">
            <a:avLst/>
          </a:prstGeom>
          <a:noFill/>
          <a:ln w="50800">
            <a:solidFill>
              <a:schemeClr val="tx1"/>
            </a:solidFill>
            <a:round/>
            <a:headEnd/>
            <a:tailEnd type="triangle" w="med" len="med"/>
          </a:ln>
        </p:spPr>
        <p:txBody>
          <a:bodyPr/>
          <a:lstStyle/>
          <a:p>
            <a:endParaRPr lang="en-US"/>
          </a:p>
        </p:txBody>
      </p:sp>
      <p:sp>
        <p:nvSpPr>
          <p:cNvPr id="23565" name="Line 7"/>
          <p:cNvSpPr>
            <a:spLocks noChangeShapeType="1"/>
          </p:cNvSpPr>
          <p:nvPr/>
        </p:nvSpPr>
        <p:spPr bwMode="auto">
          <a:xfrm flipH="1">
            <a:off x="8229600" y="4773613"/>
            <a:ext cx="685800" cy="609600"/>
          </a:xfrm>
          <a:prstGeom prst="line">
            <a:avLst/>
          </a:prstGeom>
          <a:noFill/>
          <a:ln w="50800">
            <a:solidFill>
              <a:schemeClr val="tx1"/>
            </a:solidFill>
            <a:round/>
            <a:headEnd/>
            <a:tailEnd type="triangle" w="med" len="med"/>
          </a:ln>
        </p:spPr>
        <p:txBody>
          <a:bodyPr/>
          <a:lstStyle/>
          <a:p>
            <a:endParaRPr lang="en-US"/>
          </a:p>
        </p:txBody>
      </p:sp>
      <p:sp>
        <p:nvSpPr>
          <p:cNvPr id="23566" name="TextBox 27"/>
          <p:cNvSpPr txBox="1">
            <a:spLocks noChangeArrowheads="1"/>
          </p:cNvSpPr>
          <p:nvPr/>
        </p:nvSpPr>
        <p:spPr bwMode="auto">
          <a:xfrm>
            <a:off x="5791200" y="6324600"/>
            <a:ext cx="6172200" cy="369332"/>
          </a:xfrm>
          <a:prstGeom prst="rect">
            <a:avLst/>
          </a:prstGeom>
          <a:noFill/>
          <a:ln w="9525">
            <a:noFill/>
            <a:miter lim="800000"/>
            <a:headEnd/>
            <a:tailEnd/>
          </a:ln>
        </p:spPr>
        <p:txBody>
          <a:bodyPr wrap="square">
            <a:spAutoFit/>
          </a:bodyPr>
          <a:lstStyle/>
          <a:p>
            <a:r>
              <a:rPr lang="en-US" i="1" dirty="0">
                <a:latin typeface="Calibri"/>
                <a:cs typeface="Calibri"/>
              </a:rPr>
              <a:t>Binary = multiclass where the negative class has weight zero</a:t>
            </a:r>
          </a:p>
        </p:txBody>
      </p:sp>
      <p:pic>
        <p:nvPicPr>
          <p:cNvPr id="23567" name="Picture 31" descr="txp_fig"/>
          <p:cNvPicPr>
            <a:picLocks noChangeAspect="1"/>
          </p:cNvPicPr>
          <p:nvPr>
            <p:custDataLst>
              <p:tags r:id="rId7"/>
            </p:custDataLst>
          </p:nvPr>
        </p:nvPicPr>
        <p:blipFill>
          <a:blip r:embed="rId18" cstate="print">
            <a:clrChange>
              <a:clrFrom>
                <a:srgbClr val="FFFFFF"/>
              </a:clrFrom>
              <a:clrTo>
                <a:srgbClr val="FFFFFF">
                  <a:alpha val="0"/>
                </a:srgbClr>
              </a:clrTo>
            </a:clrChange>
          </a:blip>
          <a:srcRect/>
          <a:stretch>
            <a:fillRect/>
          </a:stretch>
        </p:blipFill>
        <p:spPr bwMode="auto">
          <a:xfrm>
            <a:off x="8839200" y="3810000"/>
            <a:ext cx="338138" cy="196850"/>
          </a:xfrm>
          <a:prstGeom prst="rect">
            <a:avLst/>
          </a:prstGeom>
          <a:noFill/>
          <a:ln w="9525">
            <a:noFill/>
            <a:miter lim="800000"/>
            <a:headEnd/>
            <a:tailEnd/>
          </a:ln>
        </p:spPr>
      </p:pic>
      <p:pic>
        <p:nvPicPr>
          <p:cNvPr id="23568" name="Picture 33" descr="txp_fig"/>
          <p:cNvPicPr>
            <a:picLocks noChangeAspect="1"/>
          </p:cNvPicPr>
          <p:nvPr>
            <p:custDataLst>
              <p:tags r:id="rId8"/>
            </p:custDataLst>
          </p:nvPr>
        </p:nvPicPr>
        <p:blipFill>
          <a:blip r:embed="rId19" cstate="print">
            <a:clrChange>
              <a:clrFrom>
                <a:srgbClr val="FFFFFF"/>
              </a:clrFrom>
              <a:clrTo>
                <a:srgbClr val="FFFFFF">
                  <a:alpha val="0"/>
                </a:srgbClr>
              </a:clrTo>
            </a:clrChange>
          </a:blip>
          <a:srcRect/>
          <a:stretch>
            <a:fillRect/>
          </a:stretch>
        </p:blipFill>
        <p:spPr bwMode="auto">
          <a:xfrm>
            <a:off x="7924800" y="4984750"/>
            <a:ext cx="352425" cy="196850"/>
          </a:xfrm>
          <a:prstGeom prst="rect">
            <a:avLst/>
          </a:prstGeom>
          <a:noFill/>
          <a:ln w="9525">
            <a:noFill/>
            <a:miter lim="800000"/>
            <a:headEnd/>
            <a:tailEnd/>
          </a:ln>
        </p:spPr>
      </p:pic>
      <p:pic>
        <p:nvPicPr>
          <p:cNvPr id="23569" name="Picture 35" descr="txp_fig"/>
          <p:cNvPicPr>
            <a:picLocks noChangeAspect="1"/>
          </p:cNvPicPr>
          <p:nvPr>
            <p:custDataLst>
              <p:tags r:id="rId9"/>
            </p:custDataLst>
          </p:nvPr>
        </p:nvPicPr>
        <p:blipFill>
          <a:blip r:embed="rId20" cstate="print">
            <a:clrChange>
              <a:clrFrom>
                <a:srgbClr val="FFFFFF"/>
              </a:clrFrom>
              <a:clrTo>
                <a:srgbClr val="FFFFFF">
                  <a:alpha val="0"/>
                </a:srgbClr>
              </a:clrTo>
            </a:clrChange>
          </a:blip>
          <a:srcRect/>
          <a:stretch>
            <a:fillRect/>
          </a:stretch>
        </p:blipFill>
        <p:spPr bwMode="auto">
          <a:xfrm>
            <a:off x="9829800" y="4800600"/>
            <a:ext cx="352425" cy="211138"/>
          </a:xfrm>
          <a:prstGeom prst="rect">
            <a:avLst/>
          </a:prstGeom>
          <a:noFill/>
          <a:ln w="9525">
            <a:noFill/>
            <a:miter lim="800000"/>
            <a:headEnd/>
            <a:tailEnd/>
          </a:ln>
        </p:spPr>
      </p:pic>
      <p:pic>
        <p:nvPicPr>
          <p:cNvPr id="29697" name="Picture 1"/>
          <p:cNvPicPr>
            <a:picLocks noChangeAspect="1" noChangeArrowheads="1"/>
          </p:cNvPicPr>
          <p:nvPr/>
        </p:nvPicPr>
        <p:blipFill>
          <a:blip r:embed="rId21">
            <a:extLst>
              <a:ext uri="{28A0092B-C50C-407E-A947-70E740481C1C}">
                <a14:useLocalDpi xmlns:a14="http://schemas.microsoft.com/office/drawing/2010/main" val="0"/>
              </a:ext>
            </a:extLst>
          </a:blip>
          <a:stretch>
            <a:fillRect/>
          </a:stretch>
        </p:blipFill>
        <p:spPr bwMode="auto">
          <a:xfrm>
            <a:off x="6324600" y="1378615"/>
            <a:ext cx="4648200" cy="1669209"/>
          </a:xfrm>
          <a:prstGeom prst="rect">
            <a:avLst/>
          </a:prstGeom>
          <a:noFill/>
        </p:spPr>
      </p:pic>
    </p:spTree>
    <p:extLst>
      <p:ext uri="{BB962C8B-B14F-4D97-AF65-F5344CB8AC3E}">
        <p14:creationId xmlns:p14="http://schemas.microsoft.com/office/powerpoint/2010/main" val="10968582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69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Learning: Multiclass Perceptron</a:t>
            </a:r>
          </a:p>
        </p:txBody>
      </p:sp>
      <p:sp>
        <p:nvSpPr>
          <p:cNvPr id="1353731" name="Rectangle 3"/>
          <p:cNvSpPr>
            <a:spLocks noGrp="1" noChangeArrowheads="1"/>
          </p:cNvSpPr>
          <p:nvPr>
            <p:ph idx="1"/>
          </p:nvPr>
        </p:nvSpPr>
        <p:spPr>
          <a:xfrm>
            <a:off x="1066800" y="1600200"/>
            <a:ext cx="5638800" cy="4525963"/>
          </a:xfrm>
        </p:spPr>
        <p:txBody>
          <a:bodyPr/>
          <a:lstStyle/>
          <a:p>
            <a:pPr eaLnBrk="1" hangingPunct="1">
              <a:lnSpc>
                <a:spcPct val="90000"/>
              </a:lnSpc>
            </a:pPr>
            <a:r>
              <a:rPr lang="en-US" sz="2400" dirty="0" smtClean="0"/>
              <a:t>Start with all weights = 0</a:t>
            </a:r>
          </a:p>
          <a:p>
            <a:pPr eaLnBrk="1" hangingPunct="1">
              <a:lnSpc>
                <a:spcPct val="90000"/>
              </a:lnSpc>
            </a:pPr>
            <a:r>
              <a:rPr lang="en-US" sz="2400" dirty="0" smtClean="0"/>
              <a:t>Pick up training examples one by one</a:t>
            </a:r>
          </a:p>
          <a:p>
            <a:pPr eaLnBrk="1" hangingPunct="1">
              <a:lnSpc>
                <a:spcPct val="90000"/>
              </a:lnSpc>
            </a:pPr>
            <a:r>
              <a:rPr lang="en-US" sz="2400" dirty="0" smtClean="0"/>
              <a:t>Predict with current weights</a:t>
            </a:r>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r>
              <a:rPr lang="en-US" sz="2400" dirty="0" smtClean="0"/>
              <a:t>If correct, no change!</a:t>
            </a:r>
          </a:p>
          <a:p>
            <a:pPr eaLnBrk="1" hangingPunct="1">
              <a:lnSpc>
                <a:spcPct val="90000"/>
              </a:lnSpc>
            </a:pPr>
            <a:r>
              <a:rPr lang="en-US" sz="2400" dirty="0" smtClean="0"/>
              <a:t>If wrong: lower score of wrong answer, raise score of right answer</a:t>
            </a:r>
          </a:p>
          <a:p>
            <a:pPr eaLnBrk="1" hangingPunct="1">
              <a:lnSpc>
                <a:spcPct val="90000"/>
              </a:lnSpc>
            </a:pPr>
            <a:endParaRPr lang="en-US" sz="2400" dirty="0" smtClean="0"/>
          </a:p>
        </p:txBody>
      </p:sp>
      <p:pic>
        <p:nvPicPr>
          <p:cNvPr id="24" name="Picture 23" descr="txp_fig"/>
          <p:cNvPicPr>
            <a:picLocks noChangeAspect="1"/>
          </p:cNvPicPr>
          <p:nvPr>
            <p:custDataLst>
              <p:tags r:id="rId1"/>
            </p:custDataLst>
          </p:nvPr>
        </p:nvPicPr>
        <p:blipFill>
          <a:blip r:embed="rId9" cstate="print"/>
          <a:srcRect/>
          <a:stretch>
            <a:fillRect/>
          </a:stretch>
        </p:blipFill>
        <p:spPr bwMode="auto">
          <a:xfrm>
            <a:off x="1878013" y="4953000"/>
            <a:ext cx="2695575" cy="401638"/>
          </a:xfrm>
          <a:prstGeom prst="rect">
            <a:avLst/>
          </a:prstGeom>
          <a:noFill/>
          <a:ln w="9525">
            <a:noFill/>
            <a:miter lim="800000"/>
            <a:headEnd/>
            <a:tailEnd/>
          </a:ln>
        </p:spPr>
      </p:pic>
      <p:pic>
        <p:nvPicPr>
          <p:cNvPr id="25" name="Picture 24" descr="txp_fig"/>
          <p:cNvPicPr>
            <a:picLocks noChangeAspect="1"/>
          </p:cNvPicPr>
          <p:nvPr>
            <p:custDataLst>
              <p:tags r:id="rId2"/>
            </p:custDataLst>
          </p:nvPr>
        </p:nvPicPr>
        <p:blipFill>
          <a:blip r:embed="rId10" cstate="print"/>
          <a:srcRect/>
          <a:stretch>
            <a:fillRect/>
          </a:stretch>
        </p:blipFill>
        <p:spPr bwMode="auto">
          <a:xfrm>
            <a:off x="1868488" y="5638800"/>
            <a:ext cx="3043237" cy="436563"/>
          </a:xfrm>
          <a:prstGeom prst="rect">
            <a:avLst/>
          </a:prstGeom>
          <a:noFill/>
          <a:ln w="9525">
            <a:noFill/>
            <a:miter lim="800000"/>
            <a:headEnd/>
            <a:tailEnd/>
          </a:ln>
        </p:spPr>
      </p:pic>
      <p:pic>
        <p:nvPicPr>
          <p:cNvPr id="24582" name="Picture 19" descr="txp_fig"/>
          <p:cNvPicPr>
            <a:picLocks noChangeAspect="1"/>
          </p:cNvPicPr>
          <p:nvPr>
            <p:custDataLst>
              <p:tags r:id="rId3"/>
            </p:custDataLst>
          </p:nvPr>
        </p:nvPicPr>
        <p:blipFill>
          <a:blip r:embed="rId11" cstate="print"/>
          <a:srcRect/>
          <a:stretch>
            <a:fillRect/>
          </a:stretch>
        </p:blipFill>
        <p:spPr bwMode="auto">
          <a:xfrm>
            <a:off x="2057400" y="2971800"/>
            <a:ext cx="3663950" cy="363538"/>
          </a:xfrm>
          <a:prstGeom prst="rect">
            <a:avLst/>
          </a:prstGeom>
          <a:noFill/>
          <a:ln w="9525">
            <a:noFill/>
            <a:miter lim="800000"/>
            <a:headEnd/>
            <a:tailEnd/>
          </a:ln>
        </p:spPr>
      </p:pic>
      <p:sp>
        <p:nvSpPr>
          <p:cNvPr id="16391" name="Line 7"/>
          <p:cNvSpPr>
            <a:spLocks noChangeShapeType="1"/>
          </p:cNvSpPr>
          <p:nvPr/>
        </p:nvSpPr>
        <p:spPr bwMode="auto">
          <a:xfrm flipH="1" flipV="1">
            <a:off x="9067800" y="2667000"/>
            <a:ext cx="304800" cy="1143000"/>
          </a:xfrm>
          <a:prstGeom prst="line">
            <a:avLst/>
          </a:prstGeom>
          <a:noFill/>
          <a:ln w="50800">
            <a:solidFill>
              <a:schemeClr val="tx1"/>
            </a:solidFill>
            <a:round/>
            <a:headEnd/>
            <a:tailEnd type="triangle" w="med" len="med"/>
          </a:ln>
        </p:spPr>
        <p:txBody>
          <a:bodyPr/>
          <a:lstStyle/>
          <a:p>
            <a:endParaRPr lang="en-US"/>
          </a:p>
        </p:txBody>
      </p:sp>
      <p:sp>
        <p:nvSpPr>
          <p:cNvPr id="16392" name="Line 8"/>
          <p:cNvSpPr>
            <a:spLocks noChangeShapeType="1"/>
          </p:cNvSpPr>
          <p:nvPr/>
        </p:nvSpPr>
        <p:spPr bwMode="auto">
          <a:xfrm flipV="1">
            <a:off x="9372600" y="3200400"/>
            <a:ext cx="1219200" cy="609600"/>
          </a:xfrm>
          <a:prstGeom prst="line">
            <a:avLst/>
          </a:prstGeom>
          <a:noFill/>
          <a:ln w="50800">
            <a:solidFill>
              <a:schemeClr val="tx1"/>
            </a:solidFill>
            <a:round/>
            <a:headEnd/>
            <a:tailEnd type="triangle" w="med" len="med"/>
          </a:ln>
        </p:spPr>
        <p:txBody>
          <a:bodyPr/>
          <a:lstStyle/>
          <a:p>
            <a:endParaRPr lang="en-US"/>
          </a:p>
        </p:txBody>
      </p:sp>
      <p:sp>
        <p:nvSpPr>
          <p:cNvPr id="16393" name="Line 9"/>
          <p:cNvSpPr>
            <a:spLocks noChangeShapeType="1"/>
          </p:cNvSpPr>
          <p:nvPr/>
        </p:nvSpPr>
        <p:spPr bwMode="auto">
          <a:xfrm flipH="1">
            <a:off x="9144000" y="3810000"/>
            <a:ext cx="228600" cy="762000"/>
          </a:xfrm>
          <a:prstGeom prst="line">
            <a:avLst/>
          </a:prstGeom>
          <a:noFill/>
          <a:ln w="50800">
            <a:solidFill>
              <a:schemeClr val="tx1"/>
            </a:solidFill>
            <a:round/>
            <a:headEnd/>
            <a:tailEnd type="triangle" w="med" len="med"/>
          </a:ln>
        </p:spPr>
        <p:txBody>
          <a:bodyPr/>
          <a:lstStyle/>
          <a:p>
            <a:endParaRPr lang="en-US"/>
          </a:p>
        </p:txBody>
      </p:sp>
      <p:pic>
        <p:nvPicPr>
          <p:cNvPr id="16394" name="Picture 21" descr="txp_fig"/>
          <p:cNvPicPr>
            <a:picLocks noChangeAspect="1"/>
          </p:cNvPicPr>
          <p:nvPr>
            <p:custDataLst>
              <p:tags r:id="rId4"/>
            </p:custDataLst>
          </p:nvPr>
        </p:nvPicPr>
        <p:blipFill>
          <a:blip r:embed="rId12" cstate="print"/>
          <a:srcRect/>
          <a:stretch>
            <a:fillRect/>
          </a:stretch>
        </p:blipFill>
        <p:spPr bwMode="auto">
          <a:xfrm>
            <a:off x="8839200" y="2362200"/>
            <a:ext cx="436563" cy="273050"/>
          </a:xfrm>
          <a:prstGeom prst="rect">
            <a:avLst/>
          </a:prstGeom>
          <a:noFill/>
          <a:ln w="9525">
            <a:noFill/>
            <a:miter lim="800000"/>
            <a:headEnd/>
            <a:tailEnd/>
          </a:ln>
        </p:spPr>
      </p:pic>
      <p:pic>
        <p:nvPicPr>
          <p:cNvPr id="16395" name="Picture 20" descr="txp_fig"/>
          <p:cNvPicPr>
            <a:picLocks noChangeAspect="1"/>
          </p:cNvPicPr>
          <p:nvPr>
            <p:custDataLst>
              <p:tags r:id="rId5"/>
            </p:custDataLst>
          </p:nvPr>
        </p:nvPicPr>
        <p:blipFill>
          <a:blip r:embed="rId13" cstate="print"/>
          <a:srcRect/>
          <a:stretch>
            <a:fillRect/>
          </a:stretch>
        </p:blipFill>
        <p:spPr bwMode="auto">
          <a:xfrm>
            <a:off x="9017000" y="4679950"/>
            <a:ext cx="525463" cy="327025"/>
          </a:xfrm>
          <a:prstGeom prst="rect">
            <a:avLst/>
          </a:prstGeom>
          <a:noFill/>
          <a:ln w="9525">
            <a:noFill/>
            <a:miter lim="800000"/>
            <a:headEnd/>
            <a:tailEnd/>
          </a:ln>
        </p:spPr>
      </p:pic>
      <p:sp>
        <p:nvSpPr>
          <p:cNvPr id="16396" name="Line 13"/>
          <p:cNvSpPr>
            <a:spLocks noChangeShapeType="1"/>
          </p:cNvSpPr>
          <p:nvPr/>
        </p:nvSpPr>
        <p:spPr bwMode="auto">
          <a:xfrm flipV="1">
            <a:off x="9372600" y="3200400"/>
            <a:ext cx="76200" cy="609600"/>
          </a:xfrm>
          <a:prstGeom prst="line">
            <a:avLst/>
          </a:prstGeom>
          <a:noFill/>
          <a:ln w="50800">
            <a:solidFill>
              <a:srgbClr val="CC0000"/>
            </a:solidFill>
            <a:round/>
            <a:headEnd/>
            <a:tailEnd type="triangle" w="med" len="med"/>
          </a:ln>
        </p:spPr>
        <p:txBody>
          <a:bodyPr/>
          <a:lstStyle/>
          <a:p>
            <a:endParaRPr lang="en-US"/>
          </a:p>
        </p:txBody>
      </p:sp>
      <p:pic>
        <p:nvPicPr>
          <p:cNvPr id="16397" name="Picture 14" descr="txp_fig"/>
          <p:cNvPicPr>
            <a:picLocks noChangeAspect="1" noChangeArrowheads="1"/>
          </p:cNvPicPr>
          <p:nvPr>
            <p:custDataLst>
              <p:tags r:id="rId6"/>
            </p:custDataLst>
          </p:nvPr>
        </p:nvPicPr>
        <p:blipFill>
          <a:blip r:embed="rId14" cstate="print"/>
          <a:srcRect/>
          <a:stretch>
            <a:fillRect/>
          </a:stretch>
        </p:blipFill>
        <p:spPr bwMode="auto">
          <a:xfrm>
            <a:off x="9448800" y="2819400"/>
            <a:ext cx="219075" cy="347663"/>
          </a:xfrm>
          <a:prstGeom prst="rect">
            <a:avLst/>
          </a:prstGeom>
          <a:noFill/>
          <a:ln w="9525">
            <a:noFill/>
            <a:miter lim="800000"/>
            <a:headEnd/>
            <a:tailEnd/>
          </a:ln>
        </p:spPr>
      </p:pic>
      <p:sp>
        <p:nvSpPr>
          <p:cNvPr id="1353743" name="Line 15"/>
          <p:cNvSpPr>
            <a:spLocks noChangeShapeType="1"/>
          </p:cNvSpPr>
          <p:nvPr/>
        </p:nvSpPr>
        <p:spPr bwMode="auto">
          <a:xfrm flipH="1">
            <a:off x="8991600" y="2667000"/>
            <a:ext cx="76200" cy="609600"/>
          </a:xfrm>
          <a:prstGeom prst="line">
            <a:avLst/>
          </a:prstGeom>
          <a:noFill/>
          <a:ln w="50800">
            <a:solidFill>
              <a:srgbClr val="CC0000"/>
            </a:solidFill>
            <a:round/>
            <a:headEnd/>
            <a:tailEnd type="triangle" w="med" len="med"/>
          </a:ln>
        </p:spPr>
        <p:txBody>
          <a:bodyPr/>
          <a:lstStyle/>
          <a:p>
            <a:endParaRPr lang="en-US"/>
          </a:p>
        </p:txBody>
      </p:sp>
      <p:sp>
        <p:nvSpPr>
          <p:cNvPr id="1353744" name="Line 16"/>
          <p:cNvSpPr>
            <a:spLocks noChangeShapeType="1"/>
          </p:cNvSpPr>
          <p:nvPr/>
        </p:nvSpPr>
        <p:spPr bwMode="auto">
          <a:xfrm flipH="1" flipV="1">
            <a:off x="8991600" y="3276600"/>
            <a:ext cx="381000" cy="533400"/>
          </a:xfrm>
          <a:prstGeom prst="line">
            <a:avLst/>
          </a:prstGeom>
          <a:noFill/>
          <a:ln w="50800">
            <a:solidFill>
              <a:srgbClr val="CC00CC"/>
            </a:solidFill>
            <a:round/>
            <a:headEnd/>
            <a:tailEnd type="triangle" w="med" len="med"/>
          </a:ln>
        </p:spPr>
        <p:txBody>
          <a:bodyPr/>
          <a:lstStyle/>
          <a:p>
            <a:endParaRPr lang="en-US"/>
          </a:p>
        </p:txBody>
      </p:sp>
      <p:sp>
        <p:nvSpPr>
          <p:cNvPr id="1353745" name="Line 17"/>
          <p:cNvSpPr>
            <a:spLocks noChangeShapeType="1"/>
          </p:cNvSpPr>
          <p:nvPr/>
        </p:nvSpPr>
        <p:spPr bwMode="auto">
          <a:xfrm flipV="1">
            <a:off x="10591800" y="2590800"/>
            <a:ext cx="76200" cy="609600"/>
          </a:xfrm>
          <a:prstGeom prst="line">
            <a:avLst/>
          </a:prstGeom>
          <a:noFill/>
          <a:ln w="50800">
            <a:solidFill>
              <a:srgbClr val="CC0000"/>
            </a:solidFill>
            <a:round/>
            <a:headEnd/>
            <a:tailEnd type="triangle" w="med" len="med"/>
          </a:ln>
        </p:spPr>
        <p:txBody>
          <a:bodyPr/>
          <a:lstStyle/>
          <a:p>
            <a:endParaRPr lang="en-US"/>
          </a:p>
        </p:txBody>
      </p:sp>
      <p:sp>
        <p:nvSpPr>
          <p:cNvPr id="1353746" name="Line 18"/>
          <p:cNvSpPr>
            <a:spLocks noChangeShapeType="1"/>
          </p:cNvSpPr>
          <p:nvPr/>
        </p:nvSpPr>
        <p:spPr bwMode="auto">
          <a:xfrm flipV="1">
            <a:off x="9372600" y="2590800"/>
            <a:ext cx="1295400" cy="1219200"/>
          </a:xfrm>
          <a:prstGeom prst="line">
            <a:avLst/>
          </a:prstGeom>
          <a:noFill/>
          <a:ln w="50800">
            <a:solidFill>
              <a:srgbClr val="CC00CC"/>
            </a:solidFill>
            <a:round/>
            <a:headEnd/>
            <a:tailEnd type="triangle" w="med" len="med"/>
          </a:ln>
        </p:spPr>
        <p:txBody>
          <a:bodyPr/>
          <a:lstStyle/>
          <a:p>
            <a:endParaRPr lang="en-US"/>
          </a:p>
        </p:txBody>
      </p:sp>
      <p:pic>
        <p:nvPicPr>
          <p:cNvPr id="16403" name="Picture 26" descr="txp_fig"/>
          <p:cNvPicPr>
            <a:picLocks noChangeAspect="1"/>
          </p:cNvPicPr>
          <p:nvPr>
            <p:custDataLst>
              <p:tags r:id="rId7"/>
            </p:custDataLst>
          </p:nvPr>
        </p:nvPicPr>
        <p:blipFill>
          <a:blip r:embed="rId15" cstate="print"/>
          <a:srcRect/>
          <a:stretch>
            <a:fillRect/>
          </a:stretch>
        </p:blipFill>
        <p:spPr bwMode="auto">
          <a:xfrm>
            <a:off x="10028238" y="3635375"/>
            <a:ext cx="563562" cy="327025"/>
          </a:xfrm>
          <a:prstGeom prst="rect">
            <a:avLst/>
          </a:prstGeom>
          <a:noFill/>
          <a:ln w="9525">
            <a:noFill/>
            <a:miter lim="800000"/>
            <a:headEnd/>
            <a:tailEnd/>
          </a:ln>
        </p:spPr>
      </p:pic>
    </p:spTree>
    <p:extLst>
      <p:ext uri="{BB962C8B-B14F-4D97-AF65-F5344CB8AC3E}">
        <p14:creationId xmlns:p14="http://schemas.microsoft.com/office/powerpoint/2010/main" val="139450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9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9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9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4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9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9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9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5373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53731">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537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537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537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537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animBg="1"/>
      <p:bldP spid="16392" grpId="0" animBg="1"/>
      <p:bldP spid="16393" grpId="0" animBg="1"/>
      <p:bldP spid="16396" grpId="0" animBg="1"/>
      <p:bldP spid="1353743" grpId="0" animBg="1"/>
      <p:bldP spid="1353744" grpId="0" animBg="1"/>
      <p:bldP spid="1353745" grpId="0" animBg="1"/>
      <p:bldP spid="135374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Example: Multiclass Perceptron</a:t>
            </a:r>
          </a:p>
        </p:txBody>
      </p:sp>
      <p:sp>
        <p:nvSpPr>
          <p:cNvPr id="25604" name="Text Box 4"/>
          <p:cNvSpPr txBox="1">
            <a:spLocks noChangeArrowheads="1"/>
          </p:cNvSpPr>
          <p:nvPr/>
        </p:nvSpPr>
        <p:spPr bwMode="auto">
          <a:xfrm>
            <a:off x="1046163" y="4568825"/>
            <a:ext cx="1905000" cy="1749425"/>
          </a:xfrm>
          <a:prstGeom prst="rect">
            <a:avLst/>
          </a:prstGeom>
          <a:noFill/>
          <a:ln w="9525">
            <a:solidFill>
              <a:schemeClr val="tx1"/>
            </a:solidFill>
            <a:miter lim="800000"/>
            <a:headEnd/>
            <a:tailEnd/>
          </a:ln>
        </p:spPr>
        <p:txBody>
          <a:bodyPr>
            <a:spAutoFit/>
          </a:bodyPr>
          <a:lstStyle/>
          <a:p>
            <a:r>
              <a:rPr lang="en-US">
                <a:latin typeface="Courier New" pitchFamily="49" charset="0"/>
              </a:rPr>
              <a:t>BIAS  : 1</a:t>
            </a:r>
          </a:p>
          <a:p>
            <a:r>
              <a:rPr lang="en-US">
                <a:latin typeface="Courier New" pitchFamily="49" charset="0"/>
              </a:rPr>
              <a:t>win   : 0</a:t>
            </a:r>
          </a:p>
          <a:p>
            <a:r>
              <a:rPr lang="en-US">
                <a:latin typeface="Courier New" pitchFamily="49" charset="0"/>
              </a:rPr>
              <a:t>game  : 0 </a:t>
            </a:r>
          </a:p>
          <a:p>
            <a:r>
              <a:rPr lang="en-US">
                <a:latin typeface="Courier New" pitchFamily="49" charset="0"/>
              </a:rPr>
              <a:t>vote  : 0 </a:t>
            </a:r>
          </a:p>
          <a:p>
            <a:r>
              <a:rPr lang="en-US">
                <a:latin typeface="Courier New" pitchFamily="49" charset="0"/>
              </a:rPr>
              <a:t>the   : 0  </a:t>
            </a:r>
          </a:p>
          <a:p>
            <a:r>
              <a:rPr lang="en-US">
                <a:latin typeface="Courier New" pitchFamily="49" charset="0"/>
              </a:rPr>
              <a:t>...</a:t>
            </a:r>
          </a:p>
        </p:txBody>
      </p:sp>
      <p:pic>
        <p:nvPicPr>
          <p:cNvPr id="25605" name="Picture 5" descr="txp_fig"/>
          <p:cNvPicPr>
            <a:picLocks noChangeAspect="1" noChangeArrowheads="1"/>
          </p:cNvPicPr>
          <p:nvPr>
            <p:custDataLst>
              <p:tags r:id="rId1"/>
            </p:custDataLst>
          </p:nvPr>
        </p:nvPicPr>
        <p:blipFill>
          <a:blip r:embed="rId6" cstate="print"/>
          <a:srcRect/>
          <a:stretch>
            <a:fillRect/>
          </a:stretch>
        </p:blipFill>
        <p:spPr bwMode="auto">
          <a:xfrm>
            <a:off x="1082675" y="3971925"/>
            <a:ext cx="1792288" cy="292100"/>
          </a:xfrm>
          <a:prstGeom prst="rect">
            <a:avLst/>
          </a:prstGeom>
          <a:noFill/>
          <a:ln w="9525">
            <a:noFill/>
            <a:miter lim="800000"/>
            <a:headEnd/>
            <a:tailEnd/>
          </a:ln>
        </p:spPr>
      </p:pic>
      <p:sp>
        <p:nvSpPr>
          <p:cNvPr id="25606" name="Text Box 6"/>
          <p:cNvSpPr txBox="1">
            <a:spLocks noChangeArrowheads="1"/>
          </p:cNvSpPr>
          <p:nvPr/>
        </p:nvSpPr>
        <p:spPr bwMode="auto">
          <a:xfrm>
            <a:off x="5135562" y="4568825"/>
            <a:ext cx="1905000" cy="1749425"/>
          </a:xfrm>
          <a:prstGeom prst="rect">
            <a:avLst/>
          </a:prstGeom>
          <a:noFill/>
          <a:ln w="9525">
            <a:solidFill>
              <a:schemeClr val="tx1"/>
            </a:solidFill>
            <a:miter lim="800000"/>
            <a:headEnd/>
            <a:tailEnd/>
          </a:ln>
        </p:spPr>
        <p:txBody>
          <a:bodyPr>
            <a:spAutoFit/>
          </a:bodyPr>
          <a:lstStyle/>
          <a:p>
            <a:r>
              <a:rPr lang="en-US">
                <a:latin typeface="Courier New" pitchFamily="49" charset="0"/>
              </a:rPr>
              <a:t>BIAS  : 0  </a:t>
            </a:r>
          </a:p>
          <a:p>
            <a:r>
              <a:rPr lang="en-US">
                <a:latin typeface="Courier New" pitchFamily="49" charset="0"/>
              </a:rPr>
              <a:t>win   : 0 </a:t>
            </a:r>
          </a:p>
          <a:p>
            <a:r>
              <a:rPr lang="en-US">
                <a:latin typeface="Courier New" pitchFamily="49" charset="0"/>
              </a:rPr>
              <a:t>game  : 0 </a:t>
            </a:r>
          </a:p>
          <a:p>
            <a:r>
              <a:rPr lang="en-US">
                <a:latin typeface="Courier New" pitchFamily="49" charset="0"/>
              </a:rPr>
              <a:t>vote  : 0 </a:t>
            </a:r>
          </a:p>
          <a:p>
            <a:r>
              <a:rPr lang="en-US">
                <a:latin typeface="Courier New" pitchFamily="49" charset="0"/>
              </a:rPr>
              <a:t>the   : 0  </a:t>
            </a:r>
          </a:p>
          <a:p>
            <a:r>
              <a:rPr lang="en-US">
                <a:latin typeface="Courier New" pitchFamily="49" charset="0"/>
              </a:rPr>
              <a:t>...</a:t>
            </a:r>
          </a:p>
        </p:txBody>
      </p:sp>
      <p:pic>
        <p:nvPicPr>
          <p:cNvPr id="25607" name="Picture 7" descr="txp_fig"/>
          <p:cNvPicPr>
            <a:picLocks noChangeAspect="1" noChangeArrowheads="1"/>
          </p:cNvPicPr>
          <p:nvPr>
            <p:custDataLst>
              <p:tags r:id="rId2"/>
            </p:custDataLst>
          </p:nvPr>
        </p:nvPicPr>
        <p:blipFill>
          <a:blip r:embed="rId7" cstate="print"/>
          <a:srcRect/>
          <a:stretch>
            <a:fillRect/>
          </a:stretch>
        </p:blipFill>
        <p:spPr bwMode="auto">
          <a:xfrm>
            <a:off x="4953000" y="3952875"/>
            <a:ext cx="2143125" cy="292100"/>
          </a:xfrm>
          <a:prstGeom prst="rect">
            <a:avLst/>
          </a:prstGeom>
          <a:noFill/>
          <a:ln w="9525">
            <a:noFill/>
            <a:miter lim="800000"/>
            <a:headEnd/>
            <a:tailEnd/>
          </a:ln>
        </p:spPr>
      </p:pic>
      <p:sp>
        <p:nvSpPr>
          <p:cNvPr id="25608" name="Text Box 8"/>
          <p:cNvSpPr txBox="1">
            <a:spLocks noChangeArrowheads="1"/>
          </p:cNvSpPr>
          <p:nvPr/>
        </p:nvSpPr>
        <p:spPr bwMode="auto">
          <a:xfrm>
            <a:off x="9296400" y="4575175"/>
            <a:ext cx="1905000" cy="1749425"/>
          </a:xfrm>
          <a:prstGeom prst="rect">
            <a:avLst/>
          </a:prstGeom>
          <a:noFill/>
          <a:ln w="9525">
            <a:solidFill>
              <a:schemeClr val="tx1"/>
            </a:solidFill>
            <a:miter lim="800000"/>
            <a:headEnd/>
            <a:tailEnd/>
          </a:ln>
        </p:spPr>
        <p:txBody>
          <a:bodyPr>
            <a:spAutoFit/>
          </a:bodyPr>
          <a:lstStyle/>
          <a:p>
            <a:r>
              <a:rPr lang="en-US">
                <a:latin typeface="Courier New" pitchFamily="49" charset="0"/>
              </a:rPr>
              <a:t>BIAS  : 0 </a:t>
            </a:r>
          </a:p>
          <a:p>
            <a:r>
              <a:rPr lang="en-US">
                <a:latin typeface="Courier New" pitchFamily="49" charset="0"/>
              </a:rPr>
              <a:t>win   : 0 </a:t>
            </a:r>
          </a:p>
          <a:p>
            <a:r>
              <a:rPr lang="en-US">
                <a:latin typeface="Courier New" pitchFamily="49" charset="0"/>
              </a:rPr>
              <a:t>game  : 0 </a:t>
            </a:r>
          </a:p>
          <a:p>
            <a:r>
              <a:rPr lang="en-US">
                <a:latin typeface="Courier New" pitchFamily="49" charset="0"/>
              </a:rPr>
              <a:t>vote  : 0 </a:t>
            </a:r>
          </a:p>
          <a:p>
            <a:r>
              <a:rPr lang="en-US">
                <a:latin typeface="Courier New" pitchFamily="49" charset="0"/>
              </a:rPr>
              <a:t>the   : 0  </a:t>
            </a:r>
          </a:p>
          <a:p>
            <a:r>
              <a:rPr lang="en-US">
                <a:latin typeface="Courier New" pitchFamily="49" charset="0"/>
              </a:rPr>
              <a:t>...</a:t>
            </a:r>
          </a:p>
        </p:txBody>
      </p:sp>
      <p:pic>
        <p:nvPicPr>
          <p:cNvPr id="25609" name="Picture 9" descr="txp_fig"/>
          <p:cNvPicPr>
            <a:picLocks noChangeAspect="1" noChangeArrowheads="1"/>
          </p:cNvPicPr>
          <p:nvPr>
            <p:custDataLst>
              <p:tags r:id="rId3"/>
            </p:custDataLst>
          </p:nvPr>
        </p:nvPicPr>
        <p:blipFill>
          <a:blip r:embed="rId8" cstate="print"/>
          <a:srcRect/>
          <a:stretch>
            <a:fillRect/>
          </a:stretch>
        </p:blipFill>
        <p:spPr bwMode="auto">
          <a:xfrm>
            <a:off x="9490075" y="3952875"/>
            <a:ext cx="1382713" cy="292100"/>
          </a:xfrm>
          <a:prstGeom prst="rect">
            <a:avLst/>
          </a:prstGeom>
          <a:noFill/>
          <a:ln w="9525">
            <a:noFill/>
            <a:miter lim="800000"/>
            <a:headEnd/>
            <a:tailEnd/>
          </a:ln>
        </p:spPr>
      </p:pic>
      <p:sp>
        <p:nvSpPr>
          <p:cNvPr id="25610" name="Text Box 10"/>
          <p:cNvSpPr txBox="1">
            <a:spLocks noChangeArrowheads="1"/>
          </p:cNvSpPr>
          <p:nvPr/>
        </p:nvSpPr>
        <p:spPr bwMode="auto">
          <a:xfrm>
            <a:off x="1219200" y="1524000"/>
            <a:ext cx="2895600" cy="519113"/>
          </a:xfrm>
          <a:prstGeom prst="rect">
            <a:avLst/>
          </a:prstGeom>
          <a:noFill/>
          <a:ln w="9525">
            <a:noFill/>
            <a:miter lim="800000"/>
            <a:headEnd/>
            <a:tailEnd/>
          </a:ln>
        </p:spPr>
        <p:txBody>
          <a:bodyPr>
            <a:spAutoFit/>
          </a:bodyPr>
          <a:lstStyle/>
          <a:p>
            <a:pPr>
              <a:spcBef>
                <a:spcPct val="50000"/>
              </a:spcBef>
            </a:pPr>
            <a:r>
              <a:rPr lang="en-US" sz="2800">
                <a:latin typeface="Calibri"/>
                <a:cs typeface="Calibri"/>
              </a:rPr>
              <a:t>“win the vote”</a:t>
            </a:r>
          </a:p>
        </p:txBody>
      </p:sp>
      <p:sp>
        <p:nvSpPr>
          <p:cNvPr id="25611" name="Text Box 11"/>
          <p:cNvSpPr txBox="1">
            <a:spLocks noChangeArrowheads="1"/>
          </p:cNvSpPr>
          <p:nvPr/>
        </p:nvSpPr>
        <p:spPr bwMode="auto">
          <a:xfrm>
            <a:off x="1219200" y="2147888"/>
            <a:ext cx="2895600" cy="519112"/>
          </a:xfrm>
          <a:prstGeom prst="rect">
            <a:avLst/>
          </a:prstGeom>
          <a:noFill/>
          <a:ln w="9525">
            <a:noFill/>
            <a:miter lim="800000"/>
            <a:headEnd/>
            <a:tailEnd/>
          </a:ln>
        </p:spPr>
        <p:txBody>
          <a:bodyPr>
            <a:spAutoFit/>
          </a:bodyPr>
          <a:lstStyle/>
          <a:p>
            <a:pPr>
              <a:spcBef>
                <a:spcPct val="50000"/>
              </a:spcBef>
            </a:pPr>
            <a:r>
              <a:rPr lang="en-US" sz="2800" dirty="0">
                <a:latin typeface="Calibri"/>
                <a:cs typeface="Calibri"/>
              </a:rPr>
              <a:t>“win the election”</a:t>
            </a:r>
          </a:p>
        </p:txBody>
      </p:sp>
      <p:sp>
        <p:nvSpPr>
          <p:cNvPr id="25612" name="Text Box 12"/>
          <p:cNvSpPr txBox="1">
            <a:spLocks noChangeArrowheads="1"/>
          </p:cNvSpPr>
          <p:nvPr/>
        </p:nvSpPr>
        <p:spPr bwMode="auto">
          <a:xfrm>
            <a:off x="1219200" y="2757488"/>
            <a:ext cx="2895600" cy="519112"/>
          </a:xfrm>
          <a:prstGeom prst="rect">
            <a:avLst/>
          </a:prstGeom>
          <a:noFill/>
          <a:ln w="9525">
            <a:noFill/>
            <a:miter lim="800000"/>
            <a:headEnd/>
            <a:tailEnd/>
          </a:ln>
        </p:spPr>
        <p:txBody>
          <a:bodyPr>
            <a:spAutoFit/>
          </a:bodyPr>
          <a:lstStyle/>
          <a:p>
            <a:pPr>
              <a:spcBef>
                <a:spcPct val="50000"/>
              </a:spcBef>
            </a:pPr>
            <a:r>
              <a:rPr lang="en-US" sz="2800">
                <a:latin typeface="Calibri"/>
                <a:cs typeface="Calibri"/>
              </a:rPr>
              <a:t>“win the game”</a:t>
            </a:r>
          </a:p>
        </p:txBody>
      </p:sp>
    </p:spTree>
    <p:extLst>
      <p:ext uri="{BB962C8B-B14F-4D97-AF65-F5344CB8AC3E}">
        <p14:creationId xmlns:p14="http://schemas.microsoft.com/office/powerpoint/2010/main" val="14175623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Properties of Perceptrons</a:t>
            </a:r>
          </a:p>
        </p:txBody>
      </p:sp>
      <p:sp>
        <p:nvSpPr>
          <p:cNvPr id="26627" name="Rectangle 3"/>
          <p:cNvSpPr>
            <a:spLocks noGrp="1" noChangeArrowheads="1"/>
          </p:cNvSpPr>
          <p:nvPr>
            <p:ph idx="1"/>
          </p:nvPr>
        </p:nvSpPr>
        <p:spPr>
          <a:xfrm>
            <a:off x="457200" y="1600200"/>
            <a:ext cx="7924800" cy="4525963"/>
          </a:xfrm>
        </p:spPr>
        <p:txBody>
          <a:bodyPr/>
          <a:lstStyle/>
          <a:p>
            <a:pPr eaLnBrk="1" hangingPunct="1">
              <a:lnSpc>
                <a:spcPct val="90000"/>
              </a:lnSpc>
            </a:pPr>
            <a:r>
              <a:rPr lang="en-US" sz="2400" dirty="0" err="1" smtClean="0"/>
              <a:t>Separability</a:t>
            </a:r>
            <a:r>
              <a:rPr lang="en-US" sz="2400" dirty="0" smtClean="0"/>
              <a:t>: true if some parameters get the training set perfectly correct</a:t>
            </a:r>
          </a:p>
          <a:p>
            <a:pPr eaLnBrk="1" hangingPunct="1">
              <a:lnSpc>
                <a:spcPct val="90000"/>
              </a:lnSpc>
            </a:pPr>
            <a:endParaRPr lang="en-US" sz="2400" dirty="0" smtClean="0"/>
          </a:p>
          <a:p>
            <a:pPr eaLnBrk="1" hangingPunct="1">
              <a:lnSpc>
                <a:spcPct val="90000"/>
              </a:lnSpc>
            </a:pPr>
            <a:r>
              <a:rPr lang="en-US" sz="2400" dirty="0" smtClean="0"/>
              <a:t>Convergence: if the training is separable, </a:t>
            </a:r>
            <a:r>
              <a:rPr lang="en-US" sz="2400" dirty="0" err="1" smtClean="0"/>
              <a:t>perceptron</a:t>
            </a:r>
            <a:r>
              <a:rPr lang="en-US" sz="2400" dirty="0" smtClean="0"/>
              <a:t> will eventually converge (binary case)</a:t>
            </a:r>
          </a:p>
          <a:p>
            <a:pPr eaLnBrk="1" hangingPunct="1">
              <a:lnSpc>
                <a:spcPct val="90000"/>
              </a:lnSpc>
            </a:pPr>
            <a:endParaRPr lang="en-US" sz="2400" dirty="0" smtClean="0"/>
          </a:p>
          <a:p>
            <a:pPr eaLnBrk="1" hangingPunct="1">
              <a:lnSpc>
                <a:spcPct val="90000"/>
              </a:lnSpc>
            </a:pPr>
            <a:r>
              <a:rPr lang="en-US" sz="2400" dirty="0" smtClean="0"/>
              <a:t>Mistake Bound: the maximum number of mistakes (binary case) related to the </a:t>
            </a:r>
            <a:r>
              <a:rPr lang="en-US" sz="2400" i="1" dirty="0" smtClean="0"/>
              <a:t>margin</a:t>
            </a:r>
            <a:r>
              <a:rPr lang="en-US" sz="2400" dirty="0" smtClean="0"/>
              <a:t> or degree of </a:t>
            </a:r>
            <a:r>
              <a:rPr lang="en-US" sz="2400" dirty="0" err="1" smtClean="0"/>
              <a:t>separability</a:t>
            </a:r>
            <a:endParaRPr lang="en-US" sz="2400" i="1" dirty="0" smtClean="0"/>
          </a:p>
        </p:txBody>
      </p:sp>
      <p:sp>
        <p:nvSpPr>
          <p:cNvPr id="26628" name="Line 4"/>
          <p:cNvSpPr>
            <a:spLocks noChangeShapeType="1"/>
          </p:cNvSpPr>
          <p:nvPr/>
        </p:nvSpPr>
        <p:spPr bwMode="auto">
          <a:xfrm>
            <a:off x="9310688" y="4711700"/>
            <a:ext cx="1143000" cy="1600200"/>
          </a:xfrm>
          <a:prstGeom prst="line">
            <a:avLst/>
          </a:prstGeom>
          <a:noFill/>
          <a:ln w="38100">
            <a:solidFill>
              <a:schemeClr val="tx1"/>
            </a:solidFill>
            <a:round/>
            <a:headEnd/>
            <a:tailEnd/>
          </a:ln>
        </p:spPr>
        <p:txBody>
          <a:bodyPr/>
          <a:lstStyle/>
          <a:p>
            <a:endParaRPr lang="en-US"/>
          </a:p>
        </p:txBody>
      </p:sp>
      <p:grpSp>
        <p:nvGrpSpPr>
          <p:cNvPr id="26629" name="Group 5"/>
          <p:cNvGrpSpPr>
            <a:grpSpLocks/>
          </p:cNvGrpSpPr>
          <p:nvPr/>
        </p:nvGrpSpPr>
        <p:grpSpPr bwMode="auto">
          <a:xfrm>
            <a:off x="8777288" y="4787900"/>
            <a:ext cx="1981200" cy="1600200"/>
            <a:chOff x="3364" y="2169"/>
            <a:chExt cx="1248" cy="1008"/>
          </a:xfrm>
        </p:grpSpPr>
        <p:sp>
          <p:nvSpPr>
            <p:cNvPr id="26660" name="Line 6"/>
            <p:cNvSpPr>
              <a:spLocks noChangeShapeType="1"/>
            </p:cNvSpPr>
            <p:nvPr/>
          </p:nvSpPr>
          <p:spPr bwMode="auto">
            <a:xfrm>
              <a:off x="3604" y="2601"/>
              <a:ext cx="96" cy="0"/>
            </a:xfrm>
            <a:prstGeom prst="line">
              <a:avLst/>
            </a:prstGeom>
            <a:noFill/>
            <a:ln w="50800">
              <a:solidFill>
                <a:srgbClr val="CC0000"/>
              </a:solidFill>
              <a:round/>
              <a:headEnd/>
              <a:tailEnd/>
            </a:ln>
          </p:spPr>
          <p:txBody>
            <a:bodyPr/>
            <a:lstStyle/>
            <a:p>
              <a:endParaRPr lang="en-US"/>
            </a:p>
          </p:txBody>
        </p:sp>
        <p:grpSp>
          <p:nvGrpSpPr>
            <p:cNvPr id="26661" name="Group 7"/>
            <p:cNvGrpSpPr>
              <a:grpSpLocks/>
            </p:cNvGrpSpPr>
            <p:nvPr/>
          </p:nvGrpSpPr>
          <p:grpSpPr bwMode="auto">
            <a:xfrm>
              <a:off x="4324" y="2409"/>
              <a:ext cx="96" cy="96"/>
              <a:chOff x="5040" y="1392"/>
              <a:chExt cx="96" cy="96"/>
            </a:xfrm>
          </p:grpSpPr>
          <p:sp>
            <p:nvSpPr>
              <p:cNvPr id="26682" name="Line 8"/>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83" name="Line 9"/>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sp>
          <p:nvSpPr>
            <p:cNvPr id="26662" name="Line 10"/>
            <p:cNvSpPr>
              <a:spLocks noChangeShapeType="1"/>
            </p:cNvSpPr>
            <p:nvPr/>
          </p:nvSpPr>
          <p:spPr bwMode="auto">
            <a:xfrm>
              <a:off x="3604" y="2889"/>
              <a:ext cx="96" cy="0"/>
            </a:xfrm>
            <a:prstGeom prst="line">
              <a:avLst/>
            </a:prstGeom>
            <a:noFill/>
            <a:ln w="50800">
              <a:solidFill>
                <a:srgbClr val="CC0000"/>
              </a:solidFill>
              <a:round/>
              <a:headEnd/>
              <a:tailEnd/>
            </a:ln>
          </p:spPr>
          <p:txBody>
            <a:bodyPr/>
            <a:lstStyle/>
            <a:p>
              <a:endParaRPr lang="en-US"/>
            </a:p>
          </p:txBody>
        </p:sp>
        <p:sp>
          <p:nvSpPr>
            <p:cNvPr id="26663" name="Line 11"/>
            <p:cNvSpPr>
              <a:spLocks noChangeShapeType="1"/>
            </p:cNvSpPr>
            <p:nvPr/>
          </p:nvSpPr>
          <p:spPr bwMode="auto">
            <a:xfrm>
              <a:off x="3988" y="2937"/>
              <a:ext cx="96" cy="0"/>
            </a:xfrm>
            <a:prstGeom prst="line">
              <a:avLst/>
            </a:prstGeom>
            <a:noFill/>
            <a:ln w="50800">
              <a:solidFill>
                <a:srgbClr val="CC0000"/>
              </a:solidFill>
              <a:round/>
              <a:headEnd/>
              <a:tailEnd/>
            </a:ln>
          </p:spPr>
          <p:txBody>
            <a:bodyPr/>
            <a:lstStyle/>
            <a:p>
              <a:endParaRPr lang="en-US"/>
            </a:p>
          </p:txBody>
        </p:sp>
        <p:sp>
          <p:nvSpPr>
            <p:cNvPr id="26664" name="Line 12"/>
            <p:cNvSpPr>
              <a:spLocks noChangeShapeType="1"/>
            </p:cNvSpPr>
            <p:nvPr/>
          </p:nvSpPr>
          <p:spPr bwMode="auto">
            <a:xfrm>
              <a:off x="3364" y="2697"/>
              <a:ext cx="96" cy="0"/>
            </a:xfrm>
            <a:prstGeom prst="line">
              <a:avLst/>
            </a:prstGeom>
            <a:noFill/>
            <a:ln w="50800">
              <a:solidFill>
                <a:srgbClr val="CC0000"/>
              </a:solidFill>
              <a:round/>
              <a:headEnd/>
              <a:tailEnd/>
            </a:ln>
          </p:spPr>
          <p:txBody>
            <a:bodyPr/>
            <a:lstStyle/>
            <a:p>
              <a:endParaRPr lang="en-US"/>
            </a:p>
          </p:txBody>
        </p:sp>
        <p:sp>
          <p:nvSpPr>
            <p:cNvPr id="26665" name="Line 13"/>
            <p:cNvSpPr>
              <a:spLocks noChangeShapeType="1"/>
            </p:cNvSpPr>
            <p:nvPr/>
          </p:nvSpPr>
          <p:spPr bwMode="auto">
            <a:xfrm>
              <a:off x="3604" y="2361"/>
              <a:ext cx="96" cy="0"/>
            </a:xfrm>
            <a:prstGeom prst="line">
              <a:avLst/>
            </a:prstGeom>
            <a:noFill/>
            <a:ln w="50800">
              <a:solidFill>
                <a:srgbClr val="CC0000"/>
              </a:solidFill>
              <a:round/>
              <a:headEnd/>
              <a:tailEnd/>
            </a:ln>
          </p:spPr>
          <p:txBody>
            <a:bodyPr/>
            <a:lstStyle/>
            <a:p>
              <a:endParaRPr lang="en-US"/>
            </a:p>
          </p:txBody>
        </p:sp>
        <p:grpSp>
          <p:nvGrpSpPr>
            <p:cNvPr id="26666" name="Group 14"/>
            <p:cNvGrpSpPr>
              <a:grpSpLocks/>
            </p:cNvGrpSpPr>
            <p:nvPr/>
          </p:nvGrpSpPr>
          <p:grpSpPr bwMode="auto">
            <a:xfrm>
              <a:off x="4420" y="2697"/>
              <a:ext cx="96" cy="96"/>
              <a:chOff x="5040" y="1392"/>
              <a:chExt cx="96" cy="96"/>
            </a:xfrm>
          </p:grpSpPr>
          <p:sp>
            <p:nvSpPr>
              <p:cNvPr id="26680" name="Line 15"/>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81" name="Line 16"/>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6667" name="Group 17"/>
            <p:cNvGrpSpPr>
              <a:grpSpLocks/>
            </p:cNvGrpSpPr>
            <p:nvPr/>
          </p:nvGrpSpPr>
          <p:grpSpPr bwMode="auto">
            <a:xfrm>
              <a:off x="4084" y="2361"/>
              <a:ext cx="96" cy="96"/>
              <a:chOff x="5040" y="1392"/>
              <a:chExt cx="96" cy="96"/>
            </a:xfrm>
          </p:grpSpPr>
          <p:sp>
            <p:nvSpPr>
              <p:cNvPr id="26678" name="Line 18"/>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79" name="Line 19"/>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6668" name="Group 20"/>
            <p:cNvGrpSpPr>
              <a:grpSpLocks/>
            </p:cNvGrpSpPr>
            <p:nvPr/>
          </p:nvGrpSpPr>
          <p:grpSpPr bwMode="auto">
            <a:xfrm>
              <a:off x="4132" y="2169"/>
              <a:ext cx="96" cy="96"/>
              <a:chOff x="5040" y="1392"/>
              <a:chExt cx="96" cy="96"/>
            </a:xfrm>
          </p:grpSpPr>
          <p:sp>
            <p:nvSpPr>
              <p:cNvPr id="26676" name="Line 21"/>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77" name="Line 22"/>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6669" name="Group 23"/>
            <p:cNvGrpSpPr>
              <a:grpSpLocks/>
            </p:cNvGrpSpPr>
            <p:nvPr/>
          </p:nvGrpSpPr>
          <p:grpSpPr bwMode="auto">
            <a:xfrm>
              <a:off x="4420" y="2217"/>
              <a:ext cx="96" cy="96"/>
              <a:chOff x="5040" y="1392"/>
              <a:chExt cx="96" cy="96"/>
            </a:xfrm>
          </p:grpSpPr>
          <p:sp>
            <p:nvSpPr>
              <p:cNvPr id="26674" name="Line 24"/>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75" name="Line 25"/>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6670" name="Group 26"/>
            <p:cNvGrpSpPr>
              <a:grpSpLocks/>
            </p:cNvGrpSpPr>
            <p:nvPr/>
          </p:nvGrpSpPr>
          <p:grpSpPr bwMode="auto">
            <a:xfrm>
              <a:off x="3652" y="3081"/>
              <a:ext cx="96" cy="96"/>
              <a:chOff x="5040" y="1392"/>
              <a:chExt cx="96" cy="96"/>
            </a:xfrm>
          </p:grpSpPr>
          <p:sp>
            <p:nvSpPr>
              <p:cNvPr id="26672" name="Line 27"/>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73" name="Line 28"/>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sp>
          <p:nvSpPr>
            <p:cNvPr id="26671" name="Line 29"/>
            <p:cNvSpPr>
              <a:spLocks noChangeShapeType="1"/>
            </p:cNvSpPr>
            <p:nvPr/>
          </p:nvSpPr>
          <p:spPr bwMode="auto">
            <a:xfrm>
              <a:off x="4516" y="2505"/>
              <a:ext cx="96" cy="0"/>
            </a:xfrm>
            <a:prstGeom prst="line">
              <a:avLst/>
            </a:prstGeom>
            <a:noFill/>
            <a:ln w="50800">
              <a:solidFill>
                <a:srgbClr val="CC0000"/>
              </a:solidFill>
              <a:round/>
              <a:headEnd/>
              <a:tailEnd/>
            </a:ln>
          </p:spPr>
          <p:txBody>
            <a:bodyPr/>
            <a:lstStyle/>
            <a:p>
              <a:endParaRPr lang="en-US"/>
            </a:p>
          </p:txBody>
        </p:sp>
      </p:grpSp>
      <p:sp>
        <p:nvSpPr>
          <p:cNvPr id="26630" name="Line 30"/>
          <p:cNvSpPr>
            <a:spLocks noChangeShapeType="1"/>
          </p:cNvSpPr>
          <p:nvPr/>
        </p:nvSpPr>
        <p:spPr bwMode="auto">
          <a:xfrm>
            <a:off x="9296400" y="2108200"/>
            <a:ext cx="1143000" cy="1600200"/>
          </a:xfrm>
          <a:prstGeom prst="line">
            <a:avLst/>
          </a:prstGeom>
          <a:noFill/>
          <a:ln w="38100">
            <a:solidFill>
              <a:schemeClr val="tx1"/>
            </a:solidFill>
            <a:round/>
            <a:headEnd/>
            <a:tailEnd/>
          </a:ln>
        </p:spPr>
        <p:txBody>
          <a:bodyPr/>
          <a:lstStyle/>
          <a:p>
            <a:endParaRPr lang="en-US"/>
          </a:p>
        </p:txBody>
      </p:sp>
      <p:grpSp>
        <p:nvGrpSpPr>
          <p:cNvPr id="26631" name="Group 31"/>
          <p:cNvGrpSpPr>
            <a:grpSpLocks/>
          </p:cNvGrpSpPr>
          <p:nvPr/>
        </p:nvGrpSpPr>
        <p:grpSpPr bwMode="auto">
          <a:xfrm>
            <a:off x="8763000" y="2184400"/>
            <a:ext cx="2032000" cy="1570037"/>
            <a:chOff x="1065" y="2179"/>
            <a:chExt cx="1280" cy="989"/>
          </a:xfrm>
        </p:grpSpPr>
        <p:sp>
          <p:nvSpPr>
            <p:cNvPr id="26636" name="Line 32"/>
            <p:cNvSpPr>
              <a:spLocks noChangeShapeType="1"/>
            </p:cNvSpPr>
            <p:nvPr/>
          </p:nvSpPr>
          <p:spPr bwMode="auto">
            <a:xfrm>
              <a:off x="1305" y="2611"/>
              <a:ext cx="96" cy="0"/>
            </a:xfrm>
            <a:prstGeom prst="line">
              <a:avLst/>
            </a:prstGeom>
            <a:noFill/>
            <a:ln w="50800">
              <a:solidFill>
                <a:srgbClr val="CC0000"/>
              </a:solidFill>
              <a:round/>
              <a:headEnd/>
              <a:tailEnd/>
            </a:ln>
          </p:spPr>
          <p:txBody>
            <a:bodyPr/>
            <a:lstStyle/>
            <a:p>
              <a:endParaRPr lang="en-US"/>
            </a:p>
          </p:txBody>
        </p:sp>
        <p:grpSp>
          <p:nvGrpSpPr>
            <p:cNvPr id="26637" name="Group 33"/>
            <p:cNvGrpSpPr>
              <a:grpSpLocks/>
            </p:cNvGrpSpPr>
            <p:nvPr/>
          </p:nvGrpSpPr>
          <p:grpSpPr bwMode="auto">
            <a:xfrm>
              <a:off x="2025" y="2419"/>
              <a:ext cx="96" cy="96"/>
              <a:chOff x="5040" y="1392"/>
              <a:chExt cx="96" cy="96"/>
            </a:xfrm>
          </p:grpSpPr>
          <p:sp>
            <p:nvSpPr>
              <p:cNvPr id="26658" name="Line 34"/>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59" name="Line 35"/>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sp>
          <p:nvSpPr>
            <p:cNvPr id="26638" name="Line 36"/>
            <p:cNvSpPr>
              <a:spLocks noChangeShapeType="1"/>
            </p:cNvSpPr>
            <p:nvPr/>
          </p:nvSpPr>
          <p:spPr bwMode="auto">
            <a:xfrm>
              <a:off x="1305" y="2899"/>
              <a:ext cx="96" cy="0"/>
            </a:xfrm>
            <a:prstGeom prst="line">
              <a:avLst/>
            </a:prstGeom>
            <a:noFill/>
            <a:ln w="50800">
              <a:solidFill>
                <a:srgbClr val="CC0000"/>
              </a:solidFill>
              <a:round/>
              <a:headEnd/>
              <a:tailEnd/>
            </a:ln>
          </p:spPr>
          <p:txBody>
            <a:bodyPr/>
            <a:lstStyle/>
            <a:p>
              <a:endParaRPr lang="en-US"/>
            </a:p>
          </p:txBody>
        </p:sp>
        <p:sp>
          <p:nvSpPr>
            <p:cNvPr id="26639" name="Line 37"/>
            <p:cNvSpPr>
              <a:spLocks noChangeShapeType="1"/>
            </p:cNvSpPr>
            <p:nvPr/>
          </p:nvSpPr>
          <p:spPr bwMode="auto">
            <a:xfrm>
              <a:off x="1689" y="2947"/>
              <a:ext cx="96" cy="0"/>
            </a:xfrm>
            <a:prstGeom prst="line">
              <a:avLst/>
            </a:prstGeom>
            <a:noFill/>
            <a:ln w="50800">
              <a:solidFill>
                <a:srgbClr val="CC0000"/>
              </a:solidFill>
              <a:round/>
              <a:headEnd/>
              <a:tailEnd/>
            </a:ln>
          </p:spPr>
          <p:txBody>
            <a:bodyPr/>
            <a:lstStyle/>
            <a:p>
              <a:endParaRPr lang="en-US"/>
            </a:p>
          </p:txBody>
        </p:sp>
        <p:sp>
          <p:nvSpPr>
            <p:cNvPr id="26640" name="Line 38"/>
            <p:cNvSpPr>
              <a:spLocks noChangeShapeType="1"/>
            </p:cNvSpPr>
            <p:nvPr/>
          </p:nvSpPr>
          <p:spPr bwMode="auto">
            <a:xfrm>
              <a:off x="1065" y="2707"/>
              <a:ext cx="96" cy="0"/>
            </a:xfrm>
            <a:prstGeom prst="line">
              <a:avLst/>
            </a:prstGeom>
            <a:noFill/>
            <a:ln w="50800">
              <a:solidFill>
                <a:srgbClr val="CC0000"/>
              </a:solidFill>
              <a:round/>
              <a:headEnd/>
              <a:tailEnd/>
            </a:ln>
          </p:spPr>
          <p:txBody>
            <a:bodyPr/>
            <a:lstStyle/>
            <a:p>
              <a:endParaRPr lang="en-US"/>
            </a:p>
          </p:txBody>
        </p:sp>
        <p:sp>
          <p:nvSpPr>
            <p:cNvPr id="26641" name="Line 39"/>
            <p:cNvSpPr>
              <a:spLocks noChangeShapeType="1"/>
            </p:cNvSpPr>
            <p:nvPr/>
          </p:nvSpPr>
          <p:spPr bwMode="auto">
            <a:xfrm>
              <a:off x="1305" y="2371"/>
              <a:ext cx="96" cy="0"/>
            </a:xfrm>
            <a:prstGeom prst="line">
              <a:avLst/>
            </a:prstGeom>
            <a:noFill/>
            <a:ln w="50800">
              <a:solidFill>
                <a:srgbClr val="CC0000"/>
              </a:solidFill>
              <a:round/>
              <a:headEnd/>
              <a:tailEnd/>
            </a:ln>
          </p:spPr>
          <p:txBody>
            <a:bodyPr/>
            <a:lstStyle/>
            <a:p>
              <a:endParaRPr lang="en-US"/>
            </a:p>
          </p:txBody>
        </p:sp>
        <p:grpSp>
          <p:nvGrpSpPr>
            <p:cNvPr id="26642" name="Group 40"/>
            <p:cNvGrpSpPr>
              <a:grpSpLocks/>
            </p:cNvGrpSpPr>
            <p:nvPr/>
          </p:nvGrpSpPr>
          <p:grpSpPr bwMode="auto">
            <a:xfrm>
              <a:off x="2121" y="2707"/>
              <a:ext cx="96" cy="96"/>
              <a:chOff x="5040" y="1392"/>
              <a:chExt cx="96" cy="96"/>
            </a:xfrm>
          </p:grpSpPr>
          <p:sp>
            <p:nvSpPr>
              <p:cNvPr id="26656" name="Line 41"/>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57" name="Line 42"/>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6643" name="Group 43"/>
            <p:cNvGrpSpPr>
              <a:grpSpLocks/>
            </p:cNvGrpSpPr>
            <p:nvPr/>
          </p:nvGrpSpPr>
          <p:grpSpPr bwMode="auto">
            <a:xfrm>
              <a:off x="1785" y="2371"/>
              <a:ext cx="96" cy="96"/>
              <a:chOff x="5040" y="1392"/>
              <a:chExt cx="96" cy="96"/>
            </a:xfrm>
          </p:grpSpPr>
          <p:sp>
            <p:nvSpPr>
              <p:cNvPr id="26654" name="Line 44"/>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55" name="Line 45"/>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6644" name="Group 46"/>
            <p:cNvGrpSpPr>
              <a:grpSpLocks/>
            </p:cNvGrpSpPr>
            <p:nvPr/>
          </p:nvGrpSpPr>
          <p:grpSpPr bwMode="auto">
            <a:xfrm>
              <a:off x="1833" y="2179"/>
              <a:ext cx="96" cy="96"/>
              <a:chOff x="5040" y="1392"/>
              <a:chExt cx="96" cy="96"/>
            </a:xfrm>
          </p:grpSpPr>
          <p:sp>
            <p:nvSpPr>
              <p:cNvPr id="26652" name="Line 47"/>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53" name="Line 48"/>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6645" name="Group 49"/>
            <p:cNvGrpSpPr>
              <a:grpSpLocks/>
            </p:cNvGrpSpPr>
            <p:nvPr/>
          </p:nvGrpSpPr>
          <p:grpSpPr bwMode="auto">
            <a:xfrm>
              <a:off x="2121" y="2227"/>
              <a:ext cx="96" cy="96"/>
              <a:chOff x="5040" y="1392"/>
              <a:chExt cx="96" cy="96"/>
            </a:xfrm>
          </p:grpSpPr>
          <p:sp>
            <p:nvSpPr>
              <p:cNvPr id="26650" name="Line 50"/>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51" name="Line 51"/>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6646" name="Group 52"/>
            <p:cNvGrpSpPr>
              <a:grpSpLocks/>
            </p:cNvGrpSpPr>
            <p:nvPr/>
          </p:nvGrpSpPr>
          <p:grpSpPr bwMode="auto">
            <a:xfrm>
              <a:off x="2249" y="2471"/>
              <a:ext cx="96" cy="96"/>
              <a:chOff x="5040" y="1392"/>
              <a:chExt cx="96" cy="96"/>
            </a:xfrm>
          </p:grpSpPr>
          <p:sp>
            <p:nvSpPr>
              <p:cNvPr id="26648" name="Line 53"/>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49" name="Line 54"/>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sp>
          <p:nvSpPr>
            <p:cNvPr id="26647" name="Line 55"/>
            <p:cNvSpPr>
              <a:spLocks noChangeShapeType="1"/>
            </p:cNvSpPr>
            <p:nvPr/>
          </p:nvSpPr>
          <p:spPr bwMode="auto">
            <a:xfrm>
              <a:off x="1404" y="3168"/>
              <a:ext cx="96" cy="0"/>
            </a:xfrm>
            <a:prstGeom prst="line">
              <a:avLst/>
            </a:prstGeom>
            <a:noFill/>
            <a:ln w="50800">
              <a:solidFill>
                <a:srgbClr val="CC0000"/>
              </a:solidFill>
              <a:round/>
              <a:headEnd/>
              <a:tailEnd/>
            </a:ln>
          </p:spPr>
          <p:txBody>
            <a:bodyPr/>
            <a:lstStyle/>
            <a:p>
              <a:endParaRPr lang="en-US"/>
            </a:p>
          </p:txBody>
        </p:sp>
      </p:grpSp>
      <p:sp>
        <p:nvSpPr>
          <p:cNvPr id="26632" name="Text Box 56"/>
          <p:cNvSpPr txBox="1">
            <a:spLocks noChangeArrowheads="1"/>
          </p:cNvSpPr>
          <p:nvPr/>
        </p:nvSpPr>
        <p:spPr bwMode="auto">
          <a:xfrm>
            <a:off x="9036050" y="1371600"/>
            <a:ext cx="1844675" cy="457200"/>
          </a:xfrm>
          <a:prstGeom prst="rect">
            <a:avLst/>
          </a:prstGeom>
          <a:noFill/>
          <a:ln w="9525">
            <a:noFill/>
            <a:miter lim="800000"/>
            <a:headEnd/>
            <a:tailEnd/>
          </a:ln>
        </p:spPr>
        <p:txBody>
          <a:bodyPr>
            <a:spAutoFit/>
          </a:bodyPr>
          <a:lstStyle/>
          <a:p>
            <a:pPr>
              <a:spcBef>
                <a:spcPct val="50000"/>
              </a:spcBef>
            </a:pPr>
            <a:r>
              <a:rPr lang="en-US" sz="2400" dirty="0">
                <a:latin typeface="Calibri"/>
                <a:cs typeface="Calibri"/>
              </a:rPr>
              <a:t>Separable</a:t>
            </a:r>
          </a:p>
        </p:txBody>
      </p:sp>
      <p:sp>
        <p:nvSpPr>
          <p:cNvPr id="26633" name="Text Box 57"/>
          <p:cNvSpPr txBox="1">
            <a:spLocks noChangeArrowheads="1"/>
          </p:cNvSpPr>
          <p:nvPr/>
        </p:nvSpPr>
        <p:spPr bwMode="auto">
          <a:xfrm>
            <a:off x="9067800" y="3983037"/>
            <a:ext cx="2481263" cy="457200"/>
          </a:xfrm>
          <a:prstGeom prst="rect">
            <a:avLst/>
          </a:prstGeom>
          <a:noFill/>
          <a:ln w="9525">
            <a:noFill/>
            <a:miter lim="800000"/>
            <a:headEnd/>
            <a:tailEnd/>
          </a:ln>
        </p:spPr>
        <p:txBody>
          <a:bodyPr>
            <a:spAutoFit/>
          </a:bodyPr>
          <a:lstStyle/>
          <a:p>
            <a:pPr>
              <a:spcBef>
                <a:spcPct val="50000"/>
              </a:spcBef>
            </a:pPr>
            <a:r>
              <a:rPr lang="en-US" sz="2400">
                <a:latin typeface="Calibri"/>
                <a:cs typeface="Calibri"/>
              </a:rPr>
              <a:t>Non-Separable</a:t>
            </a:r>
          </a:p>
        </p:txBody>
      </p:sp>
      <p:pic>
        <p:nvPicPr>
          <p:cNvPr id="26634" name="Picture 60" descr="txp_fig"/>
          <p:cNvPicPr>
            <a:picLocks noChangeAspect="1"/>
          </p:cNvPicPr>
          <p:nvPr>
            <p:custDataLst>
              <p:tags r:id="rId1"/>
            </p:custDataLst>
          </p:nvPr>
        </p:nvPicPr>
        <p:blipFill>
          <a:blip r:embed="rId4" cstate="print"/>
          <a:srcRect/>
          <a:stretch>
            <a:fillRect/>
          </a:stretch>
        </p:blipFill>
        <p:spPr bwMode="auto">
          <a:xfrm>
            <a:off x="2971800" y="4953000"/>
            <a:ext cx="2286000" cy="744537"/>
          </a:xfrm>
          <a:prstGeom prst="rect">
            <a:avLst/>
          </a:prstGeom>
          <a:noFill/>
          <a:ln w="9525">
            <a:noFill/>
            <a:miter lim="800000"/>
            <a:headEnd/>
            <a:tailEnd/>
          </a:ln>
        </p:spPr>
      </p:pic>
    </p:spTree>
    <p:extLst>
      <p:ext uri="{BB962C8B-B14F-4D97-AF65-F5344CB8AC3E}">
        <p14:creationId xmlns:p14="http://schemas.microsoft.com/office/powerpoint/2010/main" val="100300381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592"/>
  <p:tag name="DEFAULTHEIGHT" val="422"/>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y^*\! \cdot \! f&#10;\]&#10;\end{document}&#10;"/>
  <p:tag name="FILENAME" val="txp_fig"/>
  <p:tag name="FORMAT" val="pngmono"/>
  <p:tag name="RES" val="1200"/>
  <p:tag name="BLEND" val="0"/>
  <p:tag name="TRANSPARENT" val="0"/>
  <p:tag name="TBUG" val="0"/>
  <p:tag name="ALLOWFS" val="0"/>
  <p:tag name="ORIGWIDTH" val="40"/>
  <p:tag name="PICTUREFILESIZE" val="2329"/>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10;\begin{document}&#10;\[&#10;y = \begin{cases} &#10;+1   &amp; \textmd{if}\ \ w \cdot f(x) \geq 0 \\&#10;-1   &amp;  \textmd{if}\ \ w \cdot f(x) &lt; 0 \\&#10;\end{cases}&#10;\]&#10;\end{document}&#10;"/>
  <p:tag name="FILENAME" val="TP_tmp"/>
  <p:tag name="FORMAT" val="bmp256"/>
  <p:tag name="RES" val="1200"/>
  <p:tag name="BLEND" val="0"/>
  <p:tag name="TRANSPARENT" val="0"/>
  <p:tag name="TBUG" val="0"/>
  <p:tag name="ALLOWFS" val="0"/>
  <p:tag name="ORIGWIDTH" val="114"/>
  <p:tag name="PICTUREFILESIZE" val="983378"/>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w_{y} \cdot f(x)&#10;\]&#10;\end{document}&#10;"/>
  <p:tag name="FILENAME" val="txp_fig"/>
  <p:tag name="FORMAT" val="pngmono"/>
  <p:tag name="RES" val="1200"/>
  <p:tag name="BLEND" val="0"/>
  <p:tag name="TRANSPARENT" val="0"/>
  <p:tag name="TBUG" val="0"/>
  <p:tag name="ALLOWFS" val="0"/>
  <p:tag name="ORIGWIDTH" val="82"/>
  <p:tag name="PICTUREFILESIZE" val="5009"/>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y = \argmax_y \,\, w_y \cdot f(x)&#10;\]&#10;\end{document}&#10;"/>
  <p:tag name="FILENAME" val="txp_fig"/>
  <p:tag name="FORMAT" val="pngmono"/>
  <p:tag name="RES" val="1200"/>
  <p:tag name="BLEND" val="0"/>
  <p:tag name="TRANSPARENT" val="0"/>
  <p:tag name="TBUG" val="0"/>
  <p:tag name="ALLOWFS" val="0"/>
  <p:tag name="ORIGWIDTH" val="212"/>
  <p:tag name="PICTUREFILESIZE" val="12275"/>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w_1\cdot f \,\, \mbox{biggest}&#10;\]&#10;\end{document}&#10;"/>
  <p:tag name="FILENAME" val="txp_fig"/>
  <p:tag name="FORMAT" val="pngmono"/>
  <p:tag name="RES" val="1200"/>
  <p:tag name="BLEND" val="0"/>
  <p:tag name="TRANSPARENT" val="1"/>
  <p:tag name="TBUG" val="0"/>
  <p:tag name="ALLOWFS" val="0"/>
  <p:tag name="ORIGWIDTH" val="132"/>
  <p:tag name="PICTUREFILESIZE" val="6777"/>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begin{array}{c}&#10;w_2 \cdot f\\&#10;\mbox{biggest}&#10;\end{array}&#10;\]&#10;\end{document}&#10;"/>
  <p:tag name="FILENAME" val="txp_fig"/>
  <p:tag name="FORMAT" val="pngmono"/>
  <p:tag name="RES" val="1200"/>
  <p:tag name="BLEND" val="0"/>
  <p:tag name="TRANSPARENT" val="1"/>
  <p:tag name="TBUG" val="0"/>
  <p:tag name="ALLOWFS" val="0"/>
  <p:tag name="ORIGWIDTH" val="71"/>
  <p:tag name="PICTUREFILESIZE" val="7048"/>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begin{array}{c}&#10;w_3 \cdot f\\&#10;\mbox{biggest}&#10;\end{array}&#10;\]&#10;\end{document}&#10;"/>
  <p:tag name="FILENAME" val="txp_fig"/>
  <p:tag name="FORMAT" val="pngmono"/>
  <p:tag name="RES" val="1200"/>
  <p:tag name="BLEND" val="0"/>
  <p:tag name="TRANSPARENT" val="1"/>
  <p:tag name="TBUG" val="0"/>
  <p:tag name="ALLOWFS" val="0"/>
  <p:tag name="ORIGWIDTH" val="71"/>
  <p:tag name="PICTUREFILESIZE" val="7091"/>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w_{y}&#10;\]&#10;\end{document}&#10;"/>
  <p:tag name="FILENAME" val="txp_fig"/>
  <p:tag name="FORMAT" val="pngmono"/>
  <p:tag name="RES" val="1200"/>
  <p:tag name="BLEND" val="0"/>
  <p:tag name="TRANSPARENT" val="0"/>
  <p:tag name="TBUG" val="0"/>
  <p:tag name="ALLOWFS" val="0"/>
  <p:tag name="ORIGWIDTH" val="24"/>
  <p:tag name="PICTUREFILESIZE" val="1673"/>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w_1&#10;\]&#10;\end{document}&#10;"/>
  <p:tag name="FILENAME" val="txp_fig"/>
  <p:tag name="FORMAT" val="pngmono"/>
  <p:tag name="RES" val="1200"/>
  <p:tag name="BLEND" val="0"/>
  <p:tag name="TRANSPARENT" val="1"/>
  <p:tag name="TBUG" val="0"/>
  <p:tag name="ALLOWFS" val="0"/>
  <p:tag name="ORIGWIDTH" val="24"/>
  <p:tag name="PICTUREFILESIZE" val="1148"/>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w_2&#10;\]&#10;\end{document}&#10;"/>
  <p:tag name="FILENAME" val="txp_fig"/>
  <p:tag name="FORMAT" val="pngmono"/>
  <p:tag name="RES" val="1200"/>
  <p:tag name="BLEND" val="0"/>
  <p:tag name="TRANSPARENT" val="1"/>
  <p:tag name="TBUG" val="0"/>
  <p:tag name="ALLOWFS" val="0"/>
  <p:tag name="ORIGWIDTH" val="25"/>
  <p:tag name="PICTUREFILESIZE" val="1650"/>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mbox{activation}_w(x) = \sum_i w_i \cdot f_i(x) = w \cdot f(x)&#10;\]&#10;\end{document}&#10;"/>
  <p:tag name="FILENAME" val="txp_fig"/>
  <p:tag name="FORMAT" val="pngmono"/>
  <p:tag name="RES" val="1200"/>
  <p:tag name="BLEND" val="0"/>
  <p:tag name="TRANSPARENT" val="0"/>
  <p:tag name="TBUG" val="0"/>
  <p:tag name="ALLOWFS" val="0"/>
  <p:tag name="ORIGWIDTH" val="391"/>
  <p:tag name="PICTUREFILESIZE" val="22311"/>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w_3&#10;\]&#10;\end{document}&#10;"/>
  <p:tag name="FILENAME" val="txp_fig"/>
  <p:tag name="FORMAT" val="pngmono"/>
  <p:tag name="RES" val="1200"/>
  <p:tag name="BLEND" val="0"/>
  <p:tag name="TRANSPARENT" val="1"/>
  <p:tag name="TBUG" val="0"/>
  <p:tag name="ALLOWFS" val="0"/>
  <p:tag name="ORIGWIDTH" val="25"/>
  <p:tag name="PICTUREFILESIZE" val="1690"/>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 = w_y - f(x)&#10;\]&#10;\end{document}&#10;"/>
  <p:tag name="FILENAME" val="txp_fig"/>
  <p:tag name="FORMAT" val="pngmono"/>
  <p:tag name="RES" val="1200"/>
  <p:tag name="BLEND" val="0"/>
  <p:tag name="TRANSPARENT" val="0"/>
  <p:tag name="TBUG" val="0"/>
  <p:tag name="ALLOWFS" val="0"/>
  <p:tag name="ORIGWIDTH" val="148"/>
  <p:tag name="PICTUREFILESIZE" val="7207"/>
</p:tagLst>
</file>

<file path=ppt/tags/tag2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 = w_{y^*} + f(x)&#10;\]&#10;\end{document}&#10;"/>
  <p:tag name="FILENAME" val="txp_fig"/>
  <p:tag name="FORMAT" val="pngmono"/>
  <p:tag name="RES" val="1200"/>
  <p:tag name="BLEND" val="0"/>
  <p:tag name="TRANSPARENT" val="0"/>
  <p:tag name="TBUG" val="0"/>
  <p:tag name="ALLOWFS" val="0"/>
  <p:tag name="ORIGWIDTH" val="167"/>
  <p:tag name="PICTUREFILESIZE" val="8479"/>
</p:tagLst>
</file>

<file path=ppt/tags/tag2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begin{array}{rl}&#10;y &amp;= \argmax_y \,\, w_y \cdot f(x)&#10;\end{array}&#10;\]&#10;\end{document}&#10;"/>
  <p:tag name="FILENAME" val="txp_fig"/>
  <p:tag name="FORMAT" val="pngmono"/>
  <p:tag name="RES" val="1200"/>
  <p:tag name="BLEND" val="0"/>
  <p:tag name="TRANSPARENT" val="0"/>
  <p:tag name="TBUG" val="0"/>
  <p:tag name="ALLOWFS" val="0"/>
  <p:tag name="ORIGWIDTH" val="232"/>
  <p:tag name="PICTUREFILESIZE" val="11657"/>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10;\]&#10;\end{document}&#10;"/>
  <p:tag name="FILENAME" val="txp_fig"/>
  <p:tag name="FORMAT" val="pngmono"/>
  <p:tag name="RES" val="1200"/>
  <p:tag name="BLEND" val="0"/>
  <p:tag name="TRANSPARENT" val="0"/>
  <p:tag name="TBUG" val="0"/>
  <p:tag name="ALLOWFS" val="0"/>
  <p:tag name="ORIGWIDTH" val="24"/>
  <p:tag name="PICTUREFILESIZE" val="1673"/>
</p:tagLst>
</file>

<file path=ppt/tags/tag2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10;\]&#10;\end{document}&#10;"/>
  <p:tag name="FILENAME" val="txp_fig"/>
  <p:tag name="FORMAT" val="pngmono"/>
  <p:tag name="RES" val="1200"/>
  <p:tag name="BLEND" val="0"/>
  <p:tag name="TRANSPARENT" val="0"/>
  <p:tag name="TBUG" val="0"/>
  <p:tag name="ALLOWFS" val="0"/>
  <p:tag name="ORIGWIDTH" val="29"/>
  <p:tag name="PICTUREFILESIZE" val="1995"/>
</p:tagLst>
</file>

<file path=ppt/tags/tag2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f&#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2"/>
  <p:tag name="PICTUREFILESIZE" val="727"/>
</p:tagLst>
</file>

<file path=ppt/tags/tag2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10;\]&#10;\end{document}&#10;"/>
  <p:tag name="FILENAME" val="txp_fig"/>
  <p:tag name="FORMAT" val="pngmono"/>
  <p:tag name="RES" val="1200"/>
  <p:tag name="BLEND" val="0"/>
  <p:tag name="TRANSPARENT" val="0"/>
  <p:tag name="TBUG" val="0"/>
  <p:tag name="ALLOWFS" val="0"/>
  <p:tag name="ORIGWIDTH" val="31"/>
  <p:tag name="PICTUREFILESIZE" val="2198"/>
</p:tagLst>
</file>

<file path=ppt/tags/tag2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w_{SPORTS}&#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92"/>
  <p:tag name="PICTUREFILESIZE" val="5345"/>
</p:tagLst>
</file>

<file path=ppt/tags/tag2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w_{POLITICS}&#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10"/>
  <p:tag name="PICTUREFILESIZE" val="5713"/>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10;\]&#10;\end{document}&#10;"/>
  <p:tag name="FILENAME" val="txp_fig"/>
  <p:tag name="FORMAT" val="pngmono"/>
  <p:tag name="RES" val="1200"/>
  <p:tag name="BLEND" val="0"/>
  <p:tag name="TRANSPARENT" val="0"/>
  <p:tag name="TBUG" val="0"/>
  <p:tag name="ALLOWFS" val="0"/>
  <p:tag name="ORIGWIDTH" val="15"/>
  <p:tag name="PICTUREFILESIZE" val="961"/>
</p:tagLst>
</file>

<file path=ppt/tags/tag3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w_{TECH}&#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71"/>
  <p:tag name="PICTUREFILESIZE" val="3598"/>
</p:tagLst>
</file>

<file path=ppt/tags/tag3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mbox{mistakes} &lt; \frac{k}{\delta^2}&#10;\]&#10;\end{document}&#10;"/>
  <p:tag name="FILENAME" val="txp_fig"/>
  <p:tag name="FORMAT" val="pngmono"/>
  <p:tag name="RES" val="1200"/>
  <p:tag name="BLEND" val="0"/>
  <p:tag name="TRANSPARENT" val="0"/>
  <p:tag name="TBUG" val="0"/>
  <p:tag name="ALLOWFS" val="0"/>
  <p:tag name="ORIGWIDTH" val="135"/>
  <p:tag name="PICTUREFILESIZE" val="9125"/>
</p:tagLst>
</file>

<file path=ppt/tags/tag32.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begin{document}&#10;\def\argmax{\mathop{\rm arg\,max}}&#10;\rotatebox{90}{accuracy}&#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4"/>
  <p:tag name="PICTUREFILESIZE" val="2883"/>
</p:tagLst>
</file>

<file path=ppt/tags/tag33.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usepackage{color}&#10;\begin{document}&#10;\def\argmax{\mathop{\rm arg\,max}}&#10;\textcolor{blue}{training}&#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16m"/>
  <p:tag name="ORIGWIDTH" val="76"/>
  <p:tag name="PICTUREFILESIZE" val="5660"/>
</p:tagLst>
</file>

<file path=ppt/tags/tag34.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usepackage[usenames]{color}&#10;\begin{document}&#10;\def\argmax{\mathop{\rm arg\,max}}&#10;\textcolor{OliveGreen}{held-out}&#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16m"/>
  <p:tag name="ORIGWIDTH" val="82"/>
  <p:tag name="PICTUREFILESIZE" val="5624"/>
</p:tagLst>
</file>

<file path=ppt/tags/tag35.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usepackage[usenames]{color}&#10;\begin{document}&#10;\def\argmax{\mathop{\rm arg\,max}}&#10;\textcolor{BrickRed}{test}&#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16m"/>
  <p:tag name="ORIGWIDTH" val="39"/>
  <p:tag name="PICTUREFILESIZE" val="3600"/>
</p:tagLst>
</file>

<file path=ppt/tags/tag36.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begin{document}&#10;iterations&#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93"/>
  <p:tag name="PICTUREFILESIZE" val="4189"/>
</p:tagLst>
</file>

<file path=ppt/tags/tag3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begin{document}&#10;\def\argmax{\mathop{\rm arg\,max}}&#10;\[&#10;w_y = w'_y - \textcolor{BrickRed}{\tau}f(x)&#10;\]&#10;\end{document}&#10;"/>
  <p:tag name="FILENAME" val="txp_fig"/>
  <p:tag name="FORMAT" val="png16m"/>
  <p:tag name="RES" val="1200"/>
  <p:tag name="BLEND" val="0"/>
  <p:tag name="TRANSPARENT" val="0"/>
  <p:tag name="TBUG" val="0"/>
  <p:tag name="ALLOWFS" val="0"/>
  <p:tag name="ORIGWIDTH" val="160"/>
  <p:tag name="PICTUREFILESIZE" val="13617"/>
</p:tagLst>
</file>

<file path=ppt/tags/tag3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Guessed $y$ instead of $y^*$ on\\&#10;example $x$ with features $f(x)$&#10;\end{document}&#10;"/>
  <p:tag name="FILENAME" val="txp_fig"/>
  <p:tag name="FORMAT" val="pngmono"/>
  <p:tag name="RES" val="1200"/>
  <p:tag name="BLEND" val="0"/>
  <p:tag name="TRANSPARENT" val="0"/>
  <p:tag name="TBUG" val="0"/>
  <p:tag name="ALLOWFS" val="0"/>
  <p:tag name="ORIGWIDTH" val="292"/>
  <p:tag name="PICTUREFILESIZE" val="28021"/>
</p:tagLst>
</file>

<file path=ppt/tags/tag3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begin{document}&#10;\def\argmax{\mathop{\rm arg\,max}}&#10;\[&#10;w_{y^*} = w'_{y^*} + \textcolor{BrickRed}{\tau}f(x)&#10;\]&#10;\end{document}&#10;"/>
  <p:tag name="FILENAME" val="txp_fig"/>
  <p:tag name="FORMAT" val="png16m"/>
  <p:tag name="RES" val="1200"/>
  <p:tag name="BLEND" val="0"/>
  <p:tag name="TRANSPARENT" val="0"/>
  <p:tag name="TBUG" val="0"/>
  <p:tag name="ALLOWFS" val="0"/>
  <p:tag name="ORIGWIDTH" val="178"/>
  <p:tag name="PICTUREFILESIZE" val="15711"/>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f(x_1)&#10;\]&#10;\end{document}&#10;"/>
  <p:tag name="FILENAME" val="txp_fig"/>
  <p:tag name="FORMAT" val="pngmono"/>
  <p:tag name="RES" val="1200"/>
  <p:tag name="BLEND" val="0"/>
  <p:tag name="TRANSPARENT" val="0"/>
  <p:tag name="TBUG" val="0"/>
  <p:tag name="ALLOWFS" val="0"/>
  <p:tag name="ORIGWIDTH" val="53"/>
  <p:tag name="PICTUREFILESIZE" val="3200"/>
</p:tagLst>
</file>

<file path=ppt/tags/tag4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tau= \frac{(w'_y- w'_{y^*}) \cdot f + 1}{2  f \cdot f }&#10;\]&#10;\end{document}&#10;"/>
  <p:tag name="FILENAME" val="txp_fig"/>
  <p:tag name="FORMAT" val="pngmono"/>
  <p:tag name="RES" val="1200"/>
  <p:tag name="BLEND" val="0"/>
  <p:tag name="TRANSPARENT" val="0"/>
  <p:tag name="TBUG" val="0"/>
  <p:tag name="ALLOWFS" val="0"/>
  <p:tag name="ORIGWIDTH" val="215"/>
  <p:tag name="PICTUREFILESIZE" val="12619"/>
</p:tagLst>
</file>

<file path=ppt/tags/tag4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10;\]&#10;\end{document}&#10;"/>
  <p:tag name="FILENAME" val="txp_fig"/>
  <p:tag name="FORMAT" val="pngmono"/>
  <p:tag name="RES" val="1200"/>
  <p:tag name="BLEND" val="0"/>
  <p:tag name="TRANSPARENT" val="0"/>
  <p:tag name="TBUG" val="0"/>
  <p:tag name="ALLOWFS" val="0"/>
  <p:tag name="ORIGWIDTH" val="24"/>
  <p:tag name="PICTUREFILESIZE" val="1673"/>
</p:tagLst>
</file>

<file path=ppt/tags/tag4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10;\]&#10;\end{document}&#10;"/>
  <p:tag name="FILENAME" val="txp_fig"/>
  <p:tag name="FORMAT" val="pngmono"/>
  <p:tag name="RES" val="1200"/>
  <p:tag name="BLEND" val="0"/>
  <p:tag name="TRANSPARENT" val="0"/>
  <p:tag name="TBUG" val="0"/>
  <p:tag name="ALLOWFS" val="0"/>
  <p:tag name="ORIGWIDTH" val="29"/>
  <p:tag name="PICTUREFILESIZE" val="1995"/>
</p:tagLst>
</file>

<file path=ppt/tags/tag4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f&#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2"/>
  <p:tag name="PICTUREFILESIZE" val="727"/>
</p:tagLst>
</file>

<file path=ppt/tags/tag4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10;\]&#10;\end{document}&#10;"/>
  <p:tag name="FILENAME" val="txp_fig"/>
  <p:tag name="FORMAT" val="pngmono"/>
  <p:tag name="RES" val="1200"/>
  <p:tag name="BLEND" val="0"/>
  <p:tag name="TRANSPARENT" val="0"/>
  <p:tag name="TBUG" val="0"/>
  <p:tag name="ALLOWFS" val="0"/>
  <p:tag name="ORIGWIDTH" val="31"/>
  <p:tag name="PICTUREFILESIZE" val="2198"/>
</p:tagLst>
</file>

<file path=ppt/tags/tag4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0&#10;\]&#10;\end{document}&#10;"/>
  <p:tag name="FILENAME" val="txp_fig"/>
  <p:tag name="FORMAT" val="pngmono"/>
  <p:tag name="RES" val="1200"/>
  <p:tag name="BLEND" val="0"/>
  <p:tag name="TRANSPARENT" val="0"/>
  <p:tag name="TBUG" val="0"/>
  <p:tag name="ALLOWFS" val="0"/>
  <p:tag name="ORIGWIDTH" val="10"/>
  <p:tag name="PICTUREFILESIZE" val="751"/>
</p:tagLst>
</file>

<file path=ppt/tags/tag4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begin{center}&#10;$w_{y^*} \cdot f$\\&#10;$\ge$\\&#10;$w_y \cdot f + 1$&#10;\end{center}&#10;\end{document}&#10;"/>
  <p:tag name="FILENAME" val="txp_fig"/>
  <p:tag name="FORMAT" val="pngmono"/>
  <p:tag name="RES" val="1200"/>
  <p:tag name="BLEND" val="0"/>
  <p:tag name="TRANSPARENT" val="1"/>
  <p:tag name="TBUG" val="0"/>
  <p:tag name="ALLOWFS" val="0"/>
  <p:tag name="ORIGWIDTH" val="92"/>
  <p:tag name="PICTUREFILESIZE" val="8522"/>
</p:tagLst>
</file>

<file path=ppt/tags/tag4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tau^*= \min \left( \frac{(w'_y- w'_{y^*}) \cdot f + 1}{2  f \cdot f }, C \right)&#10;\]&#10;\end{document}&#10;"/>
  <p:tag name="FILENAME" val="txp_fig"/>
  <p:tag name="FORMAT" val="pngmono"/>
  <p:tag name="RES" val="1200"/>
  <p:tag name="BLEND" val="0"/>
  <p:tag name="TRANSPARENT" val="0"/>
  <p:tag name="TBUG" val="0"/>
  <p:tag name="ALLOWFS" val="0"/>
  <p:tag name="ORIGWIDTH" val="318"/>
  <p:tag name="PICTUREFILESIZE" val="20484"/>
</p:tagLst>
</file>

<file path=ppt/tags/tag4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C&#10;\]&#10;\end{document}&#10;"/>
  <p:tag name="FILENAME" val="txp_fig"/>
  <p:tag name="FORMAT" val="pngmono"/>
  <p:tag name="RES" val="1200"/>
  <p:tag name="BLEND" val="0"/>
  <p:tag name="TRANSPARENT" val="0"/>
  <p:tag name="TBUG" val="0"/>
  <p:tag name="ALLOWFS" val="0"/>
  <p:tag name="ORIGWIDTH" val="16"/>
  <p:tag name="PICTUREFILESIZE" val="1174"/>
</p:tagLst>
</file>

<file path=ppt/tags/tag4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tau^*&#10;\]&#10;\end{document}&#10;"/>
  <p:tag name="FILENAME" val="txp_fig"/>
  <p:tag name="FORMAT" val="pngmono"/>
  <p:tag name="RES" val="1200"/>
  <p:tag name="BLEND" val="0"/>
  <p:tag name="TRANSPARENT" val="0"/>
  <p:tag name="TBUG" val="0"/>
  <p:tag name="ALLOWFS" val="0"/>
  <p:tag name="ORIGWIDTH" val="19"/>
  <p:tag name="PICTUREFILESIZE" val="944"/>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f(x_2)&#10;\]&#10;\end{document}&#10;"/>
  <p:tag name="FILENAME" val="txp_fig"/>
  <p:tag name="FORMAT" val="pngmono"/>
  <p:tag name="RES" val="1200"/>
  <p:tag name="BLEND" val="0"/>
  <p:tag name="TRANSPARENT" val="0"/>
  <p:tag name="TBUG" val="0"/>
  <p:tag name="ALLOWFS" val="0"/>
  <p:tag name="ORIGWIDTH" val="53"/>
  <p:tag name="PICTUREFILESIZE" val="3579"/>
</p:tagLst>
</file>

<file path=ppt/tags/tag5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min_{w} \,\, \frac{1}{2}  || w - w' ||^2&#10;\]&#10;\end{document}&#10;"/>
  <p:tag name="FILENAME" val="txp_fig"/>
  <p:tag name="FORMAT" val="pngmono"/>
  <p:tag name="RES" val="1200"/>
  <p:tag name="BLEND" val="0"/>
  <p:tag name="TRANSPARENT" val="0"/>
  <p:tag name="TBUG" val="0"/>
  <p:tag name="ALLOWFS" val="0"/>
  <p:tag name="ORIGWIDTH" val="157"/>
  <p:tag name="PICTUREFILESIZE" val="7789"/>
</p:tagLst>
</file>

<file path=ppt/tags/tag5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 \cdot f(x_i) \ge w_y \cdot f(x_i) + 1&#10;\]&#10;\end{document}&#10;"/>
  <p:tag name="FILENAME" val="txp_fig"/>
  <p:tag name="FORMAT" val="pngmono"/>
  <p:tag name="RES" val="1200"/>
  <p:tag name="BLEND" val="0"/>
  <p:tag name="TRANSPARENT" val="0"/>
  <p:tag name="TBUG" val="0"/>
  <p:tag name="ALLOWFS" val="0"/>
  <p:tag name="ORIGWIDTH" val="255"/>
  <p:tag name="PICTUREFILESIZE" val="13233"/>
</p:tagLst>
</file>

<file path=ppt/tags/tag5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min_{w} \,\, \frac{1}{2}  || w ||^2&#10;\]&#10;\end{document}&#10;"/>
  <p:tag name="FILENAME" val="txp_fig"/>
  <p:tag name="FORMAT" val="pngmono"/>
  <p:tag name="RES" val="1200"/>
  <p:tag name="BLEND" val="0"/>
  <p:tag name="TRANSPARENT" val="0"/>
  <p:tag name="TBUG" val="0"/>
  <p:tag name="ALLOWFS" val="0"/>
  <p:tag name="ORIGWIDTH" val="110"/>
  <p:tag name="PICTUREFILESIZE" val="5853"/>
</p:tagLst>
</file>

<file path=ppt/tags/tag5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forall i, y \,\, w_{y^*} \cdot f(x_i) \ge w_y \cdot f(x_i) + 1&#10;\]&#10;\end{document}&#10;"/>
  <p:tag name="FILENAME" val="txp_fig"/>
  <p:tag name="FORMAT" val="pngmono"/>
  <p:tag name="RES" val="1200"/>
  <p:tag name="BLEND" val="0"/>
  <p:tag name="TRANSPARENT" val="0"/>
  <p:tag name="TBUG" val="0"/>
  <p:tag name="ALLOWFS" val="0"/>
  <p:tag name="ORIGWIDTH" val="302"/>
  <p:tag name="PICTUREFILESIZE" val="16005"/>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 \cdot f&#10;\]&#10;\end{document}&#10;"/>
  <p:tag name="FILENAME" val="txp_fig"/>
  <p:tag name="FORMAT" val="pngmono"/>
  <p:tag name="RES" val="1200"/>
  <p:tag name="BLEND" val="0"/>
  <p:tag name="TRANSPARENT" val="0"/>
  <p:tag name="TBUG" val="0"/>
  <p:tag name="ALLOWFS" val="0"/>
  <p:tag name="ORIGWIDTH" val="43"/>
  <p:tag name="PICTUREFILESIZE" val="1908"/>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10;\]&#10;\end{document}&#10;"/>
  <p:tag name="FILENAME" val="txp_fig"/>
  <p:tag name="FORMAT" val="pngmono"/>
  <p:tag name="RES" val="1200"/>
  <p:tag name="BLEND" val="0"/>
  <p:tag name="TRANSPARENT" val="0"/>
  <p:tag name="TBUG" val="0"/>
  <p:tag name="ALLOWFS" val="0"/>
  <p:tag name="ORIGWIDTH" val="15"/>
  <p:tag name="PICTUREFILESIZE" val="961"/>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f&#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2"/>
  <p:tag name="PICTUREFILESIZE" val="727"/>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 = w + y^* \cdot f&#10;\]&#10;\end{document}&#10;"/>
  <p:tag name="FILENAME" val="txp_fig"/>
  <p:tag name="FORMAT" val="pngmono"/>
  <p:tag name="RES" val="1200"/>
  <p:tag name="BLEND" val="0"/>
  <p:tag name="TRANSPARENT" val="0"/>
  <p:tag name="TBUG" val="0"/>
  <p:tag name="ALLOWFS" val="0"/>
  <p:tag name="ORIGWIDTH" val="138"/>
  <p:tag name="PICTUREFILESIZE" val="5283"/>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3 -- a-star search</Template>
  <TotalTime>51534</TotalTime>
  <Words>2349</Words>
  <Application>Microsoft Macintosh PowerPoint</Application>
  <PresentationFormat>Widescreen</PresentationFormat>
  <Paragraphs>266</Paragraphs>
  <Slides>19</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8" baseType="lpstr">
      <vt:lpstr>Calibri</vt:lpstr>
      <vt:lpstr>Courier New</vt:lpstr>
      <vt:lpstr>Mangal</vt:lpstr>
      <vt:lpstr>Symbol</vt:lpstr>
      <vt:lpstr>Times New Roman</vt:lpstr>
      <vt:lpstr>Wingdings</vt:lpstr>
      <vt:lpstr>Arial</vt:lpstr>
      <vt:lpstr>dan-berkeley-nlp-v1</vt:lpstr>
      <vt:lpstr>Photo Editor Photo</vt:lpstr>
      <vt:lpstr>Announcements</vt:lpstr>
      <vt:lpstr>PowerPoint Presentation</vt:lpstr>
      <vt:lpstr>Recap: Linear Classifiers</vt:lpstr>
      <vt:lpstr>Recap: Weights</vt:lpstr>
      <vt:lpstr>Recap: Learning a Binary Perceptron</vt:lpstr>
      <vt:lpstr>Multiclass Decision Rule</vt:lpstr>
      <vt:lpstr>Learning: Multiclass Perceptron</vt:lpstr>
      <vt:lpstr>Example: Multiclass Perceptron</vt:lpstr>
      <vt:lpstr>Properties of Perceptrons</vt:lpstr>
      <vt:lpstr>Examples: Perceptron</vt:lpstr>
      <vt:lpstr>Improving the Perceptron</vt:lpstr>
      <vt:lpstr>Problems with the Perceptron</vt:lpstr>
      <vt:lpstr>Fixing the Perceptron</vt:lpstr>
      <vt:lpstr>Maximum Step Size</vt:lpstr>
      <vt:lpstr>Linear Separators</vt:lpstr>
      <vt:lpstr>Support Vector Machines</vt:lpstr>
      <vt:lpstr>Non-Linear Separators</vt:lpstr>
      <vt:lpstr>Non-Linear Separators</vt:lpstr>
      <vt:lpstr>Classification: Comparison</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creator>Preferred Customer</dc:creator>
  <cp:lastModifiedBy>Callison-Burch, Christopher</cp:lastModifiedBy>
  <cp:revision>2935</cp:revision>
  <cp:lastPrinted>2019-11-07T16:23:11Z</cp:lastPrinted>
  <dcterms:created xsi:type="dcterms:W3CDTF">2004-08-27T04:16:05Z</dcterms:created>
  <dcterms:modified xsi:type="dcterms:W3CDTF">2019-11-07T16:57:21Z</dcterms:modified>
</cp:coreProperties>
</file>