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53"/>
  </p:notesMasterIdLst>
  <p:sldIdLst>
    <p:sldId id="256" r:id="rId2"/>
    <p:sldId id="257" r:id="rId3"/>
    <p:sldId id="261" r:id="rId4"/>
    <p:sldId id="260" r:id="rId5"/>
    <p:sldId id="263" r:id="rId6"/>
    <p:sldId id="262" r:id="rId7"/>
    <p:sldId id="264" r:id="rId8"/>
    <p:sldId id="265" r:id="rId9"/>
    <p:sldId id="266" r:id="rId10"/>
    <p:sldId id="267" r:id="rId11"/>
    <p:sldId id="269" r:id="rId12"/>
    <p:sldId id="270" r:id="rId13"/>
    <p:sldId id="271" r:id="rId14"/>
    <p:sldId id="268" r:id="rId15"/>
    <p:sldId id="272" r:id="rId16"/>
    <p:sldId id="273" r:id="rId17"/>
    <p:sldId id="274" r:id="rId18"/>
    <p:sldId id="275" r:id="rId19"/>
    <p:sldId id="276" r:id="rId20"/>
    <p:sldId id="277" r:id="rId21"/>
    <p:sldId id="278" r:id="rId22"/>
    <p:sldId id="279" r:id="rId23"/>
    <p:sldId id="281" r:id="rId24"/>
    <p:sldId id="282" r:id="rId25"/>
    <p:sldId id="283" r:id="rId26"/>
    <p:sldId id="280"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hArknZgMFUr7iOLZ3euqAj3IVrt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Yijie" initials="ZY" lastIdx="1" clrIdx="0">
    <p:extLst>
      <p:ext uri="{19B8F6BF-5375-455C-9EA6-DF929625EA0E}">
        <p15:presenceInfo xmlns:p15="http://schemas.microsoft.com/office/powerpoint/2012/main" userId="S::zhaoyij@upenn.edu::101132c6-1a51-4ea6-880b-e1345ce0db9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827534-29FB-4541-B439-1F876C23857B}">
  <a:tblStyle styleId="{95827534-29FB-4541-B439-1F876C238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4"/>
    <p:restoredTop sz="94728"/>
  </p:normalViewPr>
  <p:slideViewPr>
    <p:cSldViewPr snapToGrid="0" snapToObjects="1">
      <p:cViewPr varScale="1">
        <p:scale>
          <a:sx n="198" d="100"/>
          <a:sy n="198" d="100"/>
        </p:scale>
        <p:origin x="23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74"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7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31T09:40:14.157" idx="1">
    <p:pos x="6892" y="298"/>
    <p:text>Brief history http://pytalent.zandstrasystems.com/meet_py1.html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python-course.eu/python3_formatted_output.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pytalent.zandstrasystems.com/meet_py1.htm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Benevolent_dictator_for_life" TargetMode="External"/><Relationship Id="rId5" Type="http://schemas.openxmlformats.org/officeDocument/2006/relationships/hyperlink" Target="https://en.wikipedia.org/wiki/Open-source_software" TargetMode="External"/><Relationship Id="rId4" Type="http://schemas.openxmlformats.org/officeDocument/2006/relationships/hyperlink" Target="https://en.wikipedia.org/wiki/DARPA"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CPyth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division-operator-in-pyth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209587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439839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2236352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534865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2922909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sym typeface="Times New Roman"/>
              </a:rPr>
              <a:t>String formatting options: </a:t>
            </a:r>
            <a:r>
              <a:rPr lang="en-US" dirty="0">
                <a:sym typeface="Times New Roman"/>
                <a:hlinkClick r:id="rId3"/>
              </a:rPr>
              <a:t>https://www.python-course.eu/python3_formatted_output.php</a:t>
            </a:r>
            <a:endParaRPr lang="en-US">
              <a:sym typeface="Times New Roman"/>
            </a:endParaRPr>
          </a:p>
          <a:p>
            <a:pPr marL="0" lvl="0" indent="0" algn="l">
              <a:lnSpc>
                <a:spcPct val="100000"/>
              </a:lnSpc>
              <a:spcBef>
                <a:spcPts val="0"/>
              </a:spcBef>
              <a:spcAft>
                <a:spcPts val="0"/>
              </a:spcAft>
              <a:buSzPts val="1400"/>
              <a:buNone/>
            </a:pPr>
            <a:endParaRPr lang="en-US" dirty="0">
              <a:latin typeface="Times New Roman"/>
              <a:cs typeface="Times New Roman"/>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94091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Syntax highlighting in </a:t>
            </a:r>
            <a:r>
              <a:rPr lang="en-US" dirty="0" err="1"/>
              <a:t>Pycharm</a:t>
            </a:r>
            <a:r>
              <a:rPr lang="en-US" dirty="0"/>
              <a:t> </a:t>
            </a:r>
            <a:endParaRPr lang="en-US"/>
          </a:p>
          <a:p>
            <a:pPr marL="0" lvl="0" indent="0" algn="l">
              <a:lnSpc>
                <a:spcPct val="100000"/>
              </a:lnSpc>
              <a:spcBef>
                <a:spcPts val="0"/>
              </a:spcBef>
              <a:spcAft>
                <a:spcPts val="0"/>
              </a:spcAft>
              <a:buSzPts val="1400"/>
              <a:buNone/>
            </a:pPr>
            <a:endParaRPr lang="en-US" dirty="0">
              <a:latin typeface="Times New Roman"/>
              <a:cs typeface="Times New Roman"/>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2289313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37391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292241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22308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2227337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2883414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3647511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3790171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2521786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2021360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3530809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787136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2704085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2846685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r>
              <a:rPr lang="en-US" dirty="0">
                <a:sym typeface="Times New Roman"/>
              </a:rPr>
              <a:t>Guido van Rossum is the author of Python, an interpreted, interactive object-oriented programming language. In the late 1980s, Van Rossum began work on Python at the National Research Institute for Mathematics and Computer Science in the Netherlands where we worked on the programming language ABC. ABC was intended to be a programming language that could be taught to intelligent computer users who were not computer programmers or software developers in any sense.  Instead the focus was on scientists like physicists or social scientists or linguists. Python is partially inspired by his work on the ABC programming language in the 80s.  He started developing his own language in 1989.  (</a:t>
            </a:r>
            <a:r>
              <a:rPr lang="en-US" dirty="0">
                <a:sym typeface="Times New Roman"/>
                <a:hlinkClick r:id="rId3"/>
              </a:rPr>
              <a:t>http://pytalent.zandstrasystems.com/meet_py1.html</a:t>
            </a:r>
            <a:r>
              <a:rPr lang="en-US" dirty="0">
                <a:sym typeface="Times New Roman"/>
              </a:rPr>
              <a:t>)</a:t>
            </a:r>
            <a:endParaRPr lang="en-US">
              <a:ea typeface="Times New Roman"/>
            </a:endParaRPr>
          </a:p>
          <a:p>
            <a:r>
              <a:rPr lang="en-US" dirty="0">
                <a:sym typeface="Times New Roman"/>
              </a:rPr>
              <a:t>In 1999, Van Rossum submitted a funding proposal to </a:t>
            </a:r>
            <a:r>
              <a:rPr lang="en-US" dirty="0">
                <a:sym typeface="Times New Roman"/>
                <a:hlinkClick r:id="rId4"/>
              </a:rPr>
              <a:t>DARPA</a:t>
            </a:r>
            <a:r>
              <a:rPr lang="en-US" dirty="0">
                <a:sym typeface="Times New Roman"/>
              </a:rPr>
              <a:t> called "Computer Programming for Everybody", in which he further defined his goals for Python:</a:t>
            </a:r>
            <a:endParaRPr lang="en-US" dirty="0"/>
          </a:p>
          <a:p>
            <a:r>
              <a:rPr lang="en-US" dirty="0">
                <a:sym typeface="Times New Roman"/>
              </a:rPr>
              <a:t>* An easy and intuitive language just as powerful as major competitors</a:t>
            </a:r>
            <a:endParaRPr lang="en-US" dirty="0"/>
          </a:p>
          <a:p>
            <a:r>
              <a:rPr lang="en-US" dirty="0">
                <a:sym typeface="Times New Roman"/>
                <a:hlinkClick r:id="rId5"/>
              </a:rPr>
              <a:t>* Open source</a:t>
            </a:r>
            <a:r>
              <a:rPr lang="en-US" dirty="0">
                <a:sym typeface="Times New Roman"/>
              </a:rPr>
              <a:t>, so anyone can contribute to its development</a:t>
            </a:r>
            <a:endParaRPr lang="en-US" dirty="0"/>
          </a:p>
          <a:p>
            <a:r>
              <a:rPr lang="en-US" dirty="0">
                <a:sym typeface="Times New Roman"/>
              </a:rPr>
              <a:t>* Code that is as understandable as plain English</a:t>
            </a:r>
            <a:endParaRPr lang="en-US" dirty="0"/>
          </a:p>
          <a:p>
            <a:r>
              <a:rPr lang="en-US" dirty="0">
                <a:sym typeface="Times New Roman"/>
              </a:rPr>
              <a:t>* Suitability for everyday tasks, allowing for short development times</a:t>
            </a:r>
          </a:p>
          <a:p>
            <a:r>
              <a:rPr lang="en-US" dirty="0">
                <a:sym typeface="Times New Roman"/>
              </a:rPr>
              <a:t>From 2005-2012 Guido worked at Google where he spent half his time developing Python.  Now he works at Dropbox.</a:t>
            </a:r>
            <a:br>
              <a:rPr lang="en-US" dirty="0">
                <a:sym typeface="Times New Roman"/>
              </a:rPr>
            </a:br>
            <a:r>
              <a:rPr lang="en-US" dirty="0">
                <a:sym typeface="Times New Roman"/>
              </a:rPr>
              <a:t> </a:t>
            </a:r>
            <a:endParaRPr lang="en-US" dirty="0"/>
          </a:p>
          <a:p>
            <a:r>
              <a:rPr lang="en-US" dirty="0">
                <a:sym typeface="Times New Roman"/>
              </a:rPr>
              <a:t>In 2018, he announced that he would be stepping down from the position of </a:t>
            </a:r>
            <a:r>
              <a:rPr lang="en-US" dirty="0">
                <a:sym typeface="Times New Roman"/>
                <a:hlinkClick r:id="rId6"/>
              </a:rPr>
              <a:t>BDFL</a:t>
            </a:r>
            <a:r>
              <a:rPr lang="en-US" dirty="0">
                <a:sym typeface="Times New Roman"/>
              </a:rPr>
              <a:t> of the Python programming language</a:t>
            </a:r>
          </a:p>
          <a:p>
            <a:pPr marL="0" lvl="0" indent="0" algn="l">
              <a:lnSpc>
                <a:spcPct val="100000"/>
              </a:lnSpc>
              <a:spcBef>
                <a:spcPts val="0"/>
              </a:spcBef>
              <a:spcAft>
                <a:spcPts val="0"/>
              </a:spcAft>
              <a:buSzPts val="1400"/>
              <a:buNone/>
            </a:pPr>
            <a:r>
              <a:rPr lang="en-US" dirty="0">
                <a:sym typeface="Times New Roman"/>
              </a:rPr>
              <a:t>(https://en.wikipedia.org/wiki/Guido_van_Rossum)</a:t>
            </a: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100557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1475455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endParaRPr lang="en-US"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732538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sym typeface="Times New Roman"/>
              </a:rPr>
              <a:t>CCB – </a:t>
            </a:r>
            <a:r>
              <a:rPr lang="en-US" dirty="0" err="1">
                <a:sym typeface="Times New Roman"/>
              </a:rPr>
              <a:t>todo</a:t>
            </a:r>
            <a:r>
              <a:rPr lang="en-US" dirty="0">
                <a:sym typeface="Times New Roman"/>
              </a:rPr>
              <a:t> – show how the list comprehension can be re-written as a for loop.</a:t>
            </a:r>
          </a:p>
          <a:p>
            <a:pPr marL="0" indent="0"/>
            <a:endParaRPr lang="en-US" dirty="0">
              <a:sym typeface="Times New Roman"/>
            </a:endParaRPr>
          </a:p>
          <a:p>
            <a:pPr marL="0" lvl="0" indent="0" algn="l">
              <a:lnSpc>
                <a:spcPct val="100000"/>
              </a:lnSpc>
              <a:spcBef>
                <a:spcPts val="0"/>
              </a:spcBef>
              <a:spcAft>
                <a:spcPts val="0"/>
              </a:spcAft>
              <a:buSzPts val="1400"/>
              <a:buNone/>
            </a:pPr>
            <a:endParaRPr lang="en-US" dirty="0">
              <a:latin typeface="Times New Roman"/>
              <a:cs typeface="Times New Roman"/>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extLst>
      <p:ext uri="{BB962C8B-B14F-4D97-AF65-F5344CB8AC3E}">
        <p14:creationId xmlns:p14="http://schemas.microsoft.com/office/powerpoint/2010/main" val="1311271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729233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3262143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extLst>
      <p:ext uri="{BB962C8B-B14F-4D97-AF65-F5344CB8AC3E}">
        <p14:creationId xmlns:p14="http://schemas.microsoft.com/office/powerpoint/2010/main" val="1762218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extLst>
      <p:ext uri="{BB962C8B-B14F-4D97-AF65-F5344CB8AC3E}">
        <p14:creationId xmlns:p14="http://schemas.microsoft.com/office/powerpoint/2010/main" val="538428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extLst>
      <p:ext uri="{BB962C8B-B14F-4D97-AF65-F5344CB8AC3E}">
        <p14:creationId xmlns:p14="http://schemas.microsoft.com/office/powerpoint/2010/main" val="2352609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extLst>
      <p:ext uri="{BB962C8B-B14F-4D97-AF65-F5344CB8AC3E}">
        <p14:creationId xmlns:p14="http://schemas.microsoft.com/office/powerpoint/2010/main" val="12117566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extLst>
      <p:ext uri="{BB962C8B-B14F-4D97-AF65-F5344CB8AC3E}">
        <p14:creationId xmlns:p14="http://schemas.microsoft.com/office/powerpoint/2010/main" val="51703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1" dirty="0" err="1"/>
              <a:t>CPython</a:t>
            </a:r>
            <a:r>
              <a:rPr lang="en-US" dirty="0"/>
              <a:t> is the reference implementation of the Python programming language. Written in C and Python, </a:t>
            </a:r>
            <a:r>
              <a:rPr lang="en-US" b="1" dirty="0" err="1"/>
              <a:t>CPython</a:t>
            </a:r>
            <a:r>
              <a:rPr lang="en-US" dirty="0" err="1"/>
              <a:t>is</a:t>
            </a:r>
            <a:r>
              <a:rPr lang="en-US" dirty="0"/>
              <a:t> the default and most widely-used implementation of the language. </a:t>
            </a:r>
            <a:r>
              <a:rPr lang="en-US" b="1" dirty="0" err="1"/>
              <a:t>CPython</a:t>
            </a:r>
            <a:r>
              <a:rPr lang="en-US" dirty="0"/>
              <a:t> can be defined as both an interpreter and a compiler as it compiles Python code into bytecode before interpreting it. </a:t>
            </a:r>
            <a:r>
              <a:rPr lang="en-US" dirty="0">
                <a:hlinkClick r:id="rId3"/>
              </a:rPr>
              <a:t>https://en.wikipedia.org/wiki/CPython</a:t>
            </a:r>
            <a:r>
              <a:rPr lang="en-US" dirty="0"/>
              <a:t> </a:t>
            </a:r>
            <a:endParaRPr lang="en-US"/>
          </a:p>
          <a:p>
            <a:br>
              <a:rPr lang="en-US" dirty="0"/>
            </a:br>
            <a:endParaRPr lang="en-US" dirty="0"/>
          </a:p>
          <a:p>
            <a:pPr marL="0" lvl="0" indent="0" algn="l">
              <a:lnSpc>
                <a:spcPct val="100000"/>
              </a:lnSpc>
              <a:spcBef>
                <a:spcPts val="0"/>
              </a:spcBef>
              <a:spcAft>
                <a:spcPts val="0"/>
              </a:spcAft>
              <a:buSzPts val="1400"/>
              <a:buNone/>
            </a:pPr>
            <a:endParaRPr lang="en-US" dirty="0">
              <a:latin typeface="Times New Roman"/>
              <a:cs typeface="Times New Roman"/>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488497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extLst>
      <p:ext uri="{BB962C8B-B14F-4D97-AF65-F5344CB8AC3E}">
        <p14:creationId xmlns:p14="http://schemas.microsoft.com/office/powerpoint/2010/main" val="234884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extLst>
      <p:ext uri="{BB962C8B-B14F-4D97-AF65-F5344CB8AC3E}">
        <p14:creationId xmlns:p14="http://schemas.microsoft.com/office/powerpoint/2010/main" val="10644488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extLst>
      <p:ext uri="{BB962C8B-B14F-4D97-AF65-F5344CB8AC3E}">
        <p14:creationId xmlns:p14="http://schemas.microsoft.com/office/powerpoint/2010/main" val="3199065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extLst>
      <p:ext uri="{BB962C8B-B14F-4D97-AF65-F5344CB8AC3E}">
        <p14:creationId xmlns:p14="http://schemas.microsoft.com/office/powerpoint/2010/main" val="1128587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extLst>
      <p:ext uri="{BB962C8B-B14F-4D97-AF65-F5344CB8AC3E}">
        <p14:creationId xmlns:p14="http://schemas.microsoft.com/office/powerpoint/2010/main" val="974701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extLst>
      <p:ext uri="{BB962C8B-B14F-4D97-AF65-F5344CB8AC3E}">
        <p14:creationId xmlns:p14="http://schemas.microsoft.com/office/powerpoint/2010/main" val="12059976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extLst>
      <p:ext uri="{BB962C8B-B14F-4D97-AF65-F5344CB8AC3E}">
        <p14:creationId xmlns:p14="http://schemas.microsoft.com/office/powerpoint/2010/main" val="29171409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extLst>
      <p:ext uri="{BB962C8B-B14F-4D97-AF65-F5344CB8AC3E}">
        <p14:creationId xmlns:p14="http://schemas.microsoft.com/office/powerpoint/2010/main" val="37050825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extLst>
      <p:ext uri="{BB962C8B-B14F-4D97-AF65-F5344CB8AC3E}">
        <p14:creationId xmlns:p14="http://schemas.microsoft.com/office/powerpoint/2010/main" val="2683932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extLst>
      <p:ext uri="{BB962C8B-B14F-4D97-AF65-F5344CB8AC3E}">
        <p14:creationId xmlns:p14="http://schemas.microsoft.com/office/powerpoint/2010/main" val="2482049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18233170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extLst>
      <p:ext uri="{BB962C8B-B14F-4D97-AF65-F5344CB8AC3E}">
        <p14:creationId xmlns:p14="http://schemas.microsoft.com/office/powerpoint/2010/main" val="37025205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extLst>
      <p:ext uri="{BB962C8B-B14F-4D97-AF65-F5344CB8AC3E}">
        <p14:creationId xmlns:p14="http://schemas.microsoft.com/office/powerpoint/2010/main" val="307883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1" cap="all" dirty="0"/>
              <a:t>1. PYTHON 2 IS LEGACY, PYTHON 3 IS THE FUTURE.</a:t>
            </a:r>
            <a:endParaRPr lang="en-US" dirty="0"/>
          </a:p>
          <a:p>
            <a:r>
              <a:rPr lang="en-US" b="1" cap="all" dirty="0"/>
              <a:t>2. PYTHON 2 AND PYTHON 3 HAVE DIFFERENT (SOMETIMES INCOMPATIBLE) LIBRARIES</a:t>
            </a:r>
            <a:endParaRPr lang="en-US" dirty="0"/>
          </a:p>
          <a:p>
            <a:r>
              <a:rPr lang="en-US" b="1" cap="all" dirty="0"/>
              <a:t>3. THERE IS BETTER UNICODE SUPPORT IN PYTHON 3</a:t>
            </a:r>
            <a:endParaRPr lang="en-US" dirty="0"/>
          </a:p>
          <a:p>
            <a:r>
              <a:rPr lang="en-US" b="1" cap="all" dirty="0"/>
              <a:t>4. PYTHON 3 HAS </a:t>
            </a:r>
            <a:r>
              <a:rPr lang="en-US" b="1" cap="all" dirty="0">
                <a:hlinkClick r:id="rId3"/>
              </a:rPr>
              <a:t>IMPROVED INTEGER DIVISION</a:t>
            </a:r>
            <a:endParaRPr lang="en-US"/>
          </a:p>
          <a:p>
            <a:r>
              <a:rPr lang="en-US" b="1" cap="all" dirty="0"/>
              <a:t>5. THE TWO VERSIONS HAVE DIFFERENT PRINT STATEMENT SYNTAXES</a:t>
            </a:r>
            <a:endParaRPr lang="en-US" dirty="0"/>
          </a:p>
          <a:p>
            <a:pPr marL="0" lvl="0" indent="0" algn="l">
              <a:lnSpc>
                <a:spcPct val="100000"/>
              </a:lnSpc>
              <a:spcBef>
                <a:spcPts val="0"/>
              </a:spcBef>
              <a:spcAft>
                <a:spcPts val="0"/>
              </a:spcAft>
              <a:buSzPts val="1400"/>
              <a:buNone/>
            </a:pPr>
            <a:endParaRPr lang="en-US" dirty="0">
              <a:latin typeface="Times New Roman"/>
              <a:cs typeface="Times New Roman"/>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22573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418674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206862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2708753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Google Shape;16;p11"/>
          <p:cNvSpPr/>
          <p:nvPr/>
        </p:nvSpPr>
        <p:spPr>
          <a:xfrm>
            <a:off x="799850" y="852000"/>
            <a:ext cx="4244100" cy="996900"/>
          </a:xfrm>
          <a:prstGeom prst="rect">
            <a:avLst/>
          </a:prstGeom>
          <a:solidFill>
            <a:srgbClr val="FFA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1"/>
          <p:cNvSpPr txBox="1"/>
          <p:nvPr/>
        </p:nvSpPr>
        <p:spPr>
          <a:xfrm>
            <a:off x="900898" y="952423"/>
            <a:ext cx="3882300" cy="11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300">
                <a:latin typeface="Open Sans SemiBold"/>
                <a:ea typeface="Open Sans SemiBold"/>
                <a:cs typeface="Open Sans SemiBold"/>
                <a:sym typeface="Open Sans SemiBold"/>
              </a:rPr>
              <a:t> </a:t>
            </a:r>
            <a:r>
              <a:rPr lang="en-US" sz="2300" i="0" u="none" strike="noStrike" cap="none">
                <a:latin typeface="Open Sans SemiBold"/>
                <a:ea typeface="Open Sans SemiBold"/>
                <a:cs typeface="Open Sans SemiBold"/>
                <a:sym typeface="Open Sans SemiBold"/>
              </a:rPr>
              <a:t>CIS 521:  </a:t>
            </a:r>
            <a:br>
              <a:rPr lang="en-US" sz="2300" i="0" u="none" strike="noStrike" cap="none">
                <a:latin typeface="Open Sans SemiBold"/>
                <a:ea typeface="Open Sans SemiBold"/>
                <a:cs typeface="Open Sans SemiBold"/>
                <a:sym typeface="Open Sans SemiBold"/>
              </a:rPr>
            </a:br>
            <a:r>
              <a:rPr lang="en-US" sz="2300" i="0" u="none" strike="noStrike" cap="none">
                <a:latin typeface="Open Sans SemiBold"/>
                <a:ea typeface="Open Sans SemiBold"/>
                <a:cs typeface="Open Sans SemiBold"/>
                <a:sym typeface="Open Sans SemiBold"/>
              </a:rPr>
              <a:t> ARTIFICIAL INTELLIGENCE </a:t>
            </a:r>
            <a:endParaRPr sz="1300" i="0" u="none" strike="noStrike" cap="none">
              <a:latin typeface="Open Sans SemiBold"/>
              <a:ea typeface="Open Sans SemiBold"/>
              <a:cs typeface="Open Sans SemiBold"/>
              <a:sym typeface="Open Sans SemiBold"/>
            </a:endParaRPr>
          </a:p>
        </p:txBody>
      </p:sp>
      <p:sp>
        <p:nvSpPr>
          <p:cNvPr id="18" name="Google Shape;18;p11"/>
          <p:cNvSpPr txBox="1"/>
          <p:nvPr/>
        </p:nvSpPr>
        <p:spPr>
          <a:xfrm>
            <a:off x="723650" y="4682587"/>
            <a:ext cx="6758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Open Sans"/>
                <a:ea typeface="Open Sans"/>
                <a:cs typeface="Open Sans"/>
                <a:sym typeface="Open Sans"/>
              </a:rPr>
              <a:t>Professor Chris Callison-Burch</a:t>
            </a:r>
            <a:endParaRPr sz="1400" b="0" i="0" u="none" strike="noStrike" cap="none">
              <a:solidFill>
                <a:srgbClr val="000000"/>
              </a:solidFill>
              <a:latin typeface="Open Sans"/>
              <a:ea typeface="Open Sans"/>
              <a:cs typeface="Open Sans"/>
              <a:sym typeface="Open Sans"/>
            </a:endParaRPr>
          </a:p>
        </p:txBody>
      </p:sp>
      <p:pic>
        <p:nvPicPr>
          <p:cNvPr id="19" name="Google Shape;19;p11"/>
          <p:cNvPicPr preferRelativeResize="0"/>
          <p:nvPr/>
        </p:nvPicPr>
        <p:blipFill rotWithShape="1">
          <a:blip r:embed="rId2">
            <a:alphaModFix/>
          </a:blip>
          <a:srcRect l="11767" t="230" r="30886" b="-230"/>
          <a:stretch/>
        </p:blipFill>
        <p:spPr>
          <a:xfrm>
            <a:off x="6520550" y="0"/>
            <a:ext cx="5671450" cy="6591625"/>
          </a:xfrm>
          <a:prstGeom prst="rect">
            <a:avLst/>
          </a:prstGeom>
          <a:noFill/>
          <a:ln>
            <a:noFill/>
          </a:ln>
        </p:spPr>
      </p:pic>
      <p:sp>
        <p:nvSpPr>
          <p:cNvPr id="20" name="Google Shape;20;p11"/>
          <p:cNvSpPr/>
          <p:nvPr/>
        </p:nvSpPr>
        <p:spPr>
          <a:xfrm>
            <a:off x="0" y="5915450"/>
            <a:ext cx="12192000" cy="942600"/>
          </a:xfrm>
          <a:prstGeom prst="rect">
            <a:avLst/>
          </a:prstGeom>
          <a:solidFill>
            <a:srgbClr val="37066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 name="Google Shape;21;p11"/>
          <p:cNvPicPr preferRelativeResize="0"/>
          <p:nvPr/>
        </p:nvPicPr>
        <p:blipFill rotWithShape="1">
          <a:blip r:embed="rId3">
            <a:alphaModFix/>
          </a:blip>
          <a:srcRect r="-12321"/>
          <a:stretch/>
        </p:blipFill>
        <p:spPr>
          <a:xfrm>
            <a:off x="218075" y="6016887"/>
            <a:ext cx="2244059" cy="695625"/>
          </a:xfrm>
          <a:prstGeom prst="rect">
            <a:avLst/>
          </a:prstGeom>
          <a:noFill/>
          <a:ln>
            <a:noFill/>
          </a:ln>
          <a:effectLst>
            <a:outerShdw blurRad="985838" dist="28575" algn="bl" rotWithShape="0">
              <a:srgbClr val="000000">
                <a:alpha val="85880"/>
              </a:srgbClr>
            </a:outerShdw>
          </a:effectLst>
        </p:spPr>
      </p:pic>
      <p:pic>
        <p:nvPicPr>
          <p:cNvPr id="22" name="Google Shape;22;p11"/>
          <p:cNvPicPr preferRelativeResize="0"/>
          <p:nvPr/>
        </p:nvPicPr>
        <p:blipFill>
          <a:blip r:embed="rId4">
            <a:alphaModFix/>
          </a:blip>
          <a:stretch>
            <a:fillRect/>
          </a:stretch>
        </p:blipFill>
        <p:spPr>
          <a:xfrm>
            <a:off x="9636596" y="3255529"/>
            <a:ext cx="2242775" cy="31078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3"/>
        <p:cNvGrpSpPr/>
        <p:nvPr/>
      </p:nvGrpSpPr>
      <p:grpSpPr>
        <a:xfrm>
          <a:off x="0" y="0"/>
          <a:ext cx="0" cy="0"/>
          <a:chOff x="0" y="0"/>
          <a:chExt cx="0" cy="0"/>
        </a:xfrm>
      </p:grpSpPr>
      <p:pic>
        <p:nvPicPr>
          <p:cNvPr id="24" name="Google Shape;24;p12"/>
          <p:cNvPicPr preferRelativeResize="0"/>
          <p:nvPr/>
        </p:nvPicPr>
        <p:blipFill rotWithShape="1">
          <a:blip r:embed="rId2">
            <a:alphaModFix amt="40000"/>
          </a:blip>
          <a:srcRect/>
          <a:stretch/>
        </p:blipFill>
        <p:spPr>
          <a:xfrm>
            <a:off x="156750" y="6547264"/>
            <a:ext cx="1981200" cy="274320"/>
          </a:xfrm>
          <a:prstGeom prst="rect">
            <a:avLst/>
          </a:prstGeom>
          <a:noFill/>
          <a:ln>
            <a:noFill/>
          </a:ln>
        </p:spPr>
      </p:pic>
      <p:sp>
        <p:nvSpPr>
          <p:cNvPr id="25" name="Google Shape;25;p12"/>
          <p:cNvSpPr txBox="1">
            <a:spLocks noGrp="1"/>
          </p:cNvSpPr>
          <p:nvPr>
            <p:ph type="body" idx="1"/>
          </p:nvPr>
        </p:nvSpPr>
        <p:spPr>
          <a:xfrm>
            <a:off x="399684" y="962027"/>
            <a:ext cx="10555288" cy="41068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atin typeface="Open Sans"/>
                <a:ea typeface="Open Sans"/>
                <a:cs typeface="Open Sans"/>
                <a:sym typeface="Open Sans"/>
              </a:defRPr>
            </a:lvl1pPr>
            <a:lvl2pPr marL="914400" lvl="1" indent="-355600" algn="l">
              <a:lnSpc>
                <a:spcPct val="90000"/>
              </a:lnSpc>
              <a:spcBef>
                <a:spcPts val="500"/>
              </a:spcBef>
              <a:spcAft>
                <a:spcPts val="0"/>
              </a:spcAft>
              <a:buClr>
                <a:schemeClr val="dk1"/>
              </a:buClr>
              <a:buSzPts val="2000"/>
              <a:buFont typeface="Noto Sans Symbols"/>
              <a:buChar char="▪"/>
              <a:defRPr sz="20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2"/>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a:solidFill>
                  <a:srgbClr val="888888"/>
                </a:solidFill>
                <a:latin typeface="Open Sans"/>
                <a:ea typeface="Open Sans"/>
                <a:cs typeface="Open Sans"/>
                <a:sym typeface="Open Sans"/>
              </a:rPr>
              <a:t> CIS 550   |   Property of Penn Engineering   |   </a:t>
            </a:r>
            <a:fld id="{00000000-1234-1234-1234-123412341234}" type="slidenum">
              <a:rPr lang="en-US" sz="1100" b="0" i="0" u="none" strike="noStrike" cap="none">
                <a:solidFill>
                  <a:srgbClr val="888888"/>
                </a:solidFill>
                <a:latin typeface="Open Sans"/>
                <a:ea typeface="Open Sans"/>
                <a:cs typeface="Open Sans"/>
                <a:sym typeface="Open Sans"/>
              </a:rPr>
              <a:t>‹#›</a:t>
            </a:fld>
            <a:endParaRPr sz="1100" b="0" i="0" u="none" strike="noStrike" cap="none">
              <a:solidFill>
                <a:srgbClr val="888888"/>
              </a:solidFill>
              <a:latin typeface="Open Sans"/>
              <a:ea typeface="Open Sans"/>
              <a:cs typeface="Open Sans"/>
              <a:sym typeface="Open Sans"/>
            </a:endParaRPr>
          </a:p>
        </p:txBody>
      </p:sp>
      <p:sp>
        <p:nvSpPr>
          <p:cNvPr id="27" name="Google Shape;27;p12"/>
          <p:cNvSpPr txBox="1">
            <a:spLocks noGrp="1"/>
          </p:cNvSpPr>
          <p:nvPr>
            <p:ph type="body" idx="2"/>
          </p:nvPr>
        </p:nvSpPr>
        <p:spPr>
          <a:xfrm>
            <a:off x="394073" y="311152"/>
            <a:ext cx="10555200" cy="651000"/>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rgbClr val="370661"/>
              </a:buClr>
              <a:buSzPts val="3200"/>
              <a:buFont typeface="Open Sans"/>
              <a:buNone/>
              <a:defRPr sz="3200" b="1">
                <a:solidFill>
                  <a:srgbClr val="370661"/>
                </a:solidFill>
              </a:defRPr>
            </a:lvl1pPr>
            <a:lvl2pPr marL="914400" lvl="1" indent="-342900" algn="l">
              <a:lnSpc>
                <a:spcPct val="90000"/>
              </a:lnSpc>
              <a:spcBef>
                <a:spcPts val="500"/>
              </a:spcBef>
              <a:spcAft>
                <a:spcPts val="0"/>
              </a:spcAft>
              <a:buClr>
                <a:srgbClr val="370661"/>
              </a:buClr>
              <a:buSzPts val="1800"/>
              <a:buFont typeface="Open Sans"/>
              <a:buChar char="▪"/>
              <a:defRPr b="1">
                <a:solidFill>
                  <a:srgbClr val="370661"/>
                </a:solidFill>
              </a:defRPr>
            </a:lvl2pPr>
            <a:lvl3pPr marL="1371600" lvl="2" indent="-342900" algn="l">
              <a:lnSpc>
                <a:spcPct val="90000"/>
              </a:lnSpc>
              <a:spcBef>
                <a:spcPts val="500"/>
              </a:spcBef>
              <a:spcAft>
                <a:spcPts val="0"/>
              </a:spcAft>
              <a:buClr>
                <a:srgbClr val="370661"/>
              </a:buClr>
              <a:buSzPts val="1800"/>
              <a:buFont typeface="Open Sans"/>
              <a:buChar char="•"/>
              <a:defRPr b="1">
                <a:solidFill>
                  <a:srgbClr val="370661"/>
                </a:solidFill>
              </a:defRPr>
            </a:lvl3pPr>
            <a:lvl4pPr marL="1828800" lvl="3" indent="-342900" algn="l">
              <a:lnSpc>
                <a:spcPct val="90000"/>
              </a:lnSpc>
              <a:spcBef>
                <a:spcPts val="500"/>
              </a:spcBef>
              <a:spcAft>
                <a:spcPts val="0"/>
              </a:spcAft>
              <a:buClr>
                <a:srgbClr val="370661"/>
              </a:buClr>
              <a:buSzPts val="1800"/>
              <a:buFont typeface="Open Sans"/>
              <a:buChar char="o"/>
              <a:defRPr b="1">
                <a:solidFill>
                  <a:srgbClr val="370661"/>
                </a:solidFill>
              </a:defRPr>
            </a:lvl4pPr>
            <a:lvl5pPr marL="2286000" lvl="4" indent="-342900" algn="l">
              <a:lnSpc>
                <a:spcPct val="90000"/>
              </a:lnSpc>
              <a:spcBef>
                <a:spcPts val="500"/>
              </a:spcBef>
              <a:spcAft>
                <a:spcPts val="0"/>
              </a:spcAft>
              <a:buClr>
                <a:srgbClr val="370661"/>
              </a:buClr>
              <a:buSzPts val="1800"/>
              <a:buFont typeface="Open Sans"/>
              <a:buChar char="▪"/>
              <a:defRPr b="1">
                <a:solidFill>
                  <a:srgbClr val="370661"/>
                </a:solidFill>
              </a:defRPr>
            </a:lvl5pPr>
            <a:lvl6pPr marL="2743200" lvl="5"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6pPr>
            <a:lvl7pPr marL="3200400" lvl="6"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7pPr>
            <a:lvl8pPr marL="3657600" lvl="7"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8pPr>
            <a:lvl9pPr marL="4114800" lvl="8"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9pPr>
          </a:lstStyle>
          <a:p>
            <a:endParaRPr/>
          </a:p>
        </p:txBody>
      </p:sp>
      <p:sp>
        <p:nvSpPr>
          <p:cNvPr id="28" name="Google Shape;28;p12"/>
          <p:cNvSpPr/>
          <p:nvPr/>
        </p:nvSpPr>
        <p:spPr>
          <a:xfrm>
            <a:off x="0" y="6486300"/>
            <a:ext cx="12192000" cy="371700"/>
          </a:xfrm>
          <a:prstGeom prst="rect">
            <a:avLst/>
          </a:prstGeom>
          <a:solidFill>
            <a:srgbClr val="37066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 name="Google Shape;29;p12"/>
          <p:cNvPicPr preferRelativeResize="0"/>
          <p:nvPr/>
        </p:nvPicPr>
        <p:blipFill rotWithShape="1">
          <a:blip r:embed="rId3">
            <a:alphaModFix/>
          </a:blip>
          <a:srcRect/>
          <a:stretch/>
        </p:blipFill>
        <p:spPr>
          <a:xfrm>
            <a:off x="53875" y="6501549"/>
            <a:ext cx="1780175" cy="341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0"/>
        <p:cNvGrpSpPr/>
        <p:nvPr/>
      </p:nvGrpSpPr>
      <p:grpSpPr>
        <a:xfrm>
          <a:off x="0" y="0"/>
          <a:ext cx="0" cy="0"/>
          <a:chOff x="0" y="0"/>
          <a:chExt cx="0" cy="0"/>
        </a:xfrm>
      </p:grpSpPr>
      <p:sp>
        <p:nvSpPr>
          <p:cNvPr id="31" name="Google Shape;31;p13"/>
          <p:cNvSpPr/>
          <p:nvPr/>
        </p:nvSpPr>
        <p:spPr>
          <a:xfrm>
            <a:off x="11603919" y="3993859"/>
            <a:ext cx="590694" cy="2029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2" name="Google Shape;32;p13"/>
          <p:cNvPicPr preferRelativeResize="0"/>
          <p:nvPr/>
        </p:nvPicPr>
        <p:blipFill rotWithShape="1">
          <a:blip r:embed="rId2">
            <a:alphaModFix/>
          </a:blip>
          <a:srcRect l="62741" t="1558" r="29813" b="8596"/>
          <a:stretch/>
        </p:blipFill>
        <p:spPr>
          <a:xfrm>
            <a:off x="11603919" y="-1"/>
            <a:ext cx="588081" cy="3993859"/>
          </a:xfrm>
          <a:prstGeom prst="rect">
            <a:avLst/>
          </a:prstGeom>
          <a:noFill/>
          <a:ln>
            <a:noFill/>
          </a:ln>
        </p:spPr>
      </p:pic>
      <p:sp>
        <p:nvSpPr>
          <p:cNvPr id="33" name="Google Shape;33;p13"/>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a:solidFill>
                  <a:srgbClr val="888888"/>
                </a:solidFill>
                <a:latin typeface="Open Sans"/>
                <a:ea typeface="Open Sans"/>
                <a:cs typeface="Open Sans"/>
                <a:sym typeface="Open Sans"/>
              </a:rPr>
              <a:t> CIS 550   |   Property of Penn Engineering   |   </a:t>
            </a:r>
            <a:fld id="{00000000-1234-1234-1234-123412341234}" type="slidenum">
              <a:rPr lang="en-US" sz="1100" b="0" i="0" u="none" strike="noStrike" cap="none">
                <a:solidFill>
                  <a:srgbClr val="888888"/>
                </a:solidFill>
                <a:latin typeface="Open Sans"/>
                <a:ea typeface="Open Sans"/>
                <a:cs typeface="Open Sans"/>
                <a:sym typeface="Open Sans"/>
              </a:rPr>
              <a:t>‹#›</a:t>
            </a:fld>
            <a:endParaRPr sz="1100" b="0" i="0" u="none" strike="noStrike" cap="none">
              <a:solidFill>
                <a:srgbClr val="888888"/>
              </a:solidFill>
              <a:latin typeface="Open Sans"/>
              <a:ea typeface="Open Sans"/>
              <a:cs typeface="Open Sans"/>
              <a:sym typeface="Open Sans"/>
            </a:endParaRPr>
          </a:p>
        </p:txBody>
      </p:sp>
      <p:sp>
        <p:nvSpPr>
          <p:cNvPr id="34" name="Google Shape;34;p13"/>
          <p:cNvSpPr txBox="1">
            <a:spLocks noGrp="1"/>
          </p:cNvSpPr>
          <p:nvPr>
            <p:ph type="body" idx="1"/>
          </p:nvPr>
        </p:nvSpPr>
        <p:spPr>
          <a:xfrm>
            <a:off x="394073" y="311152"/>
            <a:ext cx="10555287" cy="650875"/>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accent1"/>
              </a:buClr>
              <a:buSzPts val="3200"/>
              <a:buFont typeface="Arial"/>
              <a:buNone/>
              <a:defRPr sz="3200" b="0">
                <a:solidFill>
                  <a:schemeClr val="accent1"/>
                </a:solidFill>
                <a:latin typeface="Georgia"/>
                <a:ea typeface="Georgia"/>
                <a:cs typeface="Georgia"/>
                <a:sym typeface="Georgia"/>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5"/>
        <p:cNvGrpSpPr/>
        <p:nvPr/>
      </p:nvGrpSpPr>
      <p:grpSpPr>
        <a:xfrm>
          <a:off x="0" y="0"/>
          <a:ext cx="0" cy="0"/>
          <a:chOff x="0" y="0"/>
          <a:chExt cx="0" cy="0"/>
        </a:xfrm>
      </p:grpSpPr>
      <p:sp>
        <p:nvSpPr>
          <p:cNvPr id="36" name="Google Shape;36;p14"/>
          <p:cNvSpPr/>
          <p:nvPr/>
        </p:nvSpPr>
        <p:spPr>
          <a:xfrm>
            <a:off x="11603919" y="3993859"/>
            <a:ext cx="590694" cy="2029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 name="Google Shape;37;p14"/>
          <p:cNvSpPr txBox="1">
            <a:spLocks noGrp="1"/>
          </p:cNvSpPr>
          <p:nvPr>
            <p:ph type="body" idx="1"/>
          </p:nvPr>
        </p:nvSpPr>
        <p:spPr>
          <a:xfrm>
            <a:off x="399684" y="1416050"/>
            <a:ext cx="4823751" cy="41068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atin typeface="Open Sans"/>
                <a:ea typeface="Open Sans"/>
                <a:cs typeface="Open Sans"/>
                <a:sym typeface="Open Sans"/>
              </a:defRPr>
            </a:lvl1pPr>
            <a:lvl2pPr marL="914400" lvl="1" indent="-355600" algn="l">
              <a:lnSpc>
                <a:spcPct val="90000"/>
              </a:lnSpc>
              <a:spcBef>
                <a:spcPts val="500"/>
              </a:spcBef>
              <a:spcAft>
                <a:spcPts val="0"/>
              </a:spcAft>
              <a:buClr>
                <a:schemeClr val="dk1"/>
              </a:buClr>
              <a:buSzPts val="2000"/>
              <a:buFont typeface="Noto Sans Symbols"/>
              <a:buChar char="▪"/>
              <a:defRPr sz="20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8" name="Google Shape;38;p14"/>
          <p:cNvPicPr preferRelativeResize="0"/>
          <p:nvPr/>
        </p:nvPicPr>
        <p:blipFill rotWithShape="1">
          <a:blip r:embed="rId2">
            <a:alphaModFix/>
          </a:blip>
          <a:srcRect l="62741" t="1558" r="29813" b="8596"/>
          <a:stretch/>
        </p:blipFill>
        <p:spPr>
          <a:xfrm>
            <a:off x="11603919" y="-1"/>
            <a:ext cx="588081" cy="3993859"/>
          </a:xfrm>
          <a:prstGeom prst="rect">
            <a:avLst/>
          </a:prstGeom>
          <a:noFill/>
          <a:ln>
            <a:noFill/>
          </a:ln>
        </p:spPr>
      </p:pic>
      <p:sp>
        <p:nvSpPr>
          <p:cNvPr id="39" name="Google Shape;39;p14"/>
          <p:cNvSpPr txBox="1">
            <a:spLocks noGrp="1"/>
          </p:cNvSpPr>
          <p:nvPr>
            <p:ph type="body" idx="2"/>
          </p:nvPr>
        </p:nvSpPr>
        <p:spPr>
          <a:xfrm>
            <a:off x="394073" y="615950"/>
            <a:ext cx="10608889" cy="650875"/>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accent1"/>
              </a:buClr>
              <a:buSzPts val="3200"/>
              <a:buFont typeface="Arial"/>
              <a:buNone/>
              <a:defRPr sz="3200" b="0">
                <a:solidFill>
                  <a:schemeClr val="accent1"/>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a:spLocks noGrp="1"/>
          </p:cNvSpPr>
          <p:nvPr>
            <p:ph type="pic" idx="3"/>
          </p:nvPr>
        </p:nvSpPr>
        <p:spPr>
          <a:xfrm>
            <a:off x="5629275" y="1416050"/>
            <a:ext cx="5373688" cy="41068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Courier New"/>
              <a:buChar char="o"/>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1" name="Google Shape;41;p14"/>
          <p:cNvPicPr preferRelativeResize="0"/>
          <p:nvPr/>
        </p:nvPicPr>
        <p:blipFill rotWithShape="1">
          <a:blip r:embed="rId3">
            <a:alphaModFix amt="40000"/>
          </a:blip>
          <a:srcRect/>
          <a:stretch/>
        </p:blipFill>
        <p:spPr>
          <a:xfrm>
            <a:off x="156750" y="6547264"/>
            <a:ext cx="1981200" cy="274320"/>
          </a:xfrm>
          <a:prstGeom prst="rect">
            <a:avLst/>
          </a:prstGeom>
          <a:noFill/>
          <a:ln>
            <a:noFill/>
          </a:ln>
        </p:spPr>
      </p:pic>
      <p:sp>
        <p:nvSpPr>
          <p:cNvPr id="42" name="Google Shape;42;p14"/>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a:solidFill>
                  <a:srgbClr val="888888"/>
                </a:solidFill>
                <a:latin typeface="Open Sans"/>
                <a:ea typeface="Open Sans"/>
                <a:cs typeface="Open Sans"/>
                <a:sym typeface="Open Sans"/>
              </a:rPr>
              <a:t> CIS 550   |   Property of Penn Engineering   |   </a:t>
            </a:r>
            <a:fld id="{00000000-1234-1234-1234-123412341234}" type="slidenum">
              <a:rPr lang="en-US" sz="1100" b="0" i="0" u="none" strike="noStrike" cap="none">
                <a:solidFill>
                  <a:srgbClr val="888888"/>
                </a:solidFill>
                <a:latin typeface="Open Sans"/>
                <a:ea typeface="Open Sans"/>
                <a:cs typeface="Open Sans"/>
                <a:sym typeface="Open Sans"/>
              </a:rPr>
              <a:t>‹#›</a:t>
            </a:fld>
            <a:endParaRPr sz="1100" b="0" i="0" u="none" strike="noStrike" cap="none">
              <a:solidFill>
                <a:srgbClr val="888888"/>
              </a:solidFill>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Open Sans"/>
              <a:buNone/>
              <a:defRPr sz="44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Courier New"/>
              <a:buChar char="o"/>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7/library/string.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treyhunner.com/2018/02/python-3-s-range-better-than-python-2-s-xrang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3/tutorial/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pep8.org/" TargetMode="External"/><Relationship Id="rId4" Type="http://schemas.openxmlformats.org/officeDocument/2006/relationships/hyperlink" Target="https://www.cis.upenn.edu/~cis192/"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ythonclock.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jpg"/><Relationship Id="rId4" Type="http://schemas.openxmlformats.org/officeDocument/2006/relationships/hyperlink" Target="https://learntocodewith.me/programming/python/python-2-vs-python-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python-interpreter.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body" idx="4294967295"/>
          </p:nvPr>
        </p:nvSpPr>
        <p:spPr>
          <a:xfrm>
            <a:off x="699771" y="2286701"/>
            <a:ext cx="5153100" cy="2710200"/>
          </a:xfrm>
          <a:prstGeom prst="rect">
            <a:avLst/>
          </a:prstGeom>
          <a:noFill/>
          <a:ln>
            <a:noFill/>
          </a:ln>
        </p:spPr>
        <p:txBody>
          <a:bodyPr spcFirstLastPara="1" wrap="square" lIns="91425" tIns="45700" rIns="91425" bIns="45700" anchor="t" anchorCtr="0">
            <a:normAutofit fontScale="77500" lnSpcReduction="20000"/>
          </a:bodyPr>
          <a:lstStyle/>
          <a:p>
            <a:pPr marL="0" lvl="0" indent="0">
              <a:spcBef>
                <a:spcPts val="0"/>
              </a:spcBef>
              <a:buSzPts val="4800"/>
              <a:buNone/>
            </a:pPr>
            <a:r>
              <a:rPr lang="en-US" sz="5900" b="1" dirty="0">
                <a:solidFill>
                  <a:srgbClr val="370661"/>
                </a:solidFill>
              </a:rPr>
              <a:t>A Brief Introduction to Python for those who know Java</a:t>
            </a:r>
            <a:endParaRPr sz="5900" b="1" dirty="0">
              <a:solidFill>
                <a:srgbClr val="370661"/>
              </a:solidFill>
            </a:endParaRPr>
          </a:p>
        </p:txBody>
      </p:sp>
      <p:sp>
        <p:nvSpPr>
          <p:cNvPr id="2" name="Rectangle 1">
            <a:extLst>
              <a:ext uri="{FF2B5EF4-FFF2-40B4-BE49-F238E27FC236}">
                <a16:creationId xmlns:a16="http://schemas.microsoft.com/office/drawing/2014/main" id="{03E2862E-CBE8-1344-BD73-FB2EED41CF57}"/>
              </a:ext>
            </a:extLst>
          </p:cNvPr>
          <p:cNvSpPr/>
          <p:nvPr/>
        </p:nvSpPr>
        <p:spPr>
          <a:xfrm>
            <a:off x="2416512" y="6009046"/>
            <a:ext cx="7764718" cy="707886"/>
          </a:xfrm>
          <a:prstGeom prst="rect">
            <a:avLst/>
          </a:prstGeom>
        </p:spPr>
        <p:txBody>
          <a:bodyPr wrap="square" lIns="91440" tIns="45720" rIns="91440" bIns="45720" anchor="t">
            <a:spAutoFit/>
          </a:bodyPr>
          <a:lstStyle/>
          <a:p>
            <a:r>
              <a:rPr lang="en-US" sz="2000" dirty="0">
                <a:solidFill>
                  <a:schemeClr val="bg1"/>
                </a:solidFill>
                <a:latin typeface="Open Sans"/>
              </a:rPr>
              <a:t>Last extensive revision:            Previous revisions: </a:t>
            </a:r>
          </a:p>
          <a:p>
            <a:r>
              <a:rPr lang="en-US" sz="2000" dirty="0">
                <a:solidFill>
                  <a:schemeClr val="bg1"/>
                </a:solidFill>
                <a:latin typeface="Open Sans"/>
              </a:rPr>
              <a:t>	Jie Gao, Fall </a:t>
            </a:r>
            <a:r>
              <a:rPr lang="is-IS" sz="2000" dirty="0">
                <a:solidFill>
                  <a:schemeClr val="bg1"/>
                </a:solidFill>
                <a:latin typeface="Open Sans"/>
              </a:rPr>
              <a:t>2019                 </a:t>
            </a:r>
            <a:r>
              <a:rPr lang="en-US" sz="2000" dirty="0">
                <a:solidFill>
                  <a:schemeClr val="bg1"/>
                </a:solidFill>
                <a:latin typeface="Open Sans"/>
              </a:rPr>
              <a:t>Daniel Moroz, Fall 2015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Python Notebooks</a:t>
            </a:r>
            <a:endParaRPr lang="en-US" dirty="0"/>
          </a:p>
        </p:txBody>
      </p:sp>
      <p:sp>
        <p:nvSpPr>
          <p:cNvPr id="64" name="Google Shape;64;p2"/>
          <p:cNvSpPr txBox="1">
            <a:spLocks noGrp="1"/>
          </p:cNvSpPr>
          <p:nvPr>
            <p:ph type="body" idx="1"/>
          </p:nvPr>
        </p:nvSpPr>
        <p:spPr>
          <a:xfrm>
            <a:off x="399675" y="1299625"/>
            <a:ext cx="9691600" cy="4577400"/>
          </a:xfrm>
          <a:prstGeom prst="rect">
            <a:avLst/>
          </a:prstGeom>
          <a:noFill/>
          <a:ln>
            <a:noFill/>
          </a:ln>
        </p:spPr>
        <p:txBody>
          <a:bodyPr spcFirstLastPara="1" wrap="square" lIns="91425" tIns="45700" rIns="91425" bIns="45700" anchor="t" anchorCtr="0">
            <a:normAutofit/>
          </a:bodyPr>
          <a:lstStyle/>
          <a:p>
            <a:r>
              <a:rPr lang="en-US" b="1" dirty="0" err="1"/>
              <a:t>Jupyter</a:t>
            </a:r>
            <a:r>
              <a:rPr lang="en-US" b="1" dirty="0"/>
              <a:t> Notebooks allow you to interactively run Python code in your web browser and share it with others in places like Google </a:t>
            </a:r>
            <a:r>
              <a:rPr lang="en-US" b="1" dirty="0" err="1"/>
              <a:t>Colab</a:t>
            </a:r>
            <a:r>
              <a:rPr lang="en-US" b="1" dirty="0"/>
              <a:t> </a:t>
            </a:r>
            <a:endParaRPr lang="en-US" dirty="0"/>
          </a:p>
          <a:p>
            <a:r>
              <a:rPr lang="en-US" b="1" dirty="0"/>
              <a:t>They are popular for tutorials since you can include inline text and images</a:t>
            </a:r>
            <a:endParaRPr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10</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3" name="Picture 3" descr="A close up of a sign&#10;&#10;Description automatically generated">
            <a:extLst>
              <a:ext uri="{FF2B5EF4-FFF2-40B4-BE49-F238E27FC236}">
                <a16:creationId xmlns:a16="http://schemas.microsoft.com/office/drawing/2014/main" id="{6749C62C-4C8A-4D9C-BEF9-08DAB2CA0590}"/>
              </a:ext>
            </a:extLst>
          </p:cNvPr>
          <p:cNvPicPr>
            <a:picLocks noChangeAspect="1"/>
          </p:cNvPicPr>
          <p:nvPr/>
        </p:nvPicPr>
        <p:blipFill>
          <a:blip r:embed="rId4"/>
          <a:stretch>
            <a:fillRect/>
          </a:stretch>
        </p:blipFill>
        <p:spPr>
          <a:xfrm>
            <a:off x="8356600" y="77724"/>
            <a:ext cx="2743200" cy="1216152"/>
          </a:xfrm>
          <a:prstGeom prst="rect">
            <a:avLst/>
          </a:prstGeom>
        </p:spPr>
      </p:pic>
      <p:pic>
        <p:nvPicPr>
          <p:cNvPr id="4" name="Picture 4" descr="A picture containing drawing, sign&#10;&#10;Description automatically generated">
            <a:extLst>
              <a:ext uri="{FF2B5EF4-FFF2-40B4-BE49-F238E27FC236}">
                <a16:creationId xmlns:a16="http://schemas.microsoft.com/office/drawing/2014/main" id="{B146EFE7-0C75-4279-9161-80BE859A8C21}"/>
              </a:ext>
            </a:extLst>
          </p:cNvPr>
          <p:cNvPicPr>
            <a:picLocks noChangeAspect="1"/>
          </p:cNvPicPr>
          <p:nvPr/>
        </p:nvPicPr>
        <p:blipFill>
          <a:blip r:embed="rId5"/>
          <a:stretch>
            <a:fillRect/>
          </a:stretch>
        </p:blipFill>
        <p:spPr>
          <a:xfrm>
            <a:off x="10307638" y="1611313"/>
            <a:ext cx="1076325" cy="1247775"/>
          </a:xfrm>
          <a:prstGeom prst="rect">
            <a:avLst/>
          </a:prstGeom>
        </p:spPr>
      </p:pic>
      <p:pic>
        <p:nvPicPr>
          <p:cNvPr id="5" name="Picture 5" descr="A screenshot of a cell phone&#10;&#10;Description automatically generated">
            <a:extLst>
              <a:ext uri="{FF2B5EF4-FFF2-40B4-BE49-F238E27FC236}">
                <a16:creationId xmlns:a16="http://schemas.microsoft.com/office/drawing/2014/main" id="{EF4E27BC-0571-4A85-8676-E3F670A67456}"/>
              </a:ext>
            </a:extLst>
          </p:cNvPr>
          <p:cNvPicPr>
            <a:picLocks noChangeAspect="1"/>
          </p:cNvPicPr>
          <p:nvPr/>
        </p:nvPicPr>
        <p:blipFill>
          <a:blip r:embed="rId6"/>
          <a:stretch>
            <a:fillRect/>
          </a:stretch>
        </p:blipFill>
        <p:spPr>
          <a:xfrm>
            <a:off x="2451100" y="2551881"/>
            <a:ext cx="6464300" cy="3837039"/>
          </a:xfrm>
          <a:prstGeom prst="rect">
            <a:avLst/>
          </a:prstGeom>
        </p:spPr>
      </p:pic>
    </p:spTree>
    <p:extLst>
      <p:ext uri="{BB962C8B-B14F-4D97-AF65-F5344CB8AC3E}">
        <p14:creationId xmlns:p14="http://schemas.microsoft.com/office/powerpoint/2010/main" val="183312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Structure of Python File</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r>
              <a:rPr lang="en-US" b="1" dirty="0"/>
              <a:t>Whitespace is meaningful in Python</a:t>
            </a:r>
            <a:endParaRPr lang="en-US" dirty="0"/>
          </a:p>
          <a:p>
            <a:r>
              <a:rPr lang="en-US" b="1" dirty="0"/>
              <a:t>Use a newline to end a line of code. </a:t>
            </a:r>
            <a:endParaRPr lang="en-US" dirty="0"/>
          </a:p>
          <a:p>
            <a:pPr lvl="1"/>
            <a:r>
              <a:rPr lang="en-US" dirty="0"/>
              <a:t>Use \ when must go to next line prematurely. </a:t>
            </a:r>
            <a:endParaRPr/>
          </a:p>
          <a:p>
            <a:r>
              <a:rPr lang="en-US" b="1" dirty="0"/>
              <a:t>Block structure is indicated by indentation</a:t>
            </a:r>
            <a:endParaRPr/>
          </a:p>
          <a:p>
            <a:pPr lvl="1"/>
            <a:r>
              <a:rPr lang="en-US" dirty="0"/>
              <a:t>The first line with less indentation is outside of the block.</a:t>
            </a:r>
            <a:endParaRPr/>
          </a:p>
          <a:p>
            <a:pPr lvl="1">
              <a:spcBef>
                <a:spcPts val="1000"/>
              </a:spcBef>
            </a:pPr>
            <a:r>
              <a:rPr lang="en-US" dirty="0"/>
              <a:t>The first line with more indentation starts a nested block.</a:t>
            </a:r>
            <a:endParaRPr/>
          </a:p>
          <a:p>
            <a:pPr lvl="1"/>
            <a:r>
              <a:rPr lang="en-US" dirty="0"/>
              <a:t>Often a colon appears at the end of the line of a start of a new block.  (E.g.  for function and class definitions.)</a:t>
            </a:r>
            <a:endParaRPr/>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11</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65714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Objects and Types</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r>
              <a:rPr lang="en-US" b="1" dirty="0"/>
              <a:t>All data treated as objects </a:t>
            </a:r>
            <a:endParaRPr lang="en-US"/>
          </a:p>
          <a:p>
            <a:pPr lvl="1"/>
            <a:r>
              <a:rPr lang="en-US" dirty="0"/>
              <a:t>An object is deleted (by garbage collection) once unreachable.</a:t>
            </a:r>
            <a:endParaRPr dirty="0"/>
          </a:p>
          <a:p>
            <a:r>
              <a:rPr lang="en-US" b="1" dirty="0"/>
              <a:t>Strong Typing</a:t>
            </a:r>
            <a:endParaRPr dirty="0"/>
          </a:p>
          <a:p>
            <a:pPr lvl="1"/>
            <a:r>
              <a:rPr lang="en-US" dirty="0"/>
              <a:t>Every object has a fixed type, interpreter doesn’t allow things incompatible with that type (</a:t>
            </a:r>
            <a:r>
              <a:rPr lang="en-US" dirty="0" err="1"/>
              <a:t>eg.</a:t>
            </a:r>
            <a:r>
              <a:rPr lang="en-US" dirty="0"/>
              <a:t> “foo” + 2)</a:t>
            </a:r>
          </a:p>
          <a:p>
            <a:pPr lvl="1"/>
            <a:r>
              <a:rPr lang="en-US" dirty="0"/>
              <a:t>type(object)</a:t>
            </a:r>
          </a:p>
          <a:p>
            <a:pPr lvl="1"/>
            <a:r>
              <a:rPr lang="en-US" dirty="0" err="1"/>
              <a:t>isinstance</a:t>
            </a:r>
            <a:r>
              <a:rPr lang="en-US" dirty="0"/>
              <a:t>(object, type) </a:t>
            </a:r>
          </a:p>
          <a:p>
            <a:r>
              <a:rPr lang="en-US" b="1" dirty="0"/>
              <a:t>Examples of Types:</a:t>
            </a:r>
            <a:endParaRPr lang="en-US" dirty="0"/>
          </a:p>
          <a:p>
            <a:pPr lvl="1"/>
            <a:r>
              <a:rPr lang="en-US" dirty="0"/>
              <a:t>int, float</a:t>
            </a:r>
          </a:p>
          <a:p>
            <a:pPr lvl="1"/>
            <a:r>
              <a:rPr lang="en-US" dirty="0"/>
              <a:t>str, tuple, </a:t>
            </a:r>
            <a:r>
              <a:rPr lang="en-US" dirty="0" err="1"/>
              <a:t>dict</a:t>
            </a:r>
            <a:r>
              <a:rPr lang="en-US" dirty="0"/>
              <a:t>, list</a:t>
            </a:r>
            <a:endParaRPr dirty="0"/>
          </a:p>
          <a:p>
            <a:pPr lvl="1"/>
            <a:r>
              <a:rPr lang="en-US" dirty="0"/>
              <a:t>bool: True, False</a:t>
            </a:r>
            <a:endParaRPr dirty="0"/>
          </a:p>
          <a:p>
            <a:pPr lvl="1"/>
            <a:r>
              <a:rPr lang="en-US" dirty="0"/>
              <a:t>None, generator, function</a:t>
            </a:r>
            <a:endParaRPr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12</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3854347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Static vs Dynamic Typing</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r>
              <a:rPr lang="en-US" b="1" dirty="0"/>
              <a:t>Java: </a:t>
            </a:r>
            <a:r>
              <a:rPr lang="en-US" b="1" i="1" dirty="0"/>
              <a:t>static</a:t>
            </a:r>
            <a:r>
              <a:rPr lang="en-US" b="1" dirty="0"/>
              <a:t> typing</a:t>
            </a:r>
            <a:endParaRPr lang="en-US" dirty="0"/>
          </a:p>
          <a:p>
            <a:pPr lvl="1"/>
            <a:r>
              <a:rPr lang="en-US" dirty="0"/>
              <a:t>Variables can only refer to objects of a declared type</a:t>
            </a:r>
          </a:p>
          <a:p>
            <a:pPr lvl="1"/>
            <a:r>
              <a:rPr lang="en-US" dirty="0"/>
              <a:t>Methods use type signatures to enforce contracts</a:t>
            </a:r>
          </a:p>
          <a:p>
            <a:r>
              <a:rPr lang="en-US" b="1" dirty="0"/>
              <a:t>Python: </a:t>
            </a:r>
            <a:r>
              <a:rPr lang="en-US" b="1" i="1" dirty="0"/>
              <a:t>dynamic</a:t>
            </a:r>
            <a:r>
              <a:rPr lang="en-US" b="1" dirty="0"/>
              <a:t> typing</a:t>
            </a:r>
            <a:endParaRPr lang="en-US" dirty="0"/>
          </a:p>
          <a:p>
            <a:pPr lvl="1"/>
            <a:r>
              <a:rPr lang="en-US" dirty="0"/>
              <a:t>Variables come into existence when first assigned.</a:t>
            </a:r>
            <a:endParaRPr dirty="0"/>
          </a:p>
          <a:p>
            <a:pPr marL="1028700" lvl="2" indent="0">
              <a:buNone/>
            </a:pPr>
            <a:r>
              <a:rPr lang="en-US" b="1" dirty="0"/>
              <a:t>&gt;&gt;&gt; </a:t>
            </a:r>
            <a:r>
              <a:rPr lang="en-US" dirty="0">
                <a:highlight>
                  <a:srgbClr val="EFEFEF"/>
                </a:highlight>
                <a:latin typeface="Roboto Mono"/>
                <a:ea typeface="Roboto Mono"/>
              </a:rPr>
              <a:t>x = "foo”</a:t>
            </a:r>
            <a:endParaRPr dirty="0">
              <a:highlight>
                <a:srgbClr val="EFEFEF"/>
              </a:highlight>
              <a:latin typeface="Roboto Mono"/>
              <a:ea typeface="Roboto Mono"/>
            </a:endParaRPr>
          </a:p>
          <a:p>
            <a:pPr marL="1028700" lvl="2" indent="0">
              <a:buNone/>
            </a:pPr>
            <a:r>
              <a:rPr lang="en-US" b="1" dirty="0"/>
              <a:t>&gt;&gt;&gt; </a:t>
            </a:r>
            <a:r>
              <a:rPr lang="en-US" dirty="0">
                <a:highlight>
                  <a:srgbClr val="EFEFEF"/>
                </a:highlight>
                <a:latin typeface="Roboto Mono"/>
                <a:ea typeface="Roboto Mono"/>
              </a:rPr>
              <a:t>x = 2</a:t>
            </a:r>
            <a:endParaRPr dirty="0">
              <a:highlight>
                <a:srgbClr val="EFEFEF"/>
              </a:highlight>
              <a:latin typeface="Roboto Mono"/>
              <a:ea typeface="Roboto Mono"/>
            </a:endParaRPr>
          </a:p>
          <a:p>
            <a:pPr lvl="1"/>
            <a:r>
              <a:rPr lang="en-US" dirty="0">
                <a:highlight>
                  <a:srgbClr val="EFEFEF"/>
                </a:highlight>
                <a:latin typeface="Roboto Mono"/>
                <a:ea typeface="Roboto Mono"/>
              </a:rPr>
              <a:t>type(var)</a:t>
            </a:r>
            <a:r>
              <a:rPr lang="en-US" dirty="0"/>
              <a:t> automatically determined </a:t>
            </a:r>
          </a:p>
          <a:p>
            <a:pPr lvl="1"/>
            <a:r>
              <a:rPr lang="en-US" dirty="0"/>
              <a:t>If assigned again, </a:t>
            </a:r>
            <a:r>
              <a:rPr lang="en-US" dirty="0">
                <a:highlight>
                  <a:srgbClr val="EFEFEF"/>
                </a:highlight>
                <a:latin typeface="Roboto Mono"/>
                <a:ea typeface="Roboto Mono"/>
              </a:rPr>
              <a:t>type(var)</a:t>
            </a:r>
            <a:r>
              <a:rPr lang="en-US" dirty="0"/>
              <a:t> is updated</a:t>
            </a:r>
          </a:p>
          <a:p>
            <a:pPr lvl="1"/>
            <a:r>
              <a:rPr lang="en-US" i="1" dirty="0"/>
              <a:t>Functions have no type signatures</a:t>
            </a:r>
            <a:endParaRPr/>
          </a:p>
          <a:p>
            <a:pPr lvl="1"/>
            <a:r>
              <a:rPr lang="en-US" dirty="0"/>
              <a:t>Drawback: type errors are only caught at runtime</a:t>
            </a:r>
            <a:endParaRPr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13</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4205123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Math Basics</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lnSpcReduction="10000"/>
          </a:bodyPr>
          <a:lstStyle/>
          <a:p>
            <a:r>
              <a:rPr lang="en-US" b="1" dirty="0"/>
              <a:t>Literals </a:t>
            </a:r>
            <a:endParaRPr lang="en-US"/>
          </a:p>
          <a:p>
            <a:pPr lvl="1"/>
            <a:r>
              <a:rPr lang="en-US" dirty="0"/>
              <a:t>Integers: 1, 2 </a:t>
            </a:r>
            <a:endParaRPr/>
          </a:p>
          <a:p>
            <a:pPr lvl="1"/>
            <a:r>
              <a:rPr lang="en-US" dirty="0"/>
              <a:t>Floats: 1.0, 2e10 </a:t>
            </a:r>
          </a:p>
          <a:p>
            <a:pPr lvl="1"/>
            <a:r>
              <a:rPr lang="en-US" dirty="0"/>
              <a:t>Boolean: True, False</a:t>
            </a:r>
          </a:p>
          <a:p>
            <a:r>
              <a:rPr lang="en-US" b="1" dirty="0"/>
              <a:t>Operations </a:t>
            </a:r>
            <a:endParaRPr lang="en-US"/>
          </a:p>
          <a:p>
            <a:pPr lvl="1"/>
            <a:r>
              <a:rPr lang="en-US" dirty="0"/>
              <a:t>Arithmetic: + - * / </a:t>
            </a:r>
          </a:p>
          <a:p>
            <a:pPr lvl="1"/>
            <a:r>
              <a:rPr lang="en-US" dirty="0"/>
              <a:t>Power: ** </a:t>
            </a:r>
          </a:p>
          <a:p>
            <a:pPr lvl="1"/>
            <a:r>
              <a:rPr lang="en-US" dirty="0"/>
              <a:t>Modulus: % </a:t>
            </a:r>
          </a:p>
          <a:p>
            <a:pPr lvl="1"/>
            <a:r>
              <a:rPr lang="en-US" dirty="0"/>
              <a:t>Comparison: , &lt;=, &gt;=, ==, != </a:t>
            </a:r>
          </a:p>
          <a:p>
            <a:pPr lvl="1"/>
            <a:r>
              <a:rPr lang="en-US" dirty="0"/>
              <a:t>Logic: (and, or, not)  </a:t>
            </a:r>
            <a:r>
              <a:rPr lang="en-US" i="1" dirty="0"/>
              <a:t>not symbols</a:t>
            </a:r>
            <a:endParaRPr lang="en-US" dirty="0"/>
          </a:p>
          <a:p>
            <a:r>
              <a:rPr lang="en-US" b="1" dirty="0"/>
              <a:t>Assignment Operators </a:t>
            </a:r>
            <a:endParaRPr lang="en-US"/>
          </a:p>
          <a:p>
            <a:pPr lvl="1"/>
            <a:r>
              <a:rPr lang="en-US" dirty="0"/>
              <a:t>+= *= /= &amp;= ... </a:t>
            </a:r>
            <a:endParaRPr/>
          </a:p>
          <a:p>
            <a:pPr lvl="1"/>
            <a:r>
              <a:rPr lang="en-US" dirty="0"/>
              <a:t>No ++ or --</a:t>
            </a:r>
            <a:endParaRPr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14</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53954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marR="0" lvl="0" indent="0" algn="l">
              <a:lnSpc>
                <a:spcPct val="90000"/>
              </a:lnSpc>
              <a:spcBef>
                <a:spcPts val="0"/>
              </a:spcBef>
              <a:spcAft>
                <a:spcPts val="0"/>
              </a:spcAft>
              <a:buClr>
                <a:schemeClr val="accent1"/>
              </a:buClr>
              <a:buSzPts val="3200"/>
              <a:buNone/>
            </a:pPr>
            <a:r>
              <a:rPr lang="en-US" sz="3400" dirty="0"/>
              <a:t>Strings</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r>
              <a:rPr lang="en-US" b="1" dirty="0"/>
              <a:t>Creation</a:t>
            </a:r>
            <a:endParaRPr lang="en-US" dirty="0"/>
          </a:p>
          <a:p>
            <a:pPr lvl="1">
              <a:spcBef>
                <a:spcPts val="1000"/>
              </a:spcBef>
            </a:pPr>
            <a:r>
              <a:rPr lang="en-US" dirty="0"/>
              <a:t>Can use either single or double quotes </a:t>
            </a:r>
          </a:p>
          <a:p>
            <a:pPr lvl="1"/>
            <a:r>
              <a:rPr lang="en-US" dirty="0"/>
              <a:t>Triple quote for multiline string and docstring</a:t>
            </a:r>
          </a:p>
          <a:p>
            <a:r>
              <a:rPr lang="en-US" b="1" dirty="0"/>
              <a:t>Concatenating strings </a:t>
            </a:r>
            <a:endParaRPr lang="en-US"/>
          </a:p>
          <a:p>
            <a:pPr lvl="1"/>
            <a:r>
              <a:rPr lang="en-US" dirty="0"/>
              <a:t>By separating string literals with whitespace </a:t>
            </a:r>
          </a:p>
          <a:p>
            <a:pPr lvl="1"/>
            <a:r>
              <a:rPr lang="en-US" dirty="0"/>
              <a:t>Special use of ‘+’ </a:t>
            </a:r>
          </a:p>
          <a:p>
            <a:r>
              <a:rPr lang="en-US" b="1" dirty="0"/>
              <a:t>Prefixing with r means raw. </a:t>
            </a:r>
            <a:endParaRPr lang="en-US"/>
          </a:p>
          <a:p>
            <a:pPr lvl="1"/>
            <a:r>
              <a:rPr lang="en-US" dirty="0"/>
              <a:t>No need to escape special characters: r’\n’</a:t>
            </a:r>
            <a:endParaRPr/>
          </a:p>
          <a:p>
            <a:r>
              <a:rPr lang="en-US" b="1" dirty="0"/>
              <a:t>String formatting</a:t>
            </a:r>
            <a:endParaRPr dirty="0"/>
          </a:p>
          <a:p>
            <a:pPr lvl="1"/>
            <a:r>
              <a:rPr lang="en-US" dirty="0"/>
              <a:t>Special use of ‘%’ (as in </a:t>
            </a:r>
            <a:r>
              <a:rPr lang="en-US" dirty="0" err="1"/>
              <a:t>printf</a:t>
            </a:r>
            <a:r>
              <a:rPr lang="en-US" dirty="0"/>
              <a:t> in C)</a:t>
            </a:r>
            <a:endParaRPr/>
          </a:p>
          <a:p>
            <a:pPr lvl="1"/>
            <a:r>
              <a:rPr lang="en-US" dirty="0"/>
              <a:t>print("%s can speak %d languages" % ("C3PO", 6000000))</a:t>
            </a:r>
            <a:endParaRPr/>
          </a:p>
          <a:p>
            <a:pPr lvl="0" algn="l">
              <a:spcAft>
                <a:spcPts val="0"/>
              </a:spcAft>
              <a:buSzPts val="2000"/>
            </a:pPr>
            <a:r>
              <a:rPr lang="en-US" b="1" dirty="0"/>
              <a:t>Immutable</a:t>
            </a:r>
            <a:endParaRPr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15</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05040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A Simple Code Sample</a:t>
            </a: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16</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5" name="Picture 5" descr="A screenshot of a cell phone&#10;&#10;Description automatically generated">
            <a:extLst>
              <a:ext uri="{FF2B5EF4-FFF2-40B4-BE49-F238E27FC236}">
                <a16:creationId xmlns:a16="http://schemas.microsoft.com/office/drawing/2014/main" id="{5B53E4F3-0AD0-4D58-81FF-7420BE1574E4}"/>
              </a:ext>
            </a:extLst>
          </p:cNvPr>
          <p:cNvPicPr>
            <a:picLocks noChangeAspect="1"/>
          </p:cNvPicPr>
          <p:nvPr/>
        </p:nvPicPr>
        <p:blipFill>
          <a:blip r:embed="rId4"/>
          <a:stretch>
            <a:fillRect/>
          </a:stretch>
        </p:blipFill>
        <p:spPr>
          <a:xfrm>
            <a:off x="3214511" y="1617051"/>
            <a:ext cx="5762977" cy="2283343"/>
          </a:xfrm>
          <a:prstGeom prst="rect">
            <a:avLst/>
          </a:prstGeom>
        </p:spPr>
      </p:pic>
    </p:spTree>
    <p:extLst>
      <p:ext uri="{BB962C8B-B14F-4D97-AF65-F5344CB8AC3E}">
        <p14:creationId xmlns:p14="http://schemas.microsoft.com/office/powerpoint/2010/main" val="369226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References and Mutability</a:t>
            </a:r>
            <a:endParaRPr lang="en-US" dirty="0"/>
          </a:p>
        </p:txBody>
      </p:sp>
      <p:sp>
        <p:nvSpPr>
          <p:cNvPr id="64" name="Google Shape;64;p2"/>
          <p:cNvSpPr txBox="1">
            <a:spLocks noGrp="1"/>
          </p:cNvSpPr>
          <p:nvPr>
            <p:ph type="body" idx="1"/>
          </p:nvPr>
        </p:nvSpPr>
        <p:spPr>
          <a:xfrm>
            <a:off x="399675" y="1299625"/>
            <a:ext cx="5348200" cy="4577400"/>
          </a:xfrm>
          <a:prstGeom prst="rect">
            <a:avLst/>
          </a:prstGeom>
          <a:noFill/>
          <a:ln>
            <a:noFill/>
          </a:ln>
        </p:spPr>
        <p:txBody>
          <a:bodyPr spcFirstLastPara="1" wrap="square" lIns="91425" tIns="45700" rIns="91425" bIns="45700" anchor="t" anchorCtr="0">
            <a:normAutofit lnSpcReduction="10000"/>
          </a:bodyPr>
          <a:lstStyle/>
          <a:p>
            <a:pPr marL="101600" indent="0">
              <a:buNone/>
            </a:pPr>
            <a:r>
              <a:rPr lang="en-US" b="1" dirty="0"/>
              <a:t>&gt;&gt;&gt; </a:t>
            </a:r>
            <a:r>
              <a:rPr lang="en-US" dirty="0">
                <a:highlight>
                  <a:srgbClr val="EFEFEF"/>
                </a:highlight>
                <a:latin typeface="Roboto Mono"/>
                <a:ea typeface="Roboto Mono"/>
              </a:rPr>
              <a:t>x = 'foo  '</a:t>
            </a:r>
          </a:p>
          <a:p>
            <a:pPr marL="101600" indent="0">
              <a:buNone/>
            </a:pPr>
            <a:r>
              <a:rPr lang="en-US" b="1" dirty="0"/>
              <a:t>&gt;&gt;&gt; </a:t>
            </a:r>
            <a:r>
              <a:rPr lang="en-US" dirty="0">
                <a:highlight>
                  <a:srgbClr val="EFEFEF"/>
                </a:highlight>
                <a:latin typeface="Roboto Mono"/>
                <a:ea typeface="Roboto Mono"/>
              </a:rPr>
              <a:t>y = x</a:t>
            </a:r>
          </a:p>
          <a:p>
            <a:pPr marL="101600" indent="0">
              <a:buNone/>
            </a:pPr>
            <a:r>
              <a:rPr lang="en-US" b="1" dirty="0"/>
              <a:t>&gt;&gt;&gt; </a:t>
            </a:r>
            <a:r>
              <a:rPr lang="en-US" dirty="0">
                <a:highlight>
                  <a:srgbClr val="EFEFEF"/>
                </a:highlight>
                <a:latin typeface="Roboto Mono"/>
                <a:ea typeface="Roboto Mono"/>
              </a:rPr>
              <a:t>x = </a:t>
            </a:r>
            <a:r>
              <a:rPr lang="en-US" dirty="0" err="1">
                <a:highlight>
                  <a:srgbClr val="EFEFEF"/>
                </a:highlight>
                <a:latin typeface="Roboto Mono"/>
                <a:ea typeface="Roboto Mono"/>
              </a:rPr>
              <a:t>x.strip</a:t>
            </a:r>
            <a:r>
              <a:rPr lang="en-US" dirty="0">
                <a:highlight>
                  <a:srgbClr val="EFEFEF"/>
                </a:highlight>
                <a:latin typeface="Roboto Mono"/>
                <a:ea typeface="Roboto Mono"/>
              </a:rPr>
              <a:t>() # new obj</a:t>
            </a:r>
          </a:p>
          <a:p>
            <a:pPr marL="101600" indent="0">
              <a:buNone/>
            </a:pPr>
            <a:r>
              <a:rPr lang="en-US" b="1" dirty="0"/>
              <a:t>&gt;&gt;&gt; </a:t>
            </a:r>
            <a:r>
              <a:rPr lang="en-US" dirty="0">
                <a:highlight>
                  <a:srgbClr val="EFEFEF"/>
                </a:highlight>
                <a:latin typeface="Roboto Mono"/>
                <a:ea typeface="Roboto Mono"/>
              </a:rPr>
              <a:t>x</a:t>
            </a:r>
          </a:p>
          <a:p>
            <a:pPr marL="101600" indent="0">
              <a:buNone/>
            </a:pPr>
            <a:r>
              <a:rPr lang="en-US" b="1" dirty="0">
                <a:solidFill>
                  <a:schemeClr val="accent1">
                    <a:lumMod val="60000"/>
                    <a:lumOff val="40000"/>
                  </a:schemeClr>
                </a:solidFill>
              </a:rPr>
              <a:t>'foo'</a:t>
            </a:r>
            <a:endParaRPr lang="en-US" dirty="0">
              <a:solidFill>
                <a:schemeClr val="accent1">
                  <a:lumMod val="60000"/>
                  <a:lumOff val="40000"/>
                </a:schemeClr>
              </a:solidFill>
            </a:endParaRPr>
          </a:p>
          <a:p>
            <a:pPr marL="101600" indent="0">
              <a:buNone/>
            </a:pPr>
            <a:r>
              <a:rPr lang="en-US" b="1" dirty="0"/>
              <a:t>&gt;&gt;&gt; </a:t>
            </a:r>
            <a:r>
              <a:rPr lang="en-US" dirty="0">
                <a:highlight>
                  <a:srgbClr val="EFEFEF"/>
                </a:highlight>
                <a:latin typeface="Roboto Mono"/>
                <a:ea typeface="Roboto Mono"/>
              </a:rPr>
              <a:t>y</a:t>
            </a:r>
            <a:endParaRPr dirty="0">
              <a:highlight>
                <a:srgbClr val="EFEFEF"/>
              </a:highlight>
              <a:latin typeface="Roboto Mono"/>
              <a:ea typeface="Roboto Mono"/>
            </a:endParaRPr>
          </a:p>
          <a:p>
            <a:pPr marL="101600" indent="0">
              <a:buNone/>
            </a:pPr>
            <a:r>
              <a:rPr lang="en-US" b="1" dirty="0">
                <a:solidFill>
                  <a:schemeClr val="accent1">
                    <a:lumMod val="60000"/>
                    <a:lumOff val="40000"/>
                  </a:schemeClr>
                </a:solidFill>
              </a:rPr>
              <a:t>'foo  '</a:t>
            </a:r>
            <a:endParaRPr b="1" dirty="0">
              <a:solidFill>
                <a:schemeClr val="accent1">
                  <a:lumMod val="60000"/>
                  <a:lumOff val="40000"/>
                </a:schemeClr>
              </a:solidFill>
            </a:endParaRPr>
          </a:p>
          <a:p>
            <a:r>
              <a:rPr lang="en-US" dirty="0"/>
              <a:t>strings are immutable</a:t>
            </a:r>
            <a:endParaRPr dirty="0"/>
          </a:p>
          <a:p>
            <a:r>
              <a:rPr lang="en-US" dirty="0">
                <a:highlight>
                  <a:srgbClr val="EFEFEF"/>
                </a:highlight>
                <a:latin typeface="Roboto Mono"/>
                <a:ea typeface="Roboto Mono"/>
              </a:rPr>
              <a:t>==</a:t>
            </a:r>
            <a:r>
              <a:rPr lang="en-US" dirty="0"/>
              <a:t> checks whether variables point to objects of the same value</a:t>
            </a:r>
            <a:endParaRPr dirty="0"/>
          </a:p>
          <a:p>
            <a:r>
              <a:rPr lang="en-US" dirty="0">
                <a:highlight>
                  <a:srgbClr val="EFEFEF"/>
                </a:highlight>
                <a:latin typeface="Roboto Mono"/>
                <a:ea typeface="Roboto Mono"/>
              </a:rPr>
              <a:t>is</a:t>
            </a:r>
            <a:r>
              <a:rPr lang="en-US" dirty="0"/>
              <a:t> checks whether variables point to the same object</a:t>
            </a:r>
            <a:endParaRPr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17</a:t>
            </a:r>
            <a:endParaRPr sz="1400" b="0" i="0" u="none" strike="noStrike" cap="none" dirty="0">
              <a:solidFill>
                <a:srgbClr val="FFFFFF"/>
              </a:solidFill>
              <a:latin typeface="Open Sans SemiBold"/>
              <a:ea typeface="Open Sans SemiBold"/>
              <a:cs typeface="Open Sans SemiBold"/>
              <a:sym typeface="Open Sans SemiBold"/>
            </a:endParaRPr>
          </a:p>
        </p:txBody>
      </p:sp>
      <p:sp>
        <p:nvSpPr>
          <p:cNvPr id="3" name="Google Shape;64;p2">
            <a:extLst>
              <a:ext uri="{FF2B5EF4-FFF2-40B4-BE49-F238E27FC236}">
                <a16:creationId xmlns:a16="http://schemas.microsoft.com/office/drawing/2014/main" id="{00000CA8-300D-4162-BB68-A881315C9908}"/>
              </a:ext>
            </a:extLst>
          </p:cNvPr>
          <p:cNvSpPr txBox="1">
            <a:spLocks/>
          </p:cNvSpPr>
          <p:nvPr/>
        </p:nvSpPr>
        <p:spPr>
          <a:xfrm>
            <a:off x="5533297" y="1296803"/>
            <a:ext cx="5348200" cy="45774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chemeClr val="dk1"/>
              </a:buClr>
              <a:buSzPts val="2000"/>
              <a:buFont typeface="Courier New"/>
              <a:buChar char="o"/>
              <a:defRPr sz="2000" b="0" i="0" u="none" strike="noStrike" cap="none">
                <a:solidFill>
                  <a:schemeClr val="dk1"/>
                </a:solidFill>
                <a:latin typeface="Open Sans"/>
                <a:ea typeface="Open Sans"/>
                <a:cs typeface="Open Sans"/>
                <a:sym typeface="Open Sans"/>
              </a:defRPr>
            </a:lvl1pPr>
            <a:lvl2pPr marL="914400" marR="0" lvl="1"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Open Sans"/>
                <a:ea typeface="Open Sans"/>
                <a:cs typeface="Open Sans"/>
                <a:sym typeface="Open Sans"/>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None/>
            </a:pPr>
            <a:r>
              <a:rPr lang="en-US" dirty="0"/>
              <a:t>&gt;&gt;&gt; </a:t>
            </a:r>
            <a:r>
              <a:rPr lang="en-US" dirty="0">
                <a:highlight>
                  <a:srgbClr val="EFEFEF"/>
                </a:highlight>
                <a:latin typeface="Roboto Mono"/>
                <a:ea typeface="Roboto Mono"/>
              </a:rPr>
              <a:t>x = [1, 2, 3]</a:t>
            </a:r>
          </a:p>
          <a:p>
            <a:pPr>
              <a:buNone/>
            </a:pPr>
            <a:r>
              <a:rPr lang="en-US" dirty="0"/>
              <a:t>&gt;&gt;&gt; </a:t>
            </a:r>
            <a:r>
              <a:rPr lang="en-US" dirty="0">
                <a:highlight>
                  <a:srgbClr val="EFEFEF"/>
                </a:highlight>
                <a:latin typeface="Roboto Mono"/>
                <a:ea typeface="Roboto Mono"/>
              </a:rPr>
              <a:t>y = x</a:t>
            </a:r>
          </a:p>
          <a:p>
            <a:pPr>
              <a:buNone/>
            </a:pPr>
            <a:r>
              <a:rPr lang="en-US" dirty="0"/>
              <a:t>&gt;&gt;&gt; </a:t>
            </a:r>
            <a:r>
              <a:rPr lang="en-US" dirty="0" err="1">
                <a:highlight>
                  <a:srgbClr val="EFEFEF"/>
                </a:highlight>
                <a:latin typeface="Roboto Mono"/>
                <a:ea typeface="Roboto Mono"/>
              </a:rPr>
              <a:t>x.append</a:t>
            </a:r>
            <a:r>
              <a:rPr lang="en-US" dirty="0">
                <a:highlight>
                  <a:srgbClr val="EFEFEF"/>
                </a:highlight>
                <a:latin typeface="Roboto Mono"/>
                <a:ea typeface="Roboto Mono"/>
              </a:rPr>
              <a:t>(5) #same obj</a:t>
            </a:r>
          </a:p>
          <a:p>
            <a:pPr>
              <a:buNone/>
            </a:pPr>
            <a:r>
              <a:rPr lang="en-US" dirty="0"/>
              <a:t>&gt;&gt;&gt; </a:t>
            </a:r>
            <a:r>
              <a:rPr lang="en-US" dirty="0">
                <a:highlight>
                  <a:srgbClr val="EFEFEF"/>
                </a:highlight>
                <a:latin typeface="Roboto Mono"/>
                <a:ea typeface="Roboto Mono"/>
              </a:rPr>
              <a:t>y</a:t>
            </a:r>
          </a:p>
          <a:p>
            <a:pPr>
              <a:buNone/>
            </a:pPr>
            <a:r>
              <a:rPr lang="en-US" b="1" dirty="0">
                <a:solidFill>
                  <a:schemeClr val="accent1">
                    <a:lumMod val="60000"/>
                    <a:lumOff val="40000"/>
                  </a:schemeClr>
                </a:solidFill>
              </a:rPr>
              <a:t>[1, 2, 3, 5]</a:t>
            </a:r>
          </a:p>
          <a:p>
            <a:pPr>
              <a:buNone/>
            </a:pPr>
            <a:r>
              <a:rPr lang="en-US" dirty="0"/>
              <a:t>&gt;&gt;&gt; </a:t>
            </a:r>
            <a:r>
              <a:rPr lang="en-US" dirty="0">
                <a:highlight>
                  <a:srgbClr val="EFEFEF"/>
                </a:highlight>
                <a:latin typeface="Roboto Mono"/>
                <a:ea typeface="Roboto Mono"/>
              </a:rPr>
              <a:t>x</a:t>
            </a:r>
          </a:p>
          <a:p>
            <a:pPr>
              <a:buNone/>
            </a:pPr>
            <a:r>
              <a:rPr lang="en-US" b="1" dirty="0">
                <a:solidFill>
                  <a:schemeClr val="accent1">
                    <a:lumMod val="60000"/>
                    <a:lumOff val="40000"/>
                  </a:schemeClr>
                </a:solidFill>
              </a:rPr>
              <a:t>[1, 2, 3, 5]</a:t>
            </a:r>
          </a:p>
          <a:p>
            <a:r>
              <a:rPr lang="en-US" dirty="0"/>
              <a:t>lists are mutable</a:t>
            </a:r>
          </a:p>
          <a:p>
            <a:r>
              <a:rPr lang="en-US" dirty="0"/>
              <a:t>use </a:t>
            </a:r>
            <a:r>
              <a:rPr lang="en-US" dirty="0">
                <a:highlight>
                  <a:srgbClr val="EFEFEF"/>
                </a:highlight>
                <a:latin typeface="Roboto Mono"/>
                <a:ea typeface="Roboto Mono"/>
              </a:rPr>
              <a:t>y = x[:]</a:t>
            </a:r>
            <a:r>
              <a:rPr lang="en-US" dirty="0"/>
              <a:t> to get a (shallow) copy of any sequence, </a:t>
            </a:r>
            <a:r>
              <a:rPr lang="en-US" dirty="0" err="1"/>
              <a:t>ie</a:t>
            </a:r>
            <a:r>
              <a:rPr lang="en-US" dirty="0"/>
              <a:t>. a new object of the same value</a:t>
            </a:r>
          </a:p>
          <a:p>
            <a:pPr marL="101600" indent="0">
              <a:buNone/>
            </a:pPr>
            <a:endParaRPr lang="en-US" dirty="0">
              <a:highlight>
                <a:srgbClr val="EFEFEF"/>
              </a:highlight>
              <a:latin typeface="Roboto Mono"/>
              <a:ea typeface="Roboto Mono"/>
            </a:endParaRPr>
          </a:p>
        </p:txBody>
      </p:sp>
    </p:spTree>
    <p:extLst>
      <p:ext uri="{BB962C8B-B14F-4D97-AF65-F5344CB8AC3E}">
        <p14:creationId xmlns:p14="http://schemas.microsoft.com/office/powerpoint/2010/main" val="308792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Sequence types: Tuples, Lists, and Strings</a:t>
            </a: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18</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5" name="Picture 5" descr="A picture containing light&#10;&#10;Description automatically generated">
            <a:extLst>
              <a:ext uri="{FF2B5EF4-FFF2-40B4-BE49-F238E27FC236}">
                <a16:creationId xmlns:a16="http://schemas.microsoft.com/office/drawing/2014/main" id="{41139F18-8051-44A9-A4ED-39FBCF9DD0A9}"/>
              </a:ext>
            </a:extLst>
          </p:cNvPr>
          <p:cNvPicPr>
            <a:picLocks noChangeAspect="1"/>
          </p:cNvPicPr>
          <p:nvPr/>
        </p:nvPicPr>
        <p:blipFill>
          <a:blip r:embed="rId4"/>
          <a:stretch>
            <a:fillRect/>
          </a:stretch>
        </p:blipFill>
        <p:spPr>
          <a:xfrm>
            <a:off x="5547606" y="2278592"/>
            <a:ext cx="3128786" cy="1905705"/>
          </a:xfrm>
          <a:prstGeom prst="rect">
            <a:avLst/>
          </a:prstGeom>
        </p:spPr>
      </p:pic>
      <p:pic>
        <p:nvPicPr>
          <p:cNvPr id="6" name="Picture 6" descr="A picture containing light, drawing&#10;&#10;Description automatically generated">
            <a:extLst>
              <a:ext uri="{FF2B5EF4-FFF2-40B4-BE49-F238E27FC236}">
                <a16:creationId xmlns:a16="http://schemas.microsoft.com/office/drawing/2014/main" id="{6D25D179-BA14-4999-ACF4-D4E63D581B30}"/>
              </a:ext>
            </a:extLst>
          </p:cNvPr>
          <p:cNvPicPr>
            <a:picLocks noChangeAspect="1"/>
          </p:cNvPicPr>
          <p:nvPr/>
        </p:nvPicPr>
        <p:blipFill>
          <a:blip r:embed="rId5"/>
          <a:stretch>
            <a:fillRect/>
          </a:stretch>
        </p:blipFill>
        <p:spPr>
          <a:xfrm>
            <a:off x="3982684" y="3564114"/>
            <a:ext cx="1559630" cy="1535994"/>
          </a:xfrm>
          <a:prstGeom prst="rect">
            <a:avLst/>
          </a:prstGeom>
        </p:spPr>
      </p:pic>
    </p:spTree>
    <p:extLst>
      <p:ext uri="{BB962C8B-B14F-4D97-AF65-F5344CB8AC3E}">
        <p14:creationId xmlns:p14="http://schemas.microsoft.com/office/powerpoint/2010/main" val="207875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Sequence Types</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r>
              <a:rPr lang="en-US" b="1" dirty="0"/>
              <a:t>Tuple</a:t>
            </a:r>
            <a:endParaRPr lang="en-US" dirty="0"/>
          </a:p>
          <a:p>
            <a:pPr lvl="1"/>
            <a:r>
              <a:rPr lang="en-US" dirty="0"/>
              <a:t>A simple </a:t>
            </a:r>
            <a:r>
              <a:rPr lang="en-US" i="1" dirty="0"/>
              <a:t>immutable</a:t>
            </a:r>
            <a:r>
              <a:rPr lang="en-US" dirty="0"/>
              <a:t> ordered sequence of items</a:t>
            </a:r>
          </a:p>
          <a:p>
            <a:pPr lvl="1"/>
            <a:r>
              <a:rPr lang="en-US" i="1" dirty="0"/>
              <a:t>Immutable</a:t>
            </a:r>
            <a:r>
              <a:rPr lang="en-US" dirty="0"/>
              <a:t>: a tuple cannot be modified once created</a:t>
            </a:r>
          </a:p>
          <a:p>
            <a:pPr lvl="1"/>
            <a:r>
              <a:rPr lang="en-US" dirty="0"/>
              <a:t>Items can be of mixed types, including collection types</a:t>
            </a:r>
          </a:p>
          <a:p>
            <a:pPr lvl="0" algn="l">
              <a:spcAft>
                <a:spcPts val="0"/>
              </a:spcAft>
              <a:buSzPts val="2000"/>
              <a:buChar char="o"/>
            </a:pPr>
            <a:r>
              <a:rPr lang="en-US" b="1" dirty="0"/>
              <a:t>Strings</a:t>
            </a:r>
            <a:endParaRPr dirty="0"/>
          </a:p>
          <a:p>
            <a:pPr lvl="1" algn="l">
              <a:spcAft>
                <a:spcPts val="0"/>
              </a:spcAft>
              <a:buSzPts val="2000"/>
            </a:pPr>
            <a:r>
              <a:rPr lang="en-US" i="1" dirty="0"/>
              <a:t>Immutable</a:t>
            </a:r>
            <a:endParaRPr/>
          </a:p>
          <a:p>
            <a:pPr lvl="1"/>
            <a:r>
              <a:rPr lang="en-US" dirty="0"/>
              <a:t>Very much like a tuple with different syntax</a:t>
            </a:r>
            <a:endParaRPr dirty="0"/>
          </a:p>
          <a:p>
            <a:pPr lvl="1"/>
            <a:r>
              <a:rPr lang="en-US" dirty="0"/>
              <a:t>Regular strings are Unicode and use 2-byte characters (Regular strings in Python 2 use 8-bit characters)</a:t>
            </a:r>
          </a:p>
          <a:p>
            <a:pPr indent="-355600" algn="l">
              <a:spcAft>
                <a:spcPts val="0"/>
              </a:spcAft>
              <a:buSzPts val="2000"/>
            </a:pPr>
            <a:r>
              <a:rPr lang="en-US" b="1" dirty="0"/>
              <a:t>List</a:t>
            </a:r>
            <a:endParaRPr dirty="0"/>
          </a:p>
          <a:p>
            <a:pPr lvl="1"/>
            <a:r>
              <a:rPr lang="en-US" i="1" dirty="0"/>
              <a:t>Mutable</a:t>
            </a:r>
            <a:r>
              <a:rPr lang="en-US" dirty="0"/>
              <a:t> ordered sequence of items of mixed types</a:t>
            </a:r>
            <a:endParaRPr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19</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290154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Plan Day 1</a:t>
            </a:r>
            <a:endParaRPr lang="en-US" dirty="0"/>
          </a:p>
        </p:txBody>
      </p:sp>
      <p:sp>
        <p:nvSpPr>
          <p:cNvPr id="65" name="Google Shape;65;p2"/>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2</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 name="Google Shape;64;p2">
            <a:extLst>
              <a:ext uri="{FF2B5EF4-FFF2-40B4-BE49-F238E27FC236}">
                <a16:creationId xmlns:a16="http://schemas.microsoft.com/office/drawing/2014/main" id="{EB99A940-841A-438C-BAAA-F316EE0ACDEF}"/>
              </a:ext>
            </a:extLst>
          </p:cNvPr>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Autofit/>
          </a:bodyPr>
          <a:lstStyle/>
          <a:p>
            <a:r>
              <a:rPr lang="en-US" b="1" dirty="0"/>
              <a:t>Baby steps</a:t>
            </a:r>
          </a:p>
          <a:p>
            <a:pPr lvl="1"/>
            <a:r>
              <a:rPr lang="en-US" dirty="0"/>
              <a:t>History, Python environments, Docs</a:t>
            </a:r>
          </a:p>
          <a:p>
            <a:r>
              <a:rPr lang="en-US" b="1" dirty="0"/>
              <a:t>Absolute Fundamentals</a:t>
            </a:r>
          </a:p>
          <a:p>
            <a:pPr lvl="1"/>
            <a:r>
              <a:rPr lang="en-US" dirty="0"/>
              <a:t>Objects, Types</a:t>
            </a:r>
          </a:p>
          <a:p>
            <a:pPr lvl="1"/>
            <a:r>
              <a:rPr lang="en-US" dirty="0"/>
              <a:t>Math and Strings basics</a:t>
            </a:r>
          </a:p>
          <a:p>
            <a:pPr lvl="1"/>
            <a:r>
              <a:rPr lang="en-US" dirty="0"/>
              <a:t>References and Mutability</a:t>
            </a:r>
          </a:p>
          <a:p>
            <a:r>
              <a:rPr lang="en-US" b="1" dirty="0"/>
              <a:t>Data Types</a:t>
            </a:r>
          </a:p>
          <a:p>
            <a:pPr lvl="1"/>
            <a:r>
              <a:rPr lang="en-US" dirty="0"/>
              <a:t>Strings, Tuples, Lists, </a:t>
            </a:r>
            <a:r>
              <a:rPr lang="en-US" dirty="0" err="1"/>
              <a:t>Dicts</a:t>
            </a:r>
            <a:endParaRPr lang="en-US" dirty="0"/>
          </a:p>
          <a:p>
            <a:r>
              <a:rPr lang="en-US" b="1" dirty="0"/>
              <a:t>Looping</a:t>
            </a:r>
            <a:endParaRPr lang="en-US" dirty="0"/>
          </a:p>
          <a:p>
            <a:pPr lvl="1"/>
            <a:r>
              <a:rPr lang="en-US" dirty="0"/>
              <a:t>Comprehensions</a:t>
            </a:r>
          </a:p>
          <a:p>
            <a:r>
              <a:rPr lang="en-US" b="1" dirty="0"/>
              <a:t>Iterators</a:t>
            </a:r>
            <a:endParaRPr lang="en-US" dirty="0"/>
          </a:p>
          <a:p>
            <a:pPr lvl="1"/>
            <a:r>
              <a:rPr lang="en-US" dirty="0"/>
              <a:t>Generators</a:t>
            </a:r>
          </a:p>
          <a:p>
            <a:r>
              <a:rPr lang="en-US" b="1" dirty="0"/>
              <a:t>To Be Continued…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Sequence Types</a:t>
            </a:r>
            <a:endParaRPr lang="en-US" dirty="0"/>
          </a:p>
        </p:txBody>
      </p:sp>
      <p:sp>
        <p:nvSpPr>
          <p:cNvPr id="64" name="Google Shape;64;p2"/>
          <p:cNvSpPr txBox="1">
            <a:spLocks noGrp="1"/>
          </p:cNvSpPr>
          <p:nvPr>
            <p:ph type="body" idx="1"/>
          </p:nvPr>
        </p:nvSpPr>
        <p:spPr>
          <a:xfrm>
            <a:off x="399675" y="1299625"/>
            <a:ext cx="10541593" cy="4985614"/>
          </a:xfrm>
          <a:prstGeom prst="rect">
            <a:avLst/>
          </a:prstGeom>
          <a:noFill/>
          <a:ln>
            <a:noFill/>
          </a:ln>
        </p:spPr>
        <p:txBody>
          <a:bodyPr spcFirstLastPara="1" wrap="square" lIns="91425" tIns="45700" rIns="91425" bIns="45700" anchor="t" anchorCtr="0">
            <a:normAutofit fontScale="92500" lnSpcReduction="10000"/>
          </a:bodyPr>
          <a:lstStyle/>
          <a:p>
            <a:r>
              <a:rPr lang="en-US" b="1" dirty="0"/>
              <a:t>The three sequence types share much of the same syntax and functionality.</a:t>
            </a:r>
            <a:endParaRPr lang="en-US" dirty="0"/>
          </a:p>
          <a:p>
            <a:pPr marL="101600" indent="0">
              <a:buNone/>
            </a:pPr>
            <a:endParaRPr lang="en-US" b="1" dirty="0"/>
          </a:p>
          <a:p>
            <a:pPr marL="101600" indent="0">
              <a:buNone/>
            </a:pPr>
            <a:r>
              <a:rPr lang="en-US" b="1" dirty="0"/>
              <a:t>&gt;&gt;&gt; </a:t>
            </a:r>
            <a:r>
              <a:rPr lang="en-US" sz="2200" dirty="0" err="1">
                <a:highlight>
                  <a:srgbClr val="EFEFEF"/>
                </a:highlight>
                <a:latin typeface="Roboto Mono"/>
                <a:ea typeface="Roboto Mono"/>
              </a:rPr>
              <a:t>tu</a:t>
            </a:r>
            <a:r>
              <a:rPr lang="en-US" sz="2200" dirty="0">
                <a:highlight>
                  <a:srgbClr val="EFEFEF"/>
                </a:highlight>
                <a:latin typeface="Roboto Mono"/>
                <a:ea typeface="Roboto Mono"/>
              </a:rPr>
              <a:t> = (23, '</a:t>
            </a:r>
            <a:r>
              <a:rPr lang="en-US" sz="2200" dirty="0" err="1">
                <a:highlight>
                  <a:srgbClr val="EFEFEF"/>
                </a:highlight>
                <a:latin typeface="Roboto Mono"/>
                <a:ea typeface="Roboto Mono"/>
              </a:rPr>
              <a:t>abc</a:t>
            </a:r>
            <a:r>
              <a:rPr lang="en-US" sz="2200" dirty="0">
                <a:highlight>
                  <a:srgbClr val="EFEFEF"/>
                </a:highlight>
                <a:latin typeface="Roboto Mono"/>
                <a:ea typeface="Roboto Mono"/>
              </a:rPr>
              <a:t>', 4.56, (2,3), 'def') # tuple</a:t>
            </a:r>
          </a:p>
          <a:p>
            <a:pPr marL="101600" indent="0">
              <a:buNone/>
            </a:pPr>
            <a:endParaRPr lang="en-US" b="1" dirty="0"/>
          </a:p>
          <a:p>
            <a:pPr marL="101600" indent="0">
              <a:buNone/>
            </a:pPr>
            <a:r>
              <a:rPr lang="en-US" b="1" dirty="0"/>
              <a:t>&gt;&gt;&gt; </a:t>
            </a:r>
            <a:r>
              <a:rPr lang="en-US" sz="2200" dirty="0">
                <a:highlight>
                  <a:srgbClr val="EFEFEF"/>
                </a:highlight>
                <a:latin typeface="Roboto Mono"/>
                <a:ea typeface="Roboto Mono"/>
              </a:rPr>
              <a:t>li = ['</a:t>
            </a:r>
            <a:r>
              <a:rPr lang="en-US" sz="2200" dirty="0" err="1">
                <a:highlight>
                  <a:srgbClr val="EFEFEF"/>
                </a:highlight>
                <a:latin typeface="Roboto Mono"/>
                <a:ea typeface="Roboto Mono"/>
              </a:rPr>
              <a:t>abc</a:t>
            </a:r>
            <a:r>
              <a:rPr lang="en-US" sz="2200" dirty="0">
                <a:highlight>
                  <a:srgbClr val="EFEFEF"/>
                </a:highlight>
                <a:latin typeface="Roboto Mono"/>
                <a:ea typeface="Roboto Mono"/>
              </a:rPr>
              <a:t>', 34, 4.34, 23] # list</a:t>
            </a:r>
            <a:endParaRPr lang="en-US" sz="2200">
              <a:highlight>
                <a:srgbClr val="EFEFEF"/>
              </a:highlight>
              <a:latin typeface="Roboto Mono"/>
              <a:ea typeface="Roboto Mono"/>
            </a:endParaRPr>
          </a:p>
          <a:p>
            <a:pPr marL="101600" indent="0">
              <a:buNone/>
            </a:pPr>
            <a:endParaRPr lang="en-US" b="1" dirty="0"/>
          </a:p>
          <a:p>
            <a:pPr marL="101600" indent="0">
              <a:buNone/>
            </a:pPr>
            <a:r>
              <a:rPr lang="en-US" b="1" dirty="0"/>
              <a:t>&gt;&gt;&gt; </a:t>
            </a:r>
            <a:r>
              <a:rPr lang="en-US" sz="2200" dirty="0" err="1">
                <a:highlight>
                  <a:srgbClr val="EFEFEF"/>
                </a:highlight>
                <a:latin typeface="Roboto Mono"/>
                <a:ea typeface="Roboto Mono"/>
              </a:rPr>
              <a:t>st</a:t>
            </a:r>
            <a:r>
              <a:rPr lang="en-US" sz="2200" dirty="0">
                <a:highlight>
                  <a:srgbClr val="EFEFEF"/>
                </a:highlight>
                <a:latin typeface="Roboto Mono"/>
                <a:ea typeface="Roboto Mono"/>
              </a:rPr>
              <a:t> = "Hello World"; </a:t>
            </a:r>
            <a:r>
              <a:rPr lang="en-US" sz="2200" dirty="0" err="1">
                <a:highlight>
                  <a:srgbClr val="EFEFEF"/>
                </a:highlight>
                <a:latin typeface="Roboto Mono"/>
                <a:ea typeface="Roboto Mono"/>
              </a:rPr>
              <a:t>st</a:t>
            </a:r>
            <a:r>
              <a:rPr lang="en-US" sz="2200" dirty="0">
                <a:highlight>
                  <a:srgbClr val="EFEFEF"/>
                </a:highlight>
                <a:latin typeface="Roboto Mono"/>
                <a:ea typeface="Roboto Mono"/>
              </a:rPr>
              <a:t> = 'Hello World' # strings</a:t>
            </a:r>
            <a:endParaRPr lang="en-US" sz="2200">
              <a:highlight>
                <a:srgbClr val="EFEFEF"/>
              </a:highlight>
              <a:latin typeface="Roboto Mono"/>
              <a:ea typeface="Roboto Mono"/>
            </a:endParaRPr>
          </a:p>
          <a:p>
            <a:pPr marL="101600" indent="0">
              <a:buNone/>
            </a:pPr>
            <a:endParaRPr lang="en-US" b="1" dirty="0"/>
          </a:p>
          <a:p>
            <a:pPr marL="101600" indent="0">
              <a:buNone/>
            </a:pPr>
            <a:r>
              <a:rPr lang="en-US" b="1" dirty="0"/>
              <a:t>&gt;&gt;&gt; </a:t>
            </a:r>
            <a:r>
              <a:rPr lang="en-US" sz="2200" dirty="0" err="1">
                <a:highlight>
                  <a:srgbClr val="EFEFEF"/>
                </a:highlight>
                <a:latin typeface="Roboto Mono"/>
                <a:ea typeface="Roboto Mono"/>
              </a:rPr>
              <a:t>tu</a:t>
            </a:r>
            <a:r>
              <a:rPr lang="en-US" sz="2200" dirty="0">
                <a:highlight>
                  <a:srgbClr val="EFEFEF"/>
                </a:highlight>
                <a:latin typeface="Roboto Mono"/>
                <a:ea typeface="Roboto Mono"/>
              </a:rPr>
              <a:t>[1]  # Accessing second item in the tuple.</a:t>
            </a:r>
            <a:endParaRPr sz="2200">
              <a:highlight>
                <a:srgbClr val="EFEFEF"/>
              </a:highlight>
              <a:latin typeface="Roboto Mono"/>
              <a:ea typeface="Roboto Mono"/>
            </a:endParaRPr>
          </a:p>
          <a:p>
            <a:pPr marL="101600" lvl="0" indent="0" algn="l">
              <a:spcAft>
                <a:spcPts val="0"/>
              </a:spcAft>
              <a:buSzPts val="2000"/>
              <a:buNone/>
            </a:pPr>
            <a:r>
              <a:rPr lang="en-US" b="1" dirty="0">
                <a:solidFill>
                  <a:schemeClr val="accent1">
                    <a:lumMod val="60000"/>
                    <a:lumOff val="40000"/>
                  </a:schemeClr>
                </a:solidFill>
              </a:rPr>
              <a:t>'</a:t>
            </a:r>
            <a:r>
              <a:rPr lang="en-US" b="1" dirty="0" err="1">
                <a:solidFill>
                  <a:schemeClr val="accent1">
                    <a:lumMod val="60000"/>
                    <a:lumOff val="40000"/>
                  </a:schemeClr>
                </a:solidFill>
              </a:rPr>
              <a:t>abc</a:t>
            </a:r>
            <a:r>
              <a:rPr lang="en-US" b="1" dirty="0">
                <a:solidFill>
                  <a:schemeClr val="accent1">
                    <a:lumMod val="60000"/>
                    <a:lumOff val="40000"/>
                  </a:schemeClr>
                </a:solidFill>
              </a:rPr>
              <a:t>'</a:t>
            </a:r>
            <a:endParaRPr dirty="0">
              <a:solidFill>
                <a:schemeClr val="accent1">
                  <a:lumMod val="60000"/>
                  <a:lumOff val="40000"/>
                </a:schemeClr>
              </a:solidFill>
            </a:endParaRPr>
          </a:p>
          <a:p>
            <a:pPr marL="101600" indent="0">
              <a:buNone/>
            </a:pPr>
            <a:endParaRPr lang="en-US" b="1" dirty="0"/>
          </a:p>
          <a:p>
            <a:pPr marL="101600" indent="0">
              <a:buNone/>
            </a:pPr>
            <a:r>
              <a:rPr lang="en-US" b="1" dirty="0"/>
              <a:t>&gt;&gt;&gt; </a:t>
            </a:r>
            <a:r>
              <a:rPr lang="en-US" sz="2200" dirty="0" err="1">
                <a:highlight>
                  <a:srgbClr val="EFEFEF"/>
                </a:highlight>
                <a:latin typeface="Roboto Mono"/>
                <a:ea typeface="Roboto Mono"/>
              </a:rPr>
              <a:t>tu</a:t>
            </a:r>
            <a:r>
              <a:rPr lang="en-US" sz="2200" dirty="0">
                <a:highlight>
                  <a:srgbClr val="EFEFEF"/>
                </a:highlight>
                <a:latin typeface="Roboto Mono"/>
                <a:ea typeface="Roboto Mono"/>
              </a:rPr>
              <a:t>[-3]  #negative lookup from right, from -1</a:t>
            </a:r>
            <a:endParaRPr sz="2200">
              <a:highlight>
                <a:srgbClr val="EFEFEF"/>
              </a:highlight>
              <a:latin typeface="Roboto Mono"/>
              <a:ea typeface="Roboto Mono"/>
            </a:endParaRPr>
          </a:p>
          <a:p>
            <a:pPr marL="101600" indent="0" algn="l">
              <a:spcAft>
                <a:spcPts val="0"/>
              </a:spcAft>
              <a:buSzPts val="2000"/>
              <a:buNone/>
            </a:pPr>
            <a:r>
              <a:rPr lang="en-US" b="1" dirty="0">
                <a:solidFill>
                  <a:schemeClr val="accent1">
                    <a:lumMod val="60000"/>
                    <a:lumOff val="40000"/>
                  </a:schemeClr>
                </a:solidFill>
              </a:rPr>
              <a:t>4.56</a:t>
            </a:r>
            <a:endParaRPr dirty="0">
              <a:solidFill>
                <a:schemeClr val="accent1">
                  <a:lumMod val="60000"/>
                  <a:lumOff val="40000"/>
                </a:schemeClr>
              </a:solidFill>
            </a:endParaRPr>
          </a:p>
          <a:p>
            <a:pPr marL="101600" lvl="0" indent="0" algn="l">
              <a:spcAft>
                <a:spcPts val="0"/>
              </a:spcAft>
              <a:buSzPts val="2000"/>
              <a:buNone/>
            </a:pPr>
            <a:endParaRPr lang="en-US"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20</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588471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Slicing: Return Copy of a Subsequence</a:t>
            </a:r>
            <a:endParaRPr lang="en-US" dirty="0"/>
          </a:p>
        </p:txBody>
      </p:sp>
      <p:sp>
        <p:nvSpPr>
          <p:cNvPr id="64" name="Google Shape;64;p2"/>
          <p:cNvSpPr txBox="1">
            <a:spLocks noGrp="1"/>
          </p:cNvSpPr>
          <p:nvPr>
            <p:ph type="body" idx="1"/>
          </p:nvPr>
        </p:nvSpPr>
        <p:spPr>
          <a:xfrm>
            <a:off x="399675" y="1299625"/>
            <a:ext cx="10555447" cy="4914610"/>
          </a:xfrm>
          <a:prstGeom prst="rect">
            <a:avLst/>
          </a:prstGeom>
          <a:noFill/>
          <a:ln>
            <a:noFill/>
          </a:ln>
        </p:spPr>
        <p:txBody>
          <a:bodyPr spcFirstLastPara="1" wrap="square" lIns="91425" tIns="45700" rIns="91425" bIns="45700" anchor="t" anchorCtr="0">
            <a:normAutofit fontScale="77500" lnSpcReduction="20000"/>
          </a:bodyPr>
          <a:lstStyle/>
          <a:p>
            <a:pPr marL="101600" indent="0">
              <a:buNone/>
            </a:pPr>
            <a:r>
              <a:rPr lang="en-US" b="1" dirty="0"/>
              <a:t>&gt;&gt;&gt; </a:t>
            </a:r>
            <a:r>
              <a:rPr lang="en-US" dirty="0">
                <a:highlight>
                  <a:srgbClr val="EFEFEF"/>
                </a:highlight>
                <a:latin typeface="Roboto Mono"/>
                <a:ea typeface="Roboto Mono"/>
              </a:rPr>
              <a:t>t = (23, </a:t>
            </a:r>
            <a:r>
              <a:rPr lang="en-US" dirty="0">
                <a:solidFill>
                  <a:srgbClr val="00B050"/>
                </a:solidFill>
                <a:highlight>
                  <a:srgbClr val="EFEFEF"/>
                </a:highlight>
                <a:latin typeface="Roboto Mono"/>
                <a:ea typeface="Roboto Mono"/>
              </a:rPr>
              <a:t>'</a:t>
            </a:r>
            <a:r>
              <a:rPr lang="en-US" dirty="0" err="1">
                <a:solidFill>
                  <a:srgbClr val="00B050"/>
                </a:solidFill>
                <a:highlight>
                  <a:srgbClr val="EFEFEF"/>
                </a:highlight>
                <a:latin typeface="Roboto Mono"/>
                <a:ea typeface="Roboto Mono"/>
              </a:rPr>
              <a:t>abc</a:t>
            </a:r>
            <a:r>
              <a:rPr lang="en-US" dirty="0">
                <a:solidFill>
                  <a:srgbClr val="00B050"/>
                </a:solidFill>
                <a:highlight>
                  <a:srgbClr val="EFEFEF"/>
                </a:highlight>
                <a:latin typeface="Roboto Mono"/>
                <a:ea typeface="Roboto Mono"/>
              </a:rPr>
              <a:t>'</a:t>
            </a:r>
            <a:r>
              <a:rPr lang="en-US" dirty="0">
                <a:highlight>
                  <a:srgbClr val="EFEFEF"/>
                </a:highlight>
                <a:latin typeface="Roboto Mono"/>
                <a:ea typeface="Roboto Mono"/>
              </a:rPr>
              <a:t>, 4.56, (2,3), '</a:t>
            </a:r>
            <a:r>
              <a:rPr lang="en-US" dirty="0">
                <a:solidFill>
                  <a:srgbClr val="00B050"/>
                </a:solidFill>
                <a:highlight>
                  <a:srgbClr val="EFEFEF"/>
                </a:highlight>
                <a:latin typeface="Roboto Mono"/>
                <a:ea typeface="Roboto Mono"/>
              </a:rPr>
              <a:t>def'</a:t>
            </a:r>
            <a:r>
              <a:rPr lang="en-US" dirty="0">
                <a:highlight>
                  <a:srgbClr val="EFEFEF"/>
                </a:highlight>
                <a:latin typeface="Roboto Mono"/>
                <a:ea typeface="Roboto Mono"/>
              </a:rPr>
              <a:t>)</a:t>
            </a:r>
          </a:p>
          <a:p>
            <a:pPr marL="101600" indent="0">
              <a:buNone/>
            </a:pPr>
            <a:endParaRPr lang="en-US" b="1" dirty="0"/>
          </a:p>
          <a:p>
            <a:pPr marL="101600" indent="0">
              <a:buNone/>
            </a:pPr>
            <a:r>
              <a:rPr lang="en-US" b="1" dirty="0"/>
              <a:t>&gt;&gt;&gt; </a:t>
            </a:r>
            <a:r>
              <a:rPr lang="en-US" dirty="0">
                <a:highlight>
                  <a:srgbClr val="EFEFEF"/>
                </a:highlight>
                <a:latin typeface="Roboto Mono"/>
                <a:ea typeface="Roboto Mono"/>
              </a:rPr>
              <a:t>t[1:4] #slicing ends before last index</a:t>
            </a:r>
          </a:p>
          <a:p>
            <a:pPr marL="101600" indent="0">
              <a:buNone/>
            </a:pPr>
            <a:r>
              <a:rPr lang="en-US" b="1" dirty="0">
                <a:solidFill>
                  <a:schemeClr val="accent1">
                    <a:lumMod val="60000"/>
                    <a:lumOff val="40000"/>
                  </a:schemeClr>
                </a:solidFill>
              </a:rPr>
              <a:t>('</a:t>
            </a:r>
            <a:r>
              <a:rPr lang="en-US" b="1" dirty="0" err="1">
                <a:solidFill>
                  <a:schemeClr val="accent1">
                    <a:lumMod val="60000"/>
                    <a:lumOff val="40000"/>
                  </a:schemeClr>
                </a:solidFill>
              </a:rPr>
              <a:t>abc</a:t>
            </a:r>
            <a:r>
              <a:rPr lang="en-US" b="1" dirty="0">
                <a:solidFill>
                  <a:schemeClr val="accent1">
                    <a:lumMod val="60000"/>
                    <a:lumOff val="40000"/>
                  </a:schemeClr>
                </a:solidFill>
              </a:rPr>
              <a:t>', 4.56, (2,3))</a:t>
            </a:r>
            <a:endParaRPr lang="en-US">
              <a:solidFill>
                <a:schemeClr val="accent1">
                  <a:lumMod val="60000"/>
                  <a:lumOff val="40000"/>
                </a:schemeClr>
              </a:solidFill>
            </a:endParaRPr>
          </a:p>
          <a:p>
            <a:pPr marL="101600" indent="0">
              <a:buNone/>
            </a:pPr>
            <a:endParaRPr lang="en-US" b="1" dirty="0"/>
          </a:p>
          <a:p>
            <a:pPr marL="101600" indent="0">
              <a:buNone/>
            </a:pPr>
            <a:r>
              <a:rPr lang="en-US" b="1" dirty="0"/>
              <a:t>&gt;&gt;&gt; </a:t>
            </a:r>
            <a:r>
              <a:rPr lang="en-US" dirty="0">
                <a:highlight>
                  <a:srgbClr val="EFEFEF"/>
                </a:highlight>
                <a:latin typeface="Roboto Mono"/>
                <a:ea typeface="Roboto Mono"/>
              </a:rPr>
              <a:t>t[1:-1] #using negative index </a:t>
            </a:r>
          </a:p>
          <a:p>
            <a:pPr marL="101600" indent="0">
              <a:buNone/>
            </a:pPr>
            <a:r>
              <a:rPr lang="en-US" b="1" dirty="0">
                <a:solidFill>
                  <a:schemeClr val="accent1">
                    <a:lumMod val="60000"/>
                    <a:lumOff val="40000"/>
                  </a:schemeClr>
                </a:solidFill>
              </a:rPr>
              <a:t>('</a:t>
            </a:r>
            <a:r>
              <a:rPr lang="en-US" b="1" dirty="0" err="1">
                <a:solidFill>
                  <a:schemeClr val="accent1">
                    <a:lumMod val="60000"/>
                    <a:lumOff val="40000"/>
                  </a:schemeClr>
                </a:solidFill>
              </a:rPr>
              <a:t>abc</a:t>
            </a:r>
            <a:r>
              <a:rPr lang="en-US" b="1" dirty="0">
                <a:solidFill>
                  <a:schemeClr val="accent1">
                    <a:lumMod val="60000"/>
                    <a:lumOff val="40000"/>
                  </a:schemeClr>
                </a:solidFill>
              </a:rPr>
              <a:t>', 4.56, (2,3))</a:t>
            </a:r>
            <a:endParaRPr lang="en-US">
              <a:solidFill>
                <a:schemeClr val="accent1">
                  <a:lumMod val="60000"/>
                  <a:lumOff val="40000"/>
                </a:schemeClr>
              </a:solidFill>
            </a:endParaRPr>
          </a:p>
          <a:p>
            <a:endParaRPr lang="en-US" b="1" dirty="0"/>
          </a:p>
          <a:p>
            <a:pPr marL="101600" indent="0">
              <a:buNone/>
            </a:pPr>
            <a:r>
              <a:rPr lang="en-US" b="1" dirty="0"/>
              <a:t>&gt;&gt;&gt; </a:t>
            </a:r>
            <a:r>
              <a:rPr lang="en-US" dirty="0">
                <a:highlight>
                  <a:srgbClr val="EFEFEF"/>
                </a:highlight>
                <a:latin typeface="Roboto Mono"/>
                <a:ea typeface="Roboto Mono"/>
              </a:rPr>
              <a:t>t[1:-1:2] # selection of every nth item.</a:t>
            </a:r>
            <a:endParaRPr>
              <a:highlight>
                <a:srgbClr val="EFEFEF"/>
              </a:highlight>
              <a:latin typeface="Roboto Mono"/>
              <a:ea typeface="Roboto Mono"/>
            </a:endParaRPr>
          </a:p>
          <a:p>
            <a:pPr marL="101600" indent="0">
              <a:buNone/>
            </a:pPr>
            <a:r>
              <a:rPr lang="en-US" b="1" dirty="0">
                <a:solidFill>
                  <a:schemeClr val="accent1">
                    <a:lumMod val="60000"/>
                    <a:lumOff val="40000"/>
                  </a:schemeClr>
                </a:solidFill>
              </a:rPr>
              <a:t>('</a:t>
            </a:r>
            <a:r>
              <a:rPr lang="en-US" b="1" dirty="0" err="1">
                <a:solidFill>
                  <a:schemeClr val="accent1">
                    <a:lumMod val="60000"/>
                    <a:lumOff val="40000"/>
                  </a:schemeClr>
                </a:solidFill>
              </a:rPr>
              <a:t>abc</a:t>
            </a:r>
            <a:r>
              <a:rPr lang="en-US" b="1" dirty="0">
                <a:solidFill>
                  <a:schemeClr val="accent1">
                    <a:lumMod val="60000"/>
                    <a:lumOff val="40000"/>
                  </a:schemeClr>
                </a:solidFill>
              </a:rPr>
              <a:t>', (2,3))</a:t>
            </a:r>
            <a:endParaRPr>
              <a:solidFill>
                <a:schemeClr val="accent1">
                  <a:lumMod val="60000"/>
                  <a:lumOff val="40000"/>
                </a:schemeClr>
              </a:solidFill>
            </a:endParaRPr>
          </a:p>
          <a:p>
            <a:pPr marL="101600" indent="0">
              <a:buNone/>
            </a:pPr>
            <a:endParaRPr lang="en-US" b="1" dirty="0"/>
          </a:p>
          <a:p>
            <a:pPr marL="101600" indent="0">
              <a:buNone/>
            </a:pPr>
            <a:r>
              <a:rPr lang="en-US" b="1" dirty="0"/>
              <a:t>&gt;&gt;&gt; </a:t>
            </a:r>
            <a:r>
              <a:rPr lang="en-US" dirty="0">
                <a:highlight>
                  <a:srgbClr val="EFEFEF"/>
                </a:highlight>
                <a:latin typeface="Roboto Mono"/>
                <a:ea typeface="Roboto Mono"/>
              </a:rPr>
              <a:t>t[:2] # copy from beginning of sequence</a:t>
            </a:r>
          </a:p>
          <a:p>
            <a:pPr marL="101600" indent="0">
              <a:buNone/>
            </a:pPr>
            <a:r>
              <a:rPr lang="en-US" b="1" dirty="0">
                <a:solidFill>
                  <a:schemeClr val="accent1">
                    <a:lumMod val="60000"/>
                    <a:lumOff val="40000"/>
                  </a:schemeClr>
                </a:solidFill>
              </a:rPr>
              <a:t>(23, '</a:t>
            </a:r>
            <a:r>
              <a:rPr lang="en-US" b="1" dirty="0" err="1">
                <a:solidFill>
                  <a:schemeClr val="accent1">
                    <a:lumMod val="60000"/>
                    <a:lumOff val="40000"/>
                  </a:schemeClr>
                </a:solidFill>
              </a:rPr>
              <a:t>abc</a:t>
            </a:r>
            <a:r>
              <a:rPr lang="en-US" b="1" dirty="0">
                <a:solidFill>
                  <a:schemeClr val="accent1">
                    <a:lumMod val="60000"/>
                    <a:lumOff val="40000"/>
                  </a:schemeClr>
                </a:solidFill>
              </a:rPr>
              <a:t>')</a:t>
            </a:r>
            <a:endParaRPr>
              <a:solidFill>
                <a:schemeClr val="accent1">
                  <a:lumMod val="60000"/>
                  <a:lumOff val="40000"/>
                </a:schemeClr>
              </a:solidFill>
            </a:endParaRPr>
          </a:p>
          <a:p>
            <a:pPr marL="101600" indent="0">
              <a:buNone/>
            </a:pPr>
            <a:endParaRPr lang="en-US" b="1" dirty="0"/>
          </a:p>
          <a:p>
            <a:pPr marL="101600" indent="0">
              <a:buNone/>
            </a:pPr>
            <a:r>
              <a:rPr lang="en-US" b="1" dirty="0"/>
              <a:t>&gt;&gt;&gt; </a:t>
            </a:r>
            <a:r>
              <a:rPr lang="en-US" dirty="0">
                <a:highlight>
                  <a:srgbClr val="EFEFEF"/>
                </a:highlight>
                <a:latin typeface="Roboto Mono"/>
                <a:ea typeface="Roboto Mono"/>
              </a:rPr>
              <a:t>t[2:] # copy to the very end of the sequence</a:t>
            </a:r>
            <a:endParaRPr>
              <a:highlight>
                <a:srgbClr val="EFEFEF"/>
              </a:highlight>
              <a:latin typeface="Roboto Mono"/>
              <a:ea typeface="Roboto Mono"/>
            </a:endParaRPr>
          </a:p>
          <a:p>
            <a:pPr marL="101600" indent="0">
              <a:buNone/>
            </a:pPr>
            <a:r>
              <a:rPr lang="en-US" b="1" dirty="0">
                <a:solidFill>
                  <a:schemeClr val="accent1">
                    <a:lumMod val="60000"/>
                    <a:lumOff val="40000"/>
                  </a:schemeClr>
                </a:solidFill>
              </a:rPr>
              <a:t>(4.56, (2,3), 'def')</a:t>
            </a:r>
            <a:endParaRPr dirty="0">
              <a:solidFill>
                <a:schemeClr val="accent1">
                  <a:lumMod val="60000"/>
                  <a:lumOff val="40000"/>
                </a:schemeClr>
              </a:solidFill>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21</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936511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Operations on Lists</a:t>
            </a:r>
            <a:endParaRPr lang="en-US" dirty="0"/>
          </a:p>
        </p:txBody>
      </p:sp>
      <p:sp>
        <p:nvSpPr>
          <p:cNvPr id="64" name="Google Shape;64;p2"/>
          <p:cNvSpPr txBox="1">
            <a:spLocks noGrp="1"/>
          </p:cNvSpPr>
          <p:nvPr>
            <p:ph type="body" idx="1"/>
          </p:nvPr>
        </p:nvSpPr>
        <p:spPr>
          <a:xfrm>
            <a:off x="399675" y="1299625"/>
            <a:ext cx="10541593" cy="5080864"/>
          </a:xfrm>
          <a:prstGeom prst="rect">
            <a:avLst/>
          </a:prstGeom>
          <a:noFill/>
          <a:ln>
            <a:noFill/>
          </a:ln>
        </p:spPr>
        <p:txBody>
          <a:bodyPr spcFirstLastPara="1" wrap="square" lIns="91425" tIns="45700" rIns="91425" bIns="45700" anchor="t" anchorCtr="0">
            <a:normAutofit fontScale="85000" lnSpcReduction="20000"/>
          </a:bodyPr>
          <a:lstStyle/>
          <a:p>
            <a:pPr marL="101600" indent="0">
              <a:buNone/>
            </a:pPr>
            <a:r>
              <a:rPr lang="en-US" b="1" dirty="0"/>
              <a:t>&gt;&gt;&gt; </a:t>
            </a:r>
            <a:r>
              <a:rPr lang="en-US" sz="1900" dirty="0">
                <a:highlight>
                  <a:srgbClr val="EFEFEF"/>
                </a:highlight>
                <a:latin typeface="Roboto Mono"/>
                <a:ea typeface="Roboto Mono"/>
              </a:rPr>
              <a:t>li = [1, 11, 3, 4, 5]</a:t>
            </a:r>
          </a:p>
          <a:p>
            <a:pPr marL="101600" indent="0">
              <a:buNone/>
            </a:pPr>
            <a:r>
              <a:rPr lang="en-US" b="1" dirty="0"/>
              <a:t>&gt;&gt;&gt; </a:t>
            </a:r>
            <a:r>
              <a:rPr lang="en-US" sz="1900" dirty="0" err="1">
                <a:highlight>
                  <a:srgbClr val="EFEFEF"/>
                </a:highlight>
                <a:latin typeface="Roboto Mono"/>
                <a:ea typeface="Roboto Mono"/>
              </a:rPr>
              <a:t>li.append</a:t>
            </a:r>
            <a:r>
              <a:rPr lang="en-US" sz="1900" dirty="0">
                <a:highlight>
                  <a:srgbClr val="EFEFEF"/>
                </a:highlight>
                <a:latin typeface="Roboto Mono"/>
                <a:ea typeface="Roboto Mono"/>
              </a:rPr>
              <a:t>('a')  # Note the method syntax</a:t>
            </a:r>
          </a:p>
          <a:p>
            <a:pPr marL="101600" indent="0">
              <a:buNone/>
            </a:pPr>
            <a:r>
              <a:rPr lang="en-US" b="1" dirty="0"/>
              <a:t>&gt;&gt;&gt; </a:t>
            </a:r>
            <a:r>
              <a:rPr lang="en-US" sz="1900" dirty="0">
                <a:highlight>
                  <a:srgbClr val="EFEFEF"/>
                </a:highlight>
                <a:latin typeface="Roboto Mono"/>
                <a:ea typeface="Roboto Mono"/>
              </a:rPr>
              <a:t>li</a:t>
            </a:r>
            <a:endParaRPr sz="1900">
              <a:highlight>
                <a:srgbClr val="EFEFEF"/>
              </a:highlight>
              <a:latin typeface="Roboto Mono"/>
              <a:ea typeface="Roboto Mono"/>
            </a:endParaRPr>
          </a:p>
          <a:p>
            <a:pPr marL="101600" indent="0">
              <a:buNone/>
            </a:pPr>
            <a:r>
              <a:rPr lang="en-US" b="1" dirty="0">
                <a:solidFill>
                  <a:schemeClr val="accent1">
                    <a:lumMod val="60000"/>
                    <a:lumOff val="40000"/>
                  </a:schemeClr>
                </a:solidFill>
              </a:rPr>
              <a:t>[1, 11, 3, 4, 5, 'a']</a:t>
            </a:r>
            <a:endParaRPr dirty="0">
              <a:solidFill>
                <a:schemeClr val="accent1">
                  <a:lumMod val="60000"/>
                  <a:lumOff val="40000"/>
                </a:schemeClr>
              </a:solidFill>
            </a:endParaRPr>
          </a:p>
          <a:p>
            <a:pPr marL="101600" indent="0">
              <a:buNone/>
            </a:pPr>
            <a:r>
              <a:rPr lang="en-US" b="1" dirty="0"/>
              <a:t>&gt;&gt;&gt; </a:t>
            </a:r>
            <a:r>
              <a:rPr lang="en-US" sz="1900" dirty="0" err="1">
                <a:highlight>
                  <a:srgbClr val="EFEFEF"/>
                </a:highlight>
                <a:latin typeface="Roboto Mono"/>
                <a:ea typeface="Roboto Mono"/>
              </a:rPr>
              <a:t>li.insert</a:t>
            </a:r>
            <a:r>
              <a:rPr lang="en-US" sz="1900" dirty="0">
                <a:highlight>
                  <a:srgbClr val="EFEFEF"/>
                </a:highlight>
                <a:latin typeface="Roboto Mono"/>
                <a:ea typeface="Roboto Mono"/>
              </a:rPr>
              <a:t>(2, '</a:t>
            </a:r>
            <a:r>
              <a:rPr lang="en-US" sz="1900" dirty="0" err="1">
                <a:highlight>
                  <a:srgbClr val="EFEFEF"/>
                </a:highlight>
                <a:latin typeface="Roboto Mono"/>
                <a:ea typeface="Roboto Mono"/>
              </a:rPr>
              <a:t>i</a:t>
            </a:r>
            <a:r>
              <a:rPr lang="en-US" sz="1900" dirty="0">
                <a:highlight>
                  <a:srgbClr val="EFEFEF"/>
                </a:highlight>
                <a:latin typeface="Roboto Mono"/>
                <a:ea typeface="Roboto Mono"/>
              </a:rPr>
              <a:t>')</a:t>
            </a:r>
          </a:p>
          <a:p>
            <a:pPr marL="101600" indent="0">
              <a:buNone/>
            </a:pPr>
            <a:r>
              <a:rPr lang="en-US" b="1" dirty="0"/>
              <a:t>&gt;&gt;&gt; </a:t>
            </a:r>
            <a:r>
              <a:rPr lang="en-US" sz="1900" dirty="0">
                <a:highlight>
                  <a:srgbClr val="EFEFEF"/>
                </a:highlight>
                <a:latin typeface="Roboto Mono"/>
                <a:ea typeface="Roboto Mono"/>
              </a:rPr>
              <a:t>li</a:t>
            </a:r>
          </a:p>
          <a:p>
            <a:pPr marL="101600" indent="0">
              <a:buNone/>
            </a:pPr>
            <a:r>
              <a:rPr lang="en-US" b="1" dirty="0">
                <a:solidFill>
                  <a:schemeClr val="accent1">
                    <a:lumMod val="60000"/>
                    <a:lumOff val="40000"/>
                  </a:schemeClr>
                </a:solidFill>
              </a:rPr>
              <a:t>[1, 11, '</a:t>
            </a:r>
            <a:r>
              <a:rPr lang="en-US" b="1" dirty="0" err="1">
                <a:solidFill>
                  <a:schemeClr val="accent1">
                    <a:lumMod val="60000"/>
                    <a:lumOff val="40000"/>
                  </a:schemeClr>
                </a:solidFill>
              </a:rPr>
              <a:t>i</a:t>
            </a:r>
            <a:r>
              <a:rPr lang="en-US" b="1" dirty="0">
                <a:solidFill>
                  <a:schemeClr val="accent1">
                    <a:lumMod val="60000"/>
                    <a:lumOff val="40000"/>
                  </a:schemeClr>
                </a:solidFill>
              </a:rPr>
              <a:t>', 3, 4, 5, 'a']</a:t>
            </a:r>
            <a:endParaRPr lang="en-US" b="1">
              <a:solidFill>
                <a:schemeClr val="accent1">
                  <a:lumMod val="60000"/>
                  <a:lumOff val="40000"/>
                </a:schemeClr>
              </a:solidFill>
            </a:endParaRPr>
          </a:p>
          <a:p>
            <a:pPr marL="101600" indent="0">
              <a:buNone/>
            </a:pPr>
            <a:r>
              <a:rPr lang="en-US" b="1" dirty="0"/>
              <a:t>&gt;&gt;&gt; </a:t>
            </a:r>
            <a:r>
              <a:rPr lang="en-US" sz="1900" dirty="0">
                <a:highlight>
                  <a:srgbClr val="EFEFEF"/>
                </a:highlight>
                <a:latin typeface="Roboto Mono"/>
                <a:ea typeface="Roboto Mono"/>
              </a:rPr>
              <a:t>li = ['a', 'b', 'c', 'b']</a:t>
            </a:r>
          </a:p>
          <a:p>
            <a:pPr marL="101600" indent="0">
              <a:buNone/>
            </a:pPr>
            <a:r>
              <a:rPr lang="en-US" b="1" dirty="0"/>
              <a:t>&gt;&gt;&gt; </a:t>
            </a:r>
            <a:r>
              <a:rPr lang="en-US" sz="1900" dirty="0" err="1">
                <a:highlight>
                  <a:srgbClr val="EFEFEF"/>
                </a:highlight>
                <a:latin typeface="Roboto Mono"/>
                <a:ea typeface="Roboto Mono"/>
              </a:rPr>
              <a:t>li.index</a:t>
            </a:r>
            <a:r>
              <a:rPr lang="en-US" sz="1900" dirty="0">
                <a:highlight>
                  <a:srgbClr val="EFEFEF"/>
                </a:highlight>
                <a:latin typeface="Roboto Mono"/>
                <a:ea typeface="Roboto Mono"/>
              </a:rPr>
              <a:t>('b')     # index of first occurrence</a:t>
            </a:r>
          </a:p>
          <a:p>
            <a:pPr marL="101600" indent="0">
              <a:buNone/>
            </a:pPr>
            <a:r>
              <a:rPr lang="en-US" b="1" dirty="0">
                <a:solidFill>
                  <a:schemeClr val="accent1">
                    <a:lumMod val="60000"/>
                    <a:lumOff val="40000"/>
                  </a:schemeClr>
                </a:solidFill>
              </a:rPr>
              <a:t>1</a:t>
            </a:r>
            <a:endParaRPr lang="en-US" b="1">
              <a:solidFill>
                <a:schemeClr val="accent1">
                  <a:lumMod val="60000"/>
                  <a:lumOff val="40000"/>
                </a:schemeClr>
              </a:solidFill>
            </a:endParaRPr>
          </a:p>
          <a:p>
            <a:pPr marL="101600" indent="0">
              <a:buNone/>
            </a:pPr>
            <a:r>
              <a:rPr lang="en-US" b="1" dirty="0"/>
              <a:t>&gt;&gt;&gt; </a:t>
            </a:r>
            <a:r>
              <a:rPr lang="en-US" sz="1900" dirty="0" err="1">
                <a:highlight>
                  <a:srgbClr val="EFEFEF"/>
                </a:highlight>
                <a:latin typeface="Roboto Mono"/>
                <a:ea typeface="Roboto Mono"/>
              </a:rPr>
              <a:t>li.count</a:t>
            </a:r>
            <a:r>
              <a:rPr lang="en-US" sz="1900" dirty="0">
                <a:highlight>
                  <a:srgbClr val="EFEFEF"/>
                </a:highlight>
                <a:latin typeface="Roboto Mono"/>
                <a:ea typeface="Roboto Mono"/>
              </a:rPr>
              <a:t>('b')     # number of occurrences</a:t>
            </a:r>
            <a:endParaRPr sz="1900">
              <a:highlight>
                <a:srgbClr val="EFEFEF"/>
              </a:highlight>
              <a:latin typeface="Roboto Mono"/>
              <a:ea typeface="Roboto Mono"/>
            </a:endParaRPr>
          </a:p>
          <a:p>
            <a:pPr marL="101600" indent="0" algn="l">
              <a:spcAft>
                <a:spcPts val="0"/>
              </a:spcAft>
              <a:buSzPts val="2000"/>
              <a:buNone/>
            </a:pPr>
            <a:r>
              <a:rPr lang="en-US" b="1" dirty="0">
                <a:solidFill>
                  <a:schemeClr val="accent1">
                    <a:lumMod val="60000"/>
                    <a:lumOff val="40000"/>
                  </a:schemeClr>
                </a:solidFill>
              </a:rPr>
              <a:t>2</a:t>
            </a:r>
            <a:endParaRPr b="1" dirty="0">
              <a:solidFill>
                <a:schemeClr val="accent1">
                  <a:lumMod val="60000"/>
                  <a:lumOff val="40000"/>
                </a:schemeClr>
              </a:solidFill>
            </a:endParaRPr>
          </a:p>
          <a:p>
            <a:pPr marL="101600" indent="0">
              <a:buNone/>
            </a:pPr>
            <a:r>
              <a:rPr lang="en-US" b="1" dirty="0"/>
              <a:t>&gt;&gt;&gt; </a:t>
            </a:r>
            <a:r>
              <a:rPr lang="en-US" sz="1900" dirty="0" err="1">
                <a:highlight>
                  <a:srgbClr val="EFEFEF"/>
                </a:highlight>
                <a:latin typeface="Roboto Mono"/>
                <a:ea typeface="Roboto Mono"/>
              </a:rPr>
              <a:t>li.remove</a:t>
            </a:r>
            <a:r>
              <a:rPr lang="en-US" sz="1900" dirty="0">
                <a:highlight>
                  <a:srgbClr val="EFEFEF"/>
                </a:highlight>
                <a:latin typeface="Roboto Mono"/>
                <a:ea typeface="Roboto Mono"/>
              </a:rPr>
              <a:t>('b')    # remove first occurrence</a:t>
            </a:r>
          </a:p>
          <a:p>
            <a:pPr marL="101600" indent="0">
              <a:buNone/>
            </a:pPr>
            <a:r>
              <a:rPr lang="en-US" b="1" dirty="0"/>
              <a:t>&gt;&gt;&gt; </a:t>
            </a:r>
            <a:r>
              <a:rPr lang="en-US" sz="1900" dirty="0">
                <a:highlight>
                  <a:srgbClr val="EFEFEF"/>
                </a:highlight>
                <a:latin typeface="Roboto Mono"/>
                <a:ea typeface="Roboto Mono"/>
              </a:rPr>
              <a:t>li</a:t>
            </a:r>
            <a:endParaRPr sz="1900">
              <a:highlight>
                <a:srgbClr val="EFEFEF"/>
              </a:highlight>
              <a:latin typeface="Roboto Mono"/>
              <a:ea typeface="Roboto Mono"/>
            </a:endParaRPr>
          </a:p>
          <a:p>
            <a:pPr marL="0" indent="0">
              <a:lnSpc>
                <a:spcPct val="140000"/>
              </a:lnSpc>
              <a:spcBef>
                <a:spcPts val="0"/>
              </a:spcBef>
              <a:buNone/>
            </a:pPr>
            <a:r>
              <a:rPr lang="en-US" b="1" dirty="0">
                <a:solidFill>
                  <a:schemeClr val="accent1">
                    <a:lumMod val="60000"/>
                    <a:lumOff val="40000"/>
                  </a:schemeClr>
                </a:solidFill>
              </a:rPr>
              <a:t>['a', 'c', 'b']</a:t>
            </a:r>
            <a:endParaRPr b="1" dirty="0">
              <a:solidFill>
                <a:schemeClr val="accent1">
                  <a:lumMod val="60000"/>
                  <a:lumOff val="40000"/>
                </a:schemeClr>
              </a:solidFill>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22</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535220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Operations on Lists 2</a:t>
            </a:r>
            <a:endParaRPr lang="en-US" dirty="0"/>
          </a:p>
        </p:txBody>
      </p:sp>
      <p:sp>
        <p:nvSpPr>
          <p:cNvPr id="64" name="Google Shape;64;p2"/>
          <p:cNvSpPr txBox="1">
            <a:spLocks noGrp="1"/>
          </p:cNvSpPr>
          <p:nvPr>
            <p:ph type="body" idx="1"/>
          </p:nvPr>
        </p:nvSpPr>
        <p:spPr>
          <a:xfrm>
            <a:off x="399675" y="1299625"/>
            <a:ext cx="10555200" cy="4951211"/>
          </a:xfrm>
          <a:prstGeom prst="rect">
            <a:avLst/>
          </a:prstGeom>
          <a:noFill/>
          <a:ln>
            <a:noFill/>
          </a:ln>
        </p:spPr>
        <p:txBody>
          <a:bodyPr spcFirstLastPara="1" wrap="square" lIns="91425" tIns="45700" rIns="91425" bIns="45700" anchor="t" anchorCtr="0">
            <a:normAutofit fontScale="92500" lnSpcReduction="10000"/>
          </a:bodyPr>
          <a:lstStyle/>
          <a:p>
            <a:pPr marL="101600" indent="0">
              <a:buNone/>
            </a:pPr>
            <a:r>
              <a:rPr lang="en-US" b="1" dirty="0"/>
              <a:t>&gt;&gt;&gt; </a:t>
            </a:r>
            <a:r>
              <a:rPr lang="en-US" sz="1700" dirty="0">
                <a:highlight>
                  <a:srgbClr val="EFEFEF"/>
                </a:highlight>
                <a:latin typeface="Roboto Mono"/>
                <a:ea typeface="Roboto Mono"/>
              </a:rPr>
              <a:t>li = [5, 2, 6, 8]</a:t>
            </a:r>
          </a:p>
          <a:p>
            <a:pPr marL="101600" indent="0">
              <a:buNone/>
            </a:pPr>
            <a:r>
              <a:rPr lang="en-US" b="1" dirty="0"/>
              <a:t>&gt;&gt;&gt; </a:t>
            </a:r>
            <a:r>
              <a:rPr lang="en-US" sz="1700" dirty="0" err="1">
                <a:highlight>
                  <a:srgbClr val="EFEFEF"/>
                </a:highlight>
                <a:latin typeface="Roboto Mono"/>
                <a:ea typeface="Roboto Mono"/>
              </a:rPr>
              <a:t>li.reverse</a:t>
            </a:r>
            <a:r>
              <a:rPr lang="en-US" sz="1700" dirty="0">
                <a:highlight>
                  <a:srgbClr val="EFEFEF"/>
                </a:highlight>
                <a:latin typeface="Roboto Mono"/>
                <a:ea typeface="Roboto Mono"/>
              </a:rPr>
              <a:t>()    # reverse the list *in place* (modify)</a:t>
            </a:r>
            <a:endParaRPr sz="1700" dirty="0">
              <a:highlight>
                <a:srgbClr val="EFEFEF"/>
              </a:highlight>
              <a:latin typeface="Roboto Mono"/>
              <a:ea typeface="Roboto Mono"/>
            </a:endParaRPr>
          </a:p>
          <a:p>
            <a:pPr marL="101600" indent="0">
              <a:buNone/>
            </a:pPr>
            <a:r>
              <a:rPr lang="en-US" b="1" dirty="0"/>
              <a:t>&gt;&gt;&gt; </a:t>
            </a:r>
            <a:r>
              <a:rPr lang="en-US" sz="1700" dirty="0">
                <a:highlight>
                  <a:srgbClr val="EFEFEF"/>
                </a:highlight>
                <a:latin typeface="Roboto Mono"/>
                <a:ea typeface="Roboto Mono"/>
              </a:rPr>
              <a:t>li</a:t>
            </a:r>
            <a:endParaRPr sz="1700" dirty="0">
              <a:highlight>
                <a:srgbClr val="EFEFEF"/>
              </a:highlight>
              <a:latin typeface="Roboto Mono"/>
              <a:ea typeface="Roboto Mono"/>
            </a:endParaRPr>
          </a:p>
          <a:p>
            <a:pPr marL="101600" indent="0">
              <a:buNone/>
            </a:pPr>
            <a:r>
              <a:rPr lang="en-US" b="1" dirty="0">
                <a:solidFill>
                  <a:schemeClr val="accent1">
                    <a:lumMod val="60000"/>
                    <a:lumOff val="40000"/>
                  </a:schemeClr>
                </a:solidFill>
              </a:rPr>
              <a:t>[8, 6, 2, 5]</a:t>
            </a:r>
            <a:endParaRPr lang="en-US" dirty="0">
              <a:solidFill>
                <a:schemeClr val="accent1">
                  <a:lumMod val="60000"/>
                  <a:lumOff val="40000"/>
                </a:schemeClr>
              </a:solidFill>
            </a:endParaRPr>
          </a:p>
          <a:p>
            <a:pPr marL="101600" indent="0">
              <a:buNone/>
            </a:pPr>
            <a:endParaRPr lang="en-US" b="1" dirty="0"/>
          </a:p>
          <a:p>
            <a:pPr marL="101600" indent="0">
              <a:buNone/>
            </a:pPr>
            <a:r>
              <a:rPr lang="en-US" b="1" dirty="0"/>
              <a:t>&gt;&gt;&gt; </a:t>
            </a:r>
            <a:r>
              <a:rPr lang="en-US" sz="1700" dirty="0" err="1">
                <a:highlight>
                  <a:srgbClr val="EFEFEF"/>
                </a:highlight>
                <a:latin typeface="Roboto Mono"/>
                <a:ea typeface="Roboto Mono"/>
              </a:rPr>
              <a:t>li.sort</a:t>
            </a:r>
            <a:r>
              <a:rPr lang="en-US" sz="1700" dirty="0">
                <a:highlight>
                  <a:srgbClr val="EFEFEF"/>
                </a:highlight>
                <a:latin typeface="Roboto Mono"/>
                <a:ea typeface="Roboto Mono"/>
              </a:rPr>
              <a:t>()       # sort the list *in place*</a:t>
            </a:r>
          </a:p>
          <a:p>
            <a:pPr marL="101600" indent="0">
              <a:buNone/>
            </a:pPr>
            <a:r>
              <a:rPr lang="en-US" b="1" dirty="0"/>
              <a:t>&gt;&gt;&gt; </a:t>
            </a:r>
            <a:r>
              <a:rPr lang="en-US" sz="1700" dirty="0">
                <a:highlight>
                  <a:srgbClr val="EFEFEF"/>
                </a:highlight>
                <a:latin typeface="Roboto Mono"/>
                <a:ea typeface="Roboto Mono"/>
              </a:rPr>
              <a:t>li</a:t>
            </a:r>
            <a:endParaRPr sz="1700" dirty="0">
              <a:highlight>
                <a:srgbClr val="EFEFEF"/>
              </a:highlight>
              <a:latin typeface="Roboto Mono"/>
              <a:ea typeface="Roboto Mono"/>
            </a:endParaRPr>
          </a:p>
          <a:p>
            <a:pPr marL="101600" indent="0">
              <a:buNone/>
            </a:pPr>
            <a:r>
              <a:rPr lang="en-US" sz="2100" b="1" dirty="0">
                <a:solidFill>
                  <a:schemeClr val="accent1">
                    <a:lumMod val="60000"/>
                    <a:lumOff val="40000"/>
                  </a:schemeClr>
                </a:solidFill>
              </a:rPr>
              <a:t>[2, 5, 6, 8]</a:t>
            </a:r>
          </a:p>
          <a:p>
            <a:pPr marL="101600" indent="0">
              <a:buNone/>
            </a:pPr>
            <a:endParaRPr lang="en-US" b="1" dirty="0"/>
          </a:p>
          <a:p>
            <a:pPr marL="101600" indent="0">
              <a:buNone/>
            </a:pPr>
            <a:r>
              <a:rPr lang="en-US" b="1" dirty="0"/>
              <a:t>&gt;&gt;&gt; </a:t>
            </a:r>
            <a:r>
              <a:rPr lang="en-US" sz="1700" dirty="0" err="1">
                <a:highlight>
                  <a:srgbClr val="EFEFEF"/>
                </a:highlight>
                <a:latin typeface="Roboto Mono"/>
                <a:ea typeface="Roboto Mono"/>
              </a:rPr>
              <a:t>li.sort</a:t>
            </a:r>
            <a:r>
              <a:rPr lang="en-US" sz="1700" dirty="0">
                <a:highlight>
                  <a:srgbClr val="EFEFEF"/>
                </a:highlight>
                <a:latin typeface="Roboto Mono"/>
                <a:ea typeface="Roboto Mono"/>
              </a:rPr>
              <a:t>(</a:t>
            </a:r>
            <a:r>
              <a:rPr lang="en-US" sz="1700" dirty="0" err="1">
                <a:highlight>
                  <a:srgbClr val="EFEFEF"/>
                </a:highlight>
                <a:latin typeface="Roboto Mono"/>
                <a:ea typeface="Roboto Mono"/>
              </a:rPr>
              <a:t>some_function</a:t>
            </a:r>
            <a:r>
              <a:rPr lang="en-US" sz="1700" dirty="0">
                <a:highlight>
                  <a:srgbClr val="EFEFEF"/>
                </a:highlight>
                <a:latin typeface="Roboto Mono"/>
                <a:ea typeface="Roboto Mono"/>
              </a:rPr>
              <a:t>)  </a:t>
            </a:r>
            <a:endParaRPr lang="en-US" sz="1700">
              <a:highlight>
                <a:srgbClr val="EFEFEF"/>
              </a:highlight>
              <a:latin typeface="Roboto Mono"/>
              <a:ea typeface="Roboto Mono"/>
            </a:endParaRPr>
          </a:p>
          <a:p>
            <a:pPr marL="101600" indent="0">
              <a:buNone/>
            </a:pPr>
            <a:r>
              <a:rPr lang="en-US" sz="1700" dirty="0">
                <a:highlight>
                  <a:srgbClr val="EFEFEF"/>
                </a:highlight>
                <a:latin typeface="Roboto Mono"/>
                <a:ea typeface="Roboto Mono"/>
              </a:rPr>
              <a:t># sort in place using user-defined comparison</a:t>
            </a:r>
            <a:endParaRPr sz="1700" dirty="0">
              <a:highlight>
                <a:srgbClr val="EFEFEF"/>
              </a:highlight>
              <a:latin typeface="Roboto Mono"/>
              <a:ea typeface="Roboto Mono"/>
            </a:endParaRPr>
          </a:p>
          <a:p>
            <a:pPr marL="101600" indent="0">
              <a:buNone/>
            </a:pPr>
            <a:endParaRPr lang="en-US" b="1" dirty="0"/>
          </a:p>
          <a:p>
            <a:pPr marL="101600" indent="0">
              <a:buNone/>
            </a:pPr>
            <a:r>
              <a:rPr lang="en-US" b="1" dirty="0"/>
              <a:t>&gt;&gt;&gt; </a:t>
            </a:r>
            <a:r>
              <a:rPr lang="en-US" sz="1700" dirty="0">
                <a:highlight>
                  <a:srgbClr val="EFEFEF"/>
                </a:highlight>
                <a:latin typeface="Roboto Mono"/>
                <a:ea typeface="Roboto Mono"/>
              </a:rPr>
              <a:t>sorted(li)  #return a *copy* sorted</a:t>
            </a:r>
            <a:endParaRPr sz="1700" dirty="0">
              <a:highlight>
                <a:srgbClr val="EFEFEF"/>
              </a:highlight>
              <a:latin typeface="Roboto Mono"/>
              <a:ea typeface="Roboto Mono"/>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23</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4215073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Operations on Strings</a:t>
            </a:r>
            <a:endParaRPr lang="en-US" dirty="0"/>
          </a:p>
        </p:txBody>
      </p:sp>
      <p:sp>
        <p:nvSpPr>
          <p:cNvPr id="64" name="Google Shape;64;p2"/>
          <p:cNvSpPr txBox="1">
            <a:spLocks noGrp="1"/>
          </p:cNvSpPr>
          <p:nvPr>
            <p:ph type="body" idx="1"/>
          </p:nvPr>
        </p:nvSpPr>
        <p:spPr>
          <a:xfrm>
            <a:off x="399675" y="1299625"/>
            <a:ext cx="10555200" cy="4951211"/>
          </a:xfrm>
          <a:prstGeom prst="rect">
            <a:avLst/>
          </a:prstGeom>
          <a:noFill/>
          <a:ln>
            <a:noFill/>
          </a:ln>
        </p:spPr>
        <p:txBody>
          <a:bodyPr spcFirstLastPara="1" wrap="square" lIns="91425" tIns="45700" rIns="91425" bIns="45700" anchor="t" anchorCtr="0">
            <a:normAutofit fontScale="77500" lnSpcReduction="20000"/>
          </a:bodyPr>
          <a:lstStyle/>
          <a:p>
            <a:pPr marL="101600" indent="0">
              <a:buNone/>
            </a:pPr>
            <a:r>
              <a:rPr lang="en-US" b="1" dirty="0"/>
              <a:t>&gt;&gt;&gt; </a:t>
            </a:r>
            <a:r>
              <a:rPr lang="en-US" dirty="0">
                <a:highlight>
                  <a:srgbClr val="EFEFEF"/>
                </a:highlight>
                <a:latin typeface="Roboto Mono"/>
                <a:ea typeface="Roboto Mono"/>
              </a:rPr>
              <a:t>s = "Pretend this sentence makes sense." </a:t>
            </a:r>
          </a:p>
          <a:p>
            <a:pPr marL="101600" indent="0">
              <a:buNone/>
            </a:pPr>
            <a:r>
              <a:rPr lang="en-US" b="1" dirty="0"/>
              <a:t>&gt;&gt;&gt; </a:t>
            </a:r>
            <a:r>
              <a:rPr lang="en-US" dirty="0">
                <a:highlight>
                  <a:srgbClr val="EFEFEF"/>
                </a:highlight>
                <a:latin typeface="Roboto Mono"/>
                <a:ea typeface="Roboto Mono"/>
              </a:rPr>
              <a:t>words = </a:t>
            </a:r>
            <a:r>
              <a:rPr lang="en-US" dirty="0" err="1">
                <a:highlight>
                  <a:srgbClr val="EFEFEF"/>
                </a:highlight>
                <a:latin typeface="Roboto Mono"/>
                <a:ea typeface="Roboto Mono"/>
              </a:rPr>
              <a:t>s.split</a:t>
            </a:r>
            <a:r>
              <a:rPr lang="en-US" dirty="0">
                <a:highlight>
                  <a:srgbClr val="EFEFEF"/>
                </a:highlight>
                <a:latin typeface="Roboto Mono"/>
                <a:ea typeface="Roboto Mono"/>
              </a:rPr>
              <a:t>(" ") </a:t>
            </a:r>
          </a:p>
          <a:p>
            <a:pPr marL="101600" indent="0">
              <a:buNone/>
            </a:pPr>
            <a:r>
              <a:rPr lang="en-US" b="1" dirty="0"/>
              <a:t>&gt;&gt;&gt; </a:t>
            </a:r>
            <a:r>
              <a:rPr lang="en-US" dirty="0">
                <a:highlight>
                  <a:srgbClr val="EFEFEF"/>
                </a:highlight>
                <a:latin typeface="Roboto Mono"/>
                <a:ea typeface="Roboto Mono"/>
              </a:rPr>
              <a:t>words </a:t>
            </a:r>
          </a:p>
          <a:p>
            <a:pPr marL="101600" indent="0">
              <a:buNone/>
            </a:pPr>
            <a:r>
              <a:rPr lang="en-US" b="1" dirty="0">
                <a:solidFill>
                  <a:schemeClr val="accent1">
                    <a:lumMod val="60000"/>
                    <a:lumOff val="40000"/>
                  </a:schemeClr>
                </a:solidFill>
              </a:rPr>
              <a:t>['Pretend', 'this', 'sentence', 'makes', 'sense.']</a:t>
            </a:r>
            <a:endParaRPr lang="en-US" dirty="0">
              <a:solidFill>
                <a:schemeClr val="accent1">
                  <a:lumMod val="60000"/>
                  <a:lumOff val="40000"/>
                </a:schemeClr>
              </a:solidFill>
            </a:endParaRPr>
          </a:p>
          <a:p>
            <a:pPr marL="101600" indent="0">
              <a:buNone/>
            </a:pPr>
            <a:r>
              <a:rPr lang="en-US" b="1" dirty="0"/>
              <a:t>&gt;&gt;&gt; </a:t>
            </a:r>
            <a:r>
              <a:rPr lang="en-US" dirty="0">
                <a:highlight>
                  <a:srgbClr val="EFEFEF"/>
                </a:highlight>
                <a:latin typeface="Roboto Mono"/>
                <a:ea typeface="Roboto Mono"/>
              </a:rPr>
              <a:t>"_".join(words) #join method of obj "_"</a:t>
            </a:r>
          </a:p>
          <a:p>
            <a:pPr marL="101600" indent="0">
              <a:buNone/>
            </a:pPr>
            <a:r>
              <a:rPr lang="en-US" b="1" dirty="0">
                <a:solidFill>
                  <a:schemeClr val="accent1">
                    <a:lumMod val="60000"/>
                    <a:lumOff val="40000"/>
                  </a:schemeClr>
                </a:solidFill>
              </a:rPr>
              <a:t>'</a:t>
            </a:r>
            <a:r>
              <a:rPr lang="en-US" b="1" dirty="0" err="1">
                <a:solidFill>
                  <a:schemeClr val="accent1">
                    <a:lumMod val="60000"/>
                    <a:lumOff val="40000"/>
                  </a:schemeClr>
                </a:solidFill>
              </a:rPr>
              <a:t>Pretend_this_sentence_makes_sense</a:t>
            </a:r>
            <a:r>
              <a:rPr lang="en-US" b="1" dirty="0">
                <a:solidFill>
                  <a:schemeClr val="accent1">
                    <a:lumMod val="60000"/>
                    <a:lumOff val="40000"/>
                  </a:schemeClr>
                </a:solidFill>
              </a:rPr>
              <a:t>.' </a:t>
            </a:r>
            <a:endParaRPr lang="en-US">
              <a:solidFill>
                <a:schemeClr val="accent1">
                  <a:lumMod val="60000"/>
                  <a:lumOff val="40000"/>
                </a:schemeClr>
              </a:solidFill>
            </a:endParaRPr>
          </a:p>
          <a:p>
            <a:pPr marL="101600" indent="0">
              <a:buNone/>
            </a:pPr>
            <a:endParaRPr lang="en-US" b="1" dirty="0"/>
          </a:p>
          <a:p>
            <a:pPr marL="101600" indent="0">
              <a:buNone/>
            </a:pPr>
            <a:r>
              <a:rPr lang="en-US" b="1" dirty="0"/>
              <a:t>&gt;&gt;&gt; </a:t>
            </a:r>
            <a:r>
              <a:rPr lang="en-US" dirty="0">
                <a:highlight>
                  <a:srgbClr val="EFEFEF"/>
                </a:highlight>
                <a:latin typeface="Roboto Mono"/>
                <a:ea typeface="Roboto Mono"/>
              </a:rPr>
              <a:t>s = 'dog' </a:t>
            </a:r>
          </a:p>
          <a:p>
            <a:pPr marL="101600" indent="0">
              <a:buNone/>
            </a:pPr>
            <a:r>
              <a:rPr lang="en-US" b="1" dirty="0"/>
              <a:t>&gt;&gt;&gt; </a:t>
            </a:r>
            <a:r>
              <a:rPr lang="en-US" dirty="0" err="1">
                <a:highlight>
                  <a:srgbClr val="EFEFEF"/>
                </a:highlight>
                <a:latin typeface="Roboto Mono"/>
                <a:ea typeface="Roboto Mono"/>
              </a:rPr>
              <a:t>s.capitalize</a:t>
            </a:r>
            <a:r>
              <a:rPr lang="en-US" dirty="0">
                <a:highlight>
                  <a:srgbClr val="EFEFEF"/>
                </a:highlight>
                <a:latin typeface="Roboto Mono"/>
                <a:ea typeface="Roboto Mono"/>
              </a:rPr>
              <a:t>() </a:t>
            </a:r>
          </a:p>
          <a:p>
            <a:pPr marL="101600" indent="0">
              <a:buNone/>
            </a:pPr>
            <a:r>
              <a:rPr lang="en-US" b="1" dirty="0">
                <a:solidFill>
                  <a:schemeClr val="accent1">
                    <a:lumMod val="60000"/>
                    <a:lumOff val="40000"/>
                  </a:schemeClr>
                </a:solidFill>
              </a:rPr>
              <a:t>'Dog' </a:t>
            </a:r>
            <a:endParaRPr lang="en-US" dirty="0">
              <a:solidFill>
                <a:schemeClr val="accent1">
                  <a:lumMod val="60000"/>
                  <a:lumOff val="40000"/>
                </a:schemeClr>
              </a:solidFill>
            </a:endParaRPr>
          </a:p>
          <a:p>
            <a:pPr marL="101600" indent="0">
              <a:buNone/>
            </a:pPr>
            <a:r>
              <a:rPr lang="en-US" b="1" dirty="0"/>
              <a:t>&gt;&gt;&gt; </a:t>
            </a:r>
            <a:r>
              <a:rPr lang="en-US" dirty="0" err="1">
                <a:highlight>
                  <a:srgbClr val="EFEFEF"/>
                </a:highlight>
                <a:latin typeface="Roboto Mono"/>
                <a:ea typeface="Roboto Mono"/>
              </a:rPr>
              <a:t>s.upper</a:t>
            </a:r>
            <a:r>
              <a:rPr lang="en-US" dirty="0">
                <a:highlight>
                  <a:srgbClr val="EFEFEF"/>
                </a:highlight>
                <a:latin typeface="Roboto Mono"/>
                <a:ea typeface="Roboto Mono"/>
              </a:rPr>
              <a:t>() </a:t>
            </a:r>
            <a:endParaRPr>
              <a:highlight>
                <a:srgbClr val="EFEFEF"/>
              </a:highlight>
              <a:latin typeface="Roboto Mono"/>
              <a:ea typeface="Roboto Mono"/>
            </a:endParaRPr>
          </a:p>
          <a:p>
            <a:pPr marL="101600" lvl="0" indent="0" algn="l">
              <a:spcAft>
                <a:spcPts val="0"/>
              </a:spcAft>
              <a:buSzPts val="2000"/>
              <a:buNone/>
            </a:pPr>
            <a:r>
              <a:rPr lang="en-US" b="1" dirty="0">
                <a:solidFill>
                  <a:schemeClr val="accent1">
                    <a:lumMod val="60000"/>
                    <a:lumOff val="40000"/>
                  </a:schemeClr>
                </a:solidFill>
              </a:rPr>
              <a:t>'DOG’</a:t>
            </a:r>
            <a:endParaRPr dirty="0">
              <a:solidFill>
                <a:schemeClr val="accent1">
                  <a:lumMod val="60000"/>
                  <a:lumOff val="40000"/>
                </a:schemeClr>
              </a:solidFill>
            </a:endParaRPr>
          </a:p>
          <a:p>
            <a:pPr marL="101600" indent="0">
              <a:buNone/>
            </a:pPr>
            <a:r>
              <a:rPr lang="en-US" b="1" dirty="0"/>
              <a:t>&gt;&gt;&gt; </a:t>
            </a:r>
            <a:r>
              <a:rPr lang="en-US" dirty="0">
                <a:highlight>
                  <a:srgbClr val="EFEFEF"/>
                </a:highlight>
                <a:latin typeface="Roboto Mono"/>
                <a:ea typeface="Roboto Mono"/>
              </a:rPr>
              <a:t>' hi --'.strip(' –')</a:t>
            </a:r>
            <a:endParaRPr>
              <a:highlight>
                <a:srgbClr val="EFEFEF"/>
              </a:highlight>
              <a:latin typeface="Roboto Mono"/>
              <a:ea typeface="Roboto Mono"/>
            </a:endParaRPr>
          </a:p>
          <a:p>
            <a:pPr marL="101600" indent="0" algn="l">
              <a:spcAft>
                <a:spcPts val="0"/>
              </a:spcAft>
              <a:buSzPts val="2000"/>
              <a:buNone/>
            </a:pPr>
            <a:r>
              <a:rPr lang="en-US" b="1" dirty="0">
                <a:solidFill>
                  <a:schemeClr val="accent1">
                    <a:lumMod val="60000"/>
                    <a:lumOff val="40000"/>
                  </a:schemeClr>
                </a:solidFill>
              </a:rPr>
              <a:t>'hi’</a:t>
            </a:r>
            <a:endParaRPr dirty="0">
              <a:solidFill>
                <a:schemeClr val="accent1">
                  <a:lumMod val="60000"/>
                  <a:lumOff val="40000"/>
                </a:schemeClr>
              </a:solidFill>
            </a:endParaRPr>
          </a:p>
          <a:p>
            <a:pPr marL="101600" indent="0">
              <a:buNone/>
            </a:pPr>
            <a:endParaRPr lang="en-US" b="1" dirty="0"/>
          </a:p>
          <a:p>
            <a:pPr marL="101600" lvl="0" indent="0" algn="l">
              <a:spcAft>
                <a:spcPts val="0"/>
              </a:spcAft>
              <a:buSzPts val="2000"/>
              <a:buNone/>
            </a:pPr>
            <a:r>
              <a:rPr lang="en-US" b="1" dirty="0">
                <a:hlinkClick r:id="rId3"/>
              </a:rPr>
              <a:t>https://docs.python.org/3.7/library/string.html</a:t>
            </a:r>
            <a:endParaRPr/>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4">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24</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44360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marR="0" lvl="0" indent="0" algn="l">
              <a:lnSpc>
                <a:spcPct val="90000"/>
              </a:lnSpc>
              <a:spcBef>
                <a:spcPts val="0"/>
              </a:spcBef>
              <a:spcAft>
                <a:spcPts val="0"/>
              </a:spcAft>
              <a:buClr>
                <a:schemeClr val="accent1"/>
              </a:buClr>
              <a:buSzPts val="3200"/>
              <a:buNone/>
            </a:pPr>
            <a:r>
              <a:rPr lang="en-US" sz="3400" dirty="0"/>
              <a:t>Tuples</a:t>
            </a:r>
            <a:endParaRPr lang="en-US" dirty="0"/>
          </a:p>
        </p:txBody>
      </p:sp>
      <p:sp>
        <p:nvSpPr>
          <p:cNvPr id="64" name="Google Shape;64;p2"/>
          <p:cNvSpPr txBox="1">
            <a:spLocks noGrp="1"/>
          </p:cNvSpPr>
          <p:nvPr>
            <p:ph type="body" idx="1"/>
          </p:nvPr>
        </p:nvSpPr>
        <p:spPr>
          <a:xfrm>
            <a:off x="399675" y="1299625"/>
            <a:ext cx="10555200" cy="5066230"/>
          </a:xfrm>
          <a:prstGeom prst="rect">
            <a:avLst/>
          </a:prstGeom>
          <a:noFill/>
          <a:ln>
            <a:noFill/>
          </a:ln>
        </p:spPr>
        <p:txBody>
          <a:bodyPr spcFirstLastPara="1" wrap="square" lIns="91425" tIns="45700" rIns="91425" bIns="45700" anchor="t" anchorCtr="0">
            <a:normAutofit fontScale="77500" lnSpcReduction="20000"/>
          </a:bodyPr>
          <a:lstStyle/>
          <a:p>
            <a:pPr marL="101600" indent="0">
              <a:buNone/>
            </a:pPr>
            <a:r>
              <a:rPr lang="en-US" b="1" dirty="0"/>
              <a:t>&gt;&gt;&gt; </a:t>
            </a:r>
            <a:r>
              <a:rPr lang="en-US" dirty="0">
                <a:highlight>
                  <a:srgbClr val="EFEFEF"/>
                </a:highlight>
                <a:latin typeface="Roboto Mono"/>
                <a:ea typeface="Roboto Mono"/>
              </a:rPr>
              <a:t>a = ["apple", "orange", "banana"] </a:t>
            </a:r>
            <a:endParaRPr lang="en-US">
              <a:highlight>
                <a:srgbClr val="EFEFEF"/>
              </a:highlight>
              <a:latin typeface="Roboto Mono"/>
              <a:ea typeface="Roboto Mono"/>
            </a:endParaRPr>
          </a:p>
          <a:p>
            <a:pPr marL="101600" indent="0">
              <a:buNone/>
            </a:pPr>
            <a:r>
              <a:rPr lang="en-US" b="1" dirty="0"/>
              <a:t>&gt;&gt;&gt; </a:t>
            </a:r>
            <a:r>
              <a:rPr lang="en-US" sz="2100" dirty="0">
                <a:highlight>
                  <a:srgbClr val="EFEFEF"/>
                </a:highlight>
                <a:latin typeface="Roboto Mono"/>
                <a:ea typeface="Roboto Mono"/>
              </a:rPr>
              <a:t>for (index, fruit) in enumerate(a): </a:t>
            </a:r>
            <a:endParaRPr lang="en-US" sz="2100">
              <a:highlight>
                <a:srgbClr val="EFEFEF"/>
              </a:highlight>
              <a:latin typeface="Roboto Mono"/>
              <a:ea typeface="Roboto Mono"/>
            </a:endParaRPr>
          </a:p>
          <a:p>
            <a:pPr marL="101600" indent="0">
              <a:buNone/>
            </a:pPr>
            <a:r>
              <a:rPr lang="en-US" b="1" dirty="0"/>
              <a:t>...         </a:t>
            </a:r>
            <a:r>
              <a:rPr lang="en-US" sz="2100" dirty="0">
                <a:highlight>
                  <a:srgbClr val="EFEFEF"/>
                </a:highlight>
                <a:latin typeface="Roboto Mono"/>
                <a:ea typeface="Roboto Mono"/>
              </a:rPr>
              <a:t>print(str(index) + ": " + fruit)</a:t>
            </a:r>
          </a:p>
          <a:p>
            <a:pPr marL="101600" indent="0">
              <a:buNone/>
            </a:pPr>
            <a:r>
              <a:rPr lang="en-US" b="1" dirty="0"/>
              <a:t>... </a:t>
            </a:r>
            <a:endParaRPr lang="en-US"/>
          </a:p>
          <a:p>
            <a:pPr marL="101600" indent="0">
              <a:buNone/>
            </a:pPr>
            <a:r>
              <a:rPr lang="en-US" b="1" dirty="0">
                <a:solidFill>
                  <a:schemeClr val="accent1">
                    <a:lumMod val="60000"/>
                    <a:lumOff val="40000"/>
                  </a:schemeClr>
                </a:solidFill>
              </a:rPr>
              <a:t>0: apple </a:t>
            </a:r>
            <a:endParaRPr>
              <a:solidFill>
                <a:schemeClr val="accent1">
                  <a:lumMod val="60000"/>
                  <a:lumOff val="40000"/>
                </a:schemeClr>
              </a:solidFill>
            </a:endParaRPr>
          </a:p>
          <a:p>
            <a:pPr marL="101600" indent="0">
              <a:buNone/>
            </a:pPr>
            <a:r>
              <a:rPr lang="en-US" b="1" dirty="0">
                <a:solidFill>
                  <a:schemeClr val="accent1">
                    <a:lumMod val="60000"/>
                    <a:lumOff val="40000"/>
                  </a:schemeClr>
                </a:solidFill>
              </a:rPr>
              <a:t>1: orange </a:t>
            </a:r>
            <a:endParaRPr>
              <a:solidFill>
                <a:schemeClr val="accent1">
                  <a:lumMod val="60000"/>
                  <a:lumOff val="40000"/>
                </a:schemeClr>
              </a:solidFill>
            </a:endParaRPr>
          </a:p>
          <a:p>
            <a:pPr marL="101600" indent="0">
              <a:buNone/>
            </a:pPr>
            <a:r>
              <a:rPr lang="en-US" b="1" dirty="0">
                <a:solidFill>
                  <a:schemeClr val="accent1">
                    <a:lumMod val="60000"/>
                    <a:lumOff val="40000"/>
                  </a:schemeClr>
                </a:solidFill>
              </a:rPr>
              <a:t>2: banana</a:t>
            </a:r>
            <a:endParaRPr lang="en-US" dirty="0">
              <a:solidFill>
                <a:schemeClr val="accent1">
                  <a:lumMod val="60000"/>
                  <a:lumOff val="40000"/>
                </a:schemeClr>
              </a:solidFill>
            </a:endParaRPr>
          </a:p>
          <a:p>
            <a:pPr marL="101600" indent="0">
              <a:buNone/>
            </a:pPr>
            <a:endParaRPr lang="en-US" b="1" dirty="0"/>
          </a:p>
          <a:p>
            <a:pPr marL="101600" indent="0">
              <a:buNone/>
            </a:pPr>
            <a:r>
              <a:rPr lang="en-US" b="1" dirty="0"/>
              <a:t>&gt;&gt;&gt; </a:t>
            </a:r>
            <a:r>
              <a:rPr lang="en-US" sz="2100" dirty="0">
                <a:highlight>
                  <a:srgbClr val="EFEFEF"/>
                </a:highlight>
                <a:latin typeface="Roboto Mono"/>
                <a:ea typeface="Roboto Mono"/>
              </a:rPr>
              <a:t>a = [1, 2, 3] </a:t>
            </a:r>
          </a:p>
          <a:p>
            <a:pPr marL="101600" indent="0">
              <a:buNone/>
            </a:pPr>
            <a:r>
              <a:rPr lang="en-US" b="1" dirty="0"/>
              <a:t>&gt;&gt;&gt; </a:t>
            </a:r>
            <a:r>
              <a:rPr lang="en-US" sz="2100" dirty="0">
                <a:highlight>
                  <a:srgbClr val="EFEFEF"/>
                </a:highlight>
                <a:latin typeface="Roboto Mono"/>
                <a:ea typeface="Roboto Mono"/>
              </a:rPr>
              <a:t>b = ['a', 'b', 'c', 'd']</a:t>
            </a:r>
          </a:p>
          <a:p>
            <a:pPr marL="101600" indent="0">
              <a:buNone/>
            </a:pPr>
            <a:r>
              <a:rPr lang="en-US" b="1" dirty="0"/>
              <a:t>&gt;&gt;&gt; </a:t>
            </a:r>
            <a:r>
              <a:rPr lang="en-US" sz="2100" dirty="0">
                <a:highlight>
                  <a:srgbClr val="EFEFEF"/>
                </a:highlight>
                <a:latin typeface="Roboto Mono"/>
                <a:ea typeface="Roboto Mono"/>
              </a:rPr>
              <a:t>list(zip(a, b))</a:t>
            </a:r>
          </a:p>
          <a:p>
            <a:pPr marL="101600" indent="0">
              <a:buNone/>
            </a:pPr>
            <a:r>
              <a:rPr lang="en-US" b="1" dirty="0">
                <a:solidFill>
                  <a:schemeClr val="accent1">
                    <a:lumMod val="60000"/>
                    <a:lumOff val="40000"/>
                  </a:schemeClr>
                </a:solidFill>
              </a:rPr>
              <a:t>[(1, 'a'), (2, 'b'), (3, 'c')]</a:t>
            </a:r>
            <a:endParaRPr lang="en-US" dirty="0">
              <a:solidFill>
                <a:schemeClr val="accent1">
                  <a:lumMod val="60000"/>
                  <a:lumOff val="40000"/>
                </a:schemeClr>
              </a:solidFill>
              <a:highlight>
                <a:srgbClr val="EFEFEF"/>
              </a:highlight>
              <a:ea typeface="Roboto Mono"/>
            </a:endParaRPr>
          </a:p>
          <a:p>
            <a:pPr marL="101600" indent="0">
              <a:buNone/>
            </a:pPr>
            <a:br>
              <a:rPr lang="en-US" b="1" dirty="0"/>
            </a:br>
            <a:r>
              <a:rPr lang="en-US" b="1" dirty="0"/>
              <a:t>&gt;&gt;&gt; </a:t>
            </a:r>
            <a:r>
              <a:rPr lang="en-US" sz="2100" dirty="0">
                <a:highlight>
                  <a:srgbClr val="EFEFEF"/>
                </a:highlight>
                <a:latin typeface="Roboto Mono"/>
                <a:ea typeface="Roboto Mono"/>
              </a:rPr>
              <a:t>list(zip("foo", "bar"))</a:t>
            </a:r>
          </a:p>
          <a:p>
            <a:pPr marL="101600" indent="0">
              <a:buNone/>
            </a:pPr>
            <a:r>
              <a:rPr lang="en-US" b="1" dirty="0">
                <a:solidFill>
                  <a:schemeClr val="accent1">
                    <a:lumMod val="60000"/>
                    <a:lumOff val="40000"/>
                  </a:schemeClr>
                </a:solidFill>
              </a:rPr>
              <a:t>[('f', 'b'), ('o', 'a'), ('o', 'r')]</a:t>
            </a:r>
          </a:p>
          <a:p>
            <a:pPr marL="101600" indent="0">
              <a:buNone/>
            </a:pPr>
            <a:endParaRPr lang="en-US" b="1" dirty="0"/>
          </a:p>
          <a:p>
            <a:pPr marL="101600" indent="0">
              <a:buNone/>
            </a:pPr>
            <a:r>
              <a:rPr lang="en-US" b="1" dirty="0"/>
              <a:t>&gt;&gt;&gt; </a:t>
            </a:r>
            <a:r>
              <a:rPr lang="en-US" dirty="0">
                <a:highlight>
                  <a:srgbClr val="EFEFEF"/>
                </a:highlight>
                <a:ea typeface="Roboto Mono"/>
              </a:rPr>
              <a:t>x, y, z = 'a', 'b', 'c'</a:t>
            </a:r>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25</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89302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Dictionaries: a </a:t>
            </a:r>
            <a:r>
              <a:rPr lang="en-US" sz="3400" i="1" dirty="0">
                <a:solidFill>
                  <a:srgbClr val="FF0000"/>
                </a:solidFill>
              </a:rPr>
              <a:t>mapping </a:t>
            </a:r>
            <a:r>
              <a:rPr lang="en-US" sz="3400" dirty="0"/>
              <a:t>collection type</a:t>
            </a: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26</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5" name="Picture 5" descr="A close up of a logo&#10;&#10;Description automatically generated">
            <a:extLst>
              <a:ext uri="{FF2B5EF4-FFF2-40B4-BE49-F238E27FC236}">
                <a16:creationId xmlns:a16="http://schemas.microsoft.com/office/drawing/2014/main" id="{2337E9D1-1B6A-46B5-97ED-D8282152B94A}"/>
              </a:ext>
            </a:extLst>
          </p:cNvPr>
          <p:cNvPicPr>
            <a:picLocks noChangeAspect="1"/>
          </p:cNvPicPr>
          <p:nvPr/>
        </p:nvPicPr>
        <p:blipFill>
          <a:blip r:embed="rId4"/>
          <a:stretch>
            <a:fillRect/>
          </a:stretch>
        </p:blipFill>
        <p:spPr>
          <a:xfrm>
            <a:off x="6609451" y="3695970"/>
            <a:ext cx="2380531" cy="1478891"/>
          </a:xfrm>
          <a:prstGeom prst="rect">
            <a:avLst/>
          </a:prstGeom>
        </p:spPr>
      </p:pic>
      <p:pic>
        <p:nvPicPr>
          <p:cNvPr id="6" name="Picture 6" descr="A picture containing drawing&#10;&#10;Description automatically generated">
            <a:extLst>
              <a:ext uri="{FF2B5EF4-FFF2-40B4-BE49-F238E27FC236}">
                <a16:creationId xmlns:a16="http://schemas.microsoft.com/office/drawing/2014/main" id="{EE34E601-7B62-41C5-ACE8-F61312EDDB1A}"/>
              </a:ext>
            </a:extLst>
          </p:cNvPr>
          <p:cNvPicPr>
            <a:picLocks noChangeAspect="1"/>
          </p:cNvPicPr>
          <p:nvPr/>
        </p:nvPicPr>
        <p:blipFill>
          <a:blip r:embed="rId5"/>
          <a:stretch>
            <a:fillRect/>
          </a:stretch>
        </p:blipFill>
        <p:spPr>
          <a:xfrm>
            <a:off x="3054290" y="2341712"/>
            <a:ext cx="2934778" cy="2505254"/>
          </a:xfrm>
          <a:prstGeom prst="rect">
            <a:avLst/>
          </a:prstGeom>
        </p:spPr>
      </p:pic>
    </p:spTree>
    <p:extLst>
      <p:ext uri="{BB962C8B-B14F-4D97-AF65-F5344CB8AC3E}">
        <p14:creationId xmlns:p14="http://schemas.microsoft.com/office/powerpoint/2010/main" val="767291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err="1"/>
              <a:t>Dict</a:t>
            </a:r>
            <a:r>
              <a:rPr lang="en-US" sz="3400" dirty="0"/>
              <a:t>: Create, Access, Update</a:t>
            </a:r>
            <a:endParaRPr lang="en-US" dirty="0"/>
          </a:p>
        </p:txBody>
      </p:sp>
      <p:sp>
        <p:nvSpPr>
          <p:cNvPr id="64" name="Google Shape;64;p2"/>
          <p:cNvSpPr txBox="1">
            <a:spLocks noGrp="1"/>
          </p:cNvSpPr>
          <p:nvPr>
            <p:ph type="body" idx="1"/>
          </p:nvPr>
        </p:nvSpPr>
        <p:spPr>
          <a:xfrm>
            <a:off x="399675" y="1299625"/>
            <a:ext cx="10555200" cy="5123739"/>
          </a:xfrm>
          <a:prstGeom prst="rect">
            <a:avLst/>
          </a:prstGeom>
          <a:noFill/>
          <a:ln>
            <a:noFill/>
          </a:ln>
        </p:spPr>
        <p:txBody>
          <a:bodyPr spcFirstLastPara="1" wrap="square" lIns="91425" tIns="45700" rIns="91425" bIns="45700" anchor="t" anchorCtr="0">
            <a:normAutofit fontScale="70000" lnSpcReduction="20000"/>
          </a:bodyPr>
          <a:lstStyle/>
          <a:p>
            <a:r>
              <a:rPr lang="en-US" b="1" dirty="0"/>
              <a:t>Dictionaries are unordered &amp; work by hashing, so keys must be immutable</a:t>
            </a:r>
            <a:endParaRPr lang="en-US"/>
          </a:p>
          <a:p>
            <a:r>
              <a:rPr lang="en-US" b="1" dirty="0"/>
              <a:t>Constant average time add, lookup, update</a:t>
            </a:r>
            <a:endParaRPr lang="en-US" dirty="0"/>
          </a:p>
          <a:p>
            <a:pPr marL="101600" indent="0">
              <a:buNone/>
            </a:pPr>
            <a:endParaRPr lang="en-US" b="1" dirty="0"/>
          </a:p>
          <a:p>
            <a:pPr marL="101600" indent="0">
              <a:buNone/>
            </a:pPr>
            <a:r>
              <a:rPr lang="en-US" b="1" dirty="0"/>
              <a:t>&gt;&gt;&gt;</a:t>
            </a:r>
            <a:r>
              <a:rPr lang="en-US" b="1" dirty="0">
                <a:latin typeface="Roboto Mono"/>
              </a:rPr>
              <a:t> </a:t>
            </a:r>
            <a:r>
              <a:rPr lang="en-US" dirty="0">
                <a:highlight>
                  <a:srgbClr val="EFEFEF"/>
                </a:highlight>
                <a:latin typeface="Roboto Mono"/>
                <a:ea typeface="Roboto Mono"/>
              </a:rPr>
              <a:t>d = {</a:t>
            </a:r>
            <a:r>
              <a:rPr lang="en-US" dirty="0">
                <a:solidFill>
                  <a:srgbClr val="00B050"/>
                </a:solidFill>
                <a:highlight>
                  <a:srgbClr val="EFEFEF"/>
                </a:highlight>
                <a:latin typeface="Roboto Mono"/>
                <a:ea typeface="Roboto Mono"/>
              </a:rPr>
              <a:t>'user'</a:t>
            </a:r>
            <a:r>
              <a:rPr lang="en-US" dirty="0">
                <a:highlight>
                  <a:srgbClr val="EFEFEF"/>
                </a:highlight>
                <a:latin typeface="Roboto Mono"/>
                <a:ea typeface="Roboto Mono"/>
              </a:rPr>
              <a:t> : </a:t>
            </a:r>
            <a:r>
              <a:rPr lang="en-US" dirty="0">
                <a:solidFill>
                  <a:srgbClr val="00B050"/>
                </a:solidFill>
                <a:highlight>
                  <a:srgbClr val="EFEFEF"/>
                </a:highlight>
                <a:latin typeface="Roboto Mono"/>
                <a:ea typeface="Roboto Mono"/>
              </a:rPr>
              <a:t>'bozo'</a:t>
            </a:r>
            <a:r>
              <a:rPr lang="en-US" dirty="0">
                <a:highlight>
                  <a:srgbClr val="EFEFEF"/>
                </a:highlight>
                <a:latin typeface="Roboto Mono"/>
                <a:ea typeface="Roboto Mono"/>
              </a:rPr>
              <a:t>, </a:t>
            </a:r>
            <a:r>
              <a:rPr lang="en-US" dirty="0">
                <a:solidFill>
                  <a:srgbClr val="00B050"/>
                </a:solidFill>
                <a:highlight>
                  <a:srgbClr val="EFEFEF"/>
                </a:highlight>
                <a:latin typeface="Roboto Mono"/>
                <a:ea typeface="Roboto Mono"/>
              </a:rPr>
              <a:t>'</a:t>
            </a:r>
            <a:r>
              <a:rPr lang="en-US" dirty="0" err="1">
                <a:solidFill>
                  <a:srgbClr val="00B050"/>
                </a:solidFill>
                <a:highlight>
                  <a:srgbClr val="EFEFEF"/>
                </a:highlight>
                <a:latin typeface="Roboto Mono"/>
                <a:ea typeface="Roboto Mono"/>
              </a:rPr>
              <a:t>pswd</a:t>
            </a:r>
            <a:r>
              <a:rPr lang="en-US" dirty="0">
                <a:solidFill>
                  <a:srgbClr val="00B050"/>
                </a:solidFill>
                <a:highlight>
                  <a:srgbClr val="EFEFEF"/>
                </a:highlight>
                <a:latin typeface="Roboto Mono"/>
                <a:ea typeface="Roboto Mono"/>
              </a:rPr>
              <a:t>'</a:t>
            </a:r>
            <a:r>
              <a:rPr lang="en-US" dirty="0">
                <a:highlight>
                  <a:srgbClr val="EFEFEF"/>
                </a:highlight>
                <a:latin typeface="Roboto Mono"/>
                <a:ea typeface="Roboto Mono"/>
              </a:rPr>
              <a:t>:  1234}</a:t>
            </a:r>
          </a:p>
          <a:p>
            <a:pPr marL="101600" indent="0">
              <a:buNone/>
            </a:pPr>
            <a:endParaRPr lang="en-US" b="1" dirty="0">
              <a:latin typeface="Roboto Mono"/>
            </a:endParaRPr>
          </a:p>
          <a:p>
            <a:pPr marL="101600" indent="0">
              <a:buNone/>
            </a:pPr>
            <a:r>
              <a:rPr lang="en-US" b="1" dirty="0"/>
              <a:t>&gt;&gt;&gt; </a:t>
            </a:r>
            <a:r>
              <a:rPr lang="en-US" dirty="0">
                <a:highlight>
                  <a:srgbClr val="EFEFEF"/>
                </a:highlight>
                <a:latin typeface="Roboto Mono"/>
                <a:ea typeface="Roboto Mono"/>
              </a:rPr>
              <a:t>d[</a:t>
            </a:r>
            <a:r>
              <a:rPr lang="en-US" dirty="0">
                <a:solidFill>
                  <a:srgbClr val="00B050"/>
                </a:solidFill>
                <a:highlight>
                  <a:srgbClr val="EFEFEF"/>
                </a:highlight>
                <a:latin typeface="Roboto Mono"/>
                <a:ea typeface="Roboto Mono"/>
              </a:rPr>
              <a:t>'user'</a:t>
            </a:r>
            <a:r>
              <a:rPr lang="en-US" dirty="0">
                <a:highlight>
                  <a:srgbClr val="EFEFEF"/>
                </a:highlight>
                <a:latin typeface="Roboto Mono"/>
                <a:ea typeface="Roboto Mono"/>
              </a:rPr>
              <a:t>] </a:t>
            </a:r>
          </a:p>
          <a:p>
            <a:pPr marL="101600" indent="0">
              <a:buNone/>
            </a:pPr>
            <a:r>
              <a:rPr lang="en-US" b="1" dirty="0">
                <a:solidFill>
                  <a:schemeClr val="accent1">
                    <a:lumMod val="60000"/>
                    <a:lumOff val="40000"/>
                  </a:schemeClr>
                </a:solidFill>
              </a:rPr>
              <a:t>'bozo'</a:t>
            </a:r>
            <a:endParaRPr lang="en-US" dirty="0">
              <a:solidFill>
                <a:schemeClr val="accent1">
                  <a:lumMod val="60000"/>
                  <a:lumOff val="40000"/>
                </a:schemeClr>
              </a:solidFill>
            </a:endParaRPr>
          </a:p>
          <a:p>
            <a:pPr marL="101600" indent="0">
              <a:buNone/>
            </a:pPr>
            <a:endParaRPr lang="en-US" b="1" dirty="0"/>
          </a:p>
          <a:p>
            <a:pPr marL="101600" indent="0">
              <a:buNone/>
            </a:pPr>
            <a:r>
              <a:rPr lang="en-US" b="1" dirty="0"/>
              <a:t>&gt;&gt;&gt; </a:t>
            </a:r>
            <a:r>
              <a:rPr lang="en-US" dirty="0">
                <a:highlight>
                  <a:srgbClr val="EFEFEF"/>
                </a:highlight>
                <a:latin typeface="Roboto Mono"/>
                <a:ea typeface="Roboto Mono"/>
              </a:rPr>
              <a:t>d[</a:t>
            </a:r>
            <a:r>
              <a:rPr lang="en-US" dirty="0">
                <a:solidFill>
                  <a:srgbClr val="00B050"/>
                </a:solidFill>
                <a:highlight>
                  <a:srgbClr val="EFEFEF"/>
                </a:highlight>
                <a:latin typeface="Roboto Mono"/>
                <a:ea typeface="Roboto Mono"/>
              </a:rPr>
              <a:t>'bozo'</a:t>
            </a:r>
            <a:r>
              <a:rPr lang="en-US" dirty="0">
                <a:highlight>
                  <a:srgbClr val="EFEFEF"/>
                </a:highlight>
                <a:latin typeface="Roboto Mono"/>
                <a:ea typeface="Roboto Mono"/>
              </a:rPr>
              <a:t>]</a:t>
            </a:r>
          </a:p>
          <a:p>
            <a:pPr marL="101600" indent="0">
              <a:buNone/>
            </a:pPr>
            <a:r>
              <a:rPr lang="en-US" b="1" dirty="0">
                <a:solidFill>
                  <a:srgbClr val="FF0000"/>
                </a:solidFill>
              </a:rPr>
              <a:t>Traceback (most recent call last):</a:t>
            </a:r>
            <a:endParaRPr lang="en-US">
              <a:solidFill>
                <a:srgbClr val="FF0000"/>
              </a:solidFill>
            </a:endParaRPr>
          </a:p>
          <a:p>
            <a:pPr marL="101600" indent="0">
              <a:buNone/>
            </a:pPr>
            <a:r>
              <a:rPr lang="en-US" b="1" dirty="0">
                <a:solidFill>
                  <a:srgbClr val="FF0000"/>
                </a:solidFill>
              </a:rPr>
              <a:t>  File "&lt;stdin&gt;", line 1, in &lt;module&gt;</a:t>
            </a:r>
            <a:endParaRPr>
              <a:solidFill>
                <a:srgbClr val="FF0000"/>
              </a:solidFill>
            </a:endParaRPr>
          </a:p>
          <a:p>
            <a:pPr marL="101600" indent="0">
              <a:buNone/>
            </a:pPr>
            <a:r>
              <a:rPr lang="en-US" b="1" dirty="0" err="1">
                <a:solidFill>
                  <a:srgbClr val="FF0000"/>
                </a:solidFill>
              </a:rPr>
              <a:t>KeyError</a:t>
            </a:r>
            <a:r>
              <a:rPr lang="en-US" b="1" dirty="0">
                <a:solidFill>
                  <a:srgbClr val="FF0000"/>
                </a:solidFill>
              </a:rPr>
              <a:t>: 'bozo'</a:t>
            </a:r>
            <a:endParaRPr dirty="0">
              <a:solidFill>
                <a:srgbClr val="FF0000"/>
              </a:solidFill>
            </a:endParaRPr>
          </a:p>
          <a:p>
            <a:pPr marL="101600" indent="0">
              <a:buNone/>
            </a:pPr>
            <a:endParaRPr lang="en-US" b="1" dirty="0"/>
          </a:p>
          <a:p>
            <a:pPr marL="101600" indent="0">
              <a:buNone/>
            </a:pPr>
            <a:r>
              <a:rPr lang="en-US" b="1" dirty="0"/>
              <a:t>&gt;&gt;&gt; </a:t>
            </a:r>
            <a:r>
              <a:rPr lang="en-US" dirty="0">
                <a:highlight>
                  <a:srgbClr val="EFEFEF"/>
                </a:highlight>
                <a:latin typeface="Roboto Mono"/>
                <a:ea typeface="Roboto Mono"/>
              </a:rPr>
              <a:t>d[</a:t>
            </a:r>
            <a:r>
              <a:rPr lang="en-US" dirty="0">
                <a:solidFill>
                  <a:srgbClr val="00B050"/>
                </a:solidFill>
                <a:highlight>
                  <a:srgbClr val="EFEFEF"/>
                </a:highlight>
                <a:latin typeface="Roboto Mono"/>
                <a:ea typeface="Roboto Mono"/>
              </a:rPr>
              <a:t>'user'</a:t>
            </a:r>
            <a:r>
              <a:rPr lang="en-US" dirty="0">
                <a:solidFill>
                  <a:srgbClr val="000000"/>
                </a:solidFill>
                <a:highlight>
                  <a:srgbClr val="EFEFEF"/>
                </a:highlight>
                <a:latin typeface="Roboto Mono"/>
                <a:ea typeface="Roboto Mono"/>
              </a:rPr>
              <a:t>]</a:t>
            </a:r>
            <a:r>
              <a:rPr lang="en-US" dirty="0">
                <a:highlight>
                  <a:srgbClr val="EFEFEF"/>
                </a:highlight>
                <a:latin typeface="Roboto Mono"/>
                <a:ea typeface="Roboto Mono"/>
              </a:rPr>
              <a:t> = </a:t>
            </a:r>
            <a:r>
              <a:rPr lang="en-US" dirty="0">
                <a:solidFill>
                  <a:srgbClr val="00B050"/>
                </a:solidFill>
                <a:highlight>
                  <a:srgbClr val="EFEFEF"/>
                </a:highlight>
                <a:latin typeface="Roboto Mono"/>
                <a:ea typeface="Roboto Mono"/>
              </a:rPr>
              <a:t>'clown'</a:t>
            </a:r>
            <a:r>
              <a:rPr lang="en-US" dirty="0">
                <a:highlight>
                  <a:srgbClr val="EFEFEF"/>
                </a:highlight>
                <a:latin typeface="Roboto Mono"/>
                <a:ea typeface="Roboto Mono"/>
              </a:rPr>
              <a:t>  # Assigning to an existing key   replaces its value.</a:t>
            </a:r>
            <a:endParaRPr>
              <a:highlight>
                <a:srgbClr val="EFEFEF"/>
              </a:highlight>
              <a:latin typeface="Roboto Mono"/>
              <a:ea typeface="Roboto Mono"/>
            </a:endParaRPr>
          </a:p>
          <a:p>
            <a:pPr marL="101600" indent="0">
              <a:buNone/>
            </a:pPr>
            <a:endParaRPr lang="en-US" b="1" dirty="0"/>
          </a:p>
          <a:p>
            <a:pPr marL="101600" indent="0">
              <a:buNone/>
            </a:pPr>
            <a:r>
              <a:rPr lang="en-US" b="1" dirty="0"/>
              <a:t>&gt;&gt;&gt; </a:t>
            </a:r>
            <a:r>
              <a:rPr lang="en-US" dirty="0">
                <a:highlight>
                  <a:srgbClr val="EFEFEF"/>
                </a:highlight>
                <a:latin typeface="Roboto Mono"/>
                <a:ea typeface="Roboto Mono"/>
              </a:rPr>
              <a:t>d</a:t>
            </a:r>
            <a:endParaRPr>
              <a:highlight>
                <a:srgbClr val="EFEFEF"/>
              </a:highlight>
              <a:latin typeface="Roboto Mono"/>
              <a:ea typeface="Roboto Mono"/>
            </a:endParaRPr>
          </a:p>
          <a:p>
            <a:pPr marL="101600" indent="0">
              <a:buNone/>
            </a:pPr>
            <a:r>
              <a:rPr lang="en-US" b="1" dirty="0">
                <a:solidFill>
                  <a:schemeClr val="accent1">
                    <a:lumMod val="60000"/>
                    <a:lumOff val="40000"/>
                  </a:schemeClr>
                </a:solidFill>
              </a:rPr>
              <a:t>{'user': 'clown', '</a:t>
            </a:r>
            <a:r>
              <a:rPr lang="en-US" b="1" dirty="0" err="1">
                <a:solidFill>
                  <a:schemeClr val="accent1">
                    <a:lumMod val="60000"/>
                    <a:lumOff val="40000"/>
                  </a:schemeClr>
                </a:solidFill>
              </a:rPr>
              <a:t>pswd</a:t>
            </a:r>
            <a:r>
              <a:rPr lang="en-US" b="1" dirty="0">
                <a:solidFill>
                  <a:schemeClr val="accent1">
                    <a:lumMod val="60000"/>
                    <a:lumOff val="40000"/>
                  </a:schemeClr>
                </a:solidFill>
              </a:rPr>
              <a:t>': 1234}</a:t>
            </a:r>
            <a:endParaRPr b="1" dirty="0">
              <a:solidFill>
                <a:schemeClr val="accent1">
                  <a:lumMod val="60000"/>
                  <a:lumOff val="40000"/>
                </a:schemeClr>
              </a:solidFill>
            </a:endParaRPr>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27</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317608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err="1"/>
              <a:t>Dict</a:t>
            </a:r>
            <a:r>
              <a:rPr lang="en-US" sz="3400" dirty="0"/>
              <a:t>: Useful Methods</a:t>
            </a:r>
            <a:endParaRPr lang="en-US" dirty="0"/>
          </a:p>
        </p:txBody>
      </p:sp>
      <p:sp>
        <p:nvSpPr>
          <p:cNvPr id="64" name="Google Shape;64;p2"/>
          <p:cNvSpPr txBox="1">
            <a:spLocks noGrp="1"/>
          </p:cNvSpPr>
          <p:nvPr>
            <p:ph type="body" idx="1"/>
          </p:nvPr>
        </p:nvSpPr>
        <p:spPr>
          <a:xfrm>
            <a:off x="399675" y="1299625"/>
            <a:ext cx="10541346" cy="4937618"/>
          </a:xfrm>
          <a:prstGeom prst="rect">
            <a:avLst/>
          </a:prstGeom>
          <a:noFill/>
          <a:ln>
            <a:noFill/>
          </a:ln>
        </p:spPr>
        <p:txBody>
          <a:bodyPr spcFirstLastPara="1" wrap="square" lIns="91425" tIns="45700" rIns="91425" bIns="45700" anchor="t" anchorCtr="0">
            <a:normAutofit fontScale="92500" lnSpcReduction="10000"/>
          </a:bodyPr>
          <a:lstStyle/>
          <a:p>
            <a:pPr marL="101600" indent="0">
              <a:buNone/>
            </a:pPr>
            <a:r>
              <a:rPr lang="en-US" b="1" dirty="0"/>
              <a:t>&gt;&gt;&gt; </a:t>
            </a:r>
            <a:r>
              <a:rPr lang="en-US" dirty="0">
                <a:highlight>
                  <a:srgbClr val="EFEFEF"/>
                </a:highlight>
                <a:latin typeface="Roboto Mono"/>
                <a:ea typeface="Roboto Mono"/>
              </a:rPr>
              <a:t>d = {</a:t>
            </a:r>
            <a:r>
              <a:rPr lang="en-US" dirty="0">
                <a:solidFill>
                  <a:srgbClr val="00B050"/>
                </a:solidFill>
                <a:highlight>
                  <a:srgbClr val="EFEFEF"/>
                </a:highlight>
                <a:latin typeface="Roboto Mono"/>
                <a:ea typeface="Roboto Mono"/>
              </a:rPr>
              <a:t>'</a:t>
            </a:r>
            <a:r>
              <a:rPr lang="en-US" dirty="0" err="1">
                <a:solidFill>
                  <a:srgbClr val="00B050"/>
                </a:solidFill>
                <a:highlight>
                  <a:srgbClr val="EFEFEF"/>
                </a:highlight>
                <a:latin typeface="Roboto Mono"/>
                <a:ea typeface="Roboto Mono"/>
              </a:rPr>
              <a:t>user'</a:t>
            </a:r>
            <a:r>
              <a:rPr lang="en-US" dirty="0" err="1">
                <a:highlight>
                  <a:srgbClr val="EFEFEF"/>
                </a:highlight>
                <a:latin typeface="Roboto Mono"/>
                <a:ea typeface="Roboto Mono"/>
              </a:rPr>
              <a:t>:</a:t>
            </a:r>
            <a:r>
              <a:rPr lang="en-US" dirty="0" err="1">
                <a:solidFill>
                  <a:srgbClr val="00B050"/>
                </a:solidFill>
                <a:highlight>
                  <a:srgbClr val="EFEFEF"/>
                </a:highlight>
                <a:latin typeface="Roboto Mono"/>
                <a:ea typeface="Roboto Mono"/>
              </a:rPr>
              <a:t>'bozo</a:t>
            </a:r>
            <a:r>
              <a:rPr lang="en-US" dirty="0">
                <a:solidFill>
                  <a:srgbClr val="00B050"/>
                </a:solidFill>
                <a:highlight>
                  <a:srgbClr val="EFEFEF"/>
                </a:highlight>
                <a:latin typeface="Roboto Mono"/>
                <a:ea typeface="Roboto Mono"/>
              </a:rPr>
              <a:t>'</a:t>
            </a:r>
            <a:r>
              <a:rPr lang="en-US" dirty="0">
                <a:highlight>
                  <a:srgbClr val="EFEFEF"/>
                </a:highlight>
                <a:latin typeface="Roboto Mono"/>
                <a:ea typeface="Roboto Mono"/>
              </a:rPr>
              <a:t>, </a:t>
            </a:r>
            <a:r>
              <a:rPr lang="en-US" dirty="0">
                <a:solidFill>
                  <a:srgbClr val="00B050"/>
                </a:solidFill>
                <a:highlight>
                  <a:srgbClr val="EFEFEF"/>
                </a:highlight>
                <a:latin typeface="Roboto Mono"/>
                <a:ea typeface="Roboto Mono"/>
              </a:rPr>
              <a:t>'p'</a:t>
            </a:r>
            <a:r>
              <a:rPr lang="en-US" dirty="0">
                <a:highlight>
                  <a:srgbClr val="EFEFEF"/>
                </a:highlight>
                <a:latin typeface="Roboto Mono"/>
                <a:ea typeface="Roboto Mono"/>
              </a:rPr>
              <a:t>:1234, </a:t>
            </a:r>
            <a:r>
              <a:rPr lang="en-US" dirty="0">
                <a:solidFill>
                  <a:srgbClr val="00B050"/>
                </a:solidFill>
                <a:highlight>
                  <a:srgbClr val="EFEFEF"/>
                </a:highlight>
                <a:latin typeface="Roboto Mono"/>
                <a:ea typeface="Roboto Mono"/>
              </a:rPr>
              <a:t>'i'</a:t>
            </a:r>
            <a:r>
              <a:rPr lang="en-US" dirty="0">
                <a:highlight>
                  <a:srgbClr val="EFEFEF"/>
                </a:highlight>
                <a:latin typeface="Roboto Mono"/>
                <a:ea typeface="Roboto Mono"/>
              </a:rPr>
              <a:t>:34}</a:t>
            </a:r>
          </a:p>
          <a:p>
            <a:pPr marL="101600" indent="0">
              <a:buNone/>
            </a:pPr>
            <a:r>
              <a:rPr lang="en-US" b="1" dirty="0"/>
              <a:t>&gt;&gt;&gt; </a:t>
            </a:r>
            <a:r>
              <a:rPr lang="en-US" dirty="0" err="1">
                <a:highlight>
                  <a:srgbClr val="EFEFEF"/>
                </a:highlight>
                <a:latin typeface="Roboto Mono"/>
                <a:ea typeface="Roboto Mono"/>
              </a:rPr>
              <a:t>d.keys</a:t>
            </a:r>
            <a:r>
              <a:rPr lang="en-US" dirty="0">
                <a:highlight>
                  <a:srgbClr val="EFEFEF"/>
                </a:highlight>
                <a:latin typeface="Roboto Mono"/>
                <a:ea typeface="Roboto Mono"/>
              </a:rPr>
              <a:t>()              </a:t>
            </a:r>
            <a:r>
              <a:rPr lang="en-US" dirty="0">
                <a:solidFill>
                  <a:srgbClr val="FF0000"/>
                </a:solidFill>
                <a:highlight>
                  <a:srgbClr val="EFEFEF"/>
                </a:highlight>
                <a:latin typeface="Roboto Mono"/>
                <a:ea typeface="Roboto Mono"/>
              </a:rPr>
              <a:t># List of </a:t>
            </a:r>
            <a:r>
              <a:rPr lang="en-US" dirty="0">
                <a:solidFill>
                  <a:srgbClr val="C00000"/>
                </a:solidFill>
                <a:highlight>
                  <a:srgbClr val="EFEFEF"/>
                </a:highlight>
                <a:latin typeface="Roboto Mono"/>
                <a:ea typeface="Roboto Mono"/>
              </a:rPr>
              <a:t>current </a:t>
            </a:r>
            <a:r>
              <a:rPr lang="en-US" dirty="0">
                <a:solidFill>
                  <a:srgbClr val="FF0000"/>
                </a:solidFill>
                <a:highlight>
                  <a:srgbClr val="EFEFEF"/>
                </a:highlight>
                <a:latin typeface="Roboto Mono"/>
                <a:ea typeface="Roboto Mono"/>
              </a:rPr>
              <a:t>keys</a:t>
            </a:r>
          </a:p>
          <a:p>
            <a:pPr marL="101600" indent="0">
              <a:buNone/>
            </a:pPr>
            <a:r>
              <a:rPr lang="en-US" b="1" dirty="0" err="1">
                <a:solidFill>
                  <a:schemeClr val="accent1">
                    <a:lumMod val="60000"/>
                    <a:lumOff val="40000"/>
                  </a:schemeClr>
                </a:solidFill>
              </a:rPr>
              <a:t>dict_keys</a:t>
            </a:r>
            <a:r>
              <a:rPr lang="en-US" b="1" dirty="0">
                <a:solidFill>
                  <a:schemeClr val="accent1">
                    <a:lumMod val="60000"/>
                    <a:lumOff val="40000"/>
                  </a:schemeClr>
                </a:solidFill>
              </a:rPr>
              <a:t>(['user', 'p', '</a:t>
            </a:r>
            <a:r>
              <a:rPr lang="en-US" b="1" dirty="0" err="1">
                <a:solidFill>
                  <a:schemeClr val="accent1">
                    <a:lumMod val="60000"/>
                    <a:lumOff val="40000"/>
                  </a:schemeClr>
                </a:solidFill>
              </a:rPr>
              <a:t>i</a:t>
            </a:r>
            <a:r>
              <a:rPr lang="en-US" b="1" dirty="0">
                <a:solidFill>
                  <a:schemeClr val="accent1">
                    <a:lumMod val="60000"/>
                    <a:lumOff val="40000"/>
                  </a:schemeClr>
                </a:solidFill>
              </a:rPr>
              <a:t>'])</a:t>
            </a:r>
            <a:endParaRPr lang="en-US" dirty="0">
              <a:solidFill>
                <a:schemeClr val="accent1">
                  <a:lumMod val="60000"/>
                  <a:lumOff val="40000"/>
                </a:schemeClr>
              </a:solidFill>
            </a:endParaRPr>
          </a:p>
          <a:p>
            <a:pPr marL="101600" indent="0">
              <a:buNone/>
            </a:pPr>
            <a:r>
              <a:rPr lang="en-US" b="1" dirty="0"/>
              <a:t>&gt;&gt;&gt; </a:t>
            </a:r>
            <a:r>
              <a:rPr lang="en-US" dirty="0" err="1">
                <a:highlight>
                  <a:srgbClr val="EFEFEF"/>
                </a:highlight>
                <a:latin typeface="Roboto Mono"/>
                <a:ea typeface="Roboto Mono"/>
              </a:rPr>
              <a:t>d.values</a:t>
            </a:r>
            <a:r>
              <a:rPr lang="en-US" dirty="0">
                <a:highlight>
                  <a:srgbClr val="EFEFEF"/>
                </a:highlight>
                <a:latin typeface="Roboto Mono"/>
                <a:ea typeface="Roboto Mono"/>
              </a:rPr>
              <a:t>()            </a:t>
            </a:r>
            <a:r>
              <a:rPr lang="en-US" dirty="0">
                <a:solidFill>
                  <a:srgbClr val="FF0000"/>
                </a:solidFill>
                <a:highlight>
                  <a:srgbClr val="EFEFEF"/>
                </a:highlight>
                <a:latin typeface="Roboto Mono"/>
                <a:ea typeface="Roboto Mono"/>
              </a:rPr>
              <a:t># List of </a:t>
            </a:r>
            <a:r>
              <a:rPr lang="en-US" sz="2100" dirty="0">
                <a:solidFill>
                  <a:srgbClr val="C00000"/>
                </a:solidFill>
                <a:highlight>
                  <a:srgbClr val="EFEFEF"/>
                </a:highlight>
                <a:latin typeface="Roboto Mono"/>
                <a:ea typeface="Roboto Mono"/>
              </a:rPr>
              <a:t>current</a:t>
            </a:r>
            <a:r>
              <a:rPr lang="en-US" dirty="0">
                <a:solidFill>
                  <a:srgbClr val="FF0000"/>
                </a:solidFill>
                <a:highlight>
                  <a:srgbClr val="EFEFEF"/>
                </a:highlight>
                <a:latin typeface="Roboto Mono"/>
                <a:ea typeface="Roboto Mono"/>
              </a:rPr>
              <a:t> values.</a:t>
            </a:r>
          </a:p>
          <a:p>
            <a:pPr marL="101600" indent="0">
              <a:buNone/>
            </a:pPr>
            <a:r>
              <a:rPr lang="en-US" sz="2100" b="1" dirty="0" err="1">
                <a:solidFill>
                  <a:schemeClr val="accent1">
                    <a:lumMod val="60000"/>
                    <a:lumOff val="40000"/>
                  </a:schemeClr>
                </a:solidFill>
              </a:rPr>
              <a:t>dict_values</a:t>
            </a:r>
            <a:r>
              <a:rPr lang="en-US" sz="2100" b="1" dirty="0">
                <a:solidFill>
                  <a:schemeClr val="accent1">
                    <a:lumMod val="60000"/>
                    <a:lumOff val="40000"/>
                  </a:schemeClr>
                </a:solidFill>
              </a:rPr>
              <a:t>(['bozo', 1234, 34])</a:t>
            </a:r>
          </a:p>
          <a:p>
            <a:pPr marL="101600" indent="0">
              <a:buNone/>
            </a:pPr>
            <a:r>
              <a:rPr lang="en-US" b="1" dirty="0"/>
              <a:t>&gt;&gt;&gt; </a:t>
            </a:r>
            <a:r>
              <a:rPr lang="en-US" dirty="0" err="1">
                <a:highlight>
                  <a:srgbClr val="EFEFEF"/>
                </a:highlight>
                <a:latin typeface="Roboto Mono"/>
                <a:ea typeface="Roboto Mono"/>
              </a:rPr>
              <a:t>d.items</a:t>
            </a:r>
            <a:r>
              <a:rPr lang="en-US" dirty="0">
                <a:highlight>
                  <a:srgbClr val="EFEFEF"/>
                </a:highlight>
                <a:latin typeface="Roboto Mono"/>
                <a:ea typeface="Roboto Mono"/>
              </a:rPr>
              <a:t>()        </a:t>
            </a:r>
            <a:r>
              <a:rPr lang="en-US" dirty="0">
                <a:solidFill>
                  <a:srgbClr val="FF0000"/>
                </a:solidFill>
                <a:highlight>
                  <a:srgbClr val="EFEFEF"/>
                </a:highlight>
                <a:latin typeface="Roboto Mono"/>
                <a:ea typeface="Roboto Mono"/>
              </a:rPr>
              <a:t># List of item tuples.</a:t>
            </a:r>
          </a:p>
          <a:p>
            <a:pPr marL="101600" indent="0">
              <a:buNone/>
            </a:pPr>
            <a:r>
              <a:rPr lang="en-US" sz="2100" b="1" dirty="0" err="1">
                <a:solidFill>
                  <a:schemeClr val="accent1">
                    <a:lumMod val="60000"/>
                    <a:lumOff val="40000"/>
                  </a:schemeClr>
                </a:solidFill>
              </a:rPr>
              <a:t>dict_items</a:t>
            </a:r>
            <a:r>
              <a:rPr lang="en-US" sz="2100" b="1" dirty="0">
                <a:solidFill>
                  <a:schemeClr val="accent1">
                    <a:lumMod val="60000"/>
                    <a:lumOff val="40000"/>
                  </a:schemeClr>
                </a:solidFill>
              </a:rPr>
              <a:t>([('user', 'bozo'), ('p', 1234), ('</a:t>
            </a:r>
            <a:r>
              <a:rPr lang="en-US" sz="2100" b="1" dirty="0" err="1">
                <a:solidFill>
                  <a:schemeClr val="accent1">
                    <a:lumMod val="60000"/>
                    <a:lumOff val="40000"/>
                  </a:schemeClr>
                </a:solidFill>
              </a:rPr>
              <a:t>i</a:t>
            </a:r>
            <a:r>
              <a:rPr lang="en-US" sz="2100" b="1" dirty="0">
                <a:solidFill>
                  <a:schemeClr val="accent1">
                    <a:lumMod val="60000"/>
                    <a:lumOff val="40000"/>
                  </a:schemeClr>
                </a:solidFill>
              </a:rPr>
              <a:t>', 34)])</a:t>
            </a:r>
          </a:p>
          <a:p>
            <a:pPr marL="101600" indent="0">
              <a:buNone/>
            </a:pPr>
            <a:endParaRPr lang="en-US" b="1" dirty="0"/>
          </a:p>
          <a:p>
            <a:pPr marL="101600" indent="0">
              <a:buNone/>
            </a:pPr>
            <a:r>
              <a:rPr lang="en-US" b="1" dirty="0"/>
              <a:t>&gt;&gt;&gt; </a:t>
            </a:r>
            <a:r>
              <a:rPr lang="en-US" dirty="0">
                <a:highlight>
                  <a:srgbClr val="EFEFEF"/>
                </a:highlight>
                <a:latin typeface="Roboto Mono"/>
                <a:ea typeface="Roboto Mono"/>
              </a:rPr>
              <a:t>from collections import </a:t>
            </a:r>
            <a:r>
              <a:rPr lang="en-US" err="1">
                <a:highlight>
                  <a:srgbClr val="EFEFEF"/>
                </a:highlight>
                <a:latin typeface="Roboto Mono"/>
                <a:ea typeface="Roboto Mono"/>
              </a:rPr>
              <a:t>defaultdict</a:t>
            </a:r>
            <a:r>
              <a:rPr lang="en-US" dirty="0">
                <a:highlight>
                  <a:srgbClr val="EFEFEF"/>
                </a:highlight>
                <a:latin typeface="Roboto Mono"/>
                <a:ea typeface="Roboto Mono"/>
              </a:rPr>
              <a:t> </a:t>
            </a:r>
          </a:p>
          <a:p>
            <a:pPr marL="101600" indent="0">
              <a:buNone/>
            </a:pPr>
            <a:r>
              <a:rPr lang="en-US" b="1" dirty="0"/>
              <a:t>&gt;&gt;&gt; </a:t>
            </a:r>
            <a:r>
              <a:rPr lang="en-US" dirty="0">
                <a:highlight>
                  <a:srgbClr val="EFEFEF"/>
                </a:highlight>
                <a:latin typeface="Roboto Mono"/>
                <a:ea typeface="Roboto Mono"/>
              </a:rPr>
              <a:t>d = </a:t>
            </a:r>
            <a:r>
              <a:rPr lang="en-US" err="1">
                <a:highlight>
                  <a:srgbClr val="EFEFEF"/>
                </a:highlight>
                <a:latin typeface="Roboto Mono"/>
                <a:ea typeface="Roboto Mono"/>
              </a:rPr>
              <a:t>defaultdict</a:t>
            </a:r>
            <a:r>
              <a:rPr lang="en-US" dirty="0">
                <a:highlight>
                  <a:srgbClr val="EFEFEF"/>
                </a:highlight>
                <a:latin typeface="Roboto Mono"/>
                <a:ea typeface="Roboto Mono"/>
              </a:rPr>
              <a:t>(int) </a:t>
            </a:r>
          </a:p>
          <a:p>
            <a:pPr marL="101600" indent="0">
              <a:buNone/>
            </a:pPr>
            <a:r>
              <a:rPr lang="en-US" b="1" dirty="0"/>
              <a:t>&gt;&gt;&gt; </a:t>
            </a:r>
            <a:r>
              <a:rPr lang="en-US" dirty="0">
                <a:highlight>
                  <a:srgbClr val="EFEFEF"/>
                </a:highlight>
                <a:latin typeface="Roboto Mono"/>
                <a:ea typeface="Roboto Mono"/>
              </a:rPr>
              <a:t>d['a'] </a:t>
            </a:r>
            <a:endParaRPr>
              <a:highlight>
                <a:srgbClr val="EFEFEF"/>
              </a:highlight>
              <a:latin typeface="Roboto Mono"/>
              <a:ea typeface="Roboto Mono"/>
            </a:endParaRPr>
          </a:p>
          <a:p>
            <a:pPr marL="101600" indent="0" algn="l">
              <a:spcAft>
                <a:spcPts val="0"/>
              </a:spcAft>
              <a:buSzPts val="2000"/>
              <a:buNone/>
            </a:pPr>
            <a:r>
              <a:rPr lang="en-US" sz="2100" b="1" dirty="0">
                <a:solidFill>
                  <a:schemeClr val="accent1">
                    <a:lumMod val="60000"/>
                    <a:lumOff val="40000"/>
                  </a:schemeClr>
                </a:solidFill>
              </a:rPr>
              <a:t>0</a:t>
            </a:r>
            <a:endParaRPr sz="2100" b="1" dirty="0">
              <a:solidFill>
                <a:schemeClr val="accent1">
                  <a:lumMod val="60000"/>
                  <a:lumOff val="40000"/>
                </a:schemeClr>
              </a:solidFill>
            </a:endParaRPr>
          </a:p>
          <a:p>
            <a:pPr marL="444500" indent="-342900"/>
            <a:r>
              <a:rPr lang="en-US" sz="2100" dirty="0" err="1">
                <a:highlight>
                  <a:srgbClr val="EFEFEF"/>
                </a:highlight>
                <a:latin typeface="Roboto Mono"/>
                <a:ea typeface="Roboto Mono"/>
              </a:rPr>
              <a:t>defaultdict</a:t>
            </a:r>
            <a:r>
              <a:rPr lang="en-US" b="1" dirty="0"/>
              <a:t> automatically initializes nonexistent dictionary values</a:t>
            </a:r>
            <a:endParaRPr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28</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3439553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For Loops</a:t>
            </a: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29</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5" name="Picture 5" descr="A picture containing drawing&#10;&#10;Description automatically generated">
            <a:extLst>
              <a:ext uri="{FF2B5EF4-FFF2-40B4-BE49-F238E27FC236}">
                <a16:creationId xmlns:a16="http://schemas.microsoft.com/office/drawing/2014/main" id="{4F6C7ACC-29F3-439E-88CB-0FD699DF9D03}"/>
              </a:ext>
            </a:extLst>
          </p:cNvPr>
          <p:cNvPicPr>
            <a:picLocks noChangeAspect="1"/>
          </p:cNvPicPr>
          <p:nvPr/>
        </p:nvPicPr>
        <p:blipFill>
          <a:blip r:embed="rId4"/>
          <a:stretch>
            <a:fillRect/>
          </a:stretch>
        </p:blipFill>
        <p:spPr>
          <a:xfrm>
            <a:off x="7783657" y="1567729"/>
            <a:ext cx="2138795" cy="3334616"/>
          </a:xfrm>
          <a:prstGeom prst="rect">
            <a:avLst/>
          </a:prstGeom>
        </p:spPr>
      </p:pic>
      <p:pic>
        <p:nvPicPr>
          <p:cNvPr id="6" name="Picture 6" descr="A picture containing drawing&#10;&#10;Description automatically generated">
            <a:extLst>
              <a:ext uri="{FF2B5EF4-FFF2-40B4-BE49-F238E27FC236}">
                <a16:creationId xmlns:a16="http://schemas.microsoft.com/office/drawing/2014/main" id="{D56AD6AC-F232-47C4-BA95-4014A734136C}"/>
              </a:ext>
            </a:extLst>
          </p:cNvPr>
          <p:cNvPicPr>
            <a:picLocks noChangeAspect="1"/>
          </p:cNvPicPr>
          <p:nvPr/>
        </p:nvPicPr>
        <p:blipFill>
          <a:blip r:embed="rId5"/>
          <a:stretch>
            <a:fillRect/>
          </a:stretch>
        </p:blipFill>
        <p:spPr>
          <a:xfrm>
            <a:off x="6354906" y="2694277"/>
            <a:ext cx="1740477" cy="1815811"/>
          </a:xfrm>
          <a:prstGeom prst="rect">
            <a:avLst/>
          </a:prstGeom>
        </p:spPr>
      </p:pic>
    </p:spTree>
    <p:extLst>
      <p:ext uri="{BB962C8B-B14F-4D97-AF65-F5344CB8AC3E}">
        <p14:creationId xmlns:p14="http://schemas.microsoft.com/office/powerpoint/2010/main" val="401905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marR="0" lvl="0" indent="0" algn="l">
              <a:lnSpc>
                <a:spcPct val="90000"/>
              </a:lnSpc>
              <a:spcBef>
                <a:spcPts val="0"/>
              </a:spcBef>
              <a:spcAft>
                <a:spcPts val="0"/>
              </a:spcAft>
              <a:buClr>
                <a:schemeClr val="accent1"/>
              </a:buClr>
              <a:buSzPts val="3200"/>
              <a:buNone/>
            </a:pPr>
            <a:r>
              <a:rPr lang="en-US" sz="3400" dirty="0"/>
              <a:t>Python</a:t>
            </a:r>
            <a:endParaRPr lang="en-US" dirty="0"/>
          </a:p>
        </p:txBody>
      </p:sp>
      <p:sp>
        <p:nvSpPr>
          <p:cNvPr id="64" name="Google Shape;64;p2"/>
          <p:cNvSpPr txBox="1">
            <a:spLocks noGrp="1"/>
          </p:cNvSpPr>
          <p:nvPr>
            <p:ph type="body" idx="1"/>
          </p:nvPr>
        </p:nvSpPr>
        <p:spPr>
          <a:xfrm>
            <a:off x="399675" y="1299625"/>
            <a:ext cx="7288704" cy="4577400"/>
          </a:xfrm>
          <a:prstGeom prst="rect">
            <a:avLst/>
          </a:prstGeom>
          <a:noFill/>
          <a:ln>
            <a:noFill/>
          </a:ln>
        </p:spPr>
        <p:txBody>
          <a:bodyPr spcFirstLastPara="1" wrap="square" lIns="91425" tIns="45700" rIns="91425" bIns="45700" anchor="t" anchorCtr="0">
            <a:normAutofit/>
          </a:bodyPr>
          <a:lstStyle/>
          <a:p>
            <a:r>
              <a:rPr lang="en-US" b="1" dirty="0"/>
              <a:t>Developed by Guido van Rossum in the early 90s</a:t>
            </a:r>
            <a:endParaRPr lang="en-US" dirty="0"/>
          </a:p>
          <a:p>
            <a:pPr lvl="1"/>
            <a:r>
              <a:rPr lang="en-US" dirty="0"/>
              <a:t>Originally Dutch, in USA since 1995, now works for Dropbox</a:t>
            </a:r>
          </a:p>
          <a:p>
            <a:pPr lvl="1"/>
            <a:r>
              <a:rPr lang="en-US" dirty="0"/>
              <a:t>Benevolent Dictator for Life (has now stepped down)</a:t>
            </a:r>
            <a:endParaRPr dirty="0"/>
          </a:p>
          <a:p>
            <a:r>
              <a:rPr lang="en-US" b="1" dirty="0"/>
              <a:t>Available on Eniac;  download at python.org</a:t>
            </a:r>
            <a:endParaRPr dirty="0"/>
          </a:p>
          <a:p>
            <a:r>
              <a:rPr lang="en-US" b="1" dirty="0"/>
              <a:t>Named after the Monty Python comedy group</a:t>
            </a:r>
            <a:endParaRPr dirty="0"/>
          </a:p>
          <a:p>
            <a:pPr marL="228600" indent="-228600" algn="l">
              <a:lnSpc>
                <a:spcPct val="140000"/>
              </a:lnSpc>
              <a:spcBef>
                <a:spcPts val="0"/>
              </a:spcBef>
              <a:spcAft>
                <a:spcPts val="0"/>
              </a:spcAft>
              <a:buSzPts val="2000"/>
            </a:pPr>
            <a:endParaRPr lang="en-US" dirty="0"/>
          </a:p>
          <a:p>
            <a:pPr marL="228600" lvl="0" indent="0" algn="l" rtl="0">
              <a:lnSpc>
                <a:spcPct val="140000"/>
              </a:lnSpc>
              <a:spcBef>
                <a:spcPts val="0"/>
              </a:spcBef>
              <a:spcAft>
                <a:spcPts val="0"/>
              </a:spcAft>
              <a:buSzPts val="2000"/>
              <a:buNone/>
            </a:pPr>
            <a:endParaRPr dirty="0"/>
          </a:p>
          <a:p>
            <a:pPr marL="228600" lvl="0" indent="0" algn="l" rtl="0">
              <a:lnSpc>
                <a:spcPct val="140000"/>
              </a:lnSpc>
              <a:spcBef>
                <a:spcPts val="0"/>
              </a:spcBef>
              <a:spcAft>
                <a:spcPts val="0"/>
              </a:spcAft>
              <a:buSzPts val="2000"/>
              <a:buNone/>
            </a:pPr>
            <a:endParaRPr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2" name="Picture 2" descr="A person standing next to a window&#10;&#10;Description automatically generated">
            <a:extLst>
              <a:ext uri="{FF2B5EF4-FFF2-40B4-BE49-F238E27FC236}">
                <a16:creationId xmlns:a16="http://schemas.microsoft.com/office/drawing/2014/main" id="{A9F319DD-3E21-4982-99B7-267B35E43B99}"/>
              </a:ext>
            </a:extLst>
          </p:cNvPr>
          <p:cNvPicPr>
            <a:picLocks noChangeAspect="1"/>
          </p:cNvPicPr>
          <p:nvPr/>
        </p:nvPicPr>
        <p:blipFill>
          <a:blip r:embed="rId4"/>
          <a:stretch>
            <a:fillRect/>
          </a:stretch>
        </p:blipFill>
        <p:spPr>
          <a:xfrm>
            <a:off x="2646152" y="3753925"/>
            <a:ext cx="2485858" cy="2724150"/>
          </a:xfrm>
          <a:prstGeom prst="rect">
            <a:avLst/>
          </a:prstGeom>
        </p:spPr>
      </p:pic>
      <p:pic>
        <p:nvPicPr>
          <p:cNvPr id="3" name="Picture 3" descr="A group of people posing for the camera&#10;&#10;Description automatically generated">
            <a:extLst>
              <a:ext uri="{FF2B5EF4-FFF2-40B4-BE49-F238E27FC236}">
                <a16:creationId xmlns:a16="http://schemas.microsoft.com/office/drawing/2014/main" id="{6854ECBB-02CF-4C3D-973F-F1558A0E73C2}"/>
              </a:ext>
            </a:extLst>
          </p:cNvPr>
          <p:cNvPicPr>
            <a:picLocks noChangeAspect="1"/>
          </p:cNvPicPr>
          <p:nvPr/>
        </p:nvPicPr>
        <p:blipFill>
          <a:blip r:embed="rId5"/>
          <a:stretch>
            <a:fillRect/>
          </a:stretch>
        </p:blipFill>
        <p:spPr>
          <a:xfrm>
            <a:off x="8061493" y="1152625"/>
            <a:ext cx="3169318" cy="4724400"/>
          </a:xfrm>
          <a:prstGeom prst="rect">
            <a:avLst/>
          </a:prstGeom>
        </p:spPr>
      </p:pic>
      <p:sp>
        <p:nvSpPr>
          <p:cNvPr id="4" name="Google Shape;65;p2">
            <a:extLst>
              <a:ext uri="{FF2B5EF4-FFF2-40B4-BE49-F238E27FC236}">
                <a16:creationId xmlns:a16="http://schemas.microsoft.com/office/drawing/2014/main" id="{2AF155D2-8058-49EA-852A-51D81FAD1BE5}"/>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54730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 name="Picture 3" descr="A close up of a logo&#10;&#10;Description automatically generated">
            <a:extLst>
              <a:ext uri="{FF2B5EF4-FFF2-40B4-BE49-F238E27FC236}">
                <a16:creationId xmlns:a16="http://schemas.microsoft.com/office/drawing/2014/main" id="{3D40594F-684F-4416-8A45-491934EBE929}"/>
              </a:ext>
            </a:extLst>
          </p:cNvPr>
          <p:cNvPicPr>
            <a:picLocks noChangeAspect="1"/>
          </p:cNvPicPr>
          <p:nvPr/>
        </p:nvPicPr>
        <p:blipFill>
          <a:blip r:embed="rId3"/>
          <a:stretch>
            <a:fillRect/>
          </a:stretch>
        </p:blipFill>
        <p:spPr>
          <a:xfrm>
            <a:off x="789710" y="1142731"/>
            <a:ext cx="4003963" cy="817955"/>
          </a:xfrm>
          <a:prstGeom prst="rect">
            <a:avLst/>
          </a:prstGeom>
        </p:spPr>
      </p:pic>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For Loops</a:t>
            </a:r>
            <a:endParaRPr lang="en-US" dirty="0"/>
          </a:p>
        </p:txBody>
      </p:sp>
      <p:sp>
        <p:nvSpPr>
          <p:cNvPr id="64" name="Google Shape;64;p2"/>
          <p:cNvSpPr txBox="1">
            <a:spLocks noGrp="1"/>
          </p:cNvSpPr>
          <p:nvPr>
            <p:ph type="body" idx="1"/>
          </p:nvPr>
        </p:nvSpPr>
        <p:spPr>
          <a:xfrm>
            <a:off x="399675" y="1185652"/>
            <a:ext cx="10541346" cy="4314164"/>
          </a:xfrm>
          <a:prstGeom prst="rect">
            <a:avLst/>
          </a:prstGeom>
          <a:noFill/>
          <a:ln>
            <a:noFill/>
          </a:ln>
        </p:spPr>
        <p:txBody>
          <a:bodyPr spcFirstLastPara="1" wrap="square" lIns="91425" tIns="45700" rIns="91425" bIns="45700" anchor="t" anchorCtr="0">
            <a:normAutofit/>
          </a:bodyPr>
          <a:lstStyle/>
          <a:p>
            <a:r>
              <a:rPr lang="en-US" b="1" dirty="0"/>
              <a:t>for </a:t>
            </a:r>
            <a:r>
              <a:rPr lang="en-US" b="1" dirty="0">
                <a:solidFill>
                  <a:srgbClr val="FF0000"/>
                </a:solidFill>
              </a:rPr>
              <a:t>&lt;item&gt;</a:t>
            </a:r>
            <a:r>
              <a:rPr lang="en-US" b="1" dirty="0"/>
              <a:t> in </a:t>
            </a:r>
            <a:r>
              <a:rPr lang="en-US" b="1" dirty="0">
                <a:solidFill>
                  <a:srgbClr val="7030A0"/>
                </a:solidFill>
              </a:rPr>
              <a:t>&lt;collection&gt;</a:t>
            </a:r>
            <a:r>
              <a:rPr lang="en-US" b="1" dirty="0"/>
              <a:t>:</a:t>
            </a:r>
            <a:br>
              <a:rPr lang="en-US" b="1" dirty="0"/>
            </a:br>
            <a:r>
              <a:rPr lang="en-US" b="1" dirty="0"/>
              <a:t>   </a:t>
            </a:r>
            <a:r>
              <a:rPr lang="en-US" b="1" dirty="0">
                <a:solidFill>
                  <a:schemeClr val="accent1">
                    <a:lumMod val="60000"/>
                    <a:lumOff val="40000"/>
                  </a:schemeClr>
                </a:solidFill>
              </a:rPr>
              <a:t>&lt;statements&gt;</a:t>
            </a:r>
            <a:br>
              <a:rPr lang="en-US" b="1" dirty="0">
                <a:solidFill>
                  <a:schemeClr val="accent1">
                    <a:lumMod val="60000"/>
                    <a:lumOff val="40000"/>
                  </a:schemeClr>
                </a:solidFill>
              </a:rPr>
            </a:br>
            <a:r>
              <a:rPr lang="en-US" b="1" dirty="0"/>
              <a:t> </a:t>
            </a:r>
            <a:endParaRPr lang="en-US"/>
          </a:p>
          <a:p>
            <a:r>
              <a:rPr lang="en-US" dirty="0"/>
              <a:t>If you’ve got an existing list, this iterates each item in it.</a:t>
            </a:r>
            <a:r>
              <a:rPr lang="en-US" b="1" dirty="0"/>
              <a:t> </a:t>
            </a:r>
            <a:endParaRPr lang="en-US"/>
          </a:p>
          <a:p>
            <a:r>
              <a:rPr lang="en-US" dirty="0"/>
              <a:t>You can generate a list with </a:t>
            </a:r>
            <a:r>
              <a:rPr lang="en-US" b="1" dirty="0"/>
              <a:t>Range:</a:t>
            </a:r>
            <a:endParaRPr lang="en-US" dirty="0"/>
          </a:p>
          <a:p>
            <a:pPr lvl="1"/>
            <a:r>
              <a:rPr lang="en-US" sz="1900" dirty="0">
                <a:solidFill>
                  <a:srgbClr val="7030A0"/>
                </a:solidFill>
                <a:highlight>
                  <a:srgbClr val="EFEFEF"/>
                </a:highlight>
                <a:latin typeface="Roboto Mono"/>
                <a:ea typeface="Roboto Mono"/>
              </a:rPr>
              <a:t>list(range(5))</a:t>
            </a:r>
            <a:r>
              <a:rPr lang="en-US" b="1" dirty="0"/>
              <a:t> returns </a:t>
            </a:r>
            <a:r>
              <a:rPr lang="en-US" b="1" dirty="0">
                <a:solidFill>
                  <a:srgbClr val="7030A0"/>
                </a:solidFill>
              </a:rPr>
              <a:t>[0,1,2,3,4]</a:t>
            </a:r>
            <a:endParaRPr lang="en-US" dirty="0">
              <a:solidFill>
                <a:srgbClr val="7030A0"/>
              </a:solidFill>
            </a:endParaRPr>
          </a:p>
          <a:p>
            <a:pPr lvl="1"/>
            <a:r>
              <a:rPr lang="en-US" dirty="0"/>
              <a:t>So we can say:</a:t>
            </a:r>
            <a:br>
              <a:rPr lang="en-US" dirty="0"/>
            </a:br>
            <a:r>
              <a:rPr lang="en-US" dirty="0"/>
              <a:t> </a:t>
            </a:r>
            <a:r>
              <a:rPr lang="en-US" dirty="0">
                <a:solidFill>
                  <a:srgbClr val="000000"/>
                </a:solidFill>
              </a:rPr>
              <a:t>          </a:t>
            </a:r>
            <a:r>
              <a:rPr lang="en-US" b="1" dirty="0">
                <a:solidFill>
                  <a:schemeClr val="tx1"/>
                </a:solidFill>
              </a:rPr>
              <a:t> </a:t>
            </a:r>
            <a:r>
              <a:rPr lang="en-US" sz="1900" b="1" dirty="0">
                <a:solidFill>
                  <a:schemeClr val="tx1"/>
                </a:solidFill>
                <a:highlight>
                  <a:srgbClr val="EFEFEF"/>
                </a:highlight>
                <a:latin typeface="Roboto Mono"/>
                <a:ea typeface="Roboto Mono"/>
              </a:rPr>
              <a:t>for </a:t>
            </a:r>
            <a:r>
              <a:rPr lang="en-US" sz="1900" b="1" dirty="0">
                <a:solidFill>
                  <a:srgbClr val="FF0000"/>
                </a:solidFill>
                <a:highlight>
                  <a:srgbClr val="EFEFEF"/>
                </a:highlight>
                <a:latin typeface="Roboto Mono"/>
                <a:ea typeface="Roboto Mono"/>
              </a:rPr>
              <a:t>x</a:t>
            </a:r>
            <a:r>
              <a:rPr lang="en-US" sz="1900" b="1" dirty="0">
                <a:solidFill>
                  <a:schemeClr val="tx1"/>
                </a:solidFill>
                <a:highlight>
                  <a:srgbClr val="EFEFEF"/>
                </a:highlight>
                <a:latin typeface="Roboto Mono"/>
                <a:ea typeface="Roboto Mono"/>
              </a:rPr>
              <a:t> in </a:t>
            </a:r>
            <a:r>
              <a:rPr lang="en-US" sz="1900" b="1" dirty="0">
                <a:solidFill>
                  <a:srgbClr val="7030A0"/>
                </a:solidFill>
                <a:highlight>
                  <a:srgbClr val="EFEFEF"/>
                </a:highlight>
                <a:latin typeface="Roboto Mono"/>
                <a:ea typeface="Roboto Mono"/>
              </a:rPr>
              <a:t>range(5)</a:t>
            </a:r>
            <a:r>
              <a:rPr lang="en-US" sz="1900" b="1" dirty="0">
                <a:solidFill>
                  <a:schemeClr val="tx1"/>
                </a:solidFill>
                <a:highlight>
                  <a:srgbClr val="EFEFEF"/>
                </a:highlight>
                <a:latin typeface="Roboto Mono"/>
                <a:ea typeface="Roboto Mono"/>
              </a:rPr>
              <a:t>:</a:t>
            </a:r>
            <a:br>
              <a:rPr lang="en-US" sz="1900" b="1" dirty="0">
                <a:solidFill>
                  <a:schemeClr val="tx1"/>
                </a:solidFill>
                <a:highlight>
                  <a:srgbClr val="EFEFEF"/>
                </a:highlight>
                <a:latin typeface="Roboto Mono"/>
                <a:ea typeface="Roboto Mono"/>
              </a:rPr>
            </a:br>
            <a:r>
              <a:rPr lang="en-US" b="1" dirty="0">
                <a:solidFill>
                  <a:schemeClr val="tx1"/>
                </a:solidFill>
              </a:rPr>
              <a:t>               </a:t>
            </a:r>
            <a:r>
              <a:rPr lang="en-US" sz="1900" b="1" dirty="0">
                <a:solidFill>
                  <a:schemeClr val="accent1">
                    <a:lumMod val="60000"/>
                    <a:lumOff val="40000"/>
                  </a:schemeClr>
                </a:solidFill>
                <a:highlight>
                  <a:srgbClr val="EFEFEF"/>
                </a:highlight>
                <a:latin typeface="Roboto Mono"/>
                <a:ea typeface="Roboto Mono"/>
              </a:rPr>
              <a:t>print(x)</a:t>
            </a:r>
            <a:endParaRPr sz="1900" b="1">
              <a:solidFill>
                <a:schemeClr val="accent1">
                  <a:lumMod val="60000"/>
                  <a:lumOff val="40000"/>
                </a:schemeClr>
              </a:solidFill>
              <a:highlight>
                <a:srgbClr val="EFEFEF"/>
              </a:highlight>
              <a:latin typeface="Roboto Mono"/>
              <a:ea typeface="Roboto Mono"/>
            </a:endParaRPr>
          </a:p>
          <a:p>
            <a:r>
              <a:rPr lang="en-US" b="1" dirty="0">
                <a:solidFill>
                  <a:srgbClr val="FF0000"/>
                </a:solidFill>
              </a:rPr>
              <a:t>&lt;item&gt;</a:t>
            </a:r>
            <a:r>
              <a:rPr lang="en-US" b="1" dirty="0"/>
              <a:t> can be more complex than a single variable name.</a:t>
            </a:r>
            <a:endParaRPr dirty="0"/>
          </a:p>
          <a:p>
            <a:pPr lvl="1"/>
            <a:r>
              <a:rPr lang="en-US" sz="1900" b="1" dirty="0">
                <a:solidFill>
                  <a:schemeClr val="tx1"/>
                </a:solidFill>
                <a:highlight>
                  <a:srgbClr val="EFEFEF"/>
                </a:highlight>
                <a:latin typeface="Roboto Mono"/>
                <a:ea typeface="Roboto Mono"/>
              </a:rPr>
              <a:t>for </a:t>
            </a:r>
            <a:r>
              <a:rPr lang="en-US" sz="1900" b="1" dirty="0">
                <a:solidFill>
                  <a:srgbClr val="FF0000"/>
                </a:solidFill>
                <a:highlight>
                  <a:srgbClr val="EFEFEF"/>
                </a:highlight>
                <a:latin typeface="Roboto Mono"/>
                <a:ea typeface="Roboto Mono"/>
              </a:rPr>
              <a:t>(x, y)</a:t>
            </a:r>
            <a:r>
              <a:rPr lang="en-US" sz="1900" b="1" dirty="0">
                <a:solidFill>
                  <a:schemeClr val="tx1"/>
                </a:solidFill>
                <a:highlight>
                  <a:srgbClr val="EFEFEF"/>
                </a:highlight>
                <a:latin typeface="Roboto Mono"/>
                <a:ea typeface="Roboto Mono"/>
              </a:rPr>
              <a:t> in </a:t>
            </a:r>
            <a:r>
              <a:rPr lang="en-US" sz="1900" b="1" dirty="0">
                <a:solidFill>
                  <a:srgbClr val="7030A0"/>
                </a:solidFill>
                <a:highlight>
                  <a:srgbClr val="EFEFEF"/>
                </a:highlight>
                <a:latin typeface="Roboto Mono"/>
                <a:ea typeface="Roboto Mono"/>
              </a:rPr>
              <a:t>[('a',1), ('b',2), ('c',3), ('d',4)]</a:t>
            </a:r>
            <a:r>
              <a:rPr lang="en-US" sz="1900" b="1" dirty="0">
                <a:solidFill>
                  <a:schemeClr val="tx1"/>
                </a:solidFill>
                <a:highlight>
                  <a:srgbClr val="EFEFEF"/>
                </a:highlight>
                <a:latin typeface="Roboto Mono"/>
                <a:ea typeface="Roboto Mono"/>
              </a:rPr>
              <a:t>:</a:t>
            </a:r>
          </a:p>
          <a:p>
            <a:pPr lvl="1"/>
            <a:r>
              <a:rPr lang="en-US" b="1" dirty="0">
                <a:solidFill>
                  <a:schemeClr val="tx1"/>
                </a:solidFill>
              </a:rPr>
              <a:t>    </a:t>
            </a:r>
            <a:r>
              <a:rPr lang="en-US" sz="1900" b="1" dirty="0">
                <a:solidFill>
                  <a:schemeClr val="accent1">
                    <a:lumMod val="60000"/>
                    <a:lumOff val="40000"/>
                  </a:schemeClr>
                </a:solidFill>
                <a:highlight>
                  <a:srgbClr val="EFEFEF"/>
                </a:highlight>
                <a:latin typeface="Roboto Mono"/>
                <a:ea typeface="Roboto Mono"/>
              </a:rPr>
              <a:t>print(x)</a:t>
            </a:r>
            <a:endParaRPr sz="1900" b="1" dirty="0">
              <a:solidFill>
                <a:schemeClr val="accent1">
                  <a:lumMod val="60000"/>
                  <a:lumOff val="40000"/>
                </a:schemeClr>
              </a:solidFill>
              <a:highlight>
                <a:srgbClr val="EFEFEF"/>
              </a:highlight>
              <a:latin typeface="Roboto Mono"/>
              <a:ea typeface="Roboto Mono"/>
            </a:endParaRPr>
          </a:p>
        </p:txBody>
      </p:sp>
      <p:pic>
        <p:nvPicPr>
          <p:cNvPr id="66" name="Google Shape;66;p2"/>
          <p:cNvPicPr preferRelativeResize="0"/>
          <p:nvPr/>
        </p:nvPicPr>
        <p:blipFill rotWithShape="1">
          <a:blip r:embed="rId4">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30</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538304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List Comprehensions replace loops!</a:t>
            </a:r>
            <a:r>
              <a:rPr lang="en-US" sz="3400" b="0" dirty="0"/>
              <a:t>    </a:t>
            </a:r>
            <a:endParaRPr lang="en-US" dirty="0"/>
          </a:p>
        </p:txBody>
      </p:sp>
      <p:sp>
        <p:nvSpPr>
          <p:cNvPr id="64" name="Google Shape;64;p2"/>
          <p:cNvSpPr txBox="1">
            <a:spLocks noGrp="1"/>
          </p:cNvSpPr>
          <p:nvPr>
            <p:ph type="body" idx="1"/>
          </p:nvPr>
        </p:nvSpPr>
        <p:spPr>
          <a:xfrm>
            <a:off x="496657" y="1299625"/>
            <a:ext cx="10305818" cy="4577400"/>
          </a:xfrm>
          <a:prstGeom prst="rect">
            <a:avLst/>
          </a:prstGeom>
          <a:noFill/>
          <a:ln>
            <a:noFill/>
          </a:ln>
        </p:spPr>
        <p:txBody>
          <a:bodyPr spcFirstLastPara="1" wrap="square" lIns="91425" tIns="45700" rIns="91425" bIns="45700" anchor="t" anchorCtr="0">
            <a:normAutofit/>
          </a:bodyPr>
          <a:lstStyle/>
          <a:p>
            <a:pPr marL="101600" indent="0">
              <a:buNone/>
            </a:pPr>
            <a:r>
              <a:rPr lang="en-US" sz="1900" b="1" dirty="0" err="1">
                <a:solidFill>
                  <a:schemeClr val="tx1"/>
                </a:solidFill>
                <a:highlight>
                  <a:srgbClr val="EFEFEF"/>
                </a:highlight>
                <a:latin typeface="Roboto Mono"/>
                <a:ea typeface="Roboto Mono"/>
              </a:rPr>
              <a:t>nums</a:t>
            </a:r>
            <a:r>
              <a:rPr lang="en-US" sz="1900" b="1" dirty="0">
                <a:solidFill>
                  <a:schemeClr val="tx1"/>
                </a:solidFill>
                <a:highlight>
                  <a:srgbClr val="EFEFEF"/>
                </a:highlight>
                <a:latin typeface="Roboto Mono"/>
                <a:ea typeface="Roboto Mono"/>
              </a:rPr>
              <a:t> = [0, 1, 2, 3, 4, 5, 6, 7, 8, 9]</a:t>
            </a:r>
          </a:p>
          <a:p>
            <a:pPr marL="101600" indent="0">
              <a:buNone/>
            </a:pPr>
            <a:r>
              <a:rPr lang="en-US" sz="1900" b="1" dirty="0">
                <a:solidFill>
                  <a:srgbClr val="C00000"/>
                </a:solidFill>
                <a:highlight>
                  <a:srgbClr val="EFEFEF"/>
                </a:highlight>
                <a:latin typeface="Roboto Mono"/>
                <a:ea typeface="Roboto Mono"/>
              </a:rPr>
              <a:t>#  I want 'n*n' for each 'n’ in </a:t>
            </a:r>
            <a:r>
              <a:rPr lang="en-US" sz="1900" b="1" dirty="0" err="1">
                <a:solidFill>
                  <a:srgbClr val="C00000"/>
                </a:solidFill>
                <a:highlight>
                  <a:srgbClr val="EFEFEF"/>
                </a:highlight>
                <a:latin typeface="Roboto Mono"/>
                <a:ea typeface="Roboto Mono"/>
              </a:rPr>
              <a:t>nums</a:t>
            </a:r>
            <a:endParaRPr lang="en-US" sz="1900" b="1" dirty="0">
              <a:solidFill>
                <a:srgbClr val="C00000"/>
              </a:solidFill>
              <a:highlight>
                <a:srgbClr val="EFEFEF"/>
              </a:highlight>
              <a:latin typeface="Roboto Mono"/>
              <a:ea typeface="Roboto Mono"/>
            </a:endParaRPr>
          </a:p>
          <a:p>
            <a:pPr marL="101600" indent="0">
              <a:buNone/>
            </a:pPr>
            <a:r>
              <a:rPr lang="en-US" sz="1900" b="1" dirty="0">
                <a:solidFill>
                  <a:schemeClr val="tx1"/>
                </a:solidFill>
                <a:highlight>
                  <a:srgbClr val="EFEFEF"/>
                </a:highlight>
                <a:latin typeface="Roboto Mono"/>
                <a:ea typeface="Roboto Mono"/>
              </a:rPr>
              <a:t>squares = []</a:t>
            </a:r>
            <a:endParaRPr sz="1900" b="1" dirty="0">
              <a:solidFill>
                <a:schemeClr val="tx1"/>
              </a:solidFill>
              <a:highlight>
                <a:srgbClr val="EFEFEF"/>
              </a:highlight>
              <a:latin typeface="Roboto Mono"/>
              <a:ea typeface="Roboto Mono"/>
            </a:endParaRPr>
          </a:p>
          <a:p>
            <a:pPr marL="101600" indent="0">
              <a:buNone/>
            </a:pPr>
            <a:r>
              <a:rPr lang="en-US" sz="1900" b="1" dirty="0">
                <a:solidFill>
                  <a:schemeClr val="tx1"/>
                </a:solidFill>
                <a:highlight>
                  <a:srgbClr val="EFEFEF"/>
                </a:highlight>
                <a:latin typeface="Roboto Mono"/>
                <a:ea typeface="Roboto Mono"/>
              </a:rPr>
              <a:t>for n in </a:t>
            </a:r>
            <a:r>
              <a:rPr lang="en-US" sz="1900" b="1" dirty="0" err="1">
                <a:solidFill>
                  <a:schemeClr val="tx1"/>
                </a:solidFill>
                <a:highlight>
                  <a:srgbClr val="EFEFEF"/>
                </a:highlight>
                <a:latin typeface="Roboto Mono"/>
                <a:ea typeface="Roboto Mono"/>
              </a:rPr>
              <a:t>nums</a:t>
            </a:r>
            <a:r>
              <a:rPr lang="en-US" sz="1900" b="1" dirty="0">
                <a:solidFill>
                  <a:schemeClr val="tx1"/>
                </a:solidFill>
                <a:highlight>
                  <a:srgbClr val="EFEFEF"/>
                </a:highlight>
                <a:latin typeface="Roboto Mono"/>
                <a:ea typeface="Roboto Mono"/>
              </a:rPr>
              <a:t>:</a:t>
            </a:r>
            <a:endParaRPr sz="1900" b="1" dirty="0">
              <a:solidFill>
                <a:schemeClr val="tx1"/>
              </a:solidFill>
              <a:highlight>
                <a:srgbClr val="EFEFEF"/>
              </a:highlight>
              <a:latin typeface="Roboto Mono"/>
              <a:ea typeface="Roboto Mono"/>
            </a:endParaRPr>
          </a:p>
          <a:p>
            <a:pPr marL="101600" indent="0">
              <a:buNone/>
            </a:pPr>
            <a:r>
              <a:rPr lang="en-US" sz="1900" b="1" dirty="0">
                <a:solidFill>
                  <a:schemeClr val="tx1"/>
                </a:solidFill>
                <a:highlight>
                  <a:srgbClr val="EFEFEF"/>
                </a:highlight>
                <a:latin typeface="Roboto Mono"/>
                <a:ea typeface="Roboto Mono"/>
              </a:rPr>
              <a:t>  for n in </a:t>
            </a:r>
            <a:r>
              <a:rPr lang="en-US" sz="1900" b="1" dirty="0" err="1">
                <a:solidFill>
                  <a:schemeClr val="tx1"/>
                </a:solidFill>
                <a:highlight>
                  <a:srgbClr val="EFEFEF"/>
                </a:highlight>
                <a:latin typeface="Roboto Mono"/>
                <a:ea typeface="Roboto Mono"/>
              </a:rPr>
              <a:t>nums</a:t>
            </a:r>
            <a:r>
              <a:rPr lang="en-US" sz="1900" b="1" dirty="0">
                <a:solidFill>
                  <a:schemeClr val="tx1"/>
                </a:solidFill>
                <a:highlight>
                  <a:srgbClr val="EFEFEF"/>
                </a:highlight>
                <a:latin typeface="Roboto Mono"/>
                <a:ea typeface="Roboto Mono"/>
              </a:rPr>
              <a:t>:</a:t>
            </a:r>
            <a:endParaRPr sz="1900" b="1" dirty="0">
              <a:solidFill>
                <a:schemeClr val="tx1"/>
              </a:solidFill>
              <a:highlight>
                <a:srgbClr val="EFEFEF"/>
              </a:highlight>
              <a:latin typeface="Roboto Mono"/>
              <a:ea typeface="Roboto Mono"/>
            </a:endParaRPr>
          </a:p>
          <a:p>
            <a:pPr marL="101600" indent="0">
              <a:buNone/>
            </a:pPr>
            <a:r>
              <a:rPr lang="en-US" sz="1900" b="1" dirty="0">
                <a:solidFill>
                  <a:schemeClr val="tx1"/>
                </a:solidFill>
                <a:highlight>
                  <a:srgbClr val="EFEFEF"/>
                </a:highlight>
                <a:latin typeface="Roboto Mono"/>
                <a:ea typeface="Roboto Mono"/>
              </a:rPr>
              <a:t>    </a:t>
            </a:r>
            <a:r>
              <a:rPr lang="en-US" sz="1900" b="1" dirty="0" err="1">
                <a:solidFill>
                  <a:schemeClr val="tx1"/>
                </a:solidFill>
                <a:highlight>
                  <a:srgbClr val="EFEFEF"/>
                </a:highlight>
                <a:latin typeface="Roboto Mono"/>
                <a:ea typeface="Roboto Mono"/>
              </a:rPr>
              <a:t>squares.append</a:t>
            </a:r>
            <a:r>
              <a:rPr lang="en-US" sz="1900" b="1" dirty="0">
                <a:solidFill>
                  <a:schemeClr val="tx1"/>
                </a:solidFill>
                <a:highlight>
                  <a:srgbClr val="EFEFEF"/>
                </a:highlight>
                <a:latin typeface="Roboto Mono"/>
                <a:ea typeface="Roboto Mono"/>
              </a:rPr>
              <a:t>(x*x)</a:t>
            </a:r>
            <a:endParaRPr sz="1900" b="1" dirty="0">
              <a:solidFill>
                <a:schemeClr val="tx1"/>
              </a:solidFill>
              <a:highlight>
                <a:srgbClr val="EFEFEF"/>
              </a:highlight>
              <a:latin typeface="Roboto Mono"/>
              <a:ea typeface="Roboto Mono"/>
            </a:endParaRPr>
          </a:p>
          <a:p>
            <a:pPr marL="101600" lvl="0" indent="0" algn="l">
              <a:spcAft>
                <a:spcPts val="0"/>
              </a:spcAft>
              <a:buSzPts val="2000"/>
              <a:buNone/>
            </a:pPr>
            <a:r>
              <a:rPr lang="en-US" sz="1900" b="1" dirty="0">
                <a:solidFill>
                  <a:schemeClr val="tx1"/>
                </a:solidFill>
                <a:highlight>
                  <a:srgbClr val="EFEFEF"/>
                </a:highlight>
                <a:latin typeface="Roboto Mono"/>
                <a:ea typeface="Roboto Mono"/>
              </a:rPr>
              <a:t>print(squares)</a:t>
            </a:r>
            <a:endParaRPr sz="1900" b="1" dirty="0">
              <a:solidFill>
                <a:schemeClr val="tx1"/>
              </a:solidFill>
              <a:highlight>
                <a:srgbClr val="EFEFEF"/>
              </a:highlight>
              <a:latin typeface="Roboto Mono"/>
              <a:ea typeface="Roboto Mono"/>
            </a:endParaRPr>
          </a:p>
          <a:p>
            <a:pPr marL="101600" indent="0">
              <a:buNone/>
            </a:pPr>
            <a:endParaRPr lang="en-US" sz="1900" b="1" dirty="0">
              <a:solidFill>
                <a:schemeClr val="tx1"/>
              </a:solidFill>
              <a:highlight>
                <a:srgbClr val="EFEFEF"/>
              </a:highlight>
              <a:latin typeface="Roboto Mono"/>
              <a:ea typeface="Roboto Mono"/>
            </a:endParaRPr>
          </a:p>
          <a:p>
            <a:pPr marL="101600" indent="0">
              <a:buNone/>
            </a:pPr>
            <a:r>
              <a:rPr lang="en-US" sz="1900" dirty="0">
                <a:solidFill>
                  <a:schemeClr val="tx1"/>
                </a:solidFill>
                <a:highlight>
                  <a:srgbClr val="EFEFEF"/>
                </a:highlight>
                <a:latin typeface="Roboto Mono"/>
                <a:ea typeface="Roboto Mono"/>
              </a:rPr>
              <a:t>squares = [x*x for x in </a:t>
            </a:r>
            <a:r>
              <a:rPr lang="en-US" sz="1900" dirty="0" err="1">
                <a:solidFill>
                  <a:schemeClr val="tx1"/>
                </a:solidFill>
                <a:highlight>
                  <a:srgbClr val="EFEFEF"/>
                </a:highlight>
                <a:latin typeface="Roboto Mono"/>
                <a:ea typeface="Roboto Mono"/>
              </a:rPr>
              <a:t>nums</a:t>
            </a:r>
            <a:r>
              <a:rPr lang="en-US" sz="1900" dirty="0">
                <a:solidFill>
                  <a:schemeClr val="tx1"/>
                </a:solidFill>
                <a:highlight>
                  <a:srgbClr val="EFEFEF"/>
                </a:highlight>
                <a:latin typeface="Roboto Mono"/>
                <a:ea typeface="Roboto Mono"/>
              </a:rPr>
              <a:t>]</a:t>
            </a:r>
          </a:p>
          <a:p>
            <a:pPr marL="101600" indent="0">
              <a:buNone/>
            </a:pPr>
            <a:r>
              <a:rPr lang="en-US" sz="1900" dirty="0">
                <a:solidFill>
                  <a:schemeClr val="tx1"/>
                </a:solidFill>
                <a:highlight>
                  <a:srgbClr val="EFEFEF"/>
                </a:highlight>
                <a:latin typeface="Roboto Mono"/>
                <a:ea typeface="Roboto Mono"/>
              </a:rPr>
              <a:t>print(squares)</a:t>
            </a:r>
          </a:p>
          <a:p>
            <a:pPr marL="0" lvl="0" indent="0" algn="l">
              <a:lnSpc>
                <a:spcPct val="140000"/>
              </a:lnSpc>
              <a:spcBef>
                <a:spcPts val="0"/>
              </a:spcBef>
              <a:spcAft>
                <a:spcPts val="0"/>
              </a:spcAft>
              <a:buSzPts val="2000"/>
              <a:buNone/>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31</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3" name="Picture 3">
            <a:extLst>
              <a:ext uri="{FF2B5EF4-FFF2-40B4-BE49-F238E27FC236}">
                <a16:creationId xmlns:a16="http://schemas.microsoft.com/office/drawing/2014/main" id="{2660310C-3D5C-4638-A2EB-76FBEE955152}"/>
              </a:ext>
            </a:extLst>
          </p:cNvPr>
          <p:cNvPicPr>
            <a:picLocks noChangeAspect="1"/>
          </p:cNvPicPr>
          <p:nvPr/>
        </p:nvPicPr>
        <p:blipFill>
          <a:blip r:embed="rId4"/>
          <a:stretch>
            <a:fillRect/>
          </a:stretch>
        </p:blipFill>
        <p:spPr>
          <a:xfrm>
            <a:off x="7813963" y="47160"/>
            <a:ext cx="3726872" cy="542988"/>
          </a:xfrm>
          <a:prstGeom prst="rect">
            <a:avLst/>
          </a:prstGeom>
        </p:spPr>
      </p:pic>
      <p:pic>
        <p:nvPicPr>
          <p:cNvPr id="10" name="Picture 5" descr="A close up of a logo&#10;&#10;Description automatically generated">
            <a:extLst>
              <a:ext uri="{FF2B5EF4-FFF2-40B4-BE49-F238E27FC236}">
                <a16:creationId xmlns:a16="http://schemas.microsoft.com/office/drawing/2014/main" id="{6676C98F-C569-4B9A-9171-6C30642088DF}"/>
              </a:ext>
            </a:extLst>
          </p:cNvPr>
          <p:cNvPicPr>
            <a:picLocks noChangeAspect="1"/>
          </p:cNvPicPr>
          <p:nvPr/>
        </p:nvPicPr>
        <p:blipFill>
          <a:blip r:embed="rId5"/>
          <a:stretch>
            <a:fillRect/>
          </a:stretch>
        </p:blipFill>
        <p:spPr>
          <a:xfrm>
            <a:off x="540326" y="4334675"/>
            <a:ext cx="7620000" cy="1139667"/>
          </a:xfrm>
          <a:prstGeom prst="rect">
            <a:avLst/>
          </a:prstGeom>
        </p:spPr>
      </p:pic>
      <p:pic>
        <p:nvPicPr>
          <p:cNvPr id="5" name="Picture 5" descr="A close up of a logo&#10;&#10;Description automatically generated">
            <a:extLst>
              <a:ext uri="{FF2B5EF4-FFF2-40B4-BE49-F238E27FC236}">
                <a16:creationId xmlns:a16="http://schemas.microsoft.com/office/drawing/2014/main" id="{D2221D8A-E6E4-41CF-A7B9-CF085E9644D5}"/>
              </a:ext>
            </a:extLst>
          </p:cNvPr>
          <p:cNvPicPr>
            <a:picLocks noChangeAspect="1"/>
          </p:cNvPicPr>
          <p:nvPr/>
        </p:nvPicPr>
        <p:blipFill>
          <a:blip r:embed="rId5"/>
          <a:stretch>
            <a:fillRect/>
          </a:stretch>
        </p:blipFill>
        <p:spPr>
          <a:xfrm>
            <a:off x="540327" y="1300531"/>
            <a:ext cx="7620000" cy="2885339"/>
          </a:xfrm>
          <a:prstGeom prst="rect">
            <a:avLst/>
          </a:prstGeom>
        </p:spPr>
      </p:pic>
    </p:spTree>
    <p:extLst>
      <p:ext uri="{BB962C8B-B14F-4D97-AF65-F5344CB8AC3E}">
        <p14:creationId xmlns:p14="http://schemas.microsoft.com/office/powerpoint/2010/main" val="1836298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List Comprehensions replace loops!</a:t>
            </a:r>
            <a:r>
              <a:rPr lang="en-US" sz="3400" b="0" dirty="0"/>
              <a:t>    </a:t>
            </a:r>
            <a:endParaRPr lang="en-US"/>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pPr marL="101600" indent="0">
              <a:buNone/>
            </a:pPr>
            <a:r>
              <a:rPr lang="en-US" b="1" dirty="0">
                <a:solidFill>
                  <a:schemeClr val="tx1"/>
                </a:solidFill>
                <a:highlight>
                  <a:srgbClr val="EFEFEF"/>
                </a:highlight>
                <a:latin typeface="Roboto Mono"/>
                <a:ea typeface="Roboto Mono"/>
              </a:rPr>
              <a:t>&gt;&gt;&gt; li = [3, 6, 2, 7]</a:t>
            </a:r>
          </a:p>
          <a:p>
            <a:pPr marL="101600" indent="0">
              <a:buNone/>
            </a:pPr>
            <a:r>
              <a:rPr lang="en-US" b="1" dirty="0">
                <a:solidFill>
                  <a:schemeClr val="tx1"/>
                </a:solidFill>
                <a:highlight>
                  <a:srgbClr val="EFEFEF"/>
                </a:highlight>
                <a:latin typeface="Roboto Mono"/>
                <a:ea typeface="Roboto Mono"/>
              </a:rPr>
              <a:t>&gt;&gt;&gt; [</a:t>
            </a:r>
            <a:r>
              <a:rPr lang="en-US" b="1" dirty="0" err="1">
                <a:solidFill>
                  <a:schemeClr val="accent1">
                    <a:lumMod val="60000"/>
                    <a:lumOff val="40000"/>
                  </a:schemeClr>
                </a:solidFill>
                <a:highlight>
                  <a:srgbClr val="EFEFEF"/>
                </a:highlight>
                <a:latin typeface="Roboto Mono"/>
                <a:ea typeface="Roboto Mono"/>
              </a:rPr>
              <a:t>elem</a:t>
            </a:r>
            <a:r>
              <a:rPr lang="en-US" b="1" dirty="0">
                <a:solidFill>
                  <a:schemeClr val="accent1">
                    <a:lumMod val="60000"/>
                    <a:lumOff val="40000"/>
                  </a:schemeClr>
                </a:solidFill>
                <a:highlight>
                  <a:srgbClr val="EFEFEF"/>
                </a:highlight>
                <a:latin typeface="Roboto Mono"/>
                <a:ea typeface="Roboto Mono"/>
              </a:rPr>
              <a:t> * 2</a:t>
            </a:r>
            <a:r>
              <a:rPr lang="en-US" b="1" dirty="0">
                <a:solidFill>
                  <a:schemeClr val="tx1"/>
                </a:solidFill>
                <a:highlight>
                  <a:srgbClr val="EFEFEF"/>
                </a:highlight>
                <a:latin typeface="Roboto Mono"/>
                <a:ea typeface="Roboto Mono"/>
              </a:rPr>
              <a:t> for </a:t>
            </a:r>
            <a:r>
              <a:rPr lang="en-US" b="1" dirty="0" err="1">
                <a:solidFill>
                  <a:srgbClr val="FF0000"/>
                </a:solidFill>
                <a:highlight>
                  <a:srgbClr val="EFEFEF"/>
                </a:highlight>
                <a:latin typeface="Roboto Mono"/>
                <a:ea typeface="Roboto Mono"/>
              </a:rPr>
              <a:t>elem</a:t>
            </a:r>
            <a:r>
              <a:rPr lang="en-US" b="1" dirty="0">
                <a:solidFill>
                  <a:schemeClr val="tx1"/>
                </a:solidFill>
                <a:highlight>
                  <a:srgbClr val="EFEFEF"/>
                </a:highlight>
                <a:latin typeface="Roboto Mono"/>
                <a:ea typeface="Roboto Mono"/>
              </a:rPr>
              <a:t> in </a:t>
            </a:r>
            <a:r>
              <a:rPr lang="en-US" b="1" dirty="0">
                <a:solidFill>
                  <a:srgbClr val="7030A0"/>
                </a:solidFill>
                <a:highlight>
                  <a:srgbClr val="EFEFEF"/>
                </a:highlight>
                <a:latin typeface="Roboto Mono"/>
                <a:ea typeface="Roboto Mono"/>
              </a:rPr>
              <a:t>li</a:t>
            </a:r>
            <a:r>
              <a:rPr lang="en-US" b="1" dirty="0">
                <a:solidFill>
                  <a:schemeClr val="tx1"/>
                </a:solidFill>
                <a:highlight>
                  <a:srgbClr val="EFEFEF"/>
                </a:highlight>
                <a:latin typeface="Roboto Mono"/>
                <a:ea typeface="Roboto Mono"/>
              </a:rPr>
              <a:t>]</a:t>
            </a:r>
            <a:endParaRPr b="1">
              <a:solidFill>
                <a:schemeClr val="tx1"/>
              </a:solidFill>
              <a:highlight>
                <a:srgbClr val="EFEFEF"/>
              </a:highlight>
              <a:latin typeface="Roboto Mono"/>
              <a:ea typeface="Roboto Mono"/>
            </a:endParaRPr>
          </a:p>
          <a:p>
            <a:pPr marL="101600" indent="0">
              <a:buNone/>
            </a:pPr>
            <a:r>
              <a:rPr lang="en-US" b="1" dirty="0">
                <a:solidFill>
                  <a:schemeClr val="tx1"/>
                </a:solidFill>
                <a:highlight>
                  <a:srgbClr val="EFEFEF"/>
                </a:highlight>
                <a:latin typeface="Roboto Mono"/>
                <a:ea typeface="Roboto Mono"/>
              </a:rPr>
              <a:t>[6, 12, 4, 14]</a:t>
            </a:r>
            <a:endParaRPr b="1">
              <a:solidFill>
                <a:schemeClr val="tx1"/>
              </a:solidFill>
              <a:highlight>
                <a:srgbClr val="EFEFEF"/>
              </a:highlight>
              <a:latin typeface="Roboto Mono"/>
              <a:ea typeface="Roboto Mono"/>
            </a:endParaRPr>
          </a:p>
          <a:p>
            <a:pPr marL="101600" lvl="0" indent="0">
              <a:buNone/>
            </a:pPr>
            <a:endParaRPr lang="en-US" b="1" dirty="0">
              <a:solidFill>
                <a:schemeClr val="tx1"/>
              </a:solidFill>
              <a:highlight>
                <a:srgbClr val="EFEFEF"/>
              </a:highlight>
              <a:latin typeface="Roboto Mono"/>
              <a:ea typeface="Roboto Mono"/>
            </a:endParaRPr>
          </a:p>
          <a:p>
            <a:pPr marL="101600" indent="0">
              <a:buNone/>
            </a:pPr>
            <a:r>
              <a:rPr lang="en-US" b="1" dirty="0">
                <a:solidFill>
                  <a:schemeClr val="tx1"/>
                </a:solidFill>
                <a:highlight>
                  <a:srgbClr val="EFEFEF"/>
                </a:highlight>
                <a:latin typeface="Roboto Mono"/>
                <a:ea typeface="Roboto Mono"/>
              </a:rPr>
              <a:t>&gt;&gt;&gt; </a:t>
            </a:r>
            <a:r>
              <a:rPr lang="en-US" b="1" dirty="0">
                <a:solidFill>
                  <a:srgbClr val="7030A0"/>
                </a:solidFill>
                <a:highlight>
                  <a:srgbClr val="EFEFEF"/>
                </a:highlight>
                <a:latin typeface="Roboto Mono"/>
                <a:ea typeface="Roboto Mono"/>
              </a:rPr>
              <a:t>li = [('a', 1), ('b', 2), ('c', 7)]</a:t>
            </a:r>
          </a:p>
          <a:p>
            <a:pPr marL="101600" indent="0">
              <a:buNone/>
            </a:pPr>
            <a:r>
              <a:rPr lang="en-US" b="1" dirty="0">
                <a:solidFill>
                  <a:schemeClr val="tx1"/>
                </a:solidFill>
                <a:highlight>
                  <a:srgbClr val="EFEFEF"/>
                </a:highlight>
                <a:latin typeface="Roboto Mono"/>
                <a:ea typeface="Roboto Mono"/>
              </a:rPr>
              <a:t>&gt;&gt;&gt; [</a:t>
            </a:r>
            <a:r>
              <a:rPr lang="en-US" b="1" dirty="0">
                <a:solidFill>
                  <a:schemeClr val="accent1">
                    <a:lumMod val="60000"/>
                    <a:lumOff val="40000"/>
                  </a:schemeClr>
                </a:solidFill>
                <a:highlight>
                  <a:srgbClr val="EFEFEF"/>
                </a:highlight>
                <a:latin typeface="Roboto Mono"/>
                <a:ea typeface="Roboto Mono"/>
              </a:rPr>
              <a:t>n * 3</a:t>
            </a:r>
            <a:r>
              <a:rPr lang="en-US" b="1" dirty="0">
                <a:solidFill>
                  <a:schemeClr val="tx1"/>
                </a:solidFill>
                <a:highlight>
                  <a:srgbClr val="EFEFEF"/>
                </a:highlight>
                <a:latin typeface="Roboto Mono"/>
                <a:ea typeface="Roboto Mono"/>
              </a:rPr>
              <a:t> for </a:t>
            </a:r>
            <a:r>
              <a:rPr lang="en-US" b="1" dirty="0">
                <a:solidFill>
                  <a:srgbClr val="FF0000"/>
                </a:solidFill>
                <a:highlight>
                  <a:srgbClr val="EFEFEF"/>
                </a:highlight>
                <a:latin typeface="Roboto Mono"/>
                <a:ea typeface="Roboto Mono"/>
              </a:rPr>
              <a:t>(x, n)</a:t>
            </a:r>
            <a:r>
              <a:rPr lang="en-US" b="1" dirty="0">
                <a:solidFill>
                  <a:schemeClr val="tx1"/>
                </a:solidFill>
                <a:highlight>
                  <a:srgbClr val="EFEFEF"/>
                </a:highlight>
                <a:latin typeface="Roboto Mono"/>
                <a:ea typeface="Roboto Mono"/>
              </a:rPr>
              <a:t> in li]</a:t>
            </a:r>
          </a:p>
          <a:p>
            <a:pPr marL="101600" indent="0">
              <a:buNone/>
            </a:pPr>
            <a:r>
              <a:rPr lang="en-US" b="1" dirty="0">
                <a:solidFill>
                  <a:schemeClr val="tx1"/>
                </a:solidFill>
                <a:highlight>
                  <a:srgbClr val="EFEFEF"/>
                </a:highlight>
                <a:latin typeface="Roboto Mono"/>
                <a:ea typeface="Roboto Mono"/>
              </a:rPr>
              <a:t>[3, 6, 21]</a:t>
            </a:r>
          </a:p>
          <a:p>
            <a:pPr marL="101600" indent="0">
              <a:buNone/>
            </a:pPr>
            <a:endParaRPr lang="en-US" b="1" dirty="0"/>
          </a:p>
          <a:p>
            <a:pPr marL="0" indent="0">
              <a:lnSpc>
                <a:spcPct val="140000"/>
              </a:lnSpc>
              <a:spcBef>
                <a:spcPts val="0"/>
              </a:spcBef>
              <a:buNone/>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32</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3" name="Picture 3">
            <a:extLst>
              <a:ext uri="{FF2B5EF4-FFF2-40B4-BE49-F238E27FC236}">
                <a16:creationId xmlns:a16="http://schemas.microsoft.com/office/drawing/2014/main" id="{4C8D132A-D272-4D3E-A911-A89EC7386F90}"/>
              </a:ext>
            </a:extLst>
          </p:cNvPr>
          <p:cNvPicPr>
            <a:picLocks noChangeAspect="1"/>
          </p:cNvPicPr>
          <p:nvPr/>
        </p:nvPicPr>
        <p:blipFill>
          <a:blip r:embed="rId4"/>
          <a:stretch>
            <a:fillRect/>
          </a:stretch>
        </p:blipFill>
        <p:spPr>
          <a:xfrm>
            <a:off x="7813963" y="47160"/>
            <a:ext cx="3726872" cy="542988"/>
          </a:xfrm>
          <a:prstGeom prst="rect">
            <a:avLst/>
          </a:prstGeom>
        </p:spPr>
      </p:pic>
      <p:pic>
        <p:nvPicPr>
          <p:cNvPr id="4" name="Picture 5" descr="A close up of a logo&#10;&#10;Description automatically generated">
            <a:extLst>
              <a:ext uri="{FF2B5EF4-FFF2-40B4-BE49-F238E27FC236}">
                <a16:creationId xmlns:a16="http://schemas.microsoft.com/office/drawing/2014/main" id="{FA462A4A-ACC6-4931-AF14-16FE5B6B8D69}"/>
              </a:ext>
            </a:extLst>
          </p:cNvPr>
          <p:cNvPicPr>
            <a:picLocks noChangeAspect="1"/>
          </p:cNvPicPr>
          <p:nvPr/>
        </p:nvPicPr>
        <p:blipFill>
          <a:blip r:embed="rId5"/>
          <a:stretch>
            <a:fillRect/>
          </a:stretch>
        </p:blipFill>
        <p:spPr>
          <a:xfrm>
            <a:off x="512617" y="1300531"/>
            <a:ext cx="7509164" cy="1375195"/>
          </a:xfrm>
          <a:prstGeom prst="rect">
            <a:avLst/>
          </a:prstGeom>
        </p:spPr>
      </p:pic>
      <p:pic>
        <p:nvPicPr>
          <p:cNvPr id="11" name="Picture 5" descr="A close up of a logo&#10;&#10;Description automatically generated">
            <a:extLst>
              <a:ext uri="{FF2B5EF4-FFF2-40B4-BE49-F238E27FC236}">
                <a16:creationId xmlns:a16="http://schemas.microsoft.com/office/drawing/2014/main" id="{B0B45FFA-35A7-4F8A-87C3-9D92228296CD}"/>
              </a:ext>
            </a:extLst>
          </p:cNvPr>
          <p:cNvPicPr>
            <a:picLocks noChangeAspect="1"/>
          </p:cNvPicPr>
          <p:nvPr/>
        </p:nvPicPr>
        <p:blipFill>
          <a:blip r:embed="rId5"/>
          <a:stretch>
            <a:fillRect/>
          </a:stretch>
        </p:blipFill>
        <p:spPr>
          <a:xfrm>
            <a:off x="512617" y="2893803"/>
            <a:ext cx="7509164" cy="1375195"/>
          </a:xfrm>
          <a:prstGeom prst="rect">
            <a:avLst/>
          </a:prstGeom>
        </p:spPr>
      </p:pic>
    </p:spTree>
    <p:extLst>
      <p:ext uri="{BB962C8B-B14F-4D97-AF65-F5344CB8AC3E}">
        <p14:creationId xmlns:p14="http://schemas.microsoft.com/office/powerpoint/2010/main" val="2267922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Filtered List Comprehensions</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pPr marL="101600" indent="0">
              <a:buNone/>
            </a:pPr>
            <a:r>
              <a:rPr lang="en-US" b="1" dirty="0"/>
              <a:t>&gt;&gt;&gt; </a:t>
            </a:r>
            <a:r>
              <a:rPr lang="en-US" b="1" dirty="0">
                <a:solidFill>
                  <a:schemeClr val="tx1"/>
                </a:solidFill>
                <a:highlight>
                  <a:srgbClr val="EFEFEF"/>
                </a:highlight>
                <a:latin typeface="Roboto Mono"/>
                <a:ea typeface="Roboto Mono"/>
              </a:rPr>
              <a:t>li = [3, 6, 2, 7, 1, 9]</a:t>
            </a:r>
          </a:p>
          <a:p>
            <a:pPr marL="101600" indent="0">
              <a:buNone/>
            </a:pPr>
            <a:r>
              <a:rPr lang="en-US" b="1" dirty="0"/>
              <a:t>&gt;&gt;&gt; </a:t>
            </a:r>
            <a:r>
              <a:rPr lang="en-US" b="1" dirty="0">
                <a:solidFill>
                  <a:schemeClr val="tx1"/>
                </a:solidFill>
                <a:highlight>
                  <a:srgbClr val="EFEFEF"/>
                </a:highlight>
                <a:latin typeface="Roboto Mono"/>
                <a:ea typeface="Roboto Mono"/>
              </a:rPr>
              <a:t>[</a:t>
            </a:r>
            <a:r>
              <a:rPr lang="en-US" b="1" dirty="0" err="1">
                <a:solidFill>
                  <a:schemeClr val="accent1">
                    <a:lumMod val="60000"/>
                    <a:lumOff val="40000"/>
                  </a:schemeClr>
                </a:solidFill>
                <a:highlight>
                  <a:srgbClr val="EFEFEF"/>
                </a:highlight>
                <a:latin typeface="Roboto Mono"/>
                <a:ea typeface="Roboto Mono"/>
              </a:rPr>
              <a:t>elem</a:t>
            </a:r>
            <a:r>
              <a:rPr lang="en-US" b="1" dirty="0">
                <a:solidFill>
                  <a:schemeClr val="accent1">
                    <a:lumMod val="60000"/>
                    <a:lumOff val="40000"/>
                  </a:schemeClr>
                </a:solidFill>
                <a:highlight>
                  <a:srgbClr val="EFEFEF"/>
                </a:highlight>
                <a:latin typeface="Roboto Mono"/>
                <a:ea typeface="Roboto Mono"/>
              </a:rPr>
              <a:t> * 2</a:t>
            </a:r>
            <a:r>
              <a:rPr lang="en-US" b="1" dirty="0">
                <a:solidFill>
                  <a:schemeClr val="tx1"/>
                </a:solidFill>
                <a:highlight>
                  <a:srgbClr val="EFEFEF"/>
                </a:highlight>
                <a:latin typeface="Roboto Mono"/>
                <a:ea typeface="Roboto Mono"/>
              </a:rPr>
              <a:t> for </a:t>
            </a:r>
            <a:r>
              <a:rPr lang="en-US" b="1" dirty="0" err="1">
                <a:solidFill>
                  <a:srgbClr val="FF0000"/>
                </a:solidFill>
                <a:highlight>
                  <a:srgbClr val="EFEFEF"/>
                </a:highlight>
                <a:latin typeface="Roboto Mono"/>
                <a:ea typeface="Roboto Mono"/>
              </a:rPr>
              <a:t>elem</a:t>
            </a:r>
            <a:r>
              <a:rPr lang="en-US" b="1" dirty="0">
                <a:solidFill>
                  <a:srgbClr val="FF0000"/>
                </a:solidFill>
                <a:highlight>
                  <a:srgbClr val="EFEFEF"/>
                </a:highlight>
                <a:latin typeface="Roboto Mono"/>
                <a:ea typeface="Roboto Mono"/>
              </a:rPr>
              <a:t> </a:t>
            </a:r>
            <a:r>
              <a:rPr lang="en-US" b="1" dirty="0">
                <a:solidFill>
                  <a:schemeClr val="tx1"/>
                </a:solidFill>
                <a:highlight>
                  <a:srgbClr val="EFEFEF"/>
                </a:highlight>
                <a:latin typeface="Roboto Mono"/>
                <a:ea typeface="Roboto Mono"/>
              </a:rPr>
              <a:t>in </a:t>
            </a:r>
            <a:r>
              <a:rPr lang="en-US" b="1" dirty="0">
                <a:solidFill>
                  <a:srgbClr val="7030A0"/>
                </a:solidFill>
                <a:highlight>
                  <a:srgbClr val="EFEFEF"/>
                </a:highlight>
                <a:latin typeface="Roboto Mono"/>
                <a:ea typeface="Roboto Mono"/>
              </a:rPr>
              <a:t>li </a:t>
            </a:r>
            <a:r>
              <a:rPr lang="en-US" b="1" dirty="0">
                <a:solidFill>
                  <a:schemeClr val="tx1"/>
                </a:solidFill>
                <a:highlight>
                  <a:srgbClr val="EFEFEF"/>
                </a:highlight>
                <a:latin typeface="Roboto Mono"/>
                <a:ea typeface="Roboto Mono"/>
              </a:rPr>
              <a:t>if </a:t>
            </a:r>
            <a:r>
              <a:rPr lang="en-US" b="1" dirty="0" err="1">
                <a:solidFill>
                  <a:srgbClr val="00B050"/>
                </a:solidFill>
                <a:highlight>
                  <a:srgbClr val="EFEFEF"/>
                </a:highlight>
                <a:latin typeface="Roboto Mono"/>
                <a:ea typeface="Roboto Mono"/>
              </a:rPr>
              <a:t>elem</a:t>
            </a:r>
            <a:r>
              <a:rPr lang="en-US" b="1" dirty="0">
                <a:solidFill>
                  <a:srgbClr val="00B050"/>
                </a:solidFill>
                <a:highlight>
                  <a:srgbClr val="EFEFEF"/>
                </a:highlight>
                <a:latin typeface="Roboto Mono"/>
                <a:ea typeface="Roboto Mono"/>
              </a:rPr>
              <a:t> &gt; 4</a:t>
            </a:r>
            <a:r>
              <a:rPr lang="en-US" b="1" dirty="0">
                <a:solidFill>
                  <a:schemeClr val="tx1"/>
                </a:solidFill>
                <a:highlight>
                  <a:srgbClr val="EFEFEF"/>
                </a:highlight>
                <a:latin typeface="Roboto Mono"/>
                <a:ea typeface="Roboto Mono"/>
              </a:rPr>
              <a:t>]</a:t>
            </a:r>
          </a:p>
          <a:p>
            <a:pPr marL="101600" indent="0">
              <a:buNone/>
            </a:pPr>
            <a:r>
              <a:rPr lang="en-US" b="1" dirty="0"/>
              <a:t>[12, 14, 18]</a:t>
            </a:r>
            <a:endParaRPr lang="en-US" dirty="0"/>
          </a:p>
          <a:p>
            <a:pPr marL="101600" indent="0">
              <a:buNone/>
            </a:pPr>
            <a:endParaRPr lang="en-US" b="1" dirty="0"/>
          </a:p>
          <a:p>
            <a:pPr marL="444500" indent="-342900"/>
            <a:r>
              <a:rPr lang="en-US" b="1" dirty="0"/>
              <a:t>Only 6, 7, and 9 satisfy the filter condition. </a:t>
            </a:r>
            <a:endParaRPr lang="en-US" dirty="0"/>
          </a:p>
          <a:p>
            <a:pPr marL="444500" indent="-342900"/>
            <a:r>
              <a:rPr lang="en-US" b="1" dirty="0"/>
              <a:t>So, only 12, 14, and 18 are produced.</a:t>
            </a:r>
            <a:endParaRPr dirty="0"/>
          </a:p>
          <a:p>
            <a:pPr marL="0" lvl="0" indent="0" algn="l">
              <a:lnSpc>
                <a:spcPct val="140000"/>
              </a:lnSpc>
              <a:spcBef>
                <a:spcPts val="0"/>
              </a:spcBef>
              <a:spcAft>
                <a:spcPts val="0"/>
              </a:spcAft>
              <a:buSzPts val="2000"/>
              <a:buNone/>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33</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3" name="Picture 3" descr="A close up of a sign&#10;&#10;Description automatically generated">
            <a:extLst>
              <a:ext uri="{FF2B5EF4-FFF2-40B4-BE49-F238E27FC236}">
                <a16:creationId xmlns:a16="http://schemas.microsoft.com/office/drawing/2014/main" id="{58BCD77D-3CAE-404E-A504-296C38F057B4}"/>
              </a:ext>
            </a:extLst>
          </p:cNvPr>
          <p:cNvPicPr>
            <a:picLocks noChangeAspect="1"/>
          </p:cNvPicPr>
          <p:nvPr/>
        </p:nvPicPr>
        <p:blipFill>
          <a:blip r:embed="rId4"/>
          <a:stretch>
            <a:fillRect/>
          </a:stretch>
        </p:blipFill>
        <p:spPr>
          <a:xfrm>
            <a:off x="7051964" y="70761"/>
            <a:ext cx="4211781" cy="551205"/>
          </a:xfrm>
          <a:prstGeom prst="rect">
            <a:avLst/>
          </a:prstGeom>
        </p:spPr>
      </p:pic>
      <p:pic>
        <p:nvPicPr>
          <p:cNvPr id="4" name="Picture 5" descr="A close up of a logo&#10;&#10;Description automatically generated">
            <a:extLst>
              <a:ext uri="{FF2B5EF4-FFF2-40B4-BE49-F238E27FC236}">
                <a16:creationId xmlns:a16="http://schemas.microsoft.com/office/drawing/2014/main" id="{5D11637D-3194-4AED-B582-13D4C5CEF891}"/>
              </a:ext>
            </a:extLst>
          </p:cNvPr>
          <p:cNvPicPr>
            <a:picLocks noChangeAspect="1"/>
          </p:cNvPicPr>
          <p:nvPr/>
        </p:nvPicPr>
        <p:blipFill>
          <a:blip r:embed="rId5"/>
          <a:stretch>
            <a:fillRect/>
          </a:stretch>
        </p:blipFill>
        <p:spPr>
          <a:xfrm>
            <a:off x="498763" y="1300531"/>
            <a:ext cx="7509164" cy="1375195"/>
          </a:xfrm>
          <a:prstGeom prst="rect">
            <a:avLst/>
          </a:prstGeom>
        </p:spPr>
      </p:pic>
    </p:spTree>
    <p:extLst>
      <p:ext uri="{BB962C8B-B14F-4D97-AF65-F5344CB8AC3E}">
        <p14:creationId xmlns:p14="http://schemas.microsoft.com/office/powerpoint/2010/main" val="4251044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List Comprehension extra </a:t>
            </a:r>
            <a:r>
              <a:rPr lang="en-US" sz="3400" i="1" dirty="0"/>
              <a:t>for</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fontScale="92500" lnSpcReduction="20000"/>
          </a:bodyPr>
          <a:lstStyle/>
          <a:p>
            <a:pPr marL="101600" indent="0">
              <a:buNone/>
            </a:pPr>
            <a:r>
              <a:rPr lang="en-US" b="1" dirty="0">
                <a:solidFill>
                  <a:schemeClr val="tx1"/>
                </a:solidFill>
                <a:highlight>
                  <a:srgbClr val="EFEFEF"/>
                </a:highlight>
                <a:latin typeface="Roboto Mono"/>
                <a:ea typeface="Roboto Mono"/>
              </a:rPr>
              <a:t>lst1, lst2, lst3 = [1, 2, 3], [2, 3, 4], [3, 4, 5]</a:t>
            </a:r>
          </a:p>
          <a:p>
            <a:pPr marL="101600" indent="0">
              <a:buNone/>
            </a:pPr>
            <a:r>
              <a:rPr lang="en-US" b="1" dirty="0">
                <a:solidFill>
                  <a:schemeClr val="tx1"/>
                </a:solidFill>
                <a:highlight>
                  <a:srgbClr val="EFEFEF"/>
                </a:highlight>
                <a:latin typeface="Roboto Mono"/>
                <a:ea typeface="Roboto Mono"/>
              </a:rPr>
              <a:t>res = [(x, y, z) for x in lst1 if x &lt; 2 \</a:t>
            </a:r>
          </a:p>
          <a:p>
            <a:pPr marL="101600" indent="0">
              <a:buNone/>
            </a:pPr>
            <a:r>
              <a:rPr lang="en-US" dirty="0"/>
              <a:t>                        </a:t>
            </a:r>
            <a:r>
              <a:rPr lang="en-US" dirty="0">
                <a:solidFill>
                  <a:schemeClr val="tx1"/>
                </a:solidFill>
              </a:rPr>
              <a:t>          </a:t>
            </a:r>
            <a:r>
              <a:rPr lang="en-US" b="1" dirty="0">
                <a:solidFill>
                  <a:schemeClr val="tx1"/>
                </a:solidFill>
                <a:highlight>
                  <a:srgbClr val="EFEFEF"/>
                </a:highlight>
                <a:latin typeface="Roboto Mono"/>
                <a:ea typeface="Roboto Mono"/>
              </a:rPr>
              <a:t>for y in lst2 \</a:t>
            </a:r>
          </a:p>
          <a:p>
            <a:pPr marL="101600" indent="0">
              <a:buNone/>
            </a:pPr>
            <a:r>
              <a:rPr lang="en-US" dirty="0"/>
              <a:t>                              </a:t>
            </a:r>
            <a:r>
              <a:rPr lang="en-US" dirty="0">
                <a:solidFill>
                  <a:schemeClr val="tx1"/>
                </a:solidFill>
              </a:rPr>
              <a:t>    </a:t>
            </a:r>
            <a:r>
              <a:rPr lang="en-US" b="1" dirty="0">
                <a:solidFill>
                  <a:schemeClr val="tx1"/>
                </a:solidFill>
                <a:highlight>
                  <a:srgbClr val="EFEFEF"/>
                </a:highlight>
                <a:latin typeface="Roboto Mono"/>
                <a:ea typeface="Roboto Mono"/>
              </a:rPr>
              <a:t>for z in lst3 if x + y + z &lt; 8] </a:t>
            </a:r>
          </a:p>
          <a:p>
            <a:pPr marL="101600" indent="0">
              <a:buNone/>
            </a:pPr>
            <a:endParaRPr lang="en-US" b="1" dirty="0">
              <a:solidFill>
                <a:schemeClr val="tx1"/>
              </a:solidFill>
              <a:highlight>
                <a:srgbClr val="EFEFEF"/>
              </a:highlight>
              <a:latin typeface="Roboto Mono"/>
              <a:ea typeface="Roboto Mono"/>
            </a:endParaRPr>
          </a:p>
          <a:p>
            <a:pPr marL="101600" indent="0">
              <a:buNone/>
            </a:pPr>
            <a:r>
              <a:rPr lang="en-US" b="1" dirty="0">
                <a:solidFill>
                  <a:schemeClr val="tx1"/>
                </a:solidFill>
                <a:highlight>
                  <a:srgbClr val="EFEFEF"/>
                </a:highlight>
                <a:latin typeface="Roboto Mono"/>
                <a:ea typeface="Roboto Mono"/>
              </a:rPr>
              <a:t>res = [] </a:t>
            </a:r>
            <a:r>
              <a:rPr lang="en-US" b="1" dirty="0">
                <a:solidFill>
                  <a:srgbClr val="FF0000"/>
                </a:solidFill>
                <a:highlight>
                  <a:srgbClr val="EFEFEF"/>
                </a:highlight>
                <a:latin typeface="Roboto Mono"/>
                <a:ea typeface="Roboto Mono"/>
              </a:rPr>
              <a:t># translation</a:t>
            </a:r>
            <a:endParaRPr b="1" dirty="0">
              <a:solidFill>
                <a:srgbClr val="FF0000"/>
              </a:solidFill>
              <a:highlight>
                <a:srgbClr val="EFEFEF"/>
              </a:highlight>
              <a:latin typeface="Roboto Mono"/>
              <a:ea typeface="Roboto Mono"/>
            </a:endParaRPr>
          </a:p>
          <a:p>
            <a:pPr marL="101600" indent="0">
              <a:buNone/>
            </a:pPr>
            <a:r>
              <a:rPr lang="en-US" b="1" dirty="0">
                <a:solidFill>
                  <a:schemeClr val="tx1"/>
                </a:solidFill>
                <a:highlight>
                  <a:srgbClr val="EFEFEF"/>
                </a:highlight>
                <a:latin typeface="Roboto Mono"/>
                <a:ea typeface="Roboto Mono"/>
              </a:rPr>
              <a:t>for x in lst1: </a:t>
            </a:r>
            <a:endParaRPr b="1" dirty="0">
              <a:solidFill>
                <a:schemeClr val="tx1"/>
              </a:solidFill>
              <a:highlight>
                <a:srgbClr val="EFEFEF"/>
              </a:highlight>
              <a:latin typeface="Roboto Mono"/>
              <a:ea typeface="Roboto Mono"/>
            </a:endParaRPr>
          </a:p>
          <a:p>
            <a:pPr marL="101600" indent="0">
              <a:buNone/>
            </a:pPr>
            <a:r>
              <a:rPr lang="en-US" dirty="0"/>
              <a:t>      </a:t>
            </a:r>
            <a:r>
              <a:rPr lang="en-US" b="1" dirty="0">
                <a:solidFill>
                  <a:schemeClr val="tx1"/>
                </a:solidFill>
                <a:highlight>
                  <a:srgbClr val="EFEFEF"/>
                </a:highlight>
                <a:latin typeface="Roboto Mono"/>
                <a:ea typeface="Roboto Mono"/>
              </a:rPr>
              <a:t>if x &lt; 2: </a:t>
            </a:r>
          </a:p>
          <a:p>
            <a:pPr marL="101600" indent="0">
              <a:buNone/>
            </a:pPr>
            <a:r>
              <a:rPr lang="en-US" dirty="0"/>
              <a:t>            </a:t>
            </a:r>
            <a:r>
              <a:rPr lang="en-US" b="1" dirty="0">
                <a:solidFill>
                  <a:schemeClr val="tx1"/>
                </a:solidFill>
                <a:highlight>
                  <a:srgbClr val="EFEFEF"/>
                </a:highlight>
                <a:latin typeface="Roboto Mono"/>
                <a:ea typeface="Roboto Mono"/>
              </a:rPr>
              <a:t>for y in lst2: </a:t>
            </a:r>
          </a:p>
          <a:p>
            <a:pPr marL="101600" indent="0">
              <a:buNone/>
            </a:pPr>
            <a:r>
              <a:rPr lang="en-US" dirty="0"/>
              <a:t>                 </a:t>
            </a:r>
            <a:r>
              <a:rPr lang="en-US" b="1" dirty="0">
                <a:solidFill>
                  <a:schemeClr val="tx1"/>
                </a:solidFill>
                <a:highlight>
                  <a:srgbClr val="EFEFEF"/>
                </a:highlight>
                <a:latin typeface="Roboto Mono"/>
                <a:ea typeface="Roboto Mono"/>
              </a:rPr>
              <a:t>for z in lst3: </a:t>
            </a:r>
          </a:p>
          <a:p>
            <a:pPr marL="101600" indent="0">
              <a:buNone/>
            </a:pPr>
            <a:r>
              <a:rPr lang="en-US" dirty="0"/>
              <a:t>                         </a:t>
            </a:r>
            <a:r>
              <a:rPr lang="en-US" b="1" dirty="0">
                <a:solidFill>
                  <a:schemeClr val="tx1"/>
                </a:solidFill>
                <a:highlight>
                  <a:srgbClr val="EFEFEF"/>
                </a:highlight>
                <a:latin typeface="Roboto Mono"/>
                <a:ea typeface="Roboto Mono"/>
              </a:rPr>
              <a:t>if x + y + z &lt; 8: </a:t>
            </a:r>
          </a:p>
          <a:p>
            <a:pPr marL="101600" indent="0">
              <a:buNone/>
            </a:pPr>
            <a:r>
              <a:rPr lang="en-US" dirty="0"/>
              <a:t>                                </a:t>
            </a:r>
            <a:r>
              <a:rPr lang="en-US" b="1" dirty="0" err="1">
                <a:solidFill>
                  <a:schemeClr val="tx1"/>
                </a:solidFill>
                <a:highlight>
                  <a:srgbClr val="EFEFEF"/>
                </a:highlight>
                <a:latin typeface="Roboto Mono"/>
                <a:ea typeface="Roboto Mono"/>
              </a:rPr>
              <a:t>res.append</a:t>
            </a:r>
            <a:r>
              <a:rPr lang="en-US" b="1" dirty="0">
                <a:solidFill>
                  <a:schemeClr val="tx1"/>
                </a:solidFill>
                <a:highlight>
                  <a:srgbClr val="EFEFEF"/>
                </a:highlight>
                <a:latin typeface="Roboto Mono"/>
                <a:ea typeface="Roboto Mono"/>
              </a:rPr>
              <a:t>((x, y, z))</a:t>
            </a:r>
            <a:endParaRPr b="1" dirty="0">
              <a:solidFill>
                <a:schemeClr val="tx1"/>
              </a:solidFill>
              <a:highlight>
                <a:srgbClr val="EFEFEF"/>
              </a:highlight>
              <a:latin typeface="Roboto Mono"/>
              <a:ea typeface="Roboto Mono"/>
            </a:endParaRPr>
          </a:p>
          <a:p>
            <a:pPr marL="101600" indent="0">
              <a:buNone/>
            </a:pPr>
            <a:r>
              <a:rPr lang="en-US" b="1" dirty="0">
                <a:solidFill>
                  <a:schemeClr val="accent1">
                    <a:lumMod val="60000"/>
                    <a:lumOff val="40000"/>
                  </a:schemeClr>
                </a:solidFill>
                <a:highlight>
                  <a:srgbClr val="EFEFEF"/>
                </a:highlight>
                <a:latin typeface="Roboto Mono"/>
                <a:ea typeface="Roboto Mono"/>
              </a:rPr>
              <a:t># Both value of res: [(1, 2, 3), (1, 2, 4), (1, 3, 3)]</a:t>
            </a:r>
            <a:endParaRPr b="1">
              <a:solidFill>
                <a:schemeClr val="accent1">
                  <a:lumMod val="60000"/>
                  <a:lumOff val="40000"/>
                </a:schemeClr>
              </a:solidFill>
              <a:highlight>
                <a:srgbClr val="EFEFEF"/>
              </a:highlight>
              <a:latin typeface="Roboto Mono"/>
              <a:ea typeface="Roboto Mono"/>
            </a:endParaRPr>
          </a:p>
          <a:p>
            <a:pPr marL="0" lvl="0" indent="0" algn="l">
              <a:lnSpc>
                <a:spcPct val="140000"/>
              </a:lnSpc>
              <a:spcBef>
                <a:spcPts val="0"/>
              </a:spcBef>
              <a:spcAft>
                <a:spcPts val="0"/>
              </a:spcAft>
              <a:buSzPts val="2000"/>
              <a:buNone/>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34</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811001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Dictionary, Set Comprehensions</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fontScale="77500" lnSpcReduction="20000"/>
          </a:bodyPr>
          <a:lstStyle/>
          <a:p>
            <a:pPr marL="101600" indent="0">
              <a:buNone/>
            </a:pPr>
            <a:r>
              <a:rPr lang="en-US" sz="1900" b="1" dirty="0">
                <a:solidFill>
                  <a:schemeClr val="tx1"/>
                </a:solidFill>
                <a:highlight>
                  <a:srgbClr val="EFEFEF"/>
                </a:highlight>
                <a:latin typeface="Roboto Mono"/>
                <a:ea typeface="Roboto Mono"/>
              </a:rPr>
              <a:t>lst1 = [('a', 1), ('b', 2), ('c', 'hi')]</a:t>
            </a:r>
            <a:endParaRPr lang="en-US"/>
          </a:p>
          <a:p>
            <a:pPr marL="101600" indent="0">
              <a:buNone/>
            </a:pPr>
            <a:r>
              <a:rPr lang="en-US" sz="1900" b="1" dirty="0">
                <a:solidFill>
                  <a:schemeClr val="tx1"/>
                </a:solidFill>
                <a:highlight>
                  <a:srgbClr val="EFEFEF"/>
                </a:highlight>
                <a:latin typeface="Roboto Mono"/>
                <a:ea typeface="Roboto Mono"/>
              </a:rPr>
              <a:t>lst2 = ['x', 'a', 6]</a:t>
            </a:r>
          </a:p>
          <a:p>
            <a:pPr marL="101600" indent="0">
              <a:buNone/>
            </a:pPr>
            <a:endParaRPr lang="en-US" sz="1900" b="1" dirty="0">
              <a:solidFill>
                <a:schemeClr val="tx1"/>
              </a:solidFill>
              <a:highlight>
                <a:srgbClr val="EFEFEF"/>
              </a:highlight>
              <a:latin typeface="Roboto Mono"/>
              <a:ea typeface="Roboto Mono"/>
            </a:endParaRPr>
          </a:p>
          <a:p>
            <a:pPr marL="101600" indent="0">
              <a:buNone/>
            </a:pPr>
            <a:r>
              <a:rPr lang="en-US" sz="1900" b="1" dirty="0">
                <a:solidFill>
                  <a:schemeClr val="tx1"/>
                </a:solidFill>
                <a:highlight>
                  <a:srgbClr val="EFEFEF"/>
                </a:highlight>
                <a:latin typeface="Roboto Mono"/>
                <a:ea typeface="Roboto Mono"/>
              </a:rPr>
              <a:t>d = {k: v for </a:t>
            </a:r>
            <a:r>
              <a:rPr lang="en-US" sz="1900" b="1" dirty="0" err="1">
                <a:solidFill>
                  <a:schemeClr val="tx1"/>
                </a:solidFill>
                <a:highlight>
                  <a:srgbClr val="EFEFEF"/>
                </a:highlight>
                <a:latin typeface="Roboto Mono"/>
                <a:ea typeface="Roboto Mono"/>
              </a:rPr>
              <a:t>k,v</a:t>
            </a:r>
            <a:r>
              <a:rPr lang="en-US" sz="1900" b="1" dirty="0">
                <a:solidFill>
                  <a:schemeClr val="tx1"/>
                </a:solidFill>
                <a:highlight>
                  <a:srgbClr val="EFEFEF"/>
                </a:highlight>
                <a:latin typeface="Roboto Mono"/>
                <a:ea typeface="Roboto Mono"/>
              </a:rPr>
              <a:t> in lst1}</a:t>
            </a:r>
          </a:p>
          <a:p>
            <a:pPr marL="101600" indent="0">
              <a:buNone/>
            </a:pPr>
            <a:r>
              <a:rPr lang="en-US" sz="1900" b="1" dirty="0">
                <a:solidFill>
                  <a:schemeClr val="tx1"/>
                </a:solidFill>
                <a:highlight>
                  <a:srgbClr val="EFEFEF"/>
                </a:highlight>
                <a:latin typeface="Roboto Mono"/>
                <a:ea typeface="Roboto Mono"/>
              </a:rPr>
              <a:t>s = {x for x in lst2}</a:t>
            </a:r>
          </a:p>
          <a:p>
            <a:pPr marL="101600" indent="0">
              <a:buNone/>
            </a:pPr>
            <a:endParaRPr lang="en-US" sz="1900" b="1" dirty="0">
              <a:solidFill>
                <a:schemeClr val="tx1"/>
              </a:solidFill>
              <a:highlight>
                <a:srgbClr val="EFEFEF"/>
              </a:highlight>
              <a:latin typeface="Roboto Mono"/>
              <a:ea typeface="Roboto Mono"/>
            </a:endParaRPr>
          </a:p>
          <a:p>
            <a:pPr marL="101600" indent="0">
              <a:buNone/>
            </a:pPr>
            <a:r>
              <a:rPr lang="en-US" sz="1900" b="1" dirty="0">
                <a:solidFill>
                  <a:schemeClr val="tx1"/>
                </a:solidFill>
                <a:highlight>
                  <a:srgbClr val="EFEFEF"/>
                </a:highlight>
                <a:latin typeface="Roboto Mono"/>
                <a:ea typeface="Roboto Mono"/>
              </a:rPr>
              <a:t>d = </a:t>
            </a:r>
            <a:r>
              <a:rPr lang="en-US" sz="1900" b="1" dirty="0" err="1">
                <a:solidFill>
                  <a:schemeClr val="tx1"/>
                </a:solidFill>
                <a:highlight>
                  <a:srgbClr val="EFEFEF"/>
                </a:highlight>
                <a:latin typeface="Roboto Mono"/>
                <a:ea typeface="Roboto Mono"/>
              </a:rPr>
              <a:t>dict</a:t>
            </a:r>
            <a:r>
              <a:rPr lang="en-US" sz="1900" b="1" dirty="0">
                <a:solidFill>
                  <a:schemeClr val="tx1"/>
                </a:solidFill>
                <a:highlight>
                  <a:srgbClr val="EFEFEF"/>
                </a:highlight>
                <a:latin typeface="Roboto Mono"/>
                <a:ea typeface="Roboto Mono"/>
              </a:rPr>
              <a:t>() </a:t>
            </a:r>
            <a:r>
              <a:rPr lang="en-US" sz="1900" b="1" dirty="0">
                <a:solidFill>
                  <a:srgbClr val="FF0000"/>
                </a:solidFill>
                <a:highlight>
                  <a:srgbClr val="EFEFEF"/>
                </a:highlight>
                <a:latin typeface="Roboto Mono"/>
                <a:ea typeface="Roboto Mono"/>
              </a:rPr>
              <a:t># translation</a:t>
            </a:r>
          </a:p>
          <a:p>
            <a:pPr marL="101600" indent="0">
              <a:buNone/>
            </a:pPr>
            <a:r>
              <a:rPr lang="en-US" sz="1900" b="1" dirty="0">
                <a:solidFill>
                  <a:schemeClr val="tx1"/>
                </a:solidFill>
                <a:highlight>
                  <a:srgbClr val="EFEFEF"/>
                </a:highlight>
                <a:latin typeface="Roboto Mono"/>
                <a:ea typeface="Roboto Mono"/>
              </a:rPr>
              <a:t>for k, v in lst1: </a:t>
            </a:r>
          </a:p>
          <a:p>
            <a:pPr marL="101600" indent="0">
              <a:buNone/>
            </a:pPr>
            <a:r>
              <a:rPr lang="en-US" sz="2200" dirty="0"/>
              <a:t>      </a:t>
            </a:r>
            <a:r>
              <a:rPr lang="en-US" sz="1900" b="1" dirty="0">
                <a:solidFill>
                  <a:schemeClr val="tx1"/>
                </a:solidFill>
                <a:highlight>
                  <a:srgbClr val="EFEFEF"/>
                </a:highlight>
                <a:latin typeface="Roboto Mono"/>
                <a:ea typeface="Roboto Mono"/>
              </a:rPr>
              <a:t>d[k] = v</a:t>
            </a:r>
            <a:endParaRPr lang="en-US" sz="2200" dirty="0"/>
          </a:p>
          <a:p>
            <a:pPr marL="101600" indent="0">
              <a:buNone/>
            </a:pPr>
            <a:r>
              <a:rPr lang="en-US" sz="1900" b="1" dirty="0">
                <a:solidFill>
                  <a:schemeClr val="tx1"/>
                </a:solidFill>
                <a:highlight>
                  <a:srgbClr val="EFEFEF"/>
                </a:highlight>
                <a:latin typeface="Roboto Mono"/>
                <a:ea typeface="Roboto Mono"/>
              </a:rPr>
              <a:t>s = set() </a:t>
            </a:r>
            <a:r>
              <a:rPr lang="en-US" sz="1900" b="1" dirty="0">
                <a:solidFill>
                  <a:srgbClr val="FF0000"/>
                </a:solidFill>
                <a:highlight>
                  <a:srgbClr val="EFEFEF"/>
                </a:highlight>
                <a:latin typeface="Roboto Mono"/>
                <a:ea typeface="Roboto Mono"/>
              </a:rPr>
              <a:t># translation</a:t>
            </a:r>
            <a:endParaRPr sz="1900" b="1">
              <a:solidFill>
                <a:srgbClr val="FF0000"/>
              </a:solidFill>
              <a:highlight>
                <a:srgbClr val="EFEFEF"/>
              </a:highlight>
              <a:latin typeface="Roboto Mono"/>
              <a:ea typeface="Roboto Mono"/>
            </a:endParaRPr>
          </a:p>
          <a:p>
            <a:pPr marL="101600" indent="0">
              <a:buNone/>
            </a:pPr>
            <a:r>
              <a:rPr lang="en-US" sz="1900" b="1" dirty="0">
                <a:solidFill>
                  <a:schemeClr val="tx1"/>
                </a:solidFill>
                <a:highlight>
                  <a:srgbClr val="EFEFEF"/>
                </a:highlight>
                <a:latin typeface="Roboto Mono"/>
                <a:ea typeface="Roboto Mono"/>
              </a:rPr>
              <a:t>for x in </a:t>
            </a:r>
            <a:r>
              <a:rPr lang="en-US" sz="1900" b="1" dirty="0" err="1">
                <a:solidFill>
                  <a:schemeClr val="tx1"/>
                </a:solidFill>
                <a:highlight>
                  <a:srgbClr val="EFEFEF"/>
                </a:highlight>
                <a:latin typeface="Roboto Mono"/>
                <a:ea typeface="Roboto Mono"/>
              </a:rPr>
              <a:t>lst</a:t>
            </a:r>
            <a:r>
              <a:rPr lang="en-US" sz="1900" b="1" dirty="0">
                <a:solidFill>
                  <a:schemeClr val="tx1"/>
                </a:solidFill>
                <a:highlight>
                  <a:srgbClr val="EFEFEF"/>
                </a:highlight>
                <a:latin typeface="Roboto Mono"/>
                <a:ea typeface="Roboto Mono"/>
              </a:rPr>
              <a:t>: </a:t>
            </a:r>
            <a:endParaRPr sz="1900" b="1">
              <a:solidFill>
                <a:schemeClr val="tx1"/>
              </a:solidFill>
              <a:highlight>
                <a:srgbClr val="EFEFEF"/>
              </a:highlight>
              <a:latin typeface="Roboto Mono"/>
              <a:ea typeface="Roboto Mono"/>
            </a:endParaRPr>
          </a:p>
          <a:p>
            <a:pPr marL="101600" indent="0">
              <a:buNone/>
            </a:pPr>
            <a:r>
              <a:rPr lang="en-US" sz="2200" dirty="0"/>
              <a:t>    </a:t>
            </a:r>
            <a:r>
              <a:rPr lang="en-US" sz="2200" dirty="0">
                <a:solidFill>
                  <a:schemeClr val="tx1"/>
                </a:solidFill>
              </a:rPr>
              <a:t>  </a:t>
            </a:r>
            <a:r>
              <a:rPr lang="en-US" sz="1900" b="1" dirty="0" err="1">
                <a:solidFill>
                  <a:schemeClr val="tx1"/>
                </a:solidFill>
                <a:highlight>
                  <a:srgbClr val="EFEFEF"/>
                </a:highlight>
                <a:latin typeface="Roboto Mono"/>
                <a:ea typeface="Roboto Mono"/>
              </a:rPr>
              <a:t>s.add</a:t>
            </a:r>
            <a:r>
              <a:rPr lang="en-US" sz="1900" b="1" dirty="0">
                <a:solidFill>
                  <a:schemeClr val="tx1"/>
                </a:solidFill>
                <a:highlight>
                  <a:srgbClr val="EFEFEF"/>
                </a:highlight>
                <a:latin typeface="Roboto Mono"/>
                <a:ea typeface="Roboto Mono"/>
              </a:rPr>
              <a:t>(x)</a:t>
            </a:r>
            <a:endParaRPr sz="1900" b="1" dirty="0">
              <a:solidFill>
                <a:schemeClr val="tx1"/>
              </a:solidFill>
              <a:highlight>
                <a:srgbClr val="EFEFEF"/>
              </a:highlight>
              <a:latin typeface="Roboto Mono"/>
              <a:ea typeface="Roboto Mono"/>
            </a:endParaRPr>
          </a:p>
          <a:p>
            <a:pPr marL="101600" indent="0">
              <a:buNone/>
            </a:pPr>
            <a:endParaRPr lang="en-US" sz="1900" b="1" dirty="0">
              <a:solidFill>
                <a:schemeClr val="tx1"/>
              </a:solidFill>
              <a:highlight>
                <a:srgbClr val="EFEFEF"/>
              </a:highlight>
              <a:latin typeface="Roboto Mono"/>
              <a:ea typeface="Roboto Mono"/>
            </a:endParaRPr>
          </a:p>
          <a:p>
            <a:pPr marL="101600" indent="0">
              <a:buNone/>
            </a:pPr>
            <a:r>
              <a:rPr lang="en-US" sz="1900" b="1" dirty="0">
                <a:solidFill>
                  <a:schemeClr val="accent1">
                    <a:lumMod val="60000"/>
                    <a:lumOff val="40000"/>
                  </a:schemeClr>
                </a:solidFill>
                <a:highlight>
                  <a:srgbClr val="EFEFEF"/>
                </a:highlight>
                <a:latin typeface="Roboto Mono"/>
                <a:ea typeface="Roboto Mono"/>
              </a:rPr>
              <a:t># Both value of d: {'a': 1, 'b': 2, 'c': 'hi’}</a:t>
            </a:r>
            <a:endParaRPr sz="1900" b="1">
              <a:solidFill>
                <a:schemeClr val="accent1">
                  <a:lumMod val="60000"/>
                  <a:lumOff val="40000"/>
                </a:schemeClr>
              </a:solidFill>
              <a:highlight>
                <a:srgbClr val="EFEFEF"/>
              </a:highlight>
              <a:latin typeface="Roboto Mono"/>
              <a:ea typeface="Roboto Mono"/>
            </a:endParaRPr>
          </a:p>
          <a:p>
            <a:pPr marL="101600" indent="0">
              <a:buNone/>
            </a:pPr>
            <a:r>
              <a:rPr lang="en-US" sz="1900" b="1" dirty="0">
                <a:solidFill>
                  <a:schemeClr val="accent1">
                    <a:lumMod val="60000"/>
                    <a:lumOff val="40000"/>
                  </a:schemeClr>
                </a:solidFill>
                <a:highlight>
                  <a:srgbClr val="EFEFEF"/>
                </a:highlight>
                <a:latin typeface="Roboto Mono"/>
                <a:ea typeface="Roboto Mono"/>
              </a:rPr>
              <a:t># Both value of d: {'x', 'a', 6} </a:t>
            </a:r>
            <a:endParaRPr sz="1900" b="1" dirty="0">
              <a:solidFill>
                <a:schemeClr val="accent1">
                  <a:lumMod val="60000"/>
                  <a:lumOff val="40000"/>
                </a:schemeClr>
              </a:solidFill>
              <a:highlight>
                <a:srgbClr val="EFEFEF"/>
              </a:highlight>
              <a:latin typeface="Roboto Mono"/>
              <a:ea typeface="Roboto Mono"/>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35</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4213345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marR="0" lvl="0" indent="0" algn="l">
              <a:lnSpc>
                <a:spcPct val="90000"/>
              </a:lnSpc>
              <a:spcBef>
                <a:spcPts val="0"/>
              </a:spcBef>
              <a:spcAft>
                <a:spcPts val="0"/>
              </a:spcAft>
              <a:buClr>
                <a:schemeClr val="accent1"/>
              </a:buClr>
              <a:buSzPts val="3200"/>
              <a:buNone/>
            </a:pPr>
            <a:r>
              <a:rPr lang="en-US" sz="3400" dirty="0"/>
              <a:t>Iterators</a:t>
            </a: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36</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5" name="Picture 5" descr="A picture containing drawing, guitar&#10;&#10;Description automatically generated">
            <a:extLst>
              <a:ext uri="{FF2B5EF4-FFF2-40B4-BE49-F238E27FC236}">
                <a16:creationId xmlns:a16="http://schemas.microsoft.com/office/drawing/2014/main" id="{B1D295CB-72F3-4388-86BE-A317B4C1C63B}"/>
              </a:ext>
            </a:extLst>
          </p:cNvPr>
          <p:cNvPicPr>
            <a:picLocks noChangeAspect="1"/>
          </p:cNvPicPr>
          <p:nvPr/>
        </p:nvPicPr>
        <p:blipFill>
          <a:blip r:embed="rId4"/>
          <a:stretch>
            <a:fillRect/>
          </a:stretch>
        </p:blipFill>
        <p:spPr>
          <a:xfrm>
            <a:off x="5114925" y="2857500"/>
            <a:ext cx="1962150" cy="1143000"/>
          </a:xfrm>
          <a:prstGeom prst="rect">
            <a:avLst/>
          </a:prstGeom>
        </p:spPr>
      </p:pic>
      <p:pic>
        <p:nvPicPr>
          <p:cNvPr id="7" name="Picture 7" descr="A picture containing drawing, guitar&#10;&#10;Description automatically generated">
            <a:extLst>
              <a:ext uri="{FF2B5EF4-FFF2-40B4-BE49-F238E27FC236}">
                <a16:creationId xmlns:a16="http://schemas.microsoft.com/office/drawing/2014/main" id="{20434A17-A785-44B8-9BA9-3216794FDFB6}"/>
              </a:ext>
            </a:extLst>
          </p:cNvPr>
          <p:cNvPicPr>
            <a:picLocks noChangeAspect="1"/>
          </p:cNvPicPr>
          <p:nvPr/>
        </p:nvPicPr>
        <p:blipFill>
          <a:blip r:embed="rId4"/>
          <a:stretch>
            <a:fillRect/>
          </a:stretch>
        </p:blipFill>
        <p:spPr>
          <a:xfrm>
            <a:off x="7581034" y="2815936"/>
            <a:ext cx="1962150" cy="1143000"/>
          </a:xfrm>
          <a:prstGeom prst="rect">
            <a:avLst/>
          </a:prstGeom>
        </p:spPr>
      </p:pic>
      <p:pic>
        <p:nvPicPr>
          <p:cNvPr id="8" name="Picture 8" descr="A picture containing drawing, guitar&#10;&#10;Description automatically generated">
            <a:extLst>
              <a:ext uri="{FF2B5EF4-FFF2-40B4-BE49-F238E27FC236}">
                <a16:creationId xmlns:a16="http://schemas.microsoft.com/office/drawing/2014/main" id="{47C1ECB6-6E25-4508-8CD1-FADEB3F0FD3C}"/>
              </a:ext>
            </a:extLst>
          </p:cNvPr>
          <p:cNvPicPr>
            <a:picLocks noChangeAspect="1"/>
          </p:cNvPicPr>
          <p:nvPr/>
        </p:nvPicPr>
        <p:blipFill>
          <a:blip r:embed="rId4"/>
          <a:stretch>
            <a:fillRect/>
          </a:stretch>
        </p:blipFill>
        <p:spPr>
          <a:xfrm>
            <a:off x="2648816" y="2857500"/>
            <a:ext cx="1962150" cy="1143000"/>
          </a:xfrm>
          <a:prstGeom prst="rect">
            <a:avLst/>
          </a:prstGeom>
        </p:spPr>
      </p:pic>
    </p:spTree>
    <p:extLst>
      <p:ext uri="{BB962C8B-B14F-4D97-AF65-F5344CB8AC3E}">
        <p14:creationId xmlns:p14="http://schemas.microsoft.com/office/powerpoint/2010/main" val="6575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Iterator Objects</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r>
              <a:rPr lang="en-US" b="1" dirty="0" err="1"/>
              <a:t>Iterable</a:t>
            </a:r>
            <a:r>
              <a:rPr lang="en-US" b="1" dirty="0"/>
              <a:t> objects can be used in a </a:t>
            </a:r>
            <a:r>
              <a:rPr lang="en-US" b="1" dirty="0">
                <a:solidFill>
                  <a:schemeClr val="tx1"/>
                </a:solidFill>
                <a:highlight>
                  <a:srgbClr val="EFEFEF"/>
                </a:highlight>
                <a:latin typeface="Roboto Mono"/>
                <a:ea typeface="Roboto Mono"/>
              </a:rPr>
              <a:t>for</a:t>
            </a:r>
            <a:r>
              <a:rPr lang="en-US" b="1" dirty="0"/>
              <a:t> loop because they have an </a:t>
            </a:r>
            <a:r>
              <a:rPr lang="en-US" b="1" dirty="0">
                <a:solidFill>
                  <a:schemeClr val="tx1"/>
                </a:solidFill>
                <a:highlight>
                  <a:srgbClr val="EFEFEF"/>
                </a:highlight>
                <a:latin typeface="Roboto Mono"/>
                <a:ea typeface="Roboto Mono"/>
              </a:rPr>
              <a:t>__</a:t>
            </a:r>
            <a:r>
              <a:rPr lang="en-US" b="1" dirty="0" err="1">
                <a:solidFill>
                  <a:schemeClr val="tx1"/>
                </a:solidFill>
                <a:highlight>
                  <a:srgbClr val="EFEFEF"/>
                </a:highlight>
                <a:latin typeface="Roboto Mono"/>
                <a:ea typeface="Roboto Mono"/>
              </a:rPr>
              <a:t>iter</a:t>
            </a:r>
            <a:r>
              <a:rPr lang="en-US" b="1" dirty="0">
                <a:solidFill>
                  <a:schemeClr val="tx1"/>
                </a:solidFill>
                <a:highlight>
                  <a:srgbClr val="EFEFEF"/>
                </a:highlight>
                <a:latin typeface="Roboto Mono"/>
                <a:ea typeface="Roboto Mono"/>
              </a:rPr>
              <a:t>__</a:t>
            </a:r>
            <a:r>
              <a:rPr lang="en-US" b="1" dirty="0"/>
              <a:t> magic method, which converts them to </a:t>
            </a:r>
            <a:r>
              <a:rPr lang="en-US" b="1" dirty="0">
                <a:solidFill>
                  <a:schemeClr val="tx1"/>
                </a:solidFill>
              </a:rPr>
              <a:t>iterator</a:t>
            </a:r>
            <a:r>
              <a:rPr lang="en-US" b="1" dirty="0"/>
              <a:t> objects: </a:t>
            </a:r>
            <a:endParaRPr lang="en-US"/>
          </a:p>
          <a:p>
            <a:pPr marL="101600" indent="0">
              <a:buNone/>
            </a:pPr>
            <a:endParaRPr lang="en-US" b="1" dirty="0"/>
          </a:p>
          <a:p>
            <a:pPr marL="101600" indent="0">
              <a:buNone/>
            </a:pPr>
            <a:r>
              <a:rPr lang="en-US" b="1" dirty="0"/>
              <a:t>&gt;&gt;&gt; </a:t>
            </a:r>
            <a:r>
              <a:rPr lang="en-US" b="1" dirty="0">
                <a:solidFill>
                  <a:schemeClr val="tx1"/>
                </a:solidFill>
                <a:highlight>
                  <a:srgbClr val="EFEFEF"/>
                </a:highlight>
                <a:latin typeface="Roboto Mono"/>
                <a:ea typeface="Roboto Mono"/>
              </a:rPr>
              <a:t>k = [1,2,3]</a:t>
            </a:r>
            <a:endParaRPr b="1" dirty="0">
              <a:solidFill>
                <a:schemeClr val="tx1"/>
              </a:solidFill>
              <a:highlight>
                <a:srgbClr val="EFEFEF"/>
              </a:highlight>
              <a:latin typeface="Roboto Mono"/>
              <a:ea typeface="Roboto Mono"/>
            </a:endParaRPr>
          </a:p>
          <a:p>
            <a:pPr marL="101600" indent="0">
              <a:buNone/>
            </a:pPr>
            <a:endParaRPr lang="en-US" b="1" dirty="0"/>
          </a:p>
          <a:p>
            <a:pPr marL="101600" indent="0">
              <a:buNone/>
            </a:pPr>
            <a:r>
              <a:rPr lang="en-US" b="1" dirty="0"/>
              <a:t>&gt;&gt;&gt; </a:t>
            </a:r>
            <a:r>
              <a:rPr lang="en-US" b="1" dirty="0">
                <a:solidFill>
                  <a:schemeClr val="tx1"/>
                </a:solidFill>
                <a:highlight>
                  <a:srgbClr val="EFEFEF"/>
                </a:highlight>
                <a:latin typeface="Roboto Mono"/>
                <a:ea typeface="Roboto Mono"/>
              </a:rPr>
              <a:t>k.__</a:t>
            </a:r>
            <a:r>
              <a:rPr lang="en-US" b="1" dirty="0" err="1">
                <a:solidFill>
                  <a:schemeClr val="tx1"/>
                </a:solidFill>
                <a:highlight>
                  <a:srgbClr val="EFEFEF"/>
                </a:highlight>
                <a:latin typeface="Roboto Mono"/>
                <a:ea typeface="Roboto Mono"/>
              </a:rPr>
              <a:t>iter</a:t>
            </a:r>
            <a:r>
              <a:rPr lang="en-US" b="1" dirty="0">
                <a:solidFill>
                  <a:schemeClr val="tx1"/>
                </a:solidFill>
                <a:highlight>
                  <a:srgbClr val="EFEFEF"/>
                </a:highlight>
                <a:latin typeface="Roboto Mono"/>
                <a:ea typeface="Roboto Mono"/>
              </a:rPr>
              <a:t>__()</a:t>
            </a:r>
            <a:endParaRPr b="1" dirty="0">
              <a:solidFill>
                <a:schemeClr val="tx1"/>
              </a:solidFill>
              <a:highlight>
                <a:srgbClr val="EFEFEF"/>
              </a:highlight>
              <a:latin typeface="Roboto Mono"/>
              <a:ea typeface="Roboto Mono"/>
            </a:endParaRPr>
          </a:p>
          <a:p>
            <a:pPr marL="101600" indent="0">
              <a:buNone/>
            </a:pPr>
            <a:r>
              <a:rPr lang="en-US" b="1" dirty="0">
                <a:solidFill>
                  <a:schemeClr val="accent1">
                    <a:lumMod val="60000"/>
                    <a:lumOff val="40000"/>
                  </a:schemeClr>
                </a:solidFill>
              </a:rPr>
              <a:t>&lt;</a:t>
            </a:r>
            <a:r>
              <a:rPr lang="en-US" b="1" dirty="0" err="1">
                <a:solidFill>
                  <a:schemeClr val="accent1">
                    <a:lumMod val="60000"/>
                    <a:lumOff val="40000"/>
                  </a:schemeClr>
                </a:solidFill>
              </a:rPr>
              <a:t>list_iterator</a:t>
            </a:r>
            <a:r>
              <a:rPr lang="en-US" b="1" dirty="0">
                <a:solidFill>
                  <a:schemeClr val="accent1">
                    <a:lumMod val="60000"/>
                    <a:lumOff val="40000"/>
                  </a:schemeClr>
                </a:solidFill>
              </a:rPr>
              <a:t> object at 0x104f8ca50&gt;</a:t>
            </a:r>
            <a:endParaRPr dirty="0">
              <a:solidFill>
                <a:schemeClr val="accent1">
                  <a:lumMod val="60000"/>
                  <a:lumOff val="40000"/>
                </a:schemeClr>
              </a:solidFill>
            </a:endParaRPr>
          </a:p>
          <a:p>
            <a:pPr marL="101600" indent="0">
              <a:buNone/>
            </a:pPr>
            <a:endParaRPr lang="en-US" b="1" dirty="0"/>
          </a:p>
          <a:p>
            <a:pPr marL="101600" indent="0">
              <a:buNone/>
            </a:pPr>
            <a:r>
              <a:rPr lang="en-US" b="1" dirty="0"/>
              <a:t>&gt;&gt;&gt; </a:t>
            </a:r>
            <a:r>
              <a:rPr lang="en-US" b="1" dirty="0" err="1">
                <a:solidFill>
                  <a:schemeClr val="tx1"/>
                </a:solidFill>
                <a:highlight>
                  <a:srgbClr val="EFEFEF"/>
                </a:highlight>
                <a:latin typeface="Roboto Mono"/>
                <a:ea typeface="Roboto Mono"/>
              </a:rPr>
              <a:t>iter</a:t>
            </a:r>
            <a:r>
              <a:rPr lang="en-US" b="1" dirty="0">
                <a:solidFill>
                  <a:schemeClr val="tx1"/>
                </a:solidFill>
                <a:highlight>
                  <a:srgbClr val="EFEFEF"/>
                </a:highlight>
                <a:latin typeface="Roboto Mono"/>
                <a:ea typeface="Roboto Mono"/>
              </a:rPr>
              <a:t>(k)</a:t>
            </a:r>
            <a:endParaRPr b="1" dirty="0">
              <a:solidFill>
                <a:schemeClr val="tx1"/>
              </a:solidFill>
              <a:highlight>
                <a:srgbClr val="EFEFEF"/>
              </a:highlight>
              <a:latin typeface="Roboto Mono"/>
              <a:ea typeface="Roboto Mono"/>
            </a:endParaRPr>
          </a:p>
          <a:p>
            <a:pPr marL="101600" indent="0">
              <a:buNone/>
            </a:pPr>
            <a:r>
              <a:rPr lang="en-US" b="1" dirty="0">
                <a:solidFill>
                  <a:schemeClr val="accent1">
                    <a:lumMod val="60000"/>
                    <a:lumOff val="40000"/>
                  </a:schemeClr>
                </a:solidFill>
              </a:rPr>
              <a:t>&lt;</a:t>
            </a:r>
            <a:r>
              <a:rPr lang="en-US" b="1" dirty="0" err="1">
                <a:solidFill>
                  <a:schemeClr val="accent1">
                    <a:lumMod val="60000"/>
                    <a:lumOff val="40000"/>
                  </a:schemeClr>
                </a:solidFill>
              </a:rPr>
              <a:t>list_iterator</a:t>
            </a:r>
            <a:r>
              <a:rPr lang="en-US" b="1" dirty="0">
                <a:solidFill>
                  <a:schemeClr val="accent1">
                    <a:lumMod val="60000"/>
                    <a:lumOff val="40000"/>
                  </a:schemeClr>
                </a:solidFill>
              </a:rPr>
              <a:t> object at 0x104f8ca10&gt;</a:t>
            </a:r>
            <a:endParaRPr dirty="0">
              <a:solidFill>
                <a:schemeClr val="accent1">
                  <a:lumMod val="60000"/>
                  <a:lumOff val="40000"/>
                </a:schemeClr>
              </a:solidFill>
            </a:endParaRPr>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37</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4061242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marR="0" lvl="0" indent="0" algn="l">
              <a:lnSpc>
                <a:spcPct val="90000"/>
              </a:lnSpc>
              <a:spcBef>
                <a:spcPts val="0"/>
              </a:spcBef>
              <a:spcAft>
                <a:spcPts val="0"/>
              </a:spcAft>
              <a:buClr>
                <a:schemeClr val="accent1"/>
              </a:buClr>
              <a:buSzPts val="3200"/>
              <a:buNone/>
            </a:pPr>
            <a:r>
              <a:rPr lang="en-US" sz="3400" dirty="0"/>
              <a:t>Iterators</a:t>
            </a:r>
            <a:endParaRPr lang="en-US" dirty="0"/>
          </a:p>
        </p:txBody>
      </p:sp>
      <p:sp>
        <p:nvSpPr>
          <p:cNvPr id="64" name="Google Shape;64;p2"/>
          <p:cNvSpPr txBox="1">
            <a:spLocks noGrp="1"/>
          </p:cNvSpPr>
          <p:nvPr>
            <p:ph type="body" idx="1"/>
          </p:nvPr>
        </p:nvSpPr>
        <p:spPr>
          <a:xfrm>
            <a:off x="399675" y="1299625"/>
            <a:ext cx="10541346" cy="4882200"/>
          </a:xfrm>
          <a:prstGeom prst="rect">
            <a:avLst/>
          </a:prstGeom>
          <a:noFill/>
          <a:ln>
            <a:noFill/>
          </a:ln>
        </p:spPr>
        <p:txBody>
          <a:bodyPr spcFirstLastPara="1" wrap="square" lIns="91425" tIns="45700" rIns="91425" bIns="45700" anchor="t" anchorCtr="0">
            <a:normAutofit fontScale="92500" lnSpcReduction="20000"/>
          </a:bodyPr>
          <a:lstStyle/>
          <a:p>
            <a:r>
              <a:rPr lang="en-US" b="1" dirty="0"/>
              <a:t>Iterators are objects with a </a:t>
            </a:r>
            <a:r>
              <a:rPr lang="en-US" b="1" dirty="0">
                <a:solidFill>
                  <a:schemeClr val="tx1"/>
                </a:solidFill>
                <a:highlight>
                  <a:srgbClr val="EFEFEF"/>
                </a:highlight>
                <a:latin typeface="Roboto Mono"/>
                <a:ea typeface="Roboto Mono"/>
              </a:rPr>
              <a:t>__next__()</a:t>
            </a:r>
            <a:r>
              <a:rPr lang="en-US" b="1" dirty="0"/>
              <a:t> method:</a:t>
            </a:r>
            <a:endParaRPr lang="en-US" dirty="0"/>
          </a:p>
          <a:p>
            <a:pPr marL="101600" indent="0">
              <a:buNone/>
            </a:pPr>
            <a:r>
              <a:rPr lang="en-US" b="1" dirty="0"/>
              <a:t>&gt;&gt;&gt; </a:t>
            </a:r>
            <a:r>
              <a:rPr lang="en-US" b="1" dirty="0" err="1">
                <a:solidFill>
                  <a:schemeClr val="tx1"/>
                </a:solidFill>
                <a:highlight>
                  <a:srgbClr val="EFEFEF"/>
                </a:highlight>
                <a:latin typeface="Roboto Mono"/>
                <a:ea typeface="Roboto Mono"/>
              </a:rPr>
              <a:t>i</a:t>
            </a:r>
            <a:r>
              <a:rPr lang="en-US" b="1" dirty="0">
                <a:solidFill>
                  <a:schemeClr val="tx1"/>
                </a:solidFill>
                <a:highlight>
                  <a:srgbClr val="EFEFEF"/>
                </a:highlight>
                <a:latin typeface="Roboto Mono"/>
                <a:ea typeface="Roboto Mono"/>
              </a:rPr>
              <a:t> = </a:t>
            </a:r>
            <a:r>
              <a:rPr lang="en-US" b="1" dirty="0" err="1">
                <a:solidFill>
                  <a:schemeClr val="tx1"/>
                </a:solidFill>
                <a:highlight>
                  <a:srgbClr val="EFEFEF"/>
                </a:highlight>
                <a:latin typeface="Roboto Mono"/>
                <a:ea typeface="Roboto Mono"/>
              </a:rPr>
              <a:t>iter</a:t>
            </a:r>
            <a:r>
              <a:rPr lang="en-US" b="1" dirty="0">
                <a:solidFill>
                  <a:schemeClr val="tx1"/>
                </a:solidFill>
                <a:highlight>
                  <a:srgbClr val="EFEFEF"/>
                </a:highlight>
                <a:latin typeface="Roboto Mono"/>
                <a:ea typeface="Roboto Mono"/>
              </a:rPr>
              <a:t>(k)</a:t>
            </a:r>
          </a:p>
          <a:p>
            <a:pPr marL="101600" indent="0">
              <a:buNone/>
            </a:pPr>
            <a:r>
              <a:rPr lang="en-US" b="1" dirty="0"/>
              <a:t>&gt;&gt;&gt; </a:t>
            </a:r>
            <a:r>
              <a:rPr lang="en-US" b="1" dirty="0">
                <a:solidFill>
                  <a:schemeClr val="tx1"/>
                </a:solidFill>
                <a:highlight>
                  <a:srgbClr val="EFEFEF"/>
                </a:highlight>
                <a:latin typeface="Roboto Mono"/>
                <a:ea typeface="Roboto Mono"/>
              </a:rPr>
              <a:t>next(</a:t>
            </a:r>
            <a:r>
              <a:rPr lang="en-US" b="1" dirty="0" err="1">
                <a:solidFill>
                  <a:schemeClr val="tx1"/>
                </a:solidFill>
                <a:highlight>
                  <a:srgbClr val="EFEFEF"/>
                </a:highlight>
                <a:latin typeface="Roboto Mono"/>
                <a:ea typeface="Roboto Mono"/>
              </a:rPr>
              <a:t>i</a:t>
            </a:r>
            <a:r>
              <a:rPr lang="en-US" b="1" dirty="0">
                <a:solidFill>
                  <a:schemeClr val="tx1"/>
                </a:solidFill>
                <a:highlight>
                  <a:srgbClr val="EFEFEF"/>
                </a:highlight>
                <a:latin typeface="Roboto Mono"/>
                <a:ea typeface="Roboto Mono"/>
              </a:rPr>
              <a:t>)</a:t>
            </a:r>
          </a:p>
          <a:p>
            <a:pPr marL="101600" lvl="0" indent="0" algn="l">
              <a:spcAft>
                <a:spcPts val="0"/>
              </a:spcAft>
              <a:buSzPts val="2000"/>
              <a:buNone/>
            </a:pPr>
            <a:r>
              <a:rPr lang="en-US" b="1" dirty="0">
                <a:solidFill>
                  <a:schemeClr val="accent1">
                    <a:lumMod val="60000"/>
                    <a:lumOff val="40000"/>
                  </a:schemeClr>
                </a:solidFill>
              </a:rPr>
              <a:t>1</a:t>
            </a:r>
            <a:endParaRPr dirty="0">
              <a:solidFill>
                <a:schemeClr val="accent1">
                  <a:lumMod val="60000"/>
                  <a:lumOff val="40000"/>
                </a:schemeClr>
              </a:solidFill>
            </a:endParaRPr>
          </a:p>
          <a:p>
            <a:pPr marL="101600" indent="0">
              <a:buNone/>
            </a:pPr>
            <a:r>
              <a:rPr lang="en-US" b="1" dirty="0"/>
              <a:t>&gt;&gt;&gt; </a:t>
            </a:r>
            <a:r>
              <a:rPr lang="en-US" b="1" dirty="0" err="1">
                <a:solidFill>
                  <a:schemeClr val="tx1"/>
                </a:solidFill>
                <a:highlight>
                  <a:srgbClr val="EFEFEF"/>
                </a:highlight>
                <a:latin typeface="Roboto Mono"/>
                <a:ea typeface="Roboto Mono"/>
              </a:rPr>
              <a:t>i</a:t>
            </a:r>
            <a:r>
              <a:rPr lang="en-US" b="1" dirty="0">
                <a:solidFill>
                  <a:schemeClr val="tx1"/>
                </a:solidFill>
                <a:highlight>
                  <a:srgbClr val="EFEFEF"/>
                </a:highlight>
                <a:latin typeface="Roboto Mono"/>
                <a:ea typeface="Roboto Mono"/>
              </a:rPr>
              <a:t>.__next__()</a:t>
            </a:r>
            <a:endParaRPr b="1">
              <a:solidFill>
                <a:schemeClr val="tx1"/>
              </a:solidFill>
              <a:highlight>
                <a:srgbClr val="EFEFEF"/>
              </a:highlight>
              <a:latin typeface="Roboto Mono"/>
              <a:ea typeface="Roboto Mono"/>
            </a:endParaRPr>
          </a:p>
          <a:p>
            <a:pPr marL="101600" indent="0" algn="l">
              <a:spcAft>
                <a:spcPts val="0"/>
              </a:spcAft>
              <a:buSzPts val="2000"/>
              <a:buNone/>
            </a:pPr>
            <a:r>
              <a:rPr lang="en-US" b="1" dirty="0">
                <a:solidFill>
                  <a:schemeClr val="accent1">
                    <a:lumMod val="60000"/>
                    <a:lumOff val="40000"/>
                  </a:schemeClr>
                </a:solidFill>
              </a:rPr>
              <a:t>2</a:t>
            </a:r>
            <a:endParaRPr b="1" dirty="0">
              <a:solidFill>
                <a:schemeClr val="accent1">
                  <a:lumMod val="60000"/>
                  <a:lumOff val="40000"/>
                </a:schemeClr>
              </a:solidFill>
            </a:endParaRPr>
          </a:p>
          <a:p>
            <a:pPr marL="101600" indent="0">
              <a:buNone/>
            </a:pPr>
            <a:r>
              <a:rPr lang="en-US" b="1" dirty="0"/>
              <a:t>&gt;&gt;&gt; </a:t>
            </a:r>
            <a:r>
              <a:rPr lang="en-US" b="1" dirty="0" err="1">
                <a:solidFill>
                  <a:schemeClr val="tx1"/>
                </a:solidFill>
                <a:highlight>
                  <a:srgbClr val="EFEFEF"/>
                </a:highlight>
                <a:latin typeface="Roboto Mono"/>
                <a:ea typeface="Roboto Mono"/>
              </a:rPr>
              <a:t>i.next</a:t>
            </a:r>
            <a:r>
              <a:rPr lang="en-US" b="1" dirty="0">
                <a:solidFill>
                  <a:schemeClr val="tx1"/>
                </a:solidFill>
                <a:highlight>
                  <a:srgbClr val="EFEFEF"/>
                </a:highlight>
                <a:latin typeface="Roboto Mono"/>
                <a:ea typeface="Roboto Mono"/>
              </a:rPr>
              <a:t>()</a:t>
            </a:r>
          </a:p>
          <a:p>
            <a:pPr marL="101600" indent="0">
              <a:buNone/>
            </a:pPr>
            <a:r>
              <a:rPr lang="en-US" b="1" dirty="0">
                <a:solidFill>
                  <a:schemeClr val="accent1">
                    <a:lumMod val="60000"/>
                    <a:lumOff val="40000"/>
                  </a:schemeClr>
                </a:solidFill>
              </a:rPr>
              <a:t>3</a:t>
            </a:r>
            <a:endParaRPr lang="en-US" dirty="0">
              <a:solidFill>
                <a:schemeClr val="accent1">
                  <a:lumMod val="60000"/>
                  <a:lumOff val="40000"/>
                </a:schemeClr>
              </a:solidFill>
            </a:endParaRPr>
          </a:p>
          <a:p>
            <a:pPr marL="101600" indent="0">
              <a:buNone/>
            </a:pPr>
            <a:r>
              <a:rPr lang="en-US" b="1" dirty="0"/>
              <a:t>&gt;&gt;&gt; </a:t>
            </a:r>
            <a:r>
              <a:rPr lang="en-US" b="1" dirty="0" err="1">
                <a:solidFill>
                  <a:schemeClr val="tx1"/>
                </a:solidFill>
                <a:highlight>
                  <a:srgbClr val="EFEFEF"/>
                </a:highlight>
                <a:latin typeface="Roboto Mono"/>
                <a:ea typeface="Roboto Mono"/>
              </a:rPr>
              <a:t>i.next</a:t>
            </a:r>
            <a:r>
              <a:rPr lang="en-US" b="1" dirty="0">
                <a:solidFill>
                  <a:schemeClr val="tx1"/>
                </a:solidFill>
                <a:highlight>
                  <a:srgbClr val="EFEFEF"/>
                </a:highlight>
                <a:latin typeface="Roboto Mono"/>
                <a:ea typeface="Roboto Mono"/>
              </a:rPr>
              <a:t>()</a:t>
            </a:r>
          </a:p>
          <a:p>
            <a:pPr marL="101600" indent="0">
              <a:buNone/>
            </a:pPr>
            <a:r>
              <a:rPr lang="en-US" b="1" dirty="0">
                <a:solidFill>
                  <a:srgbClr val="FF0000"/>
                </a:solidFill>
              </a:rPr>
              <a:t>Traceback (most recent call last):</a:t>
            </a:r>
            <a:endParaRPr lang="en-US">
              <a:solidFill>
                <a:srgbClr val="FF0000"/>
              </a:solidFill>
            </a:endParaRPr>
          </a:p>
          <a:p>
            <a:pPr marL="101600" indent="0">
              <a:buNone/>
            </a:pPr>
            <a:r>
              <a:rPr lang="en-US" b="1" dirty="0">
                <a:solidFill>
                  <a:srgbClr val="FF0000"/>
                </a:solidFill>
              </a:rPr>
              <a:t>  File "&lt;stdin&gt;", line 1, in &lt;module&gt;</a:t>
            </a:r>
            <a:endParaRPr lang="en-US">
              <a:solidFill>
                <a:srgbClr val="FF0000"/>
              </a:solidFill>
            </a:endParaRPr>
          </a:p>
          <a:p>
            <a:pPr marL="101600" indent="0">
              <a:buNone/>
            </a:pPr>
            <a:r>
              <a:rPr lang="en-US" b="1" dirty="0" err="1">
                <a:solidFill>
                  <a:srgbClr val="FF0000"/>
                </a:solidFill>
              </a:rPr>
              <a:t>StopIteration</a:t>
            </a:r>
            <a:endParaRPr lang="en-US" dirty="0">
              <a:solidFill>
                <a:srgbClr val="FF0000"/>
              </a:solidFill>
            </a:endParaRPr>
          </a:p>
          <a:p>
            <a:pPr marL="444500" indent="-342900"/>
            <a:r>
              <a:rPr lang="en-US" b="1" dirty="0"/>
              <a:t>Python iterators do not have a </a:t>
            </a:r>
            <a:r>
              <a:rPr lang="en-US" b="1" dirty="0" err="1">
                <a:solidFill>
                  <a:schemeClr val="tx1"/>
                </a:solidFill>
                <a:highlight>
                  <a:srgbClr val="EFEFEF"/>
                </a:highlight>
                <a:latin typeface="Roboto Mono"/>
                <a:ea typeface="Roboto Mono"/>
              </a:rPr>
              <a:t>hasnext</a:t>
            </a:r>
            <a:r>
              <a:rPr lang="en-US" b="1" dirty="0">
                <a:solidFill>
                  <a:schemeClr val="tx1"/>
                </a:solidFill>
                <a:highlight>
                  <a:srgbClr val="EFEFEF"/>
                </a:highlight>
                <a:latin typeface="Roboto Mono"/>
                <a:ea typeface="Roboto Mono"/>
              </a:rPr>
              <a:t>()</a:t>
            </a:r>
            <a:r>
              <a:rPr lang="en-US" b="1" dirty="0"/>
              <a:t> method!</a:t>
            </a:r>
            <a:endParaRPr dirty="0"/>
          </a:p>
          <a:p>
            <a:r>
              <a:rPr lang="en-US" b="1" dirty="0"/>
              <a:t>Just catch the </a:t>
            </a:r>
            <a:r>
              <a:rPr lang="en-US" b="1" dirty="0" err="1">
                <a:solidFill>
                  <a:schemeClr val="tx1"/>
                </a:solidFill>
                <a:highlight>
                  <a:srgbClr val="EFEFEF"/>
                </a:highlight>
                <a:latin typeface="Roboto Mono"/>
                <a:ea typeface="Roboto Mono"/>
              </a:rPr>
              <a:t>StopIteration</a:t>
            </a:r>
            <a:r>
              <a:rPr lang="en-US" b="1" dirty="0"/>
              <a:t> exception</a:t>
            </a:r>
            <a:endParaRPr b="1"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38</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3802691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Iterators: The truth about for… in…</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lnSpcReduction="10000"/>
          </a:bodyPr>
          <a:lstStyle/>
          <a:p>
            <a:r>
              <a:rPr lang="en-US" b="1" dirty="0">
                <a:solidFill>
                  <a:schemeClr val="tx1"/>
                </a:solidFill>
                <a:highlight>
                  <a:srgbClr val="EFEFEF"/>
                </a:highlight>
                <a:latin typeface="Roboto Mono"/>
                <a:ea typeface="Roboto Mono"/>
              </a:rPr>
              <a:t>for </a:t>
            </a:r>
            <a:r>
              <a:rPr lang="en-US" b="1" dirty="0">
                <a:solidFill>
                  <a:srgbClr val="FF0000"/>
                </a:solidFill>
                <a:highlight>
                  <a:srgbClr val="EFEFEF"/>
                </a:highlight>
                <a:latin typeface="Roboto Mono"/>
                <a:ea typeface="Roboto Mono"/>
              </a:rPr>
              <a:t>&lt;item&gt;</a:t>
            </a:r>
            <a:r>
              <a:rPr lang="en-US" b="1" dirty="0">
                <a:solidFill>
                  <a:schemeClr val="tx1"/>
                </a:solidFill>
                <a:highlight>
                  <a:srgbClr val="EFEFEF"/>
                </a:highlight>
                <a:latin typeface="Roboto Mono"/>
                <a:ea typeface="Roboto Mono"/>
              </a:rPr>
              <a:t> in </a:t>
            </a:r>
            <a:r>
              <a:rPr lang="en-US" b="1" dirty="0">
                <a:solidFill>
                  <a:srgbClr val="7030A0"/>
                </a:solidFill>
                <a:highlight>
                  <a:srgbClr val="EFEFEF"/>
                </a:highlight>
                <a:latin typeface="Roboto Mono"/>
                <a:ea typeface="Roboto Mono"/>
              </a:rPr>
              <a:t>&lt;</a:t>
            </a:r>
            <a:r>
              <a:rPr lang="en-US" b="1" dirty="0" err="1">
                <a:solidFill>
                  <a:srgbClr val="7030A0"/>
                </a:solidFill>
                <a:highlight>
                  <a:srgbClr val="EFEFEF"/>
                </a:highlight>
                <a:latin typeface="Roboto Mono"/>
                <a:ea typeface="Roboto Mono"/>
              </a:rPr>
              <a:t>iterable</a:t>
            </a:r>
            <a:r>
              <a:rPr lang="en-US" b="1" dirty="0">
                <a:solidFill>
                  <a:srgbClr val="7030A0"/>
                </a:solidFill>
                <a:highlight>
                  <a:srgbClr val="EFEFEF"/>
                </a:highlight>
                <a:latin typeface="Roboto Mono"/>
                <a:ea typeface="Roboto Mono"/>
              </a:rPr>
              <a:t>&gt;</a:t>
            </a:r>
            <a:r>
              <a:rPr lang="en-US" b="1" dirty="0">
                <a:solidFill>
                  <a:schemeClr val="tx1"/>
                </a:solidFill>
                <a:highlight>
                  <a:srgbClr val="EFEFEF"/>
                </a:highlight>
                <a:latin typeface="Roboto Mono"/>
                <a:ea typeface="Roboto Mono"/>
              </a:rPr>
              <a:t>:</a:t>
            </a:r>
            <a:br>
              <a:rPr lang="en-US" b="1" dirty="0">
                <a:highlight>
                  <a:srgbClr val="EFEFEF"/>
                </a:highlight>
                <a:latin typeface="Roboto Mono"/>
                <a:ea typeface="Roboto Mono"/>
              </a:rPr>
            </a:br>
            <a:r>
              <a:rPr lang="en-US" b="1" dirty="0"/>
              <a:t>     </a:t>
            </a:r>
            <a:r>
              <a:rPr lang="en-US" b="1" dirty="0">
                <a:solidFill>
                  <a:schemeClr val="accent1">
                    <a:lumMod val="60000"/>
                    <a:lumOff val="40000"/>
                  </a:schemeClr>
                </a:solidFill>
                <a:highlight>
                  <a:srgbClr val="EFEFEF"/>
                </a:highlight>
                <a:latin typeface="Roboto Mono"/>
                <a:ea typeface="Roboto Mono"/>
              </a:rPr>
              <a:t>&lt;statements&gt;</a:t>
            </a:r>
          </a:p>
          <a:p>
            <a:endParaRPr lang="en-US" b="1" dirty="0"/>
          </a:p>
          <a:p>
            <a:r>
              <a:rPr lang="en-US" b="1" dirty="0"/>
              <a:t>First line is just syntactic sugar for: </a:t>
            </a:r>
            <a:endParaRPr lang="en-US"/>
          </a:p>
          <a:p>
            <a:pPr lvl="1"/>
            <a:r>
              <a:rPr lang="en-US" dirty="0"/>
              <a:t>1. Initialize: Call </a:t>
            </a:r>
            <a:r>
              <a:rPr lang="en-US" b="1" dirty="0">
                <a:solidFill>
                  <a:srgbClr val="7030A0"/>
                </a:solidFill>
                <a:highlight>
                  <a:srgbClr val="EFEFEF"/>
                </a:highlight>
                <a:latin typeface="Roboto Mono"/>
                <a:ea typeface="Roboto Mono"/>
              </a:rPr>
              <a:t>&lt;</a:t>
            </a:r>
            <a:r>
              <a:rPr lang="en-US" b="1" dirty="0" err="1">
                <a:solidFill>
                  <a:srgbClr val="7030A0"/>
                </a:solidFill>
                <a:highlight>
                  <a:srgbClr val="EFEFEF"/>
                </a:highlight>
                <a:latin typeface="Roboto Mono"/>
                <a:ea typeface="Roboto Mono"/>
              </a:rPr>
              <a:t>iterable</a:t>
            </a:r>
            <a:r>
              <a:rPr lang="en-US" b="1" dirty="0">
                <a:solidFill>
                  <a:srgbClr val="7030A0"/>
                </a:solidFill>
                <a:highlight>
                  <a:srgbClr val="EFEFEF"/>
                </a:highlight>
                <a:latin typeface="Roboto Mono"/>
                <a:ea typeface="Roboto Mono"/>
              </a:rPr>
              <a:t>&gt;</a:t>
            </a:r>
            <a:r>
              <a:rPr lang="en-US" b="1" dirty="0">
                <a:solidFill>
                  <a:schemeClr val="tx1"/>
                </a:solidFill>
                <a:highlight>
                  <a:srgbClr val="EFEFEF"/>
                </a:highlight>
                <a:latin typeface="Roboto Mono"/>
                <a:ea typeface="Roboto Mono"/>
              </a:rPr>
              <a:t>.__</a:t>
            </a:r>
            <a:r>
              <a:rPr lang="en-US" b="1" dirty="0" err="1">
                <a:solidFill>
                  <a:schemeClr val="tx1"/>
                </a:solidFill>
                <a:highlight>
                  <a:srgbClr val="EFEFEF"/>
                </a:highlight>
                <a:latin typeface="Roboto Mono"/>
                <a:ea typeface="Roboto Mono"/>
              </a:rPr>
              <a:t>iter</a:t>
            </a:r>
            <a:r>
              <a:rPr lang="en-US" b="1" dirty="0">
                <a:solidFill>
                  <a:schemeClr val="tx1"/>
                </a:solidFill>
                <a:highlight>
                  <a:srgbClr val="EFEFEF"/>
                </a:highlight>
                <a:latin typeface="Roboto Mono"/>
                <a:ea typeface="Roboto Mono"/>
              </a:rPr>
              <a:t>__()</a:t>
            </a:r>
            <a:r>
              <a:rPr lang="en-US" b="1" dirty="0"/>
              <a:t> </a:t>
            </a:r>
            <a:r>
              <a:rPr lang="en-US" dirty="0"/>
              <a:t>to create an </a:t>
            </a:r>
            <a:r>
              <a:rPr lang="en-US" i="1" dirty="0"/>
              <a:t>iterator</a:t>
            </a:r>
            <a:r>
              <a:rPr lang="en-US" dirty="0"/>
              <a:t> </a:t>
            </a:r>
            <a:endParaRPr/>
          </a:p>
          <a:p>
            <a:r>
              <a:rPr lang="en-US" dirty="0"/>
              <a:t>Each iteration:</a:t>
            </a:r>
            <a:endParaRPr dirty="0"/>
          </a:p>
          <a:p>
            <a:pPr lvl="1"/>
            <a:r>
              <a:rPr lang="en-US" dirty="0"/>
              <a:t>2. Call </a:t>
            </a:r>
            <a:r>
              <a:rPr lang="en-US" b="1" dirty="0" err="1">
                <a:solidFill>
                  <a:schemeClr val="tx1"/>
                </a:solidFill>
                <a:highlight>
                  <a:srgbClr val="EFEFEF"/>
                </a:highlight>
                <a:latin typeface="Roboto Mono"/>
                <a:ea typeface="Roboto Mono"/>
              </a:rPr>
              <a:t>iterator.__next</a:t>
            </a:r>
            <a:r>
              <a:rPr lang="en-US" b="1" dirty="0">
                <a:solidFill>
                  <a:schemeClr val="tx1"/>
                </a:solidFill>
                <a:highlight>
                  <a:srgbClr val="EFEFEF"/>
                </a:highlight>
                <a:latin typeface="Roboto Mono"/>
                <a:ea typeface="Roboto Mono"/>
              </a:rPr>
              <a:t>__()</a:t>
            </a:r>
            <a:r>
              <a:rPr lang="en-US" b="1" dirty="0"/>
              <a:t> </a:t>
            </a:r>
            <a:r>
              <a:rPr lang="en-US" dirty="0"/>
              <a:t>and bind </a:t>
            </a:r>
            <a:r>
              <a:rPr lang="en-US" b="1" dirty="0">
                <a:solidFill>
                  <a:schemeClr val="tx1"/>
                </a:solidFill>
                <a:highlight>
                  <a:srgbClr val="EFEFEF"/>
                </a:highlight>
                <a:latin typeface="Roboto Mono"/>
                <a:ea typeface="Roboto Mono"/>
              </a:rPr>
              <a:t>&lt;item&gt;</a:t>
            </a:r>
          </a:p>
          <a:p>
            <a:pPr lvl="1"/>
            <a:r>
              <a:rPr lang="en-US" dirty="0"/>
              <a:t>2a. Catch </a:t>
            </a:r>
            <a:r>
              <a:rPr lang="en-US" b="1" dirty="0" err="1">
                <a:solidFill>
                  <a:schemeClr val="tx1"/>
                </a:solidFill>
                <a:highlight>
                  <a:srgbClr val="EFEFEF"/>
                </a:highlight>
                <a:latin typeface="Roboto Mono"/>
                <a:ea typeface="Roboto Mono"/>
              </a:rPr>
              <a:t>StopIteration</a:t>
            </a:r>
            <a:r>
              <a:rPr lang="en-US" b="1" dirty="0"/>
              <a:t> </a:t>
            </a:r>
            <a:r>
              <a:rPr lang="en-US" dirty="0"/>
              <a:t>exceptions</a:t>
            </a:r>
          </a:p>
          <a:p>
            <a:pPr lvl="1"/>
            <a:endParaRPr lang="en-US" dirty="0"/>
          </a:p>
          <a:p>
            <a:r>
              <a:rPr lang="en-US" b="1" dirty="0"/>
              <a:t>To be </a:t>
            </a:r>
            <a:r>
              <a:rPr lang="en-US" b="1" dirty="0" err="1"/>
              <a:t>iterable</a:t>
            </a:r>
            <a:r>
              <a:rPr lang="en-US" b="1" dirty="0"/>
              <a:t>:  has</a:t>
            </a:r>
            <a:r>
              <a:rPr lang="en-US" b="1" dirty="0">
                <a:solidFill>
                  <a:schemeClr val="tx1"/>
                </a:solidFill>
              </a:rPr>
              <a:t> </a:t>
            </a:r>
            <a:r>
              <a:rPr lang="en-US" b="1" dirty="0">
                <a:solidFill>
                  <a:schemeClr val="tx1"/>
                </a:solidFill>
                <a:highlight>
                  <a:srgbClr val="EFEFEF"/>
                </a:highlight>
                <a:latin typeface="Roboto Mono"/>
                <a:ea typeface="Roboto Mono"/>
              </a:rPr>
              <a:t>__</a:t>
            </a:r>
            <a:r>
              <a:rPr lang="en-US" b="1" dirty="0" err="1">
                <a:solidFill>
                  <a:schemeClr val="tx1"/>
                </a:solidFill>
                <a:highlight>
                  <a:srgbClr val="EFEFEF"/>
                </a:highlight>
                <a:latin typeface="Roboto Mono"/>
                <a:ea typeface="Roboto Mono"/>
              </a:rPr>
              <a:t>iter</a:t>
            </a:r>
            <a:r>
              <a:rPr lang="en-US" b="1" dirty="0">
                <a:solidFill>
                  <a:schemeClr val="tx1"/>
                </a:solidFill>
                <a:highlight>
                  <a:srgbClr val="EFEFEF"/>
                </a:highlight>
                <a:latin typeface="Roboto Mono"/>
                <a:ea typeface="Roboto Mono"/>
              </a:rPr>
              <a:t>__</a:t>
            </a:r>
            <a:r>
              <a:rPr lang="en-US" b="1" dirty="0"/>
              <a:t> method</a:t>
            </a:r>
            <a:endParaRPr lang="en-US" dirty="0"/>
          </a:p>
          <a:p>
            <a:pPr lvl="1"/>
            <a:r>
              <a:rPr lang="en-US" dirty="0"/>
              <a:t>which returns an iterator obj</a:t>
            </a:r>
            <a:endParaRPr/>
          </a:p>
          <a:p>
            <a:r>
              <a:rPr lang="en-US" b="1" dirty="0"/>
              <a:t>To be iterator: has </a:t>
            </a:r>
            <a:r>
              <a:rPr lang="en-US" b="1" dirty="0">
                <a:solidFill>
                  <a:schemeClr val="tx1"/>
                </a:solidFill>
                <a:highlight>
                  <a:srgbClr val="EFEFEF"/>
                </a:highlight>
                <a:latin typeface="Roboto Mono"/>
                <a:ea typeface="Roboto Mono"/>
              </a:rPr>
              <a:t>__next__</a:t>
            </a:r>
            <a:r>
              <a:rPr lang="en-US" b="1" dirty="0"/>
              <a:t> method</a:t>
            </a:r>
            <a:endParaRPr dirty="0"/>
          </a:p>
          <a:p>
            <a:pPr lvl="1"/>
            <a:r>
              <a:rPr lang="en-US" dirty="0"/>
              <a:t>which throws </a:t>
            </a:r>
            <a:r>
              <a:rPr lang="en-US" b="1" dirty="0" err="1">
                <a:solidFill>
                  <a:schemeClr val="tx1"/>
                </a:solidFill>
                <a:highlight>
                  <a:srgbClr val="EFEFEF"/>
                </a:highlight>
                <a:latin typeface="Roboto Mono"/>
                <a:ea typeface="Roboto Mono"/>
              </a:rPr>
              <a:t>StopIteration</a:t>
            </a:r>
            <a:r>
              <a:rPr lang="en-US" dirty="0"/>
              <a:t> when done</a:t>
            </a:r>
            <a:endParaRPr/>
          </a:p>
          <a:p>
            <a:pPr lvl="0" algn="l">
              <a:spcAft>
                <a:spcPts val="0"/>
              </a:spcAft>
              <a:buSzPts val="2000"/>
            </a:pPr>
            <a:endParaRPr lang="en-US" b="1"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39</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474458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Some Positive Features of Python</a:t>
            </a:r>
            <a:endParaRPr lang="en-US" dirty="0"/>
          </a:p>
        </p:txBody>
      </p:sp>
      <p:sp>
        <p:nvSpPr>
          <p:cNvPr id="64" name="Google Shape;64;p2"/>
          <p:cNvSpPr txBox="1">
            <a:spLocks noGrp="1"/>
          </p:cNvSpPr>
          <p:nvPr>
            <p:ph type="body" idx="1"/>
          </p:nvPr>
        </p:nvSpPr>
        <p:spPr>
          <a:xfrm>
            <a:off x="399675" y="1299625"/>
            <a:ext cx="6596752" cy="4879106"/>
          </a:xfrm>
          <a:prstGeom prst="rect">
            <a:avLst/>
          </a:prstGeom>
          <a:noFill/>
          <a:ln>
            <a:noFill/>
          </a:ln>
        </p:spPr>
        <p:txBody>
          <a:bodyPr spcFirstLastPara="1" wrap="square" lIns="91425" tIns="45700" rIns="91425" bIns="45700" anchor="t" anchorCtr="0">
            <a:normAutofit fontScale="92500" lnSpcReduction="10000"/>
          </a:bodyPr>
          <a:lstStyle/>
          <a:p>
            <a:r>
              <a:rPr lang="en-US" b="1" dirty="0"/>
              <a:t>Fast development: </a:t>
            </a:r>
            <a:endParaRPr lang="en-US" dirty="0"/>
          </a:p>
          <a:p>
            <a:pPr lvl="1"/>
            <a:r>
              <a:rPr lang="en-US" dirty="0"/>
              <a:t>Concise, intuitive syntax</a:t>
            </a:r>
          </a:p>
          <a:p>
            <a:pPr lvl="2"/>
            <a:r>
              <a:rPr lang="en-US" dirty="0"/>
              <a:t>Whitespace delimited </a:t>
            </a:r>
          </a:p>
          <a:p>
            <a:pPr lvl="1"/>
            <a:r>
              <a:rPr lang="en-US" dirty="0"/>
              <a:t>Garbage collected</a:t>
            </a:r>
          </a:p>
          <a:p>
            <a:r>
              <a:rPr lang="en-US" b="1" dirty="0"/>
              <a:t>Portable: </a:t>
            </a:r>
            <a:endParaRPr lang="en-US" dirty="0"/>
          </a:p>
          <a:p>
            <a:pPr lvl="1"/>
            <a:r>
              <a:rPr lang="en-US" dirty="0"/>
              <a:t>Programs run on major platforms without change</a:t>
            </a:r>
          </a:p>
          <a:p>
            <a:pPr lvl="1"/>
            <a:r>
              <a:rPr lang="en-US" dirty="0" err="1"/>
              <a:t>cpython</a:t>
            </a:r>
            <a:r>
              <a:rPr lang="en-US" dirty="0"/>
              <a:t>: common Python implementation in C. </a:t>
            </a:r>
          </a:p>
          <a:p>
            <a:r>
              <a:rPr lang="en-US" b="1" dirty="0"/>
              <a:t>Various built-in types: </a:t>
            </a:r>
            <a:endParaRPr dirty="0"/>
          </a:p>
          <a:p>
            <a:pPr lvl="1"/>
            <a:r>
              <a:rPr lang="en-US" dirty="0"/>
              <a:t>lists, dictionaries, sets: useful for AI</a:t>
            </a:r>
            <a:endParaRPr dirty="0"/>
          </a:p>
          <a:p>
            <a:r>
              <a:rPr lang="en-US" b="1" dirty="0"/>
              <a:t>Large collection of support libraries: </a:t>
            </a:r>
            <a:endParaRPr dirty="0"/>
          </a:p>
          <a:p>
            <a:pPr lvl="1"/>
            <a:r>
              <a:rPr lang="en-US" dirty="0"/>
              <a:t>NumPy for </a:t>
            </a:r>
            <a:r>
              <a:rPr lang="en-US" dirty="0" err="1"/>
              <a:t>Matlab</a:t>
            </a:r>
            <a:r>
              <a:rPr lang="en-US" dirty="0"/>
              <a:t> like programming</a:t>
            </a:r>
            <a:endParaRPr dirty="0"/>
          </a:p>
          <a:p>
            <a:pPr lvl="1"/>
            <a:r>
              <a:rPr lang="en-US" dirty="0" err="1"/>
              <a:t>Sklearn</a:t>
            </a:r>
            <a:r>
              <a:rPr lang="en-US" dirty="0"/>
              <a:t> for machine learning</a:t>
            </a:r>
            <a:endParaRPr dirty="0"/>
          </a:p>
          <a:p>
            <a:pPr marL="685800" lvl="1" indent="-228600">
              <a:lnSpc>
                <a:spcPct val="140000"/>
              </a:lnSpc>
              <a:spcBef>
                <a:spcPts val="0"/>
              </a:spcBef>
            </a:pPr>
            <a:r>
              <a:rPr lang="en-US" dirty="0"/>
              <a:t>Pandas for data analysis </a:t>
            </a:r>
            <a:endParaRPr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2" name="Picture 2" descr="A screenshot of a cell phone&#10;&#10;Description automatically generated">
            <a:extLst>
              <a:ext uri="{FF2B5EF4-FFF2-40B4-BE49-F238E27FC236}">
                <a16:creationId xmlns:a16="http://schemas.microsoft.com/office/drawing/2014/main" id="{23C15D96-C860-4F37-920F-8247CDCEAD62}"/>
              </a:ext>
            </a:extLst>
          </p:cNvPr>
          <p:cNvPicPr>
            <a:picLocks noChangeAspect="1"/>
          </p:cNvPicPr>
          <p:nvPr/>
        </p:nvPicPr>
        <p:blipFill>
          <a:blip r:embed="rId4"/>
          <a:stretch>
            <a:fillRect/>
          </a:stretch>
        </p:blipFill>
        <p:spPr>
          <a:xfrm>
            <a:off x="6996439" y="1299625"/>
            <a:ext cx="4607474" cy="3689951"/>
          </a:xfrm>
          <a:prstGeom prst="rect">
            <a:avLst/>
          </a:prstGeom>
        </p:spPr>
      </p:pic>
      <p:sp>
        <p:nvSpPr>
          <p:cNvPr id="3" name="Google Shape;65;p2">
            <a:extLst>
              <a:ext uri="{FF2B5EF4-FFF2-40B4-BE49-F238E27FC236}">
                <a16:creationId xmlns:a16="http://schemas.microsoft.com/office/drawing/2014/main" id="{54E9DD70-DCFA-4820-8CD2-FAF818055407}"/>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882600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An Iterator Class</a:t>
            </a:r>
            <a:endParaRPr lang="en-US" dirty="0"/>
          </a:p>
        </p:txBody>
      </p:sp>
      <p:sp>
        <p:nvSpPr>
          <p:cNvPr id="64" name="Google Shape;64;p2"/>
          <p:cNvSpPr txBox="1">
            <a:spLocks noGrp="1"/>
          </p:cNvSpPr>
          <p:nvPr>
            <p:ph type="body" idx="1"/>
          </p:nvPr>
        </p:nvSpPr>
        <p:spPr>
          <a:xfrm>
            <a:off x="399675" y="1299625"/>
            <a:ext cx="10541346" cy="5034600"/>
          </a:xfrm>
          <a:prstGeom prst="rect">
            <a:avLst/>
          </a:prstGeom>
          <a:noFill/>
          <a:ln>
            <a:noFill/>
          </a:ln>
        </p:spPr>
        <p:txBody>
          <a:bodyPr spcFirstLastPara="1" wrap="square" lIns="91425" tIns="45700" rIns="91425" bIns="45700" anchor="t" anchorCtr="0">
            <a:normAutofit fontScale="70000" lnSpcReduction="20000"/>
          </a:bodyPr>
          <a:lstStyle/>
          <a:p>
            <a:pPr marL="101600" indent="0">
              <a:buNone/>
            </a:pPr>
            <a:r>
              <a:rPr lang="en-US" sz="2400" b="1" dirty="0">
                <a:solidFill>
                  <a:schemeClr val="tx1"/>
                </a:solidFill>
                <a:highlight>
                  <a:srgbClr val="EFEFEF"/>
                </a:highlight>
                <a:latin typeface="Roboto Mono"/>
                <a:ea typeface="Roboto Mono"/>
              </a:rPr>
              <a:t>class Reverse:</a:t>
            </a:r>
            <a:endParaRPr lang="en-US" sz="2400" b="1">
              <a:solidFill>
                <a:schemeClr val="tx1"/>
              </a:solidFill>
              <a:highlight>
                <a:srgbClr val="EFEFEF"/>
              </a:highlight>
              <a:latin typeface="Roboto Mono"/>
              <a:ea typeface="Roboto Mono"/>
            </a:endParaRPr>
          </a:p>
          <a:p>
            <a:pPr marL="101600" indent="0">
              <a:buNone/>
            </a:pPr>
            <a:r>
              <a:rPr lang="en-US" sz="2400" dirty="0"/>
              <a:t>       </a:t>
            </a:r>
            <a:r>
              <a:rPr lang="en-US" sz="2400" b="1" dirty="0">
                <a:solidFill>
                  <a:schemeClr val="tx1"/>
                </a:solidFill>
                <a:highlight>
                  <a:srgbClr val="EFEFEF"/>
                </a:highlight>
                <a:latin typeface="Roboto Mono"/>
                <a:ea typeface="Roboto Mono"/>
              </a:rPr>
              <a:t>"Iterator for looping over a sequence backwards"</a:t>
            </a:r>
          </a:p>
          <a:p>
            <a:pPr marL="101600" indent="0">
              <a:buNone/>
            </a:pPr>
            <a:r>
              <a:rPr lang="en-US" sz="2400" dirty="0"/>
              <a:t>       </a:t>
            </a:r>
            <a:r>
              <a:rPr lang="en-US" sz="2400" b="1" dirty="0">
                <a:solidFill>
                  <a:schemeClr val="tx1"/>
                </a:solidFill>
                <a:highlight>
                  <a:srgbClr val="EFEFEF"/>
                </a:highlight>
                <a:latin typeface="Roboto Mono"/>
                <a:ea typeface="Roboto Mono"/>
              </a:rPr>
              <a:t>def __</a:t>
            </a:r>
            <a:r>
              <a:rPr lang="en-US" sz="2400" b="1" dirty="0" err="1">
                <a:solidFill>
                  <a:schemeClr val="tx1"/>
                </a:solidFill>
                <a:highlight>
                  <a:srgbClr val="EFEFEF"/>
                </a:highlight>
                <a:latin typeface="Roboto Mono"/>
                <a:ea typeface="Roboto Mono"/>
              </a:rPr>
              <a:t>init</a:t>
            </a:r>
            <a:r>
              <a:rPr lang="en-US" sz="2400" b="1" dirty="0">
                <a:solidFill>
                  <a:schemeClr val="tx1"/>
                </a:solidFill>
                <a:highlight>
                  <a:srgbClr val="EFEFEF"/>
                </a:highlight>
                <a:latin typeface="Roboto Mono"/>
                <a:ea typeface="Roboto Mono"/>
              </a:rPr>
              <a:t>__(self, data):</a:t>
            </a:r>
          </a:p>
          <a:p>
            <a:pPr marL="101600" indent="0">
              <a:buNone/>
            </a:pPr>
            <a:r>
              <a:rPr lang="en-US" sz="2400" dirty="0"/>
              <a:t>              </a:t>
            </a:r>
            <a:r>
              <a:rPr lang="en-US" sz="2400" b="1" dirty="0" err="1">
                <a:solidFill>
                  <a:schemeClr val="tx1"/>
                </a:solidFill>
                <a:highlight>
                  <a:srgbClr val="EFEFEF"/>
                </a:highlight>
                <a:latin typeface="Roboto Mono"/>
                <a:ea typeface="Roboto Mono"/>
              </a:rPr>
              <a:t>self.data</a:t>
            </a:r>
            <a:r>
              <a:rPr lang="en-US" sz="2400" b="1" dirty="0">
                <a:solidFill>
                  <a:schemeClr val="tx1"/>
                </a:solidFill>
                <a:highlight>
                  <a:srgbClr val="EFEFEF"/>
                </a:highlight>
                <a:latin typeface="Roboto Mono"/>
                <a:ea typeface="Roboto Mono"/>
              </a:rPr>
              <a:t> = data</a:t>
            </a:r>
          </a:p>
          <a:p>
            <a:pPr marL="101600" indent="0">
              <a:buNone/>
            </a:pPr>
            <a:r>
              <a:rPr lang="en-US" sz="2400" dirty="0"/>
              <a:t>              </a:t>
            </a:r>
            <a:r>
              <a:rPr lang="en-US" sz="2400" b="1" dirty="0" err="1">
                <a:solidFill>
                  <a:schemeClr val="tx1"/>
                </a:solidFill>
                <a:highlight>
                  <a:srgbClr val="EFEFEF"/>
                </a:highlight>
                <a:latin typeface="Roboto Mono"/>
                <a:ea typeface="Roboto Mono"/>
              </a:rPr>
              <a:t>self.index</a:t>
            </a:r>
            <a:r>
              <a:rPr lang="en-US" sz="2400" b="1" dirty="0">
                <a:solidFill>
                  <a:schemeClr val="tx1"/>
                </a:solidFill>
                <a:highlight>
                  <a:srgbClr val="EFEFEF"/>
                </a:highlight>
                <a:latin typeface="Roboto Mono"/>
                <a:ea typeface="Roboto Mono"/>
              </a:rPr>
              <a:t> = </a:t>
            </a:r>
            <a:r>
              <a:rPr lang="en-US" sz="2400" b="1" dirty="0" err="1">
                <a:solidFill>
                  <a:schemeClr val="tx1"/>
                </a:solidFill>
                <a:highlight>
                  <a:srgbClr val="EFEFEF"/>
                </a:highlight>
                <a:latin typeface="Roboto Mono"/>
                <a:ea typeface="Roboto Mono"/>
              </a:rPr>
              <a:t>len</a:t>
            </a:r>
            <a:r>
              <a:rPr lang="en-US" sz="2400" b="1" dirty="0">
                <a:solidFill>
                  <a:schemeClr val="tx1"/>
                </a:solidFill>
                <a:highlight>
                  <a:srgbClr val="EFEFEF"/>
                </a:highlight>
                <a:latin typeface="Roboto Mono"/>
                <a:ea typeface="Roboto Mono"/>
              </a:rPr>
              <a:t>(data)</a:t>
            </a:r>
          </a:p>
          <a:p>
            <a:pPr marL="101600" indent="0">
              <a:buNone/>
            </a:pPr>
            <a:r>
              <a:rPr lang="en-US" sz="2400" dirty="0"/>
              <a:t>       </a:t>
            </a:r>
            <a:r>
              <a:rPr lang="en-US" sz="2400" b="1" dirty="0">
                <a:solidFill>
                  <a:schemeClr val="tx1"/>
                </a:solidFill>
                <a:highlight>
                  <a:srgbClr val="EFEFEF"/>
                </a:highlight>
                <a:latin typeface="Roboto Mono"/>
                <a:ea typeface="Roboto Mono"/>
              </a:rPr>
              <a:t>def __next__(self):</a:t>
            </a:r>
          </a:p>
          <a:p>
            <a:pPr marL="101600" indent="0">
              <a:buNone/>
            </a:pPr>
            <a:r>
              <a:rPr lang="en-US" sz="2400" dirty="0"/>
              <a:t>              </a:t>
            </a:r>
            <a:r>
              <a:rPr lang="en-US" sz="2400" b="1" dirty="0">
                <a:solidFill>
                  <a:schemeClr val="tx1"/>
                </a:solidFill>
                <a:highlight>
                  <a:srgbClr val="EFEFEF"/>
                </a:highlight>
                <a:latin typeface="Roboto Mono"/>
                <a:ea typeface="Roboto Mono"/>
              </a:rPr>
              <a:t>if </a:t>
            </a:r>
            <a:r>
              <a:rPr lang="en-US" sz="2400" b="1" dirty="0" err="1">
                <a:solidFill>
                  <a:schemeClr val="tx1"/>
                </a:solidFill>
                <a:highlight>
                  <a:srgbClr val="EFEFEF"/>
                </a:highlight>
                <a:latin typeface="Roboto Mono"/>
                <a:ea typeface="Roboto Mono"/>
              </a:rPr>
              <a:t>self.index</a:t>
            </a:r>
            <a:r>
              <a:rPr lang="en-US" sz="2400" b="1" dirty="0">
                <a:solidFill>
                  <a:schemeClr val="tx1"/>
                </a:solidFill>
                <a:highlight>
                  <a:srgbClr val="EFEFEF"/>
                </a:highlight>
                <a:latin typeface="Roboto Mono"/>
                <a:ea typeface="Roboto Mono"/>
              </a:rPr>
              <a:t> == 0:</a:t>
            </a:r>
          </a:p>
          <a:p>
            <a:pPr marL="101600" indent="0">
              <a:buNone/>
            </a:pPr>
            <a:r>
              <a:rPr lang="en-US" sz="2400" dirty="0"/>
              <a:t>                     </a:t>
            </a:r>
            <a:r>
              <a:rPr lang="en-US" sz="2400" b="1" dirty="0">
                <a:solidFill>
                  <a:schemeClr val="tx1"/>
                </a:solidFill>
                <a:highlight>
                  <a:srgbClr val="EFEFEF"/>
                </a:highlight>
                <a:latin typeface="Roboto Mono"/>
                <a:ea typeface="Roboto Mono"/>
              </a:rPr>
              <a:t>raise </a:t>
            </a:r>
            <a:r>
              <a:rPr lang="en-US" sz="2400" b="1" dirty="0" err="1">
                <a:solidFill>
                  <a:schemeClr val="tx1"/>
                </a:solidFill>
                <a:highlight>
                  <a:srgbClr val="EFEFEF"/>
                </a:highlight>
                <a:latin typeface="Roboto Mono"/>
                <a:ea typeface="Roboto Mono"/>
              </a:rPr>
              <a:t>StopIteration</a:t>
            </a:r>
            <a:endParaRPr lang="en-US" sz="2400" b="1">
              <a:solidFill>
                <a:schemeClr val="tx1"/>
              </a:solidFill>
              <a:highlight>
                <a:srgbClr val="EFEFEF"/>
              </a:highlight>
              <a:latin typeface="Roboto Mono"/>
              <a:ea typeface="Roboto Mono"/>
            </a:endParaRPr>
          </a:p>
          <a:p>
            <a:pPr marL="101600" indent="0">
              <a:buNone/>
            </a:pPr>
            <a:r>
              <a:rPr lang="en-US" sz="2400" dirty="0"/>
              <a:t>              </a:t>
            </a:r>
            <a:r>
              <a:rPr lang="en-US" sz="2400" b="1" dirty="0" err="1">
                <a:solidFill>
                  <a:schemeClr val="tx1"/>
                </a:solidFill>
                <a:highlight>
                  <a:srgbClr val="EFEFEF"/>
                </a:highlight>
                <a:latin typeface="Roboto Mono"/>
                <a:ea typeface="Roboto Mono"/>
              </a:rPr>
              <a:t>self.index</a:t>
            </a:r>
            <a:r>
              <a:rPr lang="en-US" sz="2400" b="1" dirty="0">
                <a:solidFill>
                  <a:schemeClr val="tx1"/>
                </a:solidFill>
                <a:highlight>
                  <a:srgbClr val="EFEFEF"/>
                </a:highlight>
                <a:latin typeface="Roboto Mono"/>
                <a:ea typeface="Roboto Mono"/>
              </a:rPr>
              <a:t> = </a:t>
            </a:r>
            <a:r>
              <a:rPr lang="en-US" sz="2400" b="1" dirty="0" err="1">
                <a:solidFill>
                  <a:schemeClr val="tx1"/>
                </a:solidFill>
                <a:highlight>
                  <a:srgbClr val="EFEFEF"/>
                </a:highlight>
                <a:latin typeface="Roboto Mono"/>
                <a:ea typeface="Roboto Mono"/>
              </a:rPr>
              <a:t>self.index</a:t>
            </a:r>
            <a:r>
              <a:rPr lang="en-US" sz="2400" b="1" dirty="0">
                <a:solidFill>
                  <a:schemeClr val="tx1"/>
                </a:solidFill>
                <a:highlight>
                  <a:srgbClr val="EFEFEF"/>
                </a:highlight>
                <a:latin typeface="Roboto Mono"/>
                <a:ea typeface="Roboto Mono"/>
              </a:rPr>
              <a:t> - 1</a:t>
            </a:r>
          </a:p>
          <a:p>
            <a:pPr marL="101600" indent="0">
              <a:buNone/>
            </a:pPr>
            <a:r>
              <a:rPr lang="en-US" sz="2400" dirty="0"/>
              <a:t>              </a:t>
            </a:r>
            <a:r>
              <a:rPr lang="en-US" sz="2400" b="1" dirty="0">
                <a:solidFill>
                  <a:schemeClr val="tx1"/>
                </a:solidFill>
                <a:highlight>
                  <a:srgbClr val="EFEFEF"/>
                </a:highlight>
                <a:latin typeface="Roboto Mono"/>
                <a:ea typeface="Roboto Mono"/>
              </a:rPr>
              <a:t>return </a:t>
            </a:r>
            <a:r>
              <a:rPr lang="en-US" sz="2400" b="1" dirty="0" err="1">
                <a:solidFill>
                  <a:schemeClr val="tx1"/>
                </a:solidFill>
                <a:highlight>
                  <a:srgbClr val="EFEFEF"/>
                </a:highlight>
                <a:latin typeface="Roboto Mono"/>
                <a:ea typeface="Roboto Mono"/>
              </a:rPr>
              <a:t>self.data</a:t>
            </a:r>
            <a:r>
              <a:rPr lang="en-US" sz="2400" b="1" dirty="0">
                <a:solidFill>
                  <a:schemeClr val="tx1"/>
                </a:solidFill>
                <a:highlight>
                  <a:srgbClr val="EFEFEF"/>
                </a:highlight>
                <a:latin typeface="Roboto Mono"/>
                <a:ea typeface="Roboto Mono"/>
              </a:rPr>
              <a:t>[</a:t>
            </a:r>
            <a:r>
              <a:rPr lang="en-US" sz="2400" b="1" dirty="0" err="1">
                <a:solidFill>
                  <a:schemeClr val="tx1"/>
                </a:solidFill>
                <a:highlight>
                  <a:srgbClr val="EFEFEF"/>
                </a:highlight>
                <a:latin typeface="Roboto Mono"/>
                <a:ea typeface="Roboto Mono"/>
              </a:rPr>
              <a:t>self.index</a:t>
            </a:r>
            <a:r>
              <a:rPr lang="en-US" sz="2400" b="1" dirty="0">
                <a:solidFill>
                  <a:schemeClr val="tx1"/>
                </a:solidFill>
                <a:highlight>
                  <a:srgbClr val="EFEFEF"/>
                </a:highlight>
                <a:latin typeface="Roboto Mono"/>
                <a:ea typeface="Roboto Mono"/>
              </a:rPr>
              <a:t>]</a:t>
            </a:r>
            <a:endParaRPr sz="2400" b="1">
              <a:solidFill>
                <a:schemeClr val="tx1"/>
              </a:solidFill>
              <a:highlight>
                <a:srgbClr val="EFEFEF"/>
              </a:highlight>
              <a:latin typeface="Roboto Mono"/>
              <a:ea typeface="Roboto Mono"/>
            </a:endParaRPr>
          </a:p>
          <a:p>
            <a:pPr marL="101600" indent="0">
              <a:buNone/>
            </a:pPr>
            <a:endParaRPr lang="en-US" sz="2400" b="1">
              <a:solidFill>
                <a:schemeClr val="tx1"/>
              </a:solidFill>
              <a:highlight>
                <a:srgbClr val="EFEFEF"/>
              </a:highlight>
              <a:latin typeface="Roboto Mono"/>
              <a:ea typeface="Roboto Mono"/>
            </a:endParaRPr>
          </a:p>
          <a:p>
            <a:pPr marL="101600" indent="0">
              <a:buNone/>
            </a:pPr>
            <a:r>
              <a:rPr lang="en-US" sz="2400" dirty="0"/>
              <a:t>       </a:t>
            </a:r>
            <a:r>
              <a:rPr lang="en-US" sz="2400" b="1" dirty="0">
                <a:solidFill>
                  <a:schemeClr val="tx1"/>
                </a:solidFill>
                <a:highlight>
                  <a:srgbClr val="EFEFEF"/>
                </a:highlight>
                <a:latin typeface="Roboto Mono"/>
                <a:ea typeface="Roboto Mono"/>
              </a:rPr>
              <a:t>def __</a:t>
            </a:r>
            <a:r>
              <a:rPr lang="en-US" sz="2400" b="1" dirty="0" err="1">
                <a:solidFill>
                  <a:schemeClr val="tx1"/>
                </a:solidFill>
                <a:highlight>
                  <a:srgbClr val="EFEFEF"/>
                </a:highlight>
                <a:latin typeface="Roboto Mono"/>
                <a:ea typeface="Roboto Mono"/>
              </a:rPr>
              <a:t>iter</a:t>
            </a:r>
            <a:r>
              <a:rPr lang="en-US" sz="2400" b="1" dirty="0">
                <a:solidFill>
                  <a:schemeClr val="tx1"/>
                </a:solidFill>
                <a:highlight>
                  <a:srgbClr val="EFEFEF"/>
                </a:highlight>
                <a:latin typeface="Roboto Mono"/>
                <a:ea typeface="Roboto Mono"/>
              </a:rPr>
              <a:t>__(self):</a:t>
            </a:r>
            <a:endParaRPr sz="2400" b="1">
              <a:solidFill>
                <a:schemeClr val="tx1"/>
              </a:solidFill>
              <a:highlight>
                <a:srgbClr val="EFEFEF"/>
              </a:highlight>
              <a:latin typeface="Roboto Mono"/>
              <a:ea typeface="Roboto Mono"/>
            </a:endParaRPr>
          </a:p>
          <a:p>
            <a:pPr marL="101600" indent="0">
              <a:buNone/>
            </a:pPr>
            <a:r>
              <a:rPr lang="en-US" sz="2400" dirty="0"/>
              <a:t>              </a:t>
            </a:r>
            <a:r>
              <a:rPr lang="en-US" sz="2400" b="1" dirty="0">
                <a:solidFill>
                  <a:schemeClr val="tx1"/>
                </a:solidFill>
                <a:highlight>
                  <a:srgbClr val="EFEFEF"/>
                </a:highlight>
                <a:latin typeface="Roboto Mono"/>
                <a:ea typeface="Roboto Mono"/>
              </a:rPr>
              <a:t>return self</a:t>
            </a:r>
            <a:endParaRPr sz="2400" b="1" dirty="0">
              <a:solidFill>
                <a:schemeClr val="tx1"/>
              </a:solidFill>
              <a:highlight>
                <a:srgbClr val="EFEFEF"/>
              </a:highlight>
              <a:latin typeface="Roboto Mono"/>
              <a:ea typeface="Roboto Mono"/>
            </a:endParaRPr>
          </a:p>
          <a:p>
            <a:pPr marL="101600" indent="0">
              <a:buNone/>
            </a:pPr>
            <a:endParaRPr lang="en-US" sz="2400" b="1" dirty="0">
              <a:solidFill>
                <a:schemeClr val="tx1"/>
              </a:solidFill>
              <a:highlight>
                <a:srgbClr val="EFEFEF"/>
              </a:highlight>
              <a:latin typeface="Roboto Mono"/>
              <a:ea typeface="Roboto Mono"/>
            </a:endParaRPr>
          </a:p>
          <a:p>
            <a:pPr marL="101600" indent="0">
              <a:buNone/>
            </a:pPr>
            <a:r>
              <a:rPr lang="en-US" sz="2400" b="1" dirty="0">
                <a:solidFill>
                  <a:schemeClr val="tx1"/>
                </a:solidFill>
                <a:highlight>
                  <a:srgbClr val="EFEFEF"/>
                </a:highlight>
                <a:latin typeface="Roboto Mono"/>
                <a:ea typeface="Roboto Mono"/>
              </a:rPr>
              <a:t>&gt;&gt;&gt; for char in Reverse('spam'):</a:t>
            </a:r>
            <a:endParaRPr sz="2400" b="1">
              <a:solidFill>
                <a:schemeClr val="tx1"/>
              </a:solidFill>
              <a:highlight>
                <a:srgbClr val="EFEFEF"/>
              </a:highlight>
              <a:latin typeface="Roboto Mono"/>
              <a:ea typeface="Roboto Mono"/>
            </a:endParaRPr>
          </a:p>
          <a:p>
            <a:pPr marL="101600" indent="0">
              <a:buNone/>
            </a:pPr>
            <a:r>
              <a:rPr lang="en-US" sz="2400" dirty="0"/>
              <a:t>              </a:t>
            </a:r>
            <a:r>
              <a:rPr lang="en-US" sz="2400" b="1" dirty="0">
                <a:solidFill>
                  <a:schemeClr val="tx1"/>
                </a:solidFill>
                <a:highlight>
                  <a:srgbClr val="EFEFEF"/>
                </a:highlight>
                <a:latin typeface="Roboto Mono"/>
                <a:ea typeface="Roboto Mono"/>
              </a:rPr>
              <a:t>print(char)</a:t>
            </a:r>
            <a:endParaRPr sz="2400" b="1" dirty="0">
              <a:solidFill>
                <a:schemeClr val="tx1"/>
              </a:solidFill>
              <a:highlight>
                <a:srgbClr val="EFEFEF"/>
              </a:highlight>
              <a:latin typeface="Roboto Mono"/>
              <a:ea typeface="Roboto Mono"/>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40</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3" name="Picture 3">
            <a:extLst>
              <a:ext uri="{FF2B5EF4-FFF2-40B4-BE49-F238E27FC236}">
                <a16:creationId xmlns:a16="http://schemas.microsoft.com/office/drawing/2014/main" id="{F0872128-B012-4398-A5E5-DE088320B502}"/>
              </a:ext>
            </a:extLst>
          </p:cNvPr>
          <p:cNvPicPr>
            <a:picLocks noChangeAspect="1"/>
          </p:cNvPicPr>
          <p:nvPr/>
        </p:nvPicPr>
        <p:blipFill>
          <a:blip r:embed="rId4"/>
          <a:stretch>
            <a:fillRect/>
          </a:stretch>
        </p:blipFill>
        <p:spPr>
          <a:xfrm>
            <a:off x="5066002" y="5020974"/>
            <a:ext cx="480579" cy="1540452"/>
          </a:xfrm>
          <a:prstGeom prst="rect">
            <a:avLst/>
          </a:prstGeom>
        </p:spPr>
      </p:pic>
    </p:spTree>
    <p:extLst>
      <p:ext uri="{BB962C8B-B14F-4D97-AF65-F5344CB8AC3E}">
        <p14:creationId xmlns:p14="http://schemas.microsoft.com/office/powerpoint/2010/main" val="2189760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Iterators use memory efficiently</a:t>
            </a:r>
            <a:endParaRPr lang="en-US" dirty="0"/>
          </a:p>
        </p:txBody>
      </p:sp>
      <p:sp>
        <p:nvSpPr>
          <p:cNvPr id="64" name="Google Shape;64;p2"/>
          <p:cNvSpPr txBox="1">
            <a:spLocks noGrp="1"/>
          </p:cNvSpPr>
          <p:nvPr>
            <p:ph type="body" idx="1"/>
          </p:nvPr>
        </p:nvSpPr>
        <p:spPr>
          <a:xfrm>
            <a:off x="399675" y="1299625"/>
            <a:ext cx="10541346" cy="4993036"/>
          </a:xfrm>
          <a:prstGeom prst="rect">
            <a:avLst/>
          </a:prstGeom>
          <a:noFill/>
          <a:ln>
            <a:noFill/>
          </a:ln>
        </p:spPr>
        <p:txBody>
          <a:bodyPr spcFirstLastPara="1" wrap="square" lIns="91425" tIns="45700" rIns="91425" bIns="45700" anchor="t" anchorCtr="0">
            <a:normAutofit/>
          </a:bodyPr>
          <a:lstStyle/>
          <a:p>
            <a:pPr marL="101600" indent="0">
              <a:buNone/>
            </a:pPr>
            <a:r>
              <a:rPr lang="en-US" sz="1800" b="1" dirty="0" err="1">
                <a:solidFill>
                  <a:schemeClr val="tx1"/>
                </a:solidFill>
                <a:highlight>
                  <a:srgbClr val="EFEFEF"/>
                </a:highlight>
                <a:latin typeface="Roboto Mono"/>
                <a:ea typeface="Roboto Mono"/>
              </a:rPr>
              <a:t>Eg</a:t>
            </a:r>
            <a:r>
              <a:rPr lang="en-US" sz="1800" b="1" dirty="0">
                <a:solidFill>
                  <a:schemeClr val="tx1"/>
                </a:solidFill>
                <a:highlight>
                  <a:srgbClr val="EFEFEF"/>
                </a:highlight>
                <a:latin typeface="Roboto Mono"/>
                <a:ea typeface="Roboto Mono"/>
              </a:rPr>
              <a:t>: File Objects</a:t>
            </a:r>
          </a:p>
          <a:p>
            <a:pPr marL="101600" indent="0">
              <a:buNone/>
            </a:pPr>
            <a:r>
              <a:rPr lang="en-US" sz="1800" b="1" dirty="0">
                <a:solidFill>
                  <a:schemeClr val="tx1"/>
                </a:solidFill>
                <a:highlight>
                  <a:srgbClr val="EFEFEF"/>
                </a:highlight>
                <a:latin typeface="Roboto Mono"/>
                <a:ea typeface="Roboto Mono"/>
              </a:rPr>
              <a:t>&gt;&gt;&gt; for line in open(“script.py”):   # returns iterator</a:t>
            </a:r>
          </a:p>
          <a:p>
            <a:pPr marL="101600" indent="0">
              <a:buNone/>
            </a:pPr>
            <a:r>
              <a:rPr lang="en-US" sz="1800" b="1" dirty="0">
                <a:solidFill>
                  <a:schemeClr val="tx1"/>
                </a:solidFill>
                <a:highlight>
                  <a:srgbClr val="EFEFEF"/>
                </a:highlight>
                <a:latin typeface="Roboto Mono"/>
                <a:ea typeface="Roboto Mono"/>
              </a:rPr>
              <a:t>...     print(</a:t>
            </a:r>
            <a:r>
              <a:rPr lang="en-US" sz="1800" b="1" dirty="0" err="1">
                <a:solidFill>
                  <a:schemeClr val="tx1"/>
                </a:solidFill>
                <a:highlight>
                  <a:srgbClr val="EFEFEF"/>
                </a:highlight>
                <a:latin typeface="Roboto Mono"/>
                <a:ea typeface="Roboto Mono"/>
              </a:rPr>
              <a:t>line.upper</a:t>
            </a:r>
            <a:r>
              <a:rPr lang="en-US" sz="1800" b="1" dirty="0">
                <a:solidFill>
                  <a:schemeClr val="tx1"/>
                </a:solidFill>
                <a:highlight>
                  <a:srgbClr val="EFEFEF"/>
                </a:highlight>
                <a:latin typeface="Roboto Mono"/>
                <a:ea typeface="Roboto Mono"/>
              </a:rPr>
              <a:t>())</a:t>
            </a:r>
          </a:p>
          <a:p>
            <a:pPr marL="101600" indent="0">
              <a:buNone/>
            </a:pPr>
            <a:r>
              <a:rPr lang="en-US" sz="1800" b="1" dirty="0">
                <a:solidFill>
                  <a:schemeClr val="tx1"/>
                </a:solidFill>
                <a:highlight>
                  <a:srgbClr val="EFEFEF"/>
                </a:highlight>
                <a:latin typeface="Roboto Mono"/>
                <a:ea typeface="Roboto Mono"/>
              </a:rPr>
              <a:t>...</a:t>
            </a:r>
          </a:p>
          <a:p>
            <a:pPr marL="101600" indent="0">
              <a:buNone/>
            </a:pPr>
            <a:r>
              <a:rPr lang="en-US" sz="1800" b="1" dirty="0">
                <a:solidFill>
                  <a:schemeClr val="accent1">
                    <a:lumMod val="60000"/>
                    <a:lumOff val="40000"/>
                  </a:schemeClr>
                </a:solidFill>
                <a:highlight>
                  <a:srgbClr val="EFEFEF"/>
                </a:highlight>
                <a:latin typeface="Roboto Mono"/>
                <a:ea typeface="Roboto Mono"/>
              </a:rPr>
              <a:t>IMPORT SYS</a:t>
            </a:r>
            <a:endParaRPr sz="1800" b="1">
              <a:solidFill>
                <a:schemeClr val="accent1">
                  <a:lumMod val="60000"/>
                  <a:lumOff val="40000"/>
                </a:schemeClr>
              </a:solidFill>
              <a:highlight>
                <a:srgbClr val="EFEFEF"/>
              </a:highlight>
              <a:latin typeface="Roboto Mono"/>
              <a:ea typeface="Roboto Mono"/>
            </a:endParaRPr>
          </a:p>
          <a:p>
            <a:pPr marL="101600" lvl="0" indent="0" algn="l">
              <a:spcAft>
                <a:spcPts val="0"/>
              </a:spcAft>
              <a:buSzPts val="2000"/>
              <a:buNone/>
            </a:pPr>
            <a:r>
              <a:rPr lang="en-US" sz="1800" b="1" dirty="0">
                <a:solidFill>
                  <a:schemeClr val="accent1">
                    <a:lumMod val="60000"/>
                    <a:lumOff val="40000"/>
                  </a:schemeClr>
                </a:solidFill>
                <a:highlight>
                  <a:srgbClr val="EFEFEF"/>
                </a:highlight>
                <a:latin typeface="Roboto Mono"/>
                <a:ea typeface="Roboto Mono"/>
              </a:rPr>
              <a:t>PRINT(SYS.PATH)</a:t>
            </a:r>
            <a:endParaRPr sz="1800" b="1">
              <a:solidFill>
                <a:schemeClr val="accent1">
                  <a:lumMod val="60000"/>
                  <a:lumOff val="40000"/>
                </a:schemeClr>
              </a:solidFill>
              <a:highlight>
                <a:srgbClr val="EFEFEF"/>
              </a:highlight>
              <a:latin typeface="Roboto Mono"/>
              <a:ea typeface="Roboto Mono"/>
            </a:endParaRPr>
          </a:p>
          <a:p>
            <a:pPr marL="101600" indent="0">
              <a:buNone/>
            </a:pPr>
            <a:r>
              <a:rPr lang="en-US" sz="1800" b="1" dirty="0">
                <a:solidFill>
                  <a:schemeClr val="accent1">
                    <a:lumMod val="60000"/>
                    <a:lumOff val="40000"/>
                  </a:schemeClr>
                </a:solidFill>
                <a:highlight>
                  <a:srgbClr val="EFEFEF"/>
                </a:highlight>
                <a:latin typeface="Roboto Mono"/>
                <a:ea typeface="Roboto Mono"/>
              </a:rPr>
              <a:t>X = 2</a:t>
            </a:r>
            <a:endParaRPr sz="1800" b="1">
              <a:solidFill>
                <a:schemeClr val="accent1">
                  <a:lumMod val="60000"/>
                  <a:lumOff val="40000"/>
                </a:schemeClr>
              </a:solidFill>
              <a:highlight>
                <a:srgbClr val="EFEFEF"/>
              </a:highlight>
              <a:latin typeface="Roboto Mono"/>
              <a:ea typeface="Roboto Mono"/>
            </a:endParaRPr>
          </a:p>
          <a:p>
            <a:pPr marL="101600" indent="0">
              <a:buNone/>
            </a:pPr>
            <a:r>
              <a:rPr lang="en-US" sz="1800" b="1" dirty="0">
                <a:solidFill>
                  <a:schemeClr val="accent1">
                    <a:lumMod val="60000"/>
                    <a:lumOff val="40000"/>
                  </a:schemeClr>
                </a:solidFill>
                <a:highlight>
                  <a:srgbClr val="EFEFEF"/>
                </a:highlight>
                <a:latin typeface="Roboto Mono"/>
                <a:ea typeface="Roboto Mono"/>
              </a:rPr>
              <a:t>PRINT(2 ** 3)</a:t>
            </a:r>
          </a:p>
          <a:p>
            <a:pPr marL="101600" indent="0">
              <a:buNone/>
            </a:pPr>
            <a:endParaRPr lang="en-US" sz="1800" b="1" dirty="0">
              <a:solidFill>
                <a:schemeClr val="tx1"/>
              </a:solidFill>
              <a:highlight>
                <a:srgbClr val="EFEFEF"/>
              </a:highlight>
              <a:latin typeface="Roboto Mono"/>
              <a:ea typeface="Roboto Mono"/>
            </a:endParaRPr>
          </a:p>
          <a:p>
            <a:pPr marL="101600" indent="0">
              <a:buNone/>
            </a:pPr>
            <a:r>
              <a:rPr lang="en-US" sz="1800" b="1" dirty="0">
                <a:solidFill>
                  <a:srgbClr val="FF0000"/>
                </a:solidFill>
                <a:highlight>
                  <a:srgbClr val="EFEFEF"/>
                </a:highlight>
                <a:latin typeface="Roboto Mono"/>
                <a:ea typeface="Roboto Mono"/>
              </a:rPr>
              <a:t>instead of</a:t>
            </a:r>
          </a:p>
          <a:p>
            <a:pPr marL="101600" indent="0">
              <a:buNone/>
            </a:pPr>
            <a:r>
              <a:rPr lang="en-US" sz="1800" b="1" dirty="0">
                <a:solidFill>
                  <a:schemeClr val="tx1"/>
                </a:solidFill>
                <a:highlight>
                  <a:srgbClr val="EFEFEF"/>
                </a:highlight>
                <a:latin typeface="Roboto Mono"/>
                <a:ea typeface="Roboto Mono"/>
              </a:rPr>
              <a:t>&gt;&gt;&gt; for line in open(“script.py”).</a:t>
            </a:r>
            <a:r>
              <a:rPr lang="en-US" sz="1800" b="1" dirty="0" err="1">
                <a:solidFill>
                  <a:schemeClr val="tx1"/>
                </a:solidFill>
                <a:highlight>
                  <a:srgbClr val="EFEFEF"/>
                </a:highlight>
                <a:latin typeface="Roboto Mono"/>
                <a:ea typeface="Roboto Mono"/>
              </a:rPr>
              <a:t>readlines</a:t>
            </a:r>
            <a:r>
              <a:rPr lang="en-US" sz="1800" b="1" dirty="0">
                <a:solidFill>
                  <a:schemeClr val="tx1"/>
                </a:solidFill>
                <a:highlight>
                  <a:srgbClr val="EFEFEF"/>
                </a:highlight>
                <a:latin typeface="Roboto Mono"/>
                <a:ea typeface="Roboto Mono"/>
              </a:rPr>
              <a:t>(): #returns list </a:t>
            </a:r>
            <a:endParaRPr lang="en-US" sz="1800" b="1">
              <a:solidFill>
                <a:schemeClr val="tx1"/>
              </a:solidFill>
              <a:highlight>
                <a:srgbClr val="EFEFEF"/>
              </a:highlight>
              <a:latin typeface="Roboto Mono"/>
              <a:ea typeface="Roboto Mono"/>
            </a:endParaRPr>
          </a:p>
          <a:p>
            <a:pPr marL="101600" indent="0">
              <a:buNone/>
            </a:pPr>
            <a:r>
              <a:rPr lang="en-US" sz="1800" b="1" dirty="0">
                <a:solidFill>
                  <a:schemeClr val="tx1"/>
                </a:solidFill>
                <a:highlight>
                  <a:srgbClr val="EFEFEF"/>
                </a:highlight>
                <a:latin typeface="Roboto Mono"/>
                <a:ea typeface="Roboto Mono"/>
              </a:rPr>
              <a:t>...     print(</a:t>
            </a:r>
            <a:r>
              <a:rPr lang="en-US" sz="1800" b="1" dirty="0" err="1">
                <a:solidFill>
                  <a:schemeClr val="tx1"/>
                </a:solidFill>
                <a:highlight>
                  <a:srgbClr val="EFEFEF"/>
                </a:highlight>
                <a:latin typeface="Roboto Mono"/>
                <a:ea typeface="Roboto Mono"/>
              </a:rPr>
              <a:t>line.upper</a:t>
            </a:r>
            <a:r>
              <a:rPr lang="en-US" sz="1800" b="1" dirty="0">
                <a:solidFill>
                  <a:schemeClr val="tx1"/>
                </a:solidFill>
                <a:highlight>
                  <a:srgbClr val="EFEFEF"/>
                </a:highlight>
                <a:latin typeface="Roboto Mono"/>
                <a:ea typeface="Roboto Mono"/>
              </a:rPr>
              <a:t>())</a:t>
            </a:r>
            <a:endParaRPr sz="1800" b="1" dirty="0">
              <a:solidFill>
                <a:schemeClr val="tx1"/>
              </a:solidFill>
              <a:highlight>
                <a:srgbClr val="EFEFEF"/>
              </a:highlight>
              <a:latin typeface="Roboto Mono"/>
              <a:ea typeface="Roboto Mono"/>
            </a:endParaRPr>
          </a:p>
          <a:p>
            <a:pPr marL="101600" lvl="0" indent="0" algn="l">
              <a:spcAft>
                <a:spcPts val="0"/>
              </a:spcAft>
              <a:buSzPts val="2000"/>
              <a:buNone/>
            </a:pPr>
            <a:r>
              <a:rPr lang="en-US" sz="1800" b="1" dirty="0">
                <a:solidFill>
                  <a:schemeClr val="tx1"/>
                </a:solidFill>
                <a:highlight>
                  <a:srgbClr val="EFEFEF"/>
                </a:highlight>
                <a:latin typeface="Roboto Mono"/>
                <a:ea typeface="Roboto Mono"/>
              </a:rPr>
              <a:t>...</a:t>
            </a:r>
            <a:endParaRPr sz="1800" b="1" dirty="0">
              <a:solidFill>
                <a:schemeClr val="tx1"/>
              </a:solidFill>
              <a:highlight>
                <a:srgbClr val="EFEFEF"/>
              </a:highlight>
              <a:latin typeface="Roboto Mono"/>
              <a:ea typeface="Roboto Mono"/>
            </a:endParaRPr>
          </a:p>
          <a:p>
            <a:pPr marL="0" lvl="0" indent="0" algn="l">
              <a:lnSpc>
                <a:spcPct val="140000"/>
              </a:lnSpc>
              <a:spcBef>
                <a:spcPts val="0"/>
              </a:spcBef>
              <a:spcAft>
                <a:spcPts val="0"/>
              </a:spcAft>
              <a:buSzPts val="2000"/>
              <a:buNone/>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41</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082959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marR="0" lvl="0" indent="0" algn="l">
              <a:lnSpc>
                <a:spcPct val="90000"/>
              </a:lnSpc>
              <a:spcBef>
                <a:spcPts val="0"/>
              </a:spcBef>
              <a:spcAft>
                <a:spcPts val="0"/>
              </a:spcAft>
              <a:buClr>
                <a:schemeClr val="accent1"/>
              </a:buClr>
              <a:buSzPts val="3200"/>
              <a:buNone/>
            </a:pPr>
            <a:r>
              <a:rPr lang="en-US" sz="3400" dirty="0"/>
              <a:t>Generators</a:t>
            </a: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42</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5" name="Picture 5" descr="A picture containing drawing&#10;&#10;Description automatically generated">
            <a:extLst>
              <a:ext uri="{FF2B5EF4-FFF2-40B4-BE49-F238E27FC236}">
                <a16:creationId xmlns:a16="http://schemas.microsoft.com/office/drawing/2014/main" id="{DECB0F15-CA17-4361-AC59-6BD14B948701}"/>
              </a:ext>
            </a:extLst>
          </p:cNvPr>
          <p:cNvPicPr>
            <a:picLocks noChangeAspect="1"/>
          </p:cNvPicPr>
          <p:nvPr/>
        </p:nvPicPr>
        <p:blipFill>
          <a:blip r:embed="rId4"/>
          <a:stretch>
            <a:fillRect/>
          </a:stretch>
        </p:blipFill>
        <p:spPr>
          <a:xfrm>
            <a:off x="4539095" y="2421515"/>
            <a:ext cx="1631372" cy="2693843"/>
          </a:xfrm>
          <a:prstGeom prst="rect">
            <a:avLst/>
          </a:prstGeom>
        </p:spPr>
      </p:pic>
      <p:pic>
        <p:nvPicPr>
          <p:cNvPr id="6" name="Picture 6" descr="A drawing of a person&#10;&#10;Description automatically generated">
            <a:extLst>
              <a:ext uri="{FF2B5EF4-FFF2-40B4-BE49-F238E27FC236}">
                <a16:creationId xmlns:a16="http://schemas.microsoft.com/office/drawing/2014/main" id="{49E1B7D7-BD4C-4385-A216-D6800FD683F0}"/>
              </a:ext>
            </a:extLst>
          </p:cNvPr>
          <p:cNvPicPr>
            <a:picLocks noChangeAspect="1"/>
          </p:cNvPicPr>
          <p:nvPr/>
        </p:nvPicPr>
        <p:blipFill>
          <a:blip r:embed="rId5"/>
          <a:stretch>
            <a:fillRect/>
          </a:stretch>
        </p:blipFill>
        <p:spPr>
          <a:xfrm>
            <a:off x="6399501" y="1780743"/>
            <a:ext cx="1859106" cy="1661679"/>
          </a:xfrm>
          <a:prstGeom prst="rect">
            <a:avLst/>
          </a:prstGeom>
        </p:spPr>
      </p:pic>
    </p:spTree>
    <p:extLst>
      <p:ext uri="{BB962C8B-B14F-4D97-AF65-F5344CB8AC3E}">
        <p14:creationId xmlns:p14="http://schemas.microsoft.com/office/powerpoint/2010/main" val="3996304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Generators: using yield</a:t>
            </a:r>
            <a:endParaRPr lang="en-US" dirty="0"/>
          </a:p>
        </p:txBody>
      </p:sp>
      <p:sp>
        <p:nvSpPr>
          <p:cNvPr id="64" name="Google Shape;64;p2"/>
          <p:cNvSpPr txBox="1">
            <a:spLocks noGrp="1"/>
          </p:cNvSpPr>
          <p:nvPr>
            <p:ph type="body" idx="1"/>
          </p:nvPr>
        </p:nvSpPr>
        <p:spPr>
          <a:xfrm>
            <a:off x="399675" y="1299625"/>
            <a:ext cx="10541346" cy="4909909"/>
          </a:xfrm>
          <a:prstGeom prst="rect">
            <a:avLst/>
          </a:prstGeom>
          <a:noFill/>
          <a:ln>
            <a:noFill/>
          </a:ln>
        </p:spPr>
        <p:txBody>
          <a:bodyPr spcFirstLastPara="1" wrap="square" lIns="91425" tIns="45700" rIns="91425" bIns="45700" anchor="t" anchorCtr="0">
            <a:normAutofit fontScale="92500" lnSpcReduction="20000"/>
          </a:bodyPr>
          <a:lstStyle/>
          <a:p>
            <a:pPr marL="444500" indent="-342900"/>
            <a:r>
              <a:rPr lang="en-US" b="1" dirty="0">
                <a:solidFill>
                  <a:schemeClr val="tx1"/>
                </a:solidFill>
              </a:rPr>
              <a:t>Generators are iterators (with </a:t>
            </a:r>
            <a:r>
              <a:rPr lang="en-US" sz="1900" b="1" dirty="0">
                <a:solidFill>
                  <a:schemeClr val="tx1"/>
                </a:solidFill>
                <a:highlight>
                  <a:srgbClr val="EFEFEF"/>
                </a:highlight>
                <a:latin typeface="Roboto Mono"/>
                <a:ea typeface="Roboto Mono"/>
              </a:rPr>
              <a:t>__next()__</a:t>
            </a:r>
            <a:r>
              <a:rPr lang="en-US" b="1" dirty="0">
                <a:solidFill>
                  <a:schemeClr val="tx1"/>
                </a:solidFill>
              </a:rPr>
              <a:t> method)</a:t>
            </a:r>
          </a:p>
          <a:p>
            <a:pPr marL="444500" indent="-342900"/>
            <a:r>
              <a:rPr lang="en-US" b="1" dirty="0">
                <a:solidFill>
                  <a:schemeClr val="tx1"/>
                </a:solidFill>
              </a:rPr>
              <a:t>Creating Generators: </a:t>
            </a:r>
            <a:r>
              <a:rPr lang="en-US" sz="1900" b="1" dirty="0">
                <a:solidFill>
                  <a:schemeClr val="tx1"/>
                </a:solidFill>
                <a:highlight>
                  <a:srgbClr val="EFEFEF"/>
                </a:highlight>
                <a:latin typeface="Roboto Mono"/>
                <a:ea typeface="Roboto Mono"/>
              </a:rPr>
              <a:t>yield</a:t>
            </a:r>
          </a:p>
          <a:p>
            <a:pPr lvl="1"/>
            <a:r>
              <a:rPr lang="en-US" dirty="0">
                <a:solidFill>
                  <a:schemeClr val="tx1"/>
                </a:solidFill>
              </a:rPr>
              <a:t>Functions that contain the </a:t>
            </a:r>
            <a:r>
              <a:rPr lang="en-US" sz="1900" b="1" dirty="0">
                <a:solidFill>
                  <a:schemeClr val="tx1"/>
                </a:solidFill>
                <a:highlight>
                  <a:srgbClr val="EFEFEF"/>
                </a:highlight>
                <a:latin typeface="Roboto Mono"/>
                <a:ea typeface="Roboto Mono"/>
              </a:rPr>
              <a:t>yield</a:t>
            </a:r>
            <a:r>
              <a:rPr lang="en-US" dirty="0">
                <a:solidFill>
                  <a:schemeClr val="tx1"/>
                </a:solidFill>
              </a:rPr>
              <a:t> keyword </a:t>
            </a:r>
            <a:r>
              <a:rPr lang="en-US" b="1" i="1" dirty="0">
                <a:solidFill>
                  <a:srgbClr val="FF0000"/>
                </a:solidFill>
              </a:rPr>
              <a:t>automatically</a:t>
            </a:r>
            <a:r>
              <a:rPr lang="en-US" dirty="0">
                <a:solidFill>
                  <a:srgbClr val="FF0000"/>
                </a:solidFill>
              </a:rPr>
              <a:t> </a:t>
            </a:r>
            <a:r>
              <a:rPr lang="en-US" dirty="0">
                <a:solidFill>
                  <a:schemeClr val="tx1"/>
                </a:solidFill>
              </a:rPr>
              <a:t>return a generator when called</a:t>
            </a:r>
          </a:p>
          <a:p>
            <a:pPr marL="101600" indent="0">
              <a:buNone/>
            </a:pPr>
            <a:r>
              <a:rPr lang="en-US" b="1" dirty="0">
                <a:solidFill>
                  <a:schemeClr val="tx1"/>
                </a:solidFill>
              </a:rPr>
              <a:t>&gt;&gt;&gt; </a:t>
            </a:r>
            <a:r>
              <a:rPr lang="en-US" sz="1900" b="1" dirty="0">
                <a:solidFill>
                  <a:schemeClr val="tx1"/>
                </a:solidFill>
                <a:highlight>
                  <a:srgbClr val="EFEFEF"/>
                </a:highlight>
                <a:latin typeface="Roboto Mono"/>
                <a:ea typeface="Roboto Mono"/>
              </a:rPr>
              <a:t>def f(n):</a:t>
            </a:r>
          </a:p>
          <a:p>
            <a:pPr marL="101600" indent="0">
              <a:buNone/>
            </a:pPr>
            <a:r>
              <a:rPr lang="en-US" b="1" dirty="0">
                <a:solidFill>
                  <a:schemeClr val="tx1"/>
                </a:solidFill>
              </a:rPr>
              <a:t>...        </a:t>
            </a:r>
            <a:r>
              <a:rPr lang="en-US" sz="1900" b="1" dirty="0">
                <a:solidFill>
                  <a:schemeClr val="tx1"/>
                </a:solidFill>
                <a:highlight>
                  <a:srgbClr val="EFEFEF"/>
                </a:highlight>
                <a:latin typeface="Roboto Mono"/>
                <a:ea typeface="Roboto Mono"/>
              </a:rPr>
              <a:t>yield n</a:t>
            </a:r>
          </a:p>
          <a:p>
            <a:pPr marL="101600" indent="0">
              <a:buNone/>
            </a:pPr>
            <a:r>
              <a:rPr lang="en-US" b="1" dirty="0">
                <a:solidFill>
                  <a:schemeClr val="tx1"/>
                </a:solidFill>
              </a:rPr>
              <a:t>...        </a:t>
            </a:r>
            <a:r>
              <a:rPr lang="en-US" sz="1900" b="1" dirty="0">
                <a:solidFill>
                  <a:schemeClr val="tx1"/>
                </a:solidFill>
                <a:highlight>
                  <a:srgbClr val="EFEFEF"/>
                </a:highlight>
                <a:latin typeface="Roboto Mono"/>
                <a:ea typeface="Roboto Mono"/>
              </a:rPr>
              <a:t>yield n+1</a:t>
            </a:r>
          </a:p>
          <a:p>
            <a:pPr marL="101600" indent="0">
              <a:buNone/>
            </a:pPr>
            <a:r>
              <a:rPr lang="en-US" b="1" dirty="0">
                <a:solidFill>
                  <a:schemeClr val="tx1"/>
                </a:solidFill>
              </a:rPr>
              <a:t>...</a:t>
            </a:r>
            <a:endParaRPr lang="en-US" dirty="0">
              <a:solidFill>
                <a:schemeClr val="tx1"/>
              </a:solidFill>
            </a:endParaRPr>
          </a:p>
          <a:p>
            <a:pPr marL="101600" indent="0">
              <a:buNone/>
            </a:pPr>
            <a:r>
              <a:rPr lang="en-US" b="1" dirty="0">
                <a:solidFill>
                  <a:schemeClr val="tx1"/>
                </a:solidFill>
              </a:rPr>
              <a:t>&gt;&gt;&gt;</a:t>
            </a:r>
            <a:endParaRPr lang="en-US" dirty="0">
              <a:solidFill>
                <a:schemeClr val="tx1"/>
              </a:solidFill>
            </a:endParaRPr>
          </a:p>
          <a:p>
            <a:pPr marL="101600" indent="0">
              <a:buNone/>
            </a:pPr>
            <a:r>
              <a:rPr lang="en-US" b="1" dirty="0">
                <a:solidFill>
                  <a:schemeClr val="tx1"/>
                </a:solidFill>
              </a:rPr>
              <a:t>&gt;&gt;&gt; </a:t>
            </a:r>
            <a:r>
              <a:rPr lang="en-US" sz="1900" b="1" dirty="0">
                <a:solidFill>
                  <a:schemeClr val="tx1"/>
                </a:solidFill>
                <a:highlight>
                  <a:srgbClr val="EFEFEF"/>
                </a:highlight>
                <a:latin typeface="Roboto Mono"/>
                <a:ea typeface="Roboto Mono"/>
              </a:rPr>
              <a:t>type(f)</a:t>
            </a:r>
          </a:p>
          <a:p>
            <a:pPr marL="101600" indent="0">
              <a:buNone/>
            </a:pPr>
            <a:r>
              <a:rPr lang="en-US" b="1" dirty="0">
                <a:solidFill>
                  <a:schemeClr val="accent1">
                    <a:lumMod val="60000"/>
                    <a:lumOff val="40000"/>
                  </a:schemeClr>
                </a:solidFill>
              </a:rPr>
              <a:t>&lt;class 'function'&gt;</a:t>
            </a:r>
            <a:endParaRPr lang="en-US" dirty="0">
              <a:solidFill>
                <a:schemeClr val="accent1">
                  <a:lumMod val="60000"/>
                  <a:lumOff val="40000"/>
                </a:schemeClr>
              </a:solidFill>
            </a:endParaRPr>
          </a:p>
          <a:p>
            <a:pPr marL="101600" indent="0">
              <a:buNone/>
            </a:pPr>
            <a:r>
              <a:rPr lang="en-US" b="1" dirty="0">
                <a:solidFill>
                  <a:schemeClr val="tx1"/>
                </a:solidFill>
              </a:rPr>
              <a:t>&gt;&gt;&gt; </a:t>
            </a:r>
            <a:r>
              <a:rPr lang="en-US" sz="1900" b="1" dirty="0">
                <a:solidFill>
                  <a:schemeClr val="tx1"/>
                </a:solidFill>
                <a:highlight>
                  <a:srgbClr val="EFEFEF"/>
                </a:highlight>
                <a:latin typeface="Roboto Mono"/>
                <a:ea typeface="Roboto Mono"/>
              </a:rPr>
              <a:t>type(f(5))</a:t>
            </a:r>
          </a:p>
          <a:p>
            <a:pPr marL="101600" indent="0">
              <a:buNone/>
            </a:pPr>
            <a:r>
              <a:rPr lang="en-US" b="1" dirty="0">
                <a:solidFill>
                  <a:schemeClr val="accent1">
                    <a:lumMod val="60000"/>
                    <a:lumOff val="40000"/>
                  </a:schemeClr>
                </a:solidFill>
              </a:rPr>
              <a:t>&lt;class 'generator'&gt;</a:t>
            </a:r>
          </a:p>
          <a:p>
            <a:pPr marL="101600" indent="0">
              <a:buNone/>
            </a:pPr>
            <a:r>
              <a:rPr lang="en-US" b="1" dirty="0">
                <a:solidFill>
                  <a:schemeClr val="tx1"/>
                </a:solidFill>
              </a:rPr>
              <a:t>&gt;&gt;&gt; </a:t>
            </a:r>
            <a:r>
              <a:rPr lang="en-US" sz="1900" b="1" dirty="0">
                <a:solidFill>
                  <a:schemeClr val="tx1"/>
                </a:solidFill>
                <a:highlight>
                  <a:srgbClr val="EFEFEF"/>
                </a:highlight>
                <a:latin typeface="Roboto Mono"/>
                <a:ea typeface="Roboto Mono"/>
              </a:rPr>
              <a:t>[</a:t>
            </a:r>
            <a:r>
              <a:rPr lang="en-US" sz="1900" b="1" dirty="0" err="1">
                <a:solidFill>
                  <a:schemeClr val="tx1"/>
                </a:solidFill>
                <a:highlight>
                  <a:srgbClr val="EFEFEF"/>
                </a:highlight>
                <a:latin typeface="Roboto Mono"/>
                <a:ea typeface="Roboto Mono"/>
              </a:rPr>
              <a:t>i</a:t>
            </a:r>
            <a:r>
              <a:rPr lang="en-US" sz="1900" b="1" dirty="0">
                <a:solidFill>
                  <a:schemeClr val="tx1"/>
                </a:solidFill>
                <a:highlight>
                  <a:srgbClr val="EFEFEF"/>
                </a:highlight>
                <a:latin typeface="Roboto Mono"/>
                <a:ea typeface="Roboto Mono"/>
              </a:rPr>
              <a:t> for </a:t>
            </a:r>
            <a:r>
              <a:rPr lang="en-US" sz="1900" b="1" dirty="0" err="1">
                <a:solidFill>
                  <a:schemeClr val="tx1"/>
                </a:solidFill>
                <a:highlight>
                  <a:srgbClr val="EFEFEF"/>
                </a:highlight>
                <a:latin typeface="Roboto Mono"/>
                <a:ea typeface="Roboto Mono"/>
              </a:rPr>
              <a:t>i</a:t>
            </a:r>
            <a:r>
              <a:rPr lang="en-US" sz="1900" b="1" dirty="0">
                <a:solidFill>
                  <a:schemeClr val="tx1"/>
                </a:solidFill>
                <a:highlight>
                  <a:srgbClr val="EFEFEF"/>
                </a:highlight>
                <a:latin typeface="Roboto Mono"/>
                <a:ea typeface="Roboto Mono"/>
              </a:rPr>
              <a:t> in f(6)]</a:t>
            </a:r>
            <a:endParaRPr sz="1900" b="1">
              <a:solidFill>
                <a:schemeClr val="tx1"/>
              </a:solidFill>
              <a:highlight>
                <a:srgbClr val="EFEFEF"/>
              </a:highlight>
              <a:latin typeface="Roboto Mono"/>
              <a:ea typeface="Roboto Mono"/>
            </a:endParaRPr>
          </a:p>
          <a:p>
            <a:pPr marL="101600" indent="0">
              <a:buNone/>
            </a:pPr>
            <a:r>
              <a:rPr lang="en-US" b="1" dirty="0">
                <a:solidFill>
                  <a:schemeClr val="accent1">
                    <a:lumMod val="60000"/>
                    <a:lumOff val="40000"/>
                  </a:schemeClr>
                </a:solidFill>
              </a:rPr>
              <a:t>[6, 7] </a:t>
            </a:r>
            <a:endParaRPr lang="en-US" b="1" dirty="0">
              <a:solidFill>
                <a:schemeClr val="accent1">
                  <a:lumMod val="60000"/>
                  <a:lumOff val="40000"/>
                </a:schemeClr>
              </a:solidFill>
              <a:highlight>
                <a:srgbClr val="EFEFEF"/>
              </a:highlight>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43</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313181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Generators: What does yield do?</a:t>
            </a:r>
            <a:endParaRPr lang="en-US" dirty="0"/>
          </a:p>
        </p:txBody>
      </p:sp>
      <p:sp>
        <p:nvSpPr>
          <p:cNvPr id="64" name="Google Shape;64;p2"/>
          <p:cNvSpPr txBox="1">
            <a:spLocks noGrp="1"/>
          </p:cNvSpPr>
          <p:nvPr>
            <p:ph type="body" idx="1"/>
          </p:nvPr>
        </p:nvSpPr>
        <p:spPr>
          <a:xfrm>
            <a:off x="399675" y="1327334"/>
            <a:ext cx="10555200" cy="5076163"/>
          </a:xfrm>
          <a:prstGeom prst="rect">
            <a:avLst/>
          </a:prstGeom>
          <a:noFill/>
          <a:ln>
            <a:noFill/>
          </a:ln>
        </p:spPr>
        <p:txBody>
          <a:bodyPr spcFirstLastPara="1" wrap="square" lIns="91425" tIns="45700" rIns="91425" bIns="45700" anchor="t" anchorCtr="0">
            <a:normAutofit fontScale="92500" lnSpcReduction="10000"/>
          </a:bodyPr>
          <a:lstStyle/>
          <a:p>
            <a:r>
              <a:rPr lang="en-US" b="1" dirty="0"/>
              <a:t>Each time we call the </a:t>
            </a:r>
            <a:r>
              <a:rPr lang="en-US" sz="1900" b="1" dirty="0">
                <a:solidFill>
                  <a:schemeClr val="tx1"/>
                </a:solidFill>
                <a:highlight>
                  <a:srgbClr val="EFEFEF"/>
                </a:highlight>
                <a:latin typeface="Roboto Mono"/>
                <a:ea typeface="Roboto Mono"/>
              </a:rPr>
              <a:t>__next__</a:t>
            </a:r>
            <a:r>
              <a:rPr lang="en-US" b="1" dirty="0"/>
              <a:t> method of the generator, the method runs until it encounters a yield statement, and then it stops and returns the value that was yielded. Next time, it resumes where it left off. </a:t>
            </a:r>
            <a:endParaRPr lang="en-US"/>
          </a:p>
          <a:p>
            <a:pPr marL="101600" indent="0">
              <a:buNone/>
            </a:pPr>
            <a:r>
              <a:rPr lang="en-US" sz="2100" b="1" dirty="0">
                <a:solidFill>
                  <a:schemeClr val="tx1"/>
                </a:solidFill>
              </a:rPr>
              <a:t>&gt;&gt;&gt; </a:t>
            </a:r>
            <a:r>
              <a:rPr lang="en-US" sz="1900" b="1" dirty="0">
                <a:solidFill>
                  <a:schemeClr val="tx1"/>
                </a:solidFill>
                <a:highlight>
                  <a:srgbClr val="EFEFEF"/>
                </a:highlight>
                <a:latin typeface="Roboto Mono"/>
                <a:ea typeface="Roboto Mono"/>
              </a:rPr>
              <a:t>gen = f(5) # no need to say f(5).__</a:t>
            </a:r>
            <a:r>
              <a:rPr lang="en-US" sz="1900" b="1" err="1">
                <a:solidFill>
                  <a:schemeClr val="tx1"/>
                </a:solidFill>
                <a:highlight>
                  <a:srgbClr val="EFEFEF"/>
                </a:highlight>
                <a:latin typeface="Roboto Mono"/>
                <a:ea typeface="Roboto Mono"/>
              </a:rPr>
              <a:t>iter</a:t>
            </a:r>
            <a:r>
              <a:rPr lang="en-US" sz="1900" b="1" dirty="0">
                <a:solidFill>
                  <a:schemeClr val="tx1"/>
                </a:solidFill>
                <a:highlight>
                  <a:srgbClr val="EFEFEF"/>
                </a:highlight>
                <a:latin typeface="Roboto Mono"/>
                <a:ea typeface="Roboto Mono"/>
              </a:rPr>
              <a:t>__()</a:t>
            </a:r>
          </a:p>
          <a:p>
            <a:pPr marL="101600" indent="0">
              <a:buNone/>
            </a:pPr>
            <a:r>
              <a:rPr lang="en-US" sz="2100" b="1" dirty="0">
                <a:solidFill>
                  <a:schemeClr val="tx1"/>
                </a:solidFill>
              </a:rPr>
              <a:t>&gt;&gt;&gt; </a:t>
            </a:r>
            <a:r>
              <a:rPr lang="en-US" sz="1900" b="1" dirty="0">
                <a:solidFill>
                  <a:schemeClr val="tx1"/>
                </a:solidFill>
                <a:highlight>
                  <a:srgbClr val="EFEFEF"/>
                </a:highlight>
                <a:latin typeface="Roboto Mono"/>
                <a:ea typeface="Roboto Mono"/>
              </a:rPr>
              <a:t>gen</a:t>
            </a:r>
          </a:p>
          <a:p>
            <a:pPr marL="101600" indent="0">
              <a:buNone/>
            </a:pPr>
            <a:r>
              <a:rPr lang="en-US" sz="2100" b="1" dirty="0">
                <a:solidFill>
                  <a:schemeClr val="accent1">
                    <a:lumMod val="60000"/>
                    <a:lumOff val="40000"/>
                  </a:schemeClr>
                </a:solidFill>
              </a:rPr>
              <a:t>&lt;generator object f at 0x1008cc9b0&gt;</a:t>
            </a:r>
            <a:endParaRPr lang="en-US" sz="2100" b="1">
              <a:solidFill>
                <a:schemeClr val="accent1">
                  <a:lumMod val="60000"/>
                  <a:lumOff val="40000"/>
                </a:schemeClr>
              </a:solidFill>
            </a:endParaRPr>
          </a:p>
          <a:p>
            <a:pPr marL="101600" indent="0">
              <a:buNone/>
            </a:pPr>
            <a:r>
              <a:rPr lang="en-US" sz="2100" b="1" dirty="0">
                <a:solidFill>
                  <a:schemeClr val="tx1"/>
                </a:solidFill>
              </a:rPr>
              <a:t>&gt;&gt;&gt; </a:t>
            </a:r>
            <a:r>
              <a:rPr lang="en-US" sz="2100" b="1" err="1">
                <a:solidFill>
                  <a:schemeClr val="tx1"/>
                </a:solidFill>
                <a:highlight>
                  <a:srgbClr val="EFEFEF"/>
                </a:highlight>
              </a:rPr>
              <a:t>gen.__next</a:t>
            </a:r>
            <a:r>
              <a:rPr lang="en-US" sz="2100" b="1" dirty="0">
                <a:solidFill>
                  <a:schemeClr val="tx1"/>
                </a:solidFill>
                <a:highlight>
                  <a:srgbClr val="EFEFEF"/>
                </a:highlight>
              </a:rPr>
              <a:t>__()</a:t>
            </a:r>
          </a:p>
          <a:p>
            <a:pPr marL="101600" indent="0">
              <a:buNone/>
            </a:pPr>
            <a:r>
              <a:rPr lang="en-US" sz="2100" b="1" dirty="0">
                <a:solidFill>
                  <a:schemeClr val="accent1">
                    <a:lumMod val="60000"/>
                    <a:lumOff val="40000"/>
                  </a:schemeClr>
                </a:solidFill>
              </a:rPr>
              <a:t>5</a:t>
            </a:r>
          </a:p>
          <a:p>
            <a:pPr marL="101600" indent="0">
              <a:buNone/>
            </a:pPr>
            <a:r>
              <a:rPr lang="en-US" sz="2100" b="1" dirty="0">
                <a:solidFill>
                  <a:schemeClr val="tx1"/>
                </a:solidFill>
              </a:rPr>
              <a:t>&gt;&gt;&gt; </a:t>
            </a:r>
            <a:r>
              <a:rPr lang="en-US" sz="2100" b="1" dirty="0">
                <a:solidFill>
                  <a:schemeClr val="tx1"/>
                </a:solidFill>
                <a:highlight>
                  <a:srgbClr val="EFEFEF"/>
                </a:highlight>
              </a:rPr>
              <a:t>next(gen)</a:t>
            </a:r>
          </a:p>
          <a:p>
            <a:pPr marL="101600" indent="0">
              <a:buNone/>
            </a:pPr>
            <a:r>
              <a:rPr lang="en-US" sz="2100" b="1" dirty="0">
                <a:solidFill>
                  <a:schemeClr val="accent1">
                    <a:lumMod val="60000"/>
                    <a:lumOff val="40000"/>
                  </a:schemeClr>
                </a:solidFill>
              </a:rPr>
              <a:t>6</a:t>
            </a:r>
          </a:p>
          <a:p>
            <a:pPr marL="101600" indent="0">
              <a:buNone/>
            </a:pPr>
            <a:r>
              <a:rPr lang="en-US" sz="2100" b="1" dirty="0">
                <a:solidFill>
                  <a:schemeClr val="tx1"/>
                </a:solidFill>
              </a:rPr>
              <a:t>&gt;&gt;&gt; </a:t>
            </a:r>
            <a:r>
              <a:rPr lang="en-US" sz="2100" b="1" err="1">
                <a:solidFill>
                  <a:schemeClr val="tx1"/>
                </a:solidFill>
                <a:highlight>
                  <a:srgbClr val="EFEFEF"/>
                </a:highlight>
              </a:rPr>
              <a:t>gen.__next</a:t>
            </a:r>
            <a:r>
              <a:rPr lang="en-US" sz="2100" b="1" dirty="0">
                <a:solidFill>
                  <a:schemeClr val="tx1"/>
                </a:solidFill>
                <a:highlight>
                  <a:srgbClr val="EFEFEF"/>
                </a:highlight>
              </a:rPr>
              <a:t>__() </a:t>
            </a:r>
            <a:endParaRPr lang="en-US" sz="2100" b="1">
              <a:solidFill>
                <a:schemeClr val="tx1"/>
              </a:solidFill>
              <a:highlight>
                <a:srgbClr val="EFEFEF"/>
              </a:highlight>
            </a:endParaRPr>
          </a:p>
          <a:p>
            <a:pPr marL="101600" indent="0">
              <a:buNone/>
            </a:pPr>
            <a:r>
              <a:rPr lang="en-US" sz="2100" b="1" dirty="0">
                <a:solidFill>
                  <a:schemeClr val="accent1">
                    <a:lumMod val="60000"/>
                    <a:lumOff val="40000"/>
                  </a:schemeClr>
                </a:solidFill>
              </a:rPr>
              <a:t>Traceback (most recent call last):</a:t>
            </a:r>
          </a:p>
          <a:p>
            <a:pPr marL="101600" indent="0">
              <a:buNone/>
            </a:pPr>
            <a:r>
              <a:rPr lang="en-US" sz="2100" b="1" dirty="0">
                <a:solidFill>
                  <a:schemeClr val="accent1">
                    <a:lumMod val="60000"/>
                    <a:lumOff val="40000"/>
                  </a:schemeClr>
                </a:solidFill>
              </a:rPr>
              <a:t>  File "&lt;stdin&gt;", line 1, in &lt;module&gt;</a:t>
            </a:r>
          </a:p>
          <a:p>
            <a:pPr marL="101600" indent="0">
              <a:buNone/>
            </a:pPr>
            <a:r>
              <a:rPr lang="en-US" sz="2100" b="1" dirty="0" err="1">
                <a:solidFill>
                  <a:schemeClr val="accent1">
                    <a:lumMod val="60000"/>
                    <a:lumOff val="40000"/>
                  </a:schemeClr>
                </a:solidFill>
              </a:rPr>
              <a:t>StopIteration</a:t>
            </a:r>
            <a:endParaRPr sz="2100" b="1" dirty="0">
              <a:solidFill>
                <a:schemeClr val="accent1">
                  <a:lumMod val="60000"/>
                  <a:lumOff val="40000"/>
                </a:schemeClr>
              </a:solidFill>
            </a:endParaRPr>
          </a:p>
          <a:p>
            <a:pPr marL="444500" indent="-342900"/>
            <a:endParaRPr lang="en-US" b="1" dirty="0">
              <a:solidFill>
                <a:schemeClr val="tx1"/>
              </a:solidFill>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44</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339060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Generators</a:t>
            </a:r>
            <a:endParaRPr lang="en-US" dirty="0"/>
          </a:p>
        </p:txBody>
      </p:sp>
      <p:sp>
        <p:nvSpPr>
          <p:cNvPr id="64" name="Google Shape;64;p2"/>
          <p:cNvSpPr txBox="1">
            <a:spLocks noGrp="1"/>
          </p:cNvSpPr>
          <p:nvPr>
            <p:ph type="body" idx="1"/>
          </p:nvPr>
        </p:nvSpPr>
        <p:spPr>
          <a:xfrm>
            <a:off x="399675" y="1327334"/>
            <a:ext cx="10555200" cy="5076163"/>
          </a:xfrm>
          <a:prstGeom prst="rect">
            <a:avLst/>
          </a:prstGeom>
          <a:noFill/>
          <a:ln>
            <a:noFill/>
          </a:ln>
        </p:spPr>
        <p:txBody>
          <a:bodyPr spcFirstLastPara="1" wrap="square" lIns="91425" tIns="45700" rIns="91425" bIns="45700" anchor="t" anchorCtr="0">
            <a:normAutofit/>
          </a:bodyPr>
          <a:lstStyle/>
          <a:p>
            <a:r>
              <a:rPr lang="en-US" b="1" dirty="0" err="1">
                <a:solidFill>
                  <a:schemeClr val="tx1"/>
                </a:solidFill>
                <a:highlight>
                  <a:srgbClr val="EFEFEF"/>
                </a:highlight>
                <a:latin typeface="Roboto Mono"/>
                <a:ea typeface="Roboto Mono"/>
              </a:rPr>
              <a:t>xrange</a:t>
            </a:r>
            <a:r>
              <a:rPr lang="en-US" b="1" dirty="0">
                <a:solidFill>
                  <a:schemeClr val="tx1"/>
                </a:solidFill>
                <a:highlight>
                  <a:srgbClr val="EFEFEF"/>
                </a:highlight>
                <a:latin typeface="Roboto Mono"/>
                <a:ea typeface="Roboto Mono"/>
              </a:rPr>
              <a:t>(n)</a:t>
            </a:r>
            <a:r>
              <a:rPr lang="en-US" b="1" dirty="0"/>
              <a:t> vs </a:t>
            </a:r>
            <a:r>
              <a:rPr lang="en-US" b="1" dirty="0">
                <a:solidFill>
                  <a:schemeClr val="tx1"/>
                </a:solidFill>
                <a:highlight>
                  <a:srgbClr val="EFEFEF"/>
                </a:highlight>
                <a:latin typeface="Roboto Mono"/>
                <a:ea typeface="Roboto Mono"/>
              </a:rPr>
              <a:t>range(n)</a:t>
            </a:r>
            <a:r>
              <a:rPr lang="en-US" b="1" dirty="0"/>
              <a:t> in Python 2</a:t>
            </a:r>
            <a:endParaRPr lang="en-US" dirty="0"/>
          </a:p>
          <a:p>
            <a:pPr lvl="1"/>
            <a:r>
              <a:rPr lang="en-US" b="1" dirty="0" err="1">
                <a:solidFill>
                  <a:schemeClr val="tx1"/>
                </a:solidFill>
                <a:highlight>
                  <a:srgbClr val="EFEFEF"/>
                </a:highlight>
                <a:latin typeface="Roboto Mono"/>
                <a:ea typeface="Roboto Mono"/>
              </a:rPr>
              <a:t>xrange</a:t>
            </a:r>
            <a:r>
              <a:rPr lang="en-US" dirty="0"/>
              <a:t> acts like a generator</a:t>
            </a:r>
          </a:p>
          <a:p>
            <a:pPr lvl="1"/>
            <a:r>
              <a:rPr lang="en-US" b="1" dirty="0">
                <a:solidFill>
                  <a:schemeClr val="tx1"/>
                </a:solidFill>
                <a:highlight>
                  <a:srgbClr val="EFEFEF"/>
                </a:highlight>
                <a:latin typeface="Roboto Mono"/>
                <a:ea typeface="Roboto Mono"/>
              </a:rPr>
              <a:t>range(n)</a:t>
            </a:r>
            <a:r>
              <a:rPr lang="en-US" b="1" dirty="0"/>
              <a:t> </a:t>
            </a:r>
            <a:r>
              <a:rPr lang="en-US" dirty="0"/>
              <a:t>keeps all n values in memory before starting a loop </a:t>
            </a:r>
            <a:r>
              <a:rPr lang="en-US" i="1" dirty="0"/>
              <a:t>even if n is huge</a:t>
            </a:r>
            <a:r>
              <a:rPr lang="en-US" dirty="0"/>
              <a:t>: </a:t>
            </a:r>
            <a:r>
              <a:rPr lang="en-US" b="1" dirty="0">
                <a:solidFill>
                  <a:schemeClr val="tx1"/>
                </a:solidFill>
                <a:highlight>
                  <a:srgbClr val="EFEFEF"/>
                </a:highlight>
                <a:latin typeface="Roboto Mono"/>
                <a:ea typeface="Roboto Mono"/>
              </a:rPr>
              <a:t>for k in range(n)</a:t>
            </a:r>
          </a:p>
          <a:p>
            <a:pPr lvl="1"/>
            <a:r>
              <a:rPr lang="en-US" b="1" dirty="0">
                <a:solidFill>
                  <a:schemeClr val="tx1"/>
                </a:solidFill>
                <a:highlight>
                  <a:srgbClr val="EFEFEF"/>
                </a:highlight>
                <a:latin typeface="Roboto Mono"/>
                <a:ea typeface="Roboto Mono"/>
              </a:rPr>
              <a:t>sum(</a:t>
            </a:r>
            <a:r>
              <a:rPr lang="en-US" b="1" dirty="0" err="1">
                <a:solidFill>
                  <a:schemeClr val="tx1"/>
                </a:solidFill>
                <a:highlight>
                  <a:srgbClr val="EFEFEF"/>
                </a:highlight>
                <a:latin typeface="Roboto Mono"/>
                <a:ea typeface="Roboto Mono"/>
              </a:rPr>
              <a:t>xrange</a:t>
            </a:r>
            <a:r>
              <a:rPr lang="en-US" b="1" dirty="0">
                <a:solidFill>
                  <a:schemeClr val="tx1"/>
                </a:solidFill>
                <a:highlight>
                  <a:srgbClr val="EFEFEF"/>
                </a:highlight>
                <a:latin typeface="Roboto Mono"/>
                <a:ea typeface="Roboto Mono"/>
              </a:rPr>
              <a:t>(n))</a:t>
            </a:r>
            <a:r>
              <a:rPr lang="en-US" b="1" dirty="0"/>
              <a:t> </a:t>
            </a:r>
            <a:r>
              <a:rPr lang="en-US" dirty="0"/>
              <a:t>much faster than </a:t>
            </a:r>
            <a:r>
              <a:rPr lang="en-US" b="1" dirty="0">
                <a:solidFill>
                  <a:schemeClr val="tx1"/>
                </a:solidFill>
                <a:highlight>
                  <a:srgbClr val="EFEFEF"/>
                </a:highlight>
                <a:latin typeface="Roboto Mono"/>
                <a:ea typeface="Roboto Mono"/>
              </a:rPr>
              <a:t>sum(range(n))</a:t>
            </a:r>
            <a:r>
              <a:rPr lang="en-US" b="1" dirty="0"/>
              <a:t> </a:t>
            </a:r>
            <a:r>
              <a:rPr lang="en-US" dirty="0"/>
              <a:t>for large </a:t>
            </a:r>
            <a:r>
              <a:rPr lang="en-US" b="1" dirty="0"/>
              <a:t>n</a:t>
            </a:r>
            <a:endParaRPr lang="en-US" dirty="0"/>
          </a:p>
          <a:p>
            <a:endParaRPr lang="en-US" b="1" dirty="0"/>
          </a:p>
          <a:p>
            <a:r>
              <a:rPr lang="en-US" b="1" dirty="0"/>
              <a:t>In Python 3</a:t>
            </a:r>
            <a:endParaRPr lang="en-US" dirty="0"/>
          </a:p>
          <a:p>
            <a:pPr lvl="1"/>
            <a:r>
              <a:rPr lang="en-US" b="1" dirty="0" err="1">
                <a:solidFill>
                  <a:schemeClr val="tx1"/>
                </a:solidFill>
                <a:highlight>
                  <a:srgbClr val="EFEFEF"/>
                </a:highlight>
                <a:latin typeface="Roboto Mono"/>
                <a:ea typeface="Roboto Mono"/>
              </a:rPr>
              <a:t>xrange</a:t>
            </a:r>
            <a:r>
              <a:rPr lang="en-US" b="1" dirty="0">
                <a:solidFill>
                  <a:schemeClr val="tx1"/>
                </a:solidFill>
                <a:highlight>
                  <a:srgbClr val="EFEFEF"/>
                </a:highlight>
                <a:latin typeface="Roboto Mono"/>
                <a:ea typeface="Roboto Mono"/>
              </a:rPr>
              <a:t>(n)</a:t>
            </a:r>
            <a:r>
              <a:rPr lang="en-US" b="1" dirty="0"/>
              <a:t> </a:t>
            </a:r>
            <a:r>
              <a:rPr lang="en-US" dirty="0"/>
              <a:t>is removed </a:t>
            </a:r>
          </a:p>
          <a:p>
            <a:pPr lvl="1"/>
            <a:r>
              <a:rPr lang="en-US" b="1" dirty="0">
                <a:solidFill>
                  <a:schemeClr val="tx1"/>
                </a:solidFill>
                <a:highlight>
                  <a:srgbClr val="EFEFEF"/>
                </a:highlight>
                <a:latin typeface="Roboto Mono"/>
                <a:ea typeface="Roboto Mono"/>
              </a:rPr>
              <a:t>range(n)</a:t>
            </a:r>
            <a:r>
              <a:rPr lang="en-US" b="1" dirty="0"/>
              <a:t> </a:t>
            </a:r>
            <a:r>
              <a:rPr lang="en-US" dirty="0"/>
              <a:t>acts similar to the old </a:t>
            </a:r>
            <a:r>
              <a:rPr lang="en-US" b="1" dirty="0" err="1">
                <a:solidFill>
                  <a:schemeClr val="tx1"/>
                </a:solidFill>
                <a:highlight>
                  <a:srgbClr val="EFEFEF"/>
                </a:highlight>
                <a:latin typeface="Roboto Mono"/>
                <a:ea typeface="Roboto Mono"/>
              </a:rPr>
              <a:t>xrange</a:t>
            </a:r>
            <a:r>
              <a:rPr lang="en-US" b="1" dirty="0">
                <a:solidFill>
                  <a:schemeClr val="tx1"/>
                </a:solidFill>
                <a:highlight>
                  <a:srgbClr val="EFEFEF"/>
                </a:highlight>
                <a:latin typeface="Roboto Mono"/>
                <a:ea typeface="Roboto Mono"/>
              </a:rPr>
              <a:t>(n)</a:t>
            </a:r>
          </a:p>
          <a:p>
            <a:pPr lvl="1"/>
            <a:r>
              <a:rPr lang="en-US" dirty="0"/>
              <a:t>Can use list() to get similar behavior as in Python 2</a:t>
            </a:r>
          </a:p>
          <a:p>
            <a:pPr lvl="1"/>
            <a:r>
              <a:rPr lang="en-US" dirty="0">
                <a:hlinkClick r:id="rId3"/>
              </a:rPr>
              <a:t>Python 3’s range is more powerful than Python 2’s xrange</a:t>
            </a:r>
            <a:endParaRPr/>
          </a:p>
          <a:p>
            <a:endParaRPr lang="en-US" b="1" dirty="0">
              <a:solidFill>
                <a:schemeClr val="tx1"/>
              </a:solidFill>
            </a:endParaRPr>
          </a:p>
        </p:txBody>
      </p:sp>
      <p:pic>
        <p:nvPicPr>
          <p:cNvPr id="66" name="Google Shape;66;p2"/>
          <p:cNvPicPr preferRelativeResize="0"/>
          <p:nvPr/>
        </p:nvPicPr>
        <p:blipFill rotWithShape="1">
          <a:blip r:embed="rId4">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45</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212359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Generators</a:t>
            </a:r>
            <a:endParaRPr lang="en-US" dirty="0"/>
          </a:p>
        </p:txBody>
      </p:sp>
      <p:sp>
        <p:nvSpPr>
          <p:cNvPr id="64" name="Google Shape;64;p2"/>
          <p:cNvSpPr txBox="1">
            <a:spLocks noGrp="1"/>
          </p:cNvSpPr>
          <p:nvPr>
            <p:ph type="body" idx="1"/>
          </p:nvPr>
        </p:nvSpPr>
        <p:spPr>
          <a:xfrm>
            <a:off x="399675" y="1327334"/>
            <a:ext cx="10555200" cy="5076163"/>
          </a:xfrm>
          <a:prstGeom prst="rect">
            <a:avLst/>
          </a:prstGeom>
          <a:noFill/>
          <a:ln>
            <a:noFill/>
          </a:ln>
        </p:spPr>
        <p:txBody>
          <a:bodyPr spcFirstLastPara="1" wrap="square" lIns="91425" tIns="45700" rIns="91425" bIns="45700" anchor="t" anchorCtr="0">
            <a:normAutofit/>
          </a:bodyPr>
          <a:lstStyle/>
          <a:p>
            <a:r>
              <a:rPr lang="en-US" b="1" dirty="0"/>
              <a:t>Benefits of using generators</a:t>
            </a:r>
            <a:endParaRPr lang="en-US" dirty="0"/>
          </a:p>
          <a:p>
            <a:pPr lvl="1"/>
            <a:r>
              <a:rPr lang="en-US" dirty="0"/>
              <a:t>Less code than writing a standard iterator</a:t>
            </a:r>
          </a:p>
          <a:p>
            <a:pPr lvl="1"/>
            <a:r>
              <a:rPr lang="en-US" dirty="0"/>
              <a:t>Maintains local state automatically</a:t>
            </a:r>
          </a:p>
          <a:p>
            <a:pPr lvl="1"/>
            <a:r>
              <a:rPr lang="en-US" dirty="0"/>
              <a:t>Values are computed one at a time, as they’re needed </a:t>
            </a:r>
          </a:p>
          <a:p>
            <a:pPr lvl="1"/>
            <a:r>
              <a:rPr lang="en-US" dirty="0"/>
              <a:t>Avoids storing the entire sequence in memory </a:t>
            </a:r>
          </a:p>
          <a:p>
            <a:pPr lvl="1"/>
            <a:r>
              <a:rPr lang="en-US" dirty="0"/>
              <a:t>Good for aggregating (summing, counting) items. One pass.</a:t>
            </a:r>
          </a:p>
          <a:p>
            <a:pPr lvl="1"/>
            <a:r>
              <a:rPr lang="en-US" dirty="0"/>
              <a:t>Crucial for infinite sequences </a:t>
            </a:r>
          </a:p>
          <a:p>
            <a:pPr lvl="1"/>
            <a:r>
              <a:rPr lang="en-US" dirty="0"/>
              <a:t>Bad if you need to inspect the individual values</a:t>
            </a:r>
            <a:endParaRPr dirty="0"/>
          </a:p>
          <a:p>
            <a:endParaRPr lang="en-US" b="1" dirty="0">
              <a:solidFill>
                <a:schemeClr val="tx1"/>
              </a:solidFill>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46</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3332489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Using generators: merging sequences</a:t>
            </a:r>
            <a:endParaRPr lang="en-US" dirty="0"/>
          </a:p>
        </p:txBody>
      </p:sp>
      <p:sp>
        <p:nvSpPr>
          <p:cNvPr id="64" name="Google Shape;64;p2"/>
          <p:cNvSpPr txBox="1">
            <a:spLocks noGrp="1"/>
          </p:cNvSpPr>
          <p:nvPr>
            <p:ph type="body" idx="1"/>
          </p:nvPr>
        </p:nvSpPr>
        <p:spPr>
          <a:xfrm>
            <a:off x="399675" y="1327334"/>
            <a:ext cx="10555200" cy="5076163"/>
          </a:xfrm>
          <a:prstGeom prst="rect">
            <a:avLst/>
          </a:prstGeom>
          <a:noFill/>
          <a:ln>
            <a:noFill/>
          </a:ln>
        </p:spPr>
        <p:txBody>
          <a:bodyPr spcFirstLastPara="1" wrap="square" lIns="91425" tIns="45700" rIns="91425" bIns="45700" anchor="t" anchorCtr="0">
            <a:normAutofit/>
          </a:bodyPr>
          <a:lstStyle/>
          <a:p>
            <a:r>
              <a:rPr lang="en-US" b="1" dirty="0"/>
              <a:t>Problem: merge two sorted lists, using the output as a stream (i.e. not storing it). </a:t>
            </a:r>
            <a:endParaRPr lang="en-US" dirty="0"/>
          </a:p>
          <a:p>
            <a:pPr marL="101600" indent="0">
              <a:buNone/>
            </a:pPr>
            <a:endParaRPr lang="en-US" dirty="0"/>
          </a:p>
          <a:p>
            <a:pPr marL="101600" indent="0">
              <a:buNone/>
            </a:pPr>
            <a:r>
              <a:rPr lang="en-US" b="1" dirty="0">
                <a:solidFill>
                  <a:schemeClr val="tx1"/>
                </a:solidFill>
                <a:highlight>
                  <a:srgbClr val="EFEFEF"/>
                </a:highlight>
                <a:latin typeface="Roboto Mono"/>
                <a:ea typeface="Roboto Mono"/>
              </a:rPr>
              <a:t>def merge(l, r):</a:t>
            </a:r>
          </a:p>
          <a:p>
            <a:pPr marL="101600" indent="0">
              <a:buNone/>
            </a:pPr>
            <a:r>
              <a:rPr lang="en-US" sz="1700" dirty="0"/>
              <a:t>     </a:t>
            </a:r>
            <a:r>
              <a:rPr lang="en-US" b="1" dirty="0" err="1">
                <a:solidFill>
                  <a:schemeClr val="tx1"/>
                </a:solidFill>
                <a:highlight>
                  <a:srgbClr val="EFEFEF"/>
                </a:highlight>
                <a:latin typeface="Roboto Mono"/>
                <a:ea typeface="Roboto Mono"/>
              </a:rPr>
              <a:t>llen</a:t>
            </a:r>
            <a:r>
              <a:rPr lang="en-US" b="1" dirty="0">
                <a:solidFill>
                  <a:schemeClr val="tx1"/>
                </a:solidFill>
                <a:highlight>
                  <a:srgbClr val="EFEFEF"/>
                </a:highlight>
                <a:latin typeface="Roboto Mono"/>
                <a:ea typeface="Roboto Mono"/>
              </a:rPr>
              <a:t>, </a:t>
            </a:r>
            <a:r>
              <a:rPr lang="en-US" b="1" dirty="0" err="1">
                <a:solidFill>
                  <a:schemeClr val="tx1"/>
                </a:solidFill>
                <a:highlight>
                  <a:srgbClr val="EFEFEF"/>
                </a:highlight>
                <a:latin typeface="Roboto Mono"/>
                <a:ea typeface="Roboto Mono"/>
              </a:rPr>
              <a:t>rlen</a:t>
            </a:r>
            <a:r>
              <a:rPr lang="en-US" b="1" dirty="0">
                <a:solidFill>
                  <a:schemeClr val="tx1"/>
                </a:solidFill>
                <a:highlight>
                  <a:srgbClr val="EFEFEF"/>
                </a:highlight>
                <a:latin typeface="Roboto Mono"/>
                <a:ea typeface="Roboto Mono"/>
              </a:rPr>
              <a:t>, </a:t>
            </a:r>
            <a:r>
              <a:rPr lang="en-US" b="1" dirty="0" err="1">
                <a:solidFill>
                  <a:schemeClr val="tx1"/>
                </a:solidFill>
                <a:highlight>
                  <a:srgbClr val="EFEFEF"/>
                </a:highlight>
                <a:latin typeface="Roboto Mono"/>
                <a:ea typeface="Roboto Mono"/>
              </a:rPr>
              <a:t>i</a:t>
            </a:r>
            <a:r>
              <a:rPr lang="en-US" b="1" dirty="0">
                <a:solidFill>
                  <a:schemeClr val="tx1"/>
                </a:solidFill>
                <a:highlight>
                  <a:srgbClr val="EFEFEF"/>
                </a:highlight>
                <a:latin typeface="Roboto Mono"/>
                <a:ea typeface="Roboto Mono"/>
              </a:rPr>
              <a:t>, j = </a:t>
            </a:r>
            <a:r>
              <a:rPr lang="en-US" b="1" dirty="0" err="1">
                <a:solidFill>
                  <a:schemeClr val="tx1"/>
                </a:solidFill>
                <a:highlight>
                  <a:srgbClr val="EFEFEF"/>
                </a:highlight>
                <a:latin typeface="Roboto Mono"/>
                <a:ea typeface="Roboto Mono"/>
              </a:rPr>
              <a:t>len</a:t>
            </a:r>
            <a:r>
              <a:rPr lang="en-US" b="1" dirty="0">
                <a:solidFill>
                  <a:schemeClr val="tx1"/>
                </a:solidFill>
                <a:highlight>
                  <a:srgbClr val="EFEFEF"/>
                </a:highlight>
                <a:latin typeface="Roboto Mono"/>
                <a:ea typeface="Roboto Mono"/>
              </a:rPr>
              <a:t>(l), </a:t>
            </a:r>
            <a:r>
              <a:rPr lang="en-US" b="1" dirty="0" err="1">
                <a:solidFill>
                  <a:schemeClr val="tx1"/>
                </a:solidFill>
                <a:highlight>
                  <a:srgbClr val="EFEFEF"/>
                </a:highlight>
                <a:latin typeface="Roboto Mono"/>
                <a:ea typeface="Roboto Mono"/>
              </a:rPr>
              <a:t>len</a:t>
            </a:r>
            <a:r>
              <a:rPr lang="en-US" b="1" dirty="0">
                <a:solidFill>
                  <a:schemeClr val="tx1"/>
                </a:solidFill>
                <a:highlight>
                  <a:srgbClr val="EFEFEF"/>
                </a:highlight>
                <a:latin typeface="Roboto Mono"/>
                <a:ea typeface="Roboto Mono"/>
              </a:rPr>
              <a:t>(r), 0, 0</a:t>
            </a:r>
          </a:p>
          <a:p>
            <a:pPr marL="101600" indent="0">
              <a:buNone/>
            </a:pPr>
            <a:r>
              <a:rPr lang="en-US" sz="1700" dirty="0"/>
              <a:t>     </a:t>
            </a:r>
            <a:r>
              <a:rPr lang="en-US" b="1" dirty="0">
                <a:solidFill>
                  <a:schemeClr val="tx1"/>
                </a:solidFill>
                <a:highlight>
                  <a:srgbClr val="EFEFEF"/>
                </a:highlight>
                <a:latin typeface="Roboto Mono"/>
                <a:ea typeface="Roboto Mono"/>
              </a:rPr>
              <a:t>while </a:t>
            </a:r>
            <a:r>
              <a:rPr lang="en-US" b="1" dirty="0" err="1">
                <a:solidFill>
                  <a:schemeClr val="tx1"/>
                </a:solidFill>
                <a:highlight>
                  <a:srgbClr val="EFEFEF"/>
                </a:highlight>
                <a:latin typeface="Roboto Mono"/>
                <a:ea typeface="Roboto Mono"/>
              </a:rPr>
              <a:t>i</a:t>
            </a:r>
            <a:r>
              <a:rPr lang="en-US" b="1" dirty="0">
                <a:solidFill>
                  <a:schemeClr val="tx1"/>
                </a:solidFill>
                <a:highlight>
                  <a:srgbClr val="EFEFEF"/>
                </a:highlight>
                <a:latin typeface="Roboto Mono"/>
                <a:ea typeface="Roboto Mono"/>
              </a:rPr>
              <a:t> &lt; </a:t>
            </a:r>
            <a:r>
              <a:rPr lang="en-US" b="1" dirty="0" err="1">
                <a:solidFill>
                  <a:schemeClr val="tx1"/>
                </a:solidFill>
                <a:highlight>
                  <a:srgbClr val="EFEFEF"/>
                </a:highlight>
                <a:latin typeface="Roboto Mono"/>
                <a:ea typeface="Roboto Mono"/>
              </a:rPr>
              <a:t>llen</a:t>
            </a:r>
            <a:r>
              <a:rPr lang="en-US" b="1" dirty="0">
                <a:solidFill>
                  <a:schemeClr val="tx1"/>
                </a:solidFill>
                <a:highlight>
                  <a:srgbClr val="EFEFEF"/>
                </a:highlight>
                <a:latin typeface="Roboto Mono"/>
                <a:ea typeface="Roboto Mono"/>
              </a:rPr>
              <a:t> or j &lt; </a:t>
            </a:r>
            <a:r>
              <a:rPr lang="en-US" b="1" dirty="0" err="1">
                <a:solidFill>
                  <a:schemeClr val="tx1"/>
                </a:solidFill>
                <a:highlight>
                  <a:srgbClr val="EFEFEF"/>
                </a:highlight>
                <a:latin typeface="Roboto Mono"/>
                <a:ea typeface="Roboto Mono"/>
              </a:rPr>
              <a:t>rlen</a:t>
            </a:r>
            <a:r>
              <a:rPr lang="en-US" b="1" dirty="0">
                <a:solidFill>
                  <a:schemeClr val="tx1"/>
                </a:solidFill>
                <a:highlight>
                  <a:srgbClr val="EFEFEF"/>
                </a:highlight>
                <a:latin typeface="Roboto Mono"/>
                <a:ea typeface="Roboto Mono"/>
              </a:rPr>
              <a:t>:</a:t>
            </a:r>
          </a:p>
          <a:p>
            <a:pPr marL="101600" indent="0">
              <a:buNone/>
            </a:pPr>
            <a:r>
              <a:rPr lang="en-US" sz="1700" dirty="0"/>
              <a:t>          </a:t>
            </a:r>
            <a:r>
              <a:rPr lang="en-US" b="1" dirty="0">
                <a:solidFill>
                  <a:schemeClr val="tx1"/>
                </a:solidFill>
                <a:highlight>
                  <a:srgbClr val="EFEFEF"/>
                </a:highlight>
                <a:latin typeface="Roboto Mono"/>
                <a:ea typeface="Roboto Mono"/>
              </a:rPr>
              <a:t>if j == </a:t>
            </a:r>
            <a:r>
              <a:rPr lang="en-US" b="1" dirty="0" err="1">
                <a:solidFill>
                  <a:schemeClr val="tx1"/>
                </a:solidFill>
                <a:highlight>
                  <a:srgbClr val="EFEFEF"/>
                </a:highlight>
                <a:latin typeface="Roboto Mono"/>
                <a:ea typeface="Roboto Mono"/>
              </a:rPr>
              <a:t>rlen</a:t>
            </a:r>
            <a:r>
              <a:rPr lang="en-US" b="1" dirty="0">
                <a:solidFill>
                  <a:schemeClr val="tx1"/>
                </a:solidFill>
                <a:highlight>
                  <a:srgbClr val="EFEFEF"/>
                </a:highlight>
                <a:latin typeface="Roboto Mono"/>
                <a:ea typeface="Roboto Mono"/>
              </a:rPr>
              <a:t> or (</a:t>
            </a:r>
            <a:r>
              <a:rPr lang="en-US" b="1" dirty="0" err="1">
                <a:solidFill>
                  <a:schemeClr val="tx1"/>
                </a:solidFill>
                <a:highlight>
                  <a:srgbClr val="EFEFEF"/>
                </a:highlight>
                <a:latin typeface="Roboto Mono"/>
                <a:ea typeface="Roboto Mono"/>
              </a:rPr>
              <a:t>i</a:t>
            </a:r>
            <a:r>
              <a:rPr lang="en-US" b="1" dirty="0">
                <a:solidFill>
                  <a:schemeClr val="tx1"/>
                </a:solidFill>
                <a:highlight>
                  <a:srgbClr val="EFEFEF"/>
                </a:highlight>
                <a:latin typeface="Roboto Mono"/>
                <a:ea typeface="Roboto Mono"/>
              </a:rPr>
              <a:t> &lt; </a:t>
            </a:r>
            <a:r>
              <a:rPr lang="en-US" b="1" dirty="0" err="1">
                <a:solidFill>
                  <a:schemeClr val="tx1"/>
                </a:solidFill>
                <a:highlight>
                  <a:srgbClr val="EFEFEF"/>
                </a:highlight>
                <a:latin typeface="Roboto Mono"/>
                <a:ea typeface="Roboto Mono"/>
              </a:rPr>
              <a:t>llen</a:t>
            </a:r>
            <a:r>
              <a:rPr lang="en-US" b="1" dirty="0">
                <a:solidFill>
                  <a:schemeClr val="tx1"/>
                </a:solidFill>
                <a:highlight>
                  <a:srgbClr val="EFEFEF"/>
                </a:highlight>
                <a:latin typeface="Roboto Mono"/>
                <a:ea typeface="Roboto Mono"/>
              </a:rPr>
              <a:t> and l[</a:t>
            </a:r>
            <a:r>
              <a:rPr lang="en-US" b="1" dirty="0" err="1">
                <a:solidFill>
                  <a:schemeClr val="tx1"/>
                </a:solidFill>
                <a:highlight>
                  <a:srgbClr val="EFEFEF"/>
                </a:highlight>
                <a:latin typeface="Roboto Mono"/>
                <a:ea typeface="Roboto Mono"/>
              </a:rPr>
              <a:t>i</a:t>
            </a:r>
            <a:r>
              <a:rPr lang="en-US" b="1" dirty="0">
                <a:solidFill>
                  <a:schemeClr val="tx1"/>
                </a:solidFill>
                <a:highlight>
                  <a:srgbClr val="EFEFEF"/>
                </a:highlight>
                <a:latin typeface="Roboto Mono"/>
                <a:ea typeface="Roboto Mono"/>
              </a:rPr>
              <a:t>] &lt; r[j]):</a:t>
            </a:r>
          </a:p>
          <a:p>
            <a:pPr marL="101600" indent="0">
              <a:buNone/>
            </a:pPr>
            <a:r>
              <a:rPr lang="en-US" sz="1700" dirty="0"/>
              <a:t>              </a:t>
            </a:r>
            <a:r>
              <a:rPr lang="en-US" sz="1700" dirty="0">
                <a:solidFill>
                  <a:srgbClr val="FF0000"/>
                </a:solidFill>
              </a:rPr>
              <a:t> </a:t>
            </a:r>
            <a:r>
              <a:rPr lang="en-US" b="1" dirty="0">
                <a:solidFill>
                  <a:srgbClr val="FF0000"/>
                </a:solidFill>
                <a:highlight>
                  <a:srgbClr val="EFEFEF"/>
                </a:highlight>
                <a:latin typeface="Roboto Mono"/>
                <a:ea typeface="Roboto Mono"/>
              </a:rPr>
              <a:t>yield l[</a:t>
            </a:r>
            <a:r>
              <a:rPr lang="en-US" b="1" dirty="0" err="1">
                <a:solidFill>
                  <a:srgbClr val="FF0000"/>
                </a:solidFill>
                <a:highlight>
                  <a:srgbClr val="EFEFEF"/>
                </a:highlight>
                <a:latin typeface="Roboto Mono"/>
                <a:ea typeface="Roboto Mono"/>
              </a:rPr>
              <a:t>i</a:t>
            </a:r>
            <a:r>
              <a:rPr lang="en-US" b="1" dirty="0">
                <a:solidFill>
                  <a:srgbClr val="FF0000"/>
                </a:solidFill>
                <a:highlight>
                  <a:srgbClr val="EFEFEF"/>
                </a:highlight>
                <a:latin typeface="Roboto Mono"/>
                <a:ea typeface="Roboto Mono"/>
              </a:rPr>
              <a:t>]</a:t>
            </a:r>
          </a:p>
          <a:p>
            <a:pPr marL="101600" indent="0">
              <a:buNone/>
            </a:pPr>
            <a:r>
              <a:rPr lang="en-US" sz="1700" dirty="0">
                <a:solidFill>
                  <a:srgbClr val="FF0000"/>
                </a:solidFill>
              </a:rPr>
              <a:t>              </a:t>
            </a:r>
            <a:r>
              <a:rPr lang="en-US" sz="1700" dirty="0"/>
              <a:t> </a:t>
            </a:r>
            <a:r>
              <a:rPr lang="en-US" b="1" dirty="0" err="1">
                <a:solidFill>
                  <a:schemeClr val="tx1"/>
                </a:solidFill>
                <a:highlight>
                  <a:srgbClr val="EFEFEF"/>
                </a:highlight>
                <a:latin typeface="Roboto Mono"/>
                <a:ea typeface="Roboto Mono"/>
              </a:rPr>
              <a:t>i</a:t>
            </a:r>
            <a:r>
              <a:rPr lang="en-US" b="1" dirty="0">
                <a:solidFill>
                  <a:schemeClr val="tx1"/>
                </a:solidFill>
                <a:highlight>
                  <a:srgbClr val="EFEFEF"/>
                </a:highlight>
                <a:latin typeface="Roboto Mono"/>
                <a:ea typeface="Roboto Mono"/>
              </a:rPr>
              <a:t> += 1</a:t>
            </a:r>
          </a:p>
          <a:p>
            <a:pPr marL="101600" indent="0">
              <a:buNone/>
            </a:pPr>
            <a:r>
              <a:rPr lang="en-US" sz="1700" dirty="0"/>
              <a:t>          </a:t>
            </a:r>
            <a:r>
              <a:rPr lang="en-US" b="1" dirty="0">
                <a:solidFill>
                  <a:schemeClr val="tx1"/>
                </a:solidFill>
                <a:highlight>
                  <a:srgbClr val="EFEFEF"/>
                </a:highlight>
                <a:latin typeface="Roboto Mono"/>
                <a:ea typeface="Roboto Mono"/>
              </a:rPr>
              <a:t>else:</a:t>
            </a:r>
          </a:p>
          <a:p>
            <a:pPr marL="101600" indent="0">
              <a:buNone/>
            </a:pPr>
            <a:r>
              <a:rPr lang="en-US" sz="1700" dirty="0"/>
              <a:t>              </a:t>
            </a:r>
            <a:r>
              <a:rPr lang="en-US" sz="1700" dirty="0">
                <a:solidFill>
                  <a:srgbClr val="FF0000"/>
                </a:solidFill>
              </a:rPr>
              <a:t> </a:t>
            </a:r>
            <a:r>
              <a:rPr lang="en-US" b="1" dirty="0">
                <a:solidFill>
                  <a:srgbClr val="FF0000"/>
                </a:solidFill>
                <a:highlight>
                  <a:srgbClr val="EFEFEF"/>
                </a:highlight>
                <a:latin typeface="Roboto Mono"/>
                <a:ea typeface="Roboto Mono"/>
              </a:rPr>
              <a:t>yield r[j]</a:t>
            </a:r>
            <a:endParaRPr b="1">
              <a:solidFill>
                <a:srgbClr val="FF0000"/>
              </a:solidFill>
              <a:highlight>
                <a:srgbClr val="EFEFEF"/>
              </a:highlight>
              <a:latin typeface="Roboto Mono"/>
              <a:ea typeface="Roboto Mono"/>
            </a:endParaRPr>
          </a:p>
          <a:p>
            <a:pPr marL="101600" indent="0">
              <a:buNone/>
            </a:pPr>
            <a:r>
              <a:rPr lang="en-US" sz="1700" dirty="0"/>
              <a:t>               </a:t>
            </a:r>
            <a:r>
              <a:rPr lang="en-US" b="1" dirty="0">
                <a:solidFill>
                  <a:schemeClr val="tx1"/>
                </a:solidFill>
                <a:highlight>
                  <a:srgbClr val="EFEFEF"/>
                </a:highlight>
                <a:latin typeface="Roboto Mono"/>
                <a:ea typeface="Roboto Mono"/>
              </a:rPr>
              <a:t>j += 1</a:t>
            </a: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47</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964207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Using generators</a:t>
            </a:r>
            <a:endParaRPr lang="en-US" dirty="0"/>
          </a:p>
        </p:txBody>
      </p:sp>
      <p:sp>
        <p:nvSpPr>
          <p:cNvPr id="64" name="Google Shape;64;p2"/>
          <p:cNvSpPr txBox="1">
            <a:spLocks noGrp="1"/>
          </p:cNvSpPr>
          <p:nvPr>
            <p:ph type="body" idx="1"/>
          </p:nvPr>
        </p:nvSpPr>
        <p:spPr>
          <a:xfrm>
            <a:off x="399675" y="1327334"/>
            <a:ext cx="10555200" cy="5076163"/>
          </a:xfrm>
          <a:prstGeom prst="rect">
            <a:avLst/>
          </a:prstGeom>
          <a:noFill/>
          <a:ln>
            <a:noFill/>
          </a:ln>
        </p:spPr>
        <p:txBody>
          <a:bodyPr spcFirstLastPara="1" wrap="square" lIns="91425" tIns="45700" rIns="91425" bIns="45700" anchor="t" anchorCtr="0">
            <a:normAutofit fontScale="92500" lnSpcReduction="20000"/>
          </a:bodyPr>
          <a:lstStyle/>
          <a:p>
            <a:pPr>
              <a:buNone/>
            </a:pPr>
            <a:r>
              <a:rPr lang="en-US" b="1" dirty="0"/>
              <a:t>&gt;&gt;&gt; </a:t>
            </a:r>
            <a:r>
              <a:rPr lang="en-US" b="1" dirty="0">
                <a:solidFill>
                  <a:schemeClr val="tx1"/>
                </a:solidFill>
                <a:highlight>
                  <a:srgbClr val="EFEFEF"/>
                </a:highlight>
                <a:latin typeface="Roboto Mono"/>
                <a:ea typeface="Roboto Mono"/>
              </a:rPr>
              <a:t>g = merge([2,4], [1, 3, 5]) #g is an iterator</a:t>
            </a:r>
            <a:endParaRPr lang="en-US">
              <a:solidFill>
                <a:schemeClr val="tx1"/>
              </a:solidFill>
            </a:endParaRPr>
          </a:p>
          <a:p>
            <a:pPr>
              <a:buNone/>
            </a:pPr>
            <a:r>
              <a:rPr lang="en-US" b="1" dirty="0"/>
              <a:t>&gt;&gt;&gt; </a:t>
            </a:r>
            <a:r>
              <a:rPr lang="en-US" b="1" dirty="0">
                <a:solidFill>
                  <a:schemeClr val="tx1"/>
                </a:solidFill>
                <a:highlight>
                  <a:srgbClr val="EFEFEF"/>
                </a:highlight>
                <a:latin typeface="Roboto Mono"/>
                <a:ea typeface="Roboto Mono"/>
              </a:rPr>
              <a:t>while True:</a:t>
            </a:r>
          </a:p>
          <a:p>
            <a:pPr>
              <a:buNone/>
            </a:pPr>
            <a:r>
              <a:rPr lang="en-US" b="1" dirty="0"/>
              <a:t>...          </a:t>
            </a:r>
            <a:r>
              <a:rPr lang="en-US" b="1" dirty="0">
                <a:solidFill>
                  <a:schemeClr val="tx1"/>
                </a:solidFill>
                <a:highlight>
                  <a:srgbClr val="EFEFEF"/>
                </a:highlight>
                <a:latin typeface="Roboto Mono"/>
                <a:ea typeface="Roboto Mono"/>
              </a:rPr>
              <a:t>print(</a:t>
            </a:r>
            <a:r>
              <a:rPr lang="en-US" b="1" dirty="0" err="1">
                <a:solidFill>
                  <a:schemeClr val="tx1"/>
                </a:solidFill>
                <a:highlight>
                  <a:srgbClr val="EFEFEF"/>
                </a:highlight>
                <a:latin typeface="Roboto Mono"/>
                <a:ea typeface="Roboto Mono"/>
              </a:rPr>
              <a:t>g.__next</a:t>
            </a:r>
            <a:r>
              <a:rPr lang="en-US" b="1" dirty="0">
                <a:solidFill>
                  <a:schemeClr val="tx1"/>
                </a:solidFill>
                <a:highlight>
                  <a:srgbClr val="EFEFEF"/>
                </a:highlight>
                <a:latin typeface="Roboto Mono"/>
                <a:ea typeface="Roboto Mono"/>
              </a:rPr>
              <a:t>__())</a:t>
            </a:r>
          </a:p>
          <a:p>
            <a:pPr>
              <a:buNone/>
            </a:pPr>
            <a:r>
              <a:rPr lang="en-US" b="1" dirty="0"/>
              <a:t>...</a:t>
            </a:r>
            <a:endParaRPr lang="en-US"/>
          </a:p>
          <a:p>
            <a:pPr>
              <a:buNone/>
            </a:pPr>
            <a:r>
              <a:rPr lang="en-US" b="1" dirty="0">
                <a:solidFill>
                  <a:schemeClr val="accent1">
                    <a:lumMod val="60000"/>
                    <a:lumOff val="40000"/>
                  </a:schemeClr>
                </a:solidFill>
              </a:rPr>
              <a:t>1</a:t>
            </a:r>
            <a:endParaRPr lang="en-US" dirty="0">
              <a:solidFill>
                <a:schemeClr val="accent1">
                  <a:lumMod val="60000"/>
                  <a:lumOff val="40000"/>
                </a:schemeClr>
              </a:solidFill>
            </a:endParaRPr>
          </a:p>
          <a:p>
            <a:pPr>
              <a:buNone/>
            </a:pPr>
            <a:r>
              <a:rPr lang="en-US" b="1" dirty="0">
                <a:solidFill>
                  <a:schemeClr val="accent1">
                    <a:lumMod val="60000"/>
                    <a:lumOff val="40000"/>
                  </a:schemeClr>
                </a:solidFill>
              </a:rPr>
              <a:t>2</a:t>
            </a:r>
            <a:endParaRPr lang="en-US" dirty="0">
              <a:solidFill>
                <a:schemeClr val="accent1">
                  <a:lumMod val="60000"/>
                  <a:lumOff val="40000"/>
                </a:schemeClr>
              </a:solidFill>
            </a:endParaRPr>
          </a:p>
          <a:p>
            <a:pPr>
              <a:buNone/>
            </a:pPr>
            <a:r>
              <a:rPr lang="en-US" b="1" dirty="0">
                <a:solidFill>
                  <a:schemeClr val="accent1">
                    <a:lumMod val="60000"/>
                    <a:lumOff val="40000"/>
                  </a:schemeClr>
                </a:solidFill>
              </a:rPr>
              <a:t>3</a:t>
            </a:r>
            <a:endParaRPr lang="en-US" dirty="0">
              <a:solidFill>
                <a:schemeClr val="accent1">
                  <a:lumMod val="60000"/>
                  <a:lumOff val="40000"/>
                </a:schemeClr>
              </a:solidFill>
            </a:endParaRPr>
          </a:p>
          <a:p>
            <a:pPr>
              <a:buNone/>
            </a:pPr>
            <a:r>
              <a:rPr lang="en-US" b="1" dirty="0">
                <a:solidFill>
                  <a:schemeClr val="accent1">
                    <a:lumMod val="60000"/>
                    <a:lumOff val="40000"/>
                  </a:schemeClr>
                </a:solidFill>
              </a:rPr>
              <a:t>4</a:t>
            </a:r>
            <a:endParaRPr lang="en-US" dirty="0">
              <a:solidFill>
                <a:schemeClr val="accent1">
                  <a:lumMod val="60000"/>
                  <a:lumOff val="40000"/>
                </a:schemeClr>
              </a:solidFill>
            </a:endParaRPr>
          </a:p>
          <a:p>
            <a:pPr>
              <a:buNone/>
            </a:pPr>
            <a:r>
              <a:rPr lang="en-US" b="1" dirty="0">
                <a:solidFill>
                  <a:schemeClr val="accent1">
                    <a:lumMod val="60000"/>
                    <a:lumOff val="40000"/>
                  </a:schemeClr>
                </a:solidFill>
              </a:rPr>
              <a:t>5</a:t>
            </a:r>
            <a:endParaRPr lang="en-US" dirty="0">
              <a:solidFill>
                <a:schemeClr val="accent1">
                  <a:lumMod val="60000"/>
                  <a:lumOff val="40000"/>
                </a:schemeClr>
              </a:solidFill>
            </a:endParaRPr>
          </a:p>
          <a:p>
            <a:pPr>
              <a:buNone/>
            </a:pPr>
            <a:r>
              <a:rPr lang="en-US" b="1" dirty="0">
                <a:solidFill>
                  <a:srgbClr val="FF0000"/>
                </a:solidFill>
              </a:rPr>
              <a:t>Traceback (most recent call last):</a:t>
            </a:r>
            <a:endParaRPr lang="en-US" dirty="0">
              <a:solidFill>
                <a:srgbClr val="FF0000"/>
              </a:solidFill>
            </a:endParaRPr>
          </a:p>
          <a:p>
            <a:pPr>
              <a:buNone/>
            </a:pPr>
            <a:r>
              <a:rPr lang="en-US" b="1" dirty="0">
                <a:solidFill>
                  <a:srgbClr val="FF0000"/>
                </a:solidFill>
              </a:rPr>
              <a:t>  File "&lt;stdin&gt;", line 2, in &lt;module&gt;</a:t>
            </a:r>
            <a:endParaRPr lang="en-US" dirty="0">
              <a:solidFill>
                <a:srgbClr val="FF0000"/>
              </a:solidFill>
            </a:endParaRPr>
          </a:p>
          <a:p>
            <a:pPr>
              <a:buNone/>
            </a:pPr>
            <a:r>
              <a:rPr lang="en-US" b="1" dirty="0" err="1">
                <a:solidFill>
                  <a:srgbClr val="FF0000"/>
                </a:solidFill>
              </a:rPr>
              <a:t>StopIteration</a:t>
            </a:r>
            <a:endParaRPr lang="en-US" dirty="0" err="1">
              <a:solidFill>
                <a:srgbClr val="FF0000"/>
              </a:solidFill>
            </a:endParaRPr>
          </a:p>
          <a:p>
            <a:pPr>
              <a:buNone/>
            </a:pPr>
            <a:r>
              <a:rPr lang="en-US" b="1" dirty="0"/>
              <a:t>&gt;&gt;&gt; </a:t>
            </a:r>
            <a:r>
              <a:rPr lang="en-US" sz="2100" b="1" dirty="0">
                <a:solidFill>
                  <a:schemeClr val="tx1"/>
                </a:solidFill>
                <a:highlight>
                  <a:srgbClr val="EFEFEF"/>
                </a:highlight>
                <a:latin typeface="Roboto Mono"/>
                <a:ea typeface="Roboto Mono"/>
              </a:rPr>
              <a:t>[x for x in merge([1,3,5],[2,4])]</a:t>
            </a:r>
          </a:p>
          <a:p>
            <a:pPr>
              <a:buNone/>
            </a:pPr>
            <a:r>
              <a:rPr lang="en-US" sz="2100" b="1" dirty="0">
                <a:solidFill>
                  <a:schemeClr val="accent1">
                    <a:lumMod val="60000"/>
                    <a:lumOff val="40000"/>
                  </a:schemeClr>
                </a:solidFill>
              </a:rPr>
              <a:t>[1, 2, 3, 4, 5]</a:t>
            </a: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48</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932229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Generators and exceptions</a:t>
            </a:r>
            <a:endParaRPr lang="en-US" dirty="0"/>
          </a:p>
        </p:txBody>
      </p:sp>
      <p:sp>
        <p:nvSpPr>
          <p:cNvPr id="64" name="Google Shape;64;p2"/>
          <p:cNvSpPr txBox="1">
            <a:spLocks noGrp="1"/>
          </p:cNvSpPr>
          <p:nvPr>
            <p:ph type="body" idx="1"/>
          </p:nvPr>
        </p:nvSpPr>
        <p:spPr>
          <a:xfrm>
            <a:off x="399675" y="1327334"/>
            <a:ext cx="10555200" cy="5076163"/>
          </a:xfrm>
          <a:prstGeom prst="rect">
            <a:avLst/>
          </a:prstGeom>
          <a:noFill/>
          <a:ln>
            <a:noFill/>
          </a:ln>
        </p:spPr>
        <p:txBody>
          <a:bodyPr spcFirstLastPara="1" wrap="square" lIns="91425" tIns="45700" rIns="91425" bIns="45700" anchor="t" anchorCtr="0">
            <a:normAutofit fontScale="92500" lnSpcReduction="20000"/>
          </a:bodyPr>
          <a:lstStyle/>
          <a:p>
            <a:pPr>
              <a:buNone/>
            </a:pPr>
            <a:r>
              <a:rPr lang="en-US" b="1" dirty="0"/>
              <a:t>&gt;&gt;&gt; </a:t>
            </a:r>
            <a:r>
              <a:rPr lang="en-US" b="1" dirty="0">
                <a:solidFill>
                  <a:schemeClr val="tx1"/>
                </a:solidFill>
                <a:highlight>
                  <a:srgbClr val="EFEFEF"/>
                </a:highlight>
                <a:latin typeface="Roboto Mono"/>
                <a:ea typeface="Roboto Mono"/>
              </a:rPr>
              <a:t>g = merge([2,4], [1, 3, 5])</a:t>
            </a:r>
            <a:endParaRPr lang="en-US" dirty="0">
              <a:solidFill>
                <a:schemeClr val="tx1"/>
              </a:solidFill>
            </a:endParaRPr>
          </a:p>
          <a:p>
            <a:pPr>
              <a:buNone/>
            </a:pPr>
            <a:r>
              <a:rPr lang="en-US" b="1" dirty="0"/>
              <a:t>&gt;&gt;&gt; </a:t>
            </a:r>
            <a:r>
              <a:rPr lang="en-US" sz="2100" b="1" dirty="0">
                <a:solidFill>
                  <a:schemeClr val="tx1"/>
                </a:solidFill>
                <a:highlight>
                  <a:srgbClr val="EFEFEF"/>
                </a:highlight>
                <a:latin typeface="Roboto Mono"/>
                <a:ea typeface="Roboto Mono"/>
              </a:rPr>
              <a:t>while True:</a:t>
            </a:r>
          </a:p>
          <a:p>
            <a:pPr>
              <a:buNone/>
            </a:pPr>
            <a:r>
              <a:rPr lang="en-US" b="1" dirty="0"/>
              <a:t>...         </a:t>
            </a:r>
            <a:r>
              <a:rPr lang="en-US" sz="2100" b="1" dirty="0">
                <a:solidFill>
                  <a:schemeClr val="tx1"/>
                </a:solidFill>
                <a:highlight>
                  <a:srgbClr val="EFEFEF"/>
                </a:highlight>
                <a:latin typeface="Roboto Mono"/>
                <a:ea typeface="Roboto Mono"/>
              </a:rPr>
              <a:t>try:</a:t>
            </a:r>
          </a:p>
          <a:p>
            <a:pPr>
              <a:buNone/>
            </a:pPr>
            <a:r>
              <a:rPr lang="en-US" b="1" dirty="0"/>
              <a:t>...               </a:t>
            </a:r>
            <a:r>
              <a:rPr lang="en-US" sz="2100" b="1" dirty="0">
                <a:solidFill>
                  <a:schemeClr val="tx1"/>
                </a:solidFill>
                <a:highlight>
                  <a:srgbClr val="EFEFEF"/>
                </a:highlight>
                <a:latin typeface="Roboto Mono"/>
                <a:ea typeface="Roboto Mono"/>
              </a:rPr>
              <a:t>print(</a:t>
            </a:r>
            <a:r>
              <a:rPr lang="en-US" sz="2100" b="1" dirty="0" err="1">
                <a:solidFill>
                  <a:schemeClr val="tx1"/>
                </a:solidFill>
                <a:highlight>
                  <a:srgbClr val="EFEFEF"/>
                </a:highlight>
                <a:latin typeface="Roboto Mono"/>
                <a:ea typeface="Roboto Mono"/>
              </a:rPr>
              <a:t>g.__next</a:t>
            </a:r>
            <a:r>
              <a:rPr lang="en-US" sz="2100" b="1" dirty="0">
                <a:solidFill>
                  <a:schemeClr val="tx1"/>
                </a:solidFill>
                <a:highlight>
                  <a:srgbClr val="EFEFEF"/>
                </a:highlight>
                <a:latin typeface="Roboto Mono"/>
                <a:ea typeface="Roboto Mono"/>
              </a:rPr>
              <a:t>__())</a:t>
            </a:r>
          </a:p>
          <a:p>
            <a:pPr>
              <a:buNone/>
            </a:pPr>
            <a:r>
              <a:rPr lang="en-US" b="1" dirty="0"/>
              <a:t>...         </a:t>
            </a:r>
            <a:r>
              <a:rPr lang="en-US" sz="2100" b="1" dirty="0">
                <a:solidFill>
                  <a:schemeClr val="tx1"/>
                </a:solidFill>
                <a:highlight>
                  <a:srgbClr val="EFEFEF"/>
                </a:highlight>
                <a:latin typeface="Roboto Mono"/>
                <a:ea typeface="Roboto Mono"/>
              </a:rPr>
              <a:t>except </a:t>
            </a:r>
            <a:r>
              <a:rPr lang="en-US" sz="2100" b="1" dirty="0" err="1">
                <a:solidFill>
                  <a:schemeClr val="tx1"/>
                </a:solidFill>
                <a:highlight>
                  <a:srgbClr val="EFEFEF"/>
                </a:highlight>
                <a:latin typeface="Roboto Mono"/>
                <a:ea typeface="Roboto Mono"/>
              </a:rPr>
              <a:t>StopIteration</a:t>
            </a:r>
            <a:r>
              <a:rPr lang="en-US" sz="2100" b="1" dirty="0">
                <a:solidFill>
                  <a:schemeClr val="tx1"/>
                </a:solidFill>
                <a:highlight>
                  <a:srgbClr val="EFEFEF"/>
                </a:highlight>
                <a:latin typeface="Roboto Mono"/>
                <a:ea typeface="Roboto Mono"/>
              </a:rPr>
              <a:t>:</a:t>
            </a:r>
          </a:p>
          <a:p>
            <a:pPr>
              <a:buNone/>
            </a:pPr>
            <a:r>
              <a:rPr lang="en-US" b="1" dirty="0"/>
              <a:t>...               </a:t>
            </a:r>
            <a:r>
              <a:rPr lang="en-US" sz="2100" b="1" dirty="0">
                <a:solidFill>
                  <a:schemeClr val="tx1"/>
                </a:solidFill>
                <a:highlight>
                  <a:srgbClr val="EFEFEF"/>
                </a:highlight>
                <a:latin typeface="Roboto Mono"/>
                <a:ea typeface="Roboto Mono"/>
              </a:rPr>
              <a:t>print('Done’)</a:t>
            </a:r>
          </a:p>
          <a:p>
            <a:pPr>
              <a:buNone/>
            </a:pPr>
            <a:r>
              <a:rPr lang="en-US" b="1" dirty="0"/>
              <a:t>...               </a:t>
            </a:r>
            <a:r>
              <a:rPr lang="en-US" sz="2100" b="1" dirty="0">
                <a:solidFill>
                  <a:schemeClr val="tx1"/>
                </a:solidFill>
                <a:highlight>
                  <a:srgbClr val="EFEFEF"/>
                </a:highlight>
                <a:latin typeface="Roboto Mono"/>
                <a:ea typeface="Roboto Mono"/>
              </a:rPr>
              <a:t>break</a:t>
            </a:r>
          </a:p>
          <a:p>
            <a:pPr>
              <a:buNone/>
            </a:pPr>
            <a:r>
              <a:rPr lang="en-US" b="1" dirty="0"/>
              <a:t>... </a:t>
            </a:r>
            <a:endParaRPr lang="en-US"/>
          </a:p>
          <a:p>
            <a:pPr>
              <a:buNone/>
            </a:pPr>
            <a:r>
              <a:rPr lang="en-US" b="1" dirty="0">
                <a:solidFill>
                  <a:schemeClr val="accent1">
                    <a:lumMod val="60000"/>
                    <a:lumOff val="40000"/>
                  </a:schemeClr>
                </a:solidFill>
              </a:rPr>
              <a:t>1</a:t>
            </a:r>
            <a:endParaRPr lang="en-US" dirty="0">
              <a:solidFill>
                <a:schemeClr val="accent1">
                  <a:lumMod val="60000"/>
                  <a:lumOff val="40000"/>
                </a:schemeClr>
              </a:solidFill>
            </a:endParaRPr>
          </a:p>
          <a:p>
            <a:pPr>
              <a:buNone/>
            </a:pPr>
            <a:r>
              <a:rPr lang="en-US" b="1" dirty="0">
                <a:solidFill>
                  <a:schemeClr val="accent1">
                    <a:lumMod val="60000"/>
                    <a:lumOff val="40000"/>
                  </a:schemeClr>
                </a:solidFill>
              </a:rPr>
              <a:t>2</a:t>
            </a:r>
            <a:endParaRPr lang="en-US" dirty="0">
              <a:solidFill>
                <a:schemeClr val="accent1">
                  <a:lumMod val="60000"/>
                  <a:lumOff val="40000"/>
                </a:schemeClr>
              </a:solidFill>
            </a:endParaRPr>
          </a:p>
          <a:p>
            <a:pPr>
              <a:buNone/>
            </a:pPr>
            <a:r>
              <a:rPr lang="en-US" b="1" dirty="0">
                <a:solidFill>
                  <a:schemeClr val="accent1">
                    <a:lumMod val="60000"/>
                    <a:lumOff val="40000"/>
                  </a:schemeClr>
                </a:solidFill>
              </a:rPr>
              <a:t>3</a:t>
            </a:r>
            <a:endParaRPr lang="en-US" dirty="0">
              <a:solidFill>
                <a:schemeClr val="accent1">
                  <a:lumMod val="60000"/>
                  <a:lumOff val="40000"/>
                </a:schemeClr>
              </a:solidFill>
            </a:endParaRPr>
          </a:p>
          <a:p>
            <a:pPr>
              <a:buNone/>
            </a:pPr>
            <a:r>
              <a:rPr lang="en-US" b="1" dirty="0">
                <a:solidFill>
                  <a:schemeClr val="accent1">
                    <a:lumMod val="60000"/>
                    <a:lumOff val="40000"/>
                  </a:schemeClr>
                </a:solidFill>
              </a:rPr>
              <a:t>4</a:t>
            </a:r>
            <a:endParaRPr lang="en-US" dirty="0">
              <a:solidFill>
                <a:schemeClr val="accent1">
                  <a:lumMod val="60000"/>
                  <a:lumOff val="40000"/>
                </a:schemeClr>
              </a:solidFill>
            </a:endParaRPr>
          </a:p>
          <a:p>
            <a:pPr>
              <a:buNone/>
            </a:pPr>
            <a:r>
              <a:rPr lang="en-US" b="1" dirty="0">
                <a:solidFill>
                  <a:schemeClr val="accent1">
                    <a:lumMod val="60000"/>
                    <a:lumOff val="40000"/>
                  </a:schemeClr>
                </a:solidFill>
              </a:rPr>
              <a:t>5</a:t>
            </a:r>
            <a:endParaRPr lang="en-US" dirty="0">
              <a:solidFill>
                <a:schemeClr val="accent1">
                  <a:lumMod val="60000"/>
                  <a:lumOff val="40000"/>
                </a:schemeClr>
              </a:solidFill>
            </a:endParaRPr>
          </a:p>
          <a:p>
            <a:pPr marL="101600" indent="0">
              <a:buNone/>
            </a:pPr>
            <a:r>
              <a:rPr lang="en-US" b="1" dirty="0">
                <a:solidFill>
                  <a:schemeClr val="accent1">
                    <a:lumMod val="60000"/>
                    <a:lumOff val="40000"/>
                  </a:schemeClr>
                </a:solidFill>
              </a:rPr>
              <a:t>Done</a:t>
            </a:r>
            <a:endParaRPr lang="en-US" dirty="0">
              <a:solidFill>
                <a:schemeClr val="accent1">
                  <a:lumMod val="60000"/>
                  <a:lumOff val="40000"/>
                </a:schemeClr>
              </a:solidFill>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49</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66140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Recommended Reading</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fontScale="92500" lnSpcReduction="10000"/>
          </a:bodyPr>
          <a:lstStyle/>
          <a:p>
            <a:r>
              <a:rPr lang="en-US" b="1" dirty="0"/>
              <a:t>Python Overview</a:t>
            </a:r>
            <a:endParaRPr lang="en-US" dirty="0"/>
          </a:p>
          <a:p>
            <a:pPr lvl="1"/>
            <a:r>
              <a:rPr lang="en-US" dirty="0"/>
              <a:t>The Official Python Tutorial (</a:t>
            </a:r>
            <a:r>
              <a:rPr lang="en-US" dirty="0">
                <a:hlinkClick r:id="rId3"/>
              </a:rPr>
              <a:t>https://docs.python.org/3/tutorial/index.html</a:t>
            </a:r>
            <a:r>
              <a:rPr lang="en-US" dirty="0"/>
              <a:t>)</a:t>
            </a:r>
          </a:p>
          <a:p>
            <a:pPr lvl="1"/>
            <a:r>
              <a:rPr lang="en-US" dirty="0"/>
              <a:t>Slides for CIS192, Spring 2019</a:t>
            </a:r>
            <a:br>
              <a:rPr lang="en-US" dirty="0"/>
            </a:br>
            <a:r>
              <a:rPr lang="en-US" dirty="0"/>
              <a:t> (</a:t>
            </a:r>
            <a:r>
              <a:rPr lang="en-US" dirty="0">
                <a:hlinkClick r:id="rId4"/>
              </a:rPr>
              <a:t>https://www.cis.upenn.edu/~cis192/</a:t>
            </a:r>
            <a:r>
              <a:rPr lang="en-US" dirty="0"/>
              <a:t>)</a:t>
            </a:r>
          </a:p>
          <a:p>
            <a:r>
              <a:rPr lang="en-US" b="1" dirty="0"/>
              <a:t>PEPs – Python Enhancement Proposals </a:t>
            </a:r>
            <a:endParaRPr lang="en-US" dirty="0"/>
          </a:p>
          <a:p>
            <a:pPr lvl="1"/>
            <a:r>
              <a:rPr lang="en-US" dirty="0">
                <a:hlinkClick r:id="rId5"/>
              </a:rPr>
              <a:t>PEP 8</a:t>
            </a:r>
            <a:r>
              <a:rPr lang="en-US" dirty="0"/>
              <a:t> - Official Style Guide for Python Code (Guido et al)</a:t>
            </a:r>
          </a:p>
          <a:p>
            <a:pPr lvl="2"/>
            <a:r>
              <a:rPr lang="en-US" dirty="0"/>
              <a:t>Style is about consistency. 4 space indents, &lt; 80 char lines</a:t>
            </a:r>
          </a:p>
          <a:p>
            <a:pPr lvl="2"/>
            <a:r>
              <a:rPr lang="en-US" dirty="0"/>
              <a:t>Naming convention for functions and variables: </a:t>
            </a:r>
            <a:r>
              <a:rPr lang="en-US" dirty="0" err="1"/>
              <a:t>lower_w_under</a:t>
            </a:r>
            <a:endParaRPr lang="en-US" dirty="0"/>
          </a:p>
          <a:p>
            <a:pPr lvl="2"/>
            <a:r>
              <a:rPr lang="en-US" dirty="0"/>
              <a:t>Use the automatic pep8 checker!</a:t>
            </a:r>
          </a:p>
          <a:p>
            <a:r>
              <a:rPr lang="en-US" dirty="0"/>
              <a:t>PEP 20 – The Zen of Python (Tim Peters)  (try: </a:t>
            </a:r>
            <a:r>
              <a:rPr lang="en-US" i="1" dirty="0"/>
              <a:t>import this</a:t>
            </a:r>
            <a:r>
              <a:rPr lang="en-US" dirty="0"/>
              <a:t>)</a:t>
            </a:r>
          </a:p>
          <a:p>
            <a:pPr lvl="1"/>
            <a:r>
              <a:rPr lang="en-US" dirty="0"/>
              <a:t>Beautiful is better than ugly; simple is better than complex </a:t>
            </a:r>
            <a:endParaRPr dirty="0"/>
          </a:p>
          <a:p>
            <a:pPr lvl="1"/>
            <a:r>
              <a:rPr lang="en-US" dirty="0"/>
              <a:t>There should be one obvious way to do it</a:t>
            </a:r>
            <a:endParaRPr dirty="0"/>
          </a:p>
          <a:p>
            <a:pPr lvl="1"/>
            <a:r>
              <a:rPr lang="en-US" dirty="0"/>
              <a:t>That way may not be obvious at first unless you're Dutch</a:t>
            </a:r>
            <a:endParaRPr dirty="0"/>
          </a:p>
          <a:p>
            <a:pPr lvl="1"/>
            <a:r>
              <a:rPr lang="en-US" dirty="0"/>
              <a:t>Readability counts </a:t>
            </a:r>
            <a:endParaRPr dirty="0"/>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6">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B630D6DB-48E2-45FC-B6A4-FB4DCB8ACBED}"/>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5</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739397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Generator comprehensions</a:t>
            </a:r>
            <a:endParaRPr lang="en-US" dirty="0"/>
          </a:p>
        </p:txBody>
      </p:sp>
      <p:sp>
        <p:nvSpPr>
          <p:cNvPr id="64" name="Google Shape;64;p2"/>
          <p:cNvSpPr txBox="1">
            <a:spLocks noGrp="1"/>
          </p:cNvSpPr>
          <p:nvPr>
            <p:ph type="body" idx="1"/>
          </p:nvPr>
        </p:nvSpPr>
        <p:spPr>
          <a:xfrm>
            <a:off x="455093" y="1133370"/>
            <a:ext cx="10555200" cy="5076163"/>
          </a:xfrm>
          <a:prstGeom prst="rect">
            <a:avLst/>
          </a:prstGeom>
          <a:noFill/>
          <a:ln>
            <a:noFill/>
          </a:ln>
        </p:spPr>
        <p:txBody>
          <a:bodyPr spcFirstLastPara="1" wrap="square" lIns="91425" tIns="45700" rIns="91425" bIns="45700" anchor="t" anchorCtr="0">
            <a:normAutofit lnSpcReduction="10000"/>
          </a:bodyPr>
          <a:lstStyle/>
          <a:p>
            <a:r>
              <a:rPr lang="en-US" b="1" dirty="0"/>
              <a:t>Review</a:t>
            </a:r>
            <a:r>
              <a:rPr lang="en-US" dirty="0"/>
              <a:t>: generators are good for aggregating items.</a:t>
            </a:r>
          </a:p>
          <a:p>
            <a:endParaRPr lang="en-US" dirty="0"/>
          </a:p>
          <a:p>
            <a:r>
              <a:rPr lang="en-US" b="1" dirty="0"/>
              <a:t>For example, in Python 2, </a:t>
            </a:r>
            <a:r>
              <a:rPr lang="en-US" b="1" dirty="0">
                <a:solidFill>
                  <a:schemeClr val="tx1"/>
                </a:solidFill>
                <a:highlight>
                  <a:srgbClr val="EFEFEF"/>
                </a:highlight>
                <a:latin typeface="Roboto Mono"/>
                <a:ea typeface="Roboto Mono"/>
              </a:rPr>
              <a:t>sum(</a:t>
            </a:r>
            <a:r>
              <a:rPr lang="en-US" b="1" dirty="0" err="1">
                <a:solidFill>
                  <a:schemeClr val="tx1"/>
                </a:solidFill>
                <a:highlight>
                  <a:srgbClr val="EFEFEF"/>
                </a:highlight>
                <a:latin typeface="Roboto Mono"/>
                <a:ea typeface="Roboto Mono"/>
              </a:rPr>
              <a:t>xrange</a:t>
            </a:r>
            <a:r>
              <a:rPr lang="en-US" b="1" dirty="0">
                <a:solidFill>
                  <a:schemeClr val="tx1"/>
                </a:solidFill>
                <a:highlight>
                  <a:srgbClr val="EFEFEF"/>
                </a:highlight>
                <a:latin typeface="Roboto Mono"/>
                <a:ea typeface="Roboto Mono"/>
              </a:rPr>
              <a:t>(n))</a:t>
            </a:r>
            <a:r>
              <a:rPr lang="en-US" b="1" dirty="0"/>
              <a:t> was </a:t>
            </a:r>
            <a:r>
              <a:rPr lang="en-US" b="1" i="1" dirty="0">
                <a:solidFill>
                  <a:srgbClr val="00B050"/>
                </a:solidFill>
              </a:rPr>
              <a:t>much faster than</a:t>
            </a:r>
            <a:r>
              <a:rPr lang="en-US" b="1" i="1" dirty="0"/>
              <a:t> </a:t>
            </a:r>
            <a:r>
              <a:rPr lang="en-US" b="1" dirty="0">
                <a:solidFill>
                  <a:schemeClr val="tx1"/>
                </a:solidFill>
                <a:highlight>
                  <a:srgbClr val="EFEFEF"/>
                </a:highlight>
                <a:latin typeface="Roboto Mono"/>
                <a:ea typeface="Roboto Mono"/>
              </a:rPr>
              <a:t>sum(range(n)) </a:t>
            </a:r>
            <a:r>
              <a:rPr lang="en-US" b="1" i="1" dirty="0">
                <a:solidFill>
                  <a:srgbClr val="00B050"/>
                </a:solidFill>
              </a:rPr>
              <a:t>for large n</a:t>
            </a:r>
            <a:endParaRPr lang="en-US" b="1">
              <a:solidFill>
                <a:srgbClr val="00B050"/>
              </a:solidFill>
            </a:endParaRPr>
          </a:p>
          <a:p>
            <a:endParaRPr lang="en-US" i="1" dirty="0"/>
          </a:p>
          <a:p>
            <a:r>
              <a:rPr lang="en-US" b="1" dirty="0"/>
              <a:t>Similarly, </a:t>
            </a:r>
          </a:p>
          <a:p>
            <a:pPr>
              <a:buNone/>
            </a:pPr>
            <a:r>
              <a:rPr lang="en-US" dirty="0"/>
              <a:t>&gt;&gt;&gt; </a:t>
            </a:r>
            <a:r>
              <a:rPr lang="en-US" b="1" dirty="0">
                <a:solidFill>
                  <a:schemeClr val="tx1"/>
                </a:solidFill>
                <a:highlight>
                  <a:srgbClr val="EFEFEF"/>
                </a:highlight>
                <a:latin typeface="Roboto Mono"/>
                <a:ea typeface="Roboto Mono"/>
              </a:rPr>
              <a:t>sum(x for x in </a:t>
            </a:r>
            <a:r>
              <a:rPr lang="en-US" b="1" dirty="0" err="1">
                <a:solidFill>
                  <a:schemeClr val="tx1"/>
                </a:solidFill>
                <a:highlight>
                  <a:srgbClr val="EFEFEF"/>
                </a:highlight>
                <a:latin typeface="Roboto Mono"/>
                <a:ea typeface="Roboto Mono"/>
              </a:rPr>
              <a:t>xrange</a:t>
            </a:r>
            <a:r>
              <a:rPr lang="en-US" b="1" dirty="0">
                <a:solidFill>
                  <a:schemeClr val="tx1"/>
                </a:solidFill>
                <a:highlight>
                  <a:srgbClr val="EFEFEF"/>
                </a:highlight>
                <a:latin typeface="Roboto Mono"/>
                <a:ea typeface="Roboto Mono"/>
              </a:rPr>
              <a:t>(10**8) if x%5==0)</a:t>
            </a:r>
          </a:p>
          <a:p>
            <a:pPr>
              <a:buNone/>
            </a:pPr>
            <a:r>
              <a:rPr lang="en-US" dirty="0"/>
              <a:t>999999950000000L</a:t>
            </a:r>
          </a:p>
          <a:p>
            <a:pPr>
              <a:buNone/>
            </a:pPr>
            <a:r>
              <a:rPr lang="en-US" b="1" dirty="0">
                <a:solidFill>
                  <a:schemeClr val="accent1">
                    <a:lumMod val="60000"/>
                    <a:lumOff val="40000"/>
                  </a:schemeClr>
                </a:solidFill>
              </a:rPr>
              <a:t>which uses a </a:t>
            </a:r>
            <a:r>
              <a:rPr lang="en-US" b="1" i="1" dirty="0">
                <a:solidFill>
                  <a:schemeClr val="accent1">
                    <a:lumMod val="60000"/>
                    <a:lumOff val="40000"/>
                  </a:schemeClr>
                </a:solidFill>
              </a:rPr>
              <a:t>generator comprehension </a:t>
            </a:r>
            <a:r>
              <a:rPr lang="en-US" b="1" dirty="0">
                <a:solidFill>
                  <a:schemeClr val="accent1">
                    <a:lumMod val="60000"/>
                    <a:lumOff val="40000"/>
                  </a:schemeClr>
                </a:solidFill>
              </a:rPr>
              <a:t>is much faster than</a:t>
            </a:r>
          </a:p>
          <a:p>
            <a:pPr>
              <a:buNone/>
            </a:pPr>
            <a:endParaRPr lang="en-US" dirty="0">
              <a:solidFill>
                <a:schemeClr val="accent1">
                  <a:lumMod val="60000"/>
                  <a:lumOff val="40000"/>
                </a:schemeClr>
              </a:solidFill>
            </a:endParaRPr>
          </a:p>
          <a:p>
            <a:pPr>
              <a:buNone/>
            </a:pPr>
            <a:r>
              <a:rPr lang="en-US" dirty="0"/>
              <a:t>&gt;&gt;&gt; </a:t>
            </a:r>
            <a:r>
              <a:rPr lang="en-US" b="1" dirty="0">
                <a:solidFill>
                  <a:schemeClr val="tx1"/>
                </a:solidFill>
                <a:highlight>
                  <a:srgbClr val="EFEFEF"/>
                </a:highlight>
                <a:latin typeface="Roboto Mono"/>
                <a:ea typeface="Roboto Mono"/>
              </a:rPr>
              <a:t>sum([x for x in </a:t>
            </a:r>
            <a:r>
              <a:rPr lang="en-US" b="1" dirty="0" err="1">
                <a:solidFill>
                  <a:schemeClr val="tx1"/>
                </a:solidFill>
                <a:highlight>
                  <a:srgbClr val="EFEFEF"/>
                </a:highlight>
                <a:latin typeface="Roboto Mono"/>
                <a:ea typeface="Roboto Mono"/>
              </a:rPr>
              <a:t>xrange</a:t>
            </a:r>
            <a:r>
              <a:rPr lang="en-US" b="1" dirty="0">
                <a:solidFill>
                  <a:schemeClr val="tx1"/>
                </a:solidFill>
                <a:highlight>
                  <a:srgbClr val="EFEFEF"/>
                </a:highlight>
                <a:latin typeface="Roboto Mono"/>
                <a:ea typeface="Roboto Mono"/>
              </a:rPr>
              <a:t>(10**8) if x%5==0])</a:t>
            </a:r>
          </a:p>
          <a:p>
            <a:pPr>
              <a:buNone/>
            </a:pPr>
            <a:r>
              <a:rPr lang="en-US" dirty="0"/>
              <a:t>999999950000000L</a:t>
            </a:r>
          </a:p>
          <a:p>
            <a:pPr>
              <a:buNone/>
            </a:pPr>
            <a:r>
              <a:rPr lang="en-US" b="1" dirty="0">
                <a:solidFill>
                  <a:schemeClr val="accent1">
                    <a:lumMod val="60000"/>
                    <a:lumOff val="40000"/>
                  </a:schemeClr>
                </a:solidFill>
              </a:rPr>
              <a:t>which creates the entire list before computing the sum</a:t>
            </a:r>
          </a:p>
          <a:p>
            <a:pPr>
              <a:buNone/>
            </a:pPr>
            <a:endParaRPr lang="en-US"/>
          </a:p>
          <a:p>
            <a:pPr marL="101600" indent="0">
              <a:buNone/>
            </a:pPr>
            <a:endParaRPr lang="en-US" b="1" dirty="0"/>
          </a:p>
          <a:p>
            <a:pPr lvl="1"/>
            <a:endParaRPr lang="en-US"/>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50</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3933009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Plan for next time</a:t>
            </a:r>
            <a:endParaRPr lang="en-US" dirty="0"/>
          </a:p>
        </p:txBody>
      </p:sp>
      <p:sp>
        <p:nvSpPr>
          <p:cNvPr id="64" name="Google Shape;64;p2"/>
          <p:cNvSpPr txBox="1">
            <a:spLocks noGrp="1"/>
          </p:cNvSpPr>
          <p:nvPr>
            <p:ph type="body" idx="1"/>
          </p:nvPr>
        </p:nvSpPr>
        <p:spPr>
          <a:xfrm>
            <a:off x="399675" y="1327334"/>
            <a:ext cx="10555200" cy="5076163"/>
          </a:xfrm>
          <a:prstGeom prst="rect">
            <a:avLst/>
          </a:prstGeom>
          <a:noFill/>
          <a:ln>
            <a:noFill/>
          </a:ln>
        </p:spPr>
        <p:txBody>
          <a:bodyPr spcFirstLastPara="1" wrap="square" lIns="91425" tIns="45700" rIns="91425" bIns="45700" anchor="t" anchorCtr="0">
            <a:normAutofit/>
          </a:bodyPr>
          <a:lstStyle/>
          <a:p>
            <a:r>
              <a:rPr lang="en-US" b="1" dirty="0"/>
              <a:t>Import</a:t>
            </a:r>
            <a:endParaRPr lang="en-US" b="1" dirty="0">
              <a:solidFill>
                <a:schemeClr val="tx1"/>
              </a:solidFill>
            </a:endParaRPr>
          </a:p>
          <a:p>
            <a:r>
              <a:rPr lang="en-US" b="1" dirty="0"/>
              <a:t>Functions</a:t>
            </a:r>
            <a:endParaRPr lang="en-US" dirty="0"/>
          </a:p>
          <a:p>
            <a:pPr lvl="1"/>
            <a:r>
              <a:rPr lang="en-US" dirty="0" err="1"/>
              <a:t>Args</a:t>
            </a:r>
            <a:r>
              <a:rPr lang="en-US" dirty="0"/>
              <a:t>, </a:t>
            </a:r>
            <a:r>
              <a:rPr lang="en-US" dirty="0" err="1"/>
              <a:t>kwargs</a:t>
            </a:r>
            <a:endParaRPr lang="en-US"/>
          </a:p>
          <a:p>
            <a:r>
              <a:rPr lang="en-US" b="1" dirty="0"/>
              <a:t>Classes</a:t>
            </a:r>
            <a:endParaRPr lang="en-US" dirty="0"/>
          </a:p>
          <a:p>
            <a:pPr lvl="1"/>
            <a:r>
              <a:rPr lang="en-US" dirty="0"/>
              <a:t>“magic” methods (objects behave like built-in types)</a:t>
            </a:r>
          </a:p>
          <a:p>
            <a:r>
              <a:rPr lang="en-US" b="1" dirty="0"/>
              <a:t>Profiling</a:t>
            </a:r>
            <a:endParaRPr lang="en-US" dirty="0"/>
          </a:p>
          <a:p>
            <a:pPr lvl="1"/>
            <a:r>
              <a:rPr lang="en-US" dirty="0" err="1"/>
              <a:t>timeit</a:t>
            </a:r>
          </a:p>
          <a:p>
            <a:pPr lvl="1"/>
            <a:r>
              <a:rPr lang="en-US" dirty="0" err="1"/>
              <a:t>cProfile</a:t>
            </a:r>
          </a:p>
          <a:p>
            <a:endParaRPr lang="en-US" b="1" dirty="0">
              <a:solidFill>
                <a:schemeClr val="tx1"/>
              </a:solidFill>
            </a:endParaRPr>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51</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224893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Which Python? </a:t>
            </a:r>
            <a:endParaRPr lang="en-US" dirty="0"/>
          </a:p>
        </p:txBody>
      </p:sp>
      <p:sp>
        <p:nvSpPr>
          <p:cNvPr id="64" name="Google Shape;64;p2"/>
          <p:cNvSpPr txBox="1">
            <a:spLocks noGrp="1"/>
          </p:cNvSpPr>
          <p:nvPr>
            <p:ph type="body" idx="1"/>
          </p:nvPr>
        </p:nvSpPr>
        <p:spPr>
          <a:xfrm>
            <a:off x="399675" y="1299625"/>
            <a:ext cx="7386885" cy="4577400"/>
          </a:xfrm>
          <a:prstGeom prst="rect">
            <a:avLst/>
          </a:prstGeom>
          <a:noFill/>
          <a:ln>
            <a:noFill/>
          </a:ln>
        </p:spPr>
        <p:txBody>
          <a:bodyPr spcFirstLastPara="1" wrap="square" lIns="91425" tIns="45700" rIns="91425" bIns="45700" anchor="t" anchorCtr="0">
            <a:normAutofit/>
          </a:bodyPr>
          <a:lstStyle/>
          <a:p>
            <a:r>
              <a:rPr lang="en-US" b="1" dirty="0"/>
              <a:t>Python 3.7.0 is the latest stable version</a:t>
            </a:r>
            <a:endParaRPr lang="en-US" dirty="0"/>
          </a:p>
          <a:p>
            <a:pPr lvl="1"/>
            <a:r>
              <a:rPr lang="en-US" dirty="0"/>
              <a:t>Current version on Eniac is 3.6.5, so we’ll use it</a:t>
            </a:r>
            <a:endParaRPr dirty="0"/>
          </a:p>
          <a:p>
            <a:pPr lvl="1"/>
            <a:r>
              <a:rPr lang="en-US" dirty="0"/>
              <a:t>Last stable release before version 3.7.4</a:t>
            </a:r>
            <a:endParaRPr dirty="0"/>
          </a:p>
          <a:p>
            <a:r>
              <a:rPr lang="en-US" b="1" dirty="0"/>
              <a:t>Why not Python 2?</a:t>
            </a:r>
            <a:endParaRPr lang="en-US" dirty="0"/>
          </a:p>
          <a:p>
            <a:pPr lvl="1"/>
            <a:r>
              <a:rPr lang="en-US" dirty="0"/>
              <a:t>Latest version 2.7.15.</a:t>
            </a:r>
          </a:p>
          <a:p>
            <a:pPr lvl="1"/>
            <a:r>
              <a:rPr lang="en-US" dirty="0"/>
              <a:t>Python 2.7 will no longer be supported after 2020 (</a:t>
            </a:r>
            <a:r>
              <a:rPr lang="en-US" dirty="0">
                <a:hlinkClick r:id="rId3"/>
              </a:rPr>
              <a:t>https://pythonclock.org/</a:t>
            </a:r>
            <a:r>
              <a:rPr lang="en-US" dirty="0"/>
              <a:t>)</a:t>
            </a:r>
            <a:endParaRPr dirty="0"/>
          </a:p>
          <a:p>
            <a:pPr lvl="1"/>
            <a:r>
              <a:rPr lang="en-US" dirty="0"/>
              <a:t>Reading: </a:t>
            </a:r>
            <a:r>
              <a:rPr lang="en-US" dirty="0">
                <a:hlinkClick r:id="rId4"/>
              </a:rPr>
              <a:t>What should I learn as a beginner: Python 2 or Python 3?</a:t>
            </a:r>
            <a:endParaRPr/>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5">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2" name="Picture 2" descr="A screenshot of a cell phone&#10;&#10;Description automatically generated">
            <a:extLst>
              <a:ext uri="{FF2B5EF4-FFF2-40B4-BE49-F238E27FC236}">
                <a16:creationId xmlns:a16="http://schemas.microsoft.com/office/drawing/2014/main" id="{4538D17E-39A8-495E-A172-77519FD7DE68}"/>
              </a:ext>
            </a:extLst>
          </p:cNvPr>
          <p:cNvPicPr>
            <a:picLocks noChangeAspect="1"/>
          </p:cNvPicPr>
          <p:nvPr/>
        </p:nvPicPr>
        <p:blipFill>
          <a:blip r:embed="rId6"/>
          <a:stretch>
            <a:fillRect/>
          </a:stretch>
        </p:blipFill>
        <p:spPr>
          <a:xfrm>
            <a:off x="7896057" y="74863"/>
            <a:ext cx="3605462" cy="6307221"/>
          </a:xfrm>
          <a:prstGeom prst="rect">
            <a:avLst/>
          </a:prstGeom>
        </p:spPr>
      </p:pic>
      <p:sp>
        <p:nvSpPr>
          <p:cNvPr id="3" name="Google Shape;65;p2">
            <a:extLst>
              <a:ext uri="{FF2B5EF4-FFF2-40B4-BE49-F238E27FC236}">
                <a16:creationId xmlns:a16="http://schemas.microsoft.com/office/drawing/2014/main" id="{F199C6CD-99E1-4CCF-AA5F-EEC4A5DF3176}"/>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6</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50104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Python REPL Environment</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pPr lvl="0" algn="l">
              <a:spcAft>
                <a:spcPts val="0"/>
              </a:spcAft>
              <a:buSzPts val="2000"/>
              <a:buChar char="o"/>
            </a:pPr>
            <a:r>
              <a:rPr lang="en-US" b="1" dirty="0"/>
              <a:t>REPL</a:t>
            </a:r>
            <a:endParaRPr lang="en-US" dirty="0"/>
          </a:p>
          <a:p>
            <a:pPr lvl="1"/>
            <a:r>
              <a:rPr lang="en-US" dirty="0"/>
              <a:t>Read-Evaluate-Print Loop</a:t>
            </a:r>
            <a:endParaRPr dirty="0"/>
          </a:p>
          <a:p>
            <a:pPr lvl="1"/>
            <a:r>
              <a:rPr lang="en-US" dirty="0"/>
              <a:t>Type “python” at the terminal</a:t>
            </a:r>
            <a:endParaRPr dirty="0"/>
          </a:p>
          <a:p>
            <a:pPr lvl="1"/>
            <a:r>
              <a:rPr lang="en-US" dirty="0"/>
              <a:t>Convenient for testing</a:t>
            </a:r>
            <a:endParaRPr dirty="0"/>
          </a:p>
          <a:p>
            <a:pPr lvl="1"/>
            <a:r>
              <a:rPr lang="en-US" dirty="0"/>
              <a:t>If you’d like syntax highlighting in REPL try </a:t>
            </a:r>
            <a:r>
              <a:rPr lang="en-US" dirty="0">
                <a:hlinkClick r:id="rId3"/>
              </a:rPr>
              <a:t>bpython</a:t>
            </a:r>
            <a:endParaRPr/>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4">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2" name="Picture 2" descr="A picture containing bird&#10;&#10;Description automatically generated">
            <a:extLst>
              <a:ext uri="{FF2B5EF4-FFF2-40B4-BE49-F238E27FC236}">
                <a16:creationId xmlns:a16="http://schemas.microsoft.com/office/drawing/2014/main" id="{EFAC9E81-3966-46F1-92C7-6292D0F6B63C}"/>
              </a:ext>
            </a:extLst>
          </p:cNvPr>
          <p:cNvPicPr>
            <a:picLocks noChangeAspect="1"/>
          </p:cNvPicPr>
          <p:nvPr/>
        </p:nvPicPr>
        <p:blipFill>
          <a:blip r:embed="rId5"/>
          <a:stretch>
            <a:fillRect/>
          </a:stretch>
        </p:blipFill>
        <p:spPr>
          <a:xfrm>
            <a:off x="606926" y="3303002"/>
            <a:ext cx="7208252" cy="2417679"/>
          </a:xfrm>
          <a:prstGeom prst="rect">
            <a:avLst/>
          </a:prstGeom>
        </p:spPr>
      </p:pic>
      <p:sp>
        <p:nvSpPr>
          <p:cNvPr id="3" name="Google Shape;65;p2">
            <a:extLst>
              <a:ext uri="{FF2B5EF4-FFF2-40B4-BE49-F238E27FC236}">
                <a16:creationId xmlns:a16="http://schemas.microsoft.com/office/drawing/2014/main" id="{AE5EA6C8-504D-47E5-8F3B-B4AF67470BBB}"/>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7</a:t>
            </a:r>
            <a:endParaRPr sz="1400" b="0" i="0" u="none" strike="noStrike" cap="none" dirty="0">
              <a:solidFill>
                <a:srgbClr val="FFFFFF"/>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78875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Python Scripts</a:t>
            </a:r>
            <a:endParaRPr lang="en-US" dirty="0"/>
          </a:p>
        </p:txBody>
      </p:sp>
      <p:sp>
        <p:nvSpPr>
          <p:cNvPr id="64" name="Google Shape;64;p2"/>
          <p:cNvSpPr txBox="1">
            <a:spLocks noGrp="1"/>
          </p:cNvSpPr>
          <p:nvPr>
            <p:ph type="body" idx="1"/>
          </p:nvPr>
        </p:nvSpPr>
        <p:spPr>
          <a:xfrm>
            <a:off x="399675" y="1299625"/>
            <a:ext cx="10555200" cy="4577400"/>
          </a:xfrm>
          <a:prstGeom prst="rect">
            <a:avLst/>
          </a:prstGeom>
          <a:noFill/>
          <a:ln>
            <a:noFill/>
          </a:ln>
        </p:spPr>
        <p:txBody>
          <a:bodyPr spcFirstLastPara="1" wrap="square" lIns="91425" tIns="45700" rIns="91425" bIns="45700" anchor="t" anchorCtr="0">
            <a:normAutofit/>
          </a:bodyPr>
          <a:lstStyle/>
          <a:p>
            <a:pPr lvl="0" algn="l">
              <a:spcAft>
                <a:spcPts val="0"/>
              </a:spcAft>
              <a:buSzPts val="2000"/>
              <a:buChar char="o"/>
            </a:pPr>
            <a:r>
              <a:rPr lang="en-US" b="1" dirty="0"/>
              <a:t>Scripts</a:t>
            </a:r>
            <a:endParaRPr lang="en-US" dirty="0"/>
          </a:p>
          <a:p>
            <a:pPr lvl="1"/>
            <a:r>
              <a:rPr lang="en-US" dirty="0"/>
              <a:t>Create a file with your favorite text editor (like Sublime)</a:t>
            </a:r>
            <a:endParaRPr dirty="0"/>
          </a:p>
          <a:p>
            <a:pPr lvl="1"/>
            <a:r>
              <a:rPr lang="en-US" dirty="0"/>
              <a:t>Type “python3 script_name.py” at the terminal to run</a:t>
            </a:r>
            <a:endParaRPr dirty="0"/>
          </a:p>
          <a:p>
            <a:pPr lvl="1"/>
            <a:r>
              <a:rPr lang="en-US" dirty="0"/>
              <a:t>Not REPL, so you need to explicitly print</a:t>
            </a:r>
            <a:endParaRPr dirty="0"/>
          </a:p>
          <a:p>
            <a:pPr lvl="1"/>
            <a:r>
              <a:rPr lang="en-US" dirty="0">
                <a:solidFill>
                  <a:srgbClr val="FFC000"/>
                </a:solidFill>
              </a:rPr>
              <a:t>Homework submitted as scripts</a:t>
            </a:r>
            <a:endParaRPr>
              <a:solidFill>
                <a:srgbClr val="FFC000"/>
              </a:solidFill>
            </a:endParaRPr>
          </a:p>
          <a:p>
            <a:pPr marL="228600" lvl="0" indent="-228600" algn="l">
              <a:lnSpc>
                <a:spcPct val="140000"/>
              </a:lnSpc>
              <a:spcBef>
                <a:spcPts val="0"/>
              </a:spcBef>
              <a:spcAft>
                <a:spcPts val="0"/>
              </a:spcAft>
              <a:buSzPts val="2000"/>
            </a:pP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8</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3" name="Picture 3" descr="A close up of a sign&#10;&#10;Description automatically generated">
            <a:extLst>
              <a:ext uri="{FF2B5EF4-FFF2-40B4-BE49-F238E27FC236}">
                <a16:creationId xmlns:a16="http://schemas.microsoft.com/office/drawing/2014/main" id="{594C9BE0-9CC1-4A25-ACC1-69F3A80004CF}"/>
              </a:ext>
            </a:extLst>
          </p:cNvPr>
          <p:cNvPicPr>
            <a:picLocks noChangeAspect="1"/>
          </p:cNvPicPr>
          <p:nvPr/>
        </p:nvPicPr>
        <p:blipFill>
          <a:blip r:embed="rId4"/>
          <a:stretch>
            <a:fillRect/>
          </a:stretch>
        </p:blipFill>
        <p:spPr>
          <a:xfrm>
            <a:off x="9315450" y="120650"/>
            <a:ext cx="1193800" cy="1181100"/>
          </a:xfrm>
          <a:prstGeom prst="rect">
            <a:avLst/>
          </a:prstGeom>
        </p:spPr>
      </p:pic>
      <p:pic>
        <p:nvPicPr>
          <p:cNvPr id="4" name="Picture 4" descr="A picture containing bird&#10;&#10;Description automatically generated">
            <a:extLst>
              <a:ext uri="{FF2B5EF4-FFF2-40B4-BE49-F238E27FC236}">
                <a16:creationId xmlns:a16="http://schemas.microsoft.com/office/drawing/2014/main" id="{33D02335-549D-4FEE-BCAE-91850180F678}"/>
              </a:ext>
            </a:extLst>
          </p:cNvPr>
          <p:cNvPicPr>
            <a:picLocks noChangeAspect="1"/>
          </p:cNvPicPr>
          <p:nvPr/>
        </p:nvPicPr>
        <p:blipFill>
          <a:blip r:embed="rId5"/>
          <a:stretch>
            <a:fillRect/>
          </a:stretch>
        </p:blipFill>
        <p:spPr>
          <a:xfrm>
            <a:off x="596900" y="3337977"/>
            <a:ext cx="6985000" cy="2785546"/>
          </a:xfrm>
          <a:prstGeom prst="rect">
            <a:avLst/>
          </a:prstGeom>
        </p:spPr>
      </p:pic>
    </p:spTree>
    <p:extLst>
      <p:ext uri="{BB962C8B-B14F-4D97-AF65-F5344CB8AC3E}">
        <p14:creationId xmlns:p14="http://schemas.microsoft.com/office/powerpoint/2010/main" val="3779117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accent1"/>
              </a:buClr>
            </a:pPr>
            <a:r>
              <a:rPr lang="en-US" sz="3400" dirty="0"/>
              <a:t>PyCharm IDE</a:t>
            </a:r>
            <a:endParaRPr lang="en-US" dirty="0"/>
          </a:p>
        </p:txBody>
      </p:sp>
      <p:pic>
        <p:nvPicPr>
          <p:cNvPr id="66" name="Google Shape;66;p2"/>
          <p:cNvPicPr preferRelativeResize="0"/>
          <p:nvPr/>
        </p:nvPicPr>
        <p:blipFill rotWithShape="1">
          <a:blip r:embed="rId3">
            <a:alphaModFix/>
          </a:blip>
          <a:srcRect l="46493" t="230" r="43071" b="-230"/>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 name="Google Shape;65;p2">
            <a:extLst>
              <a:ext uri="{FF2B5EF4-FFF2-40B4-BE49-F238E27FC236}">
                <a16:creationId xmlns:a16="http://schemas.microsoft.com/office/drawing/2014/main" id="{EB90FF0D-086E-428D-A440-130B05E622E0}"/>
              </a:ext>
            </a:extLst>
          </p:cNvPr>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a:buSzPts val="1400"/>
            </a:pPr>
            <a:r>
              <a:rPr lang="en-US" sz="1400" b="0" i="0" u="none" strike="noStrike" cap="none" dirty="0">
                <a:solidFill>
                  <a:srgbClr val="FFFFFF"/>
                </a:solidFill>
                <a:latin typeface="Open Sans SemiBold"/>
                <a:ea typeface="Open Sans SemiBold"/>
                <a:cs typeface="Open Sans SemiBold"/>
                <a:sym typeface="Open Sans SemiBold"/>
              </a:rPr>
              <a:t>CIS </a:t>
            </a:r>
            <a:r>
              <a:rPr lang="en-US" dirty="0">
                <a:solidFill>
                  <a:srgbClr val="FFFFFF"/>
                </a:solidFill>
                <a:latin typeface="Open Sans SemiBold"/>
                <a:ea typeface="Open Sans SemiBold"/>
                <a:cs typeface="Open Sans SemiBold"/>
                <a:sym typeface="Open Sans SemiBold"/>
              </a:rPr>
              <a:t>521  </a:t>
            </a:r>
            <a:r>
              <a:rPr lang="en-US" sz="1400" b="0" i="0" u="none" strike="noStrike" cap="none" dirty="0">
                <a:solidFill>
                  <a:srgbClr val="FFFFFF"/>
                </a:solidFill>
                <a:latin typeface="Open Sans SemiBold"/>
                <a:ea typeface="Open Sans SemiBold"/>
                <a:cs typeface="Open Sans SemiBold"/>
                <a:sym typeface="Open Sans SemiBold"/>
              </a:rPr>
              <a:t>|</a:t>
            </a:r>
            <a:r>
              <a:rPr lang="en-US" dirty="0">
                <a:solidFill>
                  <a:srgbClr val="FFFFFF"/>
                </a:solidFill>
                <a:latin typeface="Open Sans SemiBold"/>
                <a:ea typeface="Open Sans SemiBold"/>
                <a:cs typeface="Open Sans SemiBold"/>
                <a:sym typeface="Open Sans SemiBold"/>
              </a:rPr>
              <a:t> </a:t>
            </a:r>
            <a:r>
              <a:rPr lang="en-US" sz="1400" b="0" i="0" u="none" strike="noStrike" cap="none" dirty="0">
                <a:solidFill>
                  <a:srgbClr val="FFFFFF"/>
                </a:solidFill>
                <a:latin typeface="Open Sans SemiBold"/>
                <a:ea typeface="Open Sans SemiBold"/>
                <a:cs typeface="Open Sans SemiBold"/>
                <a:sym typeface="Open Sans SemiBold"/>
              </a:rPr>
              <a:t> </a:t>
            </a:r>
            <a:r>
              <a:rPr lang="en-US" dirty="0">
                <a:solidFill>
                  <a:srgbClr val="FFFFFF"/>
                </a:solidFill>
                <a:latin typeface="Open Sans SemiBold"/>
                <a:ea typeface="Open Sans SemiBold"/>
                <a:cs typeface="Open Sans SemiBold"/>
                <a:sym typeface="Open Sans SemiBold"/>
              </a:rPr>
              <a:t>9</a:t>
            </a:r>
            <a:endParaRPr sz="1400" b="0" i="0" u="none" strike="noStrike" cap="none" dirty="0">
              <a:solidFill>
                <a:srgbClr val="FFFFFF"/>
              </a:solidFill>
              <a:latin typeface="Open Sans SemiBold"/>
              <a:ea typeface="Open Sans SemiBold"/>
              <a:cs typeface="Open Sans SemiBold"/>
              <a:sym typeface="Open Sans SemiBold"/>
            </a:endParaRPr>
          </a:p>
        </p:txBody>
      </p:sp>
      <p:pic>
        <p:nvPicPr>
          <p:cNvPr id="5" name="Picture 5" descr="A screenshot of a computer screen&#10;&#10;Description automatically generated">
            <a:extLst>
              <a:ext uri="{FF2B5EF4-FFF2-40B4-BE49-F238E27FC236}">
                <a16:creationId xmlns:a16="http://schemas.microsoft.com/office/drawing/2014/main" id="{DE951873-7569-41D7-BEDE-0EF806F98E46}"/>
              </a:ext>
            </a:extLst>
          </p:cNvPr>
          <p:cNvPicPr>
            <a:picLocks noChangeAspect="1"/>
          </p:cNvPicPr>
          <p:nvPr/>
        </p:nvPicPr>
        <p:blipFill>
          <a:blip r:embed="rId4"/>
          <a:stretch>
            <a:fillRect/>
          </a:stretch>
        </p:blipFill>
        <p:spPr>
          <a:xfrm>
            <a:off x="469900" y="1094441"/>
            <a:ext cx="8547100" cy="4986618"/>
          </a:xfrm>
          <a:prstGeom prst="rect">
            <a:avLst/>
          </a:prstGeom>
        </p:spPr>
      </p:pic>
      <p:pic>
        <p:nvPicPr>
          <p:cNvPr id="6" name="Picture 6" descr="A close up of a sign&#10;&#10;Description automatically generated">
            <a:extLst>
              <a:ext uri="{FF2B5EF4-FFF2-40B4-BE49-F238E27FC236}">
                <a16:creationId xmlns:a16="http://schemas.microsoft.com/office/drawing/2014/main" id="{6A244081-0C6B-471B-9783-A3F8385126A0}"/>
              </a:ext>
            </a:extLst>
          </p:cNvPr>
          <p:cNvPicPr>
            <a:picLocks noChangeAspect="1"/>
          </p:cNvPicPr>
          <p:nvPr/>
        </p:nvPicPr>
        <p:blipFill>
          <a:blip r:embed="rId5"/>
          <a:stretch>
            <a:fillRect/>
          </a:stretch>
        </p:blipFill>
        <p:spPr>
          <a:xfrm>
            <a:off x="9334500" y="127000"/>
            <a:ext cx="1371600" cy="1371600"/>
          </a:xfrm>
          <a:prstGeom prst="rect">
            <a:avLst/>
          </a:prstGeom>
        </p:spPr>
      </p:pic>
    </p:spTree>
    <p:extLst>
      <p:ext uri="{BB962C8B-B14F-4D97-AF65-F5344CB8AC3E}">
        <p14:creationId xmlns:p14="http://schemas.microsoft.com/office/powerpoint/2010/main" val="1527579263"/>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3454B"/>
      </a:dk2>
      <a:lt2>
        <a:srgbClr val="CECFD2"/>
      </a:lt2>
      <a:accent1>
        <a:srgbClr val="00246D"/>
      </a:accent1>
      <a:accent2>
        <a:srgbClr val="009999"/>
      </a:accent2>
      <a:accent3>
        <a:srgbClr val="E246AE"/>
      </a:accent3>
      <a:accent4>
        <a:srgbClr val="4471C3"/>
      </a:accent4>
      <a:accent5>
        <a:srgbClr val="5EC0A6"/>
      </a:accent5>
      <a:accent6>
        <a:srgbClr val="D9E8E3"/>
      </a:accent6>
      <a:hlink>
        <a:srgbClr val="C10ADD"/>
      </a:hlink>
      <a:folHlink>
        <a:srgbClr val="7F00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4824</Words>
  <Application>Microsoft Macintosh PowerPoint</Application>
  <PresentationFormat>Widescreen</PresentationFormat>
  <Paragraphs>709</Paragraphs>
  <Slides>51</Slides>
  <Notes>51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Noto Sans Symbols</vt:lpstr>
      <vt:lpstr>Georgia</vt:lpstr>
      <vt:lpstr>Times New Roman</vt:lpstr>
      <vt:lpstr>Calibri</vt:lpstr>
      <vt:lpstr>Roboto Mono</vt:lpstr>
      <vt:lpstr>Arial</vt:lpstr>
      <vt:lpstr>Open Sans SemiBold</vt:lpstr>
      <vt:lpstr>Open Sans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Erika Keller</dc:creator>
  <cp:lastModifiedBy>Callison-Burch, Christopher</cp:lastModifiedBy>
  <cp:revision>1260</cp:revision>
  <dcterms:created xsi:type="dcterms:W3CDTF">2019-12-03T19:46:34Z</dcterms:created>
  <dcterms:modified xsi:type="dcterms:W3CDTF">2020-09-02T17:26:47Z</dcterms:modified>
</cp:coreProperties>
</file>