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7.xml" ContentType="application/vnd.openxmlformats-officedocument.presentationml.notesSlide+xml"/>
  <Override PartName="/ppt/tags/tag100.xml" ContentType="application/vnd.openxmlformats-officedocument.presentationml.tags+xml"/>
  <Override PartName="/ppt/notesSlides/notesSlide1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0.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2.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70"/>
  </p:notesMasterIdLst>
  <p:handoutMasterIdLst>
    <p:handoutMasterId r:id="rId71"/>
  </p:handoutMasterIdLst>
  <p:sldIdLst>
    <p:sldId id="625" r:id="rId2"/>
    <p:sldId id="583" r:id="rId3"/>
    <p:sldId id="584" r:id="rId4"/>
    <p:sldId id="586" r:id="rId5"/>
    <p:sldId id="587" r:id="rId6"/>
    <p:sldId id="588" r:id="rId7"/>
    <p:sldId id="590" r:id="rId8"/>
    <p:sldId id="591" r:id="rId9"/>
    <p:sldId id="592" r:id="rId10"/>
    <p:sldId id="593" r:id="rId11"/>
    <p:sldId id="594" r:id="rId12"/>
    <p:sldId id="595" r:id="rId13"/>
    <p:sldId id="596" r:id="rId14"/>
    <p:sldId id="597" r:id="rId15"/>
    <p:sldId id="598" r:id="rId16"/>
    <p:sldId id="599" r:id="rId17"/>
    <p:sldId id="600" r:id="rId18"/>
    <p:sldId id="601" r:id="rId19"/>
    <p:sldId id="602" r:id="rId20"/>
    <p:sldId id="603" r:id="rId21"/>
    <p:sldId id="604" r:id="rId22"/>
    <p:sldId id="605" r:id="rId23"/>
    <p:sldId id="606" r:id="rId24"/>
    <p:sldId id="607" r:id="rId25"/>
    <p:sldId id="608" r:id="rId26"/>
    <p:sldId id="609" r:id="rId27"/>
    <p:sldId id="610" r:id="rId28"/>
    <p:sldId id="611" r:id="rId29"/>
    <p:sldId id="612" r:id="rId30"/>
    <p:sldId id="613" r:id="rId31"/>
    <p:sldId id="614" r:id="rId32"/>
    <p:sldId id="615" r:id="rId33"/>
    <p:sldId id="616" r:id="rId34"/>
    <p:sldId id="617" r:id="rId35"/>
    <p:sldId id="618" r:id="rId36"/>
    <p:sldId id="619" r:id="rId37"/>
    <p:sldId id="620" r:id="rId38"/>
    <p:sldId id="621" r:id="rId39"/>
    <p:sldId id="622" r:id="rId40"/>
    <p:sldId id="624" r:id="rId41"/>
    <p:sldId id="575" r:id="rId42"/>
    <p:sldId id="567" r:id="rId43"/>
    <p:sldId id="557" r:id="rId44"/>
    <p:sldId id="573" r:id="rId45"/>
    <p:sldId id="528" r:id="rId46"/>
    <p:sldId id="560" r:id="rId47"/>
    <p:sldId id="561" r:id="rId48"/>
    <p:sldId id="549" r:id="rId49"/>
    <p:sldId id="577" r:id="rId50"/>
    <p:sldId id="563" r:id="rId51"/>
    <p:sldId id="578" r:id="rId52"/>
    <p:sldId id="520" r:id="rId53"/>
    <p:sldId id="580" r:id="rId54"/>
    <p:sldId id="582" r:id="rId55"/>
    <p:sldId id="568" r:id="rId56"/>
    <p:sldId id="521" r:id="rId57"/>
    <p:sldId id="522" r:id="rId58"/>
    <p:sldId id="523" r:id="rId59"/>
    <p:sldId id="525" r:id="rId60"/>
    <p:sldId id="526" r:id="rId61"/>
    <p:sldId id="576" r:id="rId62"/>
    <p:sldId id="527" r:id="rId63"/>
    <p:sldId id="554" r:id="rId64"/>
    <p:sldId id="473" r:id="rId65"/>
    <p:sldId id="474" r:id="rId66"/>
    <p:sldId id="475" r:id="rId67"/>
    <p:sldId id="476" r:id="rId68"/>
    <p:sldId id="477" r:id="rId69"/>
  </p:sldIdLst>
  <p:sldSz cx="12192000" cy="6858000"/>
  <p:notesSz cx="7099300" cy="10234613"/>
  <p:custDataLst>
    <p:tags r:id="rId7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60"/>
    <a:srgbClr val="EAE636"/>
    <a:srgbClr val="FFFF00"/>
    <a:srgbClr val="3333FF"/>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9" autoAdjust="0"/>
    <p:restoredTop sz="84306" autoAdjust="0"/>
  </p:normalViewPr>
  <p:slideViewPr>
    <p:cSldViewPr>
      <p:cViewPr varScale="1">
        <p:scale>
          <a:sx n="190" d="100"/>
          <a:sy n="190" d="100"/>
        </p:scale>
        <p:origin x="13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tags" Target="tags/tag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360212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2716013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2</a:t>
            </a:fld>
            <a:endParaRPr lang="en-US"/>
          </a:p>
        </p:txBody>
      </p:sp>
    </p:spTree>
    <p:extLst>
      <p:ext uri="{BB962C8B-B14F-4D97-AF65-F5344CB8AC3E}">
        <p14:creationId xmlns:p14="http://schemas.microsoft.com/office/powerpoint/2010/main" val="182139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 values</a:t>
            </a:r>
            <a:r>
              <a:rPr lang="en-US" baseline="0" dirty="0" smtClean="0"/>
              <a:t> for inputs are fixed, but </a:t>
            </a:r>
            <a:r>
              <a:rPr lang="en-US" dirty="0" smtClean="0"/>
              <a:t>we can choose</a:t>
            </a:r>
            <a:r>
              <a:rPr lang="en-US" baseline="0" dirty="0" smtClean="0"/>
              <a:t> different weight vectors. </a:t>
            </a:r>
            <a:r>
              <a:rPr lang="en-US" dirty="0" smtClean="0"/>
              <a:t>Depending on the weight</a:t>
            </a:r>
            <a:r>
              <a:rPr lang="en-US" baseline="0" dirty="0" smtClean="0"/>
              <a:t> vector that we pick, we will get a different classifier.  </a:t>
            </a:r>
          </a:p>
          <a:p>
            <a:endParaRPr lang="en-US" baseline="0" dirty="0" smtClean="0"/>
          </a:p>
          <a:p>
            <a:r>
              <a:rPr lang="en-US" baseline="0" dirty="0" smtClean="0"/>
              <a:t>Let’s look at an example, with the following weight vector.  The first entry is a weight based on how often the word free appears.  We get a high value for that.  The next one is whether your name appears.  This weight vector will lower the value.  If there are misspelled words, the activation will go up.  If the email comes from a friend then the activation will go up.</a:t>
            </a:r>
          </a:p>
          <a:p>
            <a:r>
              <a:rPr lang="en-US" baseline="0" dirty="0" smtClean="0"/>
              <a:t>The weight vector always represents the positive class, so what is it in this case?  It’s SPAM. </a:t>
            </a:r>
          </a:p>
          <a:p>
            <a:endParaRPr lang="en-US" dirty="0" smtClean="0"/>
          </a:p>
          <a:p>
            <a:r>
              <a:rPr lang="en-US" dirty="0" smtClean="0"/>
              <a:t>The weight vector</a:t>
            </a:r>
            <a:r>
              <a:rPr lang="en-US" baseline="0" dirty="0" smtClean="0"/>
              <a:t> lives in the same vector space as the feature vectors.  Here’s are two feature vectors representing two emails that we want to classify.</a:t>
            </a:r>
            <a:endParaRPr lang="en-US" dirty="0" smtClean="0"/>
          </a:p>
          <a:p>
            <a:endParaRPr lang="en-US" b="1" dirty="0" smtClean="0"/>
          </a:p>
          <a:p>
            <a:r>
              <a:rPr lang="en-US" b="1" dirty="0" smtClean="0"/>
              <a:t>For linear classification, we have a separating hyperplane. </a:t>
            </a:r>
            <a:r>
              <a:rPr lang="en-US" b="1" baseline="0" dirty="0" smtClean="0"/>
              <a:t> Separation is orthogonal to w.  ((Draw this at a right angle to w)).  Everything on the same side as w is the positive class  Everything on the other side is the negative class. </a:t>
            </a:r>
            <a:endParaRPr lang="en-US" b="1" dirty="0" smtClean="0"/>
          </a:p>
          <a:p>
            <a:r>
              <a:rPr lang="en-US" b="1" dirty="0" smtClean="0"/>
              <a:t>For x2, the angle between w</a:t>
            </a:r>
            <a:r>
              <a:rPr lang="en-US" b="1" baseline="0" dirty="0" smtClean="0"/>
              <a:t> and f(x2) &gt; 90 degrees, so it is negative.</a:t>
            </a:r>
          </a:p>
          <a:p>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If we compute the inner product</a:t>
            </a:r>
            <a:r>
              <a:rPr lang="en-US" b="1" baseline="0" dirty="0" smtClean="0"/>
              <a:t> then we’ll get a negative class when the angle is &gt; 90 degrees like f(x_2).  </a:t>
            </a: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48</a:t>
            </a:fld>
            <a:endParaRPr lang="en-US"/>
          </a:p>
        </p:txBody>
      </p:sp>
    </p:spTree>
    <p:extLst>
      <p:ext uri="{BB962C8B-B14F-4D97-AF65-F5344CB8AC3E}">
        <p14:creationId xmlns:p14="http://schemas.microsoft.com/office/powerpoint/2010/main" val="7854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move the decision boundary</a:t>
            </a:r>
            <a:r>
              <a:rPr lang="en-US" baseline="0" dirty="0" smtClean="0"/>
              <a:t> so that the decisions are usually correct. </a:t>
            </a:r>
          </a:p>
          <a:p>
            <a:endParaRPr lang="en-US" baseline="0" dirty="0" smtClean="0"/>
          </a:p>
          <a:p>
            <a:r>
              <a:rPr lang="en-US" dirty="0" smtClean="0"/>
              <a:t>2d:</a:t>
            </a:r>
            <a:r>
              <a:rPr lang="en-US" baseline="0" dirty="0" smtClean="0"/>
              <a:t> line</a:t>
            </a:r>
          </a:p>
          <a:p>
            <a:r>
              <a:rPr lang="en-US" baseline="0" dirty="0" smtClean="0"/>
              <a:t>3d: plane</a:t>
            </a:r>
          </a:p>
          <a:p>
            <a:r>
              <a:rPr lang="en-US" baseline="0" dirty="0" smtClean="0"/>
              <a:t>Many-d: hyperplane.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49</a:t>
            </a:fld>
            <a:endParaRPr lang="en-US"/>
          </a:p>
        </p:txBody>
      </p:sp>
    </p:spTree>
    <p:extLst>
      <p:ext uri="{BB962C8B-B14F-4D97-AF65-F5344CB8AC3E}">
        <p14:creationId xmlns:p14="http://schemas.microsoft.com/office/powerpoint/2010/main" val="179734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simple 2-dim</a:t>
            </a:r>
            <a:r>
              <a:rPr lang="en-US" baseline="0" dirty="0" smtClean="0"/>
              <a:t> example to give some intuition. </a:t>
            </a:r>
          </a:p>
          <a:p>
            <a:r>
              <a:rPr lang="en-US" baseline="0" dirty="0" smtClean="0"/>
              <a:t>Let’s say our weight vector looks like this.</a:t>
            </a:r>
          </a:p>
          <a:p>
            <a:r>
              <a:rPr lang="en-US" baseline="0" dirty="0" smtClean="0"/>
              <a:t>We want to find the set of points where w*f(x) = 0.  That’s the boundary. </a:t>
            </a:r>
          </a:p>
          <a:p>
            <a:r>
              <a:rPr lang="en-US" baseline="0" dirty="0" smtClean="0"/>
              <a:t>Here’s the point for free, money ((draw point) ).</a:t>
            </a:r>
          </a:p>
          <a:p>
            <a:r>
              <a:rPr lang="en-US" baseline="0" dirty="0" smtClean="0"/>
              <a:t>What does the bias term do?  It allows us to shift the boundary away from the origin.  In this case the Bias is -3.  So w*</a:t>
            </a:r>
            <a:r>
              <a:rPr lang="en-US" baseline="0" dirty="0" err="1" smtClean="0"/>
              <a:t>featrures</a:t>
            </a:r>
            <a:r>
              <a:rPr lang="en-US" baseline="0" dirty="0" smtClean="0"/>
              <a:t>=3.</a:t>
            </a:r>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50</a:t>
            </a:fld>
            <a:endParaRPr lang="en-US"/>
          </a:p>
        </p:txBody>
      </p:sp>
    </p:spTree>
    <p:extLst>
      <p:ext uri="{BB962C8B-B14F-4D97-AF65-F5344CB8AC3E}">
        <p14:creationId xmlns:p14="http://schemas.microsoft.com/office/powerpoint/2010/main" val="211030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Loop through</a:t>
            </a:r>
            <a:r>
              <a:rPr lang="en-US" baseline="0" dirty="0" smtClean="0"/>
              <a:t> every training example.  </a:t>
            </a:r>
          </a:p>
          <a:p>
            <a:r>
              <a:rPr lang="en-US" baseline="0" dirty="0" smtClean="0"/>
              <a:t>  Try to classify that point with the current weights.</a:t>
            </a:r>
          </a:p>
          <a:p>
            <a:r>
              <a:rPr lang="en-US" baseline="0" dirty="0" smtClean="0"/>
              <a:t>  If the prediction is correct (e.g. y = y*) then you don’t make any change.</a:t>
            </a:r>
          </a:p>
          <a:p>
            <a:r>
              <a:rPr lang="en-US" baseline="0" dirty="0" smtClean="0"/>
              <a:t>  If the prediction is wrong, then let’s nudge the weight vector.  This is just like with Q-learning where we nudged things in the direction of the correct value.  Since it’s just one sample, we don’t want to dramatically change.  So this is what we want to do with the perceptron too.</a:t>
            </a:r>
            <a:endParaRPr lang="en-US" dirty="0" smtClean="0"/>
          </a:p>
          <a:p>
            <a:endParaRPr lang="en-US" dirty="0" smtClean="0"/>
          </a:p>
          <a:p>
            <a:endParaRPr lang="en-US" dirty="0" smtClean="0"/>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52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 Mathematically what does it look like?</a:t>
            </a:r>
            <a:r>
              <a:rPr lang="en-US" baseline="0" dirty="0" smtClean="0"/>
              <a:t>  You start with zero weights, and then for each thing you classify by running this computation here: w*f(x) and checking whether that inner product is positive or negative.  You classify x as positive if the inner product is &gt;= 0, and negative if it is &lt;0.</a:t>
            </a:r>
          </a:p>
          <a:p>
            <a:endParaRPr lang="en-US" baseline="0" dirty="0" smtClean="0"/>
          </a:p>
          <a:p>
            <a:r>
              <a:rPr lang="en-US" baseline="0" dirty="0" smtClean="0"/>
              <a:t>You then check the correct label y* in the training example.  The training example will tell you whether it should be positive or negative.  If you’re correct, then no change.</a:t>
            </a:r>
          </a:p>
          <a:p>
            <a:r>
              <a:rPr lang="en-US" baseline="0" dirty="0" smtClean="0"/>
              <a:t>If you’re wrong, then we will make an adjustment.  For the picture here, f(x) get’s a positive classification.  Let’s say that the training data tells us that it should be negative.  Then we need to somehow adjust this.  We need to rotate w and f apart, so that they hopefully now have a negative inner product.  </a:t>
            </a:r>
          </a:p>
          <a:p>
            <a:endParaRPr lang="en-US" baseline="0" dirty="0" smtClean="0"/>
          </a:p>
          <a:p>
            <a:r>
              <a:rPr lang="en-US" baseline="0" dirty="0" smtClean="0"/>
              <a:t>F is fixed.  </a:t>
            </a:r>
            <a:r>
              <a:rPr lang="en-US" dirty="0" smtClean="0"/>
              <a:t>W is the thing that we can change.  We want to change is so</a:t>
            </a:r>
            <a:r>
              <a:rPr lang="en-US" baseline="0" dirty="0" smtClean="0"/>
              <a:t> that it is less aligned with f.  If we want to make it less aligned with f, then we add the negative of f to w.  ((draw it)).  If we add the negative of F to W, then we get a new W ((draw it), and our decision boundary changes ((Draw it as at a right angle to the new W)).  </a:t>
            </a:r>
          </a:p>
          <a:p>
            <a:r>
              <a:rPr lang="en-US" baseline="0" dirty="0" smtClean="0"/>
              <a:t>The f is now of the other side of the decision boundary than it was before, which is our goal).</a:t>
            </a:r>
            <a:endParaRPr lang="en-US" dirty="0" smtClean="0"/>
          </a:p>
          <a:p>
            <a:endParaRPr lang="en-US" dirty="0" smtClean="0"/>
          </a:p>
          <a:p>
            <a:r>
              <a:rPr lang="en-US" dirty="0" smtClean="0"/>
              <a:t> So</a:t>
            </a:r>
            <a:r>
              <a:rPr lang="en-US" baseline="0" dirty="0" smtClean="0"/>
              <a:t> here’s the update that we use if the update is wrong: we add y* (+1 or -1) * f to  w</a:t>
            </a:r>
            <a:endParaRPr lang="en-US" dirty="0" smtClean="0"/>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53</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perceptron in action.  </a:t>
            </a:r>
          </a:p>
          <a:p>
            <a:r>
              <a:rPr lang="en-US" dirty="0" smtClean="0"/>
              <a:t>Initially we have the weight vector with this hyperplane as its decision boundary.</a:t>
            </a:r>
          </a:p>
          <a:p>
            <a:r>
              <a:rPr lang="en-US" dirty="0" smtClean="0"/>
              <a:t>We have a negative point that we get wrong, so we shift the decision</a:t>
            </a:r>
            <a:r>
              <a:rPr lang="en-US" baseline="0" dirty="0" smtClean="0"/>
              <a:t> boundary.  At first we do this way too much.</a:t>
            </a:r>
          </a:p>
          <a:p>
            <a:r>
              <a:rPr lang="en-US" baseline="0" dirty="0" smtClean="0"/>
              <a:t>Next we get another example, which we get wrong.  We nudge again way too much (this has to do with learning rate, which we’ll get to later).</a:t>
            </a:r>
          </a:p>
          <a:p>
            <a:r>
              <a:rPr lang="en-US" baseline="0" dirty="0" smtClean="0"/>
              <a:t>Eventually it lands here.</a:t>
            </a:r>
          </a:p>
          <a:p>
            <a:r>
              <a:rPr lang="en-US" baseline="0" dirty="0" smtClean="0"/>
              <a:t>If your data is separable (there exists a hyperplane that separates your cases), then the perceptron will find a decision boundary that gets </a:t>
            </a:r>
            <a:r>
              <a:rPr lang="en-US" baseline="0" dirty="0" err="1" smtClean="0"/>
              <a:t>everythign</a:t>
            </a:r>
            <a:r>
              <a:rPr lang="en-US" baseline="0" dirty="0" smtClean="0"/>
              <a:t> right.</a:t>
            </a:r>
          </a:p>
          <a:p>
            <a:r>
              <a:rPr lang="en-US" baseline="0" dirty="0" smtClean="0"/>
              <a:t>Can there be more than one such decision boundary?  YES!  Many!</a:t>
            </a:r>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55</a:t>
            </a:fld>
            <a:endParaRPr lang="en-US"/>
          </a:p>
        </p:txBody>
      </p:sp>
    </p:spTree>
    <p:extLst>
      <p:ext uri="{BB962C8B-B14F-4D97-AF65-F5344CB8AC3E}">
        <p14:creationId xmlns:p14="http://schemas.microsoft.com/office/powerpoint/2010/main" val="20012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we’ll look</a:t>
            </a:r>
            <a:r>
              <a:rPr lang="en-US" baseline="0" dirty="0" smtClean="0"/>
              <a:t> at 3 classes on the slides, but this applies to any number of classes.</a:t>
            </a:r>
          </a:p>
          <a:p>
            <a:r>
              <a:rPr lang="en-US" baseline="0" dirty="0" smtClean="0"/>
              <a:t>We have weight vector for each class.</a:t>
            </a:r>
          </a:p>
          <a:p>
            <a:r>
              <a:rPr lang="en-US" baseline="0" dirty="0" smtClean="0"/>
              <a:t>If these are equal length, then the decision boundaries will be at the place that bisects the weight vectors (typically they won’t be equal length, which makes things a bit more complicated, but not much).</a:t>
            </a:r>
          </a:p>
          <a:p>
            <a:endParaRPr lang="en-US" baseline="0" dirty="0" smtClean="0"/>
          </a:p>
          <a:p>
            <a:r>
              <a:rPr lang="en-US" baseline="0" dirty="0" smtClean="0"/>
              <a:t>Now there is a w for each class (we index the classes by y).  We compute </a:t>
            </a:r>
            <a:r>
              <a:rPr lang="en-US" baseline="0" dirty="0" err="1" smtClean="0"/>
              <a:t>w_y</a:t>
            </a:r>
            <a:r>
              <a:rPr lang="en-US" baseline="0" dirty="0" smtClean="0"/>
              <a:t> * f(x) for each class Y.  Whichever one is the highest becomes our prediction for what class X should have.</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56</a:t>
            </a:fld>
            <a:endParaRPr lang="en-US"/>
          </a:p>
        </p:txBody>
      </p:sp>
    </p:spTree>
    <p:extLst>
      <p:ext uri="{BB962C8B-B14F-4D97-AF65-F5344CB8AC3E}">
        <p14:creationId xmlns:p14="http://schemas.microsoft.com/office/powerpoint/2010/main" val="1029149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initial weight vectors for each of our three classes.  Now we have 3 inputs that we want to classify.  </a:t>
            </a:r>
          </a:p>
          <a:p>
            <a:endParaRPr lang="en-US" dirty="0" smtClean="0"/>
          </a:p>
          <a:p>
            <a:r>
              <a:rPr lang="en-US" dirty="0" smtClean="0"/>
              <a:t>Let’s compute the values for each of the classes.  It</a:t>
            </a:r>
            <a:r>
              <a:rPr lang="mr-IN" dirty="0" smtClean="0"/>
              <a:t>’</a:t>
            </a:r>
            <a:r>
              <a:rPr lang="en-US" dirty="0" smtClean="0"/>
              <a:t>s the inner</a:t>
            </a:r>
            <a:r>
              <a:rPr lang="en-US" baseline="0" dirty="0" smtClean="0"/>
              <a:t> product.  Since sports has the bias term of 1, it wins.  However, Let’s say that y* is </a:t>
            </a:r>
            <a:r>
              <a:rPr lang="en-US" baseline="0" dirty="0" err="1" smtClean="0"/>
              <a:t>poiitics</a:t>
            </a:r>
            <a:r>
              <a:rPr lang="en-US" baseline="0" dirty="0" smtClean="0"/>
              <a:t>.</a:t>
            </a:r>
          </a:p>
          <a:p>
            <a:endParaRPr lang="en-US" baseline="0" dirty="0" smtClean="0"/>
          </a:p>
          <a:p>
            <a:r>
              <a:rPr lang="en-US" baseline="0" dirty="0" smtClean="0"/>
              <a:t>We add f(x) to politics, which gives us  a new </a:t>
            </a:r>
            <a:r>
              <a:rPr lang="en-US" baseline="0" dirty="0" err="1" smtClean="0"/>
              <a:t>w_politics</a:t>
            </a:r>
            <a:r>
              <a:rPr lang="en-US" baseline="0" dirty="0" smtClean="0"/>
              <a:t> of (1, 1, 0, 1, 1).  </a:t>
            </a:r>
          </a:p>
          <a:p>
            <a:r>
              <a:rPr lang="en-US" baseline="0" dirty="0" smtClean="0"/>
              <a:t>We subtract f(x) from sports, so we get a new </a:t>
            </a:r>
            <a:r>
              <a:rPr lang="en-US" baseline="0" dirty="0" err="1" smtClean="0"/>
              <a:t>w_sports</a:t>
            </a:r>
            <a:r>
              <a:rPr lang="en-US" baseline="0" dirty="0" smtClean="0"/>
              <a:t> of (0, -1, 0, -1, -1).</a:t>
            </a:r>
          </a:p>
          <a:p>
            <a:r>
              <a:rPr lang="en-US" baseline="0" dirty="0" smtClean="0"/>
              <a:t>So that’s our first training example.</a:t>
            </a:r>
          </a:p>
          <a:p>
            <a:endParaRPr lang="en-US" baseline="0" dirty="0" smtClean="0"/>
          </a:p>
          <a:p>
            <a:r>
              <a:rPr lang="en-US" baseline="0" dirty="0" smtClean="0"/>
              <a:t>Let’s compute the score for “win the election”.  The feature vector is 1, 1, 0,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So the highest score is politics.  That’s the correct label, so we don’t need to do any updates.</a:t>
            </a:r>
          </a:p>
          <a:p>
            <a:endParaRPr lang="en-US" baseline="0" dirty="0" smtClean="0"/>
          </a:p>
          <a:p>
            <a:r>
              <a:rPr lang="en-US" baseline="0" dirty="0" smtClean="0"/>
              <a:t>For win the game our f(x) is (1, 1, 1, 0, 1). </a:t>
            </a:r>
          </a:p>
          <a:p>
            <a:r>
              <a:rPr lang="en-US" baseline="0" dirty="0" smtClean="0"/>
              <a:t>For the inner products we get  -2 for </a:t>
            </a:r>
            <a:r>
              <a:rPr lang="en-US" baseline="0" dirty="0" err="1" smtClean="0"/>
              <a:t>w_sports</a:t>
            </a:r>
            <a:r>
              <a:rPr lang="en-US" baseline="0" dirty="0" smtClean="0"/>
              <a:t>, 3 for </a:t>
            </a:r>
            <a:r>
              <a:rPr lang="en-US" baseline="0" dirty="0" err="1" smtClean="0"/>
              <a:t>w_politics</a:t>
            </a:r>
            <a:r>
              <a:rPr lang="en-US" baseline="0" dirty="0" smtClean="0"/>
              <a:t> and 0 for </a:t>
            </a:r>
            <a:r>
              <a:rPr lang="en-US" baseline="0" dirty="0" err="1" smtClean="0"/>
              <a:t>w_tech</a:t>
            </a:r>
            <a:r>
              <a:rPr lang="en-US" baseline="0" dirty="0" smtClean="0"/>
              <a:t>.</a:t>
            </a:r>
          </a:p>
          <a:p>
            <a:r>
              <a:rPr lang="en-US" baseline="0" dirty="0" smtClean="0"/>
              <a:t>Now we have to update by subtracting this f(x) from the politics weight vector, and add it to the sports weight vector. </a:t>
            </a:r>
          </a:p>
          <a:p>
            <a:endParaRPr lang="en-US" baseline="0" dirty="0" smtClean="0"/>
          </a:p>
          <a:p>
            <a:r>
              <a:rPr lang="en-US" baseline="0" dirty="0" smtClean="0"/>
              <a:t>Subtracting it out </a:t>
            </a:r>
            <a:r>
              <a:rPr lang="en-US" baseline="0" dirty="0" err="1" smtClean="0"/>
              <a:t>fom</a:t>
            </a:r>
            <a:r>
              <a:rPr lang="en-US" baseline="0" dirty="0" smtClean="0"/>
              <a:t> </a:t>
            </a:r>
            <a:r>
              <a:rPr lang="en-US" baseline="0" dirty="0" err="1" smtClean="0"/>
              <a:t>w_politics</a:t>
            </a:r>
            <a:r>
              <a:rPr lang="en-US" baseline="0" dirty="0" smtClean="0"/>
              <a:t> gives us new </a:t>
            </a:r>
            <a:r>
              <a:rPr lang="en-US" baseline="0" dirty="0" err="1" smtClean="0"/>
              <a:t>w_politics</a:t>
            </a:r>
            <a:r>
              <a:rPr lang="en-US" baseline="0" dirty="0" smtClean="0"/>
              <a:t> of (0, 0, -1, 1, 0).</a:t>
            </a:r>
          </a:p>
          <a:p>
            <a:r>
              <a:rPr lang="en-US" baseline="0" dirty="0" smtClean="0"/>
              <a:t>We add f(x) </a:t>
            </a:r>
            <a:r>
              <a:rPr lang="en-US" baseline="0" dirty="0" err="1" smtClean="0"/>
              <a:t>tp</a:t>
            </a:r>
            <a:r>
              <a:rPr lang="en-US" baseline="0" dirty="0" smtClean="0"/>
              <a:t> sports, so we get a new </a:t>
            </a:r>
            <a:r>
              <a:rPr lang="en-US" baseline="0" dirty="0" err="1" smtClean="0"/>
              <a:t>w_sports</a:t>
            </a:r>
            <a:r>
              <a:rPr lang="en-US" baseline="0" dirty="0" smtClean="0"/>
              <a:t> of (1, 0, 1, -1, 0).</a:t>
            </a:r>
          </a:p>
          <a:p>
            <a:endParaRPr lang="en-US" baseline="0" dirty="0" smtClean="0"/>
          </a:p>
          <a:p>
            <a:r>
              <a:rPr lang="en-US" baseline="0" dirty="0" smtClean="0"/>
              <a:t>Then we go back to the first example.  We keep looping until at some point, we run through all examples and nothing changes.  If that’s the case then nothing will change in the future.</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58</a:t>
            </a:fld>
            <a:endParaRPr lang="en-US"/>
          </a:p>
        </p:txBody>
      </p:sp>
    </p:spTree>
    <p:extLst>
      <p:ext uri="{BB962C8B-B14F-4D97-AF65-F5344CB8AC3E}">
        <p14:creationId xmlns:p14="http://schemas.microsoft.com/office/powerpoint/2010/main" val="2017152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 </a:t>
            </a:r>
            <a:r>
              <a:rPr lang="en-US" smtClean="0"/>
              <a:t>need to do </a:t>
            </a:r>
            <a:r>
              <a:rPr lang="en-US" dirty="0" smtClean="0"/>
              <a:t>at most this many passes.</a:t>
            </a:r>
          </a:p>
          <a:p>
            <a:r>
              <a:rPr lang="en-US" dirty="0" smtClean="0"/>
              <a:t>K is the number of</a:t>
            </a:r>
            <a:r>
              <a:rPr lang="en-US" baseline="0" dirty="0" smtClean="0"/>
              <a:t> features.  The more features that you have the longer it will take to converge.</a:t>
            </a:r>
          </a:p>
          <a:p>
            <a:r>
              <a:rPr lang="en-US" baseline="0" dirty="0" smtClean="0"/>
              <a:t>Delta squared is the margin.  If you have a </a:t>
            </a:r>
            <a:r>
              <a:rPr lang="en-US" sz="1200" dirty="0" smtClean="0"/>
              <a:t>separable </a:t>
            </a:r>
            <a:r>
              <a:rPr lang="en-US" baseline="0" dirty="0" smtClean="0"/>
              <a:t>data set, then you can compute the margin (the distance between the positive and negative class).  If that margin (delta) is large, then it’s an easy cases, since there are many decision boundaries.  If it’s small, then you have to be very precise before you find a separating hyperplane.  </a:t>
            </a:r>
          </a:p>
          <a:p>
            <a:endParaRPr lang="en-US" dirty="0" smtClean="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59</a:t>
            </a:fld>
            <a:endParaRPr lang="en-US"/>
          </a:p>
        </p:txBody>
      </p:sp>
    </p:spTree>
    <p:extLst>
      <p:ext uri="{BB962C8B-B14F-4D97-AF65-F5344CB8AC3E}">
        <p14:creationId xmlns:p14="http://schemas.microsoft.com/office/powerpoint/2010/main" val="381157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Overtraining is easy to fix.  Use</a:t>
            </a:r>
            <a:r>
              <a:rPr lang="en-US" baseline="0" dirty="0" smtClean="0"/>
              <a:t> held-out data to avoid overtraining via “early stopping”.</a:t>
            </a:r>
          </a:p>
          <a:p>
            <a:endParaRPr lang="en-US" baseline="0" dirty="0" smtClean="0"/>
          </a:p>
          <a:p>
            <a:r>
              <a:rPr lang="en-US" baseline="0" dirty="0" smtClean="0"/>
              <a:t>Next, we will turn to an algorithm that helps the first two problems.  It will help us find a better decision boundary, and it will help us avoid thrashing around.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62</a:t>
            </a:fld>
            <a:endParaRPr lang="en-US"/>
          </a:p>
        </p:txBody>
      </p:sp>
    </p:spTree>
    <p:extLst>
      <p:ext uri="{BB962C8B-B14F-4D97-AF65-F5344CB8AC3E}">
        <p14:creationId xmlns:p14="http://schemas.microsoft.com/office/powerpoint/2010/main" val="56167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16</a:t>
            </a:fld>
            <a:endParaRPr lang="en-US"/>
          </a:p>
        </p:txBody>
      </p:sp>
    </p:spTree>
    <p:extLst>
      <p:ext uri="{BB962C8B-B14F-4D97-AF65-F5344CB8AC3E}">
        <p14:creationId xmlns:p14="http://schemas.microsoft.com/office/powerpoint/2010/main" val="1297514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MIRA does the following when you make an error:</a:t>
            </a:r>
          </a:p>
          <a:p>
            <a:r>
              <a:rPr lang="en-US" dirty="0" smtClean="0"/>
              <a:t>You re-scale your features by some value Tau.</a:t>
            </a:r>
            <a:r>
              <a:rPr lang="en-US" baseline="0" dirty="0" smtClean="0"/>
              <a:t>  This is like the alpha that we saw in Q-learning.  It is a learning rate in some sense.  Unlike in Q-learning where this was set heuristically, we are going to have a principled way of setting Tau.</a:t>
            </a:r>
          </a:p>
          <a:p>
            <a:r>
              <a:rPr lang="en-US" baseline="0" dirty="0" smtClean="0"/>
              <a:t>Let’s take a look at it pictorially.  We wanted to classify the current thing as y*, but we came up with y as our prediction.  What we normally do is subtract out f from </a:t>
            </a:r>
            <a:r>
              <a:rPr lang="en-US" baseline="0" dirty="0" err="1" smtClean="0"/>
              <a:t>wy</a:t>
            </a:r>
            <a:r>
              <a:rPr lang="en-US" baseline="0" dirty="0" smtClean="0"/>
              <a:t>, and add it to w*, and that would be the perceptron update.  </a:t>
            </a:r>
          </a:p>
          <a:p>
            <a:r>
              <a:rPr lang="en-US" baseline="0" dirty="0" smtClean="0"/>
              <a:t>Now we’re going to allow some scaling via tau.  Not  too much, not too little. </a:t>
            </a:r>
          </a:p>
          <a:p>
            <a:endParaRPr lang="en-US" baseline="0" dirty="0" smtClean="0"/>
          </a:p>
          <a:p>
            <a:r>
              <a:rPr lang="en-US" baseline="0" dirty="0" smtClean="0"/>
              <a:t>So here’s the equation that we use to choose an update size.  We want to pick a new update that has the weight vector for each class (</a:t>
            </a:r>
            <a:r>
              <a:rPr lang="en-US" baseline="0" dirty="0" err="1" smtClean="0"/>
              <a:t>w_y</a:t>
            </a:r>
            <a:r>
              <a:rPr lang="en-US" baseline="0" dirty="0" smtClean="0"/>
              <a:t>’) to be as close as possible to </a:t>
            </a:r>
            <a:r>
              <a:rPr lang="en-US" baseline="0" dirty="0" err="1" smtClean="0"/>
              <a:t>w_y</a:t>
            </a:r>
            <a:r>
              <a:rPr lang="en-US" baseline="0" dirty="0" smtClean="0"/>
              <a:t>.   You could make that true by just setting </a:t>
            </a:r>
            <a:r>
              <a:rPr lang="en-US" baseline="0" dirty="0" err="1" smtClean="0"/>
              <a:t>w_y</a:t>
            </a:r>
            <a:r>
              <a:rPr lang="en-US" baseline="0" dirty="0" smtClean="0"/>
              <a:t>’ to be </a:t>
            </a:r>
            <a:r>
              <a:rPr lang="en-US" baseline="0" dirty="0" err="1" smtClean="0"/>
              <a:t>w_y</a:t>
            </a:r>
            <a:r>
              <a:rPr lang="en-US" baseline="0" dirty="0" smtClean="0"/>
              <a:t>.</a:t>
            </a:r>
          </a:p>
          <a:p>
            <a:endParaRPr lang="en-US" baseline="0" dirty="0" smtClean="0"/>
          </a:p>
          <a:p>
            <a:r>
              <a:rPr lang="en-US" baseline="0" dirty="0" smtClean="0"/>
              <a:t>But there’s a constraint.  We want the </a:t>
            </a:r>
            <a:r>
              <a:rPr lang="en-US" baseline="0" dirty="0" err="1" smtClean="0"/>
              <a:t>w_y</a:t>
            </a:r>
            <a:r>
              <a:rPr lang="en-US" baseline="0" dirty="0" smtClean="0"/>
              <a:t> to be better for the current item f(x).  That’s the second term.  And not only do we want it to be better than our previous prediction, and we want it to be correct by a margin of at least +1.  This is saying that y* has to be getting a higher score than y +1.  </a:t>
            </a:r>
          </a:p>
          <a:p>
            <a:r>
              <a:rPr lang="en-US" baseline="0" dirty="0" smtClean="0"/>
              <a:t>The plus one gives us some margin.</a:t>
            </a:r>
          </a:p>
          <a:p>
            <a:r>
              <a:rPr lang="en-US" baseline="0" dirty="0" smtClean="0"/>
              <a:t>Now we need to solve this.    The next slide shows the optimization problem.</a:t>
            </a:r>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63</a:t>
            </a:fld>
            <a:endParaRPr lang="en-US"/>
          </a:p>
        </p:txBody>
      </p:sp>
    </p:spTree>
    <p:extLst>
      <p:ext uri="{BB962C8B-B14F-4D97-AF65-F5344CB8AC3E}">
        <p14:creationId xmlns:p14="http://schemas.microsoft.com/office/powerpoint/2010/main" val="9757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need to solve the problem.</a:t>
            </a:r>
          </a:p>
          <a:p>
            <a:r>
              <a:rPr lang="en-US" dirty="0" smtClean="0"/>
              <a:t>We have</a:t>
            </a:r>
            <a:r>
              <a:rPr lang="en-US" baseline="0" dirty="0" smtClean="0"/>
              <a:t> a mistake.  We predicted y, we should have predicted y*.  We need to find the Tau to see how much we should adjust the weights for the current </a:t>
            </a:r>
            <a:r>
              <a:rPr lang="en-US" baseline="0" dirty="0" err="1" smtClean="0"/>
              <a:t>intput</a:t>
            </a:r>
            <a:r>
              <a:rPr lang="en-US" baseline="0" dirty="0" smtClean="0"/>
              <a:t> item.</a:t>
            </a:r>
          </a:p>
          <a:p>
            <a:endParaRPr lang="en-US" baseline="0" dirty="0" smtClean="0"/>
          </a:p>
          <a:p>
            <a:r>
              <a:rPr lang="en-US" baseline="0" dirty="0" smtClean="0"/>
              <a:t>So here’s the decision problem.  (two equations from previous slide).  The problem doesn’t say that it has to be the same as the thing on the left.</a:t>
            </a:r>
          </a:p>
          <a:p>
            <a:endParaRPr lang="en-US" baseline="0" dirty="0" smtClean="0"/>
          </a:p>
          <a:p>
            <a:r>
              <a:rPr lang="en-US" baseline="0" dirty="0" smtClean="0"/>
              <a:t>If all the thing we care about is y and y*, then only the weight vectors for those two will change.  So we don’t have to pay attention to weights for all the other classes.</a:t>
            </a:r>
          </a:p>
          <a:p>
            <a:r>
              <a:rPr lang="en-US" baseline="0" dirty="0" smtClean="0"/>
              <a:t>The minimal way to change them is by adding some scaled version of f(x).  Anything else that you add, is going to make the change bigger without affecting these decisions.</a:t>
            </a:r>
          </a:p>
          <a:p>
            <a:endParaRPr lang="en-US" baseline="0" dirty="0" smtClean="0"/>
          </a:p>
          <a:p>
            <a:r>
              <a:rPr lang="en-US" baseline="0" dirty="0" smtClean="0"/>
              <a:t>Therefore we get this new optimization problem.  Min Tau.</a:t>
            </a:r>
          </a:p>
          <a:p>
            <a:r>
              <a:rPr lang="en-US" baseline="0" dirty="0" smtClean="0"/>
              <a:t>If we just minimized Tau, it would be Tau = 0.  We need the same constraint as before.</a:t>
            </a:r>
          </a:p>
          <a:p>
            <a:r>
              <a:rPr lang="en-US" baseline="0" dirty="0" smtClean="0"/>
              <a:t>That’s a linear constraint in tau.  So Tau has to be bigger than something.  We get the value of Tau where the  value of the second item holds true with </a:t>
            </a:r>
            <a:r>
              <a:rPr lang="en-US" baseline="0" dirty="0" err="1" smtClean="0"/>
              <a:t>equlity</a:t>
            </a:r>
            <a:r>
              <a:rPr lang="en-US" baseline="0" dirty="0" smtClean="0"/>
              <a:t>.</a:t>
            </a:r>
          </a:p>
          <a:p>
            <a:endParaRPr lang="en-US" baseline="0" dirty="0" smtClean="0"/>
          </a:p>
          <a:p>
            <a:r>
              <a:rPr lang="en-US" baseline="0" dirty="0" smtClean="0"/>
              <a:t>That’s our closed form calculation.  Here.(3</a:t>
            </a:r>
            <a:r>
              <a:rPr lang="en-US" baseline="30000" dirty="0" smtClean="0"/>
              <a:t>rd</a:t>
            </a:r>
            <a:r>
              <a:rPr lang="en-US" baseline="0" dirty="0" smtClean="0"/>
              <a:t> part).  Plugging in the updates from the box in the upper </a:t>
            </a:r>
            <a:r>
              <a:rPr lang="en-US" baseline="0" dirty="0" err="1" smtClean="0"/>
              <a:t>righthand</a:t>
            </a:r>
            <a:r>
              <a:rPr lang="en-US" baseline="0" dirty="0" smtClean="0"/>
              <a:t> corner.</a:t>
            </a:r>
          </a:p>
          <a:p>
            <a:r>
              <a:rPr lang="en-US" baseline="0" dirty="0" smtClean="0"/>
              <a:t>The </a:t>
            </a:r>
            <a:r>
              <a:rPr lang="en-US" baseline="0" smtClean="0"/>
              <a:t>moving things around so that we get Tau on one side.</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64</a:t>
            </a:fld>
            <a:endParaRPr lang="en-US"/>
          </a:p>
        </p:txBody>
      </p:sp>
    </p:spTree>
    <p:extLst>
      <p:ext uri="{BB962C8B-B14F-4D97-AF65-F5344CB8AC3E}">
        <p14:creationId xmlns:p14="http://schemas.microsoft.com/office/powerpoint/2010/main" val="2063644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65200"/>
            <a:fld id="{8957F51E-A783-406E-B590-1245D7CA094A}" type="slidenum">
              <a:rPr lang="en-US" smtClean="0"/>
              <a:pPr defTabSz="965200"/>
              <a:t>66</a:t>
            </a:fld>
            <a:endParaRPr lang="en-US" smtClean="0"/>
          </a:p>
        </p:txBody>
      </p:sp>
      <p:sp>
        <p:nvSpPr>
          <p:cNvPr id="74755" name="Rectangle 2"/>
          <p:cNvSpPr>
            <a:spLocks noGrp="1" noRot="1" noChangeAspect="1" noChangeArrowheads="1" noTextEdit="1"/>
          </p:cNvSpPr>
          <p:nvPr>
            <p:ph type="sldImg"/>
          </p:nvPr>
        </p:nvSpPr>
        <p:spPr>
          <a:xfrm>
            <a:off x="139700" y="768350"/>
            <a:ext cx="6821488" cy="3838575"/>
          </a:xfrm>
          <a:ln/>
        </p:spPr>
      </p:sp>
      <p:sp>
        <p:nvSpPr>
          <p:cNvPr id="74756" name="Rectangle 3"/>
          <p:cNvSpPr>
            <a:spLocks noGrp="1" noChangeArrowheads="1"/>
          </p:cNvSpPr>
          <p:nvPr>
            <p:ph type="body" idx="1"/>
          </p:nvPr>
        </p:nvSpPr>
        <p:spPr>
          <a:xfrm>
            <a:off x="708698" y="4861781"/>
            <a:ext cx="5681905" cy="460456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25</a:t>
            </a:fld>
            <a:endParaRPr lang="en-US"/>
          </a:p>
        </p:txBody>
      </p:sp>
    </p:spTree>
    <p:extLst>
      <p:ext uri="{BB962C8B-B14F-4D97-AF65-F5344CB8AC3E}">
        <p14:creationId xmlns:p14="http://schemas.microsoft.com/office/powerpoint/2010/main" val="17463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26</a:t>
            </a:fld>
            <a:endParaRPr lang="en-US"/>
          </a:p>
        </p:txBody>
      </p:sp>
    </p:spTree>
    <p:extLst>
      <p:ext uri="{BB962C8B-B14F-4D97-AF65-F5344CB8AC3E}">
        <p14:creationId xmlns:p14="http://schemas.microsoft.com/office/powerpoint/2010/main" val="31175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smtClean="0"/>
              <a:t>None of these are infinity.</a:t>
            </a:r>
            <a:r>
              <a:rPr lang="en-US" baseline="0" smtClean="0"/>
              <a:t> </a:t>
            </a:r>
            <a:endParaRPr lang="en-US"/>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31</a:t>
            </a:fld>
            <a:endParaRPr lang="en-US"/>
          </a:p>
        </p:txBody>
      </p:sp>
    </p:spTree>
    <p:extLst>
      <p:ext uri="{BB962C8B-B14F-4D97-AF65-F5344CB8AC3E}">
        <p14:creationId xmlns:p14="http://schemas.microsoft.com/office/powerpoint/2010/main" val="124192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38</a:t>
            </a:fld>
            <a:endParaRPr lang="en-US"/>
          </a:p>
        </p:txBody>
      </p:sp>
    </p:spTree>
    <p:extLst>
      <p:ext uri="{BB962C8B-B14F-4D97-AF65-F5344CB8AC3E}">
        <p14:creationId xmlns:p14="http://schemas.microsoft.com/office/powerpoint/2010/main" val="128072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40</a:t>
            </a:fld>
            <a:endParaRPr lang="en-US"/>
          </a:p>
        </p:txBody>
      </p:sp>
    </p:spTree>
    <p:extLst>
      <p:ext uri="{BB962C8B-B14F-4D97-AF65-F5344CB8AC3E}">
        <p14:creationId xmlns:p14="http://schemas.microsoft.com/office/powerpoint/2010/main" val="20183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2d:</a:t>
            </a:r>
            <a:r>
              <a:rPr lang="en-US" baseline="0" dirty="0" smtClean="0"/>
              <a:t> line</a:t>
            </a:r>
          </a:p>
          <a:p>
            <a:r>
              <a:rPr lang="en-US" baseline="0" dirty="0" smtClean="0"/>
              <a:t>3d: plane</a:t>
            </a:r>
          </a:p>
          <a:p>
            <a:r>
              <a:rPr lang="en-US" baseline="0" dirty="0" smtClean="0"/>
              <a:t>Many-d: hyperplane. </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44</a:t>
            </a:fld>
            <a:endParaRPr lang="en-US"/>
          </a:p>
        </p:txBody>
      </p:sp>
    </p:spTree>
    <p:extLst>
      <p:ext uri="{BB962C8B-B14F-4D97-AF65-F5344CB8AC3E}">
        <p14:creationId xmlns:p14="http://schemas.microsoft.com/office/powerpoint/2010/main" val="54263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activation for some weight vector w</a:t>
            </a:r>
            <a:r>
              <a:rPr lang="en-US" baseline="0" dirty="0" smtClean="0"/>
              <a:t> given some input x is the Sum for each weight </a:t>
            </a:r>
            <a:r>
              <a:rPr lang="en-US" baseline="0" dirty="0" err="1" smtClean="0"/>
              <a:t>w_i</a:t>
            </a:r>
            <a:r>
              <a:rPr lang="en-US" baseline="0" dirty="0" smtClean="0"/>
              <a:t> in the weight vector with the corresponding entry in the feature vector representing x, </a:t>
            </a:r>
            <a:r>
              <a:rPr lang="en-US" baseline="0" dirty="0" err="1" smtClean="0"/>
              <a:t>f_i</a:t>
            </a:r>
            <a:r>
              <a:rPr lang="en-US" baseline="0" dirty="0" smtClean="0"/>
              <a:t>(x).</a:t>
            </a:r>
          </a:p>
          <a:p>
            <a:r>
              <a:rPr lang="en-US" baseline="0" dirty="0" smtClean="0"/>
              <a:t>We also write this as w * f(x), which is the inner product of the weight vector and the feature vector. </a:t>
            </a:r>
          </a:p>
          <a:p>
            <a:endParaRPr lang="en-US" baseline="0" dirty="0" smtClean="0"/>
          </a:p>
          <a:p>
            <a:r>
              <a:rPr lang="en-US" baseline="0" dirty="0" smtClean="0"/>
              <a:t>Depending on whether the sum is positive, or the sum is negative, we output a positive class label or a negative class label (for the binary classification case).</a:t>
            </a:r>
          </a:p>
          <a:p>
            <a:endParaRPr lang="en-US" baseline="0" dirty="0" smtClean="0"/>
          </a:p>
          <a:p>
            <a:r>
              <a:rPr lang="en-US" baseline="0" dirty="0" smtClean="0"/>
              <a:t>This is the generic picture that represents the perceptron..</a:t>
            </a:r>
          </a:p>
          <a:p>
            <a:endParaRPr lang="en-US" baseline="0" dirty="0" smtClean="0"/>
          </a:p>
          <a:p>
            <a:r>
              <a:rPr lang="en-US" baseline="0" dirty="0" smtClean="0"/>
              <a:t>This is called the “dot product” or sometimes the “inner product”</a:t>
            </a:r>
            <a:endParaRPr lang="en-US" dirty="0"/>
          </a:p>
        </p:txBody>
      </p:sp>
      <p:sp>
        <p:nvSpPr>
          <p:cNvPr id="4" name="Slide Number Placeholder 3"/>
          <p:cNvSpPr>
            <a:spLocks noGrp="1"/>
          </p:cNvSpPr>
          <p:nvPr>
            <p:ph type="sldNum" sz="quarter" idx="10"/>
          </p:nvPr>
        </p:nvSpPr>
        <p:spPr/>
        <p:txBody>
          <a:bodyPr/>
          <a:lstStyle/>
          <a:p>
            <a:pPr>
              <a:defRPr/>
            </a:pPr>
            <a:fld id="{3656C15A-65A9-4188-BE47-91B53ACA740E}" type="slidenum">
              <a:rPr lang="en-US" smtClean="0"/>
              <a:pPr>
                <a:defRPr/>
              </a:pPr>
              <a:t>47</a:t>
            </a:fld>
            <a:endParaRPr lang="en-US"/>
          </a:p>
        </p:txBody>
      </p:sp>
    </p:spTree>
    <p:extLst>
      <p:ext uri="{BB962C8B-B14F-4D97-AF65-F5344CB8AC3E}">
        <p14:creationId xmlns:p14="http://schemas.microsoft.com/office/powerpoint/2010/main" val="19189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slideLayout" Target="../slideLayouts/slideLayout2.xml"/><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slideLayout" Target="../slideLayouts/slideLayout2.xml"/><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tags" Target="../tags/tag14.xml"/><Relationship Id="rId2" Type="http://schemas.openxmlformats.org/officeDocument/2006/relationships/tags" Target="../tags/tag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xml"/><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 Type="http://schemas.openxmlformats.org/officeDocument/2006/relationships/tags" Target="../tags/tag18.xml"/><Relationship Id="rId2"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neuralnetworksanddeeplearning.com/chap1.htm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9" Type="http://schemas.openxmlformats.org/officeDocument/2006/relationships/tags" Target="../tags/tag30.xml"/><Relationship Id="rId20" Type="http://schemas.openxmlformats.org/officeDocument/2006/relationships/image" Target="../media/image42.png"/><Relationship Id="rId21" Type="http://schemas.openxmlformats.org/officeDocument/2006/relationships/image" Target="../media/image43.png"/><Relationship Id="rId22" Type="http://schemas.openxmlformats.org/officeDocument/2006/relationships/image" Target="../media/image44.png"/><Relationship Id="rId23" Type="http://schemas.openxmlformats.org/officeDocument/2006/relationships/image" Target="../media/image45.png"/><Relationship Id="rId24" Type="http://schemas.openxmlformats.org/officeDocument/2006/relationships/image" Target="../media/image46.png"/><Relationship Id="rId25" Type="http://schemas.openxmlformats.org/officeDocument/2006/relationships/image" Target="../media/image47.png"/><Relationship Id="rId26" Type="http://schemas.openxmlformats.org/officeDocument/2006/relationships/image" Target="../media/image33.png"/><Relationship Id="rId10" Type="http://schemas.openxmlformats.org/officeDocument/2006/relationships/tags" Target="../tags/tag31.xml"/><Relationship Id="rId11" Type="http://schemas.openxmlformats.org/officeDocument/2006/relationships/tags" Target="../tags/tag32.xml"/><Relationship Id="rId12" Type="http://schemas.openxmlformats.org/officeDocument/2006/relationships/tags" Target="../tags/tag33.xml"/><Relationship Id="rId13" Type="http://schemas.openxmlformats.org/officeDocument/2006/relationships/slideLayout" Target="../slideLayouts/slideLayout2.xml"/><Relationship Id="rId14" Type="http://schemas.openxmlformats.org/officeDocument/2006/relationships/image" Target="../media/image36.png"/><Relationship Id="rId15" Type="http://schemas.openxmlformats.org/officeDocument/2006/relationships/image" Target="../media/image37.png"/><Relationship Id="rId16" Type="http://schemas.openxmlformats.org/officeDocument/2006/relationships/image" Target="../media/image38.png"/><Relationship Id="rId17" Type="http://schemas.openxmlformats.org/officeDocument/2006/relationships/image" Target="../media/image39.png"/><Relationship Id="rId18" Type="http://schemas.openxmlformats.org/officeDocument/2006/relationships/image" Target="../media/image40.png"/><Relationship Id="rId19" Type="http://schemas.openxmlformats.org/officeDocument/2006/relationships/image" Target="../media/image41.png"/><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tags" Target="../tags/tag28.xml"/><Relationship Id="rId8"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33.png"/><Relationship Id="rId1" Type="http://schemas.openxmlformats.org/officeDocument/2006/relationships/tags" Target="../tags/tag34.xml"/><Relationship Id="rId2" Type="http://schemas.openxmlformats.org/officeDocument/2006/relationships/tags" Target="../tags/tag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 Type="http://schemas.openxmlformats.org/officeDocument/2006/relationships/tags" Target="../tags/tag36.xml"/><Relationship Id="rId2" Type="http://schemas.openxmlformats.org/officeDocument/2006/relationships/tags" Target="../tags/tag37.xml"/></Relationships>
</file>

<file path=ppt/slides/_rels/slide26.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slideLayout" Target="../slideLayouts/slideLayout2.xml"/><Relationship Id="rId5" Type="http://schemas.openxmlformats.org/officeDocument/2006/relationships/notesSlide" Target="../notesSlides/notesSlide4.xml"/><Relationship Id="rId6" Type="http://schemas.openxmlformats.org/officeDocument/2006/relationships/image" Target="../media/image51.png"/><Relationship Id="rId7" Type="http://schemas.openxmlformats.org/officeDocument/2006/relationships/image" Target="../media/image55.png"/><Relationship Id="rId8" Type="http://schemas.openxmlformats.org/officeDocument/2006/relationships/image" Target="../media/image56.png"/><Relationship Id="rId1" Type="http://schemas.openxmlformats.org/officeDocument/2006/relationships/tags" Target="../tags/tag39.xml"/><Relationship Id="rId2" Type="http://schemas.openxmlformats.org/officeDocument/2006/relationships/tags" Target="../tags/tag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slideLayout" Target="../slideLayouts/slideLayout2.xml"/><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9" Type="http://schemas.openxmlformats.org/officeDocument/2006/relationships/image" Target="../media/image62.png"/><Relationship Id="rId1" Type="http://schemas.openxmlformats.org/officeDocument/2006/relationships/tags" Target="../tags/tag42.xml"/><Relationship Id="rId2"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tags" Target="../tags/tag50.xml"/><Relationship Id="rId6" Type="http://schemas.openxmlformats.org/officeDocument/2006/relationships/slideLayout" Target="../slideLayouts/slideLayout2.xml"/><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image" Target="../media/image65.png"/><Relationship Id="rId10" Type="http://schemas.openxmlformats.org/officeDocument/2006/relationships/image" Target="../media/image66.png"/><Relationship Id="rId11" Type="http://schemas.openxmlformats.org/officeDocument/2006/relationships/image" Target="../media/image67.png"/><Relationship Id="rId1" Type="http://schemas.openxmlformats.org/officeDocument/2006/relationships/tags" Target="../tags/tag46.xml"/><Relationship Id="rId2" Type="http://schemas.openxmlformats.org/officeDocument/2006/relationships/tags" Target="../tags/tag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2.xml"/><Relationship Id="rId3"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34.png"/><Relationship Id="rId1" Type="http://schemas.openxmlformats.org/officeDocument/2006/relationships/tags" Target="../tags/tag52.xml"/><Relationship Id="rId2" Type="http://schemas.openxmlformats.org/officeDocument/2006/relationships/tags" Target="../tags/tag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33.xml.rels><?xml version="1.0" encoding="UTF-8" standalone="yes"?>
<Relationships xmlns="http://schemas.openxmlformats.org/package/2006/relationships"><Relationship Id="rId11" Type="http://schemas.openxmlformats.org/officeDocument/2006/relationships/image" Target="../media/image74.png"/><Relationship Id="rId12" Type="http://schemas.openxmlformats.org/officeDocument/2006/relationships/image" Target="../media/image75.png"/><Relationship Id="rId13" Type="http://schemas.openxmlformats.org/officeDocument/2006/relationships/image" Target="../media/image76.png"/><Relationship Id="rId14" Type="http://schemas.openxmlformats.org/officeDocument/2006/relationships/image" Target="../media/image77.png"/><Relationship Id="rId1" Type="http://schemas.openxmlformats.org/officeDocument/2006/relationships/tags" Target="../tags/tag54.xml"/><Relationship Id="rId2" Type="http://schemas.openxmlformats.org/officeDocument/2006/relationships/tags" Target="../tags/tag55.xml"/><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tags" Target="../tags/tag58.xml"/><Relationship Id="rId6" Type="http://schemas.openxmlformats.org/officeDocument/2006/relationships/slideLayout" Target="../slideLayouts/slideLayout2.xml"/><Relationship Id="rId7" Type="http://schemas.openxmlformats.org/officeDocument/2006/relationships/image" Target="../media/image70.png"/><Relationship Id="rId8" Type="http://schemas.openxmlformats.org/officeDocument/2006/relationships/image" Target="../media/image71.png"/><Relationship Id="rId9" Type="http://schemas.openxmlformats.org/officeDocument/2006/relationships/image" Target="../media/image72.png"/><Relationship Id="rId10" Type="http://schemas.openxmlformats.org/officeDocument/2006/relationships/image" Target="../media/image7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 Type="http://schemas.openxmlformats.org/officeDocument/2006/relationships/image" Target="../media/image81.png"/><Relationship Id="rId12" Type="http://schemas.openxmlformats.org/officeDocument/2006/relationships/image" Target="../media/image71.png"/><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tags" Target="../tags/tag63.xml"/><Relationship Id="rId6" Type="http://schemas.openxmlformats.org/officeDocument/2006/relationships/tags" Target="../tags/tag64.xml"/><Relationship Id="rId7" Type="http://schemas.openxmlformats.org/officeDocument/2006/relationships/tags" Target="../tags/tag65.xml"/><Relationship Id="rId8" Type="http://schemas.openxmlformats.org/officeDocument/2006/relationships/slideLayout" Target="../slideLayouts/slideLayout2.xml"/><Relationship Id="rId9" Type="http://schemas.openxmlformats.org/officeDocument/2006/relationships/notesSlide" Target="../notesSlides/notesSlide6.xml"/><Relationship Id="rId10" Type="http://schemas.openxmlformats.org/officeDocument/2006/relationships/image" Target="../media/image8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neuralnetworksanddeeplearning.com/chap1.html"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slideLayout" Target="../slideLayouts/slideLayout2.xml"/><Relationship Id="rId5" Type="http://schemas.openxmlformats.org/officeDocument/2006/relationships/image" Target="NULL"/><Relationship Id="rId6" Type="http://schemas.openxmlformats.org/officeDocument/2006/relationships/image" Target="../media/image6.png"/><Relationship Id="rId1" Type="http://schemas.openxmlformats.org/officeDocument/2006/relationships/tags" Target="../tags/tag66.xml"/><Relationship Id="rId2" Type="http://schemas.openxmlformats.org/officeDocument/2006/relationships/tags" Target="../tags/tag6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NULL"/><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72.xml"/><Relationship Id="rId4" Type="http://schemas.openxmlformats.org/officeDocument/2006/relationships/tags" Target="../tags/tag73.xml"/><Relationship Id="rId5" Type="http://schemas.openxmlformats.org/officeDocument/2006/relationships/slideLayout" Target="../slideLayouts/slideLayout2.xml"/><Relationship Id="rId6" Type="http://schemas.openxmlformats.org/officeDocument/2006/relationships/notesSlide" Target="../notesSlides/notesSlide10.xml"/><Relationship Id="rId7" Type="http://schemas.openxmlformats.org/officeDocument/2006/relationships/image" Target="NULL"/><Relationship Id="rId1" Type="http://schemas.openxmlformats.org/officeDocument/2006/relationships/tags" Target="../tags/tag70.xml"/><Relationship Id="rId2" Type="http://schemas.openxmlformats.org/officeDocument/2006/relationships/tags" Target="../tags/tag7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image" Target="NULL"/><Relationship Id="rId1" Type="http://schemas.openxmlformats.org/officeDocument/2006/relationships/tags" Target="../tags/tag74.xml"/><Relationship Id="rId2" Type="http://schemas.openxmlformats.org/officeDocument/2006/relationships/tags" Target="../tags/tag7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NULL"/></Relationships>
</file>

<file path=ppt/slides/_rels/slide53.xml.rels><?xml version="1.0" encoding="UTF-8" standalone="yes"?>
<Relationships xmlns="http://schemas.openxmlformats.org/package/2006/relationships"><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slideLayout" Target="../slideLayouts/slideLayout2.xml"/><Relationship Id="rId7" Type="http://schemas.openxmlformats.org/officeDocument/2006/relationships/notesSlide" Target="../notesSlides/notesSlide14.xml"/><Relationship Id="rId8" Type="http://schemas.openxmlformats.org/officeDocument/2006/relationships/image" Target="NULL"/><Relationship Id="rId1" Type="http://schemas.openxmlformats.org/officeDocument/2006/relationships/tags" Target="../tags/tag76.xml"/><Relationship Id="rId2" Type="http://schemas.openxmlformats.org/officeDocument/2006/relationships/tags" Target="../tags/tag7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playlist?list=PLZHQObOWTQDPD3MizzM2xVFitgF8hE_ab" TargetMode="External"/></Relationships>
</file>

<file path=ppt/slides/_rels/slide55.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NULL"/><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11" Type="http://schemas.openxmlformats.org/officeDocument/2006/relationships/notesSlide" Target="../notesSlides/notesSlide16.xml"/><Relationship Id="rId12" Type="http://schemas.openxmlformats.org/officeDocument/2006/relationships/image" Target="NULL"/><Relationship Id="rId1" Type="http://schemas.openxmlformats.org/officeDocument/2006/relationships/tags" Target="../tags/tag81.xml"/><Relationship Id="rId2" Type="http://schemas.openxmlformats.org/officeDocument/2006/relationships/tags" Target="../tags/tag82.xml"/><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tags" Target="../tags/tag86.xml"/><Relationship Id="rId7" Type="http://schemas.openxmlformats.org/officeDocument/2006/relationships/tags" Target="../tags/tag87.xml"/><Relationship Id="rId8" Type="http://schemas.openxmlformats.org/officeDocument/2006/relationships/tags" Target="../tags/tag88.xml"/><Relationship Id="rId9" Type="http://schemas.openxmlformats.org/officeDocument/2006/relationships/tags" Target="../tags/tag89.xml"/><Relationship Id="rId10"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tags" Target="../tags/tag94.xml"/><Relationship Id="rId6" Type="http://schemas.openxmlformats.org/officeDocument/2006/relationships/tags" Target="../tags/tag95.xml"/><Relationship Id="rId7" Type="http://schemas.openxmlformats.org/officeDocument/2006/relationships/tags" Target="../tags/tag96.xml"/><Relationship Id="rId8" Type="http://schemas.openxmlformats.org/officeDocument/2006/relationships/slideLayout" Target="../slideLayouts/slideLayout2.xml"/><Relationship Id="rId9" Type="http://schemas.openxmlformats.org/officeDocument/2006/relationships/image" Target="NULL"/><Relationship Id="rId1" Type="http://schemas.openxmlformats.org/officeDocument/2006/relationships/tags" Target="../tags/tag90.xml"/><Relationship Id="rId2" Type="http://schemas.openxmlformats.org/officeDocument/2006/relationships/tags" Target="../tags/tag91.xml"/></Relationships>
</file>

<file path=ppt/slides/_rels/slide58.xml.rels><?xml version="1.0" encoding="UTF-8" standalone="yes"?>
<Relationships xmlns="http://schemas.openxmlformats.org/package/2006/relationships"><Relationship Id="rId3" Type="http://schemas.openxmlformats.org/officeDocument/2006/relationships/tags" Target="../tags/tag99.xml"/><Relationship Id="rId4" Type="http://schemas.openxmlformats.org/officeDocument/2006/relationships/slideLayout" Target="../slideLayouts/slideLayout2.xml"/><Relationship Id="rId5" Type="http://schemas.openxmlformats.org/officeDocument/2006/relationships/notesSlide" Target="../notesSlides/notesSlide17.xml"/><Relationship Id="rId6" Type="http://schemas.openxmlformats.org/officeDocument/2006/relationships/image" Target="NULL"/><Relationship Id="rId1" Type="http://schemas.openxmlformats.org/officeDocument/2006/relationships/tags" Target="../tags/tag97.xml"/><Relationship Id="rId2" Type="http://schemas.openxmlformats.org/officeDocument/2006/relationships/tags" Target="../tags/tag9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NULL"/><Relationship Id="rId1" Type="http://schemas.openxmlformats.org/officeDocument/2006/relationships/tags" Target="../tags/tag100.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NULL"/><Relationship Id="rId5" Type="http://schemas.openxmlformats.org/officeDocument/2006/relationships/oleObject" Target="../embeddings/oleObject10.bin"/><Relationship Id="rId6" Type="http://schemas.openxmlformats.org/officeDocument/2006/relationships/oleObject" Target="../embeddings/oleObject11.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2.xml.rels><?xml version="1.0" encoding="UTF-8" standalone="yes"?>
<Relationships xmlns="http://schemas.openxmlformats.org/package/2006/relationships"><Relationship Id="rId3" Type="http://schemas.openxmlformats.org/officeDocument/2006/relationships/tags" Target="../tags/tag103.xml"/><Relationship Id="rId4" Type="http://schemas.openxmlformats.org/officeDocument/2006/relationships/tags" Target="../tags/tag104.xml"/><Relationship Id="rId5" Type="http://schemas.openxmlformats.org/officeDocument/2006/relationships/tags" Target="../tags/tag105.xml"/><Relationship Id="rId6" Type="http://schemas.openxmlformats.org/officeDocument/2006/relationships/slideLayout" Target="../slideLayouts/slideLayout2.xml"/><Relationship Id="rId7" Type="http://schemas.openxmlformats.org/officeDocument/2006/relationships/notesSlide" Target="../notesSlides/notesSlide19.xml"/><Relationship Id="rId8" Type="http://schemas.openxmlformats.org/officeDocument/2006/relationships/image" Target="../media/image71.png"/><Relationship Id="rId9" Type="http://schemas.openxmlformats.org/officeDocument/2006/relationships/image" Target="NULL"/><Relationship Id="rId1" Type="http://schemas.openxmlformats.org/officeDocument/2006/relationships/tags" Target="../tags/tag101.xml"/><Relationship Id="rId2" Type="http://schemas.openxmlformats.org/officeDocument/2006/relationships/tags" Target="../tags/tag102.xml"/></Relationships>
</file>

<file path=ppt/slides/_rels/slide63.xml.rels><?xml version="1.0" encoding="UTF-8" standalone="yes"?>
<Relationships xmlns="http://schemas.openxmlformats.org/package/2006/relationships"><Relationship Id="rId11" Type="http://schemas.openxmlformats.org/officeDocument/2006/relationships/notesSlide" Target="../notesSlides/notesSlide20.xml"/><Relationship Id="rId12" Type="http://schemas.openxmlformats.org/officeDocument/2006/relationships/image" Target="NULL"/><Relationship Id="rId1" Type="http://schemas.openxmlformats.org/officeDocument/2006/relationships/tags" Target="../tags/tag106.xml"/><Relationship Id="rId2" Type="http://schemas.openxmlformats.org/officeDocument/2006/relationships/tags" Target="../tags/tag107.xml"/><Relationship Id="rId3" Type="http://schemas.openxmlformats.org/officeDocument/2006/relationships/tags" Target="../tags/tag108.xml"/><Relationship Id="rId4" Type="http://schemas.openxmlformats.org/officeDocument/2006/relationships/tags" Target="../tags/tag109.xml"/><Relationship Id="rId5" Type="http://schemas.openxmlformats.org/officeDocument/2006/relationships/tags" Target="../tags/tag110.xml"/><Relationship Id="rId6" Type="http://schemas.openxmlformats.org/officeDocument/2006/relationships/tags" Target="../tags/tag111.xml"/><Relationship Id="rId7" Type="http://schemas.openxmlformats.org/officeDocument/2006/relationships/tags" Target="../tags/tag112.xml"/><Relationship Id="rId8" Type="http://schemas.openxmlformats.org/officeDocument/2006/relationships/tags" Target="../tags/tag113.xml"/><Relationship Id="rId9" Type="http://schemas.openxmlformats.org/officeDocument/2006/relationships/tags" Target="../tags/tag114.xml"/><Relationship Id="rId10"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21.xml"/><Relationship Id="rId13" Type="http://schemas.openxmlformats.org/officeDocument/2006/relationships/image" Target="NULL"/><Relationship Id="rId1" Type="http://schemas.openxmlformats.org/officeDocument/2006/relationships/tags" Target="../tags/tag115.xml"/><Relationship Id="rId2" Type="http://schemas.openxmlformats.org/officeDocument/2006/relationships/tags" Target="../tags/tag116.xml"/><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tags" Target="../tags/tag119.xml"/><Relationship Id="rId6" Type="http://schemas.openxmlformats.org/officeDocument/2006/relationships/tags" Target="../tags/tag120.xml"/><Relationship Id="rId7" Type="http://schemas.openxmlformats.org/officeDocument/2006/relationships/tags" Target="../tags/tag121.xml"/><Relationship Id="rId8" Type="http://schemas.openxmlformats.org/officeDocument/2006/relationships/tags" Target="../tags/tag122.xml"/><Relationship Id="rId9" Type="http://schemas.openxmlformats.org/officeDocument/2006/relationships/tags" Target="../tags/tag123.xml"/><Relationship Id="rId10" Type="http://schemas.openxmlformats.org/officeDocument/2006/relationships/tags" Target="../tags/tag124.xml"/></Relationships>
</file>

<file path=ppt/slides/_rels/slide65.xml.rels><?xml version="1.0" encoding="UTF-8" standalone="yes"?>
<Relationships xmlns="http://schemas.openxmlformats.org/package/2006/relationships"><Relationship Id="rId3" Type="http://schemas.openxmlformats.org/officeDocument/2006/relationships/tags" Target="../tags/tag127.xml"/><Relationship Id="rId4" Type="http://schemas.openxmlformats.org/officeDocument/2006/relationships/tags" Target="../tags/tag128.xml"/><Relationship Id="rId5" Type="http://schemas.openxmlformats.org/officeDocument/2006/relationships/tags" Target="../tags/tag129.xml"/><Relationship Id="rId6" Type="http://schemas.openxmlformats.org/officeDocument/2006/relationships/slideLayout" Target="../slideLayouts/slideLayout2.xml"/><Relationship Id="rId7" Type="http://schemas.openxmlformats.org/officeDocument/2006/relationships/image" Target="NULL"/><Relationship Id="rId1" Type="http://schemas.openxmlformats.org/officeDocument/2006/relationships/tags" Target="../tags/tag125.xml"/><Relationship Id="rId2" Type="http://schemas.openxmlformats.org/officeDocument/2006/relationships/tags" Target="../tags/tag1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7.xml.rels><?xml version="1.0" encoding="UTF-8" standalone="yes"?>
<Relationships xmlns="http://schemas.openxmlformats.org/package/2006/relationships"><Relationship Id="rId3" Type="http://schemas.openxmlformats.org/officeDocument/2006/relationships/tags" Target="../tags/tag132.xml"/><Relationship Id="rId4" Type="http://schemas.openxmlformats.org/officeDocument/2006/relationships/tags" Target="../tags/tag133.xml"/><Relationship Id="rId5" Type="http://schemas.openxmlformats.org/officeDocument/2006/relationships/slideLayout" Target="../slideLayouts/slideLayout2.xml"/><Relationship Id="rId6" Type="http://schemas.openxmlformats.org/officeDocument/2006/relationships/image" Target="NULL"/><Relationship Id="rId1" Type="http://schemas.openxmlformats.org/officeDocument/2006/relationships/tags" Target="../tags/tag130.xml"/><Relationship Id="rId2" Type="http://schemas.openxmlformats.org/officeDocument/2006/relationships/tags" Target="../tags/tag1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tags" Target="../tags/tag2.xml"/><Relationship Id="rId2"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2.xml"/><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tags" Target="../tags/tag5.xml"/><Relationship Id="rId2"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Announcements</a:t>
            </a:r>
          </a:p>
        </p:txBody>
      </p:sp>
      <p:sp>
        <p:nvSpPr>
          <p:cNvPr id="6147" name="Rectangle 3"/>
          <p:cNvSpPr>
            <a:spLocks noGrp="1" noChangeArrowheads="1"/>
          </p:cNvSpPr>
          <p:nvPr>
            <p:ph idx="1"/>
          </p:nvPr>
        </p:nvSpPr>
        <p:spPr>
          <a:xfrm>
            <a:off x="3048000" y="1219200"/>
            <a:ext cx="6553200" cy="5105400"/>
          </a:xfrm>
        </p:spPr>
        <p:txBody>
          <a:bodyPr/>
          <a:lstStyle/>
          <a:p>
            <a:pPr lvl="5"/>
            <a:endParaRPr lang="en-US" sz="1200" dirty="0" smtClean="0"/>
          </a:p>
          <a:p>
            <a:r>
              <a:rPr lang="en-US" sz="2400" dirty="0" smtClean="0"/>
              <a:t>HW </a:t>
            </a:r>
            <a:r>
              <a:rPr lang="en-US" sz="2400" dirty="0" smtClean="0"/>
              <a:t>6 on reinforcement learning is due </a:t>
            </a:r>
            <a:r>
              <a:rPr lang="en-US" sz="2400" dirty="0" smtClean="0"/>
              <a:t>tonight</a:t>
            </a:r>
            <a:endParaRPr lang="en-US" sz="2400" dirty="0" smtClean="0"/>
          </a:p>
          <a:p>
            <a:r>
              <a:rPr lang="en-US" sz="2400" dirty="0" smtClean="0"/>
              <a:t>The order of the “Perceptron” and “Generate a Novel” </a:t>
            </a:r>
            <a:r>
              <a:rPr lang="en-US" sz="2400" dirty="0" err="1" smtClean="0"/>
              <a:t>homeworks</a:t>
            </a:r>
            <a:r>
              <a:rPr lang="en-US" sz="2400" dirty="0" smtClean="0"/>
              <a:t> have been swapped to better align with lecture schedule.</a:t>
            </a:r>
          </a:p>
          <a:p>
            <a:r>
              <a:rPr lang="en-US" sz="2400" dirty="0" smtClean="0"/>
              <a:t>Perceptron HW is due Nov 12</a:t>
            </a:r>
          </a:p>
          <a:p>
            <a:r>
              <a:rPr lang="en-US" sz="2400" dirty="0" smtClean="0"/>
              <a:t>Generate </a:t>
            </a:r>
            <a:r>
              <a:rPr lang="en-US" sz="2400" smtClean="0"/>
              <a:t>a Novel HW is due Nov 19</a:t>
            </a:r>
          </a:p>
          <a:p>
            <a:endParaRPr lang="en-US" sz="2400" dirty="0"/>
          </a:p>
          <a:p>
            <a:endParaRPr lang="en-US" sz="2000" dirty="0"/>
          </a:p>
        </p:txBody>
      </p:sp>
    </p:spTree>
    <p:extLst>
      <p:ext uri="{BB962C8B-B14F-4D97-AF65-F5344CB8AC3E}">
        <p14:creationId xmlns:p14="http://schemas.microsoft.com/office/powerpoint/2010/main" val="44938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alibri"/>
                <a:cs typeface="Calibri"/>
              </a:rPr>
              <a:t>Inference for Naïve Bayes</a:t>
            </a:r>
          </a:p>
        </p:txBody>
      </p:sp>
      <p:sp>
        <p:nvSpPr>
          <p:cNvPr id="1278979" name="Rectangle 3"/>
          <p:cNvSpPr>
            <a:spLocks noGrp="1" noChangeArrowheads="1"/>
          </p:cNvSpPr>
          <p:nvPr>
            <p:ph idx="1"/>
          </p:nvPr>
        </p:nvSpPr>
        <p:spPr>
          <a:xfrm>
            <a:off x="457200" y="1524000"/>
            <a:ext cx="8229600" cy="4953000"/>
          </a:xfrm>
        </p:spPr>
        <p:txBody>
          <a:bodyPr/>
          <a:lstStyle/>
          <a:p>
            <a:pPr eaLnBrk="1" hangingPunct="1">
              <a:lnSpc>
                <a:spcPct val="80000"/>
              </a:lnSpc>
            </a:pPr>
            <a:r>
              <a:rPr lang="en-US" sz="2400" dirty="0" smtClean="0">
                <a:latin typeface="Calibri"/>
                <a:cs typeface="Calibri"/>
              </a:rPr>
              <a:t>Goal: compute posterior distribution over label variable Y</a:t>
            </a:r>
          </a:p>
          <a:p>
            <a:pPr lvl="1" eaLnBrk="1" hangingPunct="1">
              <a:lnSpc>
                <a:spcPct val="80000"/>
              </a:lnSpc>
            </a:pPr>
            <a:r>
              <a:rPr lang="en-US" sz="2000" dirty="0" smtClean="0">
                <a:latin typeface="Calibri"/>
                <a:cs typeface="Calibri"/>
              </a:rPr>
              <a:t>Step 1: get joint probability of label and evidence for each label</a:t>
            </a: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lvl="1" eaLnBrk="1" hangingPunct="1">
              <a:lnSpc>
                <a:spcPct val="80000"/>
              </a:lnSpc>
            </a:pPr>
            <a:endParaRPr lang="en-US" sz="2000" dirty="0" smtClean="0">
              <a:latin typeface="Calibri"/>
              <a:cs typeface="Calibri"/>
            </a:endParaRPr>
          </a:p>
          <a:p>
            <a:pPr lvl="1" eaLnBrk="1" hangingPunct="1">
              <a:lnSpc>
                <a:spcPct val="80000"/>
              </a:lnSpc>
            </a:pPr>
            <a:r>
              <a:rPr lang="en-US" sz="2000" dirty="0" smtClean="0">
                <a:latin typeface="Calibri"/>
                <a:cs typeface="Calibri"/>
              </a:rPr>
              <a:t>Step 2: sum to get probability of evidence</a:t>
            </a:r>
          </a:p>
          <a:p>
            <a:pPr lvl="1" eaLnBrk="1" hangingPunct="1">
              <a:lnSpc>
                <a:spcPct val="80000"/>
              </a:lnSpc>
            </a:pPr>
            <a:endParaRPr lang="en-US" sz="2000" dirty="0" smtClean="0">
              <a:latin typeface="Calibri"/>
              <a:cs typeface="Calibri"/>
            </a:endParaRPr>
          </a:p>
          <a:p>
            <a:pPr lvl="1" eaLnBrk="1" hangingPunct="1">
              <a:lnSpc>
                <a:spcPct val="80000"/>
              </a:lnSpc>
            </a:pPr>
            <a:r>
              <a:rPr lang="en-US" sz="2000" dirty="0" smtClean="0">
                <a:latin typeface="Calibri"/>
                <a:cs typeface="Calibri"/>
              </a:rPr>
              <a:t>Step 3: normalize by dividing Step 1 by Step 2</a:t>
            </a:r>
          </a:p>
          <a:p>
            <a:pPr eaLnBrk="1" hangingPunct="1">
              <a:lnSpc>
                <a:spcPct val="80000"/>
              </a:lnSpc>
            </a:pPr>
            <a:endParaRPr lang="en-US" sz="2400" dirty="0" smtClean="0">
              <a:latin typeface="Calibri"/>
              <a:cs typeface="Calibri"/>
            </a:endParaRPr>
          </a:p>
        </p:txBody>
      </p:sp>
      <p:pic>
        <p:nvPicPr>
          <p:cNvPr id="14340" name="Picture 15" descr="txp_fig"/>
          <p:cNvPicPr>
            <a:picLocks noChangeAspect="1"/>
          </p:cNvPicPr>
          <p:nvPr>
            <p:custDataLst>
              <p:tags r:id="rId1"/>
            </p:custDataLst>
          </p:nvPr>
        </p:nvPicPr>
        <p:blipFill>
          <a:blip r:embed="rId8" cstate="print"/>
          <a:srcRect/>
          <a:stretch>
            <a:fillRect/>
          </a:stretch>
        </p:blipFill>
        <p:spPr bwMode="auto">
          <a:xfrm>
            <a:off x="1447800" y="3141662"/>
            <a:ext cx="2181225" cy="279400"/>
          </a:xfrm>
          <a:prstGeom prst="rect">
            <a:avLst/>
          </a:prstGeom>
          <a:noFill/>
          <a:ln w="9525">
            <a:noFill/>
            <a:miter lim="800000"/>
            <a:headEnd/>
            <a:tailEnd/>
          </a:ln>
        </p:spPr>
      </p:pic>
      <p:pic>
        <p:nvPicPr>
          <p:cNvPr id="14341" name="Picture 16" descr="txp_fig"/>
          <p:cNvPicPr>
            <a:picLocks noChangeAspect="1"/>
          </p:cNvPicPr>
          <p:nvPr>
            <p:custDataLst>
              <p:tags r:id="rId2"/>
            </p:custDataLst>
          </p:nvPr>
        </p:nvPicPr>
        <p:blipFill>
          <a:blip r:embed="rId9" cstate="print"/>
          <a:srcRect/>
          <a:stretch>
            <a:fillRect/>
          </a:stretch>
        </p:blipFill>
        <p:spPr bwMode="auto">
          <a:xfrm>
            <a:off x="4024313" y="2684462"/>
            <a:ext cx="2347912" cy="1312863"/>
          </a:xfrm>
          <a:prstGeom prst="rect">
            <a:avLst/>
          </a:prstGeom>
          <a:noFill/>
          <a:ln w="9525">
            <a:noFill/>
            <a:miter lim="800000"/>
            <a:headEnd/>
            <a:tailEnd/>
          </a:ln>
        </p:spPr>
      </p:pic>
      <p:pic>
        <p:nvPicPr>
          <p:cNvPr id="14" name="Picture 13" descr="txp_fig"/>
          <p:cNvPicPr>
            <a:picLocks noChangeAspect="1"/>
          </p:cNvPicPr>
          <p:nvPr>
            <p:custDataLst>
              <p:tags r:id="rId3"/>
            </p:custDataLst>
          </p:nvPr>
        </p:nvPicPr>
        <p:blipFill>
          <a:blip r:embed="rId10" cstate="print"/>
          <a:srcRect/>
          <a:stretch>
            <a:fillRect/>
          </a:stretch>
        </p:blipFill>
        <p:spPr bwMode="auto">
          <a:xfrm>
            <a:off x="7513638" y="2667000"/>
            <a:ext cx="2711450" cy="1314450"/>
          </a:xfrm>
          <a:prstGeom prst="rect">
            <a:avLst/>
          </a:prstGeom>
          <a:noFill/>
          <a:ln w="9525">
            <a:noFill/>
            <a:miter lim="800000"/>
            <a:headEnd/>
            <a:tailEnd/>
          </a:ln>
        </p:spPr>
      </p:pic>
      <p:sp>
        <p:nvSpPr>
          <p:cNvPr id="1278983" name="AutoShape 7"/>
          <p:cNvSpPr>
            <a:spLocks noChangeArrowheads="1"/>
          </p:cNvSpPr>
          <p:nvPr/>
        </p:nvSpPr>
        <p:spPr bwMode="auto">
          <a:xfrm>
            <a:off x="6705600" y="3065462"/>
            <a:ext cx="5334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sp>
        <p:nvSpPr>
          <p:cNvPr id="1278984" name="Line 8"/>
          <p:cNvSpPr>
            <a:spLocks noChangeShapeType="1"/>
          </p:cNvSpPr>
          <p:nvPr/>
        </p:nvSpPr>
        <p:spPr bwMode="auto">
          <a:xfrm>
            <a:off x="7391400" y="4284662"/>
            <a:ext cx="3048000" cy="0"/>
          </a:xfrm>
          <a:prstGeom prst="line">
            <a:avLst/>
          </a:prstGeom>
          <a:noFill/>
          <a:ln w="9525">
            <a:solidFill>
              <a:schemeClr val="tx1"/>
            </a:solidFill>
            <a:round/>
            <a:headEnd/>
            <a:tailEnd/>
          </a:ln>
        </p:spPr>
        <p:txBody>
          <a:bodyPr/>
          <a:lstStyle/>
          <a:p>
            <a:endParaRPr lang="en-US">
              <a:latin typeface="Calibri"/>
              <a:cs typeface="Calibri"/>
            </a:endParaRPr>
          </a:p>
        </p:txBody>
      </p:sp>
      <p:pic>
        <p:nvPicPr>
          <p:cNvPr id="19" name="Picture 18" descr="txp_fig"/>
          <p:cNvPicPr>
            <a:picLocks noChangeAspect="1"/>
          </p:cNvPicPr>
          <p:nvPr>
            <p:custDataLst>
              <p:tags r:id="rId4"/>
            </p:custDataLst>
          </p:nvPr>
        </p:nvPicPr>
        <p:blipFill>
          <a:blip r:embed="rId11" cstate="print"/>
          <a:srcRect/>
          <a:stretch>
            <a:fillRect/>
          </a:stretch>
        </p:blipFill>
        <p:spPr bwMode="auto">
          <a:xfrm>
            <a:off x="8001000" y="4437062"/>
            <a:ext cx="1495425" cy="279400"/>
          </a:xfrm>
          <a:prstGeom prst="rect">
            <a:avLst/>
          </a:prstGeom>
          <a:noFill/>
          <a:ln w="9525">
            <a:noFill/>
            <a:miter lim="800000"/>
            <a:headEnd/>
            <a:tailEnd/>
          </a:ln>
        </p:spPr>
      </p:pic>
      <p:sp>
        <p:nvSpPr>
          <p:cNvPr id="1278986" name="Freeform 10"/>
          <p:cNvSpPr>
            <a:spLocks/>
          </p:cNvSpPr>
          <p:nvPr/>
        </p:nvSpPr>
        <p:spPr bwMode="auto">
          <a:xfrm flipH="1">
            <a:off x="10439400" y="3294062"/>
            <a:ext cx="469900" cy="1295400"/>
          </a:xfrm>
          <a:custGeom>
            <a:avLst/>
            <a:gdLst>
              <a:gd name="T0" fmla="*/ 2147483647 w 952"/>
              <a:gd name="T1" fmla="*/ 0 h 960"/>
              <a:gd name="T2" fmla="*/ 2147483647 w 952"/>
              <a:gd name="T3" fmla="*/ 2147483647 h 960"/>
              <a:gd name="T4" fmla="*/ 2147483647 w 952"/>
              <a:gd name="T5" fmla="*/ 2147483647 h 960"/>
              <a:gd name="T6" fmla="*/ 2147483647 w 952"/>
              <a:gd name="T7" fmla="*/ 2147483647 h 960"/>
              <a:gd name="T8" fmla="*/ 0 60000 65536"/>
              <a:gd name="T9" fmla="*/ 0 60000 65536"/>
              <a:gd name="T10" fmla="*/ 0 60000 65536"/>
              <a:gd name="T11" fmla="*/ 0 60000 65536"/>
              <a:gd name="T12" fmla="*/ 0 w 952"/>
              <a:gd name="T13" fmla="*/ 0 h 960"/>
              <a:gd name="T14" fmla="*/ 952 w 952"/>
              <a:gd name="T15" fmla="*/ 960 h 960"/>
            </a:gdLst>
            <a:ahLst/>
            <a:cxnLst>
              <a:cxn ang="T8">
                <a:pos x="T0" y="T1"/>
              </a:cxn>
              <a:cxn ang="T9">
                <a:pos x="T2" y="T3"/>
              </a:cxn>
              <a:cxn ang="T10">
                <a:pos x="T4" y="T5"/>
              </a:cxn>
              <a:cxn ang="T11">
                <a:pos x="T6" y="T7"/>
              </a:cxn>
            </a:cxnLst>
            <a:rect l="T12" t="T13" r="T14" b="T15"/>
            <a:pathLst>
              <a:path w="952" h="960">
                <a:moveTo>
                  <a:pt x="712" y="0"/>
                </a:moveTo>
                <a:cubicBezTo>
                  <a:pt x="472" y="148"/>
                  <a:pt x="232" y="296"/>
                  <a:pt x="136" y="432"/>
                </a:cubicBezTo>
                <a:cubicBezTo>
                  <a:pt x="40" y="568"/>
                  <a:pt x="0" y="728"/>
                  <a:pt x="136" y="816"/>
                </a:cubicBezTo>
                <a:cubicBezTo>
                  <a:pt x="272" y="904"/>
                  <a:pt x="612" y="932"/>
                  <a:pt x="952" y="960"/>
                </a:cubicBezTo>
              </a:path>
            </a:pathLst>
          </a:custGeom>
          <a:noFill/>
          <a:ln w="50800">
            <a:solidFill>
              <a:schemeClr val="tx1"/>
            </a:solidFill>
            <a:round/>
            <a:headEnd/>
            <a:tailEnd type="triangle" w="med" len="med"/>
          </a:ln>
        </p:spPr>
        <p:txBody>
          <a:bodyPr/>
          <a:lstStyle/>
          <a:p>
            <a:endParaRPr lang="en-US">
              <a:latin typeface="Calibri"/>
              <a:cs typeface="Calibri"/>
            </a:endParaRPr>
          </a:p>
        </p:txBody>
      </p:sp>
      <p:sp>
        <p:nvSpPr>
          <p:cNvPr id="1278987" name="Text Box 11"/>
          <p:cNvSpPr txBox="1">
            <a:spLocks noChangeArrowheads="1"/>
          </p:cNvSpPr>
          <p:nvPr/>
        </p:nvSpPr>
        <p:spPr bwMode="auto">
          <a:xfrm>
            <a:off x="10744200" y="4360862"/>
            <a:ext cx="4572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a:t>
            </a:r>
          </a:p>
        </p:txBody>
      </p:sp>
      <p:pic>
        <p:nvPicPr>
          <p:cNvPr id="20" name="Picture 19" descr="txp_fig"/>
          <p:cNvPicPr>
            <a:picLocks noChangeAspect="1"/>
          </p:cNvPicPr>
          <p:nvPr>
            <p:custDataLst>
              <p:tags r:id="rId5"/>
            </p:custDataLst>
          </p:nvPr>
        </p:nvPicPr>
        <p:blipFill>
          <a:blip r:embed="rId12" cstate="print"/>
          <a:srcRect/>
          <a:stretch>
            <a:fillRect/>
          </a:stretch>
        </p:blipFill>
        <p:spPr bwMode="auto">
          <a:xfrm>
            <a:off x="7945438" y="5726112"/>
            <a:ext cx="1814512" cy="293688"/>
          </a:xfrm>
          <a:prstGeom prst="rect">
            <a:avLst/>
          </a:prstGeom>
          <a:noFill/>
          <a:ln w="9525">
            <a:noFill/>
            <a:miter lim="800000"/>
            <a:headEnd/>
            <a:tailEnd/>
          </a:ln>
        </p:spPr>
      </p:pic>
      <p:sp>
        <p:nvSpPr>
          <p:cNvPr id="1278989" name="AutoShape 13"/>
          <p:cNvSpPr>
            <a:spLocks noChangeArrowheads="1"/>
          </p:cNvSpPr>
          <p:nvPr/>
        </p:nvSpPr>
        <p:spPr bwMode="auto">
          <a:xfrm rot="5400000">
            <a:off x="8572500" y="4932362"/>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pic>
        <p:nvPicPr>
          <p:cNvPr id="15" name="Picture 16" descr="txp_fig"/>
          <p:cNvPicPr>
            <a:picLocks noChangeAspect="1"/>
          </p:cNvPicPr>
          <p:nvPr>
            <p:custDataLst>
              <p:tags r:id="rId6"/>
            </p:custDataLst>
          </p:nvPr>
        </p:nvPicPr>
        <p:blipFill rotWithShape="1">
          <a:blip r:embed="rId9" cstate="print"/>
          <a:srcRect l="23202" r="62943"/>
          <a:stretch/>
        </p:blipFill>
        <p:spPr bwMode="auto">
          <a:xfrm>
            <a:off x="8077200" y="2649537"/>
            <a:ext cx="325316" cy="1312863"/>
          </a:xfrm>
          <a:prstGeom prst="rect">
            <a:avLst/>
          </a:prstGeom>
          <a:noFill/>
          <a:ln w="9525">
            <a:noFill/>
            <a:miter lim="800000"/>
            <a:headEnd/>
            <a:tailEnd/>
          </a:ln>
        </p:spPr>
      </p:pic>
    </p:spTree>
    <p:extLst>
      <p:ext uri="{BB962C8B-B14F-4D97-AF65-F5344CB8AC3E}">
        <p14:creationId xmlns:p14="http://schemas.microsoft.com/office/powerpoint/2010/main" val="12501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789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89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8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89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897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897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8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3" grpId="0" animBg="1"/>
      <p:bldP spid="1278984" grpId="0" animBg="1"/>
      <p:bldP spid="1278986" grpId="0" animBg="1"/>
      <p:bldP spid="1278987" grpId="0"/>
      <p:bldP spid="12789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General Naïve Bayes</a:t>
            </a:r>
          </a:p>
        </p:txBody>
      </p:sp>
      <p:sp>
        <p:nvSpPr>
          <p:cNvPr id="1280003" name="Rectangle 3"/>
          <p:cNvSpPr>
            <a:spLocks noGrp="1" noChangeArrowheads="1"/>
          </p:cNvSpPr>
          <p:nvPr>
            <p:ph idx="1"/>
          </p:nvPr>
        </p:nvSpPr>
        <p:spPr>
          <a:xfrm>
            <a:off x="1143000" y="1570037"/>
            <a:ext cx="8991600" cy="4525963"/>
          </a:xfrm>
        </p:spPr>
        <p:txBody>
          <a:bodyPr/>
          <a:lstStyle/>
          <a:p>
            <a:pPr eaLnBrk="1" hangingPunct="1">
              <a:lnSpc>
                <a:spcPct val="80000"/>
              </a:lnSpc>
            </a:pPr>
            <a:r>
              <a:rPr lang="en-US" sz="2800" dirty="0" smtClean="0"/>
              <a:t>What do we need in order to use Naïve </a:t>
            </a:r>
            <a:r>
              <a:rPr lang="en-US" sz="2800" dirty="0" err="1" smtClean="0"/>
              <a:t>Bayes</a:t>
            </a:r>
            <a:r>
              <a:rPr lang="en-US" sz="2800" dirty="0" smtClean="0"/>
              <a:t>?</a:t>
            </a:r>
          </a:p>
          <a:p>
            <a:pPr lvl="3">
              <a:lnSpc>
                <a:spcPct val="80000"/>
              </a:lnSpc>
            </a:pPr>
            <a:endParaRPr lang="en-US" sz="1600" dirty="0" smtClean="0"/>
          </a:p>
          <a:p>
            <a:pPr lvl="1" eaLnBrk="1" hangingPunct="1">
              <a:lnSpc>
                <a:spcPct val="80000"/>
              </a:lnSpc>
            </a:pPr>
            <a:r>
              <a:rPr lang="en-US" sz="2400" dirty="0" smtClean="0"/>
              <a:t>Inference method (we just saw this part)</a:t>
            </a:r>
          </a:p>
          <a:p>
            <a:pPr lvl="2" eaLnBrk="1" hangingPunct="1">
              <a:lnSpc>
                <a:spcPct val="80000"/>
              </a:lnSpc>
            </a:pPr>
            <a:r>
              <a:rPr lang="en-US" sz="2000" dirty="0" smtClean="0"/>
              <a:t>Start with a bunch of probabilities: P(Y) and the P(</a:t>
            </a:r>
            <a:r>
              <a:rPr lang="en-US" sz="2000" dirty="0" err="1" smtClean="0"/>
              <a:t>F</a:t>
            </a:r>
            <a:r>
              <a:rPr lang="en-US" sz="2000" baseline="-25000" dirty="0" err="1" smtClean="0"/>
              <a:t>i</a:t>
            </a:r>
            <a:r>
              <a:rPr lang="en-US" sz="2000" dirty="0" err="1" smtClean="0"/>
              <a:t>|Y</a:t>
            </a:r>
            <a:r>
              <a:rPr lang="en-US" sz="2000" dirty="0" smtClean="0"/>
              <a:t>) tables</a:t>
            </a:r>
          </a:p>
          <a:p>
            <a:pPr lvl="2" eaLnBrk="1" hangingPunct="1">
              <a:lnSpc>
                <a:spcPct val="80000"/>
              </a:lnSpc>
            </a:pPr>
            <a:r>
              <a:rPr lang="en-US" sz="2000" dirty="0" smtClean="0"/>
              <a:t>Use standard inference to compute P(Y|F</a:t>
            </a:r>
            <a:r>
              <a:rPr lang="en-US" sz="2000" baseline="-25000" dirty="0" smtClean="0"/>
              <a:t>1</a:t>
            </a:r>
            <a:r>
              <a:rPr lang="en-US" sz="2000" dirty="0" smtClean="0"/>
              <a:t>…F</a:t>
            </a:r>
            <a:r>
              <a:rPr lang="en-US" sz="2000" baseline="-25000" dirty="0" smtClean="0"/>
              <a:t>n</a:t>
            </a:r>
            <a:r>
              <a:rPr lang="en-US" sz="2000" dirty="0" smtClean="0"/>
              <a:t>)</a:t>
            </a:r>
          </a:p>
          <a:p>
            <a:pPr lvl="2" eaLnBrk="1" hangingPunct="1">
              <a:lnSpc>
                <a:spcPct val="80000"/>
              </a:lnSpc>
            </a:pPr>
            <a:r>
              <a:rPr lang="en-US" sz="2000" dirty="0" smtClean="0"/>
              <a:t>Nothing new here</a:t>
            </a:r>
          </a:p>
          <a:p>
            <a:pPr lvl="2" eaLnBrk="1" hangingPunct="1">
              <a:lnSpc>
                <a:spcPct val="80000"/>
              </a:lnSpc>
            </a:pPr>
            <a:endParaRPr lang="en-US" sz="2000" dirty="0" smtClean="0"/>
          </a:p>
          <a:p>
            <a:pPr lvl="1" eaLnBrk="1" hangingPunct="1">
              <a:lnSpc>
                <a:spcPct val="80000"/>
              </a:lnSpc>
            </a:pPr>
            <a:r>
              <a:rPr lang="en-US" sz="2400" dirty="0" smtClean="0"/>
              <a:t>Estimates of local conditional probability tables</a:t>
            </a:r>
          </a:p>
          <a:p>
            <a:pPr lvl="2" eaLnBrk="1" hangingPunct="1">
              <a:lnSpc>
                <a:spcPct val="80000"/>
              </a:lnSpc>
            </a:pPr>
            <a:r>
              <a:rPr lang="en-US" sz="2000" dirty="0" smtClean="0"/>
              <a:t>P(Y), the prior over labels</a:t>
            </a:r>
          </a:p>
          <a:p>
            <a:pPr lvl="2" eaLnBrk="1" hangingPunct="1">
              <a:lnSpc>
                <a:spcPct val="80000"/>
              </a:lnSpc>
            </a:pPr>
            <a:r>
              <a:rPr lang="en-US" sz="2000" dirty="0" smtClean="0"/>
              <a:t>P(</a:t>
            </a:r>
            <a:r>
              <a:rPr lang="en-US" sz="2000" dirty="0" err="1" smtClean="0"/>
              <a:t>F</a:t>
            </a:r>
            <a:r>
              <a:rPr lang="en-US" sz="2000" baseline="-25000" dirty="0" err="1" smtClean="0"/>
              <a:t>i</a:t>
            </a:r>
            <a:r>
              <a:rPr lang="en-US" sz="2000" dirty="0" err="1" smtClean="0"/>
              <a:t>|Y</a:t>
            </a:r>
            <a:r>
              <a:rPr lang="en-US" sz="2000" dirty="0" smtClean="0"/>
              <a:t>) for each feature (evidence variable)</a:t>
            </a:r>
          </a:p>
          <a:p>
            <a:pPr lvl="2" eaLnBrk="1" hangingPunct="1">
              <a:lnSpc>
                <a:spcPct val="80000"/>
              </a:lnSpc>
            </a:pPr>
            <a:r>
              <a:rPr lang="en-US" sz="2000" dirty="0" smtClean="0"/>
              <a:t>These probabilities are collectively called the </a:t>
            </a:r>
            <a:r>
              <a:rPr lang="en-US" sz="2000" i="1" dirty="0" smtClean="0">
                <a:solidFill>
                  <a:srgbClr val="CC0000"/>
                </a:solidFill>
              </a:rPr>
              <a:t>parameters</a:t>
            </a:r>
            <a:r>
              <a:rPr lang="en-US" sz="2000" i="1" dirty="0" smtClean="0"/>
              <a:t> </a:t>
            </a:r>
            <a:r>
              <a:rPr lang="en-US" sz="2000" dirty="0" smtClean="0"/>
              <a:t>of the model and denoted by </a:t>
            </a:r>
            <a:r>
              <a:rPr lang="en-US" b="1" i="1" dirty="0" smtClean="0">
                <a:solidFill>
                  <a:srgbClr val="CC0000"/>
                </a:solidFill>
                <a:sym typeface="Symbol" pitchFamily="18" charset="2"/>
              </a:rPr>
              <a:t></a:t>
            </a:r>
          </a:p>
          <a:p>
            <a:pPr lvl="2" eaLnBrk="1" hangingPunct="1">
              <a:lnSpc>
                <a:spcPct val="80000"/>
              </a:lnSpc>
            </a:pPr>
            <a:r>
              <a:rPr lang="en-US" sz="2000" dirty="0" smtClean="0"/>
              <a:t>Up until now, we assumed these appeared by magic, but…</a:t>
            </a:r>
          </a:p>
          <a:p>
            <a:pPr lvl="2" eaLnBrk="1" hangingPunct="1">
              <a:lnSpc>
                <a:spcPct val="80000"/>
              </a:lnSpc>
            </a:pPr>
            <a:r>
              <a:rPr lang="en-US" sz="2000" dirty="0" smtClean="0"/>
              <a:t>…they typically come from training data counts: we’ll look at this soon</a:t>
            </a:r>
          </a:p>
        </p:txBody>
      </p:sp>
    </p:spTree>
    <p:extLst>
      <p:ext uri="{BB962C8B-B14F-4D97-AF65-F5344CB8AC3E}">
        <p14:creationId xmlns:p14="http://schemas.microsoft.com/office/powerpoint/2010/main" val="16770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00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0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latin typeface="Calibri"/>
                <a:cs typeface="Calibri"/>
              </a:rPr>
              <a:t>Example: Conditional Probabilities</a:t>
            </a:r>
          </a:p>
        </p:txBody>
      </p:sp>
      <p:grpSp>
        <p:nvGrpSpPr>
          <p:cNvPr id="16388" name="Group 115"/>
          <p:cNvGrpSpPr>
            <a:grpSpLocks/>
          </p:cNvGrpSpPr>
          <p:nvPr/>
        </p:nvGrpSpPr>
        <p:grpSpPr bwMode="auto">
          <a:xfrm>
            <a:off x="3886200" y="2514600"/>
            <a:ext cx="2438400" cy="2438400"/>
            <a:chOff x="3168" y="1584"/>
            <a:chExt cx="1536" cy="1536"/>
          </a:xfrm>
        </p:grpSpPr>
        <p:sp>
          <p:nvSpPr>
            <p:cNvPr id="16501" name="Rectangle 4"/>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2" name="Rectangle 5"/>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3" name="Rectangle 6"/>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4" name="Rectangle 7"/>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5" name="Rectangle 8"/>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6" name="Rectangle 9"/>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07" name="Rectangle 10"/>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8" name="Rectangle 11"/>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09" name="Rectangle 12"/>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0" name="Rectangle 13"/>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1" name="Rectangle 14"/>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2" name="Rectangle 15"/>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3" name="Rectangle 16"/>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4" name="Rectangle 17"/>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5" name="Rectangle 18"/>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6" name="Rectangle 19"/>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7" name="Rectangle 20"/>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18" name="Rectangle 21"/>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19" name="Rectangle 22"/>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0" name="Rectangle 23"/>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1" name="Rectangle 24"/>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2" name="Rectangle 25"/>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3" name="Rectangle 26"/>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4" name="Rectangle 27"/>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5" name="Rectangle 28"/>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26" name="Rectangle 29"/>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7" name="Rectangle 30"/>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8" name="Rectangle 31"/>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29" name="Rectangle 32"/>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0" name="Rectangle 33"/>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1" name="Rectangle 34"/>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2" name="Rectangle 35"/>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3" name="Rectangle 36"/>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4" name="Rectangle 37"/>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5" name="Rectangle 38"/>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6" name="Rectangle 39"/>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7" name="Rectangle 40"/>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8" name="Rectangle 41"/>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39" name="Rectangle 42"/>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0" name="Rectangle 43"/>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1" name="Rectangle 44"/>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2" name="Rectangle 45"/>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3" name="Rectangle 46"/>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4" name="Rectangle 47"/>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5" name="Rectangle 48"/>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6" name="Rectangle 49"/>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47" name="Rectangle 50"/>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8" name="Rectangle 51"/>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49" name="Rectangle 52"/>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0" name="Rectangle 53"/>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1" name="Rectangle 54"/>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2" name="Rectangle 55"/>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3" name="Rectangle 56"/>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4" name="Rectangle 57"/>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5" name="Rectangle 58"/>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6" name="Rectangle 59"/>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7" name="Rectangle 60"/>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58" name="Rectangle 61"/>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59" name="Rectangle 62"/>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latin typeface="Calibri"/>
                <a:cs typeface="Calibri"/>
              </a:endParaRPr>
            </a:p>
          </p:txBody>
        </p:sp>
        <p:sp>
          <p:nvSpPr>
            <p:cNvPr id="16560" name="Rectangle 63"/>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1" name="Rectangle 64"/>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2" name="Rectangle 65"/>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3" name="Rectangle 66"/>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6564" name="Rectangle 67"/>
            <p:cNvSpPr>
              <a:spLocks noChangeArrowheads="1"/>
            </p:cNvSpPr>
            <p:nvPr/>
          </p:nvSpPr>
          <p:spPr bwMode="auto">
            <a:xfrm>
              <a:off x="4512" y="2928"/>
              <a:ext cx="192" cy="19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grpSp>
      <p:pic>
        <p:nvPicPr>
          <p:cNvPr id="183" name="Picture 182" descr="txp_fig"/>
          <p:cNvPicPr>
            <a:picLocks noChangeAspect="1"/>
          </p:cNvPicPr>
          <p:nvPr>
            <p:custDataLst>
              <p:tags r:id="rId1"/>
            </p:custDataLst>
          </p:nvPr>
        </p:nvPicPr>
        <p:blipFill>
          <a:blip r:embed="rId5" cstate="print"/>
          <a:srcRect/>
          <a:stretch>
            <a:fillRect/>
          </a:stretch>
        </p:blipFill>
        <p:spPr bwMode="auto">
          <a:xfrm>
            <a:off x="2347913" y="1676400"/>
            <a:ext cx="712787" cy="279400"/>
          </a:xfrm>
          <a:prstGeom prst="rect">
            <a:avLst/>
          </a:prstGeom>
          <a:noFill/>
          <a:ln w="9525">
            <a:noFill/>
            <a:miter lim="800000"/>
            <a:headEnd/>
            <a:tailEnd/>
          </a:ln>
        </p:spPr>
      </p:pic>
      <p:graphicFrame>
        <p:nvGraphicFramePr>
          <p:cNvPr id="1312882" name="Group 114"/>
          <p:cNvGraphicFramePr>
            <a:graphicFrameLocks noGrp="1"/>
          </p:cNvGraphicFramePr>
          <p:nvPr>
            <p:extLst/>
          </p:nvPr>
        </p:nvGraphicFramePr>
        <p:xfrm>
          <a:off x="2209800" y="2146300"/>
          <a:ext cx="1066800" cy="3352800"/>
        </p:xfrm>
        <a:graphic>
          <a:graphicData uri="http://schemas.openxmlformats.org/drawingml/2006/table">
            <a:tbl>
              <a:tblPr/>
              <a:tblGrid>
                <a:gridCol w="533400"/>
                <a:gridCol w="5334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2884" name="Line 116"/>
          <p:cNvSpPr>
            <a:spLocks noChangeShapeType="1"/>
          </p:cNvSpPr>
          <p:nvPr/>
        </p:nvSpPr>
        <p:spPr bwMode="auto">
          <a:xfrm flipV="1">
            <a:off x="5562600" y="2057400"/>
            <a:ext cx="3124200" cy="21336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0" name="Line 122"/>
          <p:cNvSpPr>
            <a:spLocks noChangeShapeType="1"/>
          </p:cNvSpPr>
          <p:nvPr/>
        </p:nvSpPr>
        <p:spPr bwMode="auto">
          <a:xfrm flipV="1">
            <a:off x="4419600" y="1905000"/>
            <a:ext cx="2209800" cy="1600200"/>
          </a:xfrm>
          <a:prstGeom prst="line">
            <a:avLst/>
          </a:prstGeom>
          <a:noFill/>
          <a:ln w="28575">
            <a:solidFill>
              <a:schemeClr val="tx1"/>
            </a:solidFill>
            <a:round/>
            <a:headEnd/>
            <a:tailEnd/>
          </a:ln>
        </p:spPr>
        <p:txBody>
          <a:bodyPr/>
          <a:lstStyle/>
          <a:p>
            <a:endParaRPr lang="en-US">
              <a:latin typeface="Calibri"/>
              <a:cs typeface="Calibri"/>
            </a:endParaRPr>
          </a:p>
        </p:txBody>
      </p:sp>
      <p:sp>
        <p:nvSpPr>
          <p:cNvPr id="1312891" name="Rectangle 123"/>
          <p:cNvSpPr>
            <a:spLocks noChangeArrowheads="1"/>
          </p:cNvSpPr>
          <p:nvPr/>
        </p:nvSpPr>
        <p:spPr bwMode="auto">
          <a:xfrm>
            <a:off x="4191000" y="34290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sp>
        <p:nvSpPr>
          <p:cNvPr id="1312892" name="Rectangle 124"/>
          <p:cNvSpPr>
            <a:spLocks noChangeArrowheads="1"/>
          </p:cNvSpPr>
          <p:nvPr/>
        </p:nvSpPr>
        <p:spPr bwMode="auto">
          <a:xfrm>
            <a:off x="5410200" y="4038600"/>
            <a:ext cx="304800" cy="304800"/>
          </a:xfrm>
          <a:prstGeom prst="rect">
            <a:avLst/>
          </a:prstGeom>
          <a:noFill/>
          <a:ln w="38100">
            <a:solidFill>
              <a:schemeClr val="tx1"/>
            </a:solidFill>
            <a:miter lim="800000"/>
            <a:headEnd/>
            <a:tailEnd/>
          </a:ln>
        </p:spPr>
        <p:txBody>
          <a:bodyPr wrap="none" anchor="ctr"/>
          <a:lstStyle/>
          <a:p>
            <a:endParaRPr lang="en-US">
              <a:latin typeface="Calibri"/>
              <a:cs typeface="Calibri"/>
            </a:endParaRPr>
          </a:p>
        </p:txBody>
      </p:sp>
      <p:graphicFrame>
        <p:nvGraphicFramePr>
          <p:cNvPr id="1312933" name="Group 165"/>
          <p:cNvGraphicFramePr>
            <a:graphicFrameLocks noGrp="1"/>
          </p:cNvGraphicFramePr>
          <p:nvPr>
            <p:extLst/>
          </p:nvPr>
        </p:nvGraphicFramePr>
        <p:xfrm>
          <a:off x="7086600" y="2209800"/>
          <a:ext cx="1066800" cy="3352800"/>
        </p:xfrm>
        <a:graphic>
          <a:graphicData uri="http://schemas.openxmlformats.org/drawingml/2006/table">
            <a:tbl>
              <a:tblPr/>
              <a:tblGrid>
                <a:gridCol w="381000"/>
                <a:gridCol w="6858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84" name="Picture 183" descr="txp_fig"/>
          <p:cNvPicPr>
            <a:picLocks noChangeAspect="1"/>
          </p:cNvPicPr>
          <p:nvPr>
            <p:custDataLst>
              <p:tags r:id="rId2"/>
            </p:custDataLst>
          </p:nvPr>
        </p:nvPicPr>
        <p:blipFill>
          <a:blip r:embed="rId6" cstate="print"/>
          <a:srcRect/>
          <a:stretch>
            <a:fillRect/>
          </a:stretch>
        </p:blipFill>
        <p:spPr bwMode="auto">
          <a:xfrm>
            <a:off x="6781800" y="1828800"/>
            <a:ext cx="1625600" cy="250825"/>
          </a:xfrm>
          <a:prstGeom prst="rect">
            <a:avLst/>
          </a:prstGeom>
          <a:noFill/>
          <a:ln w="9525">
            <a:noFill/>
            <a:miter lim="800000"/>
            <a:headEnd/>
            <a:tailEnd/>
          </a:ln>
        </p:spPr>
      </p:pic>
      <p:pic>
        <p:nvPicPr>
          <p:cNvPr id="185" name="Picture 184" descr="txp_fig"/>
          <p:cNvPicPr>
            <a:picLocks noChangeAspect="1"/>
          </p:cNvPicPr>
          <p:nvPr>
            <p:custDataLst>
              <p:tags r:id="rId3"/>
            </p:custDataLst>
          </p:nvPr>
        </p:nvPicPr>
        <p:blipFill>
          <a:blip r:embed="rId7" cstate="print"/>
          <a:srcRect/>
          <a:stretch>
            <a:fillRect/>
          </a:stretch>
        </p:blipFill>
        <p:spPr bwMode="auto">
          <a:xfrm>
            <a:off x="8610600" y="1828800"/>
            <a:ext cx="1622425" cy="250825"/>
          </a:xfrm>
          <a:prstGeom prst="rect">
            <a:avLst/>
          </a:prstGeom>
          <a:noFill/>
          <a:ln w="9525">
            <a:noFill/>
            <a:miter lim="800000"/>
            <a:headEnd/>
            <a:tailEnd/>
          </a:ln>
        </p:spPr>
      </p:pic>
      <p:graphicFrame>
        <p:nvGraphicFramePr>
          <p:cNvPr id="1312934" name="Group 166"/>
          <p:cNvGraphicFramePr>
            <a:graphicFrameLocks noGrp="1"/>
          </p:cNvGraphicFramePr>
          <p:nvPr>
            <p:extLst/>
          </p:nvPr>
        </p:nvGraphicFramePr>
        <p:xfrm>
          <a:off x="8839200" y="2209800"/>
          <a:ext cx="1066800" cy="3352800"/>
        </p:xfrm>
        <a:graphic>
          <a:graphicData uri="http://schemas.openxmlformats.org/drawingml/2006/table">
            <a:tbl>
              <a:tblPr/>
              <a:tblGrid>
                <a:gridCol w="381000"/>
                <a:gridCol w="685800"/>
              </a:tblGrid>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accent2"/>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320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28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29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2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28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129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28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884" grpId="0" animBg="1"/>
      <p:bldP spid="1312890" grpId="0" animBg="1"/>
      <p:bldP spid="1312891" grpId="0" animBg="1"/>
      <p:bldP spid="131289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 Spam Filter</a:t>
            </a:r>
          </a:p>
        </p:txBody>
      </p:sp>
      <p:sp>
        <p:nvSpPr>
          <p:cNvPr id="18435" name="Rectangle 3"/>
          <p:cNvSpPr>
            <a:spLocks noGrp="1" noChangeArrowheads="1"/>
          </p:cNvSpPr>
          <p:nvPr>
            <p:ph idx="1"/>
          </p:nvPr>
        </p:nvSpPr>
        <p:spPr>
          <a:xfrm>
            <a:off x="304800" y="1722438"/>
            <a:ext cx="3886200" cy="4525962"/>
          </a:xfrm>
        </p:spPr>
        <p:txBody>
          <a:bodyPr/>
          <a:lstStyle/>
          <a:p>
            <a:pPr eaLnBrk="1" hangingPunct="1">
              <a:lnSpc>
                <a:spcPct val="80000"/>
              </a:lnSpc>
            </a:pPr>
            <a:r>
              <a:rPr lang="en-US" sz="2400" smtClean="0"/>
              <a:t>Naïve Bayes spam filter</a:t>
            </a:r>
          </a:p>
          <a:p>
            <a:pPr eaLnBrk="1" hangingPunct="1">
              <a:lnSpc>
                <a:spcPct val="80000"/>
              </a:lnSpc>
            </a:pPr>
            <a:endParaRPr lang="en-US" sz="2400" smtClean="0"/>
          </a:p>
          <a:p>
            <a:pPr eaLnBrk="1" hangingPunct="1">
              <a:lnSpc>
                <a:spcPct val="80000"/>
              </a:lnSpc>
            </a:pPr>
            <a:r>
              <a:rPr lang="en-US" sz="2400" smtClean="0"/>
              <a:t>Data:</a:t>
            </a:r>
          </a:p>
          <a:p>
            <a:pPr lvl="1" eaLnBrk="1" hangingPunct="1">
              <a:lnSpc>
                <a:spcPct val="80000"/>
              </a:lnSpc>
            </a:pPr>
            <a:r>
              <a:rPr lang="en-US" sz="2000" smtClean="0"/>
              <a:t>Collection of emails, labeled spam or ham</a:t>
            </a:r>
          </a:p>
          <a:p>
            <a:pPr lvl="1" eaLnBrk="1" hangingPunct="1">
              <a:lnSpc>
                <a:spcPct val="80000"/>
              </a:lnSpc>
            </a:pPr>
            <a:r>
              <a:rPr lang="en-US" sz="2000" smtClean="0"/>
              <a:t>Note: someone has to hand label all this data!</a:t>
            </a:r>
          </a:p>
          <a:p>
            <a:pPr lvl="1" eaLnBrk="1" hangingPunct="1">
              <a:lnSpc>
                <a:spcPct val="80000"/>
              </a:lnSpc>
            </a:pPr>
            <a:r>
              <a:rPr lang="en-US" sz="2000" smtClean="0"/>
              <a:t>Split into training, held-out, test sets</a:t>
            </a:r>
          </a:p>
          <a:p>
            <a:pPr lvl="1" eaLnBrk="1" hangingPunct="1">
              <a:lnSpc>
                <a:spcPct val="80000"/>
              </a:lnSpc>
            </a:pPr>
            <a:endParaRPr lang="en-US" sz="2000" smtClean="0"/>
          </a:p>
          <a:p>
            <a:pPr eaLnBrk="1" hangingPunct="1">
              <a:lnSpc>
                <a:spcPct val="80000"/>
              </a:lnSpc>
            </a:pPr>
            <a:r>
              <a:rPr lang="en-US" sz="2400" smtClean="0"/>
              <a:t>Classifiers</a:t>
            </a:r>
          </a:p>
          <a:p>
            <a:pPr lvl="1" eaLnBrk="1" hangingPunct="1">
              <a:lnSpc>
                <a:spcPct val="80000"/>
              </a:lnSpc>
            </a:pPr>
            <a:r>
              <a:rPr lang="en-US" sz="2000" smtClean="0"/>
              <a:t>Learn on the training set</a:t>
            </a:r>
          </a:p>
          <a:p>
            <a:pPr lvl="1" eaLnBrk="1" hangingPunct="1">
              <a:lnSpc>
                <a:spcPct val="80000"/>
              </a:lnSpc>
            </a:pPr>
            <a:r>
              <a:rPr lang="en-US" sz="2000" smtClean="0"/>
              <a:t>(Tune it on a held-out set)</a:t>
            </a:r>
          </a:p>
          <a:p>
            <a:pPr lvl="1" eaLnBrk="1" hangingPunct="1">
              <a:lnSpc>
                <a:spcPct val="80000"/>
              </a:lnSpc>
            </a:pPr>
            <a:r>
              <a:rPr lang="en-US" sz="2000" smtClean="0"/>
              <a:t>Test it on new emails</a:t>
            </a:r>
          </a:p>
          <a:p>
            <a:pPr eaLnBrk="1" hangingPunct="1">
              <a:lnSpc>
                <a:spcPct val="80000"/>
              </a:lnSpc>
            </a:pPr>
            <a:endParaRPr lang="en-US" sz="2400" smtClean="0"/>
          </a:p>
        </p:txBody>
      </p:sp>
      <p:sp>
        <p:nvSpPr>
          <p:cNvPr id="18436" name="Text Box 4"/>
          <p:cNvSpPr txBox="1">
            <a:spLocks noChangeArrowheads="1"/>
          </p:cNvSpPr>
          <p:nvPr/>
        </p:nvSpPr>
        <p:spPr bwMode="auto">
          <a:xfrm>
            <a:off x="5257800" y="1600200"/>
            <a:ext cx="3581400" cy="1377950"/>
          </a:xfrm>
          <a:prstGeom prst="rect">
            <a:avLst/>
          </a:prstGeom>
          <a:noFill/>
          <a:ln w="9525">
            <a:solidFill>
              <a:schemeClr val="tx1"/>
            </a:solidFill>
            <a:miter lim="800000"/>
            <a:headEnd/>
            <a:tailEnd/>
          </a:ln>
        </p:spPr>
        <p:txBody>
          <a:bodyPr>
            <a:spAutoFit/>
          </a:bodyPr>
          <a:lstStyle/>
          <a:p>
            <a:r>
              <a:rPr lang="en-US" sz="1400"/>
              <a:t>Dear Sir.</a:t>
            </a:r>
          </a:p>
          <a:p>
            <a:endParaRPr lang="en-US" sz="1400"/>
          </a:p>
          <a:p>
            <a:r>
              <a:rPr lang="en-US" sz="1400"/>
              <a:t>First, I must solicit your confidence in this transaction, this is by virture of its nature as being utterly confidencial and top secret. …</a:t>
            </a:r>
          </a:p>
        </p:txBody>
      </p:sp>
      <p:sp>
        <p:nvSpPr>
          <p:cNvPr id="18437" name="Text Box 5"/>
          <p:cNvSpPr txBox="1">
            <a:spLocks noChangeArrowheads="1"/>
          </p:cNvSpPr>
          <p:nvPr/>
        </p:nvSpPr>
        <p:spPr bwMode="auto">
          <a:xfrm>
            <a:off x="5257800" y="3200400"/>
            <a:ext cx="3505200" cy="1590675"/>
          </a:xfrm>
          <a:prstGeom prst="rect">
            <a:avLst/>
          </a:prstGeom>
          <a:noFill/>
          <a:ln w="9525">
            <a:solidFill>
              <a:schemeClr val="tx1"/>
            </a:solidFill>
            <a:miter lim="800000"/>
            <a:headEnd/>
            <a:tailEnd/>
          </a:ln>
        </p:spPr>
        <p:txBody>
          <a:bodyPr>
            <a:spAutoFit/>
          </a:bodyPr>
          <a:lstStyle/>
          <a:p>
            <a:r>
              <a:rPr lang="en-US" sz="1400"/>
              <a:t>TO BE REMOVED FROM FUTURE MAILINGS, SIMPLY REPLY TO THIS MESSAGE AND PUT "REMOVE" IN THE SUBJECT.</a:t>
            </a:r>
          </a:p>
          <a:p>
            <a:endParaRPr lang="en-US" sz="1400"/>
          </a:p>
          <a:p>
            <a:r>
              <a:rPr lang="en-US" sz="1400"/>
              <a:t>99  MILLION EMAIL ADDRESSES</a:t>
            </a:r>
          </a:p>
          <a:p>
            <a:r>
              <a:rPr lang="en-US" sz="1400"/>
              <a:t>  FOR ONLY $99</a:t>
            </a:r>
          </a:p>
        </p:txBody>
      </p:sp>
      <p:sp>
        <p:nvSpPr>
          <p:cNvPr id="18438" name="Text Box 6"/>
          <p:cNvSpPr txBox="1">
            <a:spLocks noChangeArrowheads="1"/>
          </p:cNvSpPr>
          <p:nvPr/>
        </p:nvSpPr>
        <p:spPr bwMode="auto">
          <a:xfrm>
            <a:off x="5257800" y="5029200"/>
            <a:ext cx="3505200" cy="1590675"/>
          </a:xfrm>
          <a:prstGeom prst="rect">
            <a:avLst/>
          </a:prstGeom>
          <a:noFill/>
          <a:ln w="9525">
            <a:solidFill>
              <a:schemeClr val="tx1"/>
            </a:solidFill>
            <a:miter lim="800000"/>
            <a:headEnd/>
            <a:tailEnd/>
          </a:ln>
        </p:spPr>
        <p:txBody>
          <a:bodyPr>
            <a:spAutoFit/>
          </a:bodyPr>
          <a:lstStyle/>
          <a:p>
            <a:r>
              <a:rPr lang="en-US" sz="1400"/>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8439" name="Freeform 7"/>
          <p:cNvSpPr>
            <a:spLocks/>
          </p:cNvSpPr>
          <p:nvPr/>
        </p:nvSpPr>
        <p:spPr bwMode="auto">
          <a:xfrm>
            <a:off x="4318000" y="54864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8440" name="Freeform 8"/>
          <p:cNvSpPr>
            <a:spLocks/>
          </p:cNvSpPr>
          <p:nvPr/>
        </p:nvSpPr>
        <p:spPr bwMode="auto">
          <a:xfrm>
            <a:off x="4422775" y="20574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8441" name="Freeform 9"/>
          <p:cNvSpPr>
            <a:spLocks/>
          </p:cNvSpPr>
          <p:nvPr/>
        </p:nvSpPr>
        <p:spPr bwMode="auto">
          <a:xfrm>
            <a:off x="4419600" y="36576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8103260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alibri"/>
                <a:cs typeface="Calibri"/>
              </a:rPr>
              <a:t>Naïve Bayes for Text</a:t>
            </a:r>
          </a:p>
        </p:txBody>
      </p:sp>
      <p:sp>
        <p:nvSpPr>
          <p:cNvPr id="1310723" name="Rectangle 3"/>
          <p:cNvSpPr>
            <a:spLocks noGrp="1" noChangeArrowheads="1"/>
          </p:cNvSpPr>
          <p:nvPr>
            <p:ph idx="1"/>
          </p:nvPr>
        </p:nvSpPr>
        <p:spPr>
          <a:xfrm>
            <a:off x="457200" y="1447800"/>
            <a:ext cx="11353800" cy="4876800"/>
          </a:xfrm>
        </p:spPr>
        <p:txBody>
          <a:bodyPr/>
          <a:lstStyle/>
          <a:p>
            <a:pPr eaLnBrk="1" hangingPunct="1">
              <a:lnSpc>
                <a:spcPct val="80000"/>
              </a:lnSpc>
            </a:pPr>
            <a:r>
              <a:rPr lang="en-US" sz="2400" dirty="0" smtClean="0">
                <a:latin typeface="Calibri"/>
                <a:cs typeface="Calibri"/>
              </a:rPr>
              <a:t>Bag-of-words Naïve </a:t>
            </a:r>
            <a:r>
              <a:rPr lang="en-US" sz="2400" dirty="0" err="1" smtClean="0">
                <a:latin typeface="Calibri"/>
                <a:cs typeface="Calibri"/>
              </a:rPr>
              <a:t>Bayes</a:t>
            </a:r>
            <a:r>
              <a:rPr lang="en-US" sz="2400" dirty="0" smtClean="0">
                <a:latin typeface="Calibri"/>
                <a:cs typeface="Calibri"/>
              </a:rPr>
              <a:t>:</a:t>
            </a:r>
          </a:p>
          <a:p>
            <a:pPr lvl="1" eaLnBrk="1" hangingPunct="1">
              <a:lnSpc>
                <a:spcPct val="80000"/>
              </a:lnSpc>
            </a:pPr>
            <a:r>
              <a:rPr lang="en-US" sz="2000" dirty="0" smtClean="0">
                <a:latin typeface="Calibri"/>
                <a:cs typeface="Calibri"/>
              </a:rPr>
              <a:t>Features: </a:t>
            </a:r>
            <a:r>
              <a:rPr lang="en-US" sz="2000" dirty="0" err="1" smtClean="0">
                <a:latin typeface="Calibri"/>
                <a:cs typeface="Calibri"/>
              </a:rPr>
              <a:t>W</a:t>
            </a:r>
            <a:r>
              <a:rPr lang="en-US" sz="2000" baseline="-25000" dirty="0" err="1" smtClean="0">
                <a:latin typeface="Calibri"/>
                <a:cs typeface="Calibri"/>
              </a:rPr>
              <a:t>i</a:t>
            </a:r>
            <a:r>
              <a:rPr lang="en-US" sz="2000" dirty="0" smtClean="0">
                <a:latin typeface="Calibri"/>
                <a:cs typeface="Calibri"/>
              </a:rPr>
              <a:t> is the word at </a:t>
            </a:r>
            <a:r>
              <a:rPr lang="en-US" sz="2000" dirty="0" err="1" smtClean="0">
                <a:latin typeface="Calibri"/>
                <a:cs typeface="Calibri"/>
              </a:rPr>
              <a:t>positon</a:t>
            </a:r>
            <a:r>
              <a:rPr lang="en-US" sz="2000" dirty="0" smtClean="0">
                <a:latin typeface="Calibri"/>
                <a:cs typeface="Calibri"/>
              </a:rPr>
              <a:t> </a:t>
            </a:r>
            <a:r>
              <a:rPr lang="en-US" sz="2000" dirty="0" err="1" smtClean="0">
                <a:latin typeface="Calibri"/>
                <a:cs typeface="Calibri"/>
              </a:rPr>
              <a:t>i</a:t>
            </a:r>
            <a:endParaRPr lang="en-US" sz="2000" dirty="0" smtClean="0">
              <a:latin typeface="Calibri"/>
              <a:cs typeface="Calibri"/>
            </a:endParaRPr>
          </a:p>
          <a:p>
            <a:pPr lvl="1" eaLnBrk="1" hangingPunct="1">
              <a:lnSpc>
                <a:spcPct val="80000"/>
              </a:lnSpc>
            </a:pPr>
            <a:r>
              <a:rPr lang="en-US" sz="2000" dirty="0" smtClean="0">
                <a:latin typeface="Calibri"/>
                <a:cs typeface="Calibri"/>
              </a:rPr>
              <a:t>As before: predict label conditioned on feature variables (spam vs. ham)</a:t>
            </a:r>
          </a:p>
          <a:p>
            <a:pPr lvl="1" eaLnBrk="1" hangingPunct="1">
              <a:lnSpc>
                <a:spcPct val="80000"/>
              </a:lnSpc>
            </a:pPr>
            <a:r>
              <a:rPr lang="en-US" sz="2000" dirty="0" smtClean="0">
                <a:latin typeface="Calibri"/>
                <a:cs typeface="Calibri"/>
              </a:rPr>
              <a:t>As before: assume features are conditionally independent given label</a:t>
            </a:r>
          </a:p>
          <a:p>
            <a:pPr lvl="1">
              <a:lnSpc>
                <a:spcPct val="80000"/>
              </a:lnSpc>
            </a:pPr>
            <a:r>
              <a:rPr lang="en-US" sz="2000" dirty="0" smtClean="0">
                <a:latin typeface="Calibri"/>
                <a:cs typeface="Calibri"/>
              </a:rPr>
              <a:t>New: each </a:t>
            </a:r>
            <a:r>
              <a:rPr lang="en-US" sz="2000" dirty="0" err="1" smtClean="0">
                <a:latin typeface="Calibri"/>
                <a:cs typeface="Calibri"/>
              </a:rPr>
              <a:t>W</a:t>
            </a:r>
            <a:r>
              <a:rPr lang="en-US" sz="2000" baseline="-25000" dirty="0" err="1" smtClean="0">
                <a:latin typeface="Calibri"/>
                <a:cs typeface="Calibri"/>
              </a:rPr>
              <a:t>i</a:t>
            </a:r>
            <a:r>
              <a:rPr lang="en-US" sz="2000" dirty="0" smtClean="0">
                <a:latin typeface="Calibri"/>
                <a:cs typeface="Calibri"/>
              </a:rPr>
              <a:t> is identically distributed</a:t>
            </a:r>
          </a:p>
          <a:p>
            <a:pPr lvl="1" eaLnBrk="1" hangingPunct="1">
              <a:lnSpc>
                <a:spcPct val="80000"/>
              </a:lnSpc>
            </a:pPr>
            <a:endParaRPr lang="en-US" sz="2000" dirty="0" smtClean="0">
              <a:latin typeface="Calibri"/>
              <a:cs typeface="Calibri"/>
            </a:endParaRPr>
          </a:p>
          <a:p>
            <a:pPr eaLnBrk="1" hangingPunct="1">
              <a:lnSpc>
                <a:spcPct val="80000"/>
              </a:lnSpc>
            </a:pPr>
            <a:r>
              <a:rPr lang="en-US" sz="2400" dirty="0" smtClean="0">
                <a:latin typeface="Calibri"/>
                <a:cs typeface="Calibri"/>
              </a:rPr>
              <a:t>Generative model:</a:t>
            </a:r>
          </a:p>
          <a:p>
            <a:pPr eaLnBrk="1" hangingPunct="1">
              <a:lnSpc>
                <a:spcPct val="80000"/>
              </a:lnSpc>
            </a:pPr>
            <a:endParaRPr lang="en-US" sz="2400" dirty="0" smtClean="0">
              <a:latin typeface="Calibri"/>
              <a:cs typeface="Calibri"/>
            </a:endParaRPr>
          </a:p>
          <a:p>
            <a:pPr eaLnBrk="1" hangingPunct="1">
              <a:lnSpc>
                <a:spcPct val="80000"/>
              </a:lnSpc>
            </a:pPr>
            <a:r>
              <a:rPr lang="en-US" sz="2400" dirty="0" smtClean="0">
                <a:latin typeface="Calibri"/>
                <a:cs typeface="Calibri"/>
              </a:rPr>
              <a:t>“Tied” distributions and bag-of-words</a:t>
            </a:r>
          </a:p>
          <a:p>
            <a:pPr lvl="1" eaLnBrk="1" hangingPunct="1">
              <a:lnSpc>
                <a:spcPct val="80000"/>
              </a:lnSpc>
            </a:pPr>
            <a:r>
              <a:rPr lang="en-US" sz="2000" dirty="0" smtClean="0">
                <a:latin typeface="Calibri"/>
                <a:cs typeface="Calibri"/>
              </a:rPr>
              <a:t>Usually, each variable gets its own conditional probability distribution P(F|Y)</a:t>
            </a:r>
          </a:p>
          <a:p>
            <a:pPr lvl="1" eaLnBrk="1" hangingPunct="1">
              <a:lnSpc>
                <a:spcPct val="80000"/>
              </a:lnSpc>
            </a:pPr>
            <a:r>
              <a:rPr lang="en-US" sz="2000" dirty="0" smtClean="0">
                <a:latin typeface="Calibri"/>
                <a:cs typeface="Calibri"/>
              </a:rPr>
              <a:t>In a bag-of-words model</a:t>
            </a:r>
          </a:p>
          <a:p>
            <a:pPr lvl="2" eaLnBrk="1" hangingPunct="1">
              <a:lnSpc>
                <a:spcPct val="80000"/>
              </a:lnSpc>
            </a:pPr>
            <a:r>
              <a:rPr lang="en-US" sz="1800" dirty="0" smtClean="0">
                <a:latin typeface="Calibri"/>
                <a:cs typeface="Calibri"/>
              </a:rPr>
              <a:t>Each position is identically distributed</a:t>
            </a:r>
          </a:p>
          <a:p>
            <a:pPr lvl="2" eaLnBrk="1" hangingPunct="1">
              <a:lnSpc>
                <a:spcPct val="80000"/>
              </a:lnSpc>
            </a:pPr>
            <a:r>
              <a:rPr lang="en-US" sz="1800" dirty="0" smtClean="0">
                <a:latin typeface="Calibri"/>
                <a:cs typeface="Calibri"/>
              </a:rPr>
              <a:t>All positions share the same conditional </a:t>
            </a:r>
            <a:r>
              <a:rPr lang="en-US" sz="1800" dirty="0" err="1" smtClean="0">
                <a:latin typeface="Calibri"/>
                <a:cs typeface="Calibri"/>
              </a:rPr>
              <a:t>probs</a:t>
            </a:r>
            <a:r>
              <a:rPr lang="en-US" sz="1800" dirty="0" smtClean="0">
                <a:latin typeface="Calibri"/>
                <a:cs typeface="Calibri"/>
              </a:rPr>
              <a:t> P(W|Y)</a:t>
            </a:r>
          </a:p>
          <a:p>
            <a:pPr lvl="2" eaLnBrk="1" hangingPunct="1">
              <a:lnSpc>
                <a:spcPct val="80000"/>
              </a:lnSpc>
            </a:pPr>
            <a:r>
              <a:rPr lang="en-US" sz="1800" dirty="0" smtClean="0">
                <a:latin typeface="Calibri"/>
                <a:cs typeface="Calibri"/>
              </a:rPr>
              <a:t>Why make this assumption?</a:t>
            </a:r>
          </a:p>
          <a:p>
            <a:pPr lvl="1">
              <a:lnSpc>
                <a:spcPct val="80000"/>
              </a:lnSpc>
            </a:pPr>
            <a:r>
              <a:rPr lang="en-US" sz="2000" dirty="0" smtClean="0">
                <a:latin typeface="Calibri"/>
                <a:cs typeface="Calibri"/>
              </a:rPr>
              <a:t>Called “bag-of-words” because model is insensitive to word order or reordering</a:t>
            </a:r>
          </a:p>
        </p:txBody>
      </p:sp>
      <p:pic>
        <p:nvPicPr>
          <p:cNvPr id="8" name="Picture 7" descr="txp_fig"/>
          <p:cNvPicPr>
            <a:picLocks noChangeAspect="1"/>
          </p:cNvPicPr>
          <p:nvPr>
            <p:custDataLst>
              <p:tags r:id="rId1"/>
            </p:custDataLst>
          </p:nvPr>
        </p:nvPicPr>
        <p:blipFill>
          <a:blip r:embed="rId3" cstate="print"/>
          <a:stretch>
            <a:fillRect/>
          </a:stretch>
        </p:blipFill>
        <p:spPr bwMode="auto">
          <a:xfrm>
            <a:off x="3276600" y="3362324"/>
            <a:ext cx="4844780" cy="572192"/>
          </a:xfrm>
          <a:prstGeom prst="rect">
            <a:avLst/>
          </a:prstGeom>
          <a:noFill/>
          <a:ln/>
          <a:effectLst/>
        </p:spPr>
      </p:pic>
      <p:sp>
        <p:nvSpPr>
          <p:cNvPr id="19461" name="Text Box 5"/>
          <p:cNvSpPr txBox="1">
            <a:spLocks noChangeArrowheads="1"/>
          </p:cNvSpPr>
          <p:nvPr/>
        </p:nvSpPr>
        <p:spPr bwMode="auto">
          <a:xfrm>
            <a:off x="6553200" y="6491288"/>
            <a:ext cx="1219200" cy="366712"/>
          </a:xfrm>
          <a:prstGeom prst="rect">
            <a:avLst/>
          </a:prstGeom>
          <a:noFill/>
          <a:ln w="9525">
            <a:noFill/>
            <a:miter lim="800000"/>
            <a:headEnd/>
            <a:tailEnd/>
          </a:ln>
        </p:spPr>
        <p:txBody>
          <a:bodyPr>
            <a:spAutoFit/>
          </a:bodyPr>
          <a:lstStyle/>
          <a:p>
            <a:pPr>
              <a:spcBef>
                <a:spcPct val="50000"/>
              </a:spcBef>
            </a:pPr>
            <a:endParaRPr lang="en-US">
              <a:latin typeface="Calibri"/>
              <a:cs typeface="Calibri"/>
            </a:endParaRPr>
          </a:p>
        </p:txBody>
      </p:sp>
      <p:sp>
        <p:nvSpPr>
          <p:cNvPr id="1310727" name="Text Box 7"/>
          <p:cNvSpPr txBox="1">
            <a:spLocks noChangeArrowheads="1"/>
          </p:cNvSpPr>
          <p:nvPr/>
        </p:nvSpPr>
        <p:spPr bwMode="auto">
          <a:xfrm>
            <a:off x="8732702" y="2728912"/>
            <a:ext cx="1676400" cy="825500"/>
          </a:xfrm>
          <a:prstGeom prst="rect">
            <a:avLst/>
          </a:prstGeom>
          <a:noFill/>
          <a:ln w="9525">
            <a:noFill/>
            <a:miter lim="800000"/>
            <a:headEnd/>
            <a:tailEnd/>
          </a:ln>
        </p:spPr>
        <p:txBody>
          <a:bodyPr>
            <a:spAutoFit/>
          </a:bodyPr>
          <a:lstStyle/>
          <a:p>
            <a:pPr>
              <a:spcBef>
                <a:spcPct val="50000"/>
              </a:spcBef>
            </a:pPr>
            <a:r>
              <a:rPr lang="en-US" sz="1600" i="1">
                <a:latin typeface="Calibri"/>
                <a:cs typeface="Calibri"/>
              </a:rPr>
              <a:t>Word at position i, not i</a:t>
            </a:r>
            <a:r>
              <a:rPr lang="en-US" sz="1600" i="1" baseline="30000">
                <a:latin typeface="Calibri"/>
                <a:cs typeface="Calibri"/>
              </a:rPr>
              <a:t>th</a:t>
            </a:r>
            <a:r>
              <a:rPr lang="en-US" sz="1600" i="1">
                <a:latin typeface="Calibri"/>
                <a:cs typeface="Calibri"/>
              </a:rPr>
              <a:t> word in the dictionary!</a:t>
            </a:r>
          </a:p>
        </p:txBody>
      </p:sp>
      <p:sp>
        <p:nvSpPr>
          <p:cNvPr id="1310728" name="Freeform 8"/>
          <p:cNvSpPr>
            <a:spLocks/>
          </p:cNvSpPr>
          <p:nvPr/>
        </p:nvSpPr>
        <p:spPr bwMode="auto">
          <a:xfrm>
            <a:off x="7427777" y="3706812"/>
            <a:ext cx="2409825" cy="255588"/>
          </a:xfrm>
          <a:custGeom>
            <a:avLst/>
            <a:gdLst>
              <a:gd name="T0" fmla="*/ 2147483647 w 1518"/>
              <a:gd name="T1" fmla="*/ 2147483647 h 161"/>
              <a:gd name="T2" fmla="*/ 2147483647 w 1518"/>
              <a:gd name="T3" fmla="*/ 2147483647 h 161"/>
              <a:gd name="T4" fmla="*/ 2147483647 w 1518"/>
              <a:gd name="T5" fmla="*/ 2147483647 h 161"/>
              <a:gd name="T6" fmla="*/ 2147483647 w 1518"/>
              <a:gd name="T7" fmla="*/ 0 h 161"/>
              <a:gd name="T8" fmla="*/ 0 60000 65536"/>
              <a:gd name="T9" fmla="*/ 0 60000 65536"/>
              <a:gd name="T10" fmla="*/ 0 60000 65536"/>
              <a:gd name="T11" fmla="*/ 0 60000 65536"/>
              <a:gd name="T12" fmla="*/ 0 w 1518"/>
              <a:gd name="T13" fmla="*/ 0 h 161"/>
              <a:gd name="T14" fmla="*/ 1518 w 1518"/>
              <a:gd name="T15" fmla="*/ 161 h 161"/>
            </a:gdLst>
            <a:ahLst/>
            <a:cxnLst>
              <a:cxn ang="T8">
                <a:pos x="T0" y="T1"/>
              </a:cxn>
              <a:cxn ang="T9">
                <a:pos x="T2" y="T3"/>
              </a:cxn>
              <a:cxn ang="T10">
                <a:pos x="T4" y="T5"/>
              </a:cxn>
              <a:cxn ang="T11">
                <a:pos x="T6" y="T7"/>
              </a:cxn>
            </a:cxnLst>
            <a:rect l="T12" t="T13" r="T14" b="T15"/>
            <a:pathLst>
              <a:path w="1518" h="161">
                <a:moveTo>
                  <a:pt x="73" y="60"/>
                </a:moveTo>
                <a:cubicBezTo>
                  <a:pt x="94" y="67"/>
                  <a:pt x="0" y="89"/>
                  <a:pt x="197" y="103"/>
                </a:cubicBezTo>
                <a:cubicBezTo>
                  <a:pt x="394" y="117"/>
                  <a:pt x="1038" y="161"/>
                  <a:pt x="1254" y="144"/>
                </a:cubicBezTo>
                <a:cubicBezTo>
                  <a:pt x="1470" y="127"/>
                  <a:pt x="1518" y="60"/>
                  <a:pt x="1494" y="0"/>
                </a:cubicBezTo>
              </a:path>
            </a:pathLst>
          </a:custGeom>
          <a:noFill/>
          <a:ln w="25400">
            <a:solidFill>
              <a:schemeClr val="tx1"/>
            </a:solidFill>
            <a:round/>
            <a:headEnd/>
            <a:tailEnd type="triangle" w="med" len="med"/>
          </a:ln>
        </p:spPr>
        <p:txBody>
          <a:bodyPr/>
          <a:lstStyle/>
          <a:p>
            <a:endParaRPr lang="en-US">
              <a:latin typeface="Calibri"/>
              <a:cs typeface="Calibri"/>
            </a:endParaRPr>
          </a:p>
        </p:txBody>
      </p:sp>
    </p:spTree>
    <p:extLst>
      <p:ext uri="{BB962C8B-B14F-4D97-AF65-F5344CB8AC3E}">
        <p14:creationId xmlns:p14="http://schemas.microsoft.com/office/powerpoint/2010/main" val="60102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2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072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072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2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072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1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27" grpId="0"/>
      <p:bldP spid="13107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Example: Spam Filtering</a:t>
            </a:r>
          </a:p>
        </p:txBody>
      </p:sp>
      <p:sp>
        <p:nvSpPr>
          <p:cNvPr id="1286147" name="Rectangle 3"/>
          <p:cNvSpPr>
            <a:spLocks noGrp="1" noChangeArrowheads="1"/>
          </p:cNvSpPr>
          <p:nvPr>
            <p:ph idx="1"/>
          </p:nvPr>
        </p:nvSpPr>
        <p:spPr>
          <a:xfrm>
            <a:off x="762000" y="1447800"/>
            <a:ext cx="8229600" cy="5029200"/>
          </a:xfrm>
        </p:spPr>
        <p:txBody>
          <a:bodyPr/>
          <a:lstStyle/>
          <a:p>
            <a:pPr eaLnBrk="1" hangingPunct="1"/>
            <a:r>
              <a:rPr lang="en-US" sz="2400" smtClean="0"/>
              <a:t>Model:</a:t>
            </a:r>
          </a:p>
          <a:p>
            <a:pPr eaLnBrk="1" hangingPunct="1"/>
            <a:endParaRPr lang="en-US" sz="1000" smtClean="0"/>
          </a:p>
          <a:p>
            <a:pPr eaLnBrk="1" hangingPunct="1"/>
            <a:r>
              <a:rPr lang="en-US" sz="2400" smtClean="0"/>
              <a:t>What are the parameters?</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Where do these tables come from?</a:t>
            </a:r>
          </a:p>
          <a:p>
            <a:pPr eaLnBrk="1" hangingPunct="1"/>
            <a:endParaRPr lang="en-US" sz="2400" smtClean="0"/>
          </a:p>
        </p:txBody>
      </p:sp>
      <p:pic>
        <p:nvPicPr>
          <p:cNvPr id="11" name="Picture 10" descr="txp_fig"/>
          <p:cNvPicPr>
            <a:picLocks noChangeAspect="1"/>
          </p:cNvPicPr>
          <p:nvPr>
            <p:custDataLst>
              <p:tags r:id="rId1"/>
            </p:custDataLst>
          </p:nvPr>
        </p:nvPicPr>
        <p:blipFill>
          <a:blip r:embed="rId6" cstate="print"/>
          <a:stretch>
            <a:fillRect/>
          </a:stretch>
        </p:blipFill>
        <p:spPr bwMode="auto">
          <a:xfrm>
            <a:off x="2514735" y="1524000"/>
            <a:ext cx="4847955" cy="572567"/>
          </a:xfrm>
          <a:prstGeom prst="rect">
            <a:avLst/>
          </a:prstGeom>
          <a:noFill/>
          <a:ln/>
          <a:effectLst/>
        </p:spPr>
      </p:pic>
      <p:sp>
        <p:nvSpPr>
          <p:cNvPr id="1286149" name="Text Box 5"/>
          <p:cNvSpPr txBox="1">
            <a:spLocks noChangeArrowheads="1"/>
          </p:cNvSpPr>
          <p:nvPr/>
        </p:nvSpPr>
        <p:spPr bwMode="auto">
          <a:xfrm>
            <a:off x="46482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0.0156</a:t>
            </a:r>
          </a:p>
          <a:p>
            <a:r>
              <a:rPr lang="en-US">
                <a:latin typeface="Courier New" pitchFamily="49" charset="0"/>
              </a:rPr>
              <a:t>to  :  0.0153</a:t>
            </a:r>
          </a:p>
          <a:p>
            <a:r>
              <a:rPr lang="en-US">
                <a:latin typeface="Courier New" pitchFamily="49" charset="0"/>
              </a:rPr>
              <a:t>and :  0.0115</a:t>
            </a:r>
          </a:p>
          <a:p>
            <a:r>
              <a:rPr lang="en-US">
                <a:latin typeface="Courier New" pitchFamily="49" charset="0"/>
              </a:rPr>
              <a:t>of  :  0.0095</a:t>
            </a:r>
          </a:p>
          <a:p>
            <a:r>
              <a:rPr lang="en-US">
                <a:latin typeface="Courier New" pitchFamily="49" charset="0"/>
              </a:rPr>
              <a:t>you :  0.0093</a:t>
            </a:r>
          </a:p>
          <a:p>
            <a:r>
              <a:rPr lang="en-US">
                <a:latin typeface="Courier New" pitchFamily="49" charset="0"/>
              </a:rPr>
              <a:t>a   :  0.0086</a:t>
            </a:r>
          </a:p>
          <a:p>
            <a:r>
              <a:rPr lang="en-US">
                <a:latin typeface="Courier New" pitchFamily="49" charset="0"/>
              </a:rPr>
              <a:t>with:  0.0080</a:t>
            </a:r>
          </a:p>
          <a:p>
            <a:r>
              <a:rPr lang="en-US">
                <a:latin typeface="Courier New" pitchFamily="49" charset="0"/>
              </a:rPr>
              <a:t>from:  0.0075</a:t>
            </a:r>
          </a:p>
          <a:p>
            <a:r>
              <a:rPr lang="en-US">
                <a:latin typeface="Courier New" pitchFamily="49" charset="0"/>
              </a:rPr>
              <a:t>...</a:t>
            </a:r>
          </a:p>
        </p:txBody>
      </p:sp>
      <p:pic>
        <p:nvPicPr>
          <p:cNvPr id="20486" name="Picture 6" descr="txp_fig"/>
          <p:cNvPicPr>
            <a:picLocks noChangeAspect="1" noChangeArrowheads="1"/>
          </p:cNvPicPr>
          <p:nvPr>
            <p:custDataLst>
              <p:tags r:id="rId2"/>
            </p:custDataLst>
          </p:nvPr>
        </p:nvPicPr>
        <p:blipFill>
          <a:blip r:embed="rId7" cstate="print"/>
          <a:srcRect/>
          <a:stretch>
            <a:fillRect/>
          </a:stretch>
        </p:blipFill>
        <p:spPr bwMode="auto">
          <a:xfrm>
            <a:off x="4876800" y="2743200"/>
            <a:ext cx="1606550" cy="293688"/>
          </a:xfrm>
          <a:prstGeom prst="rect">
            <a:avLst/>
          </a:prstGeom>
          <a:noFill/>
          <a:ln w="9525">
            <a:noFill/>
            <a:miter lim="800000"/>
            <a:headEnd/>
            <a:tailEnd/>
          </a:ln>
        </p:spPr>
      </p:pic>
      <p:pic>
        <p:nvPicPr>
          <p:cNvPr id="20487" name="Picture 7" descr="txp_fig"/>
          <p:cNvPicPr>
            <a:picLocks noChangeAspect="1" noChangeArrowheads="1"/>
          </p:cNvPicPr>
          <p:nvPr>
            <p:custDataLst>
              <p:tags r:id="rId3"/>
            </p:custDataLst>
          </p:nvPr>
        </p:nvPicPr>
        <p:blipFill>
          <a:blip r:embed="rId8" cstate="print"/>
          <a:srcRect/>
          <a:stretch>
            <a:fillRect/>
          </a:stretch>
        </p:blipFill>
        <p:spPr bwMode="auto">
          <a:xfrm>
            <a:off x="8305800" y="2743200"/>
            <a:ext cx="1466850" cy="293688"/>
          </a:xfrm>
          <a:prstGeom prst="rect">
            <a:avLst/>
          </a:prstGeom>
          <a:noFill/>
          <a:ln w="9525">
            <a:noFill/>
            <a:miter lim="800000"/>
            <a:headEnd/>
            <a:tailEnd/>
          </a:ln>
        </p:spPr>
      </p:pic>
      <p:sp>
        <p:nvSpPr>
          <p:cNvPr id="1286152" name="Text Box 8"/>
          <p:cNvSpPr txBox="1">
            <a:spLocks noChangeArrowheads="1"/>
          </p:cNvSpPr>
          <p:nvPr/>
        </p:nvSpPr>
        <p:spPr bwMode="auto">
          <a:xfrm>
            <a:off x="8001000" y="3141663"/>
            <a:ext cx="2057400" cy="2573337"/>
          </a:xfrm>
          <a:prstGeom prst="rect">
            <a:avLst/>
          </a:prstGeom>
          <a:noFill/>
          <a:ln w="9525">
            <a:solidFill>
              <a:schemeClr val="tx1"/>
            </a:solidFill>
            <a:miter lim="800000"/>
            <a:headEnd/>
            <a:tailEnd/>
          </a:ln>
        </p:spPr>
        <p:txBody>
          <a:bodyPr>
            <a:spAutoFit/>
          </a:bodyPr>
          <a:lstStyle/>
          <a:p>
            <a:r>
              <a:rPr lang="en-US">
                <a:latin typeface="Courier New" pitchFamily="49" charset="0"/>
              </a:rPr>
              <a:t>the :  0.0210</a:t>
            </a:r>
          </a:p>
          <a:p>
            <a:r>
              <a:rPr lang="en-US">
                <a:latin typeface="Courier New" pitchFamily="49" charset="0"/>
              </a:rPr>
              <a:t>to  :  0.0133</a:t>
            </a:r>
          </a:p>
          <a:p>
            <a:r>
              <a:rPr lang="en-US">
                <a:latin typeface="Courier New" pitchFamily="49" charset="0"/>
              </a:rPr>
              <a:t>of  :  0.0119</a:t>
            </a:r>
          </a:p>
          <a:p>
            <a:r>
              <a:rPr lang="en-US">
                <a:latin typeface="Courier New" pitchFamily="49" charset="0"/>
              </a:rPr>
              <a:t>2002:  0.0110</a:t>
            </a:r>
          </a:p>
          <a:p>
            <a:r>
              <a:rPr lang="en-US">
                <a:latin typeface="Courier New" pitchFamily="49" charset="0"/>
              </a:rPr>
              <a:t>with:  0.0108</a:t>
            </a:r>
          </a:p>
          <a:p>
            <a:r>
              <a:rPr lang="en-US">
                <a:latin typeface="Courier New" pitchFamily="49" charset="0"/>
              </a:rPr>
              <a:t>from:  0.0107</a:t>
            </a:r>
          </a:p>
          <a:p>
            <a:r>
              <a:rPr lang="en-US">
                <a:latin typeface="Courier New" pitchFamily="49" charset="0"/>
              </a:rPr>
              <a:t>and :  0.0105</a:t>
            </a:r>
          </a:p>
          <a:p>
            <a:r>
              <a:rPr lang="en-US">
                <a:latin typeface="Courier New" pitchFamily="49" charset="0"/>
              </a:rPr>
              <a:t>a   :  0.0100</a:t>
            </a:r>
          </a:p>
          <a:p>
            <a:r>
              <a:rPr lang="en-US">
                <a:latin typeface="Courier New" pitchFamily="49" charset="0"/>
              </a:rPr>
              <a:t>...</a:t>
            </a:r>
          </a:p>
        </p:txBody>
      </p:sp>
      <p:pic>
        <p:nvPicPr>
          <p:cNvPr id="12" name="Picture 11" descr="txp_fig"/>
          <p:cNvPicPr>
            <a:picLocks noChangeAspect="1"/>
          </p:cNvPicPr>
          <p:nvPr>
            <p:custDataLst>
              <p:tags r:id="rId4"/>
            </p:custDataLst>
          </p:nvPr>
        </p:nvPicPr>
        <p:blipFill>
          <a:blip r:embed="rId9" cstate="print"/>
          <a:stretch>
            <a:fillRect/>
          </a:stretch>
        </p:blipFill>
        <p:spPr bwMode="auto">
          <a:xfrm>
            <a:off x="2426024" y="2743200"/>
            <a:ext cx="712140" cy="278992"/>
          </a:xfrm>
          <a:prstGeom prst="rect">
            <a:avLst/>
          </a:prstGeom>
          <a:noFill/>
          <a:ln/>
          <a:effectLst/>
        </p:spPr>
      </p:pic>
      <p:sp>
        <p:nvSpPr>
          <p:cNvPr id="1286154" name="Text Box 10"/>
          <p:cNvSpPr txBox="1">
            <a:spLocks noChangeArrowheads="1"/>
          </p:cNvSpPr>
          <p:nvPr/>
        </p:nvSpPr>
        <p:spPr bwMode="auto">
          <a:xfrm>
            <a:off x="1981200" y="3124200"/>
            <a:ext cx="1600200" cy="650875"/>
          </a:xfrm>
          <a:prstGeom prst="rect">
            <a:avLst/>
          </a:prstGeom>
          <a:noFill/>
          <a:ln w="9525">
            <a:solidFill>
              <a:schemeClr val="tx1"/>
            </a:solidFill>
            <a:miter lim="800000"/>
            <a:headEnd/>
            <a:tailEnd/>
          </a:ln>
        </p:spPr>
        <p:txBody>
          <a:bodyPr>
            <a:spAutoFit/>
          </a:bodyPr>
          <a:lstStyle/>
          <a:p>
            <a:r>
              <a:rPr lang="en-US">
                <a:latin typeface="Courier New" pitchFamily="49" charset="0"/>
              </a:rPr>
              <a:t>ham : 0.66</a:t>
            </a:r>
          </a:p>
          <a:p>
            <a:r>
              <a:rPr lang="en-US">
                <a:latin typeface="Courier New" pitchFamily="49" charset="0"/>
              </a:rPr>
              <a:t>spam: 0.33</a:t>
            </a:r>
          </a:p>
        </p:txBody>
      </p:sp>
    </p:spTree>
    <p:extLst>
      <p:ext uri="{BB962C8B-B14F-4D97-AF65-F5344CB8AC3E}">
        <p14:creationId xmlns:p14="http://schemas.microsoft.com/office/powerpoint/2010/main" val="178484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6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6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9" grpId="0" animBg="1"/>
      <p:bldP spid="1286152" grpId="0" animBg="1"/>
      <p:bldP spid="128615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Spam Example</a:t>
            </a:r>
          </a:p>
        </p:txBody>
      </p:sp>
      <p:graphicFrame>
        <p:nvGraphicFramePr>
          <p:cNvPr id="1298436" name="Group 4"/>
          <p:cNvGraphicFramePr>
            <a:graphicFrameLocks noGrp="1"/>
          </p:cNvGraphicFramePr>
          <p:nvPr/>
        </p:nvGraphicFramePr>
        <p:xfrm>
          <a:off x="2590800" y="1600200"/>
          <a:ext cx="6858000" cy="4023360"/>
        </p:xfrm>
        <a:graphic>
          <a:graphicData uri="http://schemas.openxmlformats.org/drawingml/2006/table">
            <a:tbl>
              <a:tblPr/>
              <a:tblGrid>
                <a:gridCol w="1371600"/>
                <a:gridCol w="1371600"/>
                <a:gridCol w="1371600"/>
                <a:gridCol w="1371600"/>
                <a:gridCol w="1371600"/>
              </a:tblGrid>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Word</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P(w|spam)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P(w|ham)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Tot Spam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Tot Ham</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(prior)</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0.33333</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0.66666</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-0.4</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Gary</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0.00002</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0.00021</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-11.8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-8.9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would</a:t>
                      </a:r>
                      <a:endParaRPr kumimoji="0" lang="en-US" sz="2800" b="0" i="0" u="none" strike="noStrike" cap="none" normalizeH="0" baseline="0" smtClean="0">
                        <a:ln>
                          <a:noFill/>
                        </a:ln>
                        <a:solidFill>
                          <a:srgbClr val="008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0.00069</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8000"/>
                          </a:solidFill>
                          <a:effectLst/>
                          <a:latin typeface="Verdana" pitchFamily="34" charset="0"/>
                        </a:rPr>
                        <a:t>0.00084</a:t>
                      </a:r>
                      <a:endParaRPr kumimoji="0" lang="en-US" sz="2800" b="0" i="0" u="none" strike="noStrike" cap="none" normalizeH="0" baseline="0" smtClean="0">
                        <a:ln>
                          <a:noFill/>
                        </a:ln>
                        <a:solidFill>
                          <a:srgbClr val="008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-19.1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-16.0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you</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0.00881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0.00304</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-23.8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-21.8</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like</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0.00086</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0.00083</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-30.9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-28.9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to</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0.01517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0.01339</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-35.1</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-33.2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lose</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0.00008</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0.00002</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-44.5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-44.0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weight</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0.00016</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0.00002</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-53.3</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-55.0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while</a:t>
                      </a:r>
                      <a:endParaRPr kumimoji="0" lang="en-US" sz="28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0.00027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0.00027</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-61.5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-63.2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you</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0.00881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0.00304</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-66.2</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-69.0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sleep</a:t>
                      </a:r>
                      <a:endParaRPr kumimoji="0" lang="en-US" sz="2800" b="0" i="0" u="none" strike="noStrike" cap="none" normalizeH="0" baseline="0" smtClean="0">
                        <a:ln>
                          <a:noFill/>
                        </a:ln>
                        <a:solidFill>
                          <a:srgbClr val="CC0000"/>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0.00006</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CC0000"/>
                          </a:solidFill>
                          <a:effectLst/>
                          <a:latin typeface="Verdana" pitchFamily="34" charset="0"/>
                        </a:rPr>
                        <a:t>0.00001</a:t>
                      </a:r>
                      <a:endParaRPr kumimoji="0" lang="en-US" sz="2800" b="0" i="0" u="none" strike="noStrike" cap="none" normalizeH="0" baseline="0" smtClean="0">
                        <a:ln>
                          <a:noFill/>
                        </a:ln>
                        <a:solidFill>
                          <a:srgbClr val="CC0000"/>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-76.0</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-80.5</a:t>
                      </a:r>
                      <a:endParaRPr kumimoji="0" lang="en-US" sz="28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8512" name="Text Box 80"/>
          <p:cNvSpPr txBox="1">
            <a:spLocks noChangeArrowheads="1"/>
          </p:cNvSpPr>
          <p:nvPr/>
        </p:nvSpPr>
        <p:spPr bwMode="auto">
          <a:xfrm>
            <a:off x="7391400" y="5943600"/>
            <a:ext cx="2209800" cy="366713"/>
          </a:xfrm>
          <a:prstGeom prst="rect">
            <a:avLst/>
          </a:prstGeom>
          <a:noFill/>
          <a:ln w="9525">
            <a:noFill/>
            <a:miter lim="800000"/>
            <a:headEnd/>
            <a:tailEnd/>
          </a:ln>
        </p:spPr>
        <p:txBody>
          <a:bodyPr>
            <a:spAutoFit/>
          </a:bodyPr>
          <a:lstStyle/>
          <a:p>
            <a:pPr>
              <a:spcBef>
                <a:spcPct val="50000"/>
              </a:spcBef>
            </a:pPr>
            <a:r>
              <a:rPr lang="en-US">
                <a:solidFill>
                  <a:srgbClr val="CC0000"/>
                </a:solidFill>
              </a:rPr>
              <a:t>P(spam | w) = 98.9</a:t>
            </a:r>
          </a:p>
        </p:txBody>
      </p:sp>
      <p:sp>
        <p:nvSpPr>
          <p:cNvPr id="1298513" name="Line 81"/>
          <p:cNvSpPr>
            <a:spLocks noChangeShapeType="1"/>
          </p:cNvSpPr>
          <p:nvPr/>
        </p:nvSpPr>
        <p:spPr bwMode="auto">
          <a:xfrm>
            <a:off x="7315200" y="5791200"/>
            <a:ext cx="2209800" cy="0"/>
          </a:xfrm>
          <a:prstGeom prst="line">
            <a:avLst/>
          </a:prstGeom>
          <a:noFill/>
          <a:ln w="9525">
            <a:solidFill>
              <a:schemeClr val="tx1"/>
            </a:solidFill>
            <a:round/>
            <a:headEnd/>
            <a:tailEnd/>
          </a:ln>
        </p:spPr>
        <p:txBody>
          <a:bodyPr/>
          <a:lstStyle/>
          <a:p>
            <a:endParaRPr lang="en-US"/>
          </a:p>
        </p:txBody>
      </p:sp>
      <p:sp>
        <p:nvSpPr>
          <p:cNvPr id="1298514" name="Rectangle 82"/>
          <p:cNvSpPr>
            <a:spLocks noChangeArrowheads="1"/>
          </p:cNvSpPr>
          <p:nvPr/>
        </p:nvSpPr>
        <p:spPr bwMode="auto">
          <a:xfrm>
            <a:off x="2590800" y="3352800"/>
            <a:ext cx="6858000" cy="2286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5" name="Rectangle 83"/>
          <p:cNvSpPr>
            <a:spLocks noChangeArrowheads="1"/>
          </p:cNvSpPr>
          <p:nvPr/>
        </p:nvSpPr>
        <p:spPr bwMode="auto">
          <a:xfrm>
            <a:off x="2590800" y="2971800"/>
            <a:ext cx="6858000" cy="2667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6" name="Rectangle 84"/>
          <p:cNvSpPr>
            <a:spLocks noChangeArrowheads="1"/>
          </p:cNvSpPr>
          <p:nvPr/>
        </p:nvSpPr>
        <p:spPr bwMode="auto">
          <a:xfrm>
            <a:off x="2590800" y="2667000"/>
            <a:ext cx="6858000" cy="29718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298517" name="Rectangle 85"/>
          <p:cNvSpPr>
            <a:spLocks noChangeArrowheads="1"/>
          </p:cNvSpPr>
          <p:nvPr/>
        </p:nvSpPr>
        <p:spPr bwMode="auto">
          <a:xfrm>
            <a:off x="2590800" y="2286000"/>
            <a:ext cx="6858000" cy="3429000"/>
          </a:xfrm>
          <a:prstGeom prst="rect">
            <a:avLst/>
          </a:prstGeom>
          <a:solidFill>
            <a:schemeClr val="bg1"/>
          </a:solidFill>
          <a:ln w="9525">
            <a:solidFill>
              <a:schemeClr val="bg1"/>
            </a:solidFill>
            <a:miter lim="800000"/>
            <a:headEnd/>
            <a:tailEnd/>
          </a:ln>
        </p:spPr>
        <p:txBody>
          <a:bodyPr wrap="none" anchor="ctr"/>
          <a:lstStyle/>
          <a:p>
            <a:endParaRPr lang="en-US"/>
          </a:p>
        </p:txBody>
      </p:sp>
    </p:spTree>
    <p:extLst>
      <p:ext uri="{BB962C8B-B14F-4D97-AF65-F5344CB8AC3E}">
        <p14:creationId xmlns:p14="http://schemas.microsoft.com/office/powerpoint/2010/main" val="1808450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85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85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85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985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85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8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512" grpId="0"/>
      <p:bldP spid="1298513" grpId="0" animBg="1"/>
      <p:bldP spid="1298514" grpId="0" animBg="1"/>
      <p:bldP spid="1298515" grpId="0" animBg="1"/>
      <p:bldP spid="1298516" grpId="0" animBg="1"/>
      <p:bldP spid="12985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1945" y="2235200"/>
            <a:ext cx="3579510" cy="2946400"/>
          </a:xfrm>
          <a:prstGeom prst="rect">
            <a:avLst/>
          </a:prstGeom>
          <a:noFill/>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6514" y="2340708"/>
            <a:ext cx="3842741" cy="2155092"/>
          </a:xfrm>
          <a:prstGeom prst="rect">
            <a:avLst/>
          </a:prstGeom>
          <a:noFill/>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7424" y="2209800"/>
            <a:ext cx="3804752" cy="2946400"/>
          </a:xfrm>
          <a:prstGeom prst="rect">
            <a:avLst/>
          </a:prstGeom>
          <a:noFill/>
        </p:spPr>
      </p:pic>
    </p:spTree>
    <p:extLst>
      <p:ext uri="{BB962C8B-B14F-4D97-AF65-F5344CB8AC3E}">
        <p14:creationId xmlns:p14="http://schemas.microsoft.com/office/powerpoint/2010/main" val="1775821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Calibri"/>
                <a:cs typeface="Calibri"/>
              </a:rPr>
              <a:t>Important Concepts</a:t>
            </a:r>
          </a:p>
        </p:txBody>
      </p:sp>
      <p:sp>
        <p:nvSpPr>
          <p:cNvPr id="1283075" name="Rectangle 3"/>
          <p:cNvSpPr>
            <a:spLocks noGrp="1" noChangeArrowheads="1"/>
          </p:cNvSpPr>
          <p:nvPr>
            <p:ph idx="1"/>
          </p:nvPr>
        </p:nvSpPr>
        <p:spPr>
          <a:xfrm>
            <a:off x="457200" y="1524000"/>
            <a:ext cx="6324600" cy="4953000"/>
          </a:xfrm>
        </p:spPr>
        <p:txBody>
          <a:bodyPr/>
          <a:lstStyle/>
          <a:p>
            <a:pPr eaLnBrk="1" hangingPunct="1">
              <a:lnSpc>
                <a:spcPct val="80000"/>
              </a:lnSpc>
            </a:pPr>
            <a:r>
              <a:rPr lang="en-US" sz="1800" dirty="0" smtClean="0">
                <a:latin typeface="Calibri"/>
                <a:cs typeface="Calibri"/>
              </a:rPr>
              <a:t>Data: labeled instances, e.g. emails marked spam/ham</a:t>
            </a:r>
          </a:p>
          <a:p>
            <a:pPr lvl="1" eaLnBrk="1" hangingPunct="1">
              <a:lnSpc>
                <a:spcPct val="80000"/>
              </a:lnSpc>
            </a:pPr>
            <a:r>
              <a:rPr lang="en-US" sz="1600" dirty="0" smtClean="0">
                <a:latin typeface="Calibri"/>
                <a:cs typeface="Calibri"/>
              </a:rPr>
              <a:t>Training set</a:t>
            </a:r>
          </a:p>
          <a:p>
            <a:pPr lvl="1" eaLnBrk="1" hangingPunct="1">
              <a:lnSpc>
                <a:spcPct val="80000"/>
              </a:lnSpc>
            </a:pPr>
            <a:r>
              <a:rPr lang="en-US" sz="1600" dirty="0" smtClean="0">
                <a:latin typeface="Calibri"/>
                <a:cs typeface="Calibri"/>
              </a:rPr>
              <a:t>Held out set</a:t>
            </a:r>
          </a:p>
          <a:p>
            <a:pPr lvl="1" eaLnBrk="1" hangingPunct="1">
              <a:lnSpc>
                <a:spcPct val="80000"/>
              </a:lnSpc>
            </a:pPr>
            <a:r>
              <a:rPr lang="en-US" sz="1600" dirty="0" smtClean="0">
                <a:latin typeface="Calibri"/>
                <a:cs typeface="Calibri"/>
              </a:rPr>
              <a:t>Test set</a:t>
            </a:r>
          </a:p>
          <a:p>
            <a:pPr lvl="1" eaLnBrk="1" hangingPunct="1">
              <a:lnSpc>
                <a:spcPct val="80000"/>
              </a:lnSpc>
            </a:pPr>
            <a:endParaRPr lang="en-US" sz="800" dirty="0" smtClean="0">
              <a:latin typeface="Calibri"/>
              <a:cs typeface="Calibri"/>
            </a:endParaRPr>
          </a:p>
          <a:p>
            <a:pPr eaLnBrk="1" hangingPunct="1">
              <a:lnSpc>
                <a:spcPct val="80000"/>
              </a:lnSpc>
            </a:pPr>
            <a:r>
              <a:rPr lang="en-US" sz="1800" dirty="0" smtClean="0">
                <a:latin typeface="Calibri"/>
                <a:cs typeface="Calibri"/>
              </a:rPr>
              <a:t>Features: attribute-value pairs which characterize each x</a:t>
            </a:r>
          </a:p>
          <a:p>
            <a:pPr eaLnBrk="1" hangingPunct="1">
              <a:lnSpc>
                <a:spcPct val="80000"/>
              </a:lnSpc>
              <a:buFont typeface="Wingdings" pitchFamily="2" charset="2"/>
              <a:buNone/>
            </a:pPr>
            <a:endParaRPr lang="en-US" sz="700" dirty="0" smtClean="0">
              <a:latin typeface="Calibri"/>
              <a:cs typeface="Calibri"/>
            </a:endParaRPr>
          </a:p>
          <a:p>
            <a:pPr eaLnBrk="1" hangingPunct="1">
              <a:lnSpc>
                <a:spcPct val="80000"/>
              </a:lnSpc>
            </a:pPr>
            <a:r>
              <a:rPr lang="en-US" sz="1800" dirty="0" smtClean="0">
                <a:latin typeface="Calibri"/>
                <a:cs typeface="Calibri"/>
              </a:rPr>
              <a:t>Experimentation cycle</a:t>
            </a:r>
          </a:p>
          <a:p>
            <a:pPr lvl="1" eaLnBrk="1" hangingPunct="1">
              <a:lnSpc>
                <a:spcPct val="80000"/>
              </a:lnSpc>
            </a:pPr>
            <a:r>
              <a:rPr lang="en-US" sz="1600" dirty="0" smtClean="0">
                <a:latin typeface="Calibri"/>
                <a:cs typeface="Calibri"/>
              </a:rPr>
              <a:t>Learn parameters (e.g. model probabilities) on training set</a:t>
            </a:r>
          </a:p>
          <a:p>
            <a:pPr lvl="1" eaLnBrk="1" hangingPunct="1">
              <a:lnSpc>
                <a:spcPct val="80000"/>
              </a:lnSpc>
            </a:pPr>
            <a:r>
              <a:rPr lang="en-US" sz="1600" dirty="0" smtClean="0">
                <a:latin typeface="Calibri"/>
                <a:cs typeface="Calibri"/>
              </a:rPr>
              <a:t>(Tune </a:t>
            </a:r>
            <a:r>
              <a:rPr lang="en-US" sz="1600" dirty="0" err="1" smtClean="0">
                <a:latin typeface="Calibri"/>
                <a:cs typeface="Calibri"/>
              </a:rPr>
              <a:t>hyperparameters</a:t>
            </a:r>
            <a:r>
              <a:rPr lang="en-US" sz="1600" dirty="0" smtClean="0">
                <a:latin typeface="Calibri"/>
                <a:cs typeface="Calibri"/>
              </a:rPr>
              <a:t> on held-out set)</a:t>
            </a:r>
          </a:p>
          <a:p>
            <a:pPr lvl="1" eaLnBrk="1" hangingPunct="1">
              <a:lnSpc>
                <a:spcPct val="80000"/>
              </a:lnSpc>
            </a:pPr>
            <a:r>
              <a:rPr lang="en-US" sz="1600" dirty="0" smtClean="0">
                <a:latin typeface="Calibri"/>
                <a:cs typeface="Calibri"/>
              </a:rPr>
              <a:t>Compute accuracy of test set</a:t>
            </a:r>
          </a:p>
          <a:p>
            <a:pPr lvl="1" eaLnBrk="1" hangingPunct="1">
              <a:lnSpc>
                <a:spcPct val="80000"/>
              </a:lnSpc>
            </a:pPr>
            <a:r>
              <a:rPr lang="en-US" sz="1600" dirty="0" smtClean="0">
                <a:latin typeface="Calibri"/>
                <a:cs typeface="Calibri"/>
              </a:rPr>
              <a:t>Very important: never “peek” at the test set!</a:t>
            </a:r>
          </a:p>
          <a:p>
            <a:pPr lvl="1" eaLnBrk="1" hangingPunct="1">
              <a:lnSpc>
                <a:spcPct val="80000"/>
              </a:lnSpc>
            </a:pPr>
            <a:endParaRPr lang="en-US" sz="700" dirty="0" smtClean="0">
              <a:latin typeface="Calibri"/>
              <a:cs typeface="Calibri"/>
            </a:endParaRPr>
          </a:p>
          <a:p>
            <a:pPr eaLnBrk="1" hangingPunct="1">
              <a:lnSpc>
                <a:spcPct val="80000"/>
              </a:lnSpc>
            </a:pPr>
            <a:r>
              <a:rPr lang="en-US" sz="1800" dirty="0" smtClean="0">
                <a:latin typeface="Calibri"/>
                <a:cs typeface="Calibri"/>
              </a:rPr>
              <a:t>Evaluation</a:t>
            </a:r>
          </a:p>
          <a:p>
            <a:pPr lvl="1" eaLnBrk="1" hangingPunct="1">
              <a:lnSpc>
                <a:spcPct val="80000"/>
              </a:lnSpc>
            </a:pPr>
            <a:r>
              <a:rPr lang="en-US" sz="1600" dirty="0" smtClean="0">
                <a:latin typeface="Calibri"/>
                <a:cs typeface="Calibri"/>
              </a:rPr>
              <a:t>Accuracy: fraction of instances predicted correctly</a:t>
            </a:r>
          </a:p>
          <a:p>
            <a:pPr lvl="1" eaLnBrk="1" hangingPunct="1">
              <a:lnSpc>
                <a:spcPct val="80000"/>
              </a:lnSpc>
            </a:pPr>
            <a:endParaRPr lang="en-US" sz="1000" dirty="0" smtClean="0">
              <a:latin typeface="Calibri"/>
              <a:cs typeface="Calibri"/>
            </a:endParaRPr>
          </a:p>
          <a:p>
            <a:pPr eaLnBrk="1" hangingPunct="1">
              <a:lnSpc>
                <a:spcPct val="80000"/>
              </a:lnSpc>
            </a:pPr>
            <a:r>
              <a:rPr lang="en-US" sz="1800" dirty="0" err="1" smtClean="0">
                <a:latin typeface="Calibri"/>
                <a:cs typeface="Calibri"/>
              </a:rPr>
              <a:t>Overfitting</a:t>
            </a:r>
            <a:r>
              <a:rPr lang="en-US" sz="1800" dirty="0" smtClean="0">
                <a:latin typeface="Calibri"/>
                <a:cs typeface="Calibri"/>
              </a:rPr>
              <a:t> and generalization</a:t>
            </a:r>
          </a:p>
          <a:p>
            <a:pPr lvl="1" eaLnBrk="1" hangingPunct="1">
              <a:lnSpc>
                <a:spcPct val="80000"/>
              </a:lnSpc>
            </a:pPr>
            <a:r>
              <a:rPr lang="en-US" sz="1600" dirty="0" smtClean="0">
                <a:latin typeface="Calibri"/>
                <a:cs typeface="Calibri"/>
              </a:rPr>
              <a:t>Want a classifier which does well on </a:t>
            </a:r>
            <a:r>
              <a:rPr lang="en-US" sz="1600" i="1" dirty="0" smtClean="0">
                <a:latin typeface="Calibri"/>
                <a:cs typeface="Calibri"/>
              </a:rPr>
              <a:t>test</a:t>
            </a:r>
            <a:r>
              <a:rPr lang="en-US" sz="1600" dirty="0" smtClean="0">
                <a:latin typeface="Calibri"/>
                <a:cs typeface="Calibri"/>
              </a:rPr>
              <a:t> data</a:t>
            </a:r>
          </a:p>
          <a:p>
            <a:pPr lvl="1" eaLnBrk="1" hangingPunct="1">
              <a:lnSpc>
                <a:spcPct val="80000"/>
              </a:lnSpc>
            </a:pPr>
            <a:r>
              <a:rPr lang="en-US" sz="1600" dirty="0" err="1" smtClean="0">
                <a:latin typeface="Calibri"/>
                <a:cs typeface="Calibri"/>
              </a:rPr>
              <a:t>Overfitting</a:t>
            </a:r>
            <a:r>
              <a:rPr lang="en-US" sz="1600" dirty="0" smtClean="0">
                <a:latin typeface="Calibri"/>
                <a:cs typeface="Calibri"/>
              </a:rPr>
              <a:t>: fitting the training data very closely, but not generalizing well</a:t>
            </a:r>
          </a:p>
          <a:p>
            <a:pPr lvl="1" eaLnBrk="1" hangingPunct="1">
              <a:lnSpc>
                <a:spcPct val="80000"/>
              </a:lnSpc>
            </a:pPr>
            <a:r>
              <a:rPr lang="en-US" sz="1600" dirty="0" smtClean="0">
                <a:latin typeface="Calibri"/>
                <a:cs typeface="Calibri"/>
              </a:rPr>
              <a:t>We’ll investigate </a:t>
            </a:r>
            <a:r>
              <a:rPr lang="en-US" sz="1600" dirty="0" err="1" smtClean="0">
                <a:latin typeface="Calibri"/>
                <a:cs typeface="Calibri"/>
              </a:rPr>
              <a:t>overfitting</a:t>
            </a:r>
            <a:r>
              <a:rPr lang="en-US" sz="1600" dirty="0" smtClean="0">
                <a:latin typeface="Calibri"/>
                <a:cs typeface="Calibri"/>
              </a:rPr>
              <a:t> and generalization formally in a few lectures</a:t>
            </a:r>
          </a:p>
        </p:txBody>
      </p:sp>
      <p:sp>
        <p:nvSpPr>
          <p:cNvPr id="17412" name="Rectangle 4"/>
          <p:cNvSpPr>
            <a:spLocks noChangeArrowheads="1"/>
          </p:cNvSpPr>
          <p:nvPr/>
        </p:nvSpPr>
        <p:spPr bwMode="auto">
          <a:xfrm>
            <a:off x="6934200" y="1600200"/>
            <a:ext cx="1676400" cy="25908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p:cNvSpPr>
            <a:spLocks noChangeArrowheads="1"/>
          </p:cNvSpPr>
          <p:nvPr/>
        </p:nvSpPr>
        <p:spPr bwMode="auto">
          <a:xfrm>
            <a:off x="6934200" y="4267200"/>
            <a:ext cx="1676400" cy="990600"/>
          </a:xfrm>
          <a:prstGeom prst="rect">
            <a:avLst/>
          </a:prstGeom>
          <a:solidFill>
            <a:srgbClr val="FFCCCC"/>
          </a:solidFill>
          <a:ln w="9525">
            <a:solidFill>
              <a:schemeClr val="tx1"/>
            </a:solidFill>
            <a:miter lim="800000"/>
            <a:headEnd/>
            <a:tailEnd/>
          </a:ln>
        </p:spPr>
        <p:txBody>
          <a:bodyPr wrap="none" anchor="ctr"/>
          <a:lstStyle/>
          <a:p>
            <a:pPr algn="ctr"/>
            <a:r>
              <a:rPr lang="en-US" dirty="0">
                <a:latin typeface="Calibri"/>
                <a:cs typeface="Calibri"/>
              </a:rPr>
              <a:t>Held-Out</a:t>
            </a:r>
          </a:p>
          <a:p>
            <a:pPr algn="ctr"/>
            <a:r>
              <a:rPr lang="en-US" dirty="0">
                <a:latin typeface="Calibri"/>
                <a:cs typeface="Calibri"/>
              </a:rPr>
              <a:t>Data</a:t>
            </a:r>
          </a:p>
        </p:txBody>
      </p:sp>
      <p:sp>
        <p:nvSpPr>
          <p:cNvPr id="17414" name="Rectangle 6"/>
          <p:cNvSpPr>
            <a:spLocks noChangeArrowheads="1"/>
          </p:cNvSpPr>
          <p:nvPr/>
        </p:nvSpPr>
        <p:spPr bwMode="auto">
          <a:xfrm>
            <a:off x="6934200" y="5334000"/>
            <a:ext cx="1676400" cy="914400"/>
          </a:xfrm>
          <a:prstGeom prst="rect">
            <a:avLst/>
          </a:prstGeom>
          <a:solidFill>
            <a:srgbClr val="BDE6B2"/>
          </a:solidFill>
          <a:ln w="9525">
            <a:solidFill>
              <a:schemeClr val="tx1"/>
            </a:solidFill>
            <a:miter lim="800000"/>
            <a:headEnd/>
            <a:tailEnd/>
          </a:ln>
        </p:spPr>
        <p:txBody>
          <a:bodyPr wrap="none" anchor="ctr"/>
          <a:lstStyle/>
          <a:p>
            <a:pPr algn="ctr"/>
            <a:r>
              <a:rPr lang="en-US">
                <a:latin typeface="Calibri"/>
                <a:cs typeface="Calibri"/>
              </a:rPr>
              <a:t>Test</a:t>
            </a:r>
          </a:p>
          <a:p>
            <a:pPr algn="ctr"/>
            <a:r>
              <a:rPr lang="en-US">
                <a:latin typeface="Calibri"/>
                <a:cs typeface="Calibri"/>
              </a:rPr>
              <a:t>Data</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39933" y="1600200"/>
            <a:ext cx="2777206" cy="2286000"/>
          </a:xfrm>
          <a:prstGeom prst="rect">
            <a:avLst/>
          </a:prstGeom>
          <a:noFill/>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145493" y="3886200"/>
            <a:ext cx="2164772" cy="1676400"/>
          </a:xfrm>
          <a:prstGeom prst="rect">
            <a:avLst/>
          </a:prstGeom>
          <a:noFill/>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146386" y="5388709"/>
            <a:ext cx="2212274" cy="1240691"/>
          </a:xfrm>
          <a:prstGeom prst="rect">
            <a:avLst/>
          </a:prstGeom>
          <a:noFill/>
        </p:spPr>
      </p:pic>
    </p:spTree>
    <p:extLst>
      <p:ext uri="{BB962C8B-B14F-4D97-AF65-F5344CB8AC3E}">
        <p14:creationId xmlns:p14="http://schemas.microsoft.com/office/powerpoint/2010/main" val="500308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3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3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30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307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307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307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3075">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83075">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3075">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3075">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307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and </a:t>
            </a:r>
            <a:r>
              <a:rPr lang="en-US" dirty="0" err="1" smtClean="0"/>
              <a:t>Overfitting</a:t>
            </a:r>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073" y="1295400"/>
            <a:ext cx="3121641" cy="4667250"/>
          </a:xfrm>
          <a:prstGeom prst="rect">
            <a:avLst/>
          </a:prstGeom>
          <a:noFill/>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295452"/>
            <a:ext cx="3352800" cy="4667146"/>
          </a:xfrm>
          <a:prstGeom prst="rect">
            <a:avLst/>
          </a:prstGeom>
          <a:noFill/>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6982" y="1295400"/>
            <a:ext cx="4265635" cy="4667250"/>
          </a:xfrm>
          <a:prstGeom prst="rect">
            <a:avLst/>
          </a:prstGeom>
          <a:noFill/>
        </p:spPr>
      </p:pic>
    </p:spTree>
    <p:extLst>
      <p:ext uri="{BB962C8B-B14F-4D97-AF65-F5344CB8AC3E}">
        <p14:creationId xmlns:p14="http://schemas.microsoft.com/office/powerpoint/2010/main" val="128585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
        <p:nvSpPr>
          <p:cNvPr id="6" name="Rectangle 2"/>
          <p:cNvSpPr txBox="1">
            <a:spLocks noChangeArrowheads="1"/>
          </p:cNvSpPr>
          <p:nvPr/>
        </p:nvSpPr>
        <p:spPr bwMode="auto">
          <a:xfrm>
            <a:off x="152400" y="1447800"/>
            <a:ext cx="7391400" cy="147002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r>
              <a:rPr lang="en-US" dirty="0"/>
              <a:t>Naïve </a:t>
            </a:r>
            <a:r>
              <a:rPr lang="en-US" dirty="0" smtClean="0"/>
              <a:t>Bayes and </a:t>
            </a:r>
            <a:r>
              <a:rPr lang="en-US" dirty="0" err="1" smtClean="0"/>
              <a:t>Perceptrons</a:t>
            </a:r>
            <a:endParaRPr lang="en-US" sz="2800" kern="0" dirty="0"/>
          </a:p>
        </p:txBody>
      </p:sp>
      <p:pic>
        <p:nvPicPr>
          <p:cNvPr id="8" name="Picture 9" descr="http://aima.cs.berkeley.edu/cover2.jpg"/>
          <p:cNvPicPr>
            <a:picLocks noChangeAspect="1" noChangeArrowheads="1"/>
          </p:cNvPicPr>
          <p:nvPr/>
        </p:nvPicPr>
        <p:blipFill>
          <a:blip r:embed="rId3" cstate="print"/>
          <a:srcRect/>
          <a:stretch>
            <a:fillRect/>
          </a:stretch>
        </p:blipFill>
        <p:spPr bwMode="auto">
          <a:xfrm>
            <a:off x="7696200" y="778129"/>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08292" y="3271722"/>
            <a:ext cx="5614992" cy="2308324"/>
          </a:xfrm>
          <a:prstGeom prst="rect">
            <a:avLst/>
          </a:prstGeom>
          <a:noFill/>
        </p:spPr>
        <p:txBody>
          <a:bodyPr wrap="square" rtlCol="0">
            <a:spAutoFit/>
          </a:bodyPr>
          <a:lstStyle/>
          <a:p>
            <a:pPr algn="ctr"/>
            <a:r>
              <a:rPr lang="en-US" sz="2400" dirty="0" smtClean="0">
                <a:solidFill>
                  <a:srgbClr val="FF0000"/>
                </a:solidFill>
              </a:rPr>
              <a:t>Read AIMA </a:t>
            </a:r>
            <a:r>
              <a:rPr lang="en-US" sz="2400" dirty="0" smtClean="0">
                <a:solidFill>
                  <a:srgbClr val="FF0000"/>
                </a:solidFill>
              </a:rPr>
              <a:t>Section 20.1</a:t>
            </a:r>
          </a:p>
          <a:p>
            <a:pPr algn="ctr"/>
            <a:r>
              <a:rPr lang="en-US" sz="2400" dirty="0">
                <a:solidFill>
                  <a:srgbClr val="FF0000"/>
                </a:solidFill>
              </a:rPr>
              <a:t>Read </a:t>
            </a:r>
            <a:r>
              <a:rPr lang="en-US" sz="2400" dirty="0" smtClean="0">
                <a:solidFill>
                  <a:srgbClr val="FF0000"/>
                </a:solidFill>
              </a:rPr>
              <a:t>AIMA </a:t>
            </a:r>
            <a:r>
              <a:rPr lang="en-US" sz="2400" dirty="0">
                <a:solidFill>
                  <a:srgbClr val="FF0000"/>
                </a:solidFill>
              </a:rPr>
              <a:t>Section 18.6.3</a:t>
            </a:r>
          </a:p>
          <a:p>
            <a:pPr algn="ctr"/>
            <a:r>
              <a:rPr lang="en-US" sz="2400" dirty="0" smtClean="0">
                <a:solidFill>
                  <a:srgbClr val="FF0000"/>
                </a:solidFill>
              </a:rPr>
              <a:t>Read </a:t>
            </a:r>
            <a:r>
              <a:rPr lang="en-US" sz="2400" dirty="0" smtClean="0">
                <a:solidFill>
                  <a:srgbClr val="FF0000"/>
                </a:solidFill>
                <a:hlinkClick r:id="rId4"/>
              </a:rPr>
              <a:t>Chapter </a:t>
            </a:r>
            <a:r>
              <a:rPr lang="en-US" sz="2400" dirty="0">
                <a:solidFill>
                  <a:srgbClr val="FF0000"/>
                </a:solidFill>
                <a:hlinkClick r:id="rId4"/>
              </a:rPr>
              <a:t>1</a:t>
            </a:r>
          </a:p>
          <a:p>
            <a:pPr algn="ctr"/>
            <a:r>
              <a:rPr lang="en-US" sz="2400" dirty="0">
                <a:solidFill>
                  <a:srgbClr val="FF0000"/>
                </a:solidFill>
                <a:hlinkClick r:id="rId4"/>
              </a:rPr>
              <a:t>Of Nielsen’s “Neural Networks and Deep Learning”</a:t>
            </a:r>
            <a:endParaRPr lang="en-US" sz="2400" dirty="0"/>
          </a:p>
          <a:p>
            <a:pPr algn="ctr"/>
            <a:r>
              <a:rPr lang="en-US" sz="2400" dirty="0" smtClean="0">
                <a:solidFill>
                  <a:srgbClr val="FF0000"/>
                </a:solidFill>
              </a:rPr>
              <a:t> </a:t>
            </a:r>
            <a:endParaRPr lang="en-US" sz="2400" dirty="0"/>
          </a:p>
        </p:txBody>
      </p:sp>
    </p:spTree>
    <p:extLst>
      <p:ext uri="{BB962C8B-B14F-4D97-AF65-F5344CB8AC3E}">
        <p14:creationId xmlns:p14="http://schemas.microsoft.com/office/powerpoint/2010/main" val="22997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974725" y="1295400"/>
            <a:ext cx="7537450" cy="5127625"/>
          </a:xfrm>
          <a:prstGeom prst="rect">
            <a:avLst/>
          </a:prstGeom>
          <a:noFill/>
          <a:ln w="0">
            <a:solidFill>
              <a:srgbClr val="FFFFFF"/>
            </a:solidFill>
            <a:miter lim="800000"/>
            <a:headEnd/>
            <a:tailEnd/>
          </a:ln>
        </p:spPr>
        <p:txBody>
          <a:bodyPr/>
          <a:lstStyle/>
          <a:p>
            <a:endParaRPr lang="en-US"/>
          </a:p>
        </p:txBody>
      </p:sp>
      <p:sp>
        <p:nvSpPr>
          <p:cNvPr id="22531" name="Line 4"/>
          <p:cNvSpPr>
            <a:spLocks noChangeShapeType="1"/>
          </p:cNvSpPr>
          <p:nvPr/>
        </p:nvSpPr>
        <p:spPr bwMode="auto">
          <a:xfrm>
            <a:off x="974725" y="6423025"/>
            <a:ext cx="7537450" cy="1588"/>
          </a:xfrm>
          <a:prstGeom prst="line">
            <a:avLst/>
          </a:prstGeom>
          <a:noFill/>
          <a:ln w="0">
            <a:solidFill>
              <a:srgbClr val="000000"/>
            </a:solidFill>
            <a:round/>
            <a:headEnd/>
            <a:tailEnd/>
          </a:ln>
        </p:spPr>
        <p:txBody>
          <a:bodyPr/>
          <a:lstStyle/>
          <a:p>
            <a:endParaRPr lang="en-US"/>
          </a:p>
        </p:txBody>
      </p:sp>
      <p:sp>
        <p:nvSpPr>
          <p:cNvPr id="22532" name="Line 5"/>
          <p:cNvSpPr>
            <a:spLocks noChangeShapeType="1"/>
          </p:cNvSpPr>
          <p:nvPr/>
        </p:nvSpPr>
        <p:spPr bwMode="auto">
          <a:xfrm flipV="1">
            <a:off x="974725" y="1295400"/>
            <a:ext cx="1588" cy="5127625"/>
          </a:xfrm>
          <a:prstGeom prst="line">
            <a:avLst/>
          </a:prstGeom>
          <a:noFill/>
          <a:ln w="0">
            <a:solidFill>
              <a:srgbClr val="000000"/>
            </a:solidFill>
            <a:round/>
            <a:headEnd/>
            <a:tailEnd/>
          </a:ln>
        </p:spPr>
        <p:txBody>
          <a:bodyPr/>
          <a:lstStyle/>
          <a:p>
            <a:endParaRPr lang="en-US"/>
          </a:p>
        </p:txBody>
      </p:sp>
      <p:sp>
        <p:nvSpPr>
          <p:cNvPr id="22533" name="Line 6"/>
          <p:cNvSpPr>
            <a:spLocks noChangeShapeType="1"/>
          </p:cNvSpPr>
          <p:nvPr/>
        </p:nvSpPr>
        <p:spPr bwMode="auto">
          <a:xfrm flipV="1">
            <a:off x="974725" y="6346825"/>
            <a:ext cx="1588" cy="76200"/>
          </a:xfrm>
          <a:prstGeom prst="line">
            <a:avLst/>
          </a:prstGeom>
          <a:noFill/>
          <a:ln w="0">
            <a:solidFill>
              <a:srgbClr val="000000"/>
            </a:solidFill>
            <a:round/>
            <a:headEnd/>
            <a:tailEnd/>
          </a:ln>
        </p:spPr>
        <p:txBody>
          <a:bodyPr/>
          <a:lstStyle/>
          <a:p>
            <a:endParaRPr lang="en-US"/>
          </a:p>
        </p:txBody>
      </p:sp>
      <p:sp>
        <p:nvSpPr>
          <p:cNvPr id="22534" name="Rectangle 7"/>
          <p:cNvSpPr>
            <a:spLocks noChangeArrowheads="1"/>
          </p:cNvSpPr>
          <p:nvPr/>
        </p:nvSpPr>
        <p:spPr bwMode="auto">
          <a:xfrm>
            <a:off x="9731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35" name="Line 8"/>
          <p:cNvSpPr>
            <a:spLocks noChangeShapeType="1"/>
          </p:cNvSpPr>
          <p:nvPr/>
        </p:nvSpPr>
        <p:spPr bwMode="auto">
          <a:xfrm flipV="1">
            <a:off x="1725613" y="6346825"/>
            <a:ext cx="1587" cy="76200"/>
          </a:xfrm>
          <a:prstGeom prst="line">
            <a:avLst/>
          </a:prstGeom>
          <a:noFill/>
          <a:ln w="0">
            <a:solidFill>
              <a:srgbClr val="000000"/>
            </a:solidFill>
            <a:round/>
            <a:headEnd/>
            <a:tailEnd/>
          </a:ln>
        </p:spPr>
        <p:txBody>
          <a:bodyPr/>
          <a:lstStyle/>
          <a:p>
            <a:endParaRPr lang="en-US"/>
          </a:p>
        </p:txBody>
      </p:sp>
      <p:sp>
        <p:nvSpPr>
          <p:cNvPr id="22536" name="Rectangle 9"/>
          <p:cNvSpPr>
            <a:spLocks noChangeArrowheads="1"/>
          </p:cNvSpPr>
          <p:nvPr/>
        </p:nvSpPr>
        <p:spPr bwMode="auto">
          <a:xfrm>
            <a:off x="17240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a:t>
            </a:r>
            <a:endParaRPr lang="en-US" sz="2400">
              <a:cs typeface="Arial" pitchFamily="34" charset="0"/>
            </a:endParaRPr>
          </a:p>
        </p:txBody>
      </p:sp>
      <p:sp>
        <p:nvSpPr>
          <p:cNvPr id="22537" name="Line 10"/>
          <p:cNvSpPr>
            <a:spLocks noChangeShapeType="1"/>
          </p:cNvSpPr>
          <p:nvPr/>
        </p:nvSpPr>
        <p:spPr bwMode="auto">
          <a:xfrm flipV="1">
            <a:off x="2474913" y="6346825"/>
            <a:ext cx="1587" cy="76200"/>
          </a:xfrm>
          <a:prstGeom prst="line">
            <a:avLst/>
          </a:prstGeom>
          <a:noFill/>
          <a:ln w="0">
            <a:solidFill>
              <a:srgbClr val="000000"/>
            </a:solidFill>
            <a:round/>
            <a:headEnd/>
            <a:tailEnd/>
          </a:ln>
        </p:spPr>
        <p:txBody>
          <a:bodyPr/>
          <a:lstStyle/>
          <a:p>
            <a:endParaRPr lang="en-US"/>
          </a:p>
        </p:txBody>
      </p:sp>
      <p:sp>
        <p:nvSpPr>
          <p:cNvPr id="22538" name="Rectangle 11"/>
          <p:cNvSpPr>
            <a:spLocks noChangeArrowheads="1"/>
          </p:cNvSpPr>
          <p:nvPr/>
        </p:nvSpPr>
        <p:spPr bwMode="auto">
          <a:xfrm>
            <a:off x="2473325"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4</a:t>
            </a:r>
            <a:endParaRPr lang="en-US" sz="2400">
              <a:cs typeface="Arial" pitchFamily="34" charset="0"/>
            </a:endParaRPr>
          </a:p>
        </p:txBody>
      </p:sp>
      <p:sp>
        <p:nvSpPr>
          <p:cNvPr id="22539" name="Line 12"/>
          <p:cNvSpPr>
            <a:spLocks noChangeShapeType="1"/>
          </p:cNvSpPr>
          <p:nvPr/>
        </p:nvSpPr>
        <p:spPr bwMode="auto">
          <a:xfrm flipV="1">
            <a:off x="3233738" y="6346825"/>
            <a:ext cx="1587" cy="76200"/>
          </a:xfrm>
          <a:prstGeom prst="line">
            <a:avLst/>
          </a:prstGeom>
          <a:noFill/>
          <a:ln w="0">
            <a:solidFill>
              <a:srgbClr val="000000"/>
            </a:solidFill>
            <a:round/>
            <a:headEnd/>
            <a:tailEnd/>
          </a:ln>
        </p:spPr>
        <p:txBody>
          <a:bodyPr/>
          <a:lstStyle/>
          <a:p>
            <a:endParaRPr lang="en-US"/>
          </a:p>
        </p:txBody>
      </p:sp>
      <p:sp>
        <p:nvSpPr>
          <p:cNvPr id="22540" name="Rectangle 13"/>
          <p:cNvSpPr>
            <a:spLocks noChangeArrowheads="1"/>
          </p:cNvSpPr>
          <p:nvPr/>
        </p:nvSpPr>
        <p:spPr bwMode="auto">
          <a:xfrm>
            <a:off x="3232150"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6</a:t>
            </a:r>
            <a:endParaRPr lang="en-US" sz="2400">
              <a:cs typeface="Arial" pitchFamily="34" charset="0"/>
            </a:endParaRPr>
          </a:p>
        </p:txBody>
      </p:sp>
      <p:sp>
        <p:nvSpPr>
          <p:cNvPr id="22541" name="Line 14"/>
          <p:cNvSpPr>
            <a:spLocks noChangeShapeType="1"/>
          </p:cNvSpPr>
          <p:nvPr/>
        </p:nvSpPr>
        <p:spPr bwMode="auto">
          <a:xfrm flipV="1">
            <a:off x="3984625" y="6346825"/>
            <a:ext cx="1588" cy="76200"/>
          </a:xfrm>
          <a:prstGeom prst="line">
            <a:avLst/>
          </a:prstGeom>
          <a:noFill/>
          <a:ln w="0">
            <a:solidFill>
              <a:srgbClr val="000000"/>
            </a:solidFill>
            <a:round/>
            <a:headEnd/>
            <a:tailEnd/>
          </a:ln>
        </p:spPr>
        <p:txBody>
          <a:bodyPr/>
          <a:lstStyle/>
          <a:p>
            <a:endParaRPr lang="en-US"/>
          </a:p>
        </p:txBody>
      </p:sp>
      <p:sp>
        <p:nvSpPr>
          <p:cNvPr id="22542" name="Rectangle 15"/>
          <p:cNvSpPr>
            <a:spLocks noChangeArrowheads="1"/>
          </p:cNvSpPr>
          <p:nvPr/>
        </p:nvSpPr>
        <p:spPr bwMode="auto">
          <a:xfrm>
            <a:off x="3983038" y="64516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8</a:t>
            </a:r>
            <a:endParaRPr lang="en-US" sz="2400">
              <a:cs typeface="Arial" pitchFamily="34" charset="0"/>
            </a:endParaRPr>
          </a:p>
        </p:txBody>
      </p:sp>
      <p:sp>
        <p:nvSpPr>
          <p:cNvPr id="22543" name="Line 16"/>
          <p:cNvSpPr>
            <a:spLocks noChangeShapeType="1"/>
          </p:cNvSpPr>
          <p:nvPr/>
        </p:nvSpPr>
        <p:spPr bwMode="auto">
          <a:xfrm flipV="1">
            <a:off x="4743450" y="6346825"/>
            <a:ext cx="1588" cy="76200"/>
          </a:xfrm>
          <a:prstGeom prst="line">
            <a:avLst/>
          </a:prstGeom>
          <a:noFill/>
          <a:ln w="0">
            <a:solidFill>
              <a:srgbClr val="000000"/>
            </a:solidFill>
            <a:round/>
            <a:headEnd/>
            <a:tailEnd/>
          </a:ln>
        </p:spPr>
        <p:txBody>
          <a:bodyPr/>
          <a:lstStyle/>
          <a:p>
            <a:endParaRPr lang="en-US"/>
          </a:p>
        </p:txBody>
      </p:sp>
      <p:sp>
        <p:nvSpPr>
          <p:cNvPr id="22544" name="Rectangle 17"/>
          <p:cNvSpPr>
            <a:spLocks noChangeArrowheads="1"/>
          </p:cNvSpPr>
          <p:nvPr/>
        </p:nvSpPr>
        <p:spPr bwMode="auto">
          <a:xfrm>
            <a:off x="47021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45" name="Line 18"/>
          <p:cNvSpPr>
            <a:spLocks noChangeShapeType="1"/>
          </p:cNvSpPr>
          <p:nvPr/>
        </p:nvSpPr>
        <p:spPr bwMode="auto">
          <a:xfrm flipV="1">
            <a:off x="5494338" y="6346825"/>
            <a:ext cx="1587" cy="76200"/>
          </a:xfrm>
          <a:prstGeom prst="line">
            <a:avLst/>
          </a:prstGeom>
          <a:noFill/>
          <a:ln w="0">
            <a:solidFill>
              <a:srgbClr val="000000"/>
            </a:solidFill>
            <a:round/>
            <a:headEnd/>
            <a:tailEnd/>
          </a:ln>
        </p:spPr>
        <p:txBody>
          <a:bodyPr/>
          <a:lstStyle/>
          <a:p>
            <a:endParaRPr lang="en-US"/>
          </a:p>
        </p:txBody>
      </p:sp>
      <p:sp>
        <p:nvSpPr>
          <p:cNvPr id="22546" name="Rectangle 19"/>
          <p:cNvSpPr>
            <a:spLocks noChangeArrowheads="1"/>
          </p:cNvSpPr>
          <p:nvPr/>
        </p:nvSpPr>
        <p:spPr bwMode="auto">
          <a:xfrm>
            <a:off x="54530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12</a:t>
            </a:r>
            <a:endParaRPr lang="en-US" sz="2400">
              <a:cs typeface="Arial" pitchFamily="34" charset="0"/>
            </a:endParaRPr>
          </a:p>
        </p:txBody>
      </p:sp>
      <p:sp>
        <p:nvSpPr>
          <p:cNvPr id="22547" name="Line 20"/>
          <p:cNvSpPr>
            <a:spLocks noChangeShapeType="1"/>
          </p:cNvSpPr>
          <p:nvPr/>
        </p:nvSpPr>
        <p:spPr bwMode="auto">
          <a:xfrm flipV="1">
            <a:off x="6243638" y="6346825"/>
            <a:ext cx="1587" cy="76200"/>
          </a:xfrm>
          <a:prstGeom prst="line">
            <a:avLst/>
          </a:prstGeom>
          <a:noFill/>
          <a:ln w="0">
            <a:solidFill>
              <a:srgbClr val="000000"/>
            </a:solidFill>
            <a:round/>
            <a:headEnd/>
            <a:tailEnd/>
          </a:ln>
        </p:spPr>
        <p:txBody>
          <a:bodyPr/>
          <a:lstStyle/>
          <a:p>
            <a:endParaRPr lang="en-US"/>
          </a:p>
        </p:txBody>
      </p:sp>
      <p:sp>
        <p:nvSpPr>
          <p:cNvPr id="22548" name="Rectangle 21"/>
          <p:cNvSpPr>
            <a:spLocks noChangeArrowheads="1"/>
          </p:cNvSpPr>
          <p:nvPr/>
        </p:nvSpPr>
        <p:spPr bwMode="auto">
          <a:xfrm>
            <a:off x="6202363"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14</a:t>
            </a:r>
            <a:endParaRPr lang="en-US" sz="2400">
              <a:cs typeface="Arial" pitchFamily="34" charset="0"/>
            </a:endParaRPr>
          </a:p>
        </p:txBody>
      </p:sp>
      <p:sp>
        <p:nvSpPr>
          <p:cNvPr id="22549" name="Line 22"/>
          <p:cNvSpPr>
            <a:spLocks noChangeShapeType="1"/>
          </p:cNvSpPr>
          <p:nvPr/>
        </p:nvSpPr>
        <p:spPr bwMode="auto">
          <a:xfrm flipV="1">
            <a:off x="7002463" y="6346825"/>
            <a:ext cx="1587" cy="76200"/>
          </a:xfrm>
          <a:prstGeom prst="line">
            <a:avLst/>
          </a:prstGeom>
          <a:noFill/>
          <a:ln w="0">
            <a:solidFill>
              <a:srgbClr val="000000"/>
            </a:solidFill>
            <a:round/>
            <a:headEnd/>
            <a:tailEnd/>
          </a:ln>
        </p:spPr>
        <p:txBody>
          <a:bodyPr/>
          <a:lstStyle/>
          <a:p>
            <a:endParaRPr lang="en-US"/>
          </a:p>
        </p:txBody>
      </p:sp>
      <p:sp>
        <p:nvSpPr>
          <p:cNvPr id="22550" name="Rectangle 23"/>
          <p:cNvSpPr>
            <a:spLocks noChangeArrowheads="1"/>
          </p:cNvSpPr>
          <p:nvPr/>
        </p:nvSpPr>
        <p:spPr bwMode="auto">
          <a:xfrm>
            <a:off x="6961188"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16</a:t>
            </a:r>
            <a:endParaRPr lang="en-US" sz="2400">
              <a:cs typeface="Arial" pitchFamily="34" charset="0"/>
            </a:endParaRPr>
          </a:p>
        </p:txBody>
      </p:sp>
      <p:sp>
        <p:nvSpPr>
          <p:cNvPr id="22551" name="Line 24"/>
          <p:cNvSpPr>
            <a:spLocks noChangeShapeType="1"/>
          </p:cNvSpPr>
          <p:nvPr/>
        </p:nvSpPr>
        <p:spPr bwMode="auto">
          <a:xfrm flipV="1">
            <a:off x="7753350" y="6346825"/>
            <a:ext cx="1588" cy="76200"/>
          </a:xfrm>
          <a:prstGeom prst="line">
            <a:avLst/>
          </a:prstGeom>
          <a:noFill/>
          <a:ln w="0">
            <a:solidFill>
              <a:srgbClr val="000000"/>
            </a:solidFill>
            <a:round/>
            <a:headEnd/>
            <a:tailEnd/>
          </a:ln>
        </p:spPr>
        <p:txBody>
          <a:bodyPr/>
          <a:lstStyle/>
          <a:p>
            <a:endParaRPr lang="en-US"/>
          </a:p>
        </p:txBody>
      </p:sp>
      <p:sp>
        <p:nvSpPr>
          <p:cNvPr id="22552" name="Rectangle 25"/>
          <p:cNvSpPr>
            <a:spLocks noChangeArrowheads="1"/>
          </p:cNvSpPr>
          <p:nvPr/>
        </p:nvSpPr>
        <p:spPr bwMode="auto">
          <a:xfrm>
            <a:off x="7712075"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18</a:t>
            </a:r>
            <a:endParaRPr lang="en-US" sz="2400">
              <a:cs typeface="Arial" pitchFamily="34" charset="0"/>
            </a:endParaRPr>
          </a:p>
        </p:txBody>
      </p:sp>
      <p:sp>
        <p:nvSpPr>
          <p:cNvPr id="22553" name="Line 26"/>
          <p:cNvSpPr>
            <a:spLocks noChangeShapeType="1"/>
          </p:cNvSpPr>
          <p:nvPr/>
        </p:nvSpPr>
        <p:spPr bwMode="auto">
          <a:xfrm flipV="1">
            <a:off x="8512175" y="6346825"/>
            <a:ext cx="1588" cy="76200"/>
          </a:xfrm>
          <a:prstGeom prst="line">
            <a:avLst/>
          </a:prstGeom>
          <a:noFill/>
          <a:ln w="0">
            <a:solidFill>
              <a:srgbClr val="000000"/>
            </a:solidFill>
            <a:round/>
            <a:headEnd/>
            <a:tailEnd/>
          </a:ln>
        </p:spPr>
        <p:txBody>
          <a:bodyPr/>
          <a:lstStyle/>
          <a:p>
            <a:endParaRPr lang="en-US"/>
          </a:p>
        </p:txBody>
      </p:sp>
      <p:sp>
        <p:nvSpPr>
          <p:cNvPr id="22554" name="Rectangle 27"/>
          <p:cNvSpPr>
            <a:spLocks noChangeArrowheads="1"/>
          </p:cNvSpPr>
          <p:nvPr/>
        </p:nvSpPr>
        <p:spPr bwMode="auto">
          <a:xfrm>
            <a:off x="8470900" y="64516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55" name="Line 28"/>
          <p:cNvSpPr>
            <a:spLocks noChangeShapeType="1"/>
          </p:cNvSpPr>
          <p:nvPr/>
        </p:nvSpPr>
        <p:spPr bwMode="auto">
          <a:xfrm>
            <a:off x="974725" y="6423025"/>
            <a:ext cx="66675" cy="1588"/>
          </a:xfrm>
          <a:prstGeom prst="line">
            <a:avLst/>
          </a:prstGeom>
          <a:noFill/>
          <a:ln w="0">
            <a:solidFill>
              <a:srgbClr val="000000"/>
            </a:solidFill>
            <a:round/>
            <a:headEnd/>
            <a:tailEnd/>
          </a:ln>
        </p:spPr>
        <p:txBody>
          <a:bodyPr/>
          <a:lstStyle/>
          <a:p>
            <a:endParaRPr lang="en-US"/>
          </a:p>
        </p:txBody>
      </p:sp>
      <p:sp>
        <p:nvSpPr>
          <p:cNvPr id="22556" name="Rectangle 29"/>
          <p:cNvSpPr>
            <a:spLocks noChangeArrowheads="1"/>
          </p:cNvSpPr>
          <p:nvPr/>
        </p:nvSpPr>
        <p:spPr bwMode="auto">
          <a:xfrm>
            <a:off x="788988" y="6346825"/>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57" name="Line 30"/>
          <p:cNvSpPr>
            <a:spLocks noChangeShapeType="1"/>
          </p:cNvSpPr>
          <p:nvPr/>
        </p:nvSpPr>
        <p:spPr bwMode="auto">
          <a:xfrm>
            <a:off x="974725" y="5853113"/>
            <a:ext cx="66675" cy="1587"/>
          </a:xfrm>
          <a:prstGeom prst="line">
            <a:avLst/>
          </a:prstGeom>
          <a:noFill/>
          <a:ln w="0">
            <a:solidFill>
              <a:srgbClr val="000000"/>
            </a:solidFill>
            <a:round/>
            <a:headEnd/>
            <a:tailEnd/>
          </a:ln>
        </p:spPr>
        <p:txBody>
          <a:bodyPr/>
          <a:lstStyle/>
          <a:p>
            <a:endParaRPr lang="en-US"/>
          </a:p>
        </p:txBody>
      </p:sp>
      <p:sp>
        <p:nvSpPr>
          <p:cNvPr id="22558" name="Rectangle 31"/>
          <p:cNvSpPr>
            <a:spLocks noChangeArrowheads="1"/>
          </p:cNvSpPr>
          <p:nvPr/>
        </p:nvSpPr>
        <p:spPr bwMode="auto">
          <a:xfrm>
            <a:off x="788988" y="5776913"/>
            <a:ext cx="182562"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59" name="Line 32"/>
          <p:cNvSpPr>
            <a:spLocks noChangeShapeType="1"/>
          </p:cNvSpPr>
          <p:nvPr/>
        </p:nvSpPr>
        <p:spPr bwMode="auto">
          <a:xfrm>
            <a:off x="974725" y="5281613"/>
            <a:ext cx="66675" cy="1587"/>
          </a:xfrm>
          <a:prstGeom prst="line">
            <a:avLst/>
          </a:prstGeom>
          <a:noFill/>
          <a:ln w="0">
            <a:solidFill>
              <a:srgbClr val="000000"/>
            </a:solidFill>
            <a:round/>
            <a:headEnd/>
            <a:tailEnd/>
          </a:ln>
        </p:spPr>
        <p:txBody>
          <a:bodyPr/>
          <a:lstStyle/>
          <a:p>
            <a:endParaRPr lang="en-US"/>
          </a:p>
        </p:txBody>
      </p:sp>
      <p:sp>
        <p:nvSpPr>
          <p:cNvPr id="22560" name="Rectangle 33"/>
          <p:cNvSpPr>
            <a:spLocks noChangeArrowheads="1"/>
          </p:cNvSpPr>
          <p:nvPr/>
        </p:nvSpPr>
        <p:spPr bwMode="auto">
          <a:xfrm>
            <a:off x="857250" y="5205413"/>
            <a:ext cx="112713"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1" name="Line 34"/>
          <p:cNvSpPr>
            <a:spLocks noChangeShapeType="1"/>
          </p:cNvSpPr>
          <p:nvPr/>
        </p:nvSpPr>
        <p:spPr bwMode="auto">
          <a:xfrm>
            <a:off x="974725" y="4711700"/>
            <a:ext cx="66675" cy="1588"/>
          </a:xfrm>
          <a:prstGeom prst="line">
            <a:avLst/>
          </a:prstGeom>
          <a:noFill/>
          <a:ln w="0">
            <a:solidFill>
              <a:srgbClr val="000000"/>
            </a:solidFill>
            <a:round/>
            <a:headEnd/>
            <a:tailEnd/>
          </a:ln>
        </p:spPr>
        <p:txBody>
          <a:bodyPr/>
          <a:lstStyle/>
          <a:p>
            <a:endParaRPr lang="en-US"/>
          </a:p>
        </p:txBody>
      </p:sp>
      <p:sp>
        <p:nvSpPr>
          <p:cNvPr id="22562" name="Rectangle 35"/>
          <p:cNvSpPr>
            <a:spLocks noChangeArrowheads="1"/>
          </p:cNvSpPr>
          <p:nvPr/>
        </p:nvSpPr>
        <p:spPr bwMode="auto">
          <a:xfrm>
            <a:off x="896938" y="46355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0</a:t>
            </a:r>
            <a:endParaRPr lang="en-US" sz="2400">
              <a:cs typeface="Arial" pitchFamily="34" charset="0"/>
            </a:endParaRPr>
          </a:p>
        </p:txBody>
      </p:sp>
      <p:sp>
        <p:nvSpPr>
          <p:cNvPr id="22563" name="Line 36"/>
          <p:cNvSpPr>
            <a:spLocks noChangeShapeType="1"/>
          </p:cNvSpPr>
          <p:nvPr/>
        </p:nvSpPr>
        <p:spPr bwMode="auto">
          <a:xfrm>
            <a:off x="974725" y="4140200"/>
            <a:ext cx="66675" cy="1588"/>
          </a:xfrm>
          <a:prstGeom prst="line">
            <a:avLst/>
          </a:prstGeom>
          <a:noFill/>
          <a:ln w="0">
            <a:solidFill>
              <a:srgbClr val="000000"/>
            </a:solidFill>
            <a:round/>
            <a:headEnd/>
            <a:tailEnd/>
          </a:ln>
        </p:spPr>
        <p:txBody>
          <a:bodyPr/>
          <a:lstStyle/>
          <a:p>
            <a:endParaRPr lang="en-US"/>
          </a:p>
        </p:txBody>
      </p:sp>
      <p:sp>
        <p:nvSpPr>
          <p:cNvPr id="22564" name="Rectangle 37"/>
          <p:cNvSpPr>
            <a:spLocks noChangeArrowheads="1"/>
          </p:cNvSpPr>
          <p:nvPr/>
        </p:nvSpPr>
        <p:spPr bwMode="auto">
          <a:xfrm>
            <a:off x="896938" y="4064000"/>
            <a:ext cx="6985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5</a:t>
            </a:r>
            <a:endParaRPr lang="en-US" sz="2400">
              <a:cs typeface="Arial" pitchFamily="34" charset="0"/>
            </a:endParaRPr>
          </a:p>
        </p:txBody>
      </p:sp>
      <p:sp>
        <p:nvSpPr>
          <p:cNvPr id="22565" name="Line 38"/>
          <p:cNvSpPr>
            <a:spLocks noChangeShapeType="1"/>
          </p:cNvSpPr>
          <p:nvPr/>
        </p:nvSpPr>
        <p:spPr bwMode="auto">
          <a:xfrm>
            <a:off x="974725" y="3568700"/>
            <a:ext cx="66675" cy="1588"/>
          </a:xfrm>
          <a:prstGeom prst="line">
            <a:avLst/>
          </a:prstGeom>
          <a:noFill/>
          <a:ln w="0">
            <a:solidFill>
              <a:srgbClr val="000000"/>
            </a:solidFill>
            <a:round/>
            <a:headEnd/>
            <a:tailEnd/>
          </a:ln>
        </p:spPr>
        <p:txBody>
          <a:bodyPr/>
          <a:lstStyle/>
          <a:p>
            <a:endParaRPr lang="en-US"/>
          </a:p>
        </p:txBody>
      </p:sp>
      <p:sp>
        <p:nvSpPr>
          <p:cNvPr id="22566" name="Rectangle 39"/>
          <p:cNvSpPr>
            <a:spLocks noChangeArrowheads="1"/>
          </p:cNvSpPr>
          <p:nvPr/>
        </p:nvSpPr>
        <p:spPr bwMode="auto">
          <a:xfrm>
            <a:off x="830263" y="34925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10</a:t>
            </a:r>
            <a:endParaRPr lang="en-US" sz="2400">
              <a:cs typeface="Arial" pitchFamily="34" charset="0"/>
            </a:endParaRPr>
          </a:p>
        </p:txBody>
      </p:sp>
      <p:sp>
        <p:nvSpPr>
          <p:cNvPr id="22567" name="Line 40"/>
          <p:cNvSpPr>
            <a:spLocks noChangeShapeType="1"/>
          </p:cNvSpPr>
          <p:nvPr/>
        </p:nvSpPr>
        <p:spPr bwMode="auto">
          <a:xfrm>
            <a:off x="974725" y="2998788"/>
            <a:ext cx="66675" cy="1587"/>
          </a:xfrm>
          <a:prstGeom prst="line">
            <a:avLst/>
          </a:prstGeom>
          <a:noFill/>
          <a:ln w="0">
            <a:solidFill>
              <a:srgbClr val="000000"/>
            </a:solidFill>
            <a:round/>
            <a:headEnd/>
            <a:tailEnd/>
          </a:ln>
        </p:spPr>
        <p:txBody>
          <a:bodyPr/>
          <a:lstStyle/>
          <a:p>
            <a:endParaRPr lang="en-US"/>
          </a:p>
        </p:txBody>
      </p:sp>
      <p:sp>
        <p:nvSpPr>
          <p:cNvPr id="22568" name="Rectangle 41"/>
          <p:cNvSpPr>
            <a:spLocks noChangeArrowheads="1"/>
          </p:cNvSpPr>
          <p:nvPr/>
        </p:nvSpPr>
        <p:spPr bwMode="auto">
          <a:xfrm>
            <a:off x="830263" y="2922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15</a:t>
            </a:r>
            <a:endParaRPr lang="en-US" sz="2400">
              <a:cs typeface="Arial" pitchFamily="34" charset="0"/>
            </a:endParaRPr>
          </a:p>
        </p:txBody>
      </p:sp>
      <p:sp>
        <p:nvSpPr>
          <p:cNvPr id="22569" name="Line 42"/>
          <p:cNvSpPr>
            <a:spLocks noChangeShapeType="1"/>
          </p:cNvSpPr>
          <p:nvPr/>
        </p:nvSpPr>
        <p:spPr bwMode="auto">
          <a:xfrm>
            <a:off x="974725" y="2427288"/>
            <a:ext cx="66675" cy="1587"/>
          </a:xfrm>
          <a:prstGeom prst="line">
            <a:avLst/>
          </a:prstGeom>
          <a:noFill/>
          <a:ln w="0">
            <a:solidFill>
              <a:srgbClr val="000000"/>
            </a:solidFill>
            <a:round/>
            <a:headEnd/>
            <a:tailEnd/>
          </a:ln>
        </p:spPr>
        <p:txBody>
          <a:bodyPr/>
          <a:lstStyle/>
          <a:p>
            <a:endParaRPr lang="en-US"/>
          </a:p>
        </p:txBody>
      </p:sp>
      <p:sp>
        <p:nvSpPr>
          <p:cNvPr id="22570" name="Rectangle 43"/>
          <p:cNvSpPr>
            <a:spLocks noChangeArrowheads="1"/>
          </p:cNvSpPr>
          <p:nvPr/>
        </p:nvSpPr>
        <p:spPr bwMode="auto">
          <a:xfrm>
            <a:off x="830263" y="23510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20</a:t>
            </a:r>
            <a:endParaRPr lang="en-US" sz="2400">
              <a:cs typeface="Arial" pitchFamily="34" charset="0"/>
            </a:endParaRPr>
          </a:p>
        </p:txBody>
      </p:sp>
      <p:sp>
        <p:nvSpPr>
          <p:cNvPr id="22571" name="Line 44"/>
          <p:cNvSpPr>
            <a:spLocks noChangeShapeType="1"/>
          </p:cNvSpPr>
          <p:nvPr/>
        </p:nvSpPr>
        <p:spPr bwMode="auto">
          <a:xfrm>
            <a:off x="974725" y="1855788"/>
            <a:ext cx="66675" cy="1587"/>
          </a:xfrm>
          <a:prstGeom prst="line">
            <a:avLst/>
          </a:prstGeom>
          <a:noFill/>
          <a:ln w="0">
            <a:solidFill>
              <a:srgbClr val="000000"/>
            </a:solidFill>
            <a:round/>
            <a:headEnd/>
            <a:tailEnd/>
          </a:ln>
        </p:spPr>
        <p:txBody>
          <a:bodyPr/>
          <a:lstStyle/>
          <a:p>
            <a:endParaRPr lang="en-US"/>
          </a:p>
        </p:txBody>
      </p:sp>
      <p:sp>
        <p:nvSpPr>
          <p:cNvPr id="22572" name="Rectangle 45"/>
          <p:cNvSpPr>
            <a:spLocks noChangeArrowheads="1"/>
          </p:cNvSpPr>
          <p:nvPr/>
        </p:nvSpPr>
        <p:spPr bwMode="auto">
          <a:xfrm>
            <a:off x="830263" y="1779588"/>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25</a:t>
            </a:r>
            <a:endParaRPr lang="en-US" sz="2400">
              <a:cs typeface="Arial" pitchFamily="34" charset="0"/>
            </a:endParaRPr>
          </a:p>
        </p:txBody>
      </p:sp>
      <p:sp>
        <p:nvSpPr>
          <p:cNvPr id="22573" name="Line 46"/>
          <p:cNvSpPr>
            <a:spLocks noChangeShapeType="1"/>
          </p:cNvSpPr>
          <p:nvPr/>
        </p:nvSpPr>
        <p:spPr bwMode="auto">
          <a:xfrm>
            <a:off x="974725" y="1295400"/>
            <a:ext cx="66675" cy="1588"/>
          </a:xfrm>
          <a:prstGeom prst="line">
            <a:avLst/>
          </a:prstGeom>
          <a:noFill/>
          <a:ln w="0">
            <a:solidFill>
              <a:srgbClr val="000000"/>
            </a:solidFill>
            <a:round/>
            <a:headEnd/>
            <a:tailEnd/>
          </a:ln>
        </p:spPr>
        <p:txBody>
          <a:bodyPr/>
          <a:lstStyle/>
          <a:p>
            <a:endParaRPr lang="en-US"/>
          </a:p>
        </p:txBody>
      </p:sp>
      <p:sp>
        <p:nvSpPr>
          <p:cNvPr id="22574" name="Rectangle 47"/>
          <p:cNvSpPr>
            <a:spLocks noChangeArrowheads="1"/>
          </p:cNvSpPr>
          <p:nvPr/>
        </p:nvSpPr>
        <p:spPr bwMode="auto">
          <a:xfrm>
            <a:off x="830263" y="1219200"/>
            <a:ext cx="139700" cy="152400"/>
          </a:xfrm>
          <a:prstGeom prst="rect">
            <a:avLst/>
          </a:prstGeom>
          <a:noFill/>
          <a:ln w="9525">
            <a:noFill/>
            <a:miter lim="800000"/>
            <a:headEnd/>
            <a:tailEnd/>
          </a:ln>
        </p:spPr>
        <p:txBody>
          <a:bodyPr wrap="none" lIns="0" tIns="0" rIns="0" bIns="0">
            <a:spAutoFit/>
          </a:bodyPr>
          <a:lstStyle/>
          <a:p>
            <a:pPr algn="ctr"/>
            <a:r>
              <a:rPr lang="en-US" sz="1000">
                <a:solidFill>
                  <a:srgbClr val="000000"/>
                </a:solidFill>
                <a:latin typeface="Helvetica" pitchFamily="34" charset="0"/>
                <a:cs typeface="Arial" pitchFamily="34" charset="0"/>
              </a:rPr>
              <a:t>30</a:t>
            </a:r>
            <a:endParaRPr lang="en-US" sz="2400">
              <a:cs typeface="Arial" pitchFamily="34" charset="0"/>
            </a:endParaRPr>
          </a:p>
        </p:txBody>
      </p:sp>
      <p:sp>
        <p:nvSpPr>
          <p:cNvPr id="22575" name="Oval 48"/>
          <p:cNvSpPr>
            <a:spLocks noChangeArrowheads="1"/>
          </p:cNvSpPr>
          <p:nvPr/>
        </p:nvSpPr>
        <p:spPr bwMode="auto">
          <a:xfrm>
            <a:off x="1308100" y="4549775"/>
            <a:ext cx="84138" cy="85725"/>
          </a:xfrm>
          <a:prstGeom prst="ellipse">
            <a:avLst/>
          </a:prstGeom>
          <a:solidFill>
            <a:srgbClr val="0000FF"/>
          </a:solidFill>
          <a:ln w="9525">
            <a:noFill/>
            <a:round/>
            <a:headEnd/>
            <a:tailEnd/>
          </a:ln>
        </p:spPr>
        <p:txBody>
          <a:bodyPr/>
          <a:lstStyle/>
          <a:p>
            <a:endParaRPr lang="en-US"/>
          </a:p>
        </p:txBody>
      </p:sp>
      <p:sp>
        <p:nvSpPr>
          <p:cNvPr id="22576" name="Oval 49"/>
          <p:cNvSpPr>
            <a:spLocks noChangeArrowheads="1"/>
          </p:cNvSpPr>
          <p:nvPr/>
        </p:nvSpPr>
        <p:spPr bwMode="auto">
          <a:xfrm>
            <a:off x="1308100" y="4549775"/>
            <a:ext cx="84138" cy="85725"/>
          </a:xfrm>
          <a:prstGeom prst="ellipse">
            <a:avLst/>
          </a:prstGeom>
          <a:noFill/>
          <a:ln w="0">
            <a:solidFill>
              <a:srgbClr val="0000FF"/>
            </a:solidFill>
            <a:round/>
            <a:headEnd/>
            <a:tailEnd/>
          </a:ln>
        </p:spPr>
        <p:txBody>
          <a:bodyPr/>
          <a:lstStyle/>
          <a:p>
            <a:endParaRPr lang="en-US"/>
          </a:p>
        </p:txBody>
      </p:sp>
      <p:sp>
        <p:nvSpPr>
          <p:cNvPr id="22577" name="Oval 50"/>
          <p:cNvSpPr>
            <a:spLocks noChangeArrowheads="1"/>
          </p:cNvSpPr>
          <p:nvPr/>
        </p:nvSpPr>
        <p:spPr bwMode="auto">
          <a:xfrm>
            <a:off x="1687513" y="4833938"/>
            <a:ext cx="85725" cy="85725"/>
          </a:xfrm>
          <a:prstGeom prst="ellipse">
            <a:avLst/>
          </a:prstGeom>
          <a:solidFill>
            <a:srgbClr val="0000FF"/>
          </a:solidFill>
          <a:ln w="9525">
            <a:noFill/>
            <a:round/>
            <a:headEnd/>
            <a:tailEnd/>
          </a:ln>
        </p:spPr>
        <p:txBody>
          <a:bodyPr/>
          <a:lstStyle/>
          <a:p>
            <a:endParaRPr lang="en-US"/>
          </a:p>
        </p:txBody>
      </p:sp>
      <p:sp>
        <p:nvSpPr>
          <p:cNvPr id="22578" name="Oval 51"/>
          <p:cNvSpPr>
            <a:spLocks noChangeArrowheads="1"/>
          </p:cNvSpPr>
          <p:nvPr/>
        </p:nvSpPr>
        <p:spPr bwMode="auto">
          <a:xfrm>
            <a:off x="1687513" y="4833938"/>
            <a:ext cx="85725" cy="85725"/>
          </a:xfrm>
          <a:prstGeom prst="ellipse">
            <a:avLst/>
          </a:prstGeom>
          <a:noFill/>
          <a:ln w="0">
            <a:solidFill>
              <a:srgbClr val="0000FF"/>
            </a:solidFill>
            <a:round/>
            <a:headEnd/>
            <a:tailEnd/>
          </a:ln>
        </p:spPr>
        <p:txBody>
          <a:bodyPr/>
          <a:lstStyle/>
          <a:p>
            <a:endParaRPr lang="en-US"/>
          </a:p>
        </p:txBody>
      </p:sp>
      <p:sp>
        <p:nvSpPr>
          <p:cNvPr id="22579" name="Oval 52"/>
          <p:cNvSpPr>
            <a:spLocks noChangeArrowheads="1"/>
          </p:cNvSpPr>
          <p:nvPr/>
        </p:nvSpPr>
        <p:spPr bwMode="auto">
          <a:xfrm>
            <a:off x="2066925" y="5243513"/>
            <a:ext cx="85725" cy="85725"/>
          </a:xfrm>
          <a:prstGeom prst="ellipse">
            <a:avLst/>
          </a:prstGeom>
          <a:solidFill>
            <a:srgbClr val="0000FF"/>
          </a:solidFill>
          <a:ln w="9525">
            <a:noFill/>
            <a:round/>
            <a:headEnd/>
            <a:tailEnd/>
          </a:ln>
        </p:spPr>
        <p:txBody>
          <a:bodyPr/>
          <a:lstStyle/>
          <a:p>
            <a:endParaRPr lang="en-US"/>
          </a:p>
        </p:txBody>
      </p:sp>
      <p:sp>
        <p:nvSpPr>
          <p:cNvPr id="22580" name="Oval 53"/>
          <p:cNvSpPr>
            <a:spLocks noChangeArrowheads="1"/>
          </p:cNvSpPr>
          <p:nvPr/>
        </p:nvSpPr>
        <p:spPr bwMode="auto">
          <a:xfrm>
            <a:off x="2066925" y="5243513"/>
            <a:ext cx="85725" cy="85725"/>
          </a:xfrm>
          <a:prstGeom prst="ellipse">
            <a:avLst/>
          </a:prstGeom>
          <a:noFill/>
          <a:ln w="0">
            <a:solidFill>
              <a:srgbClr val="0000FF"/>
            </a:solidFill>
            <a:round/>
            <a:headEnd/>
            <a:tailEnd/>
          </a:ln>
        </p:spPr>
        <p:txBody>
          <a:bodyPr/>
          <a:lstStyle/>
          <a:p>
            <a:endParaRPr lang="en-US"/>
          </a:p>
        </p:txBody>
      </p:sp>
      <p:sp>
        <p:nvSpPr>
          <p:cNvPr id="22581" name="Oval 54"/>
          <p:cNvSpPr>
            <a:spLocks noChangeArrowheads="1"/>
          </p:cNvSpPr>
          <p:nvPr/>
        </p:nvSpPr>
        <p:spPr bwMode="auto">
          <a:xfrm>
            <a:off x="2436813" y="5243513"/>
            <a:ext cx="85725" cy="85725"/>
          </a:xfrm>
          <a:prstGeom prst="ellipse">
            <a:avLst/>
          </a:prstGeom>
          <a:solidFill>
            <a:srgbClr val="0000FF"/>
          </a:solidFill>
          <a:ln w="9525">
            <a:noFill/>
            <a:round/>
            <a:headEnd/>
            <a:tailEnd/>
          </a:ln>
        </p:spPr>
        <p:txBody>
          <a:bodyPr/>
          <a:lstStyle/>
          <a:p>
            <a:endParaRPr lang="en-US"/>
          </a:p>
        </p:txBody>
      </p:sp>
      <p:sp>
        <p:nvSpPr>
          <p:cNvPr id="22582" name="Oval 55"/>
          <p:cNvSpPr>
            <a:spLocks noChangeArrowheads="1"/>
          </p:cNvSpPr>
          <p:nvPr/>
        </p:nvSpPr>
        <p:spPr bwMode="auto">
          <a:xfrm>
            <a:off x="2436813" y="5243513"/>
            <a:ext cx="85725" cy="85725"/>
          </a:xfrm>
          <a:prstGeom prst="ellipse">
            <a:avLst/>
          </a:prstGeom>
          <a:noFill/>
          <a:ln w="0">
            <a:solidFill>
              <a:srgbClr val="0000FF"/>
            </a:solidFill>
            <a:round/>
            <a:headEnd/>
            <a:tailEnd/>
          </a:ln>
        </p:spPr>
        <p:txBody>
          <a:bodyPr/>
          <a:lstStyle/>
          <a:p>
            <a:endParaRPr lang="en-US"/>
          </a:p>
        </p:txBody>
      </p:sp>
      <p:sp>
        <p:nvSpPr>
          <p:cNvPr id="22583" name="Oval 56"/>
          <p:cNvSpPr>
            <a:spLocks noChangeArrowheads="1"/>
          </p:cNvSpPr>
          <p:nvPr/>
        </p:nvSpPr>
        <p:spPr bwMode="auto">
          <a:xfrm>
            <a:off x="2816225" y="5434013"/>
            <a:ext cx="85725" cy="85725"/>
          </a:xfrm>
          <a:prstGeom prst="ellipse">
            <a:avLst/>
          </a:prstGeom>
          <a:solidFill>
            <a:srgbClr val="0000FF"/>
          </a:solidFill>
          <a:ln w="9525">
            <a:noFill/>
            <a:round/>
            <a:headEnd/>
            <a:tailEnd/>
          </a:ln>
        </p:spPr>
        <p:txBody>
          <a:bodyPr/>
          <a:lstStyle/>
          <a:p>
            <a:endParaRPr lang="en-US"/>
          </a:p>
        </p:txBody>
      </p:sp>
      <p:sp>
        <p:nvSpPr>
          <p:cNvPr id="22584" name="Oval 57"/>
          <p:cNvSpPr>
            <a:spLocks noChangeArrowheads="1"/>
          </p:cNvSpPr>
          <p:nvPr/>
        </p:nvSpPr>
        <p:spPr bwMode="auto">
          <a:xfrm>
            <a:off x="2816225" y="5434013"/>
            <a:ext cx="85725" cy="85725"/>
          </a:xfrm>
          <a:prstGeom prst="ellipse">
            <a:avLst/>
          </a:prstGeom>
          <a:noFill/>
          <a:ln w="0">
            <a:solidFill>
              <a:srgbClr val="0000FF"/>
            </a:solidFill>
            <a:round/>
            <a:headEnd/>
            <a:tailEnd/>
          </a:ln>
        </p:spPr>
        <p:txBody>
          <a:bodyPr/>
          <a:lstStyle/>
          <a:p>
            <a:endParaRPr lang="en-US"/>
          </a:p>
        </p:txBody>
      </p:sp>
      <p:sp>
        <p:nvSpPr>
          <p:cNvPr id="22585" name="Oval 58"/>
          <p:cNvSpPr>
            <a:spLocks noChangeArrowheads="1"/>
          </p:cNvSpPr>
          <p:nvPr/>
        </p:nvSpPr>
        <p:spPr bwMode="auto">
          <a:xfrm>
            <a:off x="3195638" y="5338763"/>
            <a:ext cx="85725" cy="85725"/>
          </a:xfrm>
          <a:prstGeom prst="ellipse">
            <a:avLst/>
          </a:prstGeom>
          <a:solidFill>
            <a:srgbClr val="0000FF"/>
          </a:solidFill>
          <a:ln w="9525">
            <a:noFill/>
            <a:round/>
            <a:headEnd/>
            <a:tailEnd/>
          </a:ln>
        </p:spPr>
        <p:txBody>
          <a:bodyPr/>
          <a:lstStyle/>
          <a:p>
            <a:endParaRPr lang="en-US"/>
          </a:p>
        </p:txBody>
      </p:sp>
      <p:sp>
        <p:nvSpPr>
          <p:cNvPr id="22586" name="Oval 59"/>
          <p:cNvSpPr>
            <a:spLocks noChangeArrowheads="1"/>
          </p:cNvSpPr>
          <p:nvPr/>
        </p:nvSpPr>
        <p:spPr bwMode="auto">
          <a:xfrm>
            <a:off x="3195638" y="5338763"/>
            <a:ext cx="85725" cy="85725"/>
          </a:xfrm>
          <a:prstGeom prst="ellipse">
            <a:avLst/>
          </a:prstGeom>
          <a:noFill/>
          <a:ln w="0">
            <a:solidFill>
              <a:srgbClr val="0000FF"/>
            </a:solidFill>
            <a:round/>
            <a:headEnd/>
            <a:tailEnd/>
          </a:ln>
        </p:spPr>
        <p:txBody>
          <a:bodyPr/>
          <a:lstStyle/>
          <a:p>
            <a:endParaRPr lang="en-US"/>
          </a:p>
        </p:txBody>
      </p:sp>
      <p:sp>
        <p:nvSpPr>
          <p:cNvPr id="22587" name="Oval 60"/>
          <p:cNvSpPr>
            <a:spLocks noChangeArrowheads="1"/>
          </p:cNvSpPr>
          <p:nvPr/>
        </p:nvSpPr>
        <p:spPr bwMode="auto">
          <a:xfrm>
            <a:off x="3567113" y="5081588"/>
            <a:ext cx="84137" cy="85725"/>
          </a:xfrm>
          <a:prstGeom prst="ellipse">
            <a:avLst/>
          </a:prstGeom>
          <a:solidFill>
            <a:srgbClr val="0000FF"/>
          </a:solidFill>
          <a:ln w="9525">
            <a:noFill/>
            <a:round/>
            <a:headEnd/>
            <a:tailEnd/>
          </a:ln>
        </p:spPr>
        <p:txBody>
          <a:bodyPr/>
          <a:lstStyle/>
          <a:p>
            <a:endParaRPr lang="en-US"/>
          </a:p>
        </p:txBody>
      </p:sp>
      <p:sp>
        <p:nvSpPr>
          <p:cNvPr id="22588" name="Oval 61"/>
          <p:cNvSpPr>
            <a:spLocks noChangeArrowheads="1"/>
          </p:cNvSpPr>
          <p:nvPr/>
        </p:nvSpPr>
        <p:spPr bwMode="auto">
          <a:xfrm>
            <a:off x="3567113" y="5081588"/>
            <a:ext cx="84137" cy="85725"/>
          </a:xfrm>
          <a:prstGeom prst="ellipse">
            <a:avLst/>
          </a:prstGeom>
          <a:noFill/>
          <a:ln w="0">
            <a:solidFill>
              <a:srgbClr val="0000FF"/>
            </a:solidFill>
            <a:round/>
            <a:headEnd/>
            <a:tailEnd/>
          </a:ln>
        </p:spPr>
        <p:txBody>
          <a:bodyPr/>
          <a:lstStyle/>
          <a:p>
            <a:endParaRPr lang="en-US"/>
          </a:p>
        </p:txBody>
      </p:sp>
      <p:sp>
        <p:nvSpPr>
          <p:cNvPr id="22589" name="Oval 62"/>
          <p:cNvSpPr>
            <a:spLocks noChangeArrowheads="1"/>
          </p:cNvSpPr>
          <p:nvPr/>
        </p:nvSpPr>
        <p:spPr bwMode="auto">
          <a:xfrm>
            <a:off x="3946525" y="4919663"/>
            <a:ext cx="85725" cy="85725"/>
          </a:xfrm>
          <a:prstGeom prst="ellipse">
            <a:avLst/>
          </a:prstGeom>
          <a:solidFill>
            <a:srgbClr val="0000FF"/>
          </a:solidFill>
          <a:ln w="9525">
            <a:noFill/>
            <a:round/>
            <a:headEnd/>
            <a:tailEnd/>
          </a:ln>
        </p:spPr>
        <p:txBody>
          <a:bodyPr/>
          <a:lstStyle/>
          <a:p>
            <a:endParaRPr lang="en-US"/>
          </a:p>
        </p:txBody>
      </p:sp>
      <p:sp>
        <p:nvSpPr>
          <p:cNvPr id="22590" name="Oval 63"/>
          <p:cNvSpPr>
            <a:spLocks noChangeArrowheads="1"/>
          </p:cNvSpPr>
          <p:nvPr/>
        </p:nvSpPr>
        <p:spPr bwMode="auto">
          <a:xfrm>
            <a:off x="3946525" y="4919663"/>
            <a:ext cx="85725" cy="85725"/>
          </a:xfrm>
          <a:prstGeom prst="ellipse">
            <a:avLst/>
          </a:prstGeom>
          <a:noFill/>
          <a:ln w="0">
            <a:solidFill>
              <a:srgbClr val="0000FF"/>
            </a:solidFill>
            <a:round/>
            <a:headEnd/>
            <a:tailEnd/>
          </a:ln>
        </p:spPr>
        <p:txBody>
          <a:bodyPr/>
          <a:lstStyle/>
          <a:p>
            <a:endParaRPr lang="en-US"/>
          </a:p>
        </p:txBody>
      </p:sp>
      <p:sp>
        <p:nvSpPr>
          <p:cNvPr id="22591" name="Oval 64"/>
          <p:cNvSpPr>
            <a:spLocks noChangeArrowheads="1"/>
          </p:cNvSpPr>
          <p:nvPr/>
        </p:nvSpPr>
        <p:spPr bwMode="auto">
          <a:xfrm>
            <a:off x="4325938" y="5157788"/>
            <a:ext cx="85725" cy="85725"/>
          </a:xfrm>
          <a:prstGeom prst="ellipse">
            <a:avLst/>
          </a:prstGeom>
          <a:solidFill>
            <a:srgbClr val="0000FF"/>
          </a:solidFill>
          <a:ln w="9525">
            <a:noFill/>
            <a:round/>
            <a:headEnd/>
            <a:tailEnd/>
          </a:ln>
        </p:spPr>
        <p:txBody>
          <a:bodyPr/>
          <a:lstStyle/>
          <a:p>
            <a:endParaRPr lang="en-US"/>
          </a:p>
        </p:txBody>
      </p:sp>
      <p:sp>
        <p:nvSpPr>
          <p:cNvPr id="22592" name="Oval 65"/>
          <p:cNvSpPr>
            <a:spLocks noChangeArrowheads="1"/>
          </p:cNvSpPr>
          <p:nvPr/>
        </p:nvSpPr>
        <p:spPr bwMode="auto">
          <a:xfrm>
            <a:off x="4325938" y="5157788"/>
            <a:ext cx="85725" cy="85725"/>
          </a:xfrm>
          <a:prstGeom prst="ellipse">
            <a:avLst/>
          </a:prstGeom>
          <a:noFill/>
          <a:ln w="0">
            <a:solidFill>
              <a:srgbClr val="0000FF"/>
            </a:solidFill>
            <a:round/>
            <a:headEnd/>
            <a:tailEnd/>
          </a:ln>
        </p:spPr>
        <p:txBody>
          <a:bodyPr/>
          <a:lstStyle/>
          <a:p>
            <a:endParaRPr lang="en-US"/>
          </a:p>
        </p:txBody>
      </p:sp>
      <p:sp>
        <p:nvSpPr>
          <p:cNvPr id="22593" name="Oval 66"/>
          <p:cNvSpPr>
            <a:spLocks noChangeArrowheads="1"/>
          </p:cNvSpPr>
          <p:nvPr/>
        </p:nvSpPr>
        <p:spPr bwMode="auto">
          <a:xfrm>
            <a:off x="4705350" y="4625975"/>
            <a:ext cx="85725" cy="85725"/>
          </a:xfrm>
          <a:prstGeom prst="ellipse">
            <a:avLst/>
          </a:prstGeom>
          <a:solidFill>
            <a:srgbClr val="0000FF"/>
          </a:solidFill>
          <a:ln w="9525">
            <a:noFill/>
            <a:round/>
            <a:headEnd/>
            <a:tailEnd/>
          </a:ln>
        </p:spPr>
        <p:txBody>
          <a:bodyPr/>
          <a:lstStyle/>
          <a:p>
            <a:endParaRPr lang="en-US"/>
          </a:p>
        </p:txBody>
      </p:sp>
      <p:sp>
        <p:nvSpPr>
          <p:cNvPr id="22594" name="Oval 67"/>
          <p:cNvSpPr>
            <a:spLocks noChangeArrowheads="1"/>
          </p:cNvSpPr>
          <p:nvPr/>
        </p:nvSpPr>
        <p:spPr bwMode="auto">
          <a:xfrm>
            <a:off x="4705350" y="4625975"/>
            <a:ext cx="85725" cy="85725"/>
          </a:xfrm>
          <a:prstGeom prst="ellipse">
            <a:avLst/>
          </a:prstGeom>
          <a:noFill/>
          <a:ln w="0">
            <a:solidFill>
              <a:srgbClr val="0000FF"/>
            </a:solidFill>
            <a:round/>
            <a:headEnd/>
            <a:tailEnd/>
          </a:ln>
        </p:spPr>
        <p:txBody>
          <a:bodyPr/>
          <a:lstStyle/>
          <a:p>
            <a:endParaRPr lang="en-US"/>
          </a:p>
        </p:txBody>
      </p:sp>
      <p:sp>
        <p:nvSpPr>
          <p:cNvPr id="22595" name="Oval 68"/>
          <p:cNvSpPr>
            <a:spLocks noChangeArrowheads="1"/>
          </p:cNvSpPr>
          <p:nvPr/>
        </p:nvSpPr>
        <p:spPr bwMode="auto">
          <a:xfrm>
            <a:off x="5075238" y="4805363"/>
            <a:ext cx="85725" cy="85725"/>
          </a:xfrm>
          <a:prstGeom prst="ellipse">
            <a:avLst/>
          </a:prstGeom>
          <a:solidFill>
            <a:srgbClr val="0000FF"/>
          </a:solidFill>
          <a:ln w="9525">
            <a:noFill/>
            <a:round/>
            <a:headEnd/>
            <a:tailEnd/>
          </a:ln>
        </p:spPr>
        <p:txBody>
          <a:bodyPr/>
          <a:lstStyle/>
          <a:p>
            <a:endParaRPr lang="en-US"/>
          </a:p>
        </p:txBody>
      </p:sp>
      <p:sp>
        <p:nvSpPr>
          <p:cNvPr id="22596" name="Oval 69"/>
          <p:cNvSpPr>
            <a:spLocks noChangeArrowheads="1"/>
          </p:cNvSpPr>
          <p:nvPr/>
        </p:nvSpPr>
        <p:spPr bwMode="auto">
          <a:xfrm>
            <a:off x="5075238" y="4805363"/>
            <a:ext cx="85725" cy="85725"/>
          </a:xfrm>
          <a:prstGeom prst="ellipse">
            <a:avLst/>
          </a:prstGeom>
          <a:noFill/>
          <a:ln w="0">
            <a:solidFill>
              <a:srgbClr val="0000FF"/>
            </a:solidFill>
            <a:round/>
            <a:headEnd/>
            <a:tailEnd/>
          </a:ln>
        </p:spPr>
        <p:txBody>
          <a:bodyPr/>
          <a:lstStyle/>
          <a:p>
            <a:endParaRPr lang="en-US"/>
          </a:p>
        </p:txBody>
      </p:sp>
      <p:sp>
        <p:nvSpPr>
          <p:cNvPr id="22597" name="Oval 70"/>
          <p:cNvSpPr>
            <a:spLocks noChangeArrowheads="1"/>
          </p:cNvSpPr>
          <p:nvPr/>
        </p:nvSpPr>
        <p:spPr bwMode="auto">
          <a:xfrm>
            <a:off x="5456238" y="4435475"/>
            <a:ext cx="84137" cy="85725"/>
          </a:xfrm>
          <a:prstGeom prst="ellipse">
            <a:avLst/>
          </a:prstGeom>
          <a:solidFill>
            <a:srgbClr val="0000FF"/>
          </a:solidFill>
          <a:ln w="9525">
            <a:noFill/>
            <a:round/>
            <a:headEnd/>
            <a:tailEnd/>
          </a:ln>
        </p:spPr>
        <p:txBody>
          <a:bodyPr/>
          <a:lstStyle/>
          <a:p>
            <a:endParaRPr lang="en-US"/>
          </a:p>
        </p:txBody>
      </p:sp>
      <p:sp>
        <p:nvSpPr>
          <p:cNvPr id="22598" name="Oval 71"/>
          <p:cNvSpPr>
            <a:spLocks noChangeArrowheads="1"/>
          </p:cNvSpPr>
          <p:nvPr/>
        </p:nvSpPr>
        <p:spPr bwMode="auto">
          <a:xfrm>
            <a:off x="5456238" y="4435475"/>
            <a:ext cx="84137" cy="85725"/>
          </a:xfrm>
          <a:prstGeom prst="ellipse">
            <a:avLst/>
          </a:prstGeom>
          <a:noFill/>
          <a:ln w="0">
            <a:solidFill>
              <a:srgbClr val="0000FF"/>
            </a:solidFill>
            <a:round/>
            <a:headEnd/>
            <a:tailEnd/>
          </a:ln>
        </p:spPr>
        <p:txBody>
          <a:bodyPr/>
          <a:lstStyle/>
          <a:p>
            <a:endParaRPr lang="en-US"/>
          </a:p>
        </p:txBody>
      </p:sp>
      <p:sp>
        <p:nvSpPr>
          <p:cNvPr id="22599" name="Oval 72"/>
          <p:cNvSpPr>
            <a:spLocks noChangeArrowheads="1"/>
          </p:cNvSpPr>
          <p:nvPr/>
        </p:nvSpPr>
        <p:spPr bwMode="auto">
          <a:xfrm>
            <a:off x="5835650" y="4786313"/>
            <a:ext cx="85725" cy="85725"/>
          </a:xfrm>
          <a:prstGeom prst="ellipse">
            <a:avLst/>
          </a:prstGeom>
          <a:solidFill>
            <a:srgbClr val="0000FF"/>
          </a:solidFill>
          <a:ln w="9525">
            <a:noFill/>
            <a:round/>
            <a:headEnd/>
            <a:tailEnd/>
          </a:ln>
        </p:spPr>
        <p:txBody>
          <a:bodyPr/>
          <a:lstStyle/>
          <a:p>
            <a:endParaRPr lang="en-US"/>
          </a:p>
        </p:txBody>
      </p:sp>
      <p:sp>
        <p:nvSpPr>
          <p:cNvPr id="22600" name="Oval 73"/>
          <p:cNvSpPr>
            <a:spLocks noChangeArrowheads="1"/>
          </p:cNvSpPr>
          <p:nvPr/>
        </p:nvSpPr>
        <p:spPr bwMode="auto">
          <a:xfrm>
            <a:off x="5835650" y="4786313"/>
            <a:ext cx="85725" cy="85725"/>
          </a:xfrm>
          <a:prstGeom prst="ellipse">
            <a:avLst/>
          </a:prstGeom>
          <a:noFill/>
          <a:ln w="0">
            <a:solidFill>
              <a:srgbClr val="0000FF"/>
            </a:solidFill>
            <a:round/>
            <a:headEnd/>
            <a:tailEnd/>
          </a:ln>
        </p:spPr>
        <p:txBody>
          <a:bodyPr/>
          <a:lstStyle/>
          <a:p>
            <a:endParaRPr lang="en-US"/>
          </a:p>
        </p:txBody>
      </p:sp>
      <p:sp>
        <p:nvSpPr>
          <p:cNvPr id="22601" name="Oval 74"/>
          <p:cNvSpPr>
            <a:spLocks noChangeArrowheads="1"/>
          </p:cNvSpPr>
          <p:nvPr/>
        </p:nvSpPr>
        <p:spPr bwMode="auto">
          <a:xfrm>
            <a:off x="6205538" y="4549775"/>
            <a:ext cx="85725" cy="85725"/>
          </a:xfrm>
          <a:prstGeom prst="ellipse">
            <a:avLst/>
          </a:prstGeom>
          <a:solidFill>
            <a:srgbClr val="0000FF"/>
          </a:solidFill>
          <a:ln w="9525">
            <a:noFill/>
            <a:round/>
            <a:headEnd/>
            <a:tailEnd/>
          </a:ln>
        </p:spPr>
        <p:txBody>
          <a:bodyPr/>
          <a:lstStyle/>
          <a:p>
            <a:endParaRPr lang="en-US"/>
          </a:p>
        </p:txBody>
      </p:sp>
      <p:sp>
        <p:nvSpPr>
          <p:cNvPr id="22602" name="Oval 75"/>
          <p:cNvSpPr>
            <a:spLocks noChangeArrowheads="1"/>
          </p:cNvSpPr>
          <p:nvPr/>
        </p:nvSpPr>
        <p:spPr bwMode="auto">
          <a:xfrm>
            <a:off x="6205538" y="4549775"/>
            <a:ext cx="85725" cy="85725"/>
          </a:xfrm>
          <a:prstGeom prst="ellipse">
            <a:avLst/>
          </a:prstGeom>
          <a:noFill/>
          <a:ln w="0">
            <a:solidFill>
              <a:srgbClr val="0000FF"/>
            </a:solidFill>
            <a:round/>
            <a:headEnd/>
            <a:tailEnd/>
          </a:ln>
        </p:spPr>
        <p:txBody>
          <a:bodyPr/>
          <a:lstStyle/>
          <a:p>
            <a:endParaRPr lang="en-US"/>
          </a:p>
        </p:txBody>
      </p:sp>
      <p:sp>
        <p:nvSpPr>
          <p:cNvPr id="22603" name="Oval 76"/>
          <p:cNvSpPr>
            <a:spLocks noChangeArrowheads="1"/>
          </p:cNvSpPr>
          <p:nvPr/>
        </p:nvSpPr>
        <p:spPr bwMode="auto">
          <a:xfrm>
            <a:off x="6584950" y="4340225"/>
            <a:ext cx="85725" cy="85725"/>
          </a:xfrm>
          <a:prstGeom prst="ellipse">
            <a:avLst/>
          </a:prstGeom>
          <a:solidFill>
            <a:srgbClr val="0000FF"/>
          </a:solidFill>
          <a:ln w="9525">
            <a:noFill/>
            <a:round/>
            <a:headEnd/>
            <a:tailEnd/>
          </a:ln>
        </p:spPr>
        <p:txBody>
          <a:bodyPr/>
          <a:lstStyle/>
          <a:p>
            <a:endParaRPr lang="en-US"/>
          </a:p>
        </p:txBody>
      </p:sp>
      <p:sp>
        <p:nvSpPr>
          <p:cNvPr id="22604" name="Oval 77"/>
          <p:cNvSpPr>
            <a:spLocks noChangeArrowheads="1"/>
          </p:cNvSpPr>
          <p:nvPr/>
        </p:nvSpPr>
        <p:spPr bwMode="auto">
          <a:xfrm>
            <a:off x="6584950" y="4340225"/>
            <a:ext cx="85725" cy="85725"/>
          </a:xfrm>
          <a:prstGeom prst="ellipse">
            <a:avLst/>
          </a:prstGeom>
          <a:noFill/>
          <a:ln w="0">
            <a:solidFill>
              <a:srgbClr val="0000FF"/>
            </a:solidFill>
            <a:round/>
            <a:headEnd/>
            <a:tailEnd/>
          </a:ln>
        </p:spPr>
        <p:txBody>
          <a:bodyPr/>
          <a:lstStyle/>
          <a:p>
            <a:endParaRPr lang="en-US"/>
          </a:p>
        </p:txBody>
      </p:sp>
      <p:sp>
        <p:nvSpPr>
          <p:cNvPr id="22605" name="Oval 78"/>
          <p:cNvSpPr>
            <a:spLocks noChangeArrowheads="1"/>
          </p:cNvSpPr>
          <p:nvPr/>
        </p:nvSpPr>
        <p:spPr bwMode="auto">
          <a:xfrm>
            <a:off x="6964363" y="3692525"/>
            <a:ext cx="85725" cy="85725"/>
          </a:xfrm>
          <a:prstGeom prst="ellipse">
            <a:avLst/>
          </a:prstGeom>
          <a:solidFill>
            <a:srgbClr val="0000FF"/>
          </a:solidFill>
          <a:ln w="9525">
            <a:noFill/>
            <a:round/>
            <a:headEnd/>
            <a:tailEnd/>
          </a:ln>
        </p:spPr>
        <p:txBody>
          <a:bodyPr/>
          <a:lstStyle/>
          <a:p>
            <a:endParaRPr lang="en-US"/>
          </a:p>
        </p:txBody>
      </p:sp>
      <p:sp>
        <p:nvSpPr>
          <p:cNvPr id="22606" name="Oval 79"/>
          <p:cNvSpPr>
            <a:spLocks noChangeArrowheads="1"/>
          </p:cNvSpPr>
          <p:nvPr/>
        </p:nvSpPr>
        <p:spPr bwMode="auto">
          <a:xfrm>
            <a:off x="6964363" y="3692525"/>
            <a:ext cx="85725" cy="85725"/>
          </a:xfrm>
          <a:prstGeom prst="ellipse">
            <a:avLst/>
          </a:prstGeom>
          <a:noFill/>
          <a:ln w="0">
            <a:solidFill>
              <a:srgbClr val="0000FF"/>
            </a:solidFill>
            <a:round/>
            <a:headEnd/>
            <a:tailEnd/>
          </a:ln>
        </p:spPr>
        <p:txBody>
          <a:bodyPr/>
          <a:lstStyle/>
          <a:p>
            <a:endParaRPr lang="en-US"/>
          </a:p>
        </p:txBody>
      </p:sp>
      <p:sp>
        <p:nvSpPr>
          <p:cNvPr id="22607" name="Oval 80"/>
          <p:cNvSpPr>
            <a:spLocks noChangeArrowheads="1"/>
          </p:cNvSpPr>
          <p:nvPr/>
        </p:nvSpPr>
        <p:spPr bwMode="auto">
          <a:xfrm>
            <a:off x="7335838" y="3949700"/>
            <a:ext cx="84137" cy="85725"/>
          </a:xfrm>
          <a:prstGeom prst="ellipse">
            <a:avLst/>
          </a:prstGeom>
          <a:solidFill>
            <a:srgbClr val="0000FF"/>
          </a:solidFill>
          <a:ln w="9525">
            <a:noFill/>
            <a:round/>
            <a:headEnd/>
            <a:tailEnd/>
          </a:ln>
        </p:spPr>
        <p:txBody>
          <a:bodyPr/>
          <a:lstStyle/>
          <a:p>
            <a:endParaRPr lang="en-US"/>
          </a:p>
        </p:txBody>
      </p:sp>
      <p:sp>
        <p:nvSpPr>
          <p:cNvPr id="22608" name="Oval 81"/>
          <p:cNvSpPr>
            <a:spLocks noChangeArrowheads="1"/>
          </p:cNvSpPr>
          <p:nvPr/>
        </p:nvSpPr>
        <p:spPr bwMode="auto">
          <a:xfrm>
            <a:off x="7335838" y="3949700"/>
            <a:ext cx="84137" cy="85725"/>
          </a:xfrm>
          <a:prstGeom prst="ellipse">
            <a:avLst/>
          </a:prstGeom>
          <a:noFill/>
          <a:ln w="0">
            <a:solidFill>
              <a:srgbClr val="0000FF"/>
            </a:solidFill>
            <a:round/>
            <a:headEnd/>
            <a:tailEnd/>
          </a:ln>
        </p:spPr>
        <p:txBody>
          <a:bodyPr/>
          <a:lstStyle/>
          <a:p>
            <a:endParaRPr lang="en-US"/>
          </a:p>
        </p:txBody>
      </p:sp>
      <p:sp>
        <p:nvSpPr>
          <p:cNvPr id="22609" name="Oval 82"/>
          <p:cNvSpPr>
            <a:spLocks noChangeArrowheads="1"/>
          </p:cNvSpPr>
          <p:nvPr/>
        </p:nvSpPr>
        <p:spPr bwMode="auto">
          <a:xfrm>
            <a:off x="7715250" y="3797300"/>
            <a:ext cx="85725" cy="85725"/>
          </a:xfrm>
          <a:prstGeom prst="ellipse">
            <a:avLst/>
          </a:prstGeom>
          <a:solidFill>
            <a:srgbClr val="0000FF"/>
          </a:solidFill>
          <a:ln w="9525">
            <a:noFill/>
            <a:round/>
            <a:headEnd/>
            <a:tailEnd/>
          </a:ln>
        </p:spPr>
        <p:txBody>
          <a:bodyPr/>
          <a:lstStyle/>
          <a:p>
            <a:endParaRPr lang="en-US"/>
          </a:p>
        </p:txBody>
      </p:sp>
      <p:sp>
        <p:nvSpPr>
          <p:cNvPr id="22610" name="Oval 83"/>
          <p:cNvSpPr>
            <a:spLocks noChangeArrowheads="1"/>
          </p:cNvSpPr>
          <p:nvPr/>
        </p:nvSpPr>
        <p:spPr bwMode="auto">
          <a:xfrm>
            <a:off x="7715250" y="3797300"/>
            <a:ext cx="85725" cy="85725"/>
          </a:xfrm>
          <a:prstGeom prst="ellipse">
            <a:avLst/>
          </a:prstGeom>
          <a:noFill/>
          <a:ln w="0">
            <a:solidFill>
              <a:srgbClr val="0000FF"/>
            </a:solidFill>
            <a:round/>
            <a:headEnd/>
            <a:tailEnd/>
          </a:ln>
        </p:spPr>
        <p:txBody>
          <a:bodyPr/>
          <a:lstStyle/>
          <a:p>
            <a:endParaRPr lang="en-US"/>
          </a:p>
        </p:txBody>
      </p:sp>
      <p:sp>
        <p:nvSpPr>
          <p:cNvPr id="22611" name="Oval 84"/>
          <p:cNvSpPr>
            <a:spLocks noChangeArrowheads="1"/>
          </p:cNvSpPr>
          <p:nvPr/>
        </p:nvSpPr>
        <p:spPr bwMode="auto">
          <a:xfrm>
            <a:off x="8094663" y="3654425"/>
            <a:ext cx="85725" cy="85725"/>
          </a:xfrm>
          <a:prstGeom prst="ellipse">
            <a:avLst/>
          </a:prstGeom>
          <a:solidFill>
            <a:srgbClr val="0000FF"/>
          </a:solidFill>
          <a:ln w="9525">
            <a:noFill/>
            <a:round/>
            <a:headEnd/>
            <a:tailEnd/>
          </a:ln>
        </p:spPr>
        <p:txBody>
          <a:bodyPr/>
          <a:lstStyle/>
          <a:p>
            <a:endParaRPr lang="en-US"/>
          </a:p>
        </p:txBody>
      </p:sp>
      <p:sp>
        <p:nvSpPr>
          <p:cNvPr id="22612" name="Oval 85"/>
          <p:cNvSpPr>
            <a:spLocks noChangeArrowheads="1"/>
          </p:cNvSpPr>
          <p:nvPr/>
        </p:nvSpPr>
        <p:spPr bwMode="auto">
          <a:xfrm>
            <a:off x="8094663" y="3654425"/>
            <a:ext cx="85725" cy="85725"/>
          </a:xfrm>
          <a:prstGeom prst="ellipse">
            <a:avLst/>
          </a:prstGeom>
          <a:noFill/>
          <a:ln w="0">
            <a:solidFill>
              <a:srgbClr val="0000FF"/>
            </a:solidFill>
            <a:round/>
            <a:headEnd/>
            <a:tailEnd/>
          </a:ln>
        </p:spPr>
        <p:txBody>
          <a:bodyPr/>
          <a:lstStyle/>
          <a:p>
            <a:endParaRPr lang="en-US"/>
          </a:p>
        </p:txBody>
      </p:sp>
      <p:sp>
        <p:nvSpPr>
          <p:cNvPr id="22613" name="Oval 86"/>
          <p:cNvSpPr>
            <a:spLocks noChangeArrowheads="1"/>
          </p:cNvSpPr>
          <p:nvPr/>
        </p:nvSpPr>
        <p:spPr bwMode="auto">
          <a:xfrm>
            <a:off x="8474075" y="3254375"/>
            <a:ext cx="85725" cy="85725"/>
          </a:xfrm>
          <a:prstGeom prst="ellipse">
            <a:avLst/>
          </a:prstGeom>
          <a:solidFill>
            <a:srgbClr val="0000FF"/>
          </a:solidFill>
          <a:ln w="9525">
            <a:noFill/>
            <a:round/>
            <a:headEnd/>
            <a:tailEnd/>
          </a:ln>
        </p:spPr>
        <p:txBody>
          <a:bodyPr/>
          <a:lstStyle/>
          <a:p>
            <a:endParaRPr lang="en-US"/>
          </a:p>
        </p:txBody>
      </p:sp>
      <p:sp>
        <p:nvSpPr>
          <p:cNvPr id="22614" name="Oval 87"/>
          <p:cNvSpPr>
            <a:spLocks noChangeArrowheads="1"/>
          </p:cNvSpPr>
          <p:nvPr/>
        </p:nvSpPr>
        <p:spPr bwMode="auto">
          <a:xfrm>
            <a:off x="8474075" y="3254375"/>
            <a:ext cx="85725" cy="85725"/>
          </a:xfrm>
          <a:prstGeom prst="ellipse">
            <a:avLst/>
          </a:prstGeom>
          <a:noFill/>
          <a:ln w="0">
            <a:solidFill>
              <a:srgbClr val="0000FF"/>
            </a:solidFill>
            <a:round/>
            <a:headEnd/>
            <a:tailEnd/>
          </a:ln>
        </p:spPr>
        <p:txBody>
          <a:bodyPr/>
          <a:lstStyle/>
          <a:p>
            <a:endParaRPr lang="en-US"/>
          </a:p>
        </p:txBody>
      </p:sp>
      <p:sp>
        <p:nvSpPr>
          <p:cNvPr id="22615" name="Freeform 88"/>
          <p:cNvSpPr>
            <a:spLocks/>
          </p:cNvSpPr>
          <p:nvPr/>
        </p:nvSpPr>
        <p:spPr bwMode="auto">
          <a:xfrm>
            <a:off x="1344613" y="1827213"/>
            <a:ext cx="4784725" cy="3721100"/>
          </a:xfrm>
          <a:custGeom>
            <a:avLst/>
            <a:gdLst>
              <a:gd name="T0" fmla="*/ 2147483647 w 3014"/>
              <a:gd name="T1" fmla="*/ 2147483647 h 2344"/>
              <a:gd name="T2" fmla="*/ 2147483647 w 3014"/>
              <a:gd name="T3" fmla="*/ 2147483647 h 2344"/>
              <a:gd name="T4" fmla="*/ 2147483647 w 3014"/>
              <a:gd name="T5" fmla="*/ 2147483647 h 2344"/>
              <a:gd name="T6" fmla="*/ 2147483647 w 3014"/>
              <a:gd name="T7" fmla="*/ 2147483647 h 2344"/>
              <a:gd name="T8" fmla="*/ 2147483647 w 3014"/>
              <a:gd name="T9" fmla="*/ 2147483647 h 2344"/>
              <a:gd name="T10" fmla="*/ 2147483647 w 3014"/>
              <a:gd name="T11" fmla="*/ 2147483647 h 2344"/>
              <a:gd name="T12" fmla="*/ 2147483647 w 3014"/>
              <a:gd name="T13" fmla="*/ 2147483647 h 2344"/>
              <a:gd name="T14" fmla="*/ 2147483647 w 3014"/>
              <a:gd name="T15" fmla="*/ 2147483647 h 2344"/>
              <a:gd name="T16" fmla="*/ 2147483647 w 3014"/>
              <a:gd name="T17" fmla="*/ 2147483647 h 2344"/>
              <a:gd name="T18" fmla="*/ 2147483647 w 3014"/>
              <a:gd name="T19" fmla="*/ 2147483647 h 2344"/>
              <a:gd name="T20" fmla="*/ 2147483647 w 3014"/>
              <a:gd name="T21" fmla="*/ 2147483647 h 2344"/>
              <a:gd name="T22" fmla="*/ 2147483647 w 3014"/>
              <a:gd name="T23" fmla="*/ 2147483647 h 2344"/>
              <a:gd name="T24" fmla="*/ 2147483647 w 3014"/>
              <a:gd name="T25" fmla="*/ 2147483647 h 2344"/>
              <a:gd name="T26" fmla="*/ 2147483647 w 3014"/>
              <a:gd name="T27" fmla="*/ 2147483647 h 2344"/>
              <a:gd name="T28" fmla="*/ 2147483647 w 3014"/>
              <a:gd name="T29" fmla="*/ 2147483647 h 2344"/>
              <a:gd name="T30" fmla="*/ 2147483647 w 3014"/>
              <a:gd name="T31" fmla="*/ 2147483647 h 2344"/>
              <a:gd name="T32" fmla="*/ 2147483647 w 3014"/>
              <a:gd name="T33" fmla="*/ 2147483647 h 2344"/>
              <a:gd name="T34" fmla="*/ 2147483647 w 3014"/>
              <a:gd name="T35" fmla="*/ 2147483647 h 2344"/>
              <a:gd name="T36" fmla="*/ 2147483647 w 3014"/>
              <a:gd name="T37" fmla="*/ 2147483647 h 2344"/>
              <a:gd name="T38" fmla="*/ 2147483647 w 3014"/>
              <a:gd name="T39" fmla="*/ 2147483647 h 2344"/>
              <a:gd name="T40" fmla="*/ 2147483647 w 3014"/>
              <a:gd name="T41" fmla="*/ 2147483647 h 2344"/>
              <a:gd name="T42" fmla="*/ 2147483647 w 3014"/>
              <a:gd name="T43" fmla="*/ 2147483647 h 2344"/>
              <a:gd name="T44" fmla="*/ 2147483647 w 3014"/>
              <a:gd name="T45" fmla="*/ 2147483647 h 2344"/>
              <a:gd name="T46" fmla="*/ 2147483647 w 3014"/>
              <a:gd name="T47" fmla="*/ 2147483647 h 2344"/>
              <a:gd name="T48" fmla="*/ 2147483647 w 3014"/>
              <a:gd name="T49" fmla="*/ 2147483647 h 2344"/>
              <a:gd name="T50" fmla="*/ 2147483647 w 3014"/>
              <a:gd name="T51" fmla="*/ 2147483647 h 2344"/>
              <a:gd name="T52" fmla="*/ 2147483647 w 3014"/>
              <a:gd name="T53" fmla="*/ 2147483647 h 2344"/>
              <a:gd name="T54" fmla="*/ 2147483647 w 3014"/>
              <a:gd name="T55" fmla="*/ 2147483647 h 2344"/>
              <a:gd name="T56" fmla="*/ 2147483647 w 3014"/>
              <a:gd name="T57" fmla="*/ 2147483647 h 2344"/>
              <a:gd name="T58" fmla="*/ 2147483647 w 3014"/>
              <a:gd name="T59" fmla="*/ 2147483647 h 2344"/>
              <a:gd name="T60" fmla="*/ 2147483647 w 3014"/>
              <a:gd name="T61" fmla="*/ 2147483647 h 2344"/>
              <a:gd name="T62" fmla="*/ 2147483647 w 3014"/>
              <a:gd name="T63" fmla="*/ 2147483647 h 2344"/>
              <a:gd name="T64" fmla="*/ 2147483647 w 3014"/>
              <a:gd name="T65" fmla="*/ 2147483647 h 2344"/>
              <a:gd name="T66" fmla="*/ 2147483647 w 3014"/>
              <a:gd name="T67" fmla="*/ 2147483647 h 2344"/>
              <a:gd name="T68" fmla="*/ 2147483647 w 3014"/>
              <a:gd name="T69" fmla="*/ 2147483647 h 2344"/>
              <a:gd name="T70" fmla="*/ 2147483647 w 3014"/>
              <a:gd name="T71" fmla="*/ 2147483647 h 2344"/>
              <a:gd name="T72" fmla="*/ 2147483647 w 3014"/>
              <a:gd name="T73" fmla="*/ 2147483647 h 2344"/>
              <a:gd name="T74" fmla="*/ 2147483647 w 3014"/>
              <a:gd name="T75" fmla="*/ 2147483647 h 2344"/>
              <a:gd name="T76" fmla="*/ 2147483647 w 3014"/>
              <a:gd name="T77" fmla="*/ 2147483647 h 2344"/>
              <a:gd name="T78" fmla="*/ 2147483647 w 3014"/>
              <a:gd name="T79" fmla="*/ 2147483647 h 2344"/>
              <a:gd name="T80" fmla="*/ 2147483647 w 3014"/>
              <a:gd name="T81" fmla="*/ 2147483647 h 2344"/>
              <a:gd name="T82" fmla="*/ 2147483647 w 3014"/>
              <a:gd name="T83" fmla="*/ 2147483647 h 234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14"/>
              <a:gd name="T127" fmla="*/ 0 h 2344"/>
              <a:gd name="T128" fmla="*/ 3014 w 3014"/>
              <a:gd name="T129" fmla="*/ 2344 h 234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14" h="2344">
                <a:moveTo>
                  <a:pt x="0" y="1739"/>
                </a:moveTo>
                <a:lnTo>
                  <a:pt x="24" y="630"/>
                </a:lnTo>
                <a:lnTo>
                  <a:pt x="48" y="114"/>
                </a:lnTo>
                <a:lnTo>
                  <a:pt x="72" y="0"/>
                </a:lnTo>
                <a:lnTo>
                  <a:pt x="96" y="132"/>
                </a:lnTo>
                <a:lnTo>
                  <a:pt x="120" y="402"/>
                </a:lnTo>
                <a:lnTo>
                  <a:pt x="144" y="738"/>
                </a:lnTo>
                <a:lnTo>
                  <a:pt x="168" y="1085"/>
                </a:lnTo>
                <a:lnTo>
                  <a:pt x="192" y="1409"/>
                </a:lnTo>
                <a:lnTo>
                  <a:pt x="216" y="1691"/>
                </a:lnTo>
                <a:lnTo>
                  <a:pt x="240" y="1918"/>
                </a:lnTo>
                <a:lnTo>
                  <a:pt x="264" y="2098"/>
                </a:lnTo>
                <a:lnTo>
                  <a:pt x="287" y="2218"/>
                </a:lnTo>
                <a:lnTo>
                  <a:pt x="311" y="2296"/>
                </a:lnTo>
                <a:lnTo>
                  <a:pt x="335" y="2338"/>
                </a:lnTo>
                <a:lnTo>
                  <a:pt x="359" y="2344"/>
                </a:lnTo>
                <a:lnTo>
                  <a:pt x="383" y="2332"/>
                </a:lnTo>
                <a:lnTo>
                  <a:pt x="407" y="2302"/>
                </a:lnTo>
                <a:lnTo>
                  <a:pt x="431" y="2260"/>
                </a:lnTo>
                <a:lnTo>
                  <a:pt x="455" y="2218"/>
                </a:lnTo>
                <a:lnTo>
                  <a:pt x="479" y="2182"/>
                </a:lnTo>
                <a:lnTo>
                  <a:pt x="503" y="2146"/>
                </a:lnTo>
                <a:lnTo>
                  <a:pt x="527" y="2116"/>
                </a:lnTo>
                <a:lnTo>
                  <a:pt x="551" y="2092"/>
                </a:lnTo>
                <a:lnTo>
                  <a:pt x="569" y="2080"/>
                </a:lnTo>
                <a:lnTo>
                  <a:pt x="592" y="2080"/>
                </a:lnTo>
                <a:lnTo>
                  <a:pt x="616" y="2080"/>
                </a:lnTo>
                <a:lnTo>
                  <a:pt x="640" y="2098"/>
                </a:lnTo>
                <a:lnTo>
                  <a:pt x="664" y="2116"/>
                </a:lnTo>
                <a:lnTo>
                  <a:pt x="688" y="2134"/>
                </a:lnTo>
                <a:lnTo>
                  <a:pt x="712" y="2164"/>
                </a:lnTo>
                <a:lnTo>
                  <a:pt x="736" y="2188"/>
                </a:lnTo>
                <a:lnTo>
                  <a:pt x="760" y="2218"/>
                </a:lnTo>
                <a:lnTo>
                  <a:pt x="784" y="2242"/>
                </a:lnTo>
                <a:lnTo>
                  <a:pt x="808" y="2266"/>
                </a:lnTo>
                <a:lnTo>
                  <a:pt x="832" y="2284"/>
                </a:lnTo>
                <a:lnTo>
                  <a:pt x="856" y="2302"/>
                </a:lnTo>
                <a:lnTo>
                  <a:pt x="879" y="2320"/>
                </a:lnTo>
                <a:lnTo>
                  <a:pt x="903" y="2326"/>
                </a:lnTo>
                <a:lnTo>
                  <a:pt x="927" y="2332"/>
                </a:lnTo>
                <a:lnTo>
                  <a:pt x="951" y="2332"/>
                </a:lnTo>
                <a:lnTo>
                  <a:pt x="975" y="2326"/>
                </a:lnTo>
                <a:lnTo>
                  <a:pt x="999" y="2320"/>
                </a:lnTo>
                <a:lnTo>
                  <a:pt x="1023" y="2314"/>
                </a:lnTo>
                <a:lnTo>
                  <a:pt x="1047" y="2296"/>
                </a:lnTo>
                <a:lnTo>
                  <a:pt x="1071" y="2284"/>
                </a:lnTo>
                <a:lnTo>
                  <a:pt x="1095" y="2266"/>
                </a:lnTo>
                <a:lnTo>
                  <a:pt x="1119" y="2248"/>
                </a:lnTo>
                <a:lnTo>
                  <a:pt x="1143" y="2230"/>
                </a:lnTo>
                <a:lnTo>
                  <a:pt x="1166" y="2212"/>
                </a:lnTo>
                <a:lnTo>
                  <a:pt x="1190" y="2194"/>
                </a:lnTo>
                <a:lnTo>
                  <a:pt x="1214" y="2176"/>
                </a:lnTo>
                <a:lnTo>
                  <a:pt x="1238" y="2158"/>
                </a:lnTo>
                <a:lnTo>
                  <a:pt x="1262" y="2140"/>
                </a:lnTo>
                <a:lnTo>
                  <a:pt x="1286" y="2128"/>
                </a:lnTo>
                <a:lnTo>
                  <a:pt x="1310" y="2116"/>
                </a:lnTo>
                <a:lnTo>
                  <a:pt x="1334" y="2104"/>
                </a:lnTo>
                <a:lnTo>
                  <a:pt x="1352" y="2098"/>
                </a:lnTo>
                <a:lnTo>
                  <a:pt x="1376" y="2092"/>
                </a:lnTo>
                <a:lnTo>
                  <a:pt x="1400" y="2086"/>
                </a:lnTo>
                <a:lnTo>
                  <a:pt x="1424" y="2080"/>
                </a:lnTo>
                <a:lnTo>
                  <a:pt x="1448" y="2074"/>
                </a:lnTo>
                <a:lnTo>
                  <a:pt x="1471" y="2074"/>
                </a:lnTo>
                <a:lnTo>
                  <a:pt x="1495" y="2068"/>
                </a:lnTo>
                <a:lnTo>
                  <a:pt x="1519" y="2068"/>
                </a:lnTo>
                <a:lnTo>
                  <a:pt x="1543" y="2068"/>
                </a:lnTo>
                <a:lnTo>
                  <a:pt x="1567" y="2062"/>
                </a:lnTo>
                <a:lnTo>
                  <a:pt x="1591" y="2062"/>
                </a:lnTo>
                <a:lnTo>
                  <a:pt x="1615" y="2056"/>
                </a:lnTo>
                <a:lnTo>
                  <a:pt x="1639" y="2056"/>
                </a:lnTo>
                <a:lnTo>
                  <a:pt x="1663" y="2050"/>
                </a:lnTo>
                <a:lnTo>
                  <a:pt x="1687" y="2044"/>
                </a:lnTo>
                <a:lnTo>
                  <a:pt x="1711" y="2038"/>
                </a:lnTo>
                <a:lnTo>
                  <a:pt x="1735" y="2032"/>
                </a:lnTo>
                <a:lnTo>
                  <a:pt x="1758" y="2020"/>
                </a:lnTo>
                <a:lnTo>
                  <a:pt x="1782" y="2014"/>
                </a:lnTo>
                <a:lnTo>
                  <a:pt x="1806" y="2002"/>
                </a:lnTo>
                <a:lnTo>
                  <a:pt x="1830" y="1990"/>
                </a:lnTo>
                <a:lnTo>
                  <a:pt x="1854" y="1978"/>
                </a:lnTo>
                <a:lnTo>
                  <a:pt x="1878" y="1966"/>
                </a:lnTo>
                <a:lnTo>
                  <a:pt x="1902" y="1948"/>
                </a:lnTo>
                <a:lnTo>
                  <a:pt x="1926" y="1936"/>
                </a:lnTo>
                <a:lnTo>
                  <a:pt x="1950" y="1924"/>
                </a:lnTo>
                <a:lnTo>
                  <a:pt x="1974" y="1906"/>
                </a:lnTo>
                <a:lnTo>
                  <a:pt x="1998" y="1894"/>
                </a:lnTo>
                <a:lnTo>
                  <a:pt x="2022" y="1876"/>
                </a:lnTo>
                <a:lnTo>
                  <a:pt x="2045" y="1864"/>
                </a:lnTo>
                <a:lnTo>
                  <a:pt x="2069" y="1852"/>
                </a:lnTo>
                <a:lnTo>
                  <a:pt x="2093" y="1841"/>
                </a:lnTo>
                <a:lnTo>
                  <a:pt x="2117" y="1829"/>
                </a:lnTo>
                <a:lnTo>
                  <a:pt x="2141" y="1817"/>
                </a:lnTo>
                <a:lnTo>
                  <a:pt x="2159" y="1805"/>
                </a:lnTo>
                <a:lnTo>
                  <a:pt x="2183" y="1793"/>
                </a:lnTo>
                <a:lnTo>
                  <a:pt x="2207" y="1787"/>
                </a:lnTo>
                <a:lnTo>
                  <a:pt x="2231" y="1781"/>
                </a:lnTo>
                <a:lnTo>
                  <a:pt x="2255" y="1769"/>
                </a:lnTo>
                <a:lnTo>
                  <a:pt x="2279" y="1763"/>
                </a:lnTo>
                <a:lnTo>
                  <a:pt x="2303" y="1757"/>
                </a:lnTo>
                <a:lnTo>
                  <a:pt x="2326" y="1757"/>
                </a:lnTo>
                <a:lnTo>
                  <a:pt x="2350" y="1751"/>
                </a:lnTo>
                <a:lnTo>
                  <a:pt x="2374" y="1751"/>
                </a:lnTo>
                <a:lnTo>
                  <a:pt x="2398" y="1745"/>
                </a:lnTo>
                <a:lnTo>
                  <a:pt x="2422" y="1745"/>
                </a:lnTo>
                <a:lnTo>
                  <a:pt x="2446" y="1745"/>
                </a:lnTo>
                <a:lnTo>
                  <a:pt x="2470" y="1745"/>
                </a:lnTo>
                <a:lnTo>
                  <a:pt x="2494" y="1745"/>
                </a:lnTo>
                <a:lnTo>
                  <a:pt x="2518" y="1745"/>
                </a:lnTo>
                <a:lnTo>
                  <a:pt x="2542" y="1751"/>
                </a:lnTo>
                <a:lnTo>
                  <a:pt x="2566" y="1751"/>
                </a:lnTo>
                <a:lnTo>
                  <a:pt x="2590" y="1757"/>
                </a:lnTo>
                <a:lnTo>
                  <a:pt x="2614" y="1757"/>
                </a:lnTo>
                <a:lnTo>
                  <a:pt x="2637" y="1763"/>
                </a:lnTo>
                <a:lnTo>
                  <a:pt x="2661" y="1769"/>
                </a:lnTo>
                <a:lnTo>
                  <a:pt x="2685" y="1775"/>
                </a:lnTo>
                <a:lnTo>
                  <a:pt x="2709" y="1781"/>
                </a:lnTo>
                <a:lnTo>
                  <a:pt x="2733" y="1787"/>
                </a:lnTo>
                <a:lnTo>
                  <a:pt x="2757" y="1793"/>
                </a:lnTo>
                <a:lnTo>
                  <a:pt x="2781" y="1799"/>
                </a:lnTo>
                <a:lnTo>
                  <a:pt x="2805" y="1805"/>
                </a:lnTo>
                <a:lnTo>
                  <a:pt x="2829" y="1811"/>
                </a:lnTo>
                <a:lnTo>
                  <a:pt x="2853" y="1817"/>
                </a:lnTo>
                <a:lnTo>
                  <a:pt x="2877" y="1823"/>
                </a:lnTo>
                <a:lnTo>
                  <a:pt x="2901" y="1829"/>
                </a:lnTo>
                <a:lnTo>
                  <a:pt x="2924" y="1829"/>
                </a:lnTo>
                <a:lnTo>
                  <a:pt x="2942" y="1835"/>
                </a:lnTo>
                <a:lnTo>
                  <a:pt x="2966" y="1835"/>
                </a:lnTo>
                <a:lnTo>
                  <a:pt x="2990" y="1835"/>
                </a:lnTo>
                <a:lnTo>
                  <a:pt x="3014" y="1829"/>
                </a:lnTo>
              </a:path>
            </a:pathLst>
          </a:custGeom>
          <a:noFill/>
          <a:ln w="0">
            <a:solidFill>
              <a:srgbClr val="0000FF"/>
            </a:solidFill>
            <a:round/>
            <a:headEnd/>
            <a:tailEnd/>
          </a:ln>
        </p:spPr>
        <p:txBody>
          <a:bodyPr/>
          <a:lstStyle/>
          <a:p>
            <a:endParaRPr lang="en-US"/>
          </a:p>
        </p:txBody>
      </p:sp>
      <p:sp>
        <p:nvSpPr>
          <p:cNvPr id="22616" name="Freeform 89"/>
          <p:cNvSpPr>
            <a:spLocks/>
          </p:cNvSpPr>
          <p:nvPr/>
        </p:nvSpPr>
        <p:spPr bwMode="auto">
          <a:xfrm>
            <a:off x="6129338" y="3292475"/>
            <a:ext cx="2382837" cy="2894013"/>
          </a:xfrm>
          <a:custGeom>
            <a:avLst/>
            <a:gdLst>
              <a:gd name="T0" fmla="*/ 2147483647 w 1501"/>
              <a:gd name="T1" fmla="*/ 2147483647 h 1823"/>
              <a:gd name="T2" fmla="*/ 2147483647 w 1501"/>
              <a:gd name="T3" fmla="*/ 2147483647 h 1823"/>
              <a:gd name="T4" fmla="*/ 2147483647 w 1501"/>
              <a:gd name="T5" fmla="*/ 2147483647 h 1823"/>
              <a:gd name="T6" fmla="*/ 2147483647 w 1501"/>
              <a:gd name="T7" fmla="*/ 2147483647 h 1823"/>
              <a:gd name="T8" fmla="*/ 2147483647 w 1501"/>
              <a:gd name="T9" fmla="*/ 2147483647 h 1823"/>
              <a:gd name="T10" fmla="*/ 2147483647 w 1501"/>
              <a:gd name="T11" fmla="*/ 2147483647 h 1823"/>
              <a:gd name="T12" fmla="*/ 2147483647 w 1501"/>
              <a:gd name="T13" fmla="*/ 2147483647 h 1823"/>
              <a:gd name="T14" fmla="*/ 2147483647 w 1501"/>
              <a:gd name="T15" fmla="*/ 2147483647 h 1823"/>
              <a:gd name="T16" fmla="*/ 2147483647 w 1501"/>
              <a:gd name="T17" fmla="*/ 2147483647 h 1823"/>
              <a:gd name="T18" fmla="*/ 2147483647 w 1501"/>
              <a:gd name="T19" fmla="*/ 2147483647 h 1823"/>
              <a:gd name="T20" fmla="*/ 2147483647 w 1501"/>
              <a:gd name="T21" fmla="*/ 2147483647 h 1823"/>
              <a:gd name="T22" fmla="*/ 2147483647 w 1501"/>
              <a:gd name="T23" fmla="*/ 2147483647 h 1823"/>
              <a:gd name="T24" fmla="*/ 2147483647 w 1501"/>
              <a:gd name="T25" fmla="*/ 2147483647 h 1823"/>
              <a:gd name="T26" fmla="*/ 2147483647 w 1501"/>
              <a:gd name="T27" fmla="*/ 2147483647 h 1823"/>
              <a:gd name="T28" fmla="*/ 2147483647 w 1501"/>
              <a:gd name="T29" fmla="*/ 2147483647 h 1823"/>
              <a:gd name="T30" fmla="*/ 2147483647 w 1501"/>
              <a:gd name="T31" fmla="*/ 2147483647 h 1823"/>
              <a:gd name="T32" fmla="*/ 2147483647 w 1501"/>
              <a:gd name="T33" fmla="*/ 2147483647 h 1823"/>
              <a:gd name="T34" fmla="*/ 2147483647 w 1501"/>
              <a:gd name="T35" fmla="*/ 2147483647 h 1823"/>
              <a:gd name="T36" fmla="*/ 2147483647 w 1501"/>
              <a:gd name="T37" fmla="*/ 2147483647 h 1823"/>
              <a:gd name="T38" fmla="*/ 2147483647 w 1501"/>
              <a:gd name="T39" fmla="*/ 2147483647 h 1823"/>
              <a:gd name="T40" fmla="*/ 2147483647 w 1501"/>
              <a:gd name="T41" fmla="*/ 2147483647 h 1823"/>
              <a:gd name="T42" fmla="*/ 2147483647 w 1501"/>
              <a:gd name="T43" fmla="*/ 2147483647 h 1823"/>
              <a:gd name="T44" fmla="*/ 2147483647 w 1501"/>
              <a:gd name="T45" fmla="*/ 2147483647 h 1823"/>
              <a:gd name="T46" fmla="*/ 2147483647 w 1501"/>
              <a:gd name="T47" fmla="*/ 2147483647 h 1823"/>
              <a:gd name="T48" fmla="*/ 2147483647 w 1501"/>
              <a:gd name="T49" fmla="*/ 2147483647 h 1823"/>
              <a:gd name="T50" fmla="*/ 2147483647 w 1501"/>
              <a:gd name="T51" fmla="*/ 2147483647 h 1823"/>
              <a:gd name="T52" fmla="*/ 2147483647 w 1501"/>
              <a:gd name="T53" fmla="*/ 2147483647 h 1823"/>
              <a:gd name="T54" fmla="*/ 2147483647 w 1501"/>
              <a:gd name="T55" fmla="*/ 2147483647 h 1823"/>
              <a:gd name="T56" fmla="*/ 2147483647 w 1501"/>
              <a:gd name="T57" fmla="*/ 2147483647 h 1823"/>
              <a:gd name="T58" fmla="*/ 2147483647 w 1501"/>
              <a:gd name="T59" fmla="*/ 2147483647 h 1823"/>
              <a:gd name="T60" fmla="*/ 2147483647 w 1501"/>
              <a:gd name="T61" fmla="*/ 2147483647 h 1823"/>
              <a:gd name="T62" fmla="*/ 2147483647 w 1501"/>
              <a:gd name="T63" fmla="*/ 0 h 18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01"/>
              <a:gd name="T97" fmla="*/ 0 h 1823"/>
              <a:gd name="T98" fmla="*/ 1501 w 1501"/>
              <a:gd name="T99" fmla="*/ 1823 h 18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01" h="1823">
                <a:moveTo>
                  <a:pt x="0" y="906"/>
                </a:moveTo>
                <a:lnTo>
                  <a:pt x="24" y="900"/>
                </a:lnTo>
                <a:lnTo>
                  <a:pt x="48" y="894"/>
                </a:lnTo>
                <a:lnTo>
                  <a:pt x="72" y="888"/>
                </a:lnTo>
                <a:lnTo>
                  <a:pt x="96" y="870"/>
                </a:lnTo>
                <a:lnTo>
                  <a:pt x="120" y="858"/>
                </a:lnTo>
                <a:lnTo>
                  <a:pt x="144" y="840"/>
                </a:lnTo>
                <a:lnTo>
                  <a:pt x="168" y="816"/>
                </a:lnTo>
                <a:lnTo>
                  <a:pt x="191" y="792"/>
                </a:lnTo>
                <a:lnTo>
                  <a:pt x="215" y="762"/>
                </a:lnTo>
                <a:lnTo>
                  <a:pt x="239" y="732"/>
                </a:lnTo>
                <a:lnTo>
                  <a:pt x="263" y="696"/>
                </a:lnTo>
                <a:lnTo>
                  <a:pt x="287" y="666"/>
                </a:lnTo>
                <a:lnTo>
                  <a:pt x="311" y="624"/>
                </a:lnTo>
                <a:lnTo>
                  <a:pt x="335" y="588"/>
                </a:lnTo>
                <a:lnTo>
                  <a:pt x="359" y="552"/>
                </a:lnTo>
                <a:lnTo>
                  <a:pt x="383" y="510"/>
                </a:lnTo>
                <a:lnTo>
                  <a:pt x="407" y="474"/>
                </a:lnTo>
                <a:lnTo>
                  <a:pt x="431" y="438"/>
                </a:lnTo>
                <a:lnTo>
                  <a:pt x="455" y="408"/>
                </a:lnTo>
                <a:lnTo>
                  <a:pt x="478" y="378"/>
                </a:lnTo>
                <a:lnTo>
                  <a:pt x="502" y="348"/>
                </a:lnTo>
                <a:lnTo>
                  <a:pt x="526" y="330"/>
                </a:lnTo>
                <a:lnTo>
                  <a:pt x="550" y="312"/>
                </a:lnTo>
                <a:lnTo>
                  <a:pt x="574" y="300"/>
                </a:lnTo>
                <a:lnTo>
                  <a:pt x="598" y="294"/>
                </a:lnTo>
                <a:lnTo>
                  <a:pt x="622" y="294"/>
                </a:lnTo>
                <a:lnTo>
                  <a:pt x="646" y="300"/>
                </a:lnTo>
                <a:lnTo>
                  <a:pt x="670" y="312"/>
                </a:lnTo>
                <a:lnTo>
                  <a:pt x="694" y="330"/>
                </a:lnTo>
                <a:lnTo>
                  <a:pt x="712" y="348"/>
                </a:lnTo>
                <a:lnTo>
                  <a:pt x="736" y="372"/>
                </a:lnTo>
                <a:lnTo>
                  <a:pt x="760" y="396"/>
                </a:lnTo>
                <a:lnTo>
                  <a:pt x="783" y="426"/>
                </a:lnTo>
                <a:lnTo>
                  <a:pt x="807" y="450"/>
                </a:lnTo>
                <a:lnTo>
                  <a:pt x="831" y="468"/>
                </a:lnTo>
                <a:lnTo>
                  <a:pt x="855" y="486"/>
                </a:lnTo>
                <a:lnTo>
                  <a:pt x="879" y="498"/>
                </a:lnTo>
                <a:lnTo>
                  <a:pt x="903" y="498"/>
                </a:lnTo>
                <a:lnTo>
                  <a:pt x="927" y="492"/>
                </a:lnTo>
                <a:lnTo>
                  <a:pt x="951" y="468"/>
                </a:lnTo>
                <a:lnTo>
                  <a:pt x="975" y="438"/>
                </a:lnTo>
                <a:lnTo>
                  <a:pt x="999" y="396"/>
                </a:lnTo>
                <a:lnTo>
                  <a:pt x="1023" y="348"/>
                </a:lnTo>
                <a:lnTo>
                  <a:pt x="1047" y="288"/>
                </a:lnTo>
                <a:lnTo>
                  <a:pt x="1070" y="222"/>
                </a:lnTo>
                <a:lnTo>
                  <a:pt x="1094" y="156"/>
                </a:lnTo>
                <a:lnTo>
                  <a:pt x="1118" y="96"/>
                </a:lnTo>
                <a:lnTo>
                  <a:pt x="1142" y="48"/>
                </a:lnTo>
                <a:lnTo>
                  <a:pt x="1166" y="18"/>
                </a:lnTo>
                <a:lnTo>
                  <a:pt x="1190" y="18"/>
                </a:lnTo>
                <a:lnTo>
                  <a:pt x="1214" y="48"/>
                </a:lnTo>
                <a:lnTo>
                  <a:pt x="1238" y="126"/>
                </a:lnTo>
                <a:lnTo>
                  <a:pt x="1262" y="246"/>
                </a:lnTo>
                <a:lnTo>
                  <a:pt x="1286" y="426"/>
                </a:lnTo>
                <a:lnTo>
                  <a:pt x="1310" y="654"/>
                </a:lnTo>
                <a:lnTo>
                  <a:pt x="1334" y="929"/>
                </a:lnTo>
                <a:lnTo>
                  <a:pt x="1357" y="1223"/>
                </a:lnTo>
                <a:lnTo>
                  <a:pt x="1381" y="1505"/>
                </a:lnTo>
                <a:lnTo>
                  <a:pt x="1405" y="1733"/>
                </a:lnTo>
                <a:lnTo>
                  <a:pt x="1429" y="1823"/>
                </a:lnTo>
                <a:lnTo>
                  <a:pt x="1453" y="1667"/>
                </a:lnTo>
                <a:lnTo>
                  <a:pt x="1477" y="1127"/>
                </a:lnTo>
                <a:lnTo>
                  <a:pt x="1501" y="0"/>
                </a:lnTo>
              </a:path>
            </a:pathLst>
          </a:custGeom>
          <a:noFill/>
          <a:ln w="0">
            <a:solidFill>
              <a:srgbClr val="0000FF"/>
            </a:solidFill>
            <a:round/>
            <a:headEnd/>
            <a:tailEnd/>
          </a:ln>
        </p:spPr>
        <p:txBody>
          <a:bodyPr/>
          <a:lstStyle/>
          <a:p>
            <a:endParaRPr lang="en-US"/>
          </a:p>
        </p:txBody>
      </p:sp>
      <p:sp>
        <p:nvSpPr>
          <p:cNvPr id="22618" name="Text Box 91"/>
          <p:cNvSpPr txBox="1">
            <a:spLocks noChangeArrowheads="1"/>
          </p:cNvSpPr>
          <p:nvPr/>
        </p:nvSpPr>
        <p:spPr bwMode="auto">
          <a:xfrm>
            <a:off x="1747678" y="2343150"/>
            <a:ext cx="2929257" cy="461665"/>
          </a:xfrm>
          <a:prstGeom prst="rect">
            <a:avLst/>
          </a:prstGeom>
          <a:noFill/>
          <a:ln w="28575" algn="ctr">
            <a:noFill/>
            <a:miter lim="800000"/>
            <a:headEnd/>
            <a:tailEnd/>
          </a:ln>
        </p:spPr>
        <p:txBody>
          <a:bodyPr wrap="none">
            <a:spAutoFit/>
          </a:bodyPr>
          <a:lstStyle/>
          <a:p>
            <a:pPr algn="ctr"/>
            <a:r>
              <a:rPr lang="en-US" sz="2400">
                <a:solidFill>
                  <a:srgbClr val="3333FF"/>
                </a:solidFill>
                <a:latin typeface="Calibri"/>
                <a:cs typeface="Calibri"/>
              </a:rPr>
              <a:t>Degree 15 polynomial</a:t>
            </a:r>
          </a:p>
        </p:txBody>
      </p:sp>
      <p:sp>
        <p:nvSpPr>
          <p:cNvPr id="2" name="Rectangle 2"/>
          <p:cNvSpPr>
            <a:spLocks noGrp="1" noChangeArrowheads="1"/>
          </p:cNvSpPr>
          <p:nvPr>
            <p:ph type="title"/>
          </p:nvPr>
        </p:nvSpPr>
        <p:spPr/>
        <p:txBody>
          <a:bodyPr/>
          <a:lstStyle/>
          <a:p>
            <a:r>
              <a:rPr lang="en-US" dirty="0" err="1" smtClean="0"/>
              <a:t>Overfitting</a:t>
            </a:r>
            <a:endParaRPr lang="en-US" dirty="0" smtClean="0"/>
          </a:p>
        </p:txBody>
      </p:sp>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extLst>
      <p:ext uri="{BB962C8B-B14F-4D97-AF65-F5344CB8AC3E}">
        <p14:creationId xmlns:p14="http://schemas.microsoft.com/office/powerpoint/2010/main" val="131496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6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6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15" grpId="0" animBg="1"/>
      <p:bldP spid="22616" grpId="0" animBg="1"/>
      <p:bldP spid="226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Example: Overfitting</a:t>
            </a:r>
          </a:p>
        </p:txBody>
      </p:sp>
      <p:grpSp>
        <p:nvGrpSpPr>
          <p:cNvPr id="23556" name="Group 4"/>
          <p:cNvGrpSpPr>
            <a:grpSpLocks/>
          </p:cNvGrpSpPr>
          <p:nvPr/>
        </p:nvGrpSpPr>
        <p:grpSpPr bwMode="auto">
          <a:xfrm>
            <a:off x="3352800" y="2667000"/>
            <a:ext cx="2438400" cy="2438400"/>
            <a:chOff x="3168" y="1584"/>
            <a:chExt cx="1536" cy="1536"/>
          </a:xfrm>
        </p:grpSpPr>
        <p:sp>
          <p:nvSpPr>
            <p:cNvPr id="23586" name="Rectangle 5"/>
            <p:cNvSpPr>
              <a:spLocks noChangeArrowheads="1"/>
            </p:cNvSpPr>
            <p:nvPr/>
          </p:nvSpPr>
          <p:spPr bwMode="auto">
            <a:xfrm>
              <a:off x="316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7" name="Rectangle 6"/>
            <p:cNvSpPr>
              <a:spLocks noChangeArrowheads="1"/>
            </p:cNvSpPr>
            <p:nvPr/>
          </p:nvSpPr>
          <p:spPr bwMode="auto">
            <a:xfrm>
              <a:off x="336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8" name="Rectangle 7"/>
            <p:cNvSpPr>
              <a:spLocks noChangeArrowheads="1"/>
            </p:cNvSpPr>
            <p:nvPr/>
          </p:nvSpPr>
          <p:spPr bwMode="auto">
            <a:xfrm>
              <a:off x="3168"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89" name="Rectangle 8"/>
            <p:cNvSpPr>
              <a:spLocks noChangeArrowheads="1"/>
            </p:cNvSpPr>
            <p:nvPr/>
          </p:nvSpPr>
          <p:spPr bwMode="auto">
            <a:xfrm>
              <a:off x="3360"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0" name="Rectangle 9"/>
            <p:cNvSpPr>
              <a:spLocks noChangeArrowheads="1"/>
            </p:cNvSpPr>
            <p:nvPr/>
          </p:nvSpPr>
          <p:spPr bwMode="auto">
            <a:xfrm>
              <a:off x="3552"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1" name="Rectangle 10"/>
            <p:cNvSpPr>
              <a:spLocks noChangeArrowheads="1"/>
            </p:cNvSpPr>
            <p:nvPr/>
          </p:nvSpPr>
          <p:spPr bwMode="auto">
            <a:xfrm>
              <a:off x="3744"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592" name="Rectangle 11"/>
            <p:cNvSpPr>
              <a:spLocks noChangeArrowheads="1"/>
            </p:cNvSpPr>
            <p:nvPr/>
          </p:nvSpPr>
          <p:spPr bwMode="auto">
            <a:xfrm>
              <a:off x="355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3" name="Rectangle 12"/>
            <p:cNvSpPr>
              <a:spLocks noChangeArrowheads="1"/>
            </p:cNvSpPr>
            <p:nvPr/>
          </p:nvSpPr>
          <p:spPr bwMode="auto">
            <a:xfrm>
              <a:off x="3744"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4" name="Rectangle 13"/>
            <p:cNvSpPr>
              <a:spLocks noChangeArrowheads="1"/>
            </p:cNvSpPr>
            <p:nvPr/>
          </p:nvSpPr>
          <p:spPr bwMode="auto">
            <a:xfrm>
              <a:off x="316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5" name="Rectangle 14"/>
            <p:cNvSpPr>
              <a:spLocks noChangeArrowheads="1"/>
            </p:cNvSpPr>
            <p:nvPr/>
          </p:nvSpPr>
          <p:spPr bwMode="auto">
            <a:xfrm>
              <a:off x="336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6" name="Rectangle 15"/>
            <p:cNvSpPr>
              <a:spLocks noChangeArrowheads="1"/>
            </p:cNvSpPr>
            <p:nvPr/>
          </p:nvSpPr>
          <p:spPr bwMode="auto">
            <a:xfrm>
              <a:off x="316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7" name="Rectangle 16"/>
            <p:cNvSpPr>
              <a:spLocks noChangeArrowheads="1"/>
            </p:cNvSpPr>
            <p:nvPr/>
          </p:nvSpPr>
          <p:spPr bwMode="auto">
            <a:xfrm>
              <a:off x="336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8" name="Rectangle 17"/>
            <p:cNvSpPr>
              <a:spLocks noChangeArrowheads="1"/>
            </p:cNvSpPr>
            <p:nvPr/>
          </p:nvSpPr>
          <p:spPr bwMode="auto">
            <a:xfrm>
              <a:off x="355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99" name="Rectangle 18"/>
            <p:cNvSpPr>
              <a:spLocks noChangeArrowheads="1"/>
            </p:cNvSpPr>
            <p:nvPr/>
          </p:nvSpPr>
          <p:spPr bwMode="auto">
            <a:xfrm>
              <a:off x="3744"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0" name="Rectangle 19"/>
            <p:cNvSpPr>
              <a:spLocks noChangeArrowheads="1"/>
            </p:cNvSpPr>
            <p:nvPr/>
          </p:nvSpPr>
          <p:spPr bwMode="auto">
            <a:xfrm>
              <a:off x="355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1" name="Rectangle 20"/>
            <p:cNvSpPr>
              <a:spLocks noChangeArrowheads="1"/>
            </p:cNvSpPr>
            <p:nvPr/>
          </p:nvSpPr>
          <p:spPr bwMode="auto">
            <a:xfrm>
              <a:off x="3744" y="2160"/>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2" name="Rectangle 21"/>
            <p:cNvSpPr>
              <a:spLocks noChangeArrowheads="1"/>
            </p:cNvSpPr>
            <p:nvPr/>
          </p:nvSpPr>
          <p:spPr bwMode="auto">
            <a:xfrm>
              <a:off x="3936" y="158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3" name="Rectangle 22"/>
            <p:cNvSpPr>
              <a:spLocks noChangeArrowheads="1"/>
            </p:cNvSpPr>
            <p:nvPr/>
          </p:nvSpPr>
          <p:spPr bwMode="auto">
            <a:xfrm>
              <a:off x="4128"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4" name="Rectangle 23"/>
            <p:cNvSpPr>
              <a:spLocks noChangeArrowheads="1"/>
            </p:cNvSpPr>
            <p:nvPr/>
          </p:nvSpPr>
          <p:spPr bwMode="auto">
            <a:xfrm>
              <a:off x="3936"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5" name="Rectangle 24"/>
            <p:cNvSpPr>
              <a:spLocks noChangeArrowheads="1"/>
            </p:cNvSpPr>
            <p:nvPr/>
          </p:nvSpPr>
          <p:spPr bwMode="auto">
            <a:xfrm>
              <a:off x="4128" y="177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06" name="Rectangle 25"/>
            <p:cNvSpPr>
              <a:spLocks noChangeArrowheads="1"/>
            </p:cNvSpPr>
            <p:nvPr/>
          </p:nvSpPr>
          <p:spPr bwMode="auto">
            <a:xfrm>
              <a:off x="4320"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7" name="Rectangle 26"/>
            <p:cNvSpPr>
              <a:spLocks noChangeArrowheads="1"/>
            </p:cNvSpPr>
            <p:nvPr/>
          </p:nvSpPr>
          <p:spPr bwMode="auto">
            <a:xfrm>
              <a:off x="4512" y="158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8" name="Rectangle 27"/>
            <p:cNvSpPr>
              <a:spLocks noChangeArrowheads="1"/>
            </p:cNvSpPr>
            <p:nvPr/>
          </p:nvSpPr>
          <p:spPr bwMode="auto">
            <a:xfrm>
              <a:off x="4320"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09" name="Rectangle 28"/>
            <p:cNvSpPr>
              <a:spLocks noChangeArrowheads="1"/>
            </p:cNvSpPr>
            <p:nvPr/>
          </p:nvSpPr>
          <p:spPr bwMode="auto">
            <a:xfrm>
              <a:off x="4512" y="177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0" name="Rectangle 29"/>
            <p:cNvSpPr>
              <a:spLocks noChangeArrowheads="1"/>
            </p:cNvSpPr>
            <p:nvPr/>
          </p:nvSpPr>
          <p:spPr bwMode="auto">
            <a:xfrm>
              <a:off x="3936" y="196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11" name="Rectangle 30"/>
            <p:cNvSpPr>
              <a:spLocks noChangeArrowheads="1"/>
            </p:cNvSpPr>
            <p:nvPr/>
          </p:nvSpPr>
          <p:spPr bwMode="auto">
            <a:xfrm>
              <a:off x="4128"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2" name="Rectangle 31"/>
            <p:cNvSpPr>
              <a:spLocks noChangeArrowheads="1"/>
            </p:cNvSpPr>
            <p:nvPr/>
          </p:nvSpPr>
          <p:spPr bwMode="auto">
            <a:xfrm>
              <a:off x="3936"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3" name="Rectangle 32"/>
            <p:cNvSpPr>
              <a:spLocks noChangeArrowheads="1"/>
            </p:cNvSpPr>
            <p:nvPr/>
          </p:nvSpPr>
          <p:spPr bwMode="auto">
            <a:xfrm>
              <a:off x="4128"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4" name="Rectangle 33"/>
            <p:cNvSpPr>
              <a:spLocks noChangeArrowheads="1"/>
            </p:cNvSpPr>
            <p:nvPr/>
          </p:nvSpPr>
          <p:spPr bwMode="auto">
            <a:xfrm>
              <a:off x="4320"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5" name="Rectangle 34"/>
            <p:cNvSpPr>
              <a:spLocks noChangeArrowheads="1"/>
            </p:cNvSpPr>
            <p:nvPr/>
          </p:nvSpPr>
          <p:spPr bwMode="auto">
            <a:xfrm>
              <a:off x="4512" y="196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6" name="Rectangle 35"/>
            <p:cNvSpPr>
              <a:spLocks noChangeArrowheads="1"/>
            </p:cNvSpPr>
            <p:nvPr/>
          </p:nvSpPr>
          <p:spPr bwMode="auto">
            <a:xfrm>
              <a:off x="4320"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7" name="Rectangle 36"/>
            <p:cNvSpPr>
              <a:spLocks noChangeArrowheads="1"/>
            </p:cNvSpPr>
            <p:nvPr/>
          </p:nvSpPr>
          <p:spPr bwMode="auto">
            <a:xfrm>
              <a:off x="4512" y="2160"/>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8" name="Rectangle 37"/>
            <p:cNvSpPr>
              <a:spLocks noChangeArrowheads="1"/>
            </p:cNvSpPr>
            <p:nvPr/>
          </p:nvSpPr>
          <p:spPr bwMode="auto">
            <a:xfrm>
              <a:off x="316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19" name="Rectangle 38"/>
            <p:cNvSpPr>
              <a:spLocks noChangeArrowheads="1"/>
            </p:cNvSpPr>
            <p:nvPr/>
          </p:nvSpPr>
          <p:spPr bwMode="auto">
            <a:xfrm>
              <a:off x="336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0" name="Rectangle 39"/>
            <p:cNvSpPr>
              <a:spLocks noChangeArrowheads="1"/>
            </p:cNvSpPr>
            <p:nvPr/>
          </p:nvSpPr>
          <p:spPr bwMode="auto">
            <a:xfrm>
              <a:off x="3168"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1" name="Rectangle 40"/>
            <p:cNvSpPr>
              <a:spLocks noChangeArrowheads="1"/>
            </p:cNvSpPr>
            <p:nvPr/>
          </p:nvSpPr>
          <p:spPr bwMode="auto">
            <a:xfrm>
              <a:off x="336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2" name="Rectangle 41"/>
            <p:cNvSpPr>
              <a:spLocks noChangeArrowheads="1"/>
            </p:cNvSpPr>
            <p:nvPr/>
          </p:nvSpPr>
          <p:spPr bwMode="auto">
            <a:xfrm>
              <a:off x="355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3" name="Rectangle 42"/>
            <p:cNvSpPr>
              <a:spLocks noChangeArrowheads="1"/>
            </p:cNvSpPr>
            <p:nvPr/>
          </p:nvSpPr>
          <p:spPr bwMode="auto">
            <a:xfrm>
              <a:off x="3744"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4" name="Rectangle 43"/>
            <p:cNvSpPr>
              <a:spLocks noChangeArrowheads="1"/>
            </p:cNvSpPr>
            <p:nvPr/>
          </p:nvSpPr>
          <p:spPr bwMode="auto">
            <a:xfrm>
              <a:off x="355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5" name="Rectangle 44"/>
            <p:cNvSpPr>
              <a:spLocks noChangeArrowheads="1"/>
            </p:cNvSpPr>
            <p:nvPr/>
          </p:nvSpPr>
          <p:spPr bwMode="auto">
            <a:xfrm>
              <a:off x="3744"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6" name="Rectangle 45"/>
            <p:cNvSpPr>
              <a:spLocks noChangeArrowheads="1"/>
            </p:cNvSpPr>
            <p:nvPr/>
          </p:nvSpPr>
          <p:spPr bwMode="auto">
            <a:xfrm>
              <a:off x="3168"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7" name="Rectangle 46"/>
            <p:cNvSpPr>
              <a:spLocks noChangeArrowheads="1"/>
            </p:cNvSpPr>
            <p:nvPr/>
          </p:nvSpPr>
          <p:spPr bwMode="auto">
            <a:xfrm>
              <a:off x="3360"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28" name="Rectangle 47"/>
            <p:cNvSpPr>
              <a:spLocks noChangeArrowheads="1"/>
            </p:cNvSpPr>
            <p:nvPr/>
          </p:nvSpPr>
          <p:spPr bwMode="auto">
            <a:xfrm>
              <a:off x="316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29" name="Rectangle 48"/>
            <p:cNvSpPr>
              <a:spLocks noChangeArrowheads="1"/>
            </p:cNvSpPr>
            <p:nvPr/>
          </p:nvSpPr>
          <p:spPr bwMode="auto">
            <a:xfrm>
              <a:off x="336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0" name="Rectangle 49"/>
            <p:cNvSpPr>
              <a:spLocks noChangeArrowheads="1"/>
            </p:cNvSpPr>
            <p:nvPr/>
          </p:nvSpPr>
          <p:spPr bwMode="auto">
            <a:xfrm>
              <a:off x="355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1" name="Rectangle 50"/>
            <p:cNvSpPr>
              <a:spLocks noChangeArrowheads="1"/>
            </p:cNvSpPr>
            <p:nvPr/>
          </p:nvSpPr>
          <p:spPr bwMode="auto">
            <a:xfrm>
              <a:off x="3744"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2" name="Rectangle 51"/>
            <p:cNvSpPr>
              <a:spLocks noChangeArrowheads="1"/>
            </p:cNvSpPr>
            <p:nvPr/>
          </p:nvSpPr>
          <p:spPr bwMode="auto">
            <a:xfrm>
              <a:off x="355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3" name="Rectangle 52"/>
            <p:cNvSpPr>
              <a:spLocks noChangeArrowheads="1"/>
            </p:cNvSpPr>
            <p:nvPr/>
          </p:nvSpPr>
          <p:spPr bwMode="auto">
            <a:xfrm>
              <a:off x="3744"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4" name="Rectangle 53"/>
            <p:cNvSpPr>
              <a:spLocks noChangeArrowheads="1"/>
            </p:cNvSpPr>
            <p:nvPr/>
          </p:nvSpPr>
          <p:spPr bwMode="auto">
            <a:xfrm>
              <a:off x="3936" y="2352"/>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5" name="Rectangle 54"/>
            <p:cNvSpPr>
              <a:spLocks noChangeArrowheads="1"/>
            </p:cNvSpPr>
            <p:nvPr/>
          </p:nvSpPr>
          <p:spPr bwMode="auto">
            <a:xfrm>
              <a:off x="4128"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6" name="Rectangle 55"/>
            <p:cNvSpPr>
              <a:spLocks noChangeArrowheads="1"/>
            </p:cNvSpPr>
            <p:nvPr/>
          </p:nvSpPr>
          <p:spPr bwMode="auto">
            <a:xfrm>
              <a:off x="3936"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7" name="Rectangle 56"/>
            <p:cNvSpPr>
              <a:spLocks noChangeArrowheads="1"/>
            </p:cNvSpPr>
            <p:nvPr/>
          </p:nvSpPr>
          <p:spPr bwMode="auto">
            <a:xfrm>
              <a:off x="4128" y="2544"/>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38" name="Rectangle 57"/>
            <p:cNvSpPr>
              <a:spLocks noChangeArrowheads="1"/>
            </p:cNvSpPr>
            <p:nvPr/>
          </p:nvSpPr>
          <p:spPr bwMode="auto">
            <a:xfrm>
              <a:off x="4320"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39" name="Rectangle 58"/>
            <p:cNvSpPr>
              <a:spLocks noChangeArrowheads="1"/>
            </p:cNvSpPr>
            <p:nvPr/>
          </p:nvSpPr>
          <p:spPr bwMode="auto">
            <a:xfrm>
              <a:off x="4512" y="2352"/>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0" name="Rectangle 59"/>
            <p:cNvSpPr>
              <a:spLocks noChangeArrowheads="1"/>
            </p:cNvSpPr>
            <p:nvPr/>
          </p:nvSpPr>
          <p:spPr bwMode="auto">
            <a:xfrm>
              <a:off x="4320"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1" name="Rectangle 60"/>
            <p:cNvSpPr>
              <a:spLocks noChangeArrowheads="1"/>
            </p:cNvSpPr>
            <p:nvPr/>
          </p:nvSpPr>
          <p:spPr bwMode="auto">
            <a:xfrm>
              <a:off x="4512" y="2544"/>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2" name="Rectangle 61"/>
            <p:cNvSpPr>
              <a:spLocks noChangeArrowheads="1"/>
            </p:cNvSpPr>
            <p:nvPr/>
          </p:nvSpPr>
          <p:spPr bwMode="auto">
            <a:xfrm>
              <a:off x="3936"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3" name="Rectangle 62"/>
            <p:cNvSpPr>
              <a:spLocks noChangeArrowheads="1"/>
            </p:cNvSpPr>
            <p:nvPr/>
          </p:nvSpPr>
          <p:spPr bwMode="auto">
            <a:xfrm>
              <a:off x="4128" y="2736"/>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4" name="Rectangle 63"/>
            <p:cNvSpPr>
              <a:spLocks noChangeArrowheads="1"/>
            </p:cNvSpPr>
            <p:nvPr/>
          </p:nvSpPr>
          <p:spPr bwMode="auto">
            <a:xfrm>
              <a:off x="3936"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23645" name="Rectangle 64"/>
            <p:cNvSpPr>
              <a:spLocks noChangeArrowheads="1"/>
            </p:cNvSpPr>
            <p:nvPr/>
          </p:nvSpPr>
          <p:spPr bwMode="auto">
            <a:xfrm>
              <a:off x="4128"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6" name="Rectangle 65"/>
            <p:cNvSpPr>
              <a:spLocks noChangeArrowheads="1"/>
            </p:cNvSpPr>
            <p:nvPr/>
          </p:nvSpPr>
          <p:spPr bwMode="auto">
            <a:xfrm>
              <a:off x="4320"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7" name="Rectangle 66"/>
            <p:cNvSpPr>
              <a:spLocks noChangeArrowheads="1"/>
            </p:cNvSpPr>
            <p:nvPr/>
          </p:nvSpPr>
          <p:spPr bwMode="auto">
            <a:xfrm>
              <a:off x="4512" y="2736"/>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8" name="Rectangle 67"/>
            <p:cNvSpPr>
              <a:spLocks noChangeArrowheads="1"/>
            </p:cNvSpPr>
            <p:nvPr/>
          </p:nvSpPr>
          <p:spPr bwMode="auto">
            <a:xfrm>
              <a:off x="4320" y="2928"/>
              <a:ext cx="192" cy="19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649" name="Rectangle 68"/>
            <p:cNvSpPr>
              <a:spLocks noChangeArrowheads="1"/>
            </p:cNvSpPr>
            <p:nvPr/>
          </p:nvSpPr>
          <p:spPr bwMode="auto">
            <a:xfrm>
              <a:off x="4512" y="2928"/>
              <a:ext cx="192" cy="192"/>
            </a:xfrm>
            <a:prstGeom prst="rect">
              <a:avLst/>
            </a:prstGeom>
            <a:solidFill>
              <a:schemeClr val="bg2"/>
            </a:solidFill>
            <a:ln w="9525">
              <a:solidFill>
                <a:schemeClr val="tx1"/>
              </a:solidFill>
              <a:miter lim="800000"/>
              <a:headEnd/>
              <a:tailEnd/>
            </a:ln>
          </p:spPr>
          <p:txBody>
            <a:bodyPr wrap="none" anchor="ctr"/>
            <a:lstStyle/>
            <a:p>
              <a:endParaRPr lang="en-US"/>
            </a:p>
          </p:txBody>
        </p:sp>
      </p:grpSp>
      <p:pic>
        <p:nvPicPr>
          <p:cNvPr id="23557" name="Picture 184" descr="txp_fig"/>
          <p:cNvPicPr>
            <a:picLocks noChangeAspect="1" noChangeArrowheads="1"/>
          </p:cNvPicPr>
          <p:nvPr>
            <p:custDataLst>
              <p:tags r:id="rId1"/>
            </p:custDataLst>
          </p:nvPr>
        </p:nvPicPr>
        <p:blipFill>
          <a:blip r:embed="rId14" cstate="print"/>
          <a:srcRect/>
          <a:stretch>
            <a:fillRect/>
          </a:stretch>
        </p:blipFill>
        <p:spPr bwMode="auto">
          <a:xfrm>
            <a:off x="366713" y="1758950"/>
            <a:ext cx="1995487" cy="217488"/>
          </a:xfrm>
          <a:prstGeom prst="rect">
            <a:avLst/>
          </a:prstGeom>
          <a:noFill/>
          <a:ln w="9525">
            <a:noFill/>
            <a:miter lim="800000"/>
            <a:headEnd/>
            <a:tailEnd/>
          </a:ln>
        </p:spPr>
      </p:pic>
      <p:pic>
        <p:nvPicPr>
          <p:cNvPr id="23558" name="Picture 186" descr="txp_fig"/>
          <p:cNvPicPr>
            <a:picLocks noChangeAspect="1" noChangeArrowheads="1"/>
          </p:cNvPicPr>
          <p:nvPr>
            <p:custDataLst>
              <p:tags r:id="rId2"/>
            </p:custDataLst>
          </p:nvPr>
        </p:nvPicPr>
        <p:blipFill>
          <a:blip r:embed="rId15" cstate="print"/>
          <a:srcRect/>
          <a:stretch>
            <a:fillRect/>
          </a:stretch>
        </p:blipFill>
        <p:spPr bwMode="auto">
          <a:xfrm>
            <a:off x="6615113" y="1752600"/>
            <a:ext cx="1995487" cy="217488"/>
          </a:xfrm>
          <a:prstGeom prst="rect">
            <a:avLst/>
          </a:prstGeom>
          <a:noFill/>
          <a:ln w="9525">
            <a:noFill/>
            <a:miter lim="800000"/>
            <a:headEnd/>
            <a:tailEnd/>
          </a:ln>
        </p:spPr>
      </p:pic>
      <p:grpSp>
        <p:nvGrpSpPr>
          <p:cNvPr id="3" name="Group 218"/>
          <p:cNvGrpSpPr>
            <a:grpSpLocks/>
          </p:cNvGrpSpPr>
          <p:nvPr/>
        </p:nvGrpSpPr>
        <p:grpSpPr bwMode="auto">
          <a:xfrm>
            <a:off x="420688" y="2971800"/>
            <a:ext cx="8221662" cy="304800"/>
            <a:chOff x="265" y="1872"/>
            <a:chExt cx="5179" cy="192"/>
          </a:xfrm>
        </p:grpSpPr>
        <p:sp>
          <p:nvSpPr>
            <p:cNvPr id="23581" name="Line 106"/>
            <p:cNvSpPr>
              <a:spLocks noChangeShapeType="1"/>
            </p:cNvSpPr>
            <p:nvPr/>
          </p:nvSpPr>
          <p:spPr bwMode="auto">
            <a:xfrm>
              <a:off x="1680" y="1968"/>
              <a:ext cx="624" cy="0"/>
            </a:xfrm>
            <a:prstGeom prst="line">
              <a:avLst/>
            </a:prstGeom>
            <a:noFill/>
            <a:ln w="28575">
              <a:solidFill>
                <a:schemeClr val="tx1"/>
              </a:solidFill>
              <a:round/>
              <a:headEnd/>
              <a:tailEnd/>
            </a:ln>
          </p:spPr>
          <p:txBody>
            <a:bodyPr/>
            <a:lstStyle/>
            <a:p>
              <a:endParaRPr lang="en-US"/>
            </a:p>
          </p:txBody>
        </p:sp>
        <p:sp>
          <p:nvSpPr>
            <p:cNvPr id="23582" name="Rectangle 107"/>
            <p:cNvSpPr>
              <a:spLocks noChangeArrowheads="1"/>
            </p:cNvSpPr>
            <p:nvPr/>
          </p:nvSpPr>
          <p:spPr bwMode="auto">
            <a:xfrm>
              <a:off x="2304" y="1872"/>
              <a:ext cx="192" cy="192"/>
            </a:xfrm>
            <a:prstGeom prst="rect">
              <a:avLst/>
            </a:prstGeom>
            <a:noFill/>
            <a:ln w="38100">
              <a:solidFill>
                <a:schemeClr val="tx1"/>
              </a:solidFill>
              <a:miter lim="800000"/>
              <a:headEnd/>
              <a:tailEnd/>
            </a:ln>
          </p:spPr>
          <p:txBody>
            <a:bodyPr wrap="none" anchor="ctr"/>
            <a:lstStyle/>
            <a:p>
              <a:endParaRPr lang="en-US"/>
            </a:p>
          </p:txBody>
        </p:sp>
        <p:pic>
          <p:nvPicPr>
            <p:cNvPr id="23583" name="Picture 202" descr="txp_fig"/>
            <p:cNvPicPr>
              <a:picLocks noChangeAspect="1" noChangeArrowheads="1"/>
            </p:cNvPicPr>
            <p:nvPr>
              <p:custDataLst>
                <p:tags r:id="rId11"/>
              </p:custDataLst>
            </p:nvPr>
          </p:nvPicPr>
          <p:blipFill>
            <a:blip r:embed="rId16" cstate="print"/>
            <a:srcRect/>
            <a:stretch>
              <a:fillRect/>
            </a:stretch>
          </p:blipFill>
          <p:spPr bwMode="auto">
            <a:xfrm>
              <a:off x="265" y="1920"/>
              <a:ext cx="1278" cy="144"/>
            </a:xfrm>
            <a:prstGeom prst="rect">
              <a:avLst/>
            </a:prstGeom>
            <a:noFill/>
            <a:ln w="9525">
              <a:noFill/>
              <a:miter lim="800000"/>
              <a:headEnd/>
              <a:tailEnd/>
            </a:ln>
          </p:spPr>
        </p:pic>
        <p:pic>
          <p:nvPicPr>
            <p:cNvPr id="23584" name="Picture 209" descr="txp_fig"/>
            <p:cNvPicPr>
              <a:picLocks noChangeAspect="1" noChangeArrowheads="1"/>
            </p:cNvPicPr>
            <p:nvPr>
              <p:custDataLst>
                <p:tags r:id="rId12"/>
              </p:custDataLst>
            </p:nvPr>
          </p:nvPicPr>
          <p:blipFill>
            <a:blip r:embed="rId17" cstate="print"/>
            <a:srcRect/>
            <a:stretch>
              <a:fillRect/>
            </a:stretch>
          </p:blipFill>
          <p:spPr bwMode="auto">
            <a:xfrm>
              <a:off x="4166" y="1920"/>
              <a:ext cx="1278" cy="144"/>
            </a:xfrm>
            <a:prstGeom prst="rect">
              <a:avLst/>
            </a:prstGeom>
            <a:noFill/>
            <a:ln w="9525">
              <a:noFill/>
              <a:miter lim="800000"/>
              <a:headEnd/>
              <a:tailEnd/>
            </a:ln>
          </p:spPr>
        </p:pic>
        <p:sp>
          <p:nvSpPr>
            <p:cNvPr id="23585" name="Line 214"/>
            <p:cNvSpPr>
              <a:spLocks noChangeShapeType="1"/>
            </p:cNvSpPr>
            <p:nvPr/>
          </p:nvSpPr>
          <p:spPr bwMode="auto">
            <a:xfrm>
              <a:off x="2496" y="1968"/>
              <a:ext cx="1584" cy="0"/>
            </a:xfrm>
            <a:prstGeom prst="line">
              <a:avLst/>
            </a:prstGeom>
            <a:noFill/>
            <a:ln w="28575">
              <a:solidFill>
                <a:schemeClr val="tx1"/>
              </a:solidFill>
              <a:round/>
              <a:headEnd/>
              <a:tailEnd/>
            </a:ln>
          </p:spPr>
          <p:txBody>
            <a:bodyPr/>
            <a:lstStyle/>
            <a:p>
              <a:endParaRPr lang="en-US"/>
            </a:p>
          </p:txBody>
        </p:sp>
      </p:grpSp>
      <p:grpSp>
        <p:nvGrpSpPr>
          <p:cNvPr id="4" name="Group 219"/>
          <p:cNvGrpSpPr>
            <a:grpSpLocks/>
          </p:cNvGrpSpPr>
          <p:nvPr/>
        </p:nvGrpSpPr>
        <p:grpSpPr bwMode="auto">
          <a:xfrm>
            <a:off x="420688" y="3581400"/>
            <a:ext cx="8204200" cy="304800"/>
            <a:chOff x="265" y="2256"/>
            <a:chExt cx="5168" cy="192"/>
          </a:xfrm>
        </p:grpSpPr>
        <p:sp>
          <p:nvSpPr>
            <p:cNvPr id="23576" name="Line 105"/>
            <p:cNvSpPr>
              <a:spLocks noChangeShapeType="1"/>
            </p:cNvSpPr>
            <p:nvPr/>
          </p:nvSpPr>
          <p:spPr bwMode="auto">
            <a:xfrm flipH="1">
              <a:off x="1680" y="2352"/>
              <a:ext cx="1008" cy="0"/>
            </a:xfrm>
            <a:prstGeom prst="line">
              <a:avLst/>
            </a:prstGeom>
            <a:noFill/>
            <a:ln w="28575">
              <a:solidFill>
                <a:schemeClr val="tx1"/>
              </a:solidFill>
              <a:round/>
              <a:headEnd/>
              <a:tailEnd/>
            </a:ln>
          </p:spPr>
          <p:txBody>
            <a:bodyPr/>
            <a:lstStyle/>
            <a:p>
              <a:endParaRPr lang="en-US"/>
            </a:p>
          </p:txBody>
        </p:sp>
        <p:sp>
          <p:nvSpPr>
            <p:cNvPr id="23577" name="Rectangle 108"/>
            <p:cNvSpPr>
              <a:spLocks noChangeArrowheads="1"/>
            </p:cNvSpPr>
            <p:nvPr/>
          </p:nvSpPr>
          <p:spPr bwMode="auto">
            <a:xfrm>
              <a:off x="2688" y="2256"/>
              <a:ext cx="192" cy="192"/>
            </a:xfrm>
            <a:prstGeom prst="rect">
              <a:avLst/>
            </a:prstGeom>
            <a:noFill/>
            <a:ln w="38100">
              <a:solidFill>
                <a:schemeClr val="tx1"/>
              </a:solidFill>
              <a:miter lim="800000"/>
              <a:headEnd/>
              <a:tailEnd/>
            </a:ln>
          </p:spPr>
          <p:txBody>
            <a:bodyPr wrap="none" anchor="ctr"/>
            <a:lstStyle/>
            <a:p>
              <a:endParaRPr lang="en-US"/>
            </a:p>
          </p:txBody>
        </p:sp>
        <p:pic>
          <p:nvPicPr>
            <p:cNvPr id="23578" name="Picture 201" descr="txp_fig"/>
            <p:cNvPicPr>
              <a:picLocks noChangeAspect="1" noChangeArrowheads="1"/>
            </p:cNvPicPr>
            <p:nvPr>
              <p:custDataLst>
                <p:tags r:id="rId9"/>
              </p:custDataLst>
            </p:nvPr>
          </p:nvPicPr>
          <p:blipFill>
            <a:blip r:embed="rId18" cstate="print"/>
            <a:srcRect/>
            <a:stretch>
              <a:fillRect/>
            </a:stretch>
          </p:blipFill>
          <p:spPr bwMode="auto">
            <a:xfrm>
              <a:off x="265" y="2304"/>
              <a:ext cx="1271" cy="144"/>
            </a:xfrm>
            <a:prstGeom prst="rect">
              <a:avLst/>
            </a:prstGeom>
            <a:noFill/>
            <a:ln w="9525">
              <a:noFill/>
              <a:miter lim="800000"/>
              <a:headEnd/>
              <a:tailEnd/>
            </a:ln>
          </p:spPr>
        </p:pic>
        <p:pic>
          <p:nvPicPr>
            <p:cNvPr id="23579" name="Picture 211" descr="txp_fig"/>
            <p:cNvPicPr>
              <a:picLocks noChangeAspect="1" noChangeArrowheads="1"/>
            </p:cNvPicPr>
            <p:nvPr>
              <p:custDataLst>
                <p:tags r:id="rId10"/>
              </p:custDataLst>
            </p:nvPr>
          </p:nvPicPr>
          <p:blipFill>
            <a:blip r:embed="rId19" cstate="print"/>
            <a:srcRect/>
            <a:stretch>
              <a:fillRect/>
            </a:stretch>
          </p:blipFill>
          <p:spPr bwMode="auto">
            <a:xfrm>
              <a:off x="4155" y="2304"/>
              <a:ext cx="1278" cy="144"/>
            </a:xfrm>
            <a:prstGeom prst="rect">
              <a:avLst/>
            </a:prstGeom>
            <a:noFill/>
            <a:ln w="9525">
              <a:noFill/>
              <a:miter lim="800000"/>
              <a:headEnd/>
              <a:tailEnd/>
            </a:ln>
          </p:spPr>
        </p:pic>
        <p:sp>
          <p:nvSpPr>
            <p:cNvPr id="23580" name="Line 215"/>
            <p:cNvSpPr>
              <a:spLocks noChangeShapeType="1"/>
            </p:cNvSpPr>
            <p:nvPr/>
          </p:nvSpPr>
          <p:spPr bwMode="auto">
            <a:xfrm flipH="1">
              <a:off x="2880" y="2352"/>
              <a:ext cx="1200" cy="0"/>
            </a:xfrm>
            <a:prstGeom prst="line">
              <a:avLst/>
            </a:prstGeom>
            <a:noFill/>
            <a:ln w="28575">
              <a:solidFill>
                <a:schemeClr val="tx1"/>
              </a:solidFill>
              <a:round/>
              <a:headEnd/>
              <a:tailEnd/>
            </a:ln>
          </p:spPr>
          <p:txBody>
            <a:bodyPr/>
            <a:lstStyle/>
            <a:p>
              <a:endParaRPr lang="en-US"/>
            </a:p>
          </p:txBody>
        </p:sp>
      </p:grpSp>
      <p:sp>
        <p:nvSpPr>
          <p:cNvPr id="25609" name="Text Box 222"/>
          <p:cNvSpPr txBox="1">
            <a:spLocks noChangeArrowheads="1"/>
          </p:cNvSpPr>
          <p:nvPr/>
        </p:nvSpPr>
        <p:spPr bwMode="auto">
          <a:xfrm>
            <a:off x="3886200" y="5791200"/>
            <a:ext cx="2209800" cy="457200"/>
          </a:xfrm>
          <a:prstGeom prst="rect">
            <a:avLst/>
          </a:prstGeom>
          <a:noFill/>
          <a:ln w="9525">
            <a:noFill/>
            <a:miter lim="800000"/>
            <a:headEnd/>
            <a:tailEnd/>
          </a:ln>
        </p:spPr>
        <p:txBody>
          <a:bodyPr>
            <a:spAutoFit/>
          </a:bodyPr>
          <a:lstStyle/>
          <a:p>
            <a:pPr>
              <a:spcBef>
                <a:spcPct val="50000"/>
              </a:spcBef>
            </a:pPr>
            <a:r>
              <a:rPr lang="en-US" sz="2400" i="1" dirty="0">
                <a:latin typeface="Calibri"/>
                <a:cs typeface="Calibri"/>
              </a:rPr>
              <a:t>2 wins!!</a:t>
            </a:r>
          </a:p>
        </p:txBody>
      </p:sp>
      <p:grpSp>
        <p:nvGrpSpPr>
          <p:cNvPr id="5" name="Group 225"/>
          <p:cNvGrpSpPr>
            <a:grpSpLocks/>
          </p:cNvGrpSpPr>
          <p:nvPr/>
        </p:nvGrpSpPr>
        <p:grpSpPr bwMode="auto">
          <a:xfrm>
            <a:off x="385763" y="4191000"/>
            <a:ext cx="8250237" cy="304800"/>
            <a:chOff x="243" y="2640"/>
            <a:chExt cx="5197" cy="192"/>
          </a:xfrm>
        </p:grpSpPr>
        <p:sp>
          <p:nvSpPr>
            <p:cNvPr id="23571" name="Rectangle 188"/>
            <p:cNvSpPr>
              <a:spLocks noChangeArrowheads="1"/>
            </p:cNvSpPr>
            <p:nvPr/>
          </p:nvSpPr>
          <p:spPr bwMode="auto">
            <a:xfrm>
              <a:off x="2496" y="2640"/>
              <a:ext cx="192" cy="192"/>
            </a:xfrm>
            <a:prstGeom prst="rect">
              <a:avLst/>
            </a:prstGeom>
            <a:noFill/>
            <a:ln w="38100">
              <a:solidFill>
                <a:schemeClr val="tx1"/>
              </a:solidFill>
              <a:miter lim="800000"/>
              <a:headEnd/>
              <a:tailEnd/>
            </a:ln>
          </p:spPr>
          <p:txBody>
            <a:bodyPr wrap="none" anchor="ctr"/>
            <a:lstStyle/>
            <a:p>
              <a:endParaRPr lang="en-US"/>
            </a:p>
          </p:txBody>
        </p:sp>
        <p:sp>
          <p:nvSpPr>
            <p:cNvPr id="23572" name="Line 189"/>
            <p:cNvSpPr>
              <a:spLocks noChangeShapeType="1"/>
            </p:cNvSpPr>
            <p:nvPr/>
          </p:nvSpPr>
          <p:spPr bwMode="auto">
            <a:xfrm flipH="1">
              <a:off x="1680" y="2736"/>
              <a:ext cx="816" cy="0"/>
            </a:xfrm>
            <a:prstGeom prst="line">
              <a:avLst/>
            </a:prstGeom>
            <a:noFill/>
            <a:ln w="28575">
              <a:solidFill>
                <a:schemeClr val="tx1"/>
              </a:solidFill>
              <a:round/>
              <a:headEnd/>
              <a:tailEnd/>
            </a:ln>
          </p:spPr>
          <p:txBody>
            <a:bodyPr/>
            <a:lstStyle/>
            <a:p>
              <a:endParaRPr lang="en-US"/>
            </a:p>
          </p:txBody>
        </p:sp>
        <p:pic>
          <p:nvPicPr>
            <p:cNvPr id="23573" name="Picture 200" descr="txp_fig"/>
            <p:cNvPicPr>
              <a:picLocks noChangeAspect="1" noChangeArrowheads="1"/>
            </p:cNvPicPr>
            <p:nvPr>
              <p:custDataLst>
                <p:tags r:id="rId7"/>
              </p:custDataLst>
            </p:nvPr>
          </p:nvPicPr>
          <p:blipFill>
            <a:blip r:embed="rId20" cstate="print"/>
            <a:srcRect/>
            <a:stretch>
              <a:fillRect/>
            </a:stretch>
          </p:blipFill>
          <p:spPr bwMode="auto">
            <a:xfrm>
              <a:off x="243" y="2688"/>
              <a:ext cx="1298" cy="144"/>
            </a:xfrm>
            <a:prstGeom prst="rect">
              <a:avLst/>
            </a:prstGeom>
            <a:noFill/>
            <a:ln w="9525">
              <a:noFill/>
              <a:miter lim="800000"/>
              <a:headEnd/>
              <a:tailEnd/>
            </a:ln>
          </p:spPr>
        </p:pic>
        <p:sp>
          <p:nvSpPr>
            <p:cNvPr id="23574" name="Line 216"/>
            <p:cNvSpPr>
              <a:spLocks noChangeShapeType="1"/>
            </p:cNvSpPr>
            <p:nvPr/>
          </p:nvSpPr>
          <p:spPr bwMode="auto">
            <a:xfrm flipH="1">
              <a:off x="2688" y="2736"/>
              <a:ext cx="1392" cy="0"/>
            </a:xfrm>
            <a:prstGeom prst="line">
              <a:avLst/>
            </a:prstGeom>
            <a:noFill/>
            <a:ln w="28575">
              <a:solidFill>
                <a:schemeClr val="tx1"/>
              </a:solidFill>
              <a:round/>
              <a:headEnd/>
              <a:tailEnd/>
            </a:ln>
          </p:spPr>
          <p:txBody>
            <a:bodyPr/>
            <a:lstStyle/>
            <a:p>
              <a:endParaRPr lang="en-US"/>
            </a:p>
          </p:txBody>
        </p:sp>
        <p:pic>
          <p:nvPicPr>
            <p:cNvPr id="23575" name="Picture 223" descr="txp_fig"/>
            <p:cNvPicPr>
              <a:picLocks noChangeAspect="1" noChangeArrowheads="1"/>
            </p:cNvPicPr>
            <p:nvPr>
              <p:custDataLst>
                <p:tags r:id="rId8"/>
              </p:custDataLst>
            </p:nvPr>
          </p:nvPicPr>
          <p:blipFill>
            <a:blip r:embed="rId21" cstate="print"/>
            <a:srcRect/>
            <a:stretch>
              <a:fillRect/>
            </a:stretch>
          </p:blipFill>
          <p:spPr bwMode="auto">
            <a:xfrm>
              <a:off x="4135" y="2688"/>
              <a:ext cx="1305" cy="144"/>
            </a:xfrm>
            <a:prstGeom prst="rect">
              <a:avLst/>
            </a:prstGeom>
            <a:noFill/>
            <a:ln w="9525">
              <a:noFill/>
              <a:miter lim="800000"/>
              <a:headEnd/>
              <a:tailEnd/>
            </a:ln>
          </p:spPr>
        </p:pic>
      </p:grpSp>
      <p:grpSp>
        <p:nvGrpSpPr>
          <p:cNvPr id="6" name="Group 226"/>
          <p:cNvGrpSpPr>
            <a:grpSpLocks/>
          </p:cNvGrpSpPr>
          <p:nvPr/>
        </p:nvGrpSpPr>
        <p:grpSpPr bwMode="auto">
          <a:xfrm>
            <a:off x="325438" y="4800600"/>
            <a:ext cx="8286750" cy="304800"/>
            <a:chOff x="205" y="3024"/>
            <a:chExt cx="5220" cy="192"/>
          </a:xfrm>
        </p:grpSpPr>
        <p:sp>
          <p:nvSpPr>
            <p:cNvPr id="23566" name="Rectangle 187"/>
            <p:cNvSpPr>
              <a:spLocks noChangeArrowheads="1"/>
            </p:cNvSpPr>
            <p:nvPr/>
          </p:nvSpPr>
          <p:spPr bwMode="auto">
            <a:xfrm>
              <a:off x="3456" y="3024"/>
              <a:ext cx="192" cy="192"/>
            </a:xfrm>
            <a:prstGeom prst="rect">
              <a:avLst/>
            </a:prstGeom>
            <a:noFill/>
            <a:ln w="38100">
              <a:solidFill>
                <a:schemeClr val="tx1"/>
              </a:solidFill>
              <a:miter lim="800000"/>
              <a:headEnd/>
              <a:tailEnd/>
            </a:ln>
          </p:spPr>
          <p:txBody>
            <a:bodyPr wrap="none" anchor="ctr"/>
            <a:lstStyle/>
            <a:p>
              <a:endParaRPr lang="en-US"/>
            </a:p>
          </p:txBody>
        </p:sp>
        <p:sp>
          <p:nvSpPr>
            <p:cNvPr id="23567" name="Line 190"/>
            <p:cNvSpPr>
              <a:spLocks noChangeShapeType="1"/>
            </p:cNvSpPr>
            <p:nvPr/>
          </p:nvSpPr>
          <p:spPr bwMode="auto">
            <a:xfrm flipH="1" flipV="1">
              <a:off x="1680" y="3120"/>
              <a:ext cx="1776" cy="0"/>
            </a:xfrm>
            <a:prstGeom prst="line">
              <a:avLst/>
            </a:prstGeom>
            <a:noFill/>
            <a:ln w="28575">
              <a:solidFill>
                <a:schemeClr val="tx1"/>
              </a:solidFill>
              <a:round/>
              <a:headEnd/>
              <a:tailEnd/>
            </a:ln>
          </p:spPr>
          <p:txBody>
            <a:bodyPr/>
            <a:lstStyle/>
            <a:p>
              <a:endParaRPr lang="en-US"/>
            </a:p>
          </p:txBody>
        </p:sp>
        <p:pic>
          <p:nvPicPr>
            <p:cNvPr id="23568" name="Picture 204" descr="txp_fig"/>
            <p:cNvPicPr>
              <a:picLocks noChangeAspect="1" noChangeArrowheads="1"/>
            </p:cNvPicPr>
            <p:nvPr>
              <p:custDataLst>
                <p:tags r:id="rId5"/>
              </p:custDataLst>
            </p:nvPr>
          </p:nvPicPr>
          <p:blipFill>
            <a:blip r:embed="rId22" cstate="print"/>
            <a:srcRect/>
            <a:stretch>
              <a:fillRect/>
            </a:stretch>
          </p:blipFill>
          <p:spPr bwMode="auto">
            <a:xfrm>
              <a:off x="205" y="3072"/>
              <a:ext cx="1367" cy="144"/>
            </a:xfrm>
            <a:prstGeom prst="rect">
              <a:avLst/>
            </a:prstGeom>
            <a:noFill/>
            <a:ln w="9525">
              <a:noFill/>
              <a:miter lim="800000"/>
              <a:headEnd/>
              <a:tailEnd/>
            </a:ln>
          </p:spPr>
        </p:pic>
        <p:sp>
          <p:nvSpPr>
            <p:cNvPr id="23569" name="Line 217"/>
            <p:cNvSpPr>
              <a:spLocks noChangeShapeType="1"/>
            </p:cNvSpPr>
            <p:nvPr/>
          </p:nvSpPr>
          <p:spPr bwMode="auto">
            <a:xfrm flipH="1" flipV="1">
              <a:off x="3648" y="3120"/>
              <a:ext cx="432" cy="0"/>
            </a:xfrm>
            <a:prstGeom prst="line">
              <a:avLst/>
            </a:prstGeom>
            <a:noFill/>
            <a:ln w="28575">
              <a:solidFill>
                <a:schemeClr val="tx1"/>
              </a:solidFill>
              <a:round/>
              <a:headEnd/>
              <a:tailEnd/>
            </a:ln>
          </p:spPr>
          <p:txBody>
            <a:bodyPr/>
            <a:lstStyle/>
            <a:p>
              <a:endParaRPr lang="en-US"/>
            </a:p>
          </p:txBody>
        </p:sp>
        <p:pic>
          <p:nvPicPr>
            <p:cNvPr id="23570" name="Picture 224" descr="txp_fig"/>
            <p:cNvPicPr>
              <a:picLocks noChangeAspect="1" noChangeArrowheads="1"/>
            </p:cNvPicPr>
            <p:nvPr>
              <p:custDataLst>
                <p:tags r:id="rId6"/>
              </p:custDataLst>
            </p:nvPr>
          </p:nvPicPr>
          <p:blipFill>
            <a:blip r:embed="rId23" cstate="print"/>
            <a:srcRect/>
            <a:stretch>
              <a:fillRect/>
            </a:stretch>
          </p:blipFill>
          <p:spPr bwMode="auto">
            <a:xfrm>
              <a:off x="4147" y="3072"/>
              <a:ext cx="1278" cy="144"/>
            </a:xfrm>
            <a:prstGeom prst="rect">
              <a:avLst/>
            </a:prstGeom>
            <a:noFill/>
            <a:ln w="9525">
              <a:noFill/>
              <a:miter lim="800000"/>
              <a:headEnd/>
              <a:tailEnd/>
            </a:ln>
          </p:spPr>
        </p:pic>
      </p:grpSp>
      <p:pic>
        <p:nvPicPr>
          <p:cNvPr id="25612" name="Picture 103" descr="txp_fig"/>
          <p:cNvPicPr>
            <a:picLocks noChangeAspect="1"/>
          </p:cNvPicPr>
          <p:nvPr>
            <p:custDataLst>
              <p:tags r:id="rId3"/>
            </p:custDataLst>
          </p:nvPr>
        </p:nvPicPr>
        <p:blipFill>
          <a:blip r:embed="rId24" cstate="print"/>
          <a:srcRect/>
          <a:stretch>
            <a:fillRect/>
          </a:stretch>
        </p:blipFill>
        <p:spPr bwMode="auto">
          <a:xfrm>
            <a:off x="595313" y="2362200"/>
            <a:ext cx="1690687" cy="217488"/>
          </a:xfrm>
          <a:prstGeom prst="rect">
            <a:avLst/>
          </a:prstGeom>
          <a:noFill/>
          <a:ln w="9525">
            <a:noFill/>
            <a:miter lim="800000"/>
            <a:headEnd/>
            <a:tailEnd/>
          </a:ln>
        </p:spPr>
      </p:pic>
      <p:pic>
        <p:nvPicPr>
          <p:cNvPr id="25613" name="Picture 104" descr="txp_fig"/>
          <p:cNvPicPr>
            <a:picLocks noChangeAspect="1"/>
          </p:cNvPicPr>
          <p:nvPr>
            <p:custDataLst>
              <p:tags r:id="rId4"/>
            </p:custDataLst>
          </p:nvPr>
        </p:nvPicPr>
        <p:blipFill>
          <a:blip r:embed="rId25" cstate="print"/>
          <a:srcRect/>
          <a:stretch>
            <a:fillRect/>
          </a:stretch>
        </p:blipFill>
        <p:spPr bwMode="auto">
          <a:xfrm>
            <a:off x="6781800" y="2297113"/>
            <a:ext cx="1690688" cy="217487"/>
          </a:xfrm>
          <a:prstGeom prst="rect">
            <a:avLst/>
          </a:prstGeom>
          <a:noFill/>
          <a:ln w="9525">
            <a:noFill/>
            <a:miter lim="800000"/>
            <a:headEnd/>
            <a:tailEnd/>
          </a:ln>
        </p:spPr>
      </p:pic>
      <p:pic>
        <p:nvPicPr>
          <p:cNvPr id="98" name="Picture 1"/>
          <p:cNvPicPr>
            <a:picLocks noChangeAspect="1" noChangeArrowheads="1"/>
          </p:cNvPicPr>
          <p:nvPr/>
        </p:nvPicPr>
        <p:blipFill>
          <a:blip r:embed="rId2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extLst>
      <p:ext uri="{BB962C8B-B14F-4D97-AF65-F5344CB8AC3E}">
        <p14:creationId xmlns:p14="http://schemas.microsoft.com/office/powerpoint/2010/main" val="82037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Example: Overfitting</a:t>
            </a:r>
          </a:p>
        </p:txBody>
      </p:sp>
      <p:sp>
        <p:nvSpPr>
          <p:cNvPr id="24579" name="Rectangle 3"/>
          <p:cNvSpPr>
            <a:spLocks noGrp="1" noChangeArrowheads="1"/>
          </p:cNvSpPr>
          <p:nvPr>
            <p:ph idx="1"/>
          </p:nvPr>
        </p:nvSpPr>
        <p:spPr>
          <a:xfrm>
            <a:off x="457200" y="1524000"/>
            <a:ext cx="8229600" cy="4525963"/>
          </a:xfrm>
        </p:spPr>
        <p:txBody>
          <a:bodyPr/>
          <a:lstStyle/>
          <a:p>
            <a:pPr eaLnBrk="1" hangingPunct="1"/>
            <a:r>
              <a:rPr lang="en-US" sz="2000" dirty="0" smtClean="0"/>
              <a:t>Posteriors determined by </a:t>
            </a:r>
            <a:r>
              <a:rPr lang="en-US" sz="2000" i="1" dirty="0" smtClean="0"/>
              <a:t>relative </a:t>
            </a:r>
            <a:r>
              <a:rPr lang="en-US" sz="2000" dirty="0" smtClean="0"/>
              <a:t>probabilities (odds ratios):</a:t>
            </a:r>
          </a:p>
          <a:p>
            <a:pPr eaLnBrk="1" hangingPunct="1"/>
            <a:endParaRPr lang="en-US" sz="2000" dirty="0" smtClean="0"/>
          </a:p>
        </p:txBody>
      </p:sp>
      <p:sp>
        <p:nvSpPr>
          <p:cNvPr id="26628" name="Text Box 4"/>
          <p:cNvSpPr txBox="1">
            <a:spLocks noChangeArrowheads="1"/>
          </p:cNvSpPr>
          <p:nvPr/>
        </p:nvSpPr>
        <p:spPr bwMode="auto">
          <a:xfrm>
            <a:off x="1600200" y="3316288"/>
            <a:ext cx="25146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south-west : inf</a:t>
            </a:r>
          </a:p>
          <a:p>
            <a:r>
              <a:rPr lang="en-US">
                <a:latin typeface="Courier New" pitchFamily="49" charset="0"/>
              </a:rPr>
              <a:t>nation     : inf</a:t>
            </a:r>
          </a:p>
          <a:p>
            <a:r>
              <a:rPr lang="en-US">
                <a:latin typeface="Courier New" pitchFamily="49" charset="0"/>
              </a:rPr>
              <a:t>morally    : inf</a:t>
            </a:r>
          </a:p>
          <a:p>
            <a:r>
              <a:rPr lang="en-US">
                <a:latin typeface="Courier New" pitchFamily="49" charset="0"/>
              </a:rPr>
              <a:t>nicely     : inf</a:t>
            </a:r>
          </a:p>
          <a:p>
            <a:r>
              <a:rPr lang="en-US">
                <a:latin typeface="Courier New" pitchFamily="49" charset="0"/>
              </a:rPr>
              <a:t>extent     : inf</a:t>
            </a:r>
          </a:p>
          <a:p>
            <a:r>
              <a:rPr lang="en-US">
                <a:latin typeface="Courier New" pitchFamily="49" charset="0"/>
              </a:rPr>
              <a:t>seriously  : inf</a:t>
            </a:r>
          </a:p>
          <a:p>
            <a:r>
              <a:rPr lang="en-US">
                <a:latin typeface="Courier New" pitchFamily="49" charset="0"/>
              </a:rPr>
              <a:t>...</a:t>
            </a:r>
          </a:p>
        </p:txBody>
      </p:sp>
      <p:sp>
        <p:nvSpPr>
          <p:cNvPr id="26629" name="Text Box 5"/>
          <p:cNvSpPr txBox="1">
            <a:spLocks noChangeArrowheads="1"/>
          </p:cNvSpPr>
          <p:nvPr/>
        </p:nvSpPr>
        <p:spPr bwMode="auto">
          <a:xfrm>
            <a:off x="2743200" y="5721350"/>
            <a:ext cx="3886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What went wrong here?</a:t>
            </a:r>
          </a:p>
        </p:txBody>
      </p:sp>
      <p:sp>
        <p:nvSpPr>
          <p:cNvPr id="26630" name="Text Box 6"/>
          <p:cNvSpPr txBox="1">
            <a:spLocks noChangeArrowheads="1"/>
          </p:cNvSpPr>
          <p:nvPr/>
        </p:nvSpPr>
        <p:spPr bwMode="auto">
          <a:xfrm>
            <a:off x="4876800" y="3316288"/>
            <a:ext cx="2438400" cy="2024062"/>
          </a:xfrm>
          <a:prstGeom prst="rect">
            <a:avLst/>
          </a:prstGeom>
          <a:noFill/>
          <a:ln w="9525">
            <a:solidFill>
              <a:schemeClr val="tx1"/>
            </a:solidFill>
            <a:miter lim="800000"/>
            <a:headEnd/>
            <a:tailEnd/>
          </a:ln>
        </p:spPr>
        <p:txBody>
          <a:bodyPr>
            <a:spAutoFit/>
          </a:bodyPr>
          <a:lstStyle/>
          <a:p>
            <a:r>
              <a:rPr lang="en-US">
                <a:latin typeface="Courier New" pitchFamily="49" charset="0"/>
              </a:rPr>
              <a:t>screens    : inf</a:t>
            </a:r>
          </a:p>
          <a:p>
            <a:r>
              <a:rPr lang="en-US">
                <a:latin typeface="Courier New" pitchFamily="49" charset="0"/>
              </a:rPr>
              <a:t>minute     : inf</a:t>
            </a:r>
          </a:p>
          <a:p>
            <a:r>
              <a:rPr lang="en-US">
                <a:latin typeface="Courier New" pitchFamily="49" charset="0"/>
              </a:rPr>
              <a:t>guaranteed : inf</a:t>
            </a:r>
          </a:p>
          <a:p>
            <a:r>
              <a:rPr lang="en-US">
                <a:latin typeface="Courier New" pitchFamily="49" charset="0"/>
              </a:rPr>
              <a:t>$205.00    : inf</a:t>
            </a:r>
          </a:p>
          <a:p>
            <a:r>
              <a:rPr lang="en-US">
                <a:latin typeface="Courier New" pitchFamily="49" charset="0"/>
              </a:rPr>
              <a:t>delivery   : inf</a:t>
            </a:r>
          </a:p>
          <a:p>
            <a:r>
              <a:rPr lang="en-US">
                <a:latin typeface="Courier New" pitchFamily="49" charset="0"/>
              </a:rPr>
              <a:t>signature  : inf</a:t>
            </a:r>
          </a:p>
          <a:p>
            <a:r>
              <a:rPr lang="en-US">
                <a:latin typeface="Courier New" pitchFamily="49" charset="0"/>
              </a:rPr>
              <a:t>...</a:t>
            </a:r>
          </a:p>
        </p:txBody>
      </p:sp>
      <p:pic>
        <p:nvPicPr>
          <p:cNvPr id="24583" name="Picture 7" descr="txp_fig"/>
          <p:cNvPicPr>
            <a:picLocks noChangeAspect="1" noChangeArrowheads="1"/>
          </p:cNvPicPr>
          <p:nvPr>
            <p:custDataLst>
              <p:tags r:id="rId1"/>
            </p:custDataLst>
          </p:nvPr>
        </p:nvPicPr>
        <p:blipFill>
          <a:blip r:embed="rId4" cstate="print"/>
          <a:srcRect/>
          <a:stretch>
            <a:fillRect/>
          </a:stretch>
        </p:blipFill>
        <p:spPr bwMode="auto">
          <a:xfrm>
            <a:off x="2009775" y="2387600"/>
            <a:ext cx="1647825" cy="698500"/>
          </a:xfrm>
          <a:prstGeom prst="rect">
            <a:avLst/>
          </a:prstGeom>
          <a:noFill/>
          <a:ln w="9525">
            <a:noFill/>
            <a:miter lim="800000"/>
            <a:headEnd/>
            <a:tailEnd/>
          </a:ln>
        </p:spPr>
      </p:pic>
      <p:pic>
        <p:nvPicPr>
          <p:cNvPr id="24584" name="Picture 8" descr="txp_fig"/>
          <p:cNvPicPr>
            <a:picLocks noChangeAspect="1" noChangeArrowheads="1"/>
          </p:cNvPicPr>
          <p:nvPr>
            <p:custDataLst>
              <p:tags r:id="rId2"/>
            </p:custDataLst>
          </p:nvPr>
        </p:nvPicPr>
        <p:blipFill>
          <a:blip r:embed="rId5" cstate="print"/>
          <a:srcRect/>
          <a:stretch>
            <a:fillRect/>
          </a:stretch>
        </p:blipFill>
        <p:spPr bwMode="auto">
          <a:xfrm>
            <a:off x="5183188" y="2362200"/>
            <a:ext cx="1647825" cy="698500"/>
          </a:xfrm>
          <a:prstGeom prst="rect">
            <a:avLst/>
          </a:prstGeom>
          <a:noFill/>
          <a:ln w="9525">
            <a:noFill/>
            <a:miter lim="800000"/>
            <a:headEnd/>
            <a:tailEnd/>
          </a:ln>
        </p:spPr>
      </p:pic>
      <p:pic>
        <p:nvPicPr>
          <p:cNvPr id="9" name="Picture 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15400" y="1800531"/>
            <a:ext cx="3057525" cy="4571387"/>
          </a:xfrm>
          <a:prstGeom prst="rect">
            <a:avLst/>
          </a:prstGeom>
          <a:noFill/>
        </p:spPr>
      </p:pic>
    </p:spTree>
    <p:extLst>
      <p:ext uri="{BB962C8B-B14F-4D97-AF65-F5344CB8AC3E}">
        <p14:creationId xmlns:p14="http://schemas.microsoft.com/office/powerpoint/2010/main" val="119693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p:bldP spid="266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Generalization and Overfitting</a:t>
            </a:r>
          </a:p>
        </p:txBody>
      </p:sp>
      <p:sp>
        <p:nvSpPr>
          <p:cNvPr id="25603" name="Rectangle 3"/>
          <p:cNvSpPr>
            <a:spLocks noGrp="1" noChangeArrowheads="1"/>
          </p:cNvSpPr>
          <p:nvPr>
            <p:ph idx="1"/>
          </p:nvPr>
        </p:nvSpPr>
        <p:spPr/>
        <p:txBody>
          <a:bodyPr/>
          <a:lstStyle/>
          <a:p>
            <a:pPr eaLnBrk="1" hangingPunct="1">
              <a:lnSpc>
                <a:spcPct val="90000"/>
              </a:lnSpc>
            </a:pPr>
            <a:r>
              <a:rPr lang="en-US" sz="2000" dirty="0" smtClean="0"/>
              <a:t>Relative frequency parameters will </a:t>
            </a:r>
            <a:r>
              <a:rPr lang="en-US" sz="2000" dirty="0" err="1" smtClean="0">
                <a:solidFill>
                  <a:srgbClr val="C00000"/>
                </a:solidFill>
              </a:rPr>
              <a:t>overfit</a:t>
            </a:r>
            <a:r>
              <a:rPr lang="en-US" sz="2000" dirty="0" smtClean="0"/>
              <a:t> the training data!</a:t>
            </a:r>
          </a:p>
          <a:p>
            <a:pPr lvl="1" eaLnBrk="1" hangingPunct="1">
              <a:lnSpc>
                <a:spcPct val="90000"/>
              </a:lnSpc>
            </a:pPr>
            <a:r>
              <a:rPr lang="en-US" sz="1800" dirty="0" smtClean="0"/>
              <a:t>Just because we never saw a 3 with pixel (15,15) on during training doesn’t mean we won’t see it at test time</a:t>
            </a:r>
          </a:p>
          <a:p>
            <a:pPr lvl="1" eaLnBrk="1" hangingPunct="1">
              <a:lnSpc>
                <a:spcPct val="90000"/>
              </a:lnSpc>
            </a:pPr>
            <a:r>
              <a:rPr lang="en-US" sz="1800" dirty="0" smtClean="0"/>
              <a:t>Unlikely that every occurrence of “minute” is 100% spam</a:t>
            </a:r>
          </a:p>
          <a:p>
            <a:pPr lvl="1" eaLnBrk="1" hangingPunct="1">
              <a:lnSpc>
                <a:spcPct val="90000"/>
              </a:lnSpc>
            </a:pPr>
            <a:r>
              <a:rPr lang="en-US" sz="1800" dirty="0" smtClean="0"/>
              <a:t>Unlikely that every occurrence of “seriously” is 100% ham</a:t>
            </a:r>
          </a:p>
          <a:p>
            <a:pPr lvl="1" eaLnBrk="1" hangingPunct="1">
              <a:lnSpc>
                <a:spcPct val="90000"/>
              </a:lnSpc>
            </a:pPr>
            <a:r>
              <a:rPr lang="en-US" sz="1800" dirty="0" smtClean="0"/>
              <a:t>What about all the words that don’t occur in the training set at all?</a:t>
            </a:r>
          </a:p>
          <a:p>
            <a:pPr lvl="1" eaLnBrk="1" hangingPunct="1">
              <a:lnSpc>
                <a:spcPct val="90000"/>
              </a:lnSpc>
            </a:pPr>
            <a:r>
              <a:rPr lang="en-US" sz="1800" dirty="0" smtClean="0"/>
              <a:t>In general, we can’t go around giving unseen events zero probability</a:t>
            </a:r>
          </a:p>
          <a:p>
            <a:pPr eaLnBrk="1" hangingPunct="1">
              <a:lnSpc>
                <a:spcPct val="90000"/>
              </a:lnSpc>
            </a:pPr>
            <a:endParaRPr lang="en-US" sz="2000" dirty="0" smtClean="0"/>
          </a:p>
          <a:p>
            <a:pPr eaLnBrk="1" hangingPunct="1">
              <a:lnSpc>
                <a:spcPct val="90000"/>
              </a:lnSpc>
            </a:pPr>
            <a:r>
              <a:rPr lang="en-US" sz="2000" dirty="0" smtClean="0"/>
              <a:t>As an extreme case, imagine using the entire email as the only feature</a:t>
            </a:r>
          </a:p>
          <a:p>
            <a:pPr lvl="1" eaLnBrk="1" hangingPunct="1">
              <a:lnSpc>
                <a:spcPct val="90000"/>
              </a:lnSpc>
            </a:pPr>
            <a:r>
              <a:rPr lang="en-US" sz="1800" dirty="0" smtClean="0"/>
              <a:t>Would get the training data perfect (if deterministic labeling)</a:t>
            </a:r>
          </a:p>
          <a:p>
            <a:pPr lvl="1" eaLnBrk="1" hangingPunct="1">
              <a:lnSpc>
                <a:spcPct val="90000"/>
              </a:lnSpc>
            </a:pPr>
            <a:r>
              <a:rPr lang="en-US" sz="1800" dirty="0" smtClean="0"/>
              <a:t>Wouldn’t </a:t>
            </a:r>
            <a:r>
              <a:rPr lang="en-US" sz="1800" i="1" dirty="0" smtClean="0"/>
              <a:t>generalize</a:t>
            </a:r>
            <a:r>
              <a:rPr lang="en-US" sz="1800" dirty="0" smtClean="0"/>
              <a:t> at all</a:t>
            </a:r>
          </a:p>
          <a:p>
            <a:pPr lvl="1" eaLnBrk="1" hangingPunct="1">
              <a:lnSpc>
                <a:spcPct val="90000"/>
              </a:lnSpc>
            </a:pPr>
            <a:r>
              <a:rPr lang="en-US" sz="1800" dirty="0" smtClean="0"/>
              <a:t>Just making the bag-of-words assumption gives us some generalization, but isn’t enough</a:t>
            </a:r>
          </a:p>
          <a:p>
            <a:pPr lvl="1" eaLnBrk="1" hangingPunct="1">
              <a:lnSpc>
                <a:spcPct val="90000"/>
              </a:lnSpc>
            </a:pPr>
            <a:endParaRPr lang="en-US" sz="1800" dirty="0" smtClean="0"/>
          </a:p>
          <a:p>
            <a:pPr eaLnBrk="1" hangingPunct="1">
              <a:lnSpc>
                <a:spcPct val="90000"/>
              </a:lnSpc>
            </a:pPr>
            <a:r>
              <a:rPr lang="en-US" sz="2000" dirty="0" smtClean="0"/>
              <a:t>To generalize better: we need to </a:t>
            </a:r>
            <a:r>
              <a:rPr lang="en-US" sz="2000" dirty="0" smtClean="0">
                <a:solidFill>
                  <a:srgbClr val="CC0000"/>
                </a:solidFill>
              </a:rPr>
              <a:t>smooth </a:t>
            </a:r>
            <a:r>
              <a:rPr lang="en-US" sz="2000" dirty="0" smtClean="0"/>
              <a:t>or </a:t>
            </a:r>
            <a:r>
              <a:rPr lang="en-US" sz="2000" dirty="0" smtClean="0">
                <a:solidFill>
                  <a:srgbClr val="CC0000"/>
                </a:solidFill>
              </a:rPr>
              <a:t>regularize </a:t>
            </a:r>
            <a:r>
              <a:rPr lang="en-US" sz="2000" dirty="0" smtClean="0"/>
              <a:t>the estimates</a:t>
            </a:r>
          </a:p>
        </p:txBody>
      </p:sp>
    </p:spTree>
    <p:extLst>
      <p:ext uri="{BB962C8B-B14F-4D97-AF65-F5344CB8AC3E}">
        <p14:creationId xmlns:p14="http://schemas.microsoft.com/office/powerpoint/2010/main" val="1474115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Estimation</a:t>
            </a:r>
            <a:endParaRPr lang="en-US"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0993" y="1447800"/>
            <a:ext cx="8294526" cy="4610100"/>
          </a:xfrm>
          <a:prstGeom prst="rect">
            <a:avLst/>
          </a:prstGeom>
          <a:noFill/>
        </p:spPr>
      </p:pic>
    </p:spTree>
    <p:extLst>
      <p:ext uri="{BB962C8B-B14F-4D97-AF65-F5344CB8AC3E}">
        <p14:creationId xmlns:p14="http://schemas.microsoft.com/office/powerpoint/2010/main" val="2086360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Parameter Estimation</a:t>
            </a:r>
          </a:p>
        </p:txBody>
      </p:sp>
      <p:sp>
        <p:nvSpPr>
          <p:cNvPr id="1281027" name="Rectangle 3"/>
          <p:cNvSpPr>
            <a:spLocks noGrp="1" noChangeArrowheads="1"/>
          </p:cNvSpPr>
          <p:nvPr>
            <p:ph idx="1"/>
          </p:nvPr>
        </p:nvSpPr>
        <p:spPr>
          <a:xfrm>
            <a:off x="533400" y="1524000"/>
            <a:ext cx="8458200" cy="5029200"/>
          </a:xfrm>
        </p:spPr>
        <p:txBody>
          <a:bodyPr/>
          <a:lstStyle/>
          <a:p>
            <a:pPr eaLnBrk="1" hangingPunct="1">
              <a:lnSpc>
                <a:spcPct val="80000"/>
              </a:lnSpc>
            </a:pPr>
            <a:r>
              <a:rPr lang="en-US" sz="2400" dirty="0" smtClean="0"/>
              <a:t>Estimating the distribution of a random variable</a:t>
            </a:r>
          </a:p>
          <a:p>
            <a:pPr lvl="1" eaLnBrk="1" hangingPunct="1">
              <a:lnSpc>
                <a:spcPct val="80000"/>
              </a:lnSpc>
            </a:pPr>
            <a:endParaRPr lang="en-US" sz="900" i="1" dirty="0" smtClean="0"/>
          </a:p>
          <a:p>
            <a:pPr eaLnBrk="1" hangingPunct="1">
              <a:lnSpc>
                <a:spcPct val="80000"/>
              </a:lnSpc>
            </a:pPr>
            <a:r>
              <a:rPr lang="en-US" sz="2400" i="1" dirty="0" smtClean="0"/>
              <a:t>Elicitation:</a:t>
            </a:r>
            <a:r>
              <a:rPr lang="en-US" sz="2400" dirty="0" smtClean="0"/>
              <a:t> ask a human (why is this hard?)</a:t>
            </a:r>
          </a:p>
          <a:p>
            <a:pPr lvl="4" eaLnBrk="1" hangingPunct="1">
              <a:lnSpc>
                <a:spcPct val="80000"/>
              </a:lnSpc>
            </a:pPr>
            <a:endParaRPr lang="en-US" sz="1200" i="1" dirty="0" smtClean="0"/>
          </a:p>
          <a:p>
            <a:pPr eaLnBrk="1" hangingPunct="1">
              <a:lnSpc>
                <a:spcPct val="80000"/>
              </a:lnSpc>
            </a:pPr>
            <a:r>
              <a:rPr lang="en-US" sz="2400" i="1" dirty="0" smtClean="0"/>
              <a:t>Empirically: </a:t>
            </a:r>
            <a:r>
              <a:rPr lang="en-US" sz="2400" dirty="0" smtClean="0"/>
              <a:t>use training data (learning!)</a:t>
            </a:r>
          </a:p>
          <a:p>
            <a:pPr lvl="1" eaLnBrk="1" hangingPunct="1">
              <a:lnSpc>
                <a:spcPct val="80000"/>
              </a:lnSpc>
            </a:pPr>
            <a:r>
              <a:rPr lang="en-US" sz="2000" dirty="0" smtClean="0"/>
              <a:t>E.g.: for each outcome x, look at the </a:t>
            </a:r>
            <a:r>
              <a:rPr lang="en-US" sz="2000" i="1" dirty="0" smtClean="0">
                <a:solidFill>
                  <a:srgbClr val="CC0000"/>
                </a:solidFill>
              </a:rPr>
              <a:t>empirical rate</a:t>
            </a:r>
            <a:r>
              <a:rPr lang="en-US" sz="2000" dirty="0" smtClean="0"/>
              <a:t> of that value:</a:t>
            </a:r>
          </a:p>
          <a:p>
            <a:pPr lvl="1" eaLnBrk="1" hangingPunct="1">
              <a:lnSpc>
                <a:spcPct val="80000"/>
              </a:lnSpc>
            </a:pPr>
            <a:endParaRPr lang="en-US" sz="2000" dirty="0" smtClean="0"/>
          </a:p>
          <a:p>
            <a:pPr lvl="1" eaLnBrk="1" hangingPunct="1">
              <a:lnSpc>
                <a:spcPct val="80000"/>
              </a:lnSpc>
            </a:pPr>
            <a:endParaRPr lang="en-US" sz="2000" dirty="0" smtClean="0"/>
          </a:p>
          <a:p>
            <a:pPr eaLnBrk="1" hangingPunct="1">
              <a:lnSpc>
                <a:spcPct val="80000"/>
              </a:lnSpc>
            </a:pPr>
            <a:endParaRPr lang="en-US" sz="2000" dirty="0" smtClean="0">
              <a:solidFill>
                <a:schemeClr val="tx1"/>
              </a:solidFill>
            </a:endParaRPr>
          </a:p>
          <a:p>
            <a:pPr eaLnBrk="1" hangingPunct="1">
              <a:lnSpc>
                <a:spcPct val="80000"/>
              </a:lnSpc>
            </a:pPr>
            <a:endParaRPr lang="en-US" sz="2000" dirty="0" smtClean="0">
              <a:solidFill>
                <a:schemeClr val="tx1"/>
              </a:solidFill>
            </a:endParaRPr>
          </a:p>
          <a:p>
            <a:pPr lvl="1" eaLnBrk="1" hangingPunct="1">
              <a:lnSpc>
                <a:spcPct val="80000"/>
              </a:lnSpc>
            </a:pPr>
            <a:r>
              <a:rPr lang="en-US" sz="2000" dirty="0" smtClean="0"/>
              <a:t>This is the estimate that maximizes the </a:t>
            </a:r>
            <a:r>
              <a:rPr lang="en-US" sz="2000" i="1" dirty="0" smtClean="0">
                <a:solidFill>
                  <a:srgbClr val="CC0000"/>
                </a:solidFill>
              </a:rPr>
              <a:t>likelihood of the data</a:t>
            </a:r>
            <a:endParaRPr lang="en-US" sz="2000" dirty="0" smtClean="0"/>
          </a:p>
          <a:p>
            <a:pPr lvl="1" eaLnBrk="1" hangingPunct="1">
              <a:lnSpc>
                <a:spcPct val="80000"/>
              </a:lnSpc>
            </a:pPr>
            <a:endParaRPr lang="en-US" sz="1900" dirty="0" smtClean="0"/>
          </a:p>
          <a:p>
            <a:pPr eaLnBrk="1" hangingPunct="1">
              <a:lnSpc>
                <a:spcPct val="80000"/>
              </a:lnSpc>
            </a:pPr>
            <a:endParaRPr lang="en-US" sz="2400" i="1" dirty="0" smtClean="0"/>
          </a:p>
          <a:p>
            <a:pPr eaLnBrk="1" hangingPunct="1">
              <a:lnSpc>
                <a:spcPct val="80000"/>
              </a:lnSpc>
            </a:pPr>
            <a:endParaRPr lang="en-US" sz="2400" i="1" dirty="0" smtClean="0"/>
          </a:p>
        </p:txBody>
      </p:sp>
      <p:pic>
        <p:nvPicPr>
          <p:cNvPr id="12" name="Picture 11" descr="txp_fig"/>
          <p:cNvPicPr>
            <a:picLocks noChangeAspect="1"/>
          </p:cNvPicPr>
          <p:nvPr>
            <p:custDataLst>
              <p:tags r:id="rId1"/>
            </p:custDataLst>
          </p:nvPr>
        </p:nvPicPr>
        <p:blipFill>
          <a:blip r:embed="rId6" cstate="print"/>
          <a:srcRect/>
          <a:stretch>
            <a:fillRect/>
          </a:stretch>
        </p:blipFill>
        <p:spPr bwMode="auto">
          <a:xfrm>
            <a:off x="1736726" y="3506789"/>
            <a:ext cx="3105151" cy="608012"/>
          </a:xfrm>
          <a:prstGeom prst="rect">
            <a:avLst/>
          </a:prstGeom>
          <a:noFill/>
          <a:ln w="9525">
            <a:noFill/>
            <a:miter lim="800000"/>
            <a:headEnd/>
            <a:tailEnd/>
          </a:ln>
        </p:spPr>
      </p:pic>
      <p:pic>
        <p:nvPicPr>
          <p:cNvPr id="1281029" name="Picture 5" descr="txp_fig"/>
          <p:cNvPicPr>
            <a:picLocks noChangeAspect="1" noChangeArrowheads="1"/>
          </p:cNvPicPr>
          <p:nvPr>
            <p:custDataLst>
              <p:tags r:id="rId2"/>
            </p:custDataLst>
          </p:nvPr>
        </p:nvPicPr>
        <p:blipFill>
          <a:blip r:embed="rId7" cstate="print"/>
          <a:srcRect/>
          <a:stretch>
            <a:fillRect/>
          </a:stretch>
        </p:blipFill>
        <p:spPr bwMode="auto">
          <a:xfrm>
            <a:off x="1722437" y="5105401"/>
            <a:ext cx="2316163" cy="530225"/>
          </a:xfrm>
          <a:prstGeom prst="rect">
            <a:avLst/>
          </a:prstGeom>
          <a:noFill/>
          <a:ln w="9525">
            <a:noFill/>
            <a:miter lim="800000"/>
            <a:headEnd/>
            <a:tailEnd/>
          </a:ln>
        </p:spPr>
      </p:pic>
      <p:sp>
        <p:nvSpPr>
          <p:cNvPr id="1281030" name="Oval 6"/>
          <p:cNvSpPr>
            <a:spLocks noChangeArrowheads="1"/>
          </p:cNvSpPr>
          <p:nvPr/>
        </p:nvSpPr>
        <p:spPr bwMode="auto">
          <a:xfrm>
            <a:off x="6781800" y="3429000"/>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dirty="0">
                <a:latin typeface="Calibri"/>
                <a:cs typeface="Calibri"/>
              </a:rPr>
              <a:t>r</a:t>
            </a:r>
          </a:p>
        </p:txBody>
      </p:sp>
      <p:sp>
        <p:nvSpPr>
          <p:cNvPr id="1281031" name="Oval 7"/>
          <p:cNvSpPr>
            <a:spLocks noChangeArrowheads="1"/>
          </p:cNvSpPr>
          <p:nvPr/>
        </p:nvSpPr>
        <p:spPr bwMode="auto">
          <a:xfrm>
            <a:off x="7315200" y="3429000"/>
            <a:ext cx="381000" cy="3810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a:latin typeface="Calibri"/>
                <a:cs typeface="Calibri"/>
              </a:rPr>
              <a:t>r</a:t>
            </a:r>
          </a:p>
        </p:txBody>
      </p:sp>
      <p:sp>
        <p:nvSpPr>
          <p:cNvPr id="1281032" name="Oval 8"/>
          <p:cNvSpPr>
            <a:spLocks noChangeArrowheads="1"/>
          </p:cNvSpPr>
          <p:nvPr/>
        </p:nvSpPr>
        <p:spPr bwMode="auto">
          <a:xfrm>
            <a:off x="7848600" y="3429000"/>
            <a:ext cx="381000" cy="3810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dirty="0">
                <a:latin typeface="Calibri"/>
                <a:cs typeface="Calibri"/>
              </a:rPr>
              <a:t>b</a:t>
            </a:r>
          </a:p>
        </p:txBody>
      </p:sp>
      <p:pic>
        <p:nvPicPr>
          <p:cNvPr id="26" name="Picture 25" descr="txp_fig"/>
          <p:cNvPicPr>
            <a:picLocks noChangeAspect="1"/>
          </p:cNvPicPr>
          <p:nvPr>
            <p:custDataLst>
              <p:tags r:id="rId3"/>
            </p:custDataLst>
          </p:nvPr>
        </p:nvPicPr>
        <p:blipFill>
          <a:blip r:embed="rId8" cstate="print"/>
          <a:srcRect/>
          <a:stretch>
            <a:fillRect/>
          </a:stretch>
        </p:blipFill>
        <p:spPr bwMode="auto">
          <a:xfrm>
            <a:off x="6699250" y="4022726"/>
            <a:ext cx="1758951" cy="271463"/>
          </a:xfrm>
          <a:prstGeom prst="rect">
            <a:avLst/>
          </a:prstGeom>
          <a:noFill/>
          <a:ln w="9525">
            <a:noFill/>
            <a:miter lim="800000"/>
            <a:headEnd/>
            <a:tailEnd/>
          </a:ln>
        </p:spPr>
      </p:pic>
      <p:sp>
        <p:nvSpPr>
          <p:cNvPr id="10" name="Flowchart: Magnetic Disk 9"/>
          <p:cNvSpPr/>
          <p:nvPr/>
        </p:nvSpPr>
        <p:spPr>
          <a:xfrm>
            <a:off x="8991600" y="1676400"/>
            <a:ext cx="1143000" cy="8382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a:p>
        </p:txBody>
      </p:sp>
      <p:sp>
        <p:nvSpPr>
          <p:cNvPr id="27659" name="Oval 6"/>
          <p:cNvSpPr>
            <a:spLocks noChangeArrowheads="1"/>
          </p:cNvSpPr>
          <p:nvPr/>
        </p:nvSpPr>
        <p:spPr bwMode="auto">
          <a:xfrm>
            <a:off x="90678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0" name="Oval 7"/>
          <p:cNvSpPr>
            <a:spLocks noChangeArrowheads="1"/>
          </p:cNvSpPr>
          <p:nvPr/>
        </p:nvSpPr>
        <p:spPr bwMode="auto">
          <a:xfrm>
            <a:off x="9601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1" name="Oval 8"/>
          <p:cNvSpPr>
            <a:spLocks noChangeArrowheads="1"/>
          </p:cNvSpPr>
          <p:nvPr/>
        </p:nvSpPr>
        <p:spPr bwMode="auto">
          <a:xfrm>
            <a:off x="99060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2" name="Oval 6"/>
          <p:cNvSpPr>
            <a:spLocks noChangeArrowheads="1"/>
          </p:cNvSpPr>
          <p:nvPr/>
        </p:nvSpPr>
        <p:spPr bwMode="auto">
          <a:xfrm>
            <a:off x="9601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3" name="Oval 7"/>
          <p:cNvSpPr>
            <a:spLocks noChangeArrowheads="1"/>
          </p:cNvSpPr>
          <p:nvPr/>
        </p:nvSpPr>
        <p:spPr bwMode="auto">
          <a:xfrm>
            <a:off x="9906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4" name="Oval 8"/>
          <p:cNvSpPr>
            <a:spLocks noChangeArrowheads="1"/>
          </p:cNvSpPr>
          <p:nvPr/>
        </p:nvSpPr>
        <p:spPr bwMode="auto">
          <a:xfrm>
            <a:off x="91440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5" name="Oval 6"/>
          <p:cNvSpPr>
            <a:spLocks noChangeArrowheads="1"/>
          </p:cNvSpPr>
          <p:nvPr/>
        </p:nvSpPr>
        <p:spPr bwMode="auto">
          <a:xfrm>
            <a:off x="9829800" y="20574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6" name="Oval 7"/>
          <p:cNvSpPr>
            <a:spLocks noChangeArrowheads="1"/>
          </p:cNvSpPr>
          <p:nvPr/>
        </p:nvSpPr>
        <p:spPr bwMode="auto">
          <a:xfrm>
            <a:off x="8991600" y="21336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7" name="Oval 8"/>
          <p:cNvSpPr>
            <a:spLocks noChangeArrowheads="1"/>
          </p:cNvSpPr>
          <p:nvPr/>
        </p:nvSpPr>
        <p:spPr bwMode="auto">
          <a:xfrm>
            <a:off x="9372600" y="20574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68" name="Oval 6"/>
          <p:cNvSpPr>
            <a:spLocks noChangeArrowheads="1"/>
          </p:cNvSpPr>
          <p:nvPr/>
        </p:nvSpPr>
        <p:spPr bwMode="auto">
          <a:xfrm>
            <a:off x="9220200" y="22098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69" name="Oval 7"/>
          <p:cNvSpPr>
            <a:spLocks noChangeArrowheads="1"/>
          </p:cNvSpPr>
          <p:nvPr/>
        </p:nvSpPr>
        <p:spPr bwMode="auto">
          <a:xfrm>
            <a:off x="9753600" y="22098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0" name="Oval 8"/>
          <p:cNvSpPr>
            <a:spLocks noChangeArrowheads="1"/>
          </p:cNvSpPr>
          <p:nvPr/>
        </p:nvSpPr>
        <p:spPr bwMode="auto">
          <a:xfrm>
            <a:off x="94488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1" name="Oval 6"/>
          <p:cNvSpPr>
            <a:spLocks noChangeArrowheads="1"/>
          </p:cNvSpPr>
          <p:nvPr/>
        </p:nvSpPr>
        <p:spPr bwMode="auto">
          <a:xfrm>
            <a:off x="9677400" y="1981200"/>
            <a:ext cx="152400" cy="152400"/>
          </a:xfrm>
          <a:prstGeom prst="ellipse">
            <a:avLst/>
          </a:prstGeom>
          <a:solidFill>
            <a:srgbClr val="FF9999"/>
          </a:solidFill>
          <a:ln w="9525">
            <a:solidFill>
              <a:schemeClr val="tx1"/>
            </a:solidFill>
            <a:round/>
            <a:headEnd/>
            <a:tailEnd/>
          </a:ln>
        </p:spPr>
        <p:txBody>
          <a:bodyPr wrap="none" lIns="91438" tIns="45719" rIns="91438" bIns="45719" anchor="ctr"/>
          <a:lstStyle/>
          <a:p>
            <a:pPr algn="ctr"/>
            <a:r>
              <a:rPr lang="en-US" sz="900" dirty="0"/>
              <a:t>r</a:t>
            </a:r>
          </a:p>
        </p:txBody>
      </p:sp>
      <p:sp>
        <p:nvSpPr>
          <p:cNvPr id="27672" name="Oval 7"/>
          <p:cNvSpPr>
            <a:spLocks noChangeArrowheads="1"/>
          </p:cNvSpPr>
          <p:nvPr/>
        </p:nvSpPr>
        <p:spPr bwMode="auto">
          <a:xfrm>
            <a:off x="9296400" y="22860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sp>
        <p:nvSpPr>
          <p:cNvPr id="27673" name="Oval 8"/>
          <p:cNvSpPr>
            <a:spLocks noChangeArrowheads="1"/>
          </p:cNvSpPr>
          <p:nvPr/>
        </p:nvSpPr>
        <p:spPr bwMode="auto">
          <a:xfrm>
            <a:off x="9220200" y="1981200"/>
            <a:ext cx="152400" cy="152400"/>
          </a:xfrm>
          <a:prstGeom prst="ellipse">
            <a:avLst/>
          </a:prstGeom>
          <a:solidFill>
            <a:srgbClr val="99CCFF"/>
          </a:solidFill>
          <a:ln w="9525">
            <a:solidFill>
              <a:schemeClr val="tx1"/>
            </a:solidFill>
            <a:round/>
            <a:headEnd/>
            <a:tailEnd/>
          </a:ln>
        </p:spPr>
        <p:txBody>
          <a:bodyPr wrap="none" lIns="91438" tIns="45719" rIns="91438" bIns="45719" anchor="ctr"/>
          <a:lstStyle/>
          <a:p>
            <a:pPr algn="ctr"/>
            <a:r>
              <a:rPr lang="en-US" sz="900" dirty="0" smtClean="0"/>
              <a:t>b</a:t>
            </a:r>
            <a:endParaRPr lang="en-US" sz="900" dirty="0"/>
          </a:p>
        </p:txBody>
      </p:sp>
      <p:pic>
        <p:nvPicPr>
          <p:cNvPr id="27" name="Picture 1"/>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505574" y="1295400"/>
            <a:ext cx="3838788" cy="2133600"/>
          </a:xfrm>
          <a:prstGeom prst="rect">
            <a:avLst/>
          </a:prstGeom>
          <a:noFill/>
        </p:spPr>
      </p:pic>
    </p:spTree>
    <p:extLst>
      <p:ext uri="{BB962C8B-B14F-4D97-AF65-F5344CB8AC3E}">
        <p14:creationId xmlns:p14="http://schemas.microsoft.com/office/powerpoint/2010/main" val="13544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10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10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10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8102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8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30" grpId="0" animBg="1"/>
      <p:bldP spid="1281031" grpId="0" animBg="1"/>
      <p:bldP spid="12810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Maximum Likelihood</a:t>
            </a:r>
          </a:p>
        </p:txBody>
      </p:sp>
      <p:sp>
        <p:nvSpPr>
          <p:cNvPr id="1290243" name="Rectangle 3"/>
          <p:cNvSpPr>
            <a:spLocks noGrp="1" noChangeArrowheads="1"/>
          </p:cNvSpPr>
          <p:nvPr>
            <p:ph idx="1"/>
          </p:nvPr>
        </p:nvSpPr>
        <p:spPr/>
        <p:txBody>
          <a:bodyPr/>
          <a:lstStyle/>
          <a:p>
            <a:pPr eaLnBrk="1" hangingPunct="1">
              <a:lnSpc>
                <a:spcPct val="90000"/>
              </a:lnSpc>
            </a:pPr>
            <a:r>
              <a:rPr lang="en-US" sz="2400" dirty="0" smtClean="0"/>
              <a:t>Relative frequencies are the maximum likelihood estimates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a:lnSpc>
                <a:spcPct val="90000"/>
              </a:lnSpc>
            </a:pPr>
            <a:endParaRPr lang="en-US" sz="2000" dirty="0" smtClean="0"/>
          </a:p>
          <a:p>
            <a:pPr lvl="1">
              <a:lnSpc>
                <a:spcPct val="90000"/>
              </a:lnSpc>
            </a:pPr>
            <a:endParaRPr lang="en-US" sz="2000" dirty="0" smtClean="0"/>
          </a:p>
        </p:txBody>
      </p:sp>
      <p:pic>
        <p:nvPicPr>
          <p:cNvPr id="15" name="Picture 14" descr="txp_fig"/>
          <p:cNvPicPr>
            <a:picLocks noChangeAspect="1"/>
          </p:cNvPicPr>
          <p:nvPr>
            <p:custDataLst>
              <p:tags r:id="rId1"/>
            </p:custDataLst>
          </p:nvPr>
        </p:nvPicPr>
        <p:blipFill>
          <a:blip r:embed="rId6" cstate="print"/>
          <a:srcRect/>
          <a:stretch>
            <a:fillRect/>
          </a:stretch>
        </p:blipFill>
        <p:spPr bwMode="auto">
          <a:xfrm>
            <a:off x="5597526" y="2209800"/>
            <a:ext cx="3105151" cy="608013"/>
          </a:xfrm>
          <a:prstGeom prst="rect">
            <a:avLst/>
          </a:prstGeom>
          <a:noFill/>
          <a:ln w="9525">
            <a:noFill/>
            <a:miter lim="800000"/>
            <a:headEnd/>
            <a:tailEnd/>
          </a:ln>
        </p:spPr>
      </p:pic>
      <p:pic>
        <p:nvPicPr>
          <p:cNvPr id="28677" name="Picture 5" descr="txp_fig"/>
          <p:cNvPicPr>
            <a:picLocks noChangeAspect="1" noChangeArrowheads="1"/>
          </p:cNvPicPr>
          <p:nvPr>
            <p:custDataLst>
              <p:tags r:id="rId2"/>
            </p:custDataLst>
          </p:nvPr>
        </p:nvPicPr>
        <p:blipFill>
          <a:blip r:embed="rId7" cstate="print"/>
          <a:srcRect/>
          <a:stretch>
            <a:fillRect/>
          </a:stretch>
        </p:blipFill>
        <p:spPr bwMode="auto">
          <a:xfrm>
            <a:off x="1219202" y="2133601"/>
            <a:ext cx="2847975" cy="427039"/>
          </a:xfrm>
          <a:prstGeom prst="rect">
            <a:avLst/>
          </a:prstGeom>
          <a:noFill/>
          <a:ln w="9525">
            <a:noFill/>
            <a:miter lim="800000"/>
            <a:headEnd/>
            <a:tailEnd/>
          </a:ln>
        </p:spPr>
      </p:pic>
      <p:pic>
        <p:nvPicPr>
          <p:cNvPr id="1290246" name="Picture 6" descr="txp_fig"/>
          <p:cNvPicPr>
            <a:picLocks noChangeAspect="1" noChangeArrowheads="1"/>
          </p:cNvPicPr>
          <p:nvPr>
            <p:custDataLst>
              <p:tags r:id="rId3"/>
            </p:custDataLst>
          </p:nvPr>
        </p:nvPicPr>
        <p:blipFill>
          <a:blip r:embed="rId8" cstate="print"/>
          <a:srcRect/>
          <a:stretch>
            <a:fillRect/>
          </a:stretch>
        </p:blipFill>
        <p:spPr bwMode="auto">
          <a:xfrm>
            <a:off x="1831977" y="2746377"/>
            <a:ext cx="2511425" cy="530225"/>
          </a:xfrm>
          <a:prstGeom prst="rect">
            <a:avLst/>
          </a:prstGeom>
          <a:noFill/>
          <a:ln w="9525">
            <a:noFill/>
            <a:miter lim="800000"/>
            <a:headEnd/>
            <a:tailEnd/>
          </a:ln>
        </p:spPr>
      </p:pic>
      <p:sp>
        <p:nvSpPr>
          <p:cNvPr id="1290248" name="AutoShape 8"/>
          <p:cNvSpPr>
            <a:spLocks noChangeArrowheads="1"/>
          </p:cNvSpPr>
          <p:nvPr/>
        </p:nvSpPr>
        <p:spPr bwMode="auto">
          <a:xfrm>
            <a:off x="4876800" y="2362200"/>
            <a:ext cx="381000" cy="304800"/>
          </a:xfrm>
          <a:prstGeom prst="rightArrow">
            <a:avLst>
              <a:gd name="adj1" fmla="val 50000"/>
              <a:gd name="adj2" fmla="val 42188"/>
            </a:avLst>
          </a:prstGeom>
          <a:solidFill>
            <a:schemeClr val="accent1"/>
          </a:solidFill>
          <a:ln w="9525">
            <a:solidFill>
              <a:schemeClr val="tx1"/>
            </a:solidFill>
            <a:miter lim="800000"/>
            <a:headEnd/>
            <a:tailEnd/>
          </a:ln>
        </p:spPr>
        <p:txBody>
          <a:bodyPr wrap="none" lIns="91438" tIns="45719" rIns="91438" bIns="45719" anchor="ctr"/>
          <a:lstStyle/>
          <a:p>
            <a:endParaRPr lang="en-US"/>
          </a:p>
        </p:txBody>
      </p:sp>
    </p:spTree>
    <p:extLst>
      <p:ext uri="{BB962C8B-B14F-4D97-AF65-F5344CB8AC3E}">
        <p14:creationId xmlns:p14="http://schemas.microsoft.com/office/powerpoint/2010/main" val="155808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Unseen Events</a:t>
            </a:r>
            <a:endParaRPr lang="en-US" dirty="0"/>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2287797"/>
            <a:ext cx="3524960" cy="2739606"/>
          </a:xfrm>
          <a:prstGeom prst="rect">
            <a:avLst/>
          </a:prstGeom>
          <a:noFill/>
        </p:spPr>
      </p:pic>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8344" y="2244725"/>
            <a:ext cx="4760049" cy="3013075"/>
          </a:xfrm>
          <a:prstGeom prst="rect">
            <a:avLst/>
          </a:prstGeom>
          <a:noFill/>
        </p:spPr>
      </p:pic>
    </p:spTree>
    <p:extLst>
      <p:ext uri="{BB962C8B-B14F-4D97-AF65-F5344CB8AC3E}">
        <p14:creationId xmlns:p14="http://schemas.microsoft.com/office/powerpoint/2010/main" val="20320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latin typeface="Calibri"/>
                <a:cs typeface="Calibri"/>
              </a:rPr>
              <a:t>Laplace Smoothing</a:t>
            </a:r>
          </a:p>
        </p:txBody>
      </p:sp>
      <p:sp>
        <p:nvSpPr>
          <p:cNvPr id="29699" name="Rectangle 3"/>
          <p:cNvSpPr>
            <a:spLocks noGrp="1" noChangeArrowheads="1"/>
          </p:cNvSpPr>
          <p:nvPr>
            <p:ph idx="1"/>
          </p:nvPr>
        </p:nvSpPr>
        <p:spPr>
          <a:xfrm>
            <a:off x="457200" y="1600200"/>
            <a:ext cx="4724400" cy="4876800"/>
          </a:xfrm>
        </p:spPr>
        <p:txBody>
          <a:bodyPr/>
          <a:lstStyle/>
          <a:p>
            <a:pPr eaLnBrk="1" hangingPunct="1"/>
            <a:r>
              <a:rPr lang="en-US" sz="2400" dirty="0" smtClean="0">
                <a:latin typeface="Calibri"/>
                <a:cs typeface="Calibri"/>
              </a:rPr>
              <a:t>Laplace’s estimate:</a:t>
            </a:r>
          </a:p>
          <a:p>
            <a:pPr lvl="1" eaLnBrk="1" hangingPunct="1"/>
            <a:r>
              <a:rPr lang="en-US" sz="2000" dirty="0" smtClean="0">
                <a:latin typeface="Calibri"/>
                <a:cs typeface="Calibri"/>
              </a:rPr>
              <a:t>Pretend you saw every outcome once more than you actually did</a:t>
            </a: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r>
              <a:rPr lang="en-US" sz="2000" dirty="0" smtClean="0">
                <a:latin typeface="Calibri"/>
                <a:cs typeface="Calibri"/>
              </a:rPr>
              <a:t>Can derive this estimate with </a:t>
            </a:r>
            <a:r>
              <a:rPr lang="en-US" sz="2000" i="1" dirty="0" err="1" smtClean="0">
                <a:latin typeface="Calibri"/>
                <a:cs typeface="Calibri"/>
              </a:rPr>
              <a:t>Dirichlet</a:t>
            </a:r>
            <a:r>
              <a:rPr lang="en-US" sz="2000" i="1" dirty="0" smtClean="0">
                <a:latin typeface="Calibri"/>
                <a:cs typeface="Calibri"/>
              </a:rPr>
              <a:t> priors</a:t>
            </a:r>
            <a:endParaRPr lang="en-US" sz="2400" dirty="0" smtClean="0">
              <a:latin typeface="Calibri"/>
              <a:cs typeface="Calibri"/>
            </a:endParaRPr>
          </a:p>
          <a:p>
            <a:pPr eaLnBrk="1" hangingPunct="1"/>
            <a:endParaRPr lang="en-US" sz="2400" dirty="0" smtClean="0">
              <a:latin typeface="Calibri"/>
              <a:cs typeface="Calibri"/>
            </a:endParaRPr>
          </a:p>
        </p:txBody>
      </p:sp>
      <p:pic>
        <p:nvPicPr>
          <p:cNvPr id="29700" name="Picture 4" descr="txp_fig"/>
          <p:cNvPicPr>
            <a:picLocks noChangeAspect="1" noChangeArrowheads="1"/>
          </p:cNvPicPr>
          <p:nvPr>
            <p:custDataLst>
              <p:tags r:id="rId1"/>
            </p:custDataLst>
          </p:nvPr>
        </p:nvPicPr>
        <p:blipFill>
          <a:blip r:embed="rId6" cstate="print"/>
          <a:srcRect/>
          <a:stretch>
            <a:fillRect/>
          </a:stretch>
        </p:blipFill>
        <p:spPr bwMode="auto">
          <a:xfrm>
            <a:off x="2446338" y="4116389"/>
            <a:ext cx="1643063" cy="760412"/>
          </a:xfrm>
          <a:prstGeom prst="rect">
            <a:avLst/>
          </a:prstGeom>
          <a:noFill/>
          <a:ln w="9525">
            <a:noFill/>
            <a:miter lim="800000"/>
            <a:headEnd/>
            <a:tailEnd/>
          </a:ln>
        </p:spPr>
      </p:pic>
      <p:pic>
        <p:nvPicPr>
          <p:cNvPr id="29704" name="Picture 8" descr="txp_fig"/>
          <p:cNvPicPr>
            <a:picLocks noChangeAspect="1" noChangeArrowheads="1"/>
          </p:cNvPicPr>
          <p:nvPr>
            <p:custDataLst>
              <p:tags r:id="rId2"/>
            </p:custDataLst>
          </p:nvPr>
        </p:nvPicPr>
        <p:blipFill>
          <a:blip r:embed="rId7" cstate="print"/>
          <a:srcRect/>
          <a:stretch>
            <a:fillRect/>
          </a:stretch>
        </p:blipFill>
        <p:spPr bwMode="auto">
          <a:xfrm>
            <a:off x="6019800" y="3294065"/>
            <a:ext cx="2690813" cy="668337"/>
          </a:xfrm>
          <a:prstGeom prst="rect">
            <a:avLst/>
          </a:prstGeom>
          <a:noFill/>
          <a:ln w="9525">
            <a:noFill/>
            <a:miter lim="800000"/>
            <a:headEnd/>
            <a:tailEnd/>
          </a:ln>
        </p:spPr>
      </p:pic>
      <p:pic>
        <p:nvPicPr>
          <p:cNvPr id="29705" name="Picture 9" descr="txp_fig"/>
          <p:cNvPicPr>
            <a:picLocks noChangeAspect="1" noChangeArrowheads="1"/>
          </p:cNvPicPr>
          <p:nvPr>
            <p:custDataLst>
              <p:tags r:id="rId3"/>
            </p:custDataLst>
          </p:nvPr>
        </p:nvPicPr>
        <p:blipFill>
          <a:blip r:embed="rId8" cstate="print"/>
          <a:srcRect/>
          <a:stretch>
            <a:fillRect/>
          </a:stretch>
        </p:blipFill>
        <p:spPr bwMode="auto">
          <a:xfrm>
            <a:off x="5927725" y="4437065"/>
            <a:ext cx="2813051" cy="668337"/>
          </a:xfrm>
          <a:prstGeom prst="rect">
            <a:avLst/>
          </a:prstGeom>
          <a:noFill/>
          <a:ln w="9525">
            <a:noFill/>
            <a:miter lim="800000"/>
            <a:headEnd/>
            <a:tailEnd/>
          </a:ln>
        </p:spPr>
      </p:pic>
      <p:pic>
        <p:nvPicPr>
          <p:cNvPr id="29706" name="Picture 10" descr="txp_fig"/>
          <p:cNvPicPr>
            <a:picLocks noChangeAspect="1" noChangeArrowheads="1"/>
          </p:cNvPicPr>
          <p:nvPr>
            <p:custDataLst>
              <p:tags r:id="rId4"/>
            </p:custDataLst>
          </p:nvPr>
        </p:nvPicPr>
        <p:blipFill>
          <a:blip r:embed="rId9" cstate="print"/>
          <a:srcRect/>
          <a:stretch>
            <a:fillRect/>
          </a:stretch>
        </p:blipFill>
        <p:spPr bwMode="auto">
          <a:xfrm>
            <a:off x="1074738" y="3049589"/>
            <a:ext cx="3649663" cy="760412"/>
          </a:xfrm>
          <a:prstGeom prst="rect">
            <a:avLst/>
          </a:prstGeom>
          <a:noFill/>
          <a:ln w="9525">
            <a:noFill/>
            <a:miter lim="800000"/>
            <a:headEnd/>
            <a:tailEnd/>
          </a:ln>
        </p:spPr>
      </p:pic>
      <p:sp>
        <p:nvSpPr>
          <p:cNvPr id="1291275" name="Rectangle 11"/>
          <p:cNvSpPr>
            <a:spLocks noChangeArrowheads="1"/>
          </p:cNvSpPr>
          <p:nvPr/>
        </p:nvSpPr>
        <p:spPr bwMode="auto">
          <a:xfrm>
            <a:off x="7696200" y="32004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1276" name="Rectangle 12"/>
          <p:cNvSpPr>
            <a:spLocks noChangeArrowheads="1"/>
          </p:cNvSpPr>
          <p:nvPr/>
        </p:nvSpPr>
        <p:spPr bwMode="auto">
          <a:xfrm>
            <a:off x="7696200" y="42672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5"/>
          <p:cNvGrpSpPr/>
          <p:nvPr/>
        </p:nvGrpSpPr>
        <p:grpSpPr>
          <a:xfrm>
            <a:off x="6629400" y="1905000"/>
            <a:ext cx="2606040" cy="685800"/>
            <a:chOff x="6629400" y="1905000"/>
            <a:chExt cx="1447800" cy="381000"/>
          </a:xfrm>
        </p:grpSpPr>
        <p:sp>
          <p:nvSpPr>
            <p:cNvPr id="13"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4"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5"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extLst>
      <p:ext uri="{BB962C8B-B14F-4D97-AF65-F5344CB8AC3E}">
        <p14:creationId xmlns:p14="http://schemas.microsoft.com/office/powerpoint/2010/main" val="16457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127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1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75" grpId="0" animBg="1"/>
      <p:bldP spid="12912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Calibri"/>
                <a:cs typeface="Calibri"/>
              </a:rPr>
              <a:t>Laplace Smoothing</a:t>
            </a:r>
          </a:p>
        </p:txBody>
      </p:sp>
      <p:sp>
        <p:nvSpPr>
          <p:cNvPr id="1292291" name="Rectangle 3"/>
          <p:cNvSpPr>
            <a:spLocks noGrp="1" noChangeArrowheads="1"/>
          </p:cNvSpPr>
          <p:nvPr>
            <p:ph idx="1"/>
          </p:nvPr>
        </p:nvSpPr>
        <p:spPr>
          <a:xfrm>
            <a:off x="838200" y="1447800"/>
            <a:ext cx="5791200" cy="4343400"/>
          </a:xfrm>
        </p:spPr>
        <p:txBody>
          <a:bodyPr/>
          <a:lstStyle/>
          <a:p>
            <a:pPr eaLnBrk="1" hangingPunct="1">
              <a:lnSpc>
                <a:spcPct val="90000"/>
              </a:lnSpc>
            </a:pPr>
            <a:r>
              <a:rPr lang="en-US" sz="2400" dirty="0" smtClean="0">
                <a:latin typeface="Calibri"/>
                <a:cs typeface="Calibri"/>
              </a:rPr>
              <a:t>Laplace’s estimate (extended):</a:t>
            </a:r>
          </a:p>
          <a:p>
            <a:pPr lvl="1" eaLnBrk="1" hangingPunct="1">
              <a:lnSpc>
                <a:spcPct val="90000"/>
              </a:lnSpc>
            </a:pPr>
            <a:r>
              <a:rPr lang="en-US" sz="2000" dirty="0" smtClean="0">
                <a:latin typeface="Calibri"/>
                <a:cs typeface="Calibri"/>
              </a:rPr>
              <a:t>Pretend you saw every outcome k extra times</a:t>
            </a: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lvl="1" eaLnBrk="1" hangingPunct="1">
              <a:lnSpc>
                <a:spcPct val="90000"/>
              </a:lnSpc>
            </a:pPr>
            <a:r>
              <a:rPr lang="en-US" sz="2000" dirty="0" smtClean="0">
                <a:latin typeface="Calibri"/>
                <a:cs typeface="Calibri"/>
              </a:rPr>
              <a:t>What’s Laplace with k = 0?</a:t>
            </a:r>
          </a:p>
          <a:p>
            <a:pPr lvl="1" eaLnBrk="1" hangingPunct="1">
              <a:lnSpc>
                <a:spcPct val="90000"/>
              </a:lnSpc>
            </a:pPr>
            <a:r>
              <a:rPr lang="en-US" sz="2000" dirty="0" smtClean="0">
                <a:latin typeface="Calibri"/>
                <a:cs typeface="Calibri"/>
              </a:rPr>
              <a:t>k is the </a:t>
            </a:r>
            <a:r>
              <a:rPr lang="en-US" sz="2000" dirty="0" smtClean="0">
                <a:solidFill>
                  <a:srgbClr val="CC0000"/>
                </a:solidFill>
                <a:latin typeface="Calibri"/>
                <a:cs typeface="Calibri"/>
              </a:rPr>
              <a:t>strength</a:t>
            </a:r>
            <a:r>
              <a:rPr lang="en-US" sz="2000" dirty="0" smtClean="0">
                <a:latin typeface="Calibri"/>
                <a:cs typeface="Calibri"/>
              </a:rPr>
              <a:t> of the prior</a:t>
            </a:r>
          </a:p>
          <a:p>
            <a:pPr lvl="1" eaLnBrk="1" hangingPunct="1">
              <a:lnSpc>
                <a:spcPct val="90000"/>
              </a:lnSpc>
            </a:pPr>
            <a:endParaRPr lang="en-US" sz="2000" dirty="0" smtClean="0">
              <a:latin typeface="Calibri"/>
              <a:cs typeface="Calibri"/>
            </a:endParaRPr>
          </a:p>
          <a:p>
            <a:pPr eaLnBrk="1" hangingPunct="1">
              <a:lnSpc>
                <a:spcPct val="90000"/>
              </a:lnSpc>
            </a:pPr>
            <a:r>
              <a:rPr lang="en-US" sz="2400" dirty="0" smtClean="0">
                <a:latin typeface="Calibri"/>
                <a:cs typeface="Calibri"/>
              </a:rPr>
              <a:t>Laplace for conditionals:</a:t>
            </a:r>
          </a:p>
          <a:p>
            <a:pPr lvl="1" eaLnBrk="1" hangingPunct="1">
              <a:lnSpc>
                <a:spcPct val="90000"/>
              </a:lnSpc>
            </a:pPr>
            <a:r>
              <a:rPr lang="en-US" sz="2000" dirty="0" smtClean="0">
                <a:latin typeface="Calibri"/>
                <a:cs typeface="Calibri"/>
              </a:rPr>
              <a:t>Smooth each condition independently:</a:t>
            </a:r>
          </a:p>
          <a:p>
            <a:pPr lvl="1" eaLnBrk="1" hangingPunct="1">
              <a:lnSpc>
                <a:spcPct val="90000"/>
              </a:lnSpc>
            </a:pPr>
            <a:endParaRPr lang="en-US" sz="2000" dirty="0" smtClean="0">
              <a:latin typeface="Calibri"/>
              <a:cs typeface="Calibri"/>
            </a:endParaRPr>
          </a:p>
          <a:p>
            <a:pPr lvl="1" eaLnBrk="1" hangingPunct="1">
              <a:lnSpc>
                <a:spcPct val="90000"/>
              </a:lnSpc>
            </a:pPr>
            <a:endParaRPr lang="en-US" sz="2000" dirty="0" smtClean="0">
              <a:latin typeface="Calibri"/>
              <a:cs typeface="Calibri"/>
            </a:endParaRPr>
          </a:p>
          <a:p>
            <a:pPr eaLnBrk="1" hangingPunct="1">
              <a:lnSpc>
                <a:spcPct val="90000"/>
              </a:lnSpc>
            </a:pPr>
            <a:endParaRPr lang="en-US" sz="2400" dirty="0" smtClean="0">
              <a:latin typeface="Calibri"/>
              <a:cs typeface="Calibri"/>
            </a:endParaRPr>
          </a:p>
        </p:txBody>
      </p:sp>
      <p:pic>
        <p:nvPicPr>
          <p:cNvPr id="30727" name="Picture 7" descr="txp_fig"/>
          <p:cNvPicPr>
            <a:picLocks noChangeAspect="1" noChangeArrowheads="1"/>
          </p:cNvPicPr>
          <p:nvPr>
            <p:custDataLst>
              <p:tags r:id="rId1"/>
            </p:custDataLst>
          </p:nvPr>
        </p:nvPicPr>
        <p:blipFill>
          <a:blip r:embed="rId7" cstate="print"/>
          <a:srcRect/>
          <a:stretch>
            <a:fillRect/>
          </a:stretch>
        </p:blipFill>
        <p:spPr bwMode="auto">
          <a:xfrm>
            <a:off x="7543802" y="3962401"/>
            <a:ext cx="2670175" cy="596900"/>
          </a:xfrm>
          <a:prstGeom prst="rect">
            <a:avLst/>
          </a:prstGeom>
          <a:noFill/>
          <a:ln w="9525">
            <a:noFill/>
            <a:miter lim="800000"/>
            <a:headEnd/>
            <a:tailEnd/>
          </a:ln>
        </p:spPr>
      </p:pic>
      <p:pic>
        <p:nvPicPr>
          <p:cNvPr id="30728" name="Picture 8" descr="txp_fig"/>
          <p:cNvPicPr>
            <a:picLocks noChangeAspect="1" noChangeArrowheads="1"/>
          </p:cNvPicPr>
          <p:nvPr>
            <p:custDataLst>
              <p:tags r:id="rId2"/>
            </p:custDataLst>
          </p:nvPr>
        </p:nvPicPr>
        <p:blipFill>
          <a:blip r:embed="rId8" cstate="print"/>
          <a:srcRect/>
          <a:stretch>
            <a:fillRect/>
          </a:stretch>
        </p:blipFill>
        <p:spPr bwMode="auto">
          <a:xfrm>
            <a:off x="7239001" y="4876801"/>
            <a:ext cx="3617913" cy="595313"/>
          </a:xfrm>
          <a:prstGeom prst="rect">
            <a:avLst/>
          </a:prstGeom>
          <a:noFill/>
          <a:ln w="9525">
            <a:noFill/>
            <a:miter lim="800000"/>
            <a:headEnd/>
            <a:tailEnd/>
          </a:ln>
        </p:spPr>
      </p:pic>
      <p:pic>
        <p:nvPicPr>
          <p:cNvPr id="30729" name="Picture 9" descr="txp_fig"/>
          <p:cNvPicPr>
            <a:picLocks noChangeAspect="1" noChangeArrowheads="1"/>
          </p:cNvPicPr>
          <p:nvPr>
            <p:custDataLst>
              <p:tags r:id="rId3"/>
            </p:custDataLst>
          </p:nvPr>
        </p:nvPicPr>
        <p:blipFill>
          <a:blip r:embed="rId9" cstate="print"/>
          <a:srcRect/>
          <a:stretch>
            <a:fillRect/>
          </a:stretch>
        </p:blipFill>
        <p:spPr bwMode="auto">
          <a:xfrm>
            <a:off x="7543802" y="3103563"/>
            <a:ext cx="2670175" cy="596900"/>
          </a:xfrm>
          <a:prstGeom prst="rect">
            <a:avLst/>
          </a:prstGeom>
          <a:noFill/>
          <a:ln w="9525">
            <a:noFill/>
            <a:miter lim="800000"/>
            <a:headEnd/>
            <a:tailEnd/>
          </a:ln>
        </p:spPr>
      </p:pic>
      <p:pic>
        <p:nvPicPr>
          <p:cNvPr id="1292298" name="Picture 10" descr="txp_fig"/>
          <p:cNvPicPr>
            <a:picLocks noChangeAspect="1" noChangeArrowheads="1"/>
          </p:cNvPicPr>
          <p:nvPr>
            <p:custDataLst>
              <p:tags r:id="rId4"/>
            </p:custDataLst>
          </p:nvPr>
        </p:nvPicPr>
        <p:blipFill>
          <a:blip r:embed="rId10" cstate="print"/>
          <a:srcRect/>
          <a:stretch>
            <a:fillRect/>
          </a:stretch>
        </p:blipFill>
        <p:spPr bwMode="auto">
          <a:xfrm>
            <a:off x="1789114" y="5570538"/>
            <a:ext cx="3468687" cy="677863"/>
          </a:xfrm>
          <a:prstGeom prst="rect">
            <a:avLst/>
          </a:prstGeom>
          <a:noFill/>
          <a:ln w="9525">
            <a:noFill/>
            <a:miter lim="800000"/>
            <a:headEnd/>
            <a:tailEnd/>
          </a:ln>
        </p:spPr>
      </p:pic>
      <p:pic>
        <p:nvPicPr>
          <p:cNvPr id="30731" name="Picture 11" descr="txp_fig"/>
          <p:cNvPicPr>
            <a:picLocks noChangeAspect="1" noChangeArrowheads="1"/>
          </p:cNvPicPr>
          <p:nvPr>
            <p:custDataLst>
              <p:tags r:id="rId5"/>
            </p:custDataLst>
          </p:nvPr>
        </p:nvPicPr>
        <p:blipFill>
          <a:blip r:embed="rId11" cstate="print"/>
          <a:srcRect/>
          <a:stretch>
            <a:fillRect/>
          </a:stretch>
        </p:blipFill>
        <p:spPr bwMode="auto">
          <a:xfrm>
            <a:off x="1828802" y="2667000"/>
            <a:ext cx="2760663" cy="633413"/>
          </a:xfrm>
          <a:prstGeom prst="rect">
            <a:avLst/>
          </a:prstGeom>
          <a:noFill/>
          <a:ln w="9525">
            <a:noFill/>
            <a:miter lim="800000"/>
            <a:headEnd/>
            <a:tailEnd/>
          </a:ln>
        </p:spPr>
      </p:pic>
      <p:sp>
        <p:nvSpPr>
          <p:cNvPr id="1292300" name="Rectangle 12"/>
          <p:cNvSpPr>
            <a:spLocks noChangeArrowheads="1"/>
          </p:cNvSpPr>
          <p:nvPr/>
        </p:nvSpPr>
        <p:spPr bwMode="auto">
          <a:xfrm>
            <a:off x="9372600" y="28956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1" name="Rectangle 13"/>
          <p:cNvSpPr>
            <a:spLocks noChangeArrowheads="1"/>
          </p:cNvSpPr>
          <p:nvPr/>
        </p:nvSpPr>
        <p:spPr bwMode="auto">
          <a:xfrm>
            <a:off x="9372600" y="3733800"/>
            <a:ext cx="11430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sp>
        <p:nvSpPr>
          <p:cNvPr id="1292302" name="Rectangle 14"/>
          <p:cNvSpPr>
            <a:spLocks noChangeArrowheads="1"/>
          </p:cNvSpPr>
          <p:nvPr/>
        </p:nvSpPr>
        <p:spPr bwMode="auto">
          <a:xfrm>
            <a:off x="9296400" y="4724400"/>
            <a:ext cx="1676400" cy="914400"/>
          </a:xfrm>
          <a:prstGeom prst="rect">
            <a:avLst/>
          </a:prstGeom>
          <a:solidFill>
            <a:schemeClr val="bg1"/>
          </a:solidFill>
          <a:ln w="9525">
            <a:noFill/>
            <a:miter lim="800000"/>
            <a:headEnd/>
            <a:tailEnd/>
          </a:ln>
        </p:spPr>
        <p:txBody>
          <a:bodyPr wrap="none" lIns="91438" tIns="45719" rIns="91438" bIns="45719" anchor="ctr"/>
          <a:lstStyle/>
          <a:p>
            <a:endParaRPr lang="en-US">
              <a:latin typeface="Calibri"/>
              <a:cs typeface="Calibri"/>
            </a:endParaRPr>
          </a:p>
        </p:txBody>
      </p:sp>
      <p:grpSp>
        <p:nvGrpSpPr>
          <p:cNvPr id="2" name="Group 14"/>
          <p:cNvGrpSpPr/>
          <p:nvPr/>
        </p:nvGrpSpPr>
        <p:grpSpPr>
          <a:xfrm>
            <a:off x="7620000" y="1828800"/>
            <a:ext cx="2606040" cy="685800"/>
            <a:chOff x="6629400" y="1905000"/>
            <a:chExt cx="1447800" cy="381000"/>
          </a:xfrm>
        </p:grpSpPr>
        <p:sp>
          <p:nvSpPr>
            <p:cNvPr id="16" name="Oval 6"/>
            <p:cNvSpPr>
              <a:spLocks noChangeArrowheads="1"/>
            </p:cNvSpPr>
            <p:nvPr/>
          </p:nvSpPr>
          <p:spPr bwMode="auto">
            <a:xfrm>
              <a:off x="66294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7" name="Oval 7"/>
            <p:cNvSpPr>
              <a:spLocks noChangeArrowheads="1"/>
            </p:cNvSpPr>
            <p:nvPr/>
          </p:nvSpPr>
          <p:spPr bwMode="auto">
            <a:xfrm>
              <a:off x="7162800" y="1905000"/>
              <a:ext cx="381000" cy="381000"/>
            </a:xfrm>
            <a:prstGeom prst="ellipse">
              <a:avLst/>
            </a:prstGeom>
            <a:solidFill>
              <a:srgbClr val="FF9999"/>
            </a:solidFill>
            <a:ln w="19050">
              <a:solidFill>
                <a:schemeClr val="tx1"/>
              </a:solidFill>
              <a:round/>
              <a:headEnd/>
              <a:tailEnd/>
            </a:ln>
          </p:spPr>
          <p:txBody>
            <a:bodyPr wrap="none" anchor="ctr"/>
            <a:lstStyle/>
            <a:p>
              <a:pPr algn="ctr"/>
              <a:r>
                <a:rPr lang="en-US" sz="3200" dirty="0">
                  <a:latin typeface="Calibri"/>
                  <a:cs typeface="Calibri"/>
                </a:rPr>
                <a:t>r</a:t>
              </a:r>
            </a:p>
          </p:txBody>
        </p:sp>
        <p:sp>
          <p:nvSpPr>
            <p:cNvPr id="18" name="Oval 8"/>
            <p:cNvSpPr>
              <a:spLocks noChangeArrowheads="1"/>
            </p:cNvSpPr>
            <p:nvPr/>
          </p:nvSpPr>
          <p:spPr bwMode="auto">
            <a:xfrm>
              <a:off x="7696200" y="1905000"/>
              <a:ext cx="381000" cy="381000"/>
            </a:xfrm>
            <a:prstGeom prst="ellipse">
              <a:avLst/>
            </a:prstGeom>
            <a:solidFill>
              <a:srgbClr val="99CCFF"/>
            </a:solidFill>
            <a:ln w="19050">
              <a:solidFill>
                <a:schemeClr val="tx1"/>
              </a:solidFill>
              <a:round/>
              <a:headEnd/>
              <a:tailEnd/>
            </a:ln>
          </p:spPr>
          <p:txBody>
            <a:bodyPr wrap="none" anchor="ctr"/>
            <a:lstStyle/>
            <a:p>
              <a:pPr algn="ctr"/>
              <a:r>
                <a:rPr lang="en-US" sz="3200" dirty="0">
                  <a:latin typeface="Calibri"/>
                  <a:cs typeface="Calibri"/>
                </a:rPr>
                <a:t>b</a:t>
              </a:r>
            </a:p>
          </p:txBody>
        </p:sp>
      </p:grpSp>
    </p:spTree>
    <p:extLst>
      <p:ext uri="{BB962C8B-B14F-4D97-AF65-F5344CB8AC3E}">
        <p14:creationId xmlns:p14="http://schemas.microsoft.com/office/powerpoint/2010/main" val="25714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230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9230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923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229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229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300" grpId="0" animBg="1"/>
      <p:bldP spid="1292301" grpId="0" animBg="1"/>
      <p:bldP spid="12923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Machine Learning</a:t>
            </a:r>
          </a:p>
        </p:txBody>
      </p:sp>
      <p:sp>
        <p:nvSpPr>
          <p:cNvPr id="26627" name="Rectangle 3"/>
          <p:cNvSpPr>
            <a:spLocks noGrp="1" noChangeArrowheads="1"/>
          </p:cNvSpPr>
          <p:nvPr>
            <p:ph idx="1"/>
          </p:nvPr>
        </p:nvSpPr>
        <p:spPr>
          <a:xfrm>
            <a:off x="914400" y="1595436"/>
            <a:ext cx="10363200" cy="4729164"/>
          </a:xfrm>
        </p:spPr>
        <p:txBody>
          <a:bodyPr/>
          <a:lstStyle/>
          <a:p>
            <a:pPr eaLnBrk="1" hangingPunct="1"/>
            <a:r>
              <a:rPr lang="en-US" sz="2800" dirty="0" smtClean="0"/>
              <a:t>Up until now: how use a model to make optimal decisions</a:t>
            </a:r>
          </a:p>
          <a:p>
            <a:pPr lvl="1" eaLnBrk="1" hangingPunct="1"/>
            <a:endParaRPr lang="en-US" sz="2400" dirty="0" smtClean="0"/>
          </a:p>
          <a:p>
            <a:pPr eaLnBrk="1" hangingPunct="1"/>
            <a:r>
              <a:rPr lang="en-US" sz="2800" dirty="0" smtClean="0"/>
              <a:t>Machine learning: how to acquire a model from data / experience</a:t>
            </a:r>
          </a:p>
          <a:p>
            <a:pPr lvl="1" eaLnBrk="1" hangingPunct="1"/>
            <a:r>
              <a:rPr lang="en-US" sz="2400" dirty="0" smtClean="0"/>
              <a:t>Learning parameters (e.g. probabilities)</a:t>
            </a:r>
          </a:p>
          <a:p>
            <a:pPr lvl="1" eaLnBrk="1" hangingPunct="1"/>
            <a:r>
              <a:rPr lang="en-US" sz="2400" dirty="0" smtClean="0"/>
              <a:t>Learning structure (e.g. BN graphs)</a:t>
            </a:r>
          </a:p>
          <a:p>
            <a:pPr lvl="1" eaLnBrk="1" hangingPunct="1"/>
            <a:r>
              <a:rPr lang="en-US" sz="2400" dirty="0" smtClean="0"/>
              <a:t>Learning hidden concepts (e.g. clustering)</a:t>
            </a:r>
          </a:p>
          <a:p>
            <a:pPr lvl="1" eaLnBrk="1" hangingPunct="1"/>
            <a:endParaRPr lang="en-US" sz="2400" dirty="0" smtClean="0"/>
          </a:p>
          <a:p>
            <a:r>
              <a:rPr lang="en-US" sz="2800" dirty="0" smtClean="0"/>
              <a:t>Today: model-based classification with Naive </a:t>
            </a:r>
            <a:r>
              <a:rPr lang="en-US" sz="2800" dirty="0" smtClean="0"/>
              <a:t>Bayes and </a:t>
            </a:r>
            <a:r>
              <a:rPr lang="en-US" sz="2800" dirty="0" err="1" smtClean="0"/>
              <a:t>Perceptrons</a:t>
            </a:r>
            <a:endParaRPr lang="en-US" sz="2800" dirty="0" smtClean="0"/>
          </a:p>
        </p:txBody>
      </p:sp>
    </p:spTree>
    <p:extLst>
      <p:ext uri="{BB962C8B-B14F-4D97-AF65-F5344CB8AC3E}">
        <p14:creationId xmlns:p14="http://schemas.microsoft.com/office/powerpoint/2010/main" val="201707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Estimation: Linear Interpolation* </a:t>
            </a:r>
          </a:p>
        </p:txBody>
      </p:sp>
      <p:sp>
        <p:nvSpPr>
          <p:cNvPr id="1293315" name="Rectangle 3"/>
          <p:cNvSpPr>
            <a:spLocks noGrp="1" noChangeArrowheads="1"/>
          </p:cNvSpPr>
          <p:nvPr>
            <p:ph idx="1"/>
          </p:nvPr>
        </p:nvSpPr>
        <p:spPr>
          <a:xfrm>
            <a:off x="1447800" y="1447800"/>
            <a:ext cx="8915400" cy="4800600"/>
          </a:xfrm>
        </p:spPr>
        <p:txBody>
          <a:bodyPr/>
          <a:lstStyle/>
          <a:p>
            <a:pPr eaLnBrk="1" hangingPunct="1">
              <a:lnSpc>
                <a:spcPct val="80000"/>
              </a:lnSpc>
            </a:pPr>
            <a:r>
              <a:rPr lang="en-US" sz="2400" dirty="0" smtClean="0"/>
              <a:t>In practice, Laplace often performs poorly for P(X|Y):</a:t>
            </a:r>
          </a:p>
          <a:p>
            <a:pPr lvl="1" eaLnBrk="1" hangingPunct="1">
              <a:lnSpc>
                <a:spcPct val="80000"/>
              </a:lnSpc>
            </a:pPr>
            <a:r>
              <a:rPr lang="en-US" sz="2000" dirty="0" smtClean="0"/>
              <a:t>When |X| is very large</a:t>
            </a:r>
          </a:p>
          <a:p>
            <a:pPr lvl="1" eaLnBrk="1" hangingPunct="1">
              <a:lnSpc>
                <a:spcPct val="80000"/>
              </a:lnSpc>
            </a:pPr>
            <a:r>
              <a:rPr lang="en-US" sz="2000" dirty="0" smtClean="0"/>
              <a:t>When |Y| is very large</a:t>
            </a:r>
          </a:p>
          <a:p>
            <a:pPr lvl="1" eaLnBrk="1" hangingPunct="1">
              <a:lnSpc>
                <a:spcPct val="80000"/>
              </a:lnSpc>
            </a:pPr>
            <a:endParaRPr lang="en-US" sz="2000" dirty="0" smtClean="0"/>
          </a:p>
          <a:p>
            <a:pPr eaLnBrk="1" hangingPunct="1">
              <a:lnSpc>
                <a:spcPct val="80000"/>
              </a:lnSpc>
            </a:pPr>
            <a:r>
              <a:rPr lang="en-US" sz="2400" dirty="0" smtClean="0"/>
              <a:t>Another option: linear interpolation</a:t>
            </a:r>
          </a:p>
          <a:p>
            <a:pPr lvl="1" eaLnBrk="1" hangingPunct="1">
              <a:lnSpc>
                <a:spcPct val="80000"/>
              </a:lnSpc>
            </a:pPr>
            <a:r>
              <a:rPr lang="en-US" sz="2000" dirty="0" smtClean="0"/>
              <a:t>Also get the empirical P(X) from the data</a:t>
            </a:r>
          </a:p>
          <a:p>
            <a:pPr lvl="1" eaLnBrk="1" hangingPunct="1">
              <a:lnSpc>
                <a:spcPct val="80000"/>
              </a:lnSpc>
            </a:pPr>
            <a:r>
              <a:rPr lang="en-US" sz="2000" dirty="0" smtClean="0"/>
              <a:t>Make sure the estimate of P(X|Y) isn’t too different from the empirical P(X)</a:t>
            </a:r>
          </a:p>
          <a:p>
            <a:pPr eaLnBrk="1" hangingPunct="1">
              <a:lnSpc>
                <a:spcPct val="80000"/>
              </a:lnSpc>
            </a:pPr>
            <a:endParaRPr lang="en-US" sz="2400" dirty="0" smtClean="0"/>
          </a:p>
          <a:p>
            <a:pPr eaLnBrk="1" hangingPunct="1">
              <a:lnSpc>
                <a:spcPct val="80000"/>
              </a:lnSpc>
            </a:pPr>
            <a:endParaRPr lang="en-US" sz="2400" dirty="0" smtClean="0"/>
          </a:p>
          <a:p>
            <a:pPr lvl="1" eaLnBrk="1" hangingPunct="1">
              <a:lnSpc>
                <a:spcPct val="80000"/>
              </a:lnSpc>
            </a:pPr>
            <a:endParaRPr lang="en-US" sz="2000" dirty="0" smtClean="0"/>
          </a:p>
          <a:p>
            <a:pPr lvl="1" eaLnBrk="1" hangingPunct="1">
              <a:lnSpc>
                <a:spcPct val="80000"/>
              </a:lnSpc>
            </a:pPr>
            <a:r>
              <a:rPr lang="en-US" sz="2000" dirty="0" smtClean="0"/>
              <a:t>What if </a:t>
            </a:r>
            <a:r>
              <a:rPr lang="en-US" sz="2400" dirty="0" smtClean="0">
                <a:sym typeface="Symbol" pitchFamily="18" charset="2"/>
              </a:rPr>
              <a:t></a:t>
            </a:r>
            <a:r>
              <a:rPr lang="en-US" sz="2000" dirty="0" smtClean="0">
                <a:sym typeface="Symbol" pitchFamily="18" charset="2"/>
              </a:rPr>
              <a:t> </a:t>
            </a:r>
            <a:r>
              <a:rPr lang="en-US" sz="2000" dirty="0" smtClean="0"/>
              <a:t>is 0?  1?</a:t>
            </a:r>
          </a:p>
          <a:p>
            <a:pPr eaLnBrk="1" hangingPunct="1">
              <a:lnSpc>
                <a:spcPct val="80000"/>
              </a:lnSpc>
            </a:pPr>
            <a:endParaRPr lang="en-US" sz="2400" dirty="0" smtClean="0"/>
          </a:p>
          <a:p>
            <a:pPr eaLnBrk="1" hangingPunct="1">
              <a:lnSpc>
                <a:spcPct val="80000"/>
              </a:lnSpc>
            </a:pPr>
            <a:r>
              <a:rPr lang="en-US" sz="2400" dirty="0" smtClean="0"/>
              <a:t>For even better ways to estimate parameters, take CIS 530 next semester.  </a:t>
            </a:r>
            <a:r>
              <a:rPr lang="en-US" sz="2400" dirty="0" smtClean="0">
                <a:sym typeface="Wingdings"/>
              </a:rPr>
              <a:t></a:t>
            </a:r>
            <a:endParaRPr lang="en-US" sz="2400" dirty="0" smtClean="0"/>
          </a:p>
        </p:txBody>
      </p:sp>
      <p:pic>
        <p:nvPicPr>
          <p:cNvPr id="1293316" name="Picture 4" descr="txp_fig"/>
          <p:cNvPicPr>
            <a:picLocks noChangeAspect="1" noChangeArrowheads="1"/>
          </p:cNvPicPr>
          <p:nvPr>
            <p:custDataLst>
              <p:tags r:id="rId1"/>
            </p:custDataLst>
          </p:nvPr>
        </p:nvPicPr>
        <p:blipFill>
          <a:blip r:embed="rId3" cstate="print"/>
          <a:srcRect/>
          <a:stretch>
            <a:fillRect/>
          </a:stretch>
        </p:blipFill>
        <p:spPr bwMode="auto">
          <a:xfrm>
            <a:off x="2468563" y="4024313"/>
            <a:ext cx="6370637" cy="395287"/>
          </a:xfrm>
          <a:prstGeom prst="rect">
            <a:avLst/>
          </a:prstGeom>
          <a:noFill/>
          <a:ln w="9525">
            <a:noFill/>
            <a:miter lim="800000"/>
            <a:headEnd/>
            <a:tailEnd/>
          </a:ln>
        </p:spPr>
      </p:pic>
    </p:spTree>
    <p:extLst>
      <p:ext uri="{BB962C8B-B14F-4D97-AF65-F5344CB8AC3E}">
        <p14:creationId xmlns:p14="http://schemas.microsoft.com/office/powerpoint/2010/main" val="103221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331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3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Real NB: Smoothing</a:t>
            </a:r>
          </a:p>
        </p:txBody>
      </p:sp>
      <p:sp>
        <p:nvSpPr>
          <p:cNvPr id="30723" name="Rectangle 3"/>
          <p:cNvSpPr>
            <a:spLocks noGrp="1" noChangeArrowheads="1"/>
          </p:cNvSpPr>
          <p:nvPr>
            <p:ph idx="1"/>
          </p:nvPr>
        </p:nvSpPr>
        <p:spPr/>
        <p:txBody>
          <a:bodyPr/>
          <a:lstStyle/>
          <a:p>
            <a:pPr eaLnBrk="1" hangingPunct="1"/>
            <a:r>
              <a:rPr lang="en-US" sz="2400" dirty="0" smtClean="0"/>
              <a:t>For real classification problems, smoothing is critical</a:t>
            </a:r>
          </a:p>
          <a:p>
            <a:pPr eaLnBrk="1" hangingPunct="1"/>
            <a:r>
              <a:rPr lang="en-US" sz="2400" dirty="0" smtClean="0"/>
              <a:t>New odds ratios:</a:t>
            </a:r>
          </a:p>
        </p:txBody>
      </p:sp>
      <p:sp>
        <p:nvSpPr>
          <p:cNvPr id="30724" name="Text Box 4"/>
          <p:cNvSpPr txBox="1">
            <a:spLocks noChangeArrowheads="1"/>
          </p:cNvSpPr>
          <p:nvPr/>
        </p:nvSpPr>
        <p:spPr bwMode="auto">
          <a:xfrm>
            <a:off x="1600200" y="3690938"/>
            <a:ext cx="25146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helvetica : 11.4</a:t>
            </a:r>
          </a:p>
          <a:p>
            <a:r>
              <a:rPr lang="en-US">
                <a:latin typeface="Courier New" pitchFamily="49" charset="0"/>
              </a:rPr>
              <a:t>seems     : 10.8</a:t>
            </a:r>
          </a:p>
          <a:p>
            <a:r>
              <a:rPr lang="en-US">
                <a:latin typeface="Courier New" pitchFamily="49" charset="0"/>
              </a:rPr>
              <a:t>group     : 10.2</a:t>
            </a:r>
          </a:p>
          <a:p>
            <a:r>
              <a:rPr lang="en-US">
                <a:latin typeface="Courier New" pitchFamily="49" charset="0"/>
              </a:rPr>
              <a:t>ago       :  8.4</a:t>
            </a:r>
          </a:p>
          <a:p>
            <a:r>
              <a:rPr lang="en-US">
                <a:latin typeface="Courier New" pitchFamily="49" charset="0"/>
              </a:rPr>
              <a:t>areas     :  8.3</a:t>
            </a:r>
          </a:p>
          <a:p>
            <a:r>
              <a:rPr lang="en-US">
                <a:latin typeface="Courier New" pitchFamily="49" charset="0"/>
              </a:rPr>
              <a:t>...</a:t>
            </a:r>
          </a:p>
        </p:txBody>
      </p:sp>
      <p:sp>
        <p:nvSpPr>
          <p:cNvPr id="30725" name="Text Box 5"/>
          <p:cNvSpPr txBox="1">
            <a:spLocks noChangeArrowheads="1"/>
          </p:cNvSpPr>
          <p:nvPr/>
        </p:nvSpPr>
        <p:spPr bwMode="auto">
          <a:xfrm>
            <a:off x="4876800" y="3690938"/>
            <a:ext cx="24384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verdana : 28.8</a:t>
            </a:r>
          </a:p>
          <a:p>
            <a:r>
              <a:rPr lang="en-US">
                <a:latin typeface="Courier New" pitchFamily="49" charset="0"/>
              </a:rPr>
              <a:t>Credit  : 28.4</a:t>
            </a:r>
          </a:p>
          <a:p>
            <a:r>
              <a:rPr lang="en-US">
                <a:latin typeface="Courier New" pitchFamily="49" charset="0"/>
              </a:rPr>
              <a:t>ORDER   : 27.2</a:t>
            </a:r>
          </a:p>
          <a:p>
            <a:r>
              <a:rPr lang="en-US">
                <a:latin typeface="Courier New" pitchFamily="49" charset="0"/>
              </a:rPr>
              <a:t>&lt;FONT&gt;  : 26.9</a:t>
            </a:r>
          </a:p>
          <a:p>
            <a:r>
              <a:rPr lang="en-US">
                <a:latin typeface="Courier New" pitchFamily="49" charset="0"/>
              </a:rPr>
              <a:t>money   : 26.5</a:t>
            </a:r>
          </a:p>
          <a:p>
            <a:r>
              <a:rPr lang="en-US">
                <a:latin typeface="Courier New" pitchFamily="49" charset="0"/>
              </a:rPr>
              <a:t>...</a:t>
            </a:r>
          </a:p>
        </p:txBody>
      </p:sp>
      <p:pic>
        <p:nvPicPr>
          <p:cNvPr id="30726" name="Picture 6" descr="txp_fig"/>
          <p:cNvPicPr>
            <a:picLocks noChangeAspect="1" noChangeArrowheads="1"/>
          </p:cNvPicPr>
          <p:nvPr>
            <p:custDataLst>
              <p:tags r:id="rId1"/>
            </p:custDataLst>
          </p:nvPr>
        </p:nvPicPr>
        <p:blipFill>
          <a:blip r:embed="rId5" cstate="print"/>
          <a:srcRect/>
          <a:stretch>
            <a:fillRect/>
          </a:stretch>
        </p:blipFill>
        <p:spPr bwMode="auto">
          <a:xfrm>
            <a:off x="2009775" y="2762250"/>
            <a:ext cx="1647825" cy="698500"/>
          </a:xfrm>
          <a:prstGeom prst="rect">
            <a:avLst/>
          </a:prstGeom>
          <a:noFill/>
          <a:ln w="9525">
            <a:noFill/>
            <a:miter lim="800000"/>
            <a:headEnd/>
            <a:tailEnd/>
          </a:ln>
        </p:spPr>
      </p:pic>
      <p:pic>
        <p:nvPicPr>
          <p:cNvPr id="30727" name="Picture 7" descr="txp_fig"/>
          <p:cNvPicPr>
            <a:picLocks noChangeAspect="1" noChangeArrowheads="1"/>
          </p:cNvPicPr>
          <p:nvPr>
            <p:custDataLst>
              <p:tags r:id="rId2"/>
            </p:custDataLst>
          </p:nvPr>
        </p:nvPicPr>
        <p:blipFill>
          <a:blip r:embed="rId6" cstate="print"/>
          <a:srcRect/>
          <a:stretch>
            <a:fillRect/>
          </a:stretch>
        </p:blipFill>
        <p:spPr bwMode="auto">
          <a:xfrm>
            <a:off x="5183188" y="2736850"/>
            <a:ext cx="1647825" cy="698500"/>
          </a:xfrm>
          <a:prstGeom prst="rect">
            <a:avLst/>
          </a:prstGeom>
          <a:noFill/>
          <a:ln w="9525">
            <a:noFill/>
            <a:miter lim="800000"/>
            <a:headEnd/>
            <a:tailEnd/>
          </a:ln>
        </p:spPr>
      </p:pic>
      <p:sp>
        <p:nvSpPr>
          <p:cNvPr id="30728" name="Text Box 8"/>
          <p:cNvSpPr txBox="1">
            <a:spLocks noChangeArrowheads="1"/>
          </p:cNvSpPr>
          <p:nvPr/>
        </p:nvSpPr>
        <p:spPr bwMode="auto">
          <a:xfrm>
            <a:off x="2514600" y="5791200"/>
            <a:ext cx="4267200" cy="457200"/>
          </a:xfrm>
          <a:prstGeom prst="rect">
            <a:avLst/>
          </a:prstGeom>
          <a:noFill/>
          <a:ln w="9525">
            <a:noFill/>
            <a:miter lim="800000"/>
            <a:headEnd/>
            <a:tailEnd/>
          </a:ln>
        </p:spPr>
        <p:txBody>
          <a:bodyPr>
            <a:spAutoFit/>
          </a:bodyPr>
          <a:lstStyle/>
          <a:p>
            <a:pPr>
              <a:spcBef>
                <a:spcPct val="50000"/>
              </a:spcBef>
            </a:pPr>
            <a:r>
              <a:rPr lang="en-US" sz="2400" i="1" dirty="0">
                <a:latin typeface="Calibri" pitchFamily="34" charset="0"/>
              </a:rPr>
              <a:t>Do these make more sense?</a:t>
            </a:r>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343863" y="1295400"/>
            <a:ext cx="3352874" cy="4667250"/>
          </a:xfrm>
          <a:prstGeom prst="rect">
            <a:avLst/>
          </a:prstGeom>
          <a:noFill/>
        </p:spPr>
      </p:pic>
    </p:spTree>
    <p:extLst>
      <p:ext uri="{BB962C8B-B14F-4D97-AF65-F5344CB8AC3E}">
        <p14:creationId xmlns:p14="http://schemas.microsoft.com/office/powerpoint/2010/main" val="98482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a:t>
            </a:r>
            <a:endParaRPr 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0" y="1143596"/>
            <a:ext cx="7199313" cy="5409007"/>
          </a:xfrm>
          <a:prstGeom prst="rect">
            <a:avLst/>
          </a:prstGeom>
          <a:noFill/>
        </p:spPr>
      </p:pic>
    </p:spTree>
    <p:extLst>
      <p:ext uri="{BB962C8B-B14F-4D97-AF65-F5344CB8AC3E}">
        <p14:creationId xmlns:p14="http://schemas.microsoft.com/office/powerpoint/2010/main" val="1698835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Calibri"/>
                <a:cs typeface="Calibri"/>
              </a:rPr>
              <a:t>Tuning on Held-Out Data</a:t>
            </a:r>
          </a:p>
        </p:txBody>
      </p:sp>
      <p:sp>
        <p:nvSpPr>
          <p:cNvPr id="31747" name="Rectangle 3"/>
          <p:cNvSpPr>
            <a:spLocks noGrp="1" noChangeArrowheads="1"/>
          </p:cNvSpPr>
          <p:nvPr>
            <p:ph idx="1"/>
          </p:nvPr>
        </p:nvSpPr>
        <p:spPr>
          <a:xfrm>
            <a:off x="457200" y="1676400"/>
            <a:ext cx="6477000" cy="4525962"/>
          </a:xfrm>
        </p:spPr>
        <p:txBody>
          <a:bodyPr/>
          <a:lstStyle/>
          <a:p>
            <a:pPr eaLnBrk="1" hangingPunct="1">
              <a:lnSpc>
                <a:spcPct val="80000"/>
              </a:lnSpc>
            </a:pPr>
            <a:r>
              <a:rPr lang="en-US" sz="2800" dirty="0" smtClean="0">
                <a:latin typeface="Calibri"/>
                <a:cs typeface="Calibri"/>
              </a:rPr>
              <a:t>Now we’ve got two kinds of unknowns</a:t>
            </a:r>
          </a:p>
          <a:p>
            <a:pPr lvl="1" eaLnBrk="1" hangingPunct="1">
              <a:lnSpc>
                <a:spcPct val="80000"/>
              </a:lnSpc>
            </a:pPr>
            <a:r>
              <a:rPr lang="en-US" sz="2400" dirty="0" smtClean="0">
                <a:latin typeface="Calibri"/>
                <a:cs typeface="Calibri"/>
              </a:rPr>
              <a:t>Parameters: the probabilities P(X|Y), P(Y)</a:t>
            </a:r>
          </a:p>
          <a:p>
            <a:pPr lvl="1" eaLnBrk="1" hangingPunct="1">
              <a:lnSpc>
                <a:spcPct val="80000"/>
              </a:lnSpc>
            </a:pPr>
            <a:r>
              <a:rPr lang="en-US" sz="2400" dirty="0" err="1" smtClean="0">
                <a:latin typeface="Calibri"/>
                <a:cs typeface="Calibri"/>
              </a:rPr>
              <a:t>Hyperparameters</a:t>
            </a:r>
            <a:r>
              <a:rPr lang="en-US" sz="2400" dirty="0" smtClean="0">
                <a:latin typeface="Calibri"/>
                <a:cs typeface="Calibri"/>
              </a:rPr>
              <a:t>: e.g. the amount / type of smoothing to do, k, </a:t>
            </a:r>
            <a:r>
              <a:rPr lang="en-US" sz="2400" dirty="0" smtClean="0">
                <a:latin typeface="Calibri"/>
                <a:cs typeface="Calibri"/>
                <a:sym typeface="Symbol" pitchFamily="18" charset="2"/>
              </a:rPr>
              <a:t></a:t>
            </a:r>
          </a:p>
          <a:p>
            <a:pPr lvl="1" eaLnBrk="1" hangingPunct="1">
              <a:lnSpc>
                <a:spcPct val="80000"/>
              </a:lnSpc>
            </a:pPr>
            <a:endParaRPr lang="en-US" sz="2400" dirty="0" smtClean="0">
              <a:latin typeface="Calibri"/>
              <a:cs typeface="Calibri"/>
              <a:sym typeface="Symbol" pitchFamily="18" charset="2"/>
            </a:endParaRPr>
          </a:p>
          <a:p>
            <a:pPr eaLnBrk="1" hangingPunct="1">
              <a:lnSpc>
                <a:spcPct val="80000"/>
              </a:lnSpc>
            </a:pPr>
            <a:r>
              <a:rPr lang="en-US" sz="2800" dirty="0" smtClean="0">
                <a:latin typeface="Calibri"/>
                <a:cs typeface="Calibri"/>
                <a:sym typeface="Symbol" pitchFamily="18" charset="2"/>
              </a:rPr>
              <a:t>What should we learn where?</a:t>
            </a:r>
          </a:p>
          <a:p>
            <a:pPr lvl="1" eaLnBrk="1" hangingPunct="1">
              <a:lnSpc>
                <a:spcPct val="80000"/>
              </a:lnSpc>
            </a:pPr>
            <a:r>
              <a:rPr lang="en-US" sz="2400" dirty="0" smtClean="0">
                <a:latin typeface="Calibri"/>
                <a:cs typeface="Calibri"/>
                <a:sym typeface="Symbol" pitchFamily="18" charset="2"/>
              </a:rPr>
              <a:t>Learn parameters from training data</a:t>
            </a:r>
          </a:p>
          <a:p>
            <a:pPr lvl="1" eaLnBrk="1" hangingPunct="1">
              <a:lnSpc>
                <a:spcPct val="80000"/>
              </a:lnSpc>
            </a:pPr>
            <a:r>
              <a:rPr lang="en-US" sz="2400" dirty="0" smtClean="0">
                <a:latin typeface="Calibri"/>
                <a:cs typeface="Calibri"/>
                <a:sym typeface="Symbol" pitchFamily="18" charset="2"/>
              </a:rPr>
              <a:t>Tune </a:t>
            </a:r>
            <a:r>
              <a:rPr lang="en-US" sz="2400" dirty="0" err="1" smtClean="0">
                <a:latin typeface="Calibri"/>
                <a:cs typeface="Calibri"/>
                <a:sym typeface="Symbol" pitchFamily="18" charset="2"/>
              </a:rPr>
              <a:t>hyperparameters</a:t>
            </a:r>
            <a:r>
              <a:rPr lang="en-US" sz="2400" dirty="0" smtClean="0">
                <a:latin typeface="Calibri"/>
                <a:cs typeface="Calibri"/>
                <a:sym typeface="Symbol" pitchFamily="18" charset="2"/>
              </a:rPr>
              <a:t> on different data</a:t>
            </a:r>
          </a:p>
          <a:p>
            <a:pPr lvl="2" eaLnBrk="1" hangingPunct="1">
              <a:lnSpc>
                <a:spcPct val="80000"/>
              </a:lnSpc>
            </a:pPr>
            <a:r>
              <a:rPr lang="en-US" sz="2000" dirty="0" smtClean="0">
                <a:latin typeface="Calibri"/>
                <a:cs typeface="Calibri"/>
                <a:sym typeface="Symbol" pitchFamily="18" charset="2"/>
              </a:rPr>
              <a:t>Why?</a:t>
            </a:r>
          </a:p>
          <a:p>
            <a:pPr lvl="1" eaLnBrk="1" hangingPunct="1">
              <a:lnSpc>
                <a:spcPct val="80000"/>
              </a:lnSpc>
            </a:pPr>
            <a:r>
              <a:rPr lang="en-US" sz="2400" dirty="0" smtClean="0">
                <a:latin typeface="Calibri"/>
                <a:cs typeface="Calibri"/>
                <a:sym typeface="Symbol" pitchFamily="18" charset="2"/>
              </a:rPr>
              <a:t>For each value of the </a:t>
            </a:r>
            <a:r>
              <a:rPr lang="en-US" sz="2400" dirty="0" err="1" smtClean="0">
                <a:latin typeface="Calibri"/>
                <a:cs typeface="Calibri"/>
                <a:sym typeface="Symbol" pitchFamily="18" charset="2"/>
              </a:rPr>
              <a:t>hyperparameters</a:t>
            </a:r>
            <a:r>
              <a:rPr lang="en-US" sz="2400" dirty="0" smtClean="0">
                <a:latin typeface="Calibri"/>
                <a:cs typeface="Calibri"/>
                <a:sym typeface="Symbol" pitchFamily="18" charset="2"/>
              </a:rPr>
              <a:t>, train and test on the held-out data</a:t>
            </a:r>
          </a:p>
          <a:p>
            <a:pPr lvl="1" eaLnBrk="1" hangingPunct="1">
              <a:lnSpc>
                <a:spcPct val="80000"/>
              </a:lnSpc>
            </a:pPr>
            <a:r>
              <a:rPr lang="en-US" sz="2400" dirty="0" smtClean="0">
                <a:latin typeface="Calibri"/>
                <a:cs typeface="Calibri"/>
                <a:sym typeface="Symbol" pitchFamily="18" charset="2"/>
              </a:rPr>
              <a:t>Choose the best value and do a final test on the test data</a:t>
            </a:r>
          </a:p>
        </p:txBody>
      </p:sp>
      <p:sp>
        <p:nvSpPr>
          <p:cNvPr id="31748" name="Line 4"/>
          <p:cNvSpPr>
            <a:spLocks noChangeShapeType="1"/>
          </p:cNvSpPr>
          <p:nvPr/>
        </p:nvSpPr>
        <p:spPr bwMode="auto">
          <a:xfrm>
            <a:off x="8129587" y="3933825"/>
            <a:ext cx="2165350" cy="0"/>
          </a:xfrm>
          <a:prstGeom prst="line">
            <a:avLst/>
          </a:prstGeom>
          <a:noFill/>
          <a:ln w="38100">
            <a:solidFill>
              <a:schemeClr val="tx1"/>
            </a:solidFill>
            <a:round/>
            <a:headEnd/>
            <a:tailEnd/>
          </a:ln>
        </p:spPr>
        <p:txBody>
          <a:bodyPr/>
          <a:lstStyle/>
          <a:p>
            <a:endParaRPr lang="en-US">
              <a:latin typeface="Calibri"/>
              <a:cs typeface="Calibri"/>
            </a:endParaRPr>
          </a:p>
        </p:txBody>
      </p:sp>
      <p:sp>
        <p:nvSpPr>
          <p:cNvPr id="31749" name="Line 5"/>
          <p:cNvSpPr>
            <a:spLocks noChangeShapeType="1"/>
          </p:cNvSpPr>
          <p:nvPr/>
        </p:nvSpPr>
        <p:spPr bwMode="auto">
          <a:xfrm flipV="1">
            <a:off x="8129587" y="2093913"/>
            <a:ext cx="0" cy="1839912"/>
          </a:xfrm>
          <a:prstGeom prst="line">
            <a:avLst/>
          </a:prstGeom>
          <a:noFill/>
          <a:ln w="38100">
            <a:solidFill>
              <a:schemeClr val="tx1"/>
            </a:solidFill>
            <a:round/>
            <a:headEnd/>
            <a:tailEnd/>
          </a:ln>
        </p:spPr>
        <p:txBody>
          <a:bodyPr/>
          <a:lstStyle/>
          <a:p>
            <a:endParaRPr lang="en-US">
              <a:latin typeface="Calibri"/>
              <a:cs typeface="Calibri"/>
            </a:endParaRPr>
          </a:p>
        </p:txBody>
      </p:sp>
      <p:pic>
        <p:nvPicPr>
          <p:cNvPr id="31750" name="Picture 13" descr="txp_fig"/>
          <p:cNvPicPr>
            <a:picLocks noChangeAspect="1"/>
          </p:cNvPicPr>
          <p:nvPr>
            <p:custDataLst>
              <p:tags r:id="rId1"/>
            </p:custDataLst>
          </p:nvPr>
        </p:nvPicPr>
        <p:blipFill>
          <a:blip r:embed="rId7" cstate="print"/>
          <a:srcRect/>
          <a:stretch>
            <a:fillRect/>
          </a:stretch>
        </p:blipFill>
        <p:spPr bwMode="auto">
          <a:xfrm>
            <a:off x="9140825" y="4149725"/>
            <a:ext cx="150812" cy="223838"/>
          </a:xfrm>
          <a:prstGeom prst="rect">
            <a:avLst/>
          </a:prstGeom>
          <a:noFill/>
          <a:ln w="9525">
            <a:noFill/>
            <a:miter lim="800000"/>
            <a:headEnd/>
            <a:tailEnd/>
          </a:ln>
        </p:spPr>
      </p:pic>
      <p:pic>
        <p:nvPicPr>
          <p:cNvPr id="31751" name="Picture 7" descr="txp_fig"/>
          <p:cNvPicPr>
            <a:picLocks noChangeAspect="1" noChangeArrowheads="1"/>
          </p:cNvPicPr>
          <p:nvPr>
            <p:custDataLst>
              <p:tags r:id="rId2"/>
            </p:custDataLst>
          </p:nvPr>
        </p:nvPicPr>
        <p:blipFill>
          <a:blip r:embed="rId8" cstate="print"/>
          <a:srcRect/>
          <a:stretch>
            <a:fillRect/>
          </a:stretch>
        </p:blipFill>
        <p:spPr bwMode="auto">
          <a:xfrm>
            <a:off x="7704137" y="2306638"/>
            <a:ext cx="209550" cy="1317625"/>
          </a:xfrm>
          <a:prstGeom prst="rect">
            <a:avLst/>
          </a:prstGeom>
          <a:noFill/>
          <a:ln w="9525">
            <a:noFill/>
            <a:miter lim="800000"/>
            <a:headEnd/>
            <a:tailEnd/>
          </a:ln>
        </p:spPr>
      </p:pic>
      <p:sp>
        <p:nvSpPr>
          <p:cNvPr id="31752" name="Freeform 8"/>
          <p:cNvSpPr>
            <a:spLocks/>
          </p:cNvSpPr>
          <p:nvPr/>
        </p:nvSpPr>
        <p:spPr bwMode="auto">
          <a:xfrm>
            <a:off x="8161337" y="2128838"/>
            <a:ext cx="2133600" cy="1752600"/>
          </a:xfrm>
          <a:custGeom>
            <a:avLst/>
            <a:gdLst>
              <a:gd name="T0" fmla="*/ 0 w 1344"/>
              <a:gd name="T1" fmla="*/ 0 h 1104"/>
              <a:gd name="T2" fmla="*/ 2147483647 w 1344"/>
              <a:gd name="T3" fmla="*/ 2147483647 h 1104"/>
              <a:gd name="T4" fmla="*/ 2147483647 w 1344"/>
              <a:gd name="T5" fmla="*/ 2147483647 h 1104"/>
              <a:gd name="T6" fmla="*/ 2147483647 w 1344"/>
              <a:gd name="T7" fmla="*/ 2147483647 h 1104"/>
              <a:gd name="T8" fmla="*/ 0 60000 65536"/>
              <a:gd name="T9" fmla="*/ 0 60000 65536"/>
              <a:gd name="T10" fmla="*/ 0 60000 65536"/>
              <a:gd name="T11" fmla="*/ 0 60000 65536"/>
              <a:gd name="T12" fmla="*/ 0 w 1344"/>
              <a:gd name="T13" fmla="*/ 0 h 1104"/>
              <a:gd name="T14" fmla="*/ 1344 w 1344"/>
              <a:gd name="T15" fmla="*/ 1104 h 1104"/>
            </a:gdLst>
            <a:ahLst/>
            <a:cxnLst>
              <a:cxn ang="T8">
                <a:pos x="T0" y="T1"/>
              </a:cxn>
              <a:cxn ang="T9">
                <a:pos x="T2" y="T3"/>
              </a:cxn>
              <a:cxn ang="T10">
                <a:pos x="T4" y="T5"/>
              </a:cxn>
              <a:cxn ang="T11">
                <a:pos x="T6" y="T7"/>
              </a:cxn>
            </a:cxnLst>
            <a:rect l="T12" t="T13" r="T14" b="T15"/>
            <a:pathLst>
              <a:path w="1344" h="1104">
                <a:moveTo>
                  <a:pt x="0" y="0"/>
                </a:moveTo>
                <a:cubicBezTo>
                  <a:pt x="132" y="0"/>
                  <a:pt x="264" y="0"/>
                  <a:pt x="432" y="48"/>
                </a:cubicBezTo>
                <a:cubicBezTo>
                  <a:pt x="600" y="96"/>
                  <a:pt x="856" y="112"/>
                  <a:pt x="1008" y="288"/>
                </a:cubicBezTo>
                <a:cubicBezTo>
                  <a:pt x="1160" y="464"/>
                  <a:pt x="1252" y="784"/>
                  <a:pt x="1344" y="1104"/>
                </a:cubicBezTo>
              </a:path>
            </a:pathLst>
          </a:custGeom>
          <a:noFill/>
          <a:ln w="38100">
            <a:solidFill>
              <a:srgbClr val="3333FF"/>
            </a:solidFill>
            <a:round/>
            <a:headEnd/>
            <a:tailEnd/>
          </a:ln>
        </p:spPr>
        <p:txBody>
          <a:bodyPr/>
          <a:lstStyle/>
          <a:p>
            <a:endParaRPr lang="en-US">
              <a:latin typeface="Calibri"/>
              <a:cs typeface="Calibri"/>
            </a:endParaRPr>
          </a:p>
        </p:txBody>
      </p:sp>
      <p:pic>
        <p:nvPicPr>
          <p:cNvPr id="31753" name="Picture 9" descr="txp_fig"/>
          <p:cNvPicPr>
            <a:picLocks noChangeAspect="1" noChangeArrowheads="1"/>
          </p:cNvPicPr>
          <p:nvPr>
            <p:custDataLst>
              <p:tags r:id="rId3"/>
            </p:custDataLst>
          </p:nvPr>
        </p:nvPicPr>
        <p:blipFill>
          <a:blip r:embed="rId9" cstate="print"/>
          <a:srcRect/>
          <a:stretch>
            <a:fillRect/>
          </a:stretch>
        </p:blipFill>
        <p:spPr bwMode="auto">
          <a:xfrm>
            <a:off x="9151937" y="1900238"/>
            <a:ext cx="1136650" cy="269875"/>
          </a:xfrm>
          <a:prstGeom prst="rect">
            <a:avLst/>
          </a:prstGeom>
          <a:noFill/>
          <a:ln w="9525">
            <a:noFill/>
            <a:miter lim="800000"/>
            <a:headEnd/>
            <a:tailEnd/>
          </a:ln>
        </p:spPr>
      </p:pic>
      <p:sp>
        <p:nvSpPr>
          <p:cNvPr id="31754" name="Freeform 10"/>
          <p:cNvSpPr>
            <a:spLocks/>
          </p:cNvSpPr>
          <p:nvPr/>
        </p:nvSpPr>
        <p:spPr bwMode="auto">
          <a:xfrm>
            <a:off x="8164512" y="2430463"/>
            <a:ext cx="2130425" cy="1450975"/>
          </a:xfrm>
          <a:custGeom>
            <a:avLst/>
            <a:gdLst>
              <a:gd name="T0" fmla="*/ 0 w 1342"/>
              <a:gd name="T1" fmla="*/ 2147483647 h 914"/>
              <a:gd name="T2" fmla="*/ 2147483647 w 1342"/>
              <a:gd name="T3" fmla="*/ 2147483647 h 914"/>
              <a:gd name="T4" fmla="*/ 2147483647 w 1342"/>
              <a:gd name="T5" fmla="*/ 2147483647 h 914"/>
              <a:gd name="T6" fmla="*/ 2147483647 w 1342"/>
              <a:gd name="T7" fmla="*/ 2147483647 h 914"/>
              <a:gd name="T8" fmla="*/ 0 60000 65536"/>
              <a:gd name="T9" fmla="*/ 0 60000 65536"/>
              <a:gd name="T10" fmla="*/ 0 60000 65536"/>
              <a:gd name="T11" fmla="*/ 0 60000 65536"/>
              <a:gd name="T12" fmla="*/ 0 w 1342"/>
              <a:gd name="T13" fmla="*/ 0 h 914"/>
              <a:gd name="T14" fmla="*/ 1342 w 1342"/>
              <a:gd name="T15" fmla="*/ 914 h 914"/>
            </a:gdLst>
            <a:ahLst/>
            <a:cxnLst>
              <a:cxn ang="T8">
                <a:pos x="T0" y="T1"/>
              </a:cxn>
              <a:cxn ang="T9">
                <a:pos x="T2" y="T3"/>
              </a:cxn>
              <a:cxn ang="T10">
                <a:pos x="T4" y="T5"/>
              </a:cxn>
              <a:cxn ang="T11">
                <a:pos x="T6" y="T7"/>
              </a:cxn>
            </a:cxnLst>
            <a:rect l="T12" t="T13" r="T14" b="T15"/>
            <a:pathLst>
              <a:path w="1342" h="914">
                <a:moveTo>
                  <a:pt x="0" y="235"/>
                </a:moveTo>
                <a:cubicBezTo>
                  <a:pt x="64" y="197"/>
                  <a:pt x="228" y="8"/>
                  <a:pt x="388" y="4"/>
                </a:cubicBezTo>
                <a:cubicBezTo>
                  <a:pt x="548" y="0"/>
                  <a:pt x="799" y="62"/>
                  <a:pt x="958" y="214"/>
                </a:cubicBezTo>
                <a:cubicBezTo>
                  <a:pt x="1117" y="366"/>
                  <a:pt x="1262" y="768"/>
                  <a:pt x="1342" y="914"/>
                </a:cubicBezTo>
              </a:path>
            </a:pathLst>
          </a:custGeom>
          <a:noFill/>
          <a:ln w="38100">
            <a:solidFill>
              <a:srgbClr val="008000"/>
            </a:solidFill>
            <a:round/>
            <a:headEnd/>
            <a:tailEnd/>
          </a:ln>
        </p:spPr>
        <p:txBody>
          <a:bodyPr/>
          <a:lstStyle/>
          <a:p>
            <a:endParaRPr lang="en-US">
              <a:latin typeface="Calibri"/>
              <a:cs typeface="Calibri"/>
            </a:endParaRPr>
          </a:p>
        </p:txBody>
      </p:sp>
      <p:pic>
        <p:nvPicPr>
          <p:cNvPr id="31755" name="Picture 11" descr="txp_fig"/>
          <p:cNvPicPr>
            <a:picLocks noChangeAspect="1" noChangeArrowheads="1"/>
          </p:cNvPicPr>
          <p:nvPr>
            <p:custDataLst>
              <p:tags r:id="rId4"/>
            </p:custDataLst>
          </p:nvPr>
        </p:nvPicPr>
        <p:blipFill>
          <a:blip r:embed="rId10" cstate="print"/>
          <a:srcRect/>
          <a:stretch>
            <a:fillRect/>
          </a:stretch>
        </p:blipFill>
        <p:spPr bwMode="auto">
          <a:xfrm>
            <a:off x="8229600" y="3124200"/>
            <a:ext cx="1227137" cy="223838"/>
          </a:xfrm>
          <a:prstGeom prst="rect">
            <a:avLst/>
          </a:prstGeom>
          <a:noFill/>
          <a:ln w="9525">
            <a:noFill/>
            <a:miter lim="800000"/>
            <a:headEnd/>
            <a:tailEnd/>
          </a:ln>
        </p:spPr>
      </p:pic>
      <p:pic>
        <p:nvPicPr>
          <p:cNvPr id="31756" name="Picture 12" descr="txp_fig"/>
          <p:cNvPicPr>
            <a:picLocks noChangeAspect="1" noChangeArrowheads="1"/>
          </p:cNvPicPr>
          <p:nvPr>
            <p:custDataLst>
              <p:tags r:id="rId5"/>
            </p:custDataLst>
          </p:nvPr>
        </p:nvPicPr>
        <p:blipFill>
          <a:blip r:embed="rId11" cstate="print"/>
          <a:srcRect/>
          <a:stretch>
            <a:fillRect/>
          </a:stretch>
        </p:blipFill>
        <p:spPr bwMode="auto">
          <a:xfrm>
            <a:off x="9228137" y="3424238"/>
            <a:ext cx="584200" cy="209550"/>
          </a:xfrm>
          <a:prstGeom prst="rect">
            <a:avLst/>
          </a:prstGeom>
          <a:noFill/>
          <a:ln w="9525">
            <a:noFill/>
            <a:miter lim="800000"/>
            <a:headEnd/>
            <a:tailEnd/>
          </a:ln>
        </p:spPr>
      </p:pic>
      <p:sp>
        <p:nvSpPr>
          <p:cNvPr id="31757" name="Freeform 13"/>
          <p:cNvSpPr>
            <a:spLocks/>
          </p:cNvSpPr>
          <p:nvPr/>
        </p:nvSpPr>
        <p:spPr bwMode="auto">
          <a:xfrm>
            <a:off x="8161337" y="2420938"/>
            <a:ext cx="2130425" cy="1463675"/>
          </a:xfrm>
          <a:custGeom>
            <a:avLst/>
            <a:gdLst>
              <a:gd name="T0" fmla="*/ 0 w 1342"/>
              <a:gd name="T1" fmla="*/ 2147483647 h 922"/>
              <a:gd name="T2" fmla="*/ 2147483647 w 1342"/>
              <a:gd name="T3" fmla="*/ 2147483647 h 922"/>
              <a:gd name="T4" fmla="*/ 2147483647 w 1342"/>
              <a:gd name="T5" fmla="*/ 2147483647 h 922"/>
              <a:gd name="T6" fmla="*/ 2147483647 w 1342"/>
              <a:gd name="T7" fmla="*/ 2147483647 h 922"/>
              <a:gd name="T8" fmla="*/ 0 60000 65536"/>
              <a:gd name="T9" fmla="*/ 0 60000 65536"/>
              <a:gd name="T10" fmla="*/ 0 60000 65536"/>
              <a:gd name="T11" fmla="*/ 0 60000 65536"/>
              <a:gd name="T12" fmla="*/ 0 w 1342"/>
              <a:gd name="T13" fmla="*/ 0 h 922"/>
              <a:gd name="T14" fmla="*/ 1342 w 1342"/>
              <a:gd name="T15" fmla="*/ 922 h 922"/>
            </a:gdLst>
            <a:ahLst/>
            <a:cxnLst>
              <a:cxn ang="T8">
                <a:pos x="T0" y="T1"/>
              </a:cxn>
              <a:cxn ang="T9">
                <a:pos x="T2" y="T3"/>
              </a:cxn>
              <a:cxn ang="T10">
                <a:pos x="T4" y="T5"/>
              </a:cxn>
              <a:cxn ang="T11">
                <a:pos x="T6" y="T7"/>
              </a:cxn>
            </a:cxnLst>
            <a:rect l="T12" t="T13" r="T14" b="T15"/>
            <a:pathLst>
              <a:path w="1342" h="922">
                <a:moveTo>
                  <a:pt x="0" y="243"/>
                </a:moveTo>
                <a:cubicBezTo>
                  <a:pt x="93" y="203"/>
                  <a:pt x="406" y="8"/>
                  <a:pt x="557" y="4"/>
                </a:cubicBezTo>
                <a:cubicBezTo>
                  <a:pt x="708" y="0"/>
                  <a:pt x="776" y="67"/>
                  <a:pt x="907" y="220"/>
                </a:cubicBezTo>
                <a:cubicBezTo>
                  <a:pt x="1038" y="373"/>
                  <a:pt x="1252" y="776"/>
                  <a:pt x="1342" y="922"/>
                </a:cubicBezTo>
              </a:path>
            </a:pathLst>
          </a:custGeom>
          <a:noFill/>
          <a:ln w="38100">
            <a:solidFill>
              <a:srgbClr val="CC0000"/>
            </a:solidFill>
            <a:round/>
            <a:headEnd/>
            <a:tailEnd/>
          </a:ln>
        </p:spPr>
        <p:txBody>
          <a:bodyPr/>
          <a:lstStyle/>
          <a:p>
            <a:endParaRPr lang="en-US">
              <a:latin typeface="Calibri"/>
              <a:cs typeface="Calibri"/>
            </a:endParaRPr>
          </a:p>
        </p:txBody>
      </p:sp>
      <p:pic>
        <p:nvPicPr>
          <p:cNvPr id="1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7323298" y="4375150"/>
            <a:ext cx="1032052" cy="1543050"/>
          </a:xfrm>
          <a:prstGeom prst="rect">
            <a:avLst/>
          </a:prstGeom>
          <a:noFill/>
        </p:spPr>
      </p:pic>
      <p:pic>
        <p:nvPicPr>
          <p:cNvPr id="15"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8618537" y="4451367"/>
            <a:ext cx="1108477" cy="1543016"/>
          </a:xfrm>
          <a:prstGeom prst="rect">
            <a:avLst/>
          </a:prstGeom>
          <a:noFill/>
        </p:spPr>
      </p:pic>
      <p:pic>
        <p:nvPicPr>
          <p:cNvPr id="1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0066596" y="4400550"/>
            <a:ext cx="1410271" cy="1543050"/>
          </a:xfrm>
          <a:prstGeom prst="rect">
            <a:avLst/>
          </a:prstGeom>
          <a:noFill/>
        </p:spPr>
      </p:pic>
    </p:spTree>
    <p:extLst>
      <p:ext uri="{BB962C8B-B14F-4D97-AF65-F5344CB8AC3E}">
        <p14:creationId xmlns:p14="http://schemas.microsoft.com/office/powerpoint/2010/main" val="1527262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0" y="1371600"/>
            <a:ext cx="7500937" cy="4585938"/>
          </a:xfrm>
          <a:prstGeom prst="rect">
            <a:avLst/>
          </a:prstGeom>
          <a:noFill/>
        </p:spPr>
      </p:pic>
    </p:spTree>
    <p:extLst>
      <p:ext uri="{BB962C8B-B14F-4D97-AF65-F5344CB8AC3E}">
        <p14:creationId xmlns:p14="http://schemas.microsoft.com/office/powerpoint/2010/main" val="197423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Errors, and What to Do</a:t>
            </a:r>
          </a:p>
        </p:txBody>
      </p:sp>
      <p:sp>
        <p:nvSpPr>
          <p:cNvPr id="32771" name="Rectangle 3"/>
          <p:cNvSpPr>
            <a:spLocks noGrp="1" noChangeArrowheads="1"/>
          </p:cNvSpPr>
          <p:nvPr>
            <p:ph idx="1"/>
          </p:nvPr>
        </p:nvSpPr>
        <p:spPr>
          <a:xfrm>
            <a:off x="2133600" y="1447800"/>
            <a:ext cx="8229600" cy="4800600"/>
          </a:xfrm>
        </p:spPr>
        <p:txBody>
          <a:bodyPr/>
          <a:lstStyle/>
          <a:p>
            <a:pPr eaLnBrk="1" hangingPunct="1"/>
            <a:r>
              <a:rPr lang="en-US" sz="2400" dirty="0" smtClean="0"/>
              <a:t>Examples of errors</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sp>
        <p:nvSpPr>
          <p:cNvPr id="32772" name="Text Box 4"/>
          <p:cNvSpPr txBox="1">
            <a:spLocks noChangeArrowheads="1"/>
          </p:cNvSpPr>
          <p:nvPr/>
        </p:nvSpPr>
        <p:spPr bwMode="auto">
          <a:xfrm>
            <a:off x="2590800" y="2082800"/>
            <a:ext cx="6781800" cy="1697038"/>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Dear GlobalSCAPE Customer, </a:t>
            </a:r>
          </a:p>
          <a:p>
            <a:pPr>
              <a:spcBef>
                <a:spcPct val="50000"/>
              </a:spcBef>
            </a:pPr>
            <a:r>
              <a:rPr lang="en-US" sz="1400">
                <a:latin typeface="Courier New" pitchFamily="49" charset="0"/>
              </a:rPr>
              <a:t>GlobalSCAPE has partnered with ScanSoft to offer you the latest version of OmniPage Pro, for just $99.99* - the regular list price is $499! The most common question we've received about this offer is - Is this genuine? We would like to assure you that this offer is authorized by ScanSoft, is genuine and valid. You can get the . . .</a:t>
            </a:r>
          </a:p>
        </p:txBody>
      </p:sp>
      <p:sp>
        <p:nvSpPr>
          <p:cNvPr id="32773" name="Text Box 5"/>
          <p:cNvSpPr txBox="1">
            <a:spLocks noChangeArrowheads="1"/>
          </p:cNvSpPr>
          <p:nvPr/>
        </p:nvSpPr>
        <p:spPr bwMode="auto">
          <a:xfrm>
            <a:off x="2590800" y="3987800"/>
            <a:ext cx="6781800" cy="1803400"/>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 . . To receive your $30 Amazon.com promotional certificate, click through to</a:t>
            </a:r>
          </a:p>
          <a:p>
            <a:pPr>
              <a:spcBef>
                <a:spcPct val="50000"/>
              </a:spcBef>
            </a:pPr>
            <a:r>
              <a:rPr lang="en-US" sz="1400">
                <a:latin typeface="Courier New" pitchFamily="49" charset="0"/>
              </a:rPr>
              <a:t>  http://www.amazon.com/apparel</a:t>
            </a:r>
          </a:p>
          <a:p>
            <a:pPr>
              <a:spcBef>
                <a:spcPct val="50000"/>
              </a:spcBef>
            </a:pPr>
            <a:r>
              <a:rPr lang="en-US" sz="1400">
                <a:latin typeface="Courier New" pitchFamily="49" charset="0"/>
              </a:rPr>
              <a:t>and see the prominent link for the $30 offer. All details are there. We hope you enjoyed receiving this message. However, if you'd rather not receive future e-mails announcing new store launches, please click . . .</a:t>
            </a:r>
          </a:p>
        </p:txBody>
      </p:sp>
    </p:spTree>
    <p:extLst>
      <p:ext uri="{BB962C8B-B14F-4D97-AF65-F5344CB8AC3E}">
        <p14:creationId xmlns:p14="http://schemas.microsoft.com/office/powerpoint/2010/main" val="24995051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What to Do About Errors?</a:t>
            </a:r>
          </a:p>
        </p:txBody>
      </p:sp>
      <p:sp>
        <p:nvSpPr>
          <p:cNvPr id="33795" name="Rectangle 3"/>
          <p:cNvSpPr>
            <a:spLocks noGrp="1" noChangeArrowheads="1"/>
          </p:cNvSpPr>
          <p:nvPr>
            <p:ph idx="1"/>
          </p:nvPr>
        </p:nvSpPr>
        <p:spPr>
          <a:xfrm>
            <a:off x="406400" y="1397001"/>
            <a:ext cx="6451600" cy="4729164"/>
          </a:xfrm>
        </p:spPr>
        <p:txBody>
          <a:bodyPr/>
          <a:lstStyle/>
          <a:p>
            <a:pPr eaLnBrk="1" hangingPunct="1">
              <a:lnSpc>
                <a:spcPct val="80000"/>
              </a:lnSpc>
            </a:pPr>
            <a:r>
              <a:rPr lang="en-US" sz="2400" dirty="0" smtClean="0"/>
              <a:t>Need more features– words aren’t enough!</a:t>
            </a:r>
          </a:p>
          <a:p>
            <a:pPr lvl="1" eaLnBrk="1" hangingPunct="1">
              <a:lnSpc>
                <a:spcPct val="80000"/>
              </a:lnSpc>
            </a:pPr>
            <a:r>
              <a:rPr lang="en-US" sz="2000" dirty="0" smtClean="0"/>
              <a:t>Have you emailed the sender before?</a:t>
            </a:r>
          </a:p>
          <a:p>
            <a:pPr lvl="1" eaLnBrk="1" hangingPunct="1">
              <a:lnSpc>
                <a:spcPct val="80000"/>
              </a:lnSpc>
            </a:pPr>
            <a:r>
              <a:rPr lang="en-US" sz="2000" dirty="0" smtClean="0"/>
              <a:t>Have 1K other people just gotten the same email?</a:t>
            </a:r>
          </a:p>
          <a:p>
            <a:pPr lvl="1" eaLnBrk="1" hangingPunct="1">
              <a:lnSpc>
                <a:spcPct val="80000"/>
              </a:lnSpc>
            </a:pPr>
            <a:r>
              <a:rPr lang="en-US" sz="2000" dirty="0" smtClean="0"/>
              <a:t>Is the sending information consistent? </a:t>
            </a:r>
          </a:p>
          <a:p>
            <a:pPr lvl="1" eaLnBrk="1" hangingPunct="1">
              <a:lnSpc>
                <a:spcPct val="80000"/>
              </a:lnSpc>
            </a:pPr>
            <a:r>
              <a:rPr lang="en-US" sz="2000" dirty="0" smtClean="0"/>
              <a:t>Is the email in ALL CAPS?</a:t>
            </a:r>
          </a:p>
          <a:p>
            <a:pPr lvl="1" eaLnBrk="1" hangingPunct="1">
              <a:lnSpc>
                <a:spcPct val="80000"/>
              </a:lnSpc>
            </a:pPr>
            <a:r>
              <a:rPr lang="en-US" sz="2000" dirty="0" smtClean="0"/>
              <a:t>Do inline URLs point where they say they point?</a:t>
            </a:r>
          </a:p>
          <a:p>
            <a:pPr lvl="1" eaLnBrk="1" hangingPunct="1">
              <a:lnSpc>
                <a:spcPct val="80000"/>
              </a:lnSpc>
            </a:pPr>
            <a:r>
              <a:rPr lang="en-US" sz="2000" dirty="0" smtClean="0"/>
              <a:t>Does the email address you by (your) name?</a:t>
            </a:r>
          </a:p>
          <a:p>
            <a:pPr eaLnBrk="1" hangingPunct="1">
              <a:lnSpc>
                <a:spcPct val="80000"/>
              </a:lnSpc>
            </a:pPr>
            <a:endParaRPr lang="en-US" sz="2400" dirty="0" smtClean="0"/>
          </a:p>
          <a:p>
            <a:pPr eaLnBrk="1" hangingPunct="1">
              <a:lnSpc>
                <a:spcPct val="80000"/>
              </a:lnSpc>
            </a:pPr>
            <a:r>
              <a:rPr lang="en-US" sz="2400" dirty="0" smtClean="0"/>
              <a:t>Can add these information sources as new variables in the NB model</a:t>
            </a:r>
          </a:p>
          <a:p>
            <a:pPr eaLnBrk="1" hangingPunct="1">
              <a:lnSpc>
                <a:spcPct val="80000"/>
              </a:lnSpc>
            </a:pPr>
            <a:endParaRPr lang="en-US" sz="2400" dirty="0" smtClean="0"/>
          </a:p>
          <a:p>
            <a:pPr eaLnBrk="1" hangingPunct="1">
              <a:lnSpc>
                <a:spcPct val="80000"/>
              </a:lnSpc>
            </a:pPr>
            <a:r>
              <a:rPr lang="en-US" sz="2400" dirty="0" smtClean="0"/>
              <a:t>Next class we’ll talk about classifiers which let you easily add arbitrary features more easily</a:t>
            </a:r>
          </a:p>
          <a:p>
            <a:pPr eaLnBrk="1" hangingPunct="1">
              <a:lnSpc>
                <a:spcPct val="80000"/>
              </a:lnSpc>
            </a:pPr>
            <a:endParaRPr lang="en-US" sz="24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4800" y="1371722"/>
            <a:ext cx="3233737" cy="4585694"/>
          </a:xfrm>
          <a:prstGeom prst="rect">
            <a:avLst/>
          </a:prstGeom>
          <a:noFill/>
        </p:spPr>
      </p:pic>
      <p:sp>
        <p:nvSpPr>
          <p:cNvPr id="5" name="Rectangle 4"/>
          <p:cNvSpPr/>
          <p:nvPr/>
        </p:nvSpPr>
        <p:spPr>
          <a:xfrm>
            <a:off x="7848600" y="1447800"/>
            <a:ext cx="304800" cy="4648200"/>
          </a:xfrm>
          <a:prstGeom prst="rect">
            <a:avLst/>
          </a:prstGeom>
          <a:gradFill flip="none" rotWithShape="1">
            <a:gsLst>
              <a:gs pos="0">
                <a:schemeClr val="bg1"/>
              </a:gs>
              <a:gs pos="47000">
                <a:schemeClr val="bg1">
                  <a:alpha val="5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325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Baselines</a:t>
            </a:r>
          </a:p>
        </p:txBody>
      </p:sp>
      <p:sp>
        <p:nvSpPr>
          <p:cNvPr id="35843" name="Rectangle 3"/>
          <p:cNvSpPr>
            <a:spLocks noGrp="1" noChangeArrowheads="1"/>
          </p:cNvSpPr>
          <p:nvPr>
            <p:ph idx="1"/>
          </p:nvPr>
        </p:nvSpPr>
        <p:spPr/>
        <p:txBody>
          <a:bodyPr/>
          <a:lstStyle/>
          <a:p>
            <a:pPr eaLnBrk="1" hangingPunct="1">
              <a:lnSpc>
                <a:spcPct val="80000"/>
              </a:lnSpc>
            </a:pPr>
            <a:r>
              <a:rPr lang="en-US" sz="2400" smtClean="0"/>
              <a:t>First step: get a </a:t>
            </a:r>
            <a:r>
              <a:rPr lang="en-US" sz="2400" smtClean="0">
                <a:solidFill>
                  <a:srgbClr val="CC0000"/>
                </a:solidFill>
              </a:rPr>
              <a:t>baseline</a:t>
            </a:r>
          </a:p>
          <a:p>
            <a:pPr lvl="1" eaLnBrk="1" hangingPunct="1">
              <a:lnSpc>
                <a:spcPct val="80000"/>
              </a:lnSpc>
            </a:pPr>
            <a:r>
              <a:rPr lang="en-US" sz="2000" smtClean="0"/>
              <a:t>Baselines are very simple “straw man” procedures</a:t>
            </a:r>
          </a:p>
          <a:p>
            <a:pPr lvl="1" eaLnBrk="1" hangingPunct="1">
              <a:lnSpc>
                <a:spcPct val="80000"/>
              </a:lnSpc>
            </a:pPr>
            <a:r>
              <a:rPr lang="en-US" sz="2000" smtClean="0"/>
              <a:t>Help determine how hard the task is</a:t>
            </a:r>
          </a:p>
          <a:p>
            <a:pPr lvl="1" eaLnBrk="1" hangingPunct="1">
              <a:lnSpc>
                <a:spcPct val="80000"/>
              </a:lnSpc>
            </a:pPr>
            <a:r>
              <a:rPr lang="en-US" sz="2000" smtClean="0"/>
              <a:t>Help know what a “good” accuracy is</a:t>
            </a:r>
          </a:p>
          <a:p>
            <a:pPr eaLnBrk="1" hangingPunct="1">
              <a:lnSpc>
                <a:spcPct val="80000"/>
              </a:lnSpc>
            </a:pPr>
            <a:endParaRPr lang="en-US" sz="2400" smtClean="0"/>
          </a:p>
          <a:p>
            <a:pPr eaLnBrk="1" hangingPunct="1">
              <a:lnSpc>
                <a:spcPct val="80000"/>
              </a:lnSpc>
            </a:pPr>
            <a:r>
              <a:rPr lang="en-US" sz="2400" smtClean="0"/>
              <a:t>Weak baseline: most frequent label classifier</a:t>
            </a:r>
          </a:p>
          <a:p>
            <a:pPr lvl="1" eaLnBrk="1" hangingPunct="1">
              <a:lnSpc>
                <a:spcPct val="80000"/>
              </a:lnSpc>
            </a:pPr>
            <a:r>
              <a:rPr lang="en-US" sz="2000" smtClean="0"/>
              <a:t>Gives all test instances whatever label was most common in the training set</a:t>
            </a:r>
          </a:p>
          <a:p>
            <a:pPr lvl="1" eaLnBrk="1" hangingPunct="1">
              <a:lnSpc>
                <a:spcPct val="80000"/>
              </a:lnSpc>
            </a:pPr>
            <a:r>
              <a:rPr lang="en-US" sz="2000" smtClean="0"/>
              <a:t>E.g. for spam filtering, might label everything as ham</a:t>
            </a:r>
          </a:p>
          <a:p>
            <a:pPr lvl="1" eaLnBrk="1" hangingPunct="1">
              <a:lnSpc>
                <a:spcPct val="80000"/>
              </a:lnSpc>
            </a:pPr>
            <a:r>
              <a:rPr lang="en-US" sz="2000" smtClean="0"/>
              <a:t>Accuracy might be very high if the problem is skewed</a:t>
            </a:r>
          </a:p>
          <a:p>
            <a:pPr lvl="1" eaLnBrk="1" hangingPunct="1">
              <a:lnSpc>
                <a:spcPct val="80000"/>
              </a:lnSpc>
            </a:pPr>
            <a:r>
              <a:rPr lang="en-US" sz="2000" smtClean="0"/>
              <a:t>E.g. calling everything “ham” gets 66%, so a classifier that gets 70% isn’t very good…</a:t>
            </a:r>
          </a:p>
          <a:p>
            <a:pPr lvl="1" eaLnBrk="1" hangingPunct="1">
              <a:lnSpc>
                <a:spcPct val="80000"/>
              </a:lnSpc>
            </a:pPr>
            <a:endParaRPr lang="en-US" sz="2000" smtClean="0"/>
          </a:p>
          <a:p>
            <a:pPr eaLnBrk="1" hangingPunct="1">
              <a:lnSpc>
                <a:spcPct val="80000"/>
              </a:lnSpc>
            </a:pPr>
            <a:r>
              <a:rPr lang="en-US" sz="2400" smtClean="0"/>
              <a:t>For real research, usually use previous work as a (strong) baseline</a:t>
            </a:r>
          </a:p>
          <a:p>
            <a:pPr lvl="1" eaLnBrk="1" hangingPunct="1">
              <a:lnSpc>
                <a:spcPct val="80000"/>
              </a:lnSpc>
            </a:pPr>
            <a:endParaRPr lang="en-US" sz="2000" smtClean="0"/>
          </a:p>
        </p:txBody>
      </p:sp>
    </p:spTree>
    <p:extLst>
      <p:ext uri="{BB962C8B-B14F-4D97-AF65-F5344CB8AC3E}">
        <p14:creationId xmlns:p14="http://schemas.microsoft.com/office/powerpoint/2010/main" val="325173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Confidences from a Classifier</a:t>
            </a:r>
          </a:p>
        </p:txBody>
      </p:sp>
      <p:sp>
        <p:nvSpPr>
          <p:cNvPr id="1299459" name="Rectangle 3"/>
          <p:cNvSpPr>
            <a:spLocks noGrp="1" noChangeArrowheads="1"/>
          </p:cNvSpPr>
          <p:nvPr>
            <p:ph idx="1"/>
          </p:nvPr>
        </p:nvSpPr>
        <p:spPr>
          <a:xfrm>
            <a:off x="457200" y="1600200"/>
            <a:ext cx="5410200" cy="5029200"/>
          </a:xfrm>
        </p:spPr>
        <p:txBody>
          <a:bodyPr/>
          <a:lstStyle/>
          <a:p>
            <a:pPr eaLnBrk="1" hangingPunct="1">
              <a:lnSpc>
                <a:spcPct val="80000"/>
              </a:lnSpc>
            </a:pPr>
            <a:r>
              <a:rPr lang="en-US" sz="2000" smtClean="0"/>
              <a:t>The </a:t>
            </a:r>
            <a:r>
              <a:rPr lang="en-US" sz="2000" smtClean="0">
                <a:solidFill>
                  <a:srgbClr val="CC0000"/>
                </a:solidFill>
              </a:rPr>
              <a:t>confidence </a:t>
            </a:r>
            <a:r>
              <a:rPr lang="en-US" sz="2000" smtClean="0"/>
              <a:t>of a probabilistic classifier:</a:t>
            </a:r>
          </a:p>
          <a:p>
            <a:pPr lvl="1" eaLnBrk="1" hangingPunct="1">
              <a:lnSpc>
                <a:spcPct val="80000"/>
              </a:lnSpc>
            </a:pPr>
            <a:r>
              <a:rPr lang="en-US" sz="1800" smtClean="0"/>
              <a:t>Posterior over the top label</a:t>
            </a:r>
          </a:p>
          <a:p>
            <a:pPr lvl="1" eaLnBrk="1" hangingPunct="1">
              <a:lnSpc>
                <a:spcPct val="80000"/>
              </a:lnSpc>
            </a:pPr>
            <a:endParaRPr lang="en-US" sz="1800" smtClean="0"/>
          </a:p>
          <a:p>
            <a:pPr lvl="1" eaLnBrk="1" hangingPunct="1">
              <a:lnSpc>
                <a:spcPct val="80000"/>
              </a:lnSpc>
            </a:pPr>
            <a:endParaRPr lang="en-US" sz="1800" smtClean="0"/>
          </a:p>
          <a:p>
            <a:pPr lvl="1" eaLnBrk="1" hangingPunct="1">
              <a:lnSpc>
                <a:spcPct val="80000"/>
              </a:lnSpc>
            </a:pPr>
            <a:endParaRPr lang="en-US" sz="1800" smtClean="0"/>
          </a:p>
          <a:p>
            <a:pPr lvl="1" eaLnBrk="1" hangingPunct="1">
              <a:lnSpc>
                <a:spcPct val="80000"/>
              </a:lnSpc>
            </a:pPr>
            <a:r>
              <a:rPr lang="en-US" sz="1800" smtClean="0"/>
              <a:t>Represents how sure the classifier is of the classification</a:t>
            </a:r>
          </a:p>
          <a:p>
            <a:pPr lvl="1" eaLnBrk="1" hangingPunct="1">
              <a:lnSpc>
                <a:spcPct val="80000"/>
              </a:lnSpc>
            </a:pPr>
            <a:r>
              <a:rPr lang="en-US" sz="1800" smtClean="0"/>
              <a:t>Any probabilistic model will have confidences</a:t>
            </a:r>
          </a:p>
          <a:p>
            <a:pPr lvl="1" eaLnBrk="1" hangingPunct="1">
              <a:lnSpc>
                <a:spcPct val="80000"/>
              </a:lnSpc>
            </a:pPr>
            <a:r>
              <a:rPr lang="en-US" sz="1800" smtClean="0"/>
              <a:t>No guarantee confidence is correct</a:t>
            </a:r>
          </a:p>
          <a:p>
            <a:pPr eaLnBrk="1" hangingPunct="1">
              <a:lnSpc>
                <a:spcPct val="80000"/>
              </a:lnSpc>
            </a:pPr>
            <a:endParaRPr lang="en-US" sz="2000" smtClean="0"/>
          </a:p>
          <a:p>
            <a:pPr eaLnBrk="1" hangingPunct="1">
              <a:lnSpc>
                <a:spcPct val="80000"/>
              </a:lnSpc>
            </a:pPr>
            <a:r>
              <a:rPr lang="en-US" sz="2000" smtClean="0"/>
              <a:t>Calibration</a:t>
            </a:r>
          </a:p>
          <a:p>
            <a:pPr lvl="1" eaLnBrk="1" hangingPunct="1">
              <a:lnSpc>
                <a:spcPct val="80000"/>
              </a:lnSpc>
            </a:pPr>
            <a:r>
              <a:rPr lang="en-US" sz="1800" smtClean="0"/>
              <a:t>Weak calibration: higher confidences mean higher accuracy</a:t>
            </a:r>
          </a:p>
          <a:p>
            <a:pPr lvl="1" eaLnBrk="1" hangingPunct="1">
              <a:lnSpc>
                <a:spcPct val="80000"/>
              </a:lnSpc>
            </a:pPr>
            <a:r>
              <a:rPr lang="en-US" sz="1800" smtClean="0"/>
              <a:t>Strong calibration: confidence predicts accuracy rate</a:t>
            </a:r>
          </a:p>
          <a:p>
            <a:pPr lvl="1" eaLnBrk="1" hangingPunct="1">
              <a:lnSpc>
                <a:spcPct val="80000"/>
              </a:lnSpc>
            </a:pPr>
            <a:r>
              <a:rPr lang="en-US" sz="1800" smtClean="0"/>
              <a:t>What’s the value of calibration?</a:t>
            </a:r>
          </a:p>
        </p:txBody>
      </p:sp>
      <p:pic>
        <p:nvPicPr>
          <p:cNvPr id="36868" name="Picture 34" descr="txp_fig"/>
          <p:cNvPicPr>
            <a:picLocks noChangeAspect="1"/>
          </p:cNvPicPr>
          <p:nvPr>
            <p:custDataLst>
              <p:tags r:id="rId1"/>
            </p:custDataLst>
          </p:nvPr>
        </p:nvPicPr>
        <p:blipFill>
          <a:blip r:embed="rId10" cstate="print"/>
          <a:srcRect/>
          <a:stretch>
            <a:fillRect/>
          </a:stretch>
        </p:blipFill>
        <p:spPr bwMode="auto">
          <a:xfrm>
            <a:off x="1524000" y="2384425"/>
            <a:ext cx="3654425" cy="395288"/>
          </a:xfrm>
          <a:prstGeom prst="rect">
            <a:avLst/>
          </a:prstGeom>
          <a:noFill/>
          <a:ln w="9525">
            <a:noFill/>
            <a:miter lim="800000"/>
            <a:headEnd/>
            <a:tailEnd/>
          </a:ln>
        </p:spPr>
      </p:pic>
      <p:grpSp>
        <p:nvGrpSpPr>
          <p:cNvPr id="36869" name="Group 5"/>
          <p:cNvGrpSpPr>
            <a:grpSpLocks/>
          </p:cNvGrpSpPr>
          <p:nvPr/>
        </p:nvGrpSpPr>
        <p:grpSpPr bwMode="auto">
          <a:xfrm>
            <a:off x="6705600" y="1611313"/>
            <a:ext cx="1600200" cy="1538287"/>
            <a:chOff x="4179" y="1008"/>
            <a:chExt cx="1149" cy="1104"/>
          </a:xfrm>
        </p:grpSpPr>
        <p:sp>
          <p:nvSpPr>
            <p:cNvPr id="36890" name="Line 6"/>
            <p:cNvSpPr>
              <a:spLocks noChangeShapeType="1"/>
            </p:cNvSpPr>
            <p:nvPr/>
          </p:nvSpPr>
          <p:spPr bwMode="auto">
            <a:xfrm>
              <a:off x="4368" y="1842"/>
              <a:ext cx="960" cy="0"/>
            </a:xfrm>
            <a:prstGeom prst="line">
              <a:avLst/>
            </a:prstGeom>
            <a:noFill/>
            <a:ln w="38100">
              <a:solidFill>
                <a:schemeClr val="tx1"/>
              </a:solidFill>
              <a:round/>
              <a:headEnd/>
              <a:tailEnd/>
            </a:ln>
          </p:spPr>
          <p:txBody>
            <a:bodyPr/>
            <a:lstStyle/>
            <a:p>
              <a:endParaRPr lang="en-US"/>
            </a:p>
          </p:txBody>
        </p:sp>
        <p:pic>
          <p:nvPicPr>
            <p:cNvPr id="36891" name="Picture 7" descr="txp_fig"/>
            <p:cNvPicPr>
              <a:picLocks noChangeAspect="1" noChangeArrowheads="1"/>
            </p:cNvPicPr>
            <p:nvPr>
              <p:custDataLst>
                <p:tags r:id="rId6"/>
              </p:custDataLst>
            </p:nvPr>
          </p:nvPicPr>
          <p:blipFill>
            <a:blip r:embed="rId11" cstate="print"/>
            <a:srcRect/>
            <a:stretch>
              <a:fillRect/>
            </a:stretch>
          </p:blipFill>
          <p:spPr bwMode="auto">
            <a:xfrm>
              <a:off x="4608" y="1938"/>
              <a:ext cx="523" cy="174"/>
            </a:xfrm>
            <a:prstGeom prst="rect">
              <a:avLst/>
            </a:prstGeom>
            <a:noFill/>
            <a:ln w="9525">
              <a:noFill/>
              <a:miter lim="800000"/>
              <a:headEnd/>
              <a:tailEnd/>
            </a:ln>
          </p:spPr>
        </p:pic>
        <p:pic>
          <p:nvPicPr>
            <p:cNvPr id="36892" name="Picture 8" descr="txp_fig"/>
            <p:cNvPicPr>
              <a:picLocks noChangeAspect="1" noChangeArrowheads="1"/>
            </p:cNvPicPr>
            <p:nvPr>
              <p:custDataLst>
                <p:tags r:id="rId7"/>
              </p:custDataLst>
            </p:nvPr>
          </p:nvPicPr>
          <p:blipFill>
            <a:blip r:embed="rId12" cstate="print"/>
            <a:srcRect/>
            <a:stretch>
              <a:fillRect/>
            </a:stretch>
          </p:blipFill>
          <p:spPr bwMode="auto">
            <a:xfrm>
              <a:off x="4179" y="1122"/>
              <a:ext cx="93" cy="585"/>
            </a:xfrm>
            <a:prstGeom prst="rect">
              <a:avLst/>
            </a:prstGeom>
            <a:noFill/>
            <a:ln w="9525">
              <a:noFill/>
              <a:miter lim="800000"/>
              <a:headEnd/>
              <a:tailEnd/>
            </a:ln>
          </p:spPr>
        </p:pic>
        <p:sp>
          <p:nvSpPr>
            <p:cNvPr id="36893" name="Line 9"/>
            <p:cNvSpPr>
              <a:spLocks noChangeShapeType="1"/>
            </p:cNvSpPr>
            <p:nvPr/>
          </p:nvSpPr>
          <p:spPr bwMode="auto">
            <a:xfrm flipV="1">
              <a:off x="4368" y="1026"/>
              <a:ext cx="0" cy="816"/>
            </a:xfrm>
            <a:prstGeom prst="line">
              <a:avLst/>
            </a:prstGeom>
            <a:noFill/>
            <a:ln w="38100">
              <a:solidFill>
                <a:schemeClr val="tx1"/>
              </a:solidFill>
              <a:round/>
              <a:headEnd/>
              <a:tailEnd/>
            </a:ln>
          </p:spPr>
          <p:txBody>
            <a:bodyPr/>
            <a:lstStyle/>
            <a:p>
              <a:endParaRPr lang="en-US"/>
            </a:p>
          </p:txBody>
        </p:sp>
        <p:sp>
          <p:nvSpPr>
            <p:cNvPr id="36894" name="Rectangle 10"/>
            <p:cNvSpPr>
              <a:spLocks noChangeArrowheads="1"/>
            </p:cNvSpPr>
            <p:nvPr/>
          </p:nvSpPr>
          <p:spPr bwMode="auto">
            <a:xfrm>
              <a:off x="4416" y="1776"/>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5" name="Rectangle 11"/>
            <p:cNvSpPr>
              <a:spLocks noChangeArrowheads="1"/>
            </p:cNvSpPr>
            <p:nvPr/>
          </p:nvSpPr>
          <p:spPr bwMode="auto">
            <a:xfrm>
              <a:off x="4608" y="1632"/>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6" name="Rectangle 12"/>
            <p:cNvSpPr>
              <a:spLocks noChangeArrowheads="1"/>
            </p:cNvSpPr>
            <p:nvPr/>
          </p:nvSpPr>
          <p:spPr bwMode="auto">
            <a:xfrm>
              <a:off x="4800" y="1488"/>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7" name="Rectangle 13"/>
            <p:cNvSpPr>
              <a:spLocks noChangeArrowheads="1"/>
            </p:cNvSpPr>
            <p:nvPr/>
          </p:nvSpPr>
          <p:spPr bwMode="auto">
            <a:xfrm>
              <a:off x="4992" y="1248"/>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98" name="Rectangle 14"/>
            <p:cNvSpPr>
              <a:spLocks noChangeArrowheads="1"/>
            </p:cNvSpPr>
            <p:nvPr/>
          </p:nvSpPr>
          <p:spPr bwMode="auto">
            <a:xfrm>
              <a:off x="5184" y="1008"/>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0" name="Group 15"/>
          <p:cNvGrpSpPr>
            <a:grpSpLocks/>
          </p:cNvGrpSpPr>
          <p:nvPr/>
        </p:nvGrpSpPr>
        <p:grpSpPr bwMode="auto">
          <a:xfrm>
            <a:off x="6705600" y="3363913"/>
            <a:ext cx="1600200" cy="1538287"/>
            <a:chOff x="4179" y="2304"/>
            <a:chExt cx="1149" cy="1104"/>
          </a:xfrm>
        </p:grpSpPr>
        <p:sp>
          <p:nvSpPr>
            <p:cNvPr id="36881" name="Line 16"/>
            <p:cNvSpPr>
              <a:spLocks noChangeShapeType="1"/>
            </p:cNvSpPr>
            <p:nvPr/>
          </p:nvSpPr>
          <p:spPr bwMode="auto">
            <a:xfrm>
              <a:off x="4368" y="3138"/>
              <a:ext cx="960" cy="0"/>
            </a:xfrm>
            <a:prstGeom prst="line">
              <a:avLst/>
            </a:prstGeom>
            <a:noFill/>
            <a:ln w="38100">
              <a:solidFill>
                <a:schemeClr val="tx1"/>
              </a:solidFill>
              <a:round/>
              <a:headEnd/>
              <a:tailEnd/>
            </a:ln>
          </p:spPr>
          <p:txBody>
            <a:bodyPr/>
            <a:lstStyle/>
            <a:p>
              <a:endParaRPr lang="en-US"/>
            </a:p>
          </p:txBody>
        </p:sp>
        <p:pic>
          <p:nvPicPr>
            <p:cNvPr id="36882" name="Picture 17" descr="txp_fig"/>
            <p:cNvPicPr>
              <a:picLocks noChangeAspect="1" noChangeArrowheads="1"/>
            </p:cNvPicPr>
            <p:nvPr>
              <p:custDataLst>
                <p:tags r:id="rId4"/>
              </p:custDataLst>
            </p:nvPr>
          </p:nvPicPr>
          <p:blipFill>
            <a:blip r:embed="rId11" cstate="print"/>
            <a:srcRect/>
            <a:stretch>
              <a:fillRect/>
            </a:stretch>
          </p:blipFill>
          <p:spPr bwMode="auto">
            <a:xfrm>
              <a:off x="4608" y="3234"/>
              <a:ext cx="523" cy="174"/>
            </a:xfrm>
            <a:prstGeom prst="rect">
              <a:avLst/>
            </a:prstGeom>
            <a:noFill/>
            <a:ln w="9525">
              <a:noFill/>
              <a:miter lim="800000"/>
              <a:headEnd/>
              <a:tailEnd/>
            </a:ln>
          </p:spPr>
        </p:pic>
        <p:pic>
          <p:nvPicPr>
            <p:cNvPr id="36883" name="Picture 18" descr="txp_fig"/>
            <p:cNvPicPr>
              <a:picLocks noChangeAspect="1" noChangeArrowheads="1"/>
            </p:cNvPicPr>
            <p:nvPr>
              <p:custDataLst>
                <p:tags r:id="rId5"/>
              </p:custDataLst>
            </p:nvPr>
          </p:nvPicPr>
          <p:blipFill>
            <a:blip r:embed="rId12" cstate="print"/>
            <a:srcRect/>
            <a:stretch>
              <a:fillRect/>
            </a:stretch>
          </p:blipFill>
          <p:spPr bwMode="auto">
            <a:xfrm>
              <a:off x="4179" y="2418"/>
              <a:ext cx="93" cy="585"/>
            </a:xfrm>
            <a:prstGeom prst="rect">
              <a:avLst/>
            </a:prstGeom>
            <a:noFill/>
            <a:ln w="9525">
              <a:noFill/>
              <a:miter lim="800000"/>
              <a:headEnd/>
              <a:tailEnd/>
            </a:ln>
          </p:spPr>
        </p:pic>
        <p:sp>
          <p:nvSpPr>
            <p:cNvPr id="36884" name="Line 19"/>
            <p:cNvSpPr>
              <a:spLocks noChangeShapeType="1"/>
            </p:cNvSpPr>
            <p:nvPr/>
          </p:nvSpPr>
          <p:spPr bwMode="auto">
            <a:xfrm flipV="1">
              <a:off x="4368" y="2322"/>
              <a:ext cx="0" cy="816"/>
            </a:xfrm>
            <a:prstGeom prst="line">
              <a:avLst/>
            </a:prstGeom>
            <a:noFill/>
            <a:ln w="38100">
              <a:solidFill>
                <a:schemeClr val="tx1"/>
              </a:solidFill>
              <a:round/>
              <a:headEnd/>
              <a:tailEnd/>
            </a:ln>
          </p:spPr>
          <p:txBody>
            <a:bodyPr/>
            <a:lstStyle/>
            <a:p>
              <a:endParaRPr lang="en-US"/>
            </a:p>
          </p:txBody>
        </p:sp>
        <p:sp>
          <p:nvSpPr>
            <p:cNvPr id="36885" name="Rectangle 20"/>
            <p:cNvSpPr>
              <a:spLocks noChangeArrowheads="1"/>
            </p:cNvSpPr>
            <p:nvPr/>
          </p:nvSpPr>
          <p:spPr bwMode="auto">
            <a:xfrm>
              <a:off x="4416" y="30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6" name="Rectangle 21"/>
            <p:cNvSpPr>
              <a:spLocks noChangeArrowheads="1"/>
            </p:cNvSpPr>
            <p:nvPr/>
          </p:nvSpPr>
          <p:spPr bwMode="auto">
            <a:xfrm>
              <a:off x="4608" y="2976"/>
              <a:ext cx="144" cy="1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7" name="Rectangle 22"/>
            <p:cNvSpPr>
              <a:spLocks noChangeArrowheads="1"/>
            </p:cNvSpPr>
            <p:nvPr/>
          </p:nvSpPr>
          <p:spPr bwMode="auto">
            <a:xfrm>
              <a:off x="4800" y="2928"/>
              <a:ext cx="144" cy="19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8" name="Rectangle 23"/>
            <p:cNvSpPr>
              <a:spLocks noChangeArrowheads="1"/>
            </p:cNvSpPr>
            <p:nvPr/>
          </p:nvSpPr>
          <p:spPr bwMode="auto">
            <a:xfrm>
              <a:off x="4992" y="27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9" name="Rectangle 24"/>
            <p:cNvSpPr>
              <a:spLocks noChangeArrowheads="1"/>
            </p:cNvSpPr>
            <p:nvPr/>
          </p:nvSpPr>
          <p:spPr bwMode="auto">
            <a:xfrm>
              <a:off x="5184" y="2304"/>
              <a:ext cx="144" cy="816"/>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36871" name="Group 25"/>
          <p:cNvGrpSpPr>
            <a:grpSpLocks/>
          </p:cNvGrpSpPr>
          <p:nvPr/>
        </p:nvGrpSpPr>
        <p:grpSpPr bwMode="auto">
          <a:xfrm>
            <a:off x="6705600" y="5116513"/>
            <a:ext cx="1600200" cy="1512887"/>
            <a:chOff x="4179" y="3522"/>
            <a:chExt cx="1149" cy="1086"/>
          </a:xfrm>
        </p:grpSpPr>
        <p:sp>
          <p:nvSpPr>
            <p:cNvPr id="36872" name="Line 26"/>
            <p:cNvSpPr>
              <a:spLocks noChangeShapeType="1"/>
            </p:cNvSpPr>
            <p:nvPr/>
          </p:nvSpPr>
          <p:spPr bwMode="auto">
            <a:xfrm>
              <a:off x="4368" y="4338"/>
              <a:ext cx="960" cy="0"/>
            </a:xfrm>
            <a:prstGeom prst="line">
              <a:avLst/>
            </a:prstGeom>
            <a:noFill/>
            <a:ln w="38100">
              <a:solidFill>
                <a:schemeClr val="tx1"/>
              </a:solidFill>
              <a:round/>
              <a:headEnd/>
              <a:tailEnd/>
            </a:ln>
          </p:spPr>
          <p:txBody>
            <a:bodyPr/>
            <a:lstStyle/>
            <a:p>
              <a:endParaRPr lang="en-US"/>
            </a:p>
          </p:txBody>
        </p:sp>
        <p:pic>
          <p:nvPicPr>
            <p:cNvPr id="36873" name="Picture 27" descr="txp_fig"/>
            <p:cNvPicPr>
              <a:picLocks noChangeAspect="1" noChangeArrowheads="1"/>
            </p:cNvPicPr>
            <p:nvPr>
              <p:custDataLst>
                <p:tags r:id="rId2"/>
              </p:custDataLst>
            </p:nvPr>
          </p:nvPicPr>
          <p:blipFill>
            <a:blip r:embed="rId11" cstate="print"/>
            <a:srcRect/>
            <a:stretch>
              <a:fillRect/>
            </a:stretch>
          </p:blipFill>
          <p:spPr bwMode="auto">
            <a:xfrm>
              <a:off x="4608" y="4434"/>
              <a:ext cx="523" cy="174"/>
            </a:xfrm>
            <a:prstGeom prst="rect">
              <a:avLst/>
            </a:prstGeom>
            <a:noFill/>
            <a:ln w="9525">
              <a:noFill/>
              <a:miter lim="800000"/>
              <a:headEnd/>
              <a:tailEnd/>
            </a:ln>
          </p:spPr>
        </p:pic>
        <p:pic>
          <p:nvPicPr>
            <p:cNvPr id="36874" name="Picture 28" descr="txp_fig"/>
            <p:cNvPicPr>
              <a:picLocks noChangeAspect="1" noChangeArrowheads="1"/>
            </p:cNvPicPr>
            <p:nvPr>
              <p:custDataLst>
                <p:tags r:id="rId3"/>
              </p:custDataLst>
            </p:nvPr>
          </p:nvPicPr>
          <p:blipFill>
            <a:blip r:embed="rId12" cstate="print"/>
            <a:srcRect/>
            <a:stretch>
              <a:fillRect/>
            </a:stretch>
          </p:blipFill>
          <p:spPr bwMode="auto">
            <a:xfrm>
              <a:off x="4179" y="3618"/>
              <a:ext cx="93" cy="585"/>
            </a:xfrm>
            <a:prstGeom prst="rect">
              <a:avLst/>
            </a:prstGeom>
            <a:noFill/>
            <a:ln w="9525">
              <a:noFill/>
              <a:miter lim="800000"/>
              <a:headEnd/>
              <a:tailEnd/>
            </a:ln>
          </p:spPr>
        </p:pic>
        <p:sp>
          <p:nvSpPr>
            <p:cNvPr id="36875" name="Line 29"/>
            <p:cNvSpPr>
              <a:spLocks noChangeShapeType="1"/>
            </p:cNvSpPr>
            <p:nvPr/>
          </p:nvSpPr>
          <p:spPr bwMode="auto">
            <a:xfrm flipV="1">
              <a:off x="4368" y="3522"/>
              <a:ext cx="0" cy="816"/>
            </a:xfrm>
            <a:prstGeom prst="line">
              <a:avLst/>
            </a:prstGeom>
            <a:noFill/>
            <a:ln w="38100">
              <a:solidFill>
                <a:schemeClr val="tx1"/>
              </a:solidFill>
              <a:round/>
              <a:headEnd/>
              <a:tailEnd/>
            </a:ln>
          </p:spPr>
          <p:txBody>
            <a:bodyPr/>
            <a:lstStyle/>
            <a:p>
              <a:endParaRPr lang="en-US"/>
            </a:p>
          </p:txBody>
        </p:sp>
        <p:sp>
          <p:nvSpPr>
            <p:cNvPr id="36876" name="Rectangle 30"/>
            <p:cNvSpPr>
              <a:spLocks noChangeArrowheads="1"/>
            </p:cNvSpPr>
            <p:nvPr/>
          </p:nvSpPr>
          <p:spPr bwMode="auto">
            <a:xfrm>
              <a:off x="4416" y="4272"/>
              <a:ext cx="144"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7" name="Rectangle 31"/>
            <p:cNvSpPr>
              <a:spLocks noChangeArrowheads="1"/>
            </p:cNvSpPr>
            <p:nvPr/>
          </p:nvSpPr>
          <p:spPr bwMode="auto">
            <a:xfrm>
              <a:off x="4608" y="3792"/>
              <a:ext cx="144"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8" name="Rectangle 32"/>
            <p:cNvSpPr>
              <a:spLocks noChangeArrowheads="1"/>
            </p:cNvSpPr>
            <p:nvPr/>
          </p:nvSpPr>
          <p:spPr bwMode="auto">
            <a:xfrm>
              <a:off x="4800" y="3984"/>
              <a:ext cx="144" cy="33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79" name="Rectangle 33"/>
            <p:cNvSpPr>
              <a:spLocks noChangeArrowheads="1"/>
            </p:cNvSpPr>
            <p:nvPr/>
          </p:nvSpPr>
          <p:spPr bwMode="auto">
            <a:xfrm>
              <a:off x="4992" y="3600"/>
              <a:ext cx="144" cy="72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880" name="Rectangle 34"/>
            <p:cNvSpPr>
              <a:spLocks noChangeArrowheads="1"/>
            </p:cNvSpPr>
            <p:nvPr/>
          </p:nvSpPr>
          <p:spPr bwMode="auto">
            <a:xfrm>
              <a:off x="5184" y="3744"/>
              <a:ext cx="144" cy="576"/>
            </a:xfrm>
            <a:prstGeom prst="rect">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99844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94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945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9459">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Summary</a:t>
            </a:r>
          </a:p>
        </p:txBody>
      </p:sp>
      <p:sp>
        <p:nvSpPr>
          <p:cNvPr id="39939" name="Rectangle 3"/>
          <p:cNvSpPr>
            <a:spLocks noGrp="1" noChangeArrowheads="1"/>
          </p:cNvSpPr>
          <p:nvPr>
            <p:ph idx="1"/>
          </p:nvPr>
        </p:nvSpPr>
        <p:spPr/>
        <p:txBody>
          <a:bodyPr/>
          <a:lstStyle/>
          <a:p>
            <a:pPr eaLnBrk="1" hangingPunct="1">
              <a:lnSpc>
                <a:spcPct val="80000"/>
              </a:lnSpc>
            </a:pPr>
            <a:r>
              <a:rPr lang="en-US" sz="2400" smtClean="0"/>
              <a:t>Bayes rule lets us do diagnostic queries with causal probabilities</a:t>
            </a:r>
          </a:p>
          <a:p>
            <a:pPr eaLnBrk="1" hangingPunct="1">
              <a:lnSpc>
                <a:spcPct val="80000"/>
              </a:lnSpc>
            </a:pPr>
            <a:endParaRPr lang="en-US" sz="2400" smtClean="0"/>
          </a:p>
          <a:p>
            <a:pPr eaLnBrk="1" hangingPunct="1">
              <a:lnSpc>
                <a:spcPct val="80000"/>
              </a:lnSpc>
            </a:pPr>
            <a:r>
              <a:rPr lang="en-US" sz="2400" smtClean="0"/>
              <a:t>The naïve Bayes assumption takes all features to be independent given the class label</a:t>
            </a:r>
          </a:p>
          <a:p>
            <a:pPr eaLnBrk="1" hangingPunct="1">
              <a:lnSpc>
                <a:spcPct val="80000"/>
              </a:lnSpc>
            </a:pPr>
            <a:endParaRPr lang="en-US" sz="2400" smtClean="0"/>
          </a:p>
          <a:p>
            <a:pPr eaLnBrk="1" hangingPunct="1">
              <a:lnSpc>
                <a:spcPct val="80000"/>
              </a:lnSpc>
            </a:pPr>
            <a:r>
              <a:rPr lang="en-US" sz="2400" smtClean="0"/>
              <a:t>We can build classifiers out of a naïve Bayes model using training data</a:t>
            </a:r>
          </a:p>
          <a:p>
            <a:pPr eaLnBrk="1" hangingPunct="1">
              <a:lnSpc>
                <a:spcPct val="80000"/>
              </a:lnSpc>
            </a:pPr>
            <a:endParaRPr lang="en-US" sz="2400" smtClean="0"/>
          </a:p>
          <a:p>
            <a:pPr eaLnBrk="1" hangingPunct="1">
              <a:lnSpc>
                <a:spcPct val="80000"/>
              </a:lnSpc>
            </a:pPr>
            <a:r>
              <a:rPr lang="en-US" sz="2400" smtClean="0"/>
              <a:t>Smoothing estimates is important in real systems</a:t>
            </a:r>
          </a:p>
          <a:p>
            <a:pPr eaLnBrk="1" hangingPunct="1">
              <a:lnSpc>
                <a:spcPct val="80000"/>
              </a:lnSpc>
            </a:pPr>
            <a:endParaRPr lang="en-US" sz="2400" smtClean="0"/>
          </a:p>
          <a:p>
            <a:pPr eaLnBrk="1" hangingPunct="1">
              <a:lnSpc>
                <a:spcPct val="80000"/>
              </a:lnSpc>
            </a:pPr>
            <a:r>
              <a:rPr lang="en-US" sz="2400" smtClean="0"/>
              <a:t>Classifier confidences are useful, when you can get them</a:t>
            </a:r>
          </a:p>
        </p:txBody>
      </p:sp>
    </p:spTree>
    <p:extLst>
      <p:ext uri="{BB962C8B-B14F-4D97-AF65-F5344CB8AC3E}">
        <p14:creationId xmlns:p14="http://schemas.microsoft.com/office/powerpoint/2010/main" val="927355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Review: </a:t>
            </a:r>
            <a:r>
              <a:rPr lang="en-US" dirty="0" smtClean="0"/>
              <a:t>Spam </a:t>
            </a:r>
            <a:r>
              <a:rPr lang="en-US" dirty="0" smtClean="0"/>
              <a:t>Classification</a:t>
            </a:r>
            <a:endParaRPr lang="en-US" dirty="0" smtClean="0"/>
          </a:p>
        </p:txBody>
      </p:sp>
      <p:sp>
        <p:nvSpPr>
          <p:cNvPr id="8195" name="Rectangle 3"/>
          <p:cNvSpPr>
            <a:spLocks noGrp="1" noChangeArrowheads="1"/>
          </p:cNvSpPr>
          <p:nvPr>
            <p:ph idx="1"/>
          </p:nvPr>
        </p:nvSpPr>
        <p:spPr>
          <a:xfrm>
            <a:off x="304800" y="1447800"/>
            <a:ext cx="6553200" cy="5029200"/>
          </a:xfrm>
        </p:spPr>
        <p:txBody>
          <a:bodyPr/>
          <a:lstStyle/>
          <a:p>
            <a:pPr eaLnBrk="1" hangingPunct="1">
              <a:lnSpc>
                <a:spcPct val="80000"/>
              </a:lnSpc>
            </a:pPr>
            <a:r>
              <a:rPr lang="en-US" sz="2400" dirty="0" smtClean="0"/>
              <a:t>Input: an email</a:t>
            </a:r>
          </a:p>
          <a:p>
            <a:pPr eaLnBrk="1" hangingPunct="1">
              <a:lnSpc>
                <a:spcPct val="80000"/>
              </a:lnSpc>
            </a:pPr>
            <a:r>
              <a:rPr lang="en-US" sz="2400" dirty="0" smtClean="0"/>
              <a:t>Output: spam/ham</a:t>
            </a:r>
          </a:p>
          <a:p>
            <a:pPr lvl="1">
              <a:lnSpc>
                <a:spcPct val="80000"/>
              </a:lnSpc>
            </a:pPr>
            <a:endParaRPr lang="en-US" sz="2000" dirty="0" smtClean="0"/>
          </a:p>
          <a:p>
            <a:pPr eaLnBrk="1" hangingPunct="1">
              <a:lnSpc>
                <a:spcPct val="80000"/>
              </a:lnSpc>
            </a:pPr>
            <a:r>
              <a:rPr lang="en-US" sz="2400" dirty="0" smtClean="0"/>
              <a:t>Setup:</a:t>
            </a:r>
          </a:p>
          <a:p>
            <a:pPr lvl="1" eaLnBrk="1" hangingPunct="1">
              <a:lnSpc>
                <a:spcPct val="80000"/>
              </a:lnSpc>
            </a:pPr>
            <a:r>
              <a:rPr lang="en-US" sz="2000" dirty="0" smtClean="0"/>
              <a:t>Get a large collection of example emails, each labeled “spam” or “ham”</a:t>
            </a:r>
          </a:p>
          <a:p>
            <a:pPr lvl="1" eaLnBrk="1" hangingPunct="1">
              <a:lnSpc>
                <a:spcPct val="80000"/>
              </a:lnSpc>
            </a:pPr>
            <a:r>
              <a:rPr lang="en-US" sz="2000" dirty="0" smtClean="0"/>
              <a:t>Note: someone has to hand label all this data!</a:t>
            </a:r>
          </a:p>
          <a:p>
            <a:pPr lvl="1" eaLnBrk="1" hangingPunct="1">
              <a:lnSpc>
                <a:spcPct val="80000"/>
              </a:lnSpc>
            </a:pPr>
            <a:r>
              <a:rPr lang="en-US" sz="2000" dirty="0" smtClean="0"/>
              <a:t>Want to learn to predict labels of new, future emails</a:t>
            </a:r>
          </a:p>
          <a:p>
            <a:pPr lvl="1">
              <a:lnSpc>
                <a:spcPct val="80000"/>
              </a:lnSpc>
            </a:pPr>
            <a:endParaRPr lang="en-US" sz="2000" dirty="0" smtClean="0"/>
          </a:p>
          <a:p>
            <a:pPr eaLnBrk="1" hangingPunct="1">
              <a:lnSpc>
                <a:spcPct val="80000"/>
              </a:lnSpc>
            </a:pPr>
            <a:r>
              <a:rPr lang="en-US" sz="2400" dirty="0" smtClean="0"/>
              <a:t>Features: The attributes used to make the ham / spam decision</a:t>
            </a:r>
            <a:endParaRPr lang="en-US" sz="2000" dirty="0" smtClean="0"/>
          </a:p>
          <a:p>
            <a:pPr lvl="1" eaLnBrk="1" hangingPunct="1">
              <a:lnSpc>
                <a:spcPct val="80000"/>
              </a:lnSpc>
            </a:pPr>
            <a:r>
              <a:rPr lang="en-US" sz="2000" dirty="0" smtClean="0"/>
              <a:t>Words: FREE!</a:t>
            </a:r>
          </a:p>
          <a:p>
            <a:pPr lvl="1" eaLnBrk="1" hangingPunct="1">
              <a:lnSpc>
                <a:spcPct val="80000"/>
              </a:lnSpc>
            </a:pPr>
            <a:r>
              <a:rPr lang="en-US" sz="2000" dirty="0" smtClean="0"/>
              <a:t>Text Patterns: $</a:t>
            </a:r>
            <a:r>
              <a:rPr lang="en-US" sz="2000" dirty="0" err="1" smtClean="0"/>
              <a:t>dd</a:t>
            </a:r>
            <a:r>
              <a:rPr lang="en-US" sz="2000" dirty="0" smtClean="0"/>
              <a:t>, CAPS</a:t>
            </a:r>
          </a:p>
          <a:p>
            <a:pPr lvl="1" eaLnBrk="1" hangingPunct="1">
              <a:lnSpc>
                <a:spcPct val="80000"/>
              </a:lnSpc>
            </a:pPr>
            <a:r>
              <a:rPr lang="en-US" sz="2000" dirty="0" smtClean="0"/>
              <a:t>Non-text: </a:t>
            </a:r>
            <a:r>
              <a:rPr lang="en-US" sz="2000" dirty="0" err="1" smtClean="0"/>
              <a:t>SenderInContacts</a:t>
            </a:r>
            <a:endParaRPr lang="en-US" sz="2000" dirty="0" smtClean="0"/>
          </a:p>
          <a:p>
            <a:pPr lvl="1" eaLnBrk="1" hangingPunct="1">
              <a:lnSpc>
                <a:spcPct val="80000"/>
              </a:lnSpc>
            </a:pPr>
            <a:r>
              <a:rPr lang="en-US" sz="2000" dirty="0" smtClean="0"/>
              <a:t>…</a:t>
            </a:r>
          </a:p>
          <a:p>
            <a:pPr lvl="1" eaLnBrk="1" hangingPunct="1">
              <a:lnSpc>
                <a:spcPct val="80000"/>
              </a:lnSpc>
            </a:pPr>
            <a:endParaRPr lang="en-US" sz="2000" dirty="0" smtClean="0"/>
          </a:p>
        </p:txBody>
      </p:sp>
      <p:sp>
        <p:nvSpPr>
          <p:cNvPr id="8196" name="Text Box 4"/>
          <p:cNvSpPr txBox="1">
            <a:spLocks noChangeArrowheads="1"/>
          </p:cNvSpPr>
          <p:nvPr/>
        </p:nvSpPr>
        <p:spPr bwMode="auto">
          <a:xfrm>
            <a:off x="8001000" y="1447800"/>
            <a:ext cx="3581400" cy="1569660"/>
          </a:xfrm>
          <a:prstGeom prst="rect">
            <a:avLst/>
          </a:prstGeom>
          <a:noFill/>
          <a:ln w="9525">
            <a:solidFill>
              <a:schemeClr val="tx1"/>
            </a:solidFill>
            <a:miter lim="800000"/>
            <a:headEnd/>
            <a:tailEnd/>
          </a:ln>
        </p:spPr>
        <p:txBody>
          <a:bodyPr>
            <a:spAutoFit/>
          </a:bodyPr>
          <a:lstStyle/>
          <a:p>
            <a:r>
              <a:rPr lang="en-US" sz="1600">
                <a:latin typeface="Calibri"/>
                <a:cs typeface="Calibri"/>
              </a:rPr>
              <a:t>Dear Sir.</a:t>
            </a:r>
          </a:p>
          <a:p>
            <a:endParaRPr lang="en-US" sz="1600">
              <a:latin typeface="Calibri"/>
              <a:cs typeface="Calibri"/>
            </a:endParaRPr>
          </a:p>
          <a:p>
            <a:r>
              <a:rPr lang="en-US" sz="1600">
                <a:latin typeface="Calibri"/>
                <a:cs typeface="Calibri"/>
              </a:rPr>
              <a:t>First, I must solicit your confidence in this transaction, this is by virture of its nature as being utterly confidencial and top secret. …</a:t>
            </a:r>
          </a:p>
        </p:txBody>
      </p:sp>
      <p:sp>
        <p:nvSpPr>
          <p:cNvPr id="8197" name="Text Box 5"/>
          <p:cNvSpPr txBox="1">
            <a:spLocks noChangeArrowheads="1"/>
          </p:cNvSpPr>
          <p:nvPr/>
        </p:nvSpPr>
        <p:spPr bwMode="auto">
          <a:xfrm>
            <a:off x="8001000" y="30480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TO BE REMOVED FROM FUTURE MAILINGS, SIMPLY REPLY TO THIS MESSAGE AND PUT "REMOVE" IN THE SUBJECT.</a:t>
            </a:r>
          </a:p>
          <a:p>
            <a:endParaRPr lang="en-US" sz="1600">
              <a:latin typeface="Calibri"/>
              <a:cs typeface="Calibri"/>
            </a:endParaRPr>
          </a:p>
          <a:p>
            <a:r>
              <a:rPr lang="en-US" sz="1600">
                <a:latin typeface="Calibri"/>
                <a:cs typeface="Calibri"/>
              </a:rPr>
              <a:t>99  MILLION EMAIL ADDRESSES</a:t>
            </a:r>
          </a:p>
          <a:p>
            <a:r>
              <a:rPr lang="en-US" sz="1600">
                <a:latin typeface="Calibri"/>
                <a:cs typeface="Calibri"/>
              </a:rPr>
              <a:t>  FOR ONLY $99</a:t>
            </a:r>
          </a:p>
        </p:txBody>
      </p:sp>
      <p:sp>
        <p:nvSpPr>
          <p:cNvPr id="8198" name="Text Box 6"/>
          <p:cNvSpPr txBox="1">
            <a:spLocks noChangeArrowheads="1"/>
          </p:cNvSpPr>
          <p:nvPr/>
        </p:nvSpPr>
        <p:spPr bwMode="auto">
          <a:xfrm>
            <a:off x="8001000" y="4876800"/>
            <a:ext cx="3505200" cy="1815882"/>
          </a:xfrm>
          <a:prstGeom prst="rect">
            <a:avLst/>
          </a:prstGeom>
          <a:noFill/>
          <a:ln w="9525">
            <a:solidFill>
              <a:schemeClr val="tx1"/>
            </a:solidFill>
            <a:miter lim="800000"/>
            <a:headEnd/>
            <a:tailEnd/>
          </a:ln>
        </p:spPr>
        <p:txBody>
          <a:bodyPr>
            <a:spAutoFit/>
          </a:bodyPr>
          <a:lstStyle/>
          <a:p>
            <a:r>
              <a:rPr lang="en-US" sz="1600">
                <a:latin typeface="Calibri"/>
                <a:cs typeface="Calibri"/>
              </a:rPr>
              <a:t>Ok, Iknow this is blatantly OT but I'm beginning to go insane. Had an old Dell Dimension XPS sitting in the corner and decided to put it to use, I know it was working pre being stuck in the corner, but when I plugged it in, hit the power nothing happened.</a:t>
            </a:r>
          </a:p>
        </p:txBody>
      </p:sp>
      <p:sp>
        <p:nvSpPr>
          <p:cNvPr id="1282055" name="Freeform 7"/>
          <p:cNvSpPr>
            <a:spLocks/>
          </p:cNvSpPr>
          <p:nvPr/>
        </p:nvSpPr>
        <p:spPr bwMode="auto">
          <a:xfrm>
            <a:off x="7061200" y="5334000"/>
            <a:ext cx="635000" cy="457200"/>
          </a:xfrm>
          <a:custGeom>
            <a:avLst/>
            <a:gdLst>
              <a:gd name="T0" fmla="*/ 2147483647 w 248"/>
              <a:gd name="T1" fmla="*/ 2147483647 h 144"/>
              <a:gd name="T2" fmla="*/ 2147483647 w 248"/>
              <a:gd name="T3" fmla="*/ 0 h 144"/>
              <a:gd name="T4" fmla="*/ 2147483647 w 248"/>
              <a:gd name="T5" fmla="*/ 2147483647 h 144"/>
              <a:gd name="T6" fmla="*/ 0 w 248"/>
              <a:gd name="T7" fmla="*/ 2147483647 h 144"/>
              <a:gd name="T8" fmla="*/ 2147483647 w 248"/>
              <a:gd name="T9" fmla="*/ 2147483647 h 144"/>
              <a:gd name="T10" fmla="*/ 0 60000 65536"/>
              <a:gd name="T11" fmla="*/ 0 60000 65536"/>
              <a:gd name="T12" fmla="*/ 0 60000 65536"/>
              <a:gd name="T13" fmla="*/ 0 60000 65536"/>
              <a:gd name="T14" fmla="*/ 0 60000 65536"/>
              <a:gd name="T15" fmla="*/ 0 w 248"/>
              <a:gd name="T16" fmla="*/ 0 h 144"/>
              <a:gd name="T17" fmla="*/ 248 w 248"/>
              <a:gd name="T18" fmla="*/ 144 h 144"/>
            </a:gdLst>
            <a:ahLst/>
            <a:cxnLst>
              <a:cxn ang="T10">
                <a:pos x="T0" y="T1"/>
              </a:cxn>
              <a:cxn ang="T11">
                <a:pos x="T2" y="T3"/>
              </a:cxn>
              <a:cxn ang="T12">
                <a:pos x="T4" y="T5"/>
              </a:cxn>
              <a:cxn ang="T13">
                <a:pos x="T6" y="T7"/>
              </a:cxn>
              <a:cxn ang="T14">
                <a:pos x="T8" y="T9"/>
              </a:cxn>
            </a:cxnLst>
            <a:rect l="T15" t="T16" r="T17" b="T18"/>
            <a:pathLst>
              <a:path w="248" h="144">
                <a:moveTo>
                  <a:pt x="77" y="144"/>
                </a:moveTo>
                <a:lnTo>
                  <a:pt x="248" y="0"/>
                </a:lnTo>
                <a:lnTo>
                  <a:pt x="86" y="94"/>
                </a:lnTo>
                <a:lnTo>
                  <a:pt x="0" y="51"/>
                </a:lnTo>
                <a:lnTo>
                  <a:pt x="77" y="144"/>
                </a:lnTo>
                <a:close/>
              </a:path>
            </a:pathLst>
          </a:custGeom>
          <a:solidFill>
            <a:srgbClr val="008000"/>
          </a:solidFill>
          <a:ln w="9525">
            <a:solidFill>
              <a:schemeClr val="tx1"/>
            </a:solidFill>
            <a:round/>
            <a:headEnd/>
            <a:tailEnd/>
          </a:ln>
        </p:spPr>
        <p:txBody>
          <a:bodyPr/>
          <a:lstStyle/>
          <a:p>
            <a:endParaRPr lang="en-US"/>
          </a:p>
        </p:txBody>
      </p:sp>
      <p:sp>
        <p:nvSpPr>
          <p:cNvPr id="1282056" name="Freeform 8"/>
          <p:cNvSpPr>
            <a:spLocks/>
          </p:cNvSpPr>
          <p:nvPr/>
        </p:nvSpPr>
        <p:spPr bwMode="auto">
          <a:xfrm>
            <a:off x="7165975" y="19050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
        <p:nvSpPr>
          <p:cNvPr id="1282057" name="Freeform 9"/>
          <p:cNvSpPr>
            <a:spLocks/>
          </p:cNvSpPr>
          <p:nvPr/>
        </p:nvSpPr>
        <p:spPr bwMode="auto">
          <a:xfrm>
            <a:off x="7162800" y="3505200"/>
            <a:ext cx="454025" cy="457200"/>
          </a:xfrm>
          <a:custGeom>
            <a:avLst/>
            <a:gdLst>
              <a:gd name="T0" fmla="*/ 0 w 409"/>
              <a:gd name="T1" fmla="*/ 2147483647 h 412"/>
              <a:gd name="T2" fmla="*/ 2147483647 w 409"/>
              <a:gd name="T3" fmla="*/ 2147483647 h 412"/>
              <a:gd name="T4" fmla="*/ 2147483647 w 409"/>
              <a:gd name="T5" fmla="*/ 2147483647 h 412"/>
              <a:gd name="T6" fmla="*/ 2147483647 w 409"/>
              <a:gd name="T7" fmla="*/ 2147483647 h 412"/>
              <a:gd name="T8" fmla="*/ 2147483647 w 409"/>
              <a:gd name="T9" fmla="*/ 2147483647 h 412"/>
              <a:gd name="T10" fmla="*/ 2147483647 w 409"/>
              <a:gd name="T11" fmla="*/ 2147483647 h 412"/>
              <a:gd name="T12" fmla="*/ 2147483647 w 409"/>
              <a:gd name="T13" fmla="*/ 2147483647 h 412"/>
              <a:gd name="T14" fmla="*/ 2147483647 w 409"/>
              <a:gd name="T15" fmla="*/ 2147483647 h 412"/>
              <a:gd name="T16" fmla="*/ 2147483647 w 409"/>
              <a:gd name="T17" fmla="*/ 2147483647 h 412"/>
              <a:gd name="T18" fmla="*/ 2147483647 w 409"/>
              <a:gd name="T19" fmla="*/ 0 h 412"/>
              <a:gd name="T20" fmla="*/ 2147483647 w 409"/>
              <a:gd name="T21" fmla="*/ 2147483647 h 412"/>
              <a:gd name="T22" fmla="*/ 2147483647 w 409"/>
              <a:gd name="T23" fmla="*/ 0 h 412"/>
              <a:gd name="T24" fmla="*/ 0 w 409"/>
              <a:gd name="T25" fmla="*/ 2147483647 h 4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9"/>
              <a:gd name="T40" fmla="*/ 0 h 412"/>
              <a:gd name="T41" fmla="*/ 409 w 409"/>
              <a:gd name="T42" fmla="*/ 412 h 4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9" h="412">
                <a:moveTo>
                  <a:pt x="0" y="59"/>
                </a:moveTo>
                <a:lnTo>
                  <a:pt x="160" y="220"/>
                </a:lnTo>
                <a:lnTo>
                  <a:pt x="16" y="364"/>
                </a:lnTo>
                <a:lnTo>
                  <a:pt x="64" y="412"/>
                </a:lnTo>
                <a:lnTo>
                  <a:pt x="208" y="268"/>
                </a:lnTo>
                <a:lnTo>
                  <a:pt x="352" y="412"/>
                </a:lnTo>
                <a:lnTo>
                  <a:pt x="400" y="364"/>
                </a:lnTo>
                <a:lnTo>
                  <a:pt x="256" y="220"/>
                </a:lnTo>
                <a:lnTo>
                  <a:pt x="409" y="59"/>
                </a:lnTo>
                <a:lnTo>
                  <a:pt x="355" y="0"/>
                </a:lnTo>
                <a:lnTo>
                  <a:pt x="208" y="172"/>
                </a:lnTo>
                <a:lnTo>
                  <a:pt x="54" y="0"/>
                </a:lnTo>
                <a:lnTo>
                  <a:pt x="0" y="59"/>
                </a:lnTo>
                <a:close/>
              </a:path>
            </a:pathLst>
          </a:custGeom>
          <a:solidFill>
            <a:srgbClr val="CC0000"/>
          </a:solid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398096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6" name="Picture 9" descr="http://aima.cs.berkeley.edu/cover2.jpg"/>
          <p:cNvPicPr>
            <a:picLocks noChangeAspect="1" noChangeArrowheads="1"/>
          </p:cNvPicPr>
          <p:nvPr/>
        </p:nvPicPr>
        <p:blipFill>
          <a:blip r:embed="rId3" cstate="print"/>
          <a:srcRect/>
          <a:stretch>
            <a:fillRect/>
          </a:stretch>
        </p:blipFill>
        <p:spPr bwMode="auto">
          <a:xfrm>
            <a:off x="7696200" y="778129"/>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152400" y="1447800"/>
            <a:ext cx="7391400" cy="147002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r>
              <a:rPr lang="en-US" dirty="0" err="1"/>
              <a:t>Perceptrons</a:t>
            </a:r>
            <a:endParaRPr lang="en-US" sz="2800" kern="0" dirty="0"/>
          </a:p>
        </p:txBody>
      </p:sp>
      <p:sp>
        <p:nvSpPr>
          <p:cNvPr id="9" name="TextBox 8"/>
          <p:cNvSpPr txBox="1"/>
          <p:nvPr/>
        </p:nvSpPr>
        <p:spPr>
          <a:xfrm>
            <a:off x="1108292" y="3271722"/>
            <a:ext cx="5614992" cy="1569660"/>
          </a:xfrm>
          <a:prstGeom prst="rect">
            <a:avLst/>
          </a:prstGeom>
          <a:noFill/>
        </p:spPr>
        <p:txBody>
          <a:bodyPr wrap="square" rtlCol="0">
            <a:spAutoFit/>
          </a:bodyPr>
          <a:lstStyle/>
          <a:p>
            <a:pPr algn="ctr"/>
            <a:r>
              <a:rPr lang="en-US" sz="2400" dirty="0" smtClean="0">
                <a:solidFill>
                  <a:srgbClr val="FF0000"/>
                </a:solidFill>
              </a:rPr>
              <a:t>Read AIMA </a:t>
            </a:r>
            <a:r>
              <a:rPr lang="en-US" sz="2400" dirty="0" smtClean="0">
                <a:solidFill>
                  <a:srgbClr val="FF0000"/>
                </a:solidFill>
              </a:rPr>
              <a:t> - Section 18.6.3</a:t>
            </a:r>
          </a:p>
          <a:p>
            <a:pPr algn="ctr"/>
            <a:r>
              <a:rPr lang="en-US" sz="2400" dirty="0" smtClean="0">
                <a:solidFill>
                  <a:srgbClr val="FF0000"/>
                </a:solidFill>
              </a:rPr>
              <a:t>And </a:t>
            </a:r>
            <a:r>
              <a:rPr lang="en-US" sz="2400" dirty="0">
                <a:solidFill>
                  <a:srgbClr val="FF0000"/>
                </a:solidFill>
              </a:rPr>
              <a:t> </a:t>
            </a:r>
            <a:r>
              <a:rPr lang="en-US" sz="2400" dirty="0">
                <a:solidFill>
                  <a:srgbClr val="FF0000"/>
                </a:solidFill>
                <a:hlinkClick r:id="rId4"/>
              </a:rPr>
              <a:t>Chapter 1</a:t>
            </a:r>
          </a:p>
          <a:p>
            <a:pPr algn="ctr"/>
            <a:r>
              <a:rPr lang="en-US" sz="2400" dirty="0" smtClean="0">
                <a:solidFill>
                  <a:srgbClr val="FF0000"/>
                </a:solidFill>
                <a:hlinkClick r:id="rId4"/>
              </a:rPr>
              <a:t>Of Nielsen’s “Neural Networks and Deep Learning”</a:t>
            </a:r>
            <a:endParaRPr lang="en-US" sz="2400" dirty="0"/>
          </a:p>
        </p:txBody>
      </p:sp>
    </p:spTree>
    <p:extLst>
      <p:ext uri="{BB962C8B-B14F-4D97-AF65-F5344CB8AC3E}">
        <p14:creationId xmlns:p14="http://schemas.microsoft.com/office/powerpoint/2010/main" val="9281563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Error-Driven Classification</a:t>
            </a:r>
            <a:endParaRPr 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5413" y="1676756"/>
            <a:ext cx="9767387" cy="388548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Errors, and What to Do</a:t>
            </a:r>
          </a:p>
        </p:txBody>
      </p:sp>
      <p:sp>
        <p:nvSpPr>
          <p:cNvPr id="14339" name="Rectangle 3"/>
          <p:cNvSpPr>
            <a:spLocks noGrp="1" noChangeArrowheads="1"/>
          </p:cNvSpPr>
          <p:nvPr>
            <p:ph idx="1"/>
          </p:nvPr>
        </p:nvSpPr>
        <p:spPr>
          <a:xfrm>
            <a:off x="2743200" y="1524000"/>
            <a:ext cx="8229600" cy="4800600"/>
          </a:xfrm>
        </p:spPr>
        <p:txBody>
          <a:bodyPr/>
          <a:lstStyle/>
          <a:p>
            <a:pPr eaLnBrk="1" hangingPunct="1"/>
            <a:r>
              <a:rPr lang="en-US" sz="2800" dirty="0" smtClean="0"/>
              <a:t>Examples of errors</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p:txBody>
      </p:sp>
      <p:sp>
        <p:nvSpPr>
          <p:cNvPr id="14340" name="Text Box 4"/>
          <p:cNvSpPr txBox="1">
            <a:spLocks noChangeArrowheads="1"/>
          </p:cNvSpPr>
          <p:nvPr/>
        </p:nvSpPr>
        <p:spPr bwMode="auto">
          <a:xfrm>
            <a:off x="2743200" y="2235200"/>
            <a:ext cx="6781800" cy="1697038"/>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Dear GlobalSCAPE Customer, </a:t>
            </a:r>
          </a:p>
          <a:p>
            <a:pPr>
              <a:spcBef>
                <a:spcPct val="50000"/>
              </a:spcBef>
            </a:pPr>
            <a:r>
              <a:rPr lang="en-US" sz="1400">
                <a:latin typeface="Courier New" pitchFamily="49" charset="0"/>
              </a:rPr>
              <a:t>GlobalSCAPE has partnered with ScanSoft to offer you the latest version of OmniPage Pro, for just $99.99* - the regular list price is $499! The most common question we've received about this offer is - Is this genuine? We would like to assure you that this offer is authorized by ScanSoft, is genuine and valid. You can get the . . .</a:t>
            </a:r>
          </a:p>
        </p:txBody>
      </p:sp>
      <p:sp>
        <p:nvSpPr>
          <p:cNvPr id="14341" name="Text Box 5"/>
          <p:cNvSpPr txBox="1">
            <a:spLocks noChangeArrowheads="1"/>
          </p:cNvSpPr>
          <p:nvPr/>
        </p:nvSpPr>
        <p:spPr bwMode="auto">
          <a:xfrm>
            <a:off x="2743200" y="4140200"/>
            <a:ext cx="6781800" cy="1803400"/>
          </a:xfrm>
          <a:prstGeom prst="rect">
            <a:avLst/>
          </a:prstGeom>
          <a:noFill/>
          <a:ln w="9525">
            <a:solidFill>
              <a:schemeClr val="tx1"/>
            </a:solidFill>
            <a:miter lim="800000"/>
            <a:headEnd/>
            <a:tailEnd/>
          </a:ln>
        </p:spPr>
        <p:txBody>
          <a:bodyPr>
            <a:spAutoFit/>
          </a:bodyPr>
          <a:lstStyle/>
          <a:p>
            <a:pPr>
              <a:spcBef>
                <a:spcPct val="50000"/>
              </a:spcBef>
            </a:pPr>
            <a:r>
              <a:rPr lang="en-US" sz="1400">
                <a:latin typeface="Courier New" pitchFamily="49" charset="0"/>
              </a:rPr>
              <a:t>. . . To receive your $30 Amazon.com promotional certificate, click through to</a:t>
            </a:r>
          </a:p>
          <a:p>
            <a:pPr>
              <a:spcBef>
                <a:spcPct val="50000"/>
              </a:spcBef>
            </a:pPr>
            <a:r>
              <a:rPr lang="en-US" sz="1400">
                <a:latin typeface="Courier New" pitchFamily="49" charset="0"/>
              </a:rPr>
              <a:t>  http://www.amazon.com/apparel</a:t>
            </a:r>
          </a:p>
          <a:p>
            <a:pPr>
              <a:spcBef>
                <a:spcPct val="50000"/>
              </a:spcBef>
            </a:pPr>
            <a:r>
              <a:rPr lang="en-US" sz="1400">
                <a:latin typeface="Courier New" pitchFamily="49" charset="0"/>
              </a:rPr>
              <a:t>and see the prominent link for the $30 offer. All details are there. We hope you enjoyed receiving this message. However, if you'd rather not receive future e-mails announcing new store launches, please click . .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What to Do About Errors</a:t>
            </a:r>
          </a:p>
        </p:txBody>
      </p:sp>
      <p:sp>
        <p:nvSpPr>
          <p:cNvPr id="15363" name="Rectangle 3"/>
          <p:cNvSpPr>
            <a:spLocks noGrp="1" noChangeArrowheads="1"/>
          </p:cNvSpPr>
          <p:nvPr>
            <p:ph idx="1"/>
          </p:nvPr>
        </p:nvSpPr>
        <p:spPr/>
        <p:txBody>
          <a:bodyPr/>
          <a:lstStyle/>
          <a:p>
            <a:pPr eaLnBrk="1" hangingPunct="1">
              <a:lnSpc>
                <a:spcPct val="80000"/>
              </a:lnSpc>
            </a:pPr>
            <a:r>
              <a:rPr lang="en-US" sz="2800" dirty="0" smtClean="0"/>
              <a:t>Problem: there’s still spam in your inbox</a:t>
            </a:r>
          </a:p>
          <a:p>
            <a:pPr eaLnBrk="1" hangingPunct="1">
              <a:lnSpc>
                <a:spcPct val="80000"/>
              </a:lnSpc>
            </a:pPr>
            <a:endParaRPr lang="en-US" sz="2800" dirty="0" smtClean="0"/>
          </a:p>
          <a:p>
            <a:pPr eaLnBrk="1" hangingPunct="1">
              <a:lnSpc>
                <a:spcPct val="80000"/>
              </a:lnSpc>
            </a:pPr>
            <a:r>
              <a:rPr lang="en-US" sz="2800" dirty="0" smtClean="0"/>
              <a:t>Need more </a:t>
            </a:r>
            <a:r>
              <a:rPr lang="en-US" sz="2800" dirty="0" smtClean="0">
                <a:solidFill>
                  <a:srgbClr val="C00000"/>
                </a:solidFill>
              </a:rPr>
              <a:t>features</a:t>
            </a:r>
            <a:r>
              <a:rPr lang="en-US" sz="2800" dirty="0" smtClean="0"/>
              <a:t> – words aren’t enough!</a:t>
            </a:r>
          </a:p>
          <a:p>
            <a:pPr lvl="1" eaLnBrk="1" hangingPunct="1">
              <a:lnSpc>
                <a:spcPct val="80000"/>
              </a:lnSpc>
            </a:pPr>
            <a:r>
              <a:rPr lang="en-US" sz="2400" dirty="0" smtClean="0"/>
              <a:t>Have you emailed the sender before?</a:t>
            </a:r>
          </a:p>
          <a:p>
            <a:pPr lvl="1" eaLnBrk="1" hangingPunct="1">
              <a:lnSpc>
                <a:spcPct val="80000"/>
              </a:lnSpc>
            </a:pPr>
            <a:r>
              <a:rPr lang="en-US" sz="2400" dirty="0" smtClean="0"/>
              <a:t>Have 1M other people just gotten the same email?</a:t>
            </a:r>
          </a:p>
          <a:p>
            <a:pPr lvl="1" eaLnBrk="1" hangingPunct="1">
              <a:lnSpc>
                <a:spcPct val="80000"/>
              </a:lnSpc>
            </a:pPr>
            <a:r>
              <a:rPr lang="en-US" sz="2400" dirty="0" smtClean="0"/>
              <a:t>Is the sending information consistent? </a:t>
            </a:r>
          </a:p>
          <a:p>
            <a:pPr lvl="1" eaLnBrk="1" hangingPunct="1">
              <a:lnSpc>
                <a:spcPct val="80000"/>
              </a:lnSpc>
            </a:pPr>
            <a:r>
              <a:rPr lang="en-US" sz="2400" dirty="0" smtClean="0"/>
              <a:t>Is the email in ALL CAPS?</a:t>
            </a:r>
          </a:p>
          <a:p>
            <a:pPr lvl="1" eaLnBrk="1" hangingPunct="1">
              <a:lnSpc>
                <a:spcPct val="80000"/>
              </a:lnSpc>
            </a:pPr>
            <a:r>
              <a:rPr lang="en-US" sz="2400" dirty="0" smtClean="0"/>
              <a:t>Do inline URLs point where they say they point?</a:t>
            </a:r>
          </a:p>
          <a:p>
            <a:pPr lvl="1" eaLnBrk="1" hangingPunct="1">
              <a:lnSpc>
                <a:spcPct val="80000"/>
              </a:lnSpc>
            </a:pPr>
            <a:r>
              <a:rPr lang="en-US" sz="2400" dirty="0" smtClean="0"/>
              <a:t>Does the email address you by (your) name?</a:t>
            </a:r>
          </a:p>
          <a:p>
            <a:pPr eaLnBrk="1" hangingPunct="1">
              <a:lnSpc>
                <a:spcPct val="80000"/>
              </a:lnSpc>
            </a:pPr>
            <a:endParaRPr lang="en-US" sz="2800" dirty="0" smtClean="0"/>
          </a:p>
          <a:p>
            <a:pPr eaLnBrk="1" hangingPunct="1">
              <a:lnSpc>
                <a:spcPct val="80000"/>
              </a:lnSpc>
            </a:pPr>
            <a:r>
              <a:rPr lang="en-US" sz="2800" dirty="0" smtClean="0"/>
              <a:t>Naïve </a:t>
            </a:r>
            <a:r>
              <a:rPr lang="en-US" sz="2800" dirty="0" err="1" smtClean="0"/>
              <a:t>Bayes</a:t>
            </a:r>
            <a:r>
              <a:rPr lang="en-US" sz="2800" dirty="0" smtClean="0"/>
              <a:t> models can incorporate a variety of features, but tend to do best in homogeneous cases (e.g. all features are word occurrences)</a:t>
            </a:r>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Classifiers</a:t>
            </a:r>
            <a:endParaRPr lang="en-US" dirty="0"/>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15250" y="1371600"/>
            <a:ext cx="3885299" cy="5163642"/>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Feature Vectors</a:t>
            </a:r>
          </a:p>
        </p:txBody>
      </p:sp>
      <p:sp>
        <p:nvSpPr>
          <p:cNvPr id="17411" name="Text Box 4"/>
          <p:cNvSpPr txBox="1">
            <a:spLocks noChangeArrowheads="1"/>
          </p:cNvSpPr>
          <p:nvPr/>
        </p:nvSpPr>
        <p:spPr bwMode="auto">
          <a:xfrm>
            <a:off x="1981200" y="2819400"/>
            <a:ext cx="2438400" cy="1200150"/>
          </a:xfrm>
          <a:prstGeom prst="rect">
            <a:avLst/>
          </a:prstGeom>
          <a:noFill/>
          <a:ln w="9525">
            <a:solidFill>
              <a:schemeClr val="tx1"/>
            </a:solidFill>
            <a:miter lim="800000"/>
            <a:headEnd/>
            <a:tailEnd/>
          </a:ln>
        </p:spPr>
        <p:txBody>
          <a:bodyPr>
            <a:spAutoFit/>
          </a:bodyPr>
          <a:lstStyle/>
          <a:p>
            <a:r>
              <a:rPr lang="en-US" sz="1200">
                <a:latin typeface="Courier New" pitchFamily="49" charset="0"/>
              </a:rPr>
              <a:t>Hello,</a:t>
            </a:r>
          </a:p>
          <a:p>
            <a:endParaRPr lang="en-US" sz="1200">
              <a:latin typeface="Courier New" pitchFamily="49" charset="0"/>
            </a:endParaRPr>
          </a:p>
          <a:p>
            <a:r>
              <a:rPr lang="en-US" sz="1200">
                <a:latin typeface="Courier New" pitchFamily="49" charset="0"/>
              </a:rPr>
              <a:t>Do you want free printr cartriges?  Why pay more when you can get them ABSOLUTELY FREE!  Just</a:t>
            </a:r>
          </a:p>
        </p:txBody>
      </p:sp>
      <p:sp>
        <p:nvSpPr>
          <p:cNvPr id="17412" name="AutoShape 5"/>
          <p:cNvSpPr>
            <a:spLocks noChangeArrowheads="1"/>
          </p:cNvSpPr>
          <p:nvPr/>
        </p:nvSpPr>
        <p:spPr bwMode="auto">
          <a:xfrm>
            <a:off x="4648200" y="32004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7413" name="Text Box 6"/>
          <p:cNvSpPr txBox="1">
            <a:spLocks noChangeArrowheads="1"/>
          </p:cNvSpPr>
          <p:nvPr/>
        </p:nvSpPr>
        <p:spPr bwMode="auto">
          <a:xfrm>
            <a:off x="55626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pic>
        <p:nvPicPr>
          <p:cNvPr id="17414" name="Picture 8" descr="TP_tmp.png"/>
          <p:cNvPicPr>
            <a:picLocks noChangeAspect="1"/>
          </p:cNvPicPr>
          <p:nvPr>
            <p:custDataLst>
              <p:tags r:id="rId1"/>
            </p:custDataLst>
          </p:nvPr>
        </p:nvPicPr>
        <p:blipFill>
          <a:blip r:embed="rId5" cstate="print"/>
          <a:srcRect/>
          <a:stretch>
            <a:fillRect/>
          </a:stretch>
        </p:blipFill>
        <p:spPr bwMode="auto">
          <a:xfrm>
            <a:off x="2819400" y="1822450"/>
            <a:ext cx="336550" cy="279400"/>
          </a:xfrm>
          <a:prstGeom prst="rect">
            <a:avLst/>
          </a:prstGeom>
          <a:noFill/>
          <a:ln w="9525">
            <a:noFill/>
            <a:miter lim="800000"/>
            <a:headEnd/>
            <a:tailEnd/>
          </a:ln>
        </p:spPr>
      </p:pic>
      <p:pic>
        <p:nvPicPr>
          <p:cNvPr id="17415" name="Picture 10" descr="TP_tmp.png"/>
          <p:cNvPicPr>
            <a:picLocks noChangeAspect="1"/>
          </p:cNvPicPr>
          <p:nvPr>
            <p:custDataLst>
              <p:tags r:id="rId2"/>
            </p:custDataLst>
          </p:nvPr>
        </p:nvPicPr>
        <p:blipFill>
          <a:blip r:embed="rId5" cstate="print"/>
          <a:srcRect/>
          <a:stretch>
            <a:fillRect/>
          </a:stretch>
        </p:blipFill>
        <p:spPr bwMode="auto">
          <a:xfrm>
            <a:off x="5791200" y="1670050"/>
            <a:ext cx="1066800" cy="615950"/>
          </a:xfrm>
          <a:prstGeom prst="rect">
            <a:avLst/>
          </a:prstGeom>
          <a:noFill/>
          <a:ln w="9525">
            <a:noFill/>
            <a:miter lim="800000"/>
            <a:headEnd/>
            <a:tailEnd/>
          </a:ln>
        </p:spPr>
      </p:pic>
      <p:pic>
        <p:nvPicPr>
          <p:cNvPr id="17416" name="Picture 12" descr="TP_tmp.png"/>
          <p:cNvPicPr>
            <a:picLocks noChangeAspect="1"/>
          </p:cNvPicPr>
          <p:nvPr>
            <p:custDataLst>
              <p:tags r:id="rId3"/>
            </p:custDataLst>
          </p:nvPr>
        </p:nvPicPr>
        <p:blipFill>
          <a:blip r:embed="rId5" cstate="print"/>
          <a:srcRect/>
          <a:stretch>
            <a:fillRect/>
          </a:stretch>
        </p:blipFill>
        <p:spPr bwMode="auto">
          <a:xfrm>
            <a:off x="9067800" y="1822450"/>
            <a:ext cx="336550" cy="393700"/>
          </a:xfrm>
          <a:prstGeom prst="rect">
            <a:avLst/>
          </a:prstGeom>
          <a:noFill/>
          <a:ln w="9525">
            <a:noFill/>
            <a:miter lim="800000"/>
            <a:headEnd/>
            <a:tailEnd/>
          </a:ln>
        </p:spPr>
      </p:pic>
      <p:sp>
        <p:nvSpPr>
          <p:cNvPr id="17417" name="AutoShape 5"/>
          <p:cNvSpPr>
            <a:spLocks noChangeArrowheads="1"/>
          </p:cNvSpPr>
          <p:nvPr/>
        </p:nvSpPr>
        <p:spPr bwMode="auto">
          <a:xfrm>
            <a:off x="7543800" y="3124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5" name="Double Bracket 14"/>
          <p:cNvSpPr/>
          <p:nvPr/>
        </p:nvSpPr>
        <p:spPr>
          <a:xfrm>
            <a:off x="55626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19" name="TextBox 15"/>
          <p:cNvSpPr txBox="1">
            <a:spLocks noChangeArrowheads="1"/>
          </p:cNvSpPr>
          <p:nvPr/>
        </p:nvSpPr>
        <p:spPr bwMode="auto">
          <a:xfrm>
            <a:off x="8458200" y="2838450"/>
            <a:ext cx="1600200" cy="1200150"/>
          </a:xfrm>
          <a:prstGeom prst="rect">
            <a:avLst/>
          </a:prstGeom>
          <a:noFill/>
          <a:ln w="9525">
            <a:noFill/>
            <a:miter lim="800000"/>
            <a:headEnd/>
            <a:tailEnd/>
          </a:ln>
        </p:spPr>
        <p:txBody>
          <a:bodyPr>
            <a:spAutoFit/>
          </a:bodyPr>
          <a:lstStyle/>
          <a:p>
            <a:pPr algn="ctr"/>
            <a:r>
              <a:rPr lang="en-US" sz="2400" dirty="0">
                <a:latin typeface="Calibri"/>
                <a:cs typeface="Calibri"/>
              </a:rPr>
              <a:t>SPAM</a:t>
            </a:r>
          </a:p>
          <a:p>
            <a:pPr algn="ctr"/>
            <a:r>
              <a:rPr lang="en-US" sz="2400" dirty="0">
                <a:latin typeface="Calibri"/>
                <a:cs typeface="Calibri"/>
              </a:rPr>
              <a:t>or</a:t>
            </a:r>
          </a:p>
          <a:p>
            <a:pPr algn="ctr"/>
            <a:r>
              <a:rPr lang="en-US" sz="2400" dirty="0">
                <a:latin typeface="Calibri"/>
                <a:cs typeface="Calibri"/>
              </a:rPr>
              <a:t>+</a:t>
            </a:r>
          </a:p>
        </p:txBody>
      </p:sp>
      <p:sp>
        <p:nvSpPr>
          <p:cNvPr id="18" name="AutoShape 5"/>
          <p:cNvSpPr>
            <a:spLocks noChangeArrowheads="1"/>
          </p:cNvSpPr>
          <p:nvPr/>
        </p:nvSpPr>
        <p:spPr bwMode="auto">
          <a:xfrm>
            <a:off x="4648200" y="5029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9" name="AutoShape 5"/>
          <p:cNvSpPr>
            <a:spLocks noChangeArrowheads="1"/>
          </p:cNvSpPr>
          <p:nvPr/>
        </p:nvSpPr>
        <p:spPr bwMode="auto">
          <a:xfrm>
            <a:off x="7543800" y="49530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20" name="Text Box 6"/>
          <p:cNvSpPr txBox="1">
            <a:spLocks noChangeArrowheads="1"/>
          </p:cNvSpPr>
          <p:nvPr/>
        </p:nvSpPr>
        <p:spPr bwMode="auto">
          <a:xfrm>
            <a:off x="5562600" y="4829175"/>
            <a:ext cx="2057400" cy="1016000"/>
          </a:xfrm>
          <a:prstGeom prst="rect">
            <a:avLst/>
          </a:prstGeom>
          <a:noFill/>
          <a:ln w="9525">
            <a:noFill/>
            <a:miter lim="800000"/>
            <a:headEnd/>
            <a:tailEnd/>
          </a:ln>
        </p:spPr>
        <p:txBody>
          <a:bodyPr>
            <a:spAutoFit/>
          </a:bodyPr>
          <a:lstStyle/>
          <a:p>
            <a:r>
              <a:rPr lang="en-US" sz="1200">
                <a:latin typeface="Courier New" pitchFamily="49" charset="0"/>
              </a:rPr>
              <a:t>PIXEL-7,12  : 1</a:t>
            </a:r>
          </a:p>
          <a:p>
            <a:r>
              <a:rPr lang="en-US" sz="1200">
                <a:latin typeface="Courier New" pitchFamily="49" charset="0"/>
              </a:rPr>
              <a:t>PIXEL-7,13  : 0</a:t>
            </a:r>
          </a:p>
          <a:p>
            <a:r>
              <a:rPr lang="en-US" sz="1200">
                <a:latin typeface="Courier New" pitchFamily="49" charset="0"/>
              </a:rPr>
              <a:t>...</a:t>
            </a:r>
          </a:p>
          <a:p>
            <a:r>
              <a:rPr lang="en-US" sz="1200">
                <a:latin typeface="Courier New" pitchFamily="49" charset="0"/>
              </a:rPr>
              <a:t>NUM_LOOPS   : 1</a:t>
            </a:r>
          </a:p>
          <a:p>
            <a:r>
              <a:rPr lang="en-US" sz="1200">
                <a:latin typeface="Courier New" pitchFamily="49" charset="0"/>
              </a:rPr>
              <a:t>...</a:t>
            </a:r>
          </a:p>
        </p:txBody>
      </p:sp>
      <p:sp>
        <p:nvSpPr>
          <p:cNvPr id="21" name="Double Bracket 20"/>
          <p:cNvSpPr/>
          <p:nvPr/>
        </p:nvSpPr>
        <p:spPr>
          <a:xfrm>
            <a:off x="5562600" y="4724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2" name="Picture 9"/>
          <p:cNvPicPr>
            <a:picLocks noChangeAspect="1" noChangeArrowheads="1"/>
          </p:cNvPicPr>
          <p:nvPr/>
        </p:nvPicPr>
        <p:blipFill>
          <a:blip r:embed="rId6" cstate="print"/>
          <a:srcRect/>
          <a:stretch>
            <a:fillRect/>
          </a:stretch>
        </p:blipFill>
        <p:spPr bwMode="auto">
          <a:xfrm>
            <a:off x="2667000" y="4876800"/>
            <a:ext cx="998538" cy="968375"/>
          </a:xfrm>
          <a:prstGeom prst="rect">
            <a:avLst/>
          </a:prstGeom>
          <a:noFill/>
          <a:ln w="9525">
            <a:noFill/>
            <a:miter lim="800000"/>
            <a:headEnd/>
            <a:tailEnd/>
          </a:ln>
        </p:spPr>
      </p:pic>
      <p:sp>
        <p:nvSpPr>
          <p:cNvPr id="23" name="TextBox 22"/>
          <p:cNvSpPr txBox="1">
            <a:spLocks noChangeArrowheads="1"/>
          </p:cNvSpPr>
          <p:nvPr/>
        </p:nvSpPr>
        <p:spPr bwMode="auto">
          <a:xfrm>
            <a:off x="8458200" y="4953000"/>
            <a:ext cx="1600200" cy="461963"/>
          </a:xfrm>
          <a:prstGeom prst="rect">
            <a:avLst/>
          </a:prstGeom>
          <a:noFill/>
          <a:ln w="9525">
            <a:noFill/>
            <a:miter lim="800000"/>
            <a:headEnd/>
            <a:tailEnd/>
          </a:ln>
        </p:spPr>
        <p:txBody>
          <a:bodyPr>
            <a:spAutoFit/>
          </a:bodyPr>
          <a:lstStyle/>
          <a:p>
            <a:pPr algn="ctr"/>
            <a:r>
              <a:rPr lang="en-US" sz="2400" dirty="0">
                <a:latin typeface="Calibri"/>
                <a:cs typeface="Calibri"/>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animBg="1"/>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Some (Simplified) Biology</a:t>
            </a:r>
          </a:p>
        </p:txBody>
      </p:sp>
      <p:sp>
        <p:nvSpPr>
          <p:cNvPr id="18435" name="Rectangle 3"/>
          <p:cNvSpPr>
            <a:spLocks noGrp="1" noChangeArrowheads="1"/>
          </p:cNvSpPr>
          <p:nvPr>
            <p:ph idx="1"/>
          </p:nvPr>
        </p:nvSpPr>
        <p:spPr>
          <a:xfrm>
            <a:off x="457200" y="1447800"/>
            <a:ext cx="8229600" cy="4525963"/>
          </a:xfrm>
        </p:spPr>
        <p:txBody>
          <a:bodyPr/>
          <a:lstStyle/>
          <a:p>
            <a:pPr eaLnBrk="1" hangingPunct="1"/>
            <a:r>
              <a:rPr lang="en-US" sz="2800" dirty="0" smtClean="0"/>
              <a:t>Very loose inspiration: human neurons</a:t>
            </a:r>
          </a:p>
        </p:txBody>
      </p:sp>
      <p:pic>
        <p:nvPicPr>
          <p:cNvPr id="18436" name="Picture 4"/>
          <p:cNvPicPr>
            <a:picLocks noChangeAspect="1" noChangeArrowheads="1"/>
          </p:cNvPicPr>
          <p:nvPr/>
        </p:nvPicPr>
        <p:blipFill>
          <a:blip r:embed="rId2" cstate="print"/>
          <a:srcRect/>
          <a:stretch>
            <a:fillRect/>
          </a:stretch>
        </p:blipFill>
        <p:spPr bwMode="auto">
          <a:xfrm>
            <a:off x="457200" y="2256817"/>
            <a:ext cx="5486400" cy="3229583"/>
          </a:xfrm>
          <a:prstGeom prst="rect">
            <a:avLst/>
          </a:prstGeom>
          <a:noFill/>
          <a:ln w="9525">
            <a:noFill/>
            <a:miter lim="800000"/>
            <a:headEnd/>
            <a:tailEnd/>
          </a:ln>
        </p:spPr>
      </p:pic>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000" y="2819541"/>
            <a:ext cx="5403371" cy="20307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Linear Classifiers</a:t>
            </a:r>
          </a:p>
        </p:txBody>
      </p:sp>
      <p:sp>
        <p:nvSpPr>
          <p:cNvPr id="25603" name="Rectangle 3"/>
          <p:cNvSpPr>
            <a:spLocks noGrp="1" noChangeArrowheads="1"/>
          </p:cNvSpPr>
          <p:nvPr>
            <p:ph idx="1"/>
          </p:nvPr>
        </p:nvSpPr>
        <p:spPr>
          <a:xfrm>
            <a:off x="457200" y="1600200"/>
            <a:ext cx="8229600" cy="4953000"/>
          </a:xfrm>
        </p:spPr>
        <p:txBody>
          <a:bodyPr/>
          <a:lstStyle/>
          <a:p>
            <a:pPr eaLnBrk="1" hangingPunct="1">
              <a:lnSpc>
                <a:spcPct val="90000"/>
              </a:lnSpc>
            </a:pPr>
            <a:r>
              <a:rPr lang="en-US" sz="2800" dirty="0" smtClean="0"/>
              <a:t>Inputs are </a:t>
            </a:r>
            <a:r>
              <a:rPr lang="en-US" sz="2800" dirty="0" smtClean="0">
                <a:solidFill>
                  <a:srgbClr val="CC0000"/>
                </a:solidFill>
              </a:rPr>
              <a:t>feature values</a:t>
            </a:r>
          </a:p>
          <a:p>
            <a:pPr eaLnBrk="1" hangingPunct="1">
              <a:lnSpc>
                <a:spcPct val="90000"/>
              </a:lnSpc>
            </a:pPr>
            <a:r>
              <a:rPr lang="en-US" sz="2800" dirty="0" smtClean="0"/>
              <a:t>Each feature has a </a:t>
            </a:r>
            <a:r>
              <a:rPr lang="en-US" sz="2800" dirty="0" smtClean="0">
                <a:solidFill>
                  <a:srgbClr val="CC0000"/>
                </a:solidFill>
              </a:rPr>
              <a:t>weight</a:t>
            </a:r>
          </a:p>
          <a:p>
            <a:pPr eaLnBrk="1" hangingPunct="1">
              <a:lnSpc>
                <a:spcPct val="90000"/>
              </a:lnSpc>
            </a:pPr>
            <a:r>
              <a:rPr lang="en-US" sz="2800" dirty="0" smtClean="0"/>
              <a:t>Sum is the </a:t>
            </a:r>
            <a:r>
              <a:rPr lang="en-US" sz="2800" dirty="0" smtClean="0">
                <a:solidFill>
                  <a:srgbClr val="CC0000"/>
                </a:solidFill>
              </a:rPr>
              <a:t>activation</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If the activation is:</a:t>
            </a:r>
          </a:p>
          <a:p>
            <a:pPr lvl="1" eaLnBrk="1" hangingPunct="1">
              <a:lnSpc>
                <a:spcPct val="90000"/>
              </a:lnSpc>
            </a:pPr>
            <a:r>
              <a:rPr lang="en-US" sz="2400" dirty="0" smtClean="0"/>
              <a:t>Positive, output +1</a:t>
            </a:r>
          </a:p>
          <a:p>
            <a:pPr lvl="1" eaLnBrk="1" hangingPunct="1">
              <a:lnSpc>
                <a:spcPct val="90000"/>
              </a:lnSpc>
            </a:pPr>
            <a:r>
              <a:rPr lang="en-US" sz="2400" dirty="0" smtClean="0"/>
              <a:t>Negative, output -1</a:t>
            </a:r>
          </a:p>
        </p:txBody>
      </p:sp>
      <p:sp>
        <p:nvSpPr>
          <p:cNvPr id="25605" name="Rectangle 5"/>
          <p:cNvSpPr>
            <a:spLocks noChangeArrowheads="1"/>
          </p:cNvSpPr>
          <p:nvPr/>
        </p:nvSpPr>
        <p:spPr bwMode="auto">
          <a:xfrm>
            <a:off x="6096000" y="5029200"/>
            <a:ext cx="685800" cy="1219200"/>
          </a:xfrm>
          <a:prstGeom prst="rect">
            <a:avLst/>
          </a:prstGeom>
          <a:solidFill>
            <a:schemeClr val="accent1"/>
          </a:solidFill>
          <a:ln w="9525">
            <a:solidFill>
              <a:schemeClr val="tx1"/>
            </a:solidFill>
            <a:miter lim="800000"/>
            <a:headEnd/>
            <a:tailEnd/>
          </a:ln>
        </p:spPr>
        <p:txBody>
          <a:bodyPr wrap="none" anchor="ctr"/>
          <a:lstStyle/>
          <a:p>
            <a:pPr algn="ctr"/>
            <a:r>
              <a:rPr lang="en-US" sz="4000">
                <a:sym typeface="Symbol" pitchFamily="18" charset="2"/>
              </a:rPr>
              <a:t></a:t>
            </a:r>
          </a:p>
        </p:txBody>
      </p:sp>
      <p:sp>
        <p:nvSpPr>
          <p:cNvPr id="25606" name="Line 6"/>
          <p:cNvSpPr>
            <a:spLocks noChangeShapeType="1"/>
          </p:cNvSpPr>
          <p:nvPr/>
        </p:nvSpPr>
        <p:spPr bwMode="auto">
          <a:xfrm>
            <a:off x="5257800" y="5257800"/>
            <a:ext cx="838200" cy="0"/>
          </a:xfrm>
          <a:prstGeom prst="line">
            <a:avLst/>
          </a:prstGeom>
          <a:noFill/>
          <a:ln w="5080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5257800" y="5638800"/>
            <a:ext cx="838200" cy="0"/>
          </a:xfrm>
          <a:prstGeom prst="line">
            <a:avLst/>
          </a:prstGeom>
          <a:noFill/>
          <a:ln w="12700">
            <a:solidFill>
              <a:schemeClr val="tx1"/>
            </a:solidFill>
            <a:round/>
            <a:headEnd/>
            <a:tailEnd type="triangle" w="med" len="med"/>
          </a:ln>
        </p:spPr>
        <p:txBody>
          <a:bodyPr/>
          <a:lstStyle/>
          <a:p>
            <a:endParaRPr lang="en-US"/>
          </a:p>
        </p:txBody>
      </p:sp>
      <p:sp>
        <p:nvSpPr>
          <p:cNvPr id="25608" name="Line 8"/>
          <p:cNvSpPr>
            <a:spLocks noChangeShapeType="1"/>
          </p:cNvSpPr>
          <p:nvPr/>
        </p:nvSpPr>
        <p:spPr bwMode="auto">
          <a:xfrm>
            <a:off x="5257800" y="6019800"/>
            <a:ext cx="838200" cy="0"/>
          </a:xfrm>
          <a:prstGeom prst="line">
            <a:avLst/>
          </a:prstGeom>
          <a:noFill/>
          <a:ln w="76200">
            <a:solidFill>
              <a:schemeClr val="tx1"/>
            </a:solidFill>
            <a:round/>
            <a:headEnd/>
            <a:tailEnd type="triangle" w="med" len="med"/>
          </a:ln>
        </p:spPr>
        <p:txBody>
          <a:bodyPr/>
          <a:lstStyle/>
          <a:p>
            <a:endParaRPr lang="en-US"/>
          </a:p>
        </p:txBody>
      </p:sp>
      <p:sp>
        <p:nvSpPr>
          <p:cNvPr id="25609" name="Rectangle 9"/>
          <p:cNvSpPr>
            <a:spLocks noChangeArrowheads="1"/>
          </p:cNvSpPr>
          <p:nvPr/>
        </p:nvSpPr>
        <p:spPr bwMode="auto">
          <a:xfrm>
            <a:off x="4876800" y="5105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1</a:t>
            </a:r>
          </a:p>
        </p:txBody>
      </p:sp>
      <p:sp>
        <p:nvSpPr>
          <p:cNvPr id="25610" name="Rectangle 10"/>
          <p:cNvSpPr>
            <a:spLocks noChangeArrowheads="1"/>
          </p:cNvSpPr>
          <p:nvPr/>
        </p:nvSpPr>
        <p:spPr bwMode="auto">
          <a:xfrm>
            <a:off x="4876800" y="5486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2</a:t>
            </a:r>
          </a:p>
        </p:txBody>
      </p:sp>
      <p:sp>
        <p:nvSpPr>
          <p:cNvPr id="25611" name="Rectangle 11"/>
          <p:cNvSpPr>
            <a:spLocks noChangeArrowheads="1"/>
          </p:cNvSpPr>
          <p:nvPr/>
        </p:nvSpPr>
        <p:spPr bwMode="auto">
          <a:xfrm>
            <a:off x="4876800" y="5867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3</a:t>
            </a:r>
          </a:p>
        </p:txBody>
      </p:sp>
      <p:sp>
        <p:nvSpPr>
          <p:cNvPr id="25612" name="Text Box 12"/>
          <p:cNvSpPr txBox="1">
            <a:spLocks noChangeArrowheads="1"/>
          </p:cNvSpPr>
          <p:nvPr/>
        </p:nvSpPr>
        <p:spPr bwMode="auto">
          <a:xfrm>
            <a:off x="5410200" y="4876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1</a:t>
            </a:r>
            <a:endParaRPr lang="en-US"/>
          </a:p>
        </p:txBody>
      </p:sp>
      <p:sp>
        <p:nvSpPr>
          <p:cNvPr id="25613" name="Text Box 13"/>
          <p:cNvSpPr txBox="1">
            <a:spLocks noChangeArrowheads="1"/>
          </p:cNvSpPr>
          <p:nvPr/>
        </p:nvSpPr>
        <p:spPr bwMode="auto">
          <a:xfrm>
            <a:off x="5410200" y="5272088"/>
            <a:ext cx="533400" cy="366712"/>
          </a:xfrm>
          <a:prstGeom prst="rect">
            <a:avLst/>
          </a:prstGeom>
          <a:noFill/>
          <a:ln w="9525">
            <a:noFill/>
            <a:miter lim="800000"/>
            <a:headEnd/>
            <a:tailEnd/>
          </a:ln>
        </p:spPr>
        <p:txBody>
          <a:bodyPr>
            <a:spAutoFit/>
          </a:bodyPr>
          <a:lstStyle/>
          <a:p>
            <a:pPr>
              <a:spcBef>
                <a:spcPct val="50000"/>
              </a:spcBef>
            </a:pPr>
            <a:r>
              <a:rPr lang="en-US"/>
              <a:t>w</a:t>
            </a:r>
            <a:r>
              <a:rPr lang="en-US" baseline="-25000"/>
              <a:t>2</a:t>
            </a:r>
            <a:endParaRPr lang="en-US"/>
          </a:p>
        </p:txBody>
      </p:sp>
      <p:sp>
        <p:nvSpPr>
          <p:cNvPr id="25614" name="Text Box 14"/>
          <p:cNvSpPr txBox="1">
            <a:spLocks noChangeArrowheads="1"/>
          </p:cNvSpPr>
          <p:nvPr/>
        </p:nvSpPr>
        <p:spPr bwMode="auto">
          <a:xfrm>
            <a:off x="5410200" y="5638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3</a:t>
            </a:r>
            <a:endParaRPr lang="en-US"/>
          </a:p>
        </p:txBody>
      </p:sp>
      <p:sp>
        <p:nvSpPr>
          <p:cNvPr id="25615" name="Rectangle 15"/>
          <p:cNvSpPr>
            <a:spLocks noChangeArrowheads="1"/>
          </p:cNvSpPr>
          <p:nvPr/>
        </p:nvSpPr>
        <p:spPr bwMode="auto">
          <a:xfrm>
            <a:off x="7162800" y="5334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&gt;0?</a:t>
            </a:r>
          </a:p>
        </p:txBody>
      </p:sp>
      <p:cxnSp>
        <p:nvCxnSpPr>
          <p:cNvPr id="25616" name="AutoShape 16"/>
          <p:cNvCxnSpPr>
            <a:cxnSpLocks noChangeShapeType="1"/>
            <a:stCxn id="25605" idx="3"/>
            <a:endCxn id="25615" idx="1"/>
          </p:cNvCxnSpPr>
          <p:nvPr/>
        </p:nvCxnSpPr>
        <p:spPr bwMode="auto">
          <a:xfrm>
            <a:off x="6781800" y="5638800"/>
            <a:ext cx="381000" cy="0"/>
          </a:xfrm>
          <a:prstGeom prst="straightConnector1">
            <a:avLst/>
          </a:prstGeom>
          <a:noFill/>
          <a:ln w="50800">
            <a:solidFill>
              <a:schemeClr val="tx1"/>
            </a:solidFill>
            <a:round/>
            <a:headEnd/>
            <a:tailEnd type="triangle" w="med" len="med"/>
          </a:ln>
        </p:spPr>
      </p:cxnSp>
      <p:sp>
        <p:nvSpPr>
          <p:cNvPr id="25617" name="Line 17"/>
          <p:cNvSpPr>
            <a:spLocks noChangeShapeType="1"/>
          </p:cNvSpPr>
          <p:nvPr/>
        </p:nvSpPr>
        <p:spPr bwMode="auto">
          <a:xfrm>
            <a:off x="7848600" y="5638800"/>
            <a:ext cx="381000" cy="0"/>
          </a:xfrm>
          <a:prstGeom prst="line">
            <a:avLst/>
          </a:prstGeom>
          <a:noFill/>
          <a:ln w="50800">
            <a:solidFill>
              <a:schemeClr val="tx1"/>
            </a:solidFill>
            <a:round/>
            <a:headEnd/>
            <a:tailEnd type="triangle" w="med" len="med"/>
          </a:ln>
        </p:spPr>
        <p:txBody>
          <a:bodyPr/>
          <a:lstStyle/>
          <a:p>
            <a:endParaRPr lang="en-US"/>
          </a:p>
        </p:txBody>
      </p:sp>
      <p:pic>
        <p:nvPicPr>
          <p:cNvPr id="20" name="Picture 19" descr="txp_fig"/>
          <p:cNvPicPr>
            <a:picLocks noChangeAspect="1"/>
          </p:cNvPicPr>
          <p:nvPr>
            <p:custDataLst>
              <p:tags r:id="rId1"/>
            </p:custDataLst>
          </p:nvPr>
        </p:nvPicPr>
        <p:blipFill>
          <a:blip r:embed="rId4" cstate="print"/>
          <a:srcRect/>
          <a:stretch>
            <a:fillRect/>
          </a:stretch>
        </p:blipFill>
        <p:spPr bwMode="auto">
          <a:xfrm>
            <a:off x="1905000" y="3689350"/>
            <a:ext cx="7624762" cy="798513"/>
          </a:xfrm>
          <a:prstGeom prst="rect">
            <a:avLst/>
          </a:prstGeom>
          <a:noFill/>
          <a:ln w="9525">
            <a:noFill/>
            <a:miter lim="800000"/>
            <a:headEnd/>
            <a:tailEnd/>
          </a:ln>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91200" y="1524126"/>
            <a:ext cx="4800600" cy="18042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6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P spid="25607" grpId="0" animBg="1"/>
      <p:bldP spid="25608" grpId="0" animBg="1"/>
      <p:bldP spid="25609" grpId="0" animBg="1"/>
      <p:bldP spid="25610" grpId="0" animBg="1"/>
      <p:bldP spid="25611" grpId="0" animBg="1"/>
      <p:bldP spid="25612" grpId="0"/>
      <p:bldP spid="25613" grpId="0"/>
      <p:bldP spid="25614" grpId="0"/>
      <p:bldP spid="25615" grpId="0" animBg="1"/>
      <p:bldP spid="256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Weights</a:t>
            </a:r>
          </a:p>
        </p:txBody>
      </p:sp>
      <p:sp>
        <p:nvSpPr>
          <p:cNvPr id="20483" name="Content Placeholder 2"/>
          <p:cNvSpPr>
            <a:spLocks noGrp="1"/>
          </p:cNvSpPr>
          <p:nvPr>
            <p:ph idx="1"/>
          </p:nvPr>
        </p:nvSpPr>
        <p:spPr>
          <a:xfrm>
            <a:off x="2133600" y="1189038"/>
            <a:ext cx="8229600" cy="4525962"/>
          </a:xfrm>
        </p:spPr>
        <p:txBody>
          <a:bodyPr/>
          <a:lstStyle/>
          <a:p>
            <a:r>
              <a:rPr lang="en-US" sz="2400" dirty="0" smtClean="0"/>
              <a:t>Binary case: compare features to a weight vector</a:t>
            </a:r>
          </a:p>
          <a:p>
            <a:r>
              <a:rPr lang="en-US" sz="2400" dirty="0" smtClean="0"/>
              <a:t>Learning: figure out the weight vector from examples</a:t>
            </a:r>
          </a:p>
        </p:txBody>
      </p:sp>
      <p:sp>
        <p:nvSpPr>
          <p:cNvPr id="4" name="Text Box 6"/>
          <p:cNvSpPr txBox="1">
            <a:spLocks noChangeArrowheads="1"/>
          </p:cNvSpPr>
          <p:nvPr/>
        </p:nvSpPr>
        <p:spPr bwMode="auto">
          <a:xfrm>
            <a:off x="76200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sp>
        <p:nvSpPr>
          <p:cNvPr id="5" name="Double Bracket 4"/>
          <p:cNvSpPr/>
          <p:nvPr/>
        </p:nvSpPr>
        <p:spPr>
          <a:xfrm>
            <a:off x="76200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86" name="Text Box 6"/>
          <p:cNvSpPr txBox="1">
            <a:spLocks noChangeArrowheads="1"/>
          </p:cNvSpPr>
          <p:nvPr/>
        </p:nvSpPr>
        <p:spPr bwMode="auto">
          <a:xfrm>
            <a:off x="2743200" y="2543175"/>
            <a:ext cx="2057400" cy="1016000"/>
          </a:xfrm>
          <a:prstGeom prst="rect">
            <a:avLst/>
          </a:prstGeom>
          <a:noFill/>
          <a:ln w="9525">
            <a:noFill/>
            <a:miter lim="800000"/>
            <a:headEnd/>
            <a:tailEnd/>
          </a:ln>
        </p:spPr>
        <p:txBody>
          <a:bodyPr>
            <a:spAutoFit/>
          </a:bodyPr>
          <a:lstStyle/>
          <a:p>
            <a:r>
              <a:rPr lang="en-US" sz="1200">
                <a:latin typeface="Courier New" pitchFamily="49" charset="0"/>
              </a:rPr>
              <a:t># free      : 4</a:t>
            </a:r>
          </a:p>
          <a:p>
            <a:r>
              <a:rPr lang="en-US" sz="1200">
                <a:latin typeface="Courier New" pitchFamily="49" charset="0"/>
              </a:rPr>
              <a:t>YOUR_NAME   :-1</a:t>
            </a:r>
          </a:p>
          <a:p>
            <a:r>
              <a:rPr lang="en-US" sz="1200">
                <a:latin typeface="Courier New" pitchFamily="49" charset="0"/>
              </a:rPr>
              <a:t>MISSPELLED  : 1</a:t>
            </a:r>
          </a:p>
          <a:p>
            <a:r>
              <a:rPr lang="en-US" sz="1200">
                <a:latin typeface="Courier New" pitchFamily="49" charset="0"/>
              </a:rPr>
              <a:t>FROM_FRIEND :-3</a:t>
            </a:r>
          </a:p>
          <a:p>
            <a:r>
              <a:rPr lang="en-US" sz="1200">
                <a:latin typeface="Courier New" pitchFamily="49" charset="0"/>
              </a:rPr>
              <a:t>...</a:t>
            </a:r>
          </a:p>
        </p:txBody>
      </p:sp>
      <p:sp>
        <p:nvSpPr>
          <p:cNvPr id="7" name="Double Bracket 6"/>
          <p:cNvSpPr/>
          <p:nvPr/>
        </p:nvSpPr>
        <p:spPr>
          <a:xfrm>
            <a:off x="2743200" y="2438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0488" name="Picture 21" descr="txp_fig"/>
          <p:cNvPicPr>
            <a:picLocks noChangeAspect="1"/>
          </p:cNvPicPr>
          <p:nvPr>
            <p:custDataLst>
              <p:tags r:id="rId1"/>
            </p:custDataLst>
          </p:nvPr>
        </p:nvPicPr>
        <p:blipFill>
          <a:blip r:embed="rId7" cstate="print"/>
          <a:srcRect/>
          <a:stretch>
            <a:fillRect/>
          </a:stretch>
        </p:blipFill>
        <p:spPr bwMode="auto">
          <a:xfrm>
            <a:off x="4495800" y="3200400"/>
            <a:ext cx="273050" cy="182563"/>
          </a:xfrm>
          <a:prstGeom prst="rect">
            <a:avLst/>
          </a:prstGeom>
          <a:noFill/>
          <a:ln w="9525">
            <a:noFill/>
            <a:miter lim="800000"/>
            <a:headEnd/>
            <a:tailEnd/>
          </a:ln>
        </p:spPr>
      </p:pic>
      <p:pic>
        <p:nvPicPr>
          <p:cNvPr id="12" name="Picture 11" descr="txp_fig"/>
          <p:cNvPicPr>
            <a:picLocks noChangeAspect="1"/>
          </p:cNvPicPr>
          <p:nvPr>
            <p:custDataLst>
              <p:tags r:id="rId2"/>
            </p:custDataLst>
          </p:nvPr>
        </p:nvPicPr>
        <p:blipFill>
          <a:blip r:embed="rId7" cstate="print"/>
          <a:srcRect/>
          <a:stretch>
            <a:fillRect/>
          </a:stretch>
        </p:blipFill>
        <p:spPr bwMode="auto">
          <a:xfrm>
            <a:off x="6324600" y="3276600"/>
            <a:ext cx="966788" cy="365125"/>
          </a:xfrm>
          <a:prstGeom prst="rect">
            <a:avLst/>
          </a:prstGeom>
          <a:noFill/>
          <a:ln w="9525">
            <a:noFill/>
            <a:miter lim="800000"/>
            <a:headEnd/>
            <a:tailEnd/>
          </a:ln>
        </p:spPr>
      </p:pic>
      <p:sp>
        <p:nvSpPr>
          <p:cNvPr id="20490" name="Line 7"/>
          <p:cNvSpPr>
            <a:spLocks noChangeShapeType="1"/>
          </p:cNvSpPr>
          <p:nvPr/>
        </p:nvSpPr>
        <p:spPr bwMode="auto">
          <a:xfrm flipH="1" flipV="1">
            <a:off x="4876800" y="3352800"/>
            <a:ext cx="838200" cy="1371600"/>
          </a:xfrm>
          <a:prstGeom prst="line">
            <a:avLst/>
          </a:prstGeom>
          <a:noFill/>
          <a:ln w="50800">
            <a:solidFill>
              <a:schemeClr val="tx1"/>
            </a:solidFill>
            <a:round/>
            <a:headEnd/>
            <a:tailEnd type="triangle" w="med" len="med"/>
          </a:ln>
        </p:spPr>
        <p:txBody>
          <a:bodyPr/>
          <a:lstStyle/>
          <a:p>
            <a:endParaRPr lang="en-US"/>
          </a:p>
        </p:txBody>
      </p:sp>
      <p:sp>
        <p:nvSpPr>
          <p:cNvPr id="11" name="Line 15"/>
          <p:cNvSpPr>
            <a:spLocks noChangeShapeType="1"/>
          </p:cNvSpPr>
          <p:nvPr/>
        </p:nvSpPr>
        <p:spPr bwMode="auto">
          <a:xfrm flipV="1">
            <a:off x="5715000" y="3657600"/>
            <a:ext cx="381000" cy="1066800"/>
          </a:xfrm>
          <a:prstGeom prst="line">
            <a:avLst/>
          </a:prstGeom>
          <a:noFill/>
          <a:ln w="50800">
            <a:solidFill>
              <a:srgbClr val="CC0000"/>
            </a:solidFill>
            <a:round/>
            <a:headEnd/>
            <a:tailEnd type="triangle" w="med" len="med"/>
          </a:ln>
        </p:spPr>
        <p:txBody>
          <a:bodyPr/>
          <a:lstStyle/>
          <a:p>
            <a:endParaRPr lang="en-US"/>
          </a:p>
        </p:txBody>
      </p:sp>
      <p:pic>
        <p:nvPicPr>
          <p:cNvPr id="15" name="Picture 14" descr="txp_fig"/>
          <p:cNvPicPr>
            <a:picLocks noChangeAspect="1"/>
          </p:cNvPicPr>
          <p:nvPr>
            <p:custDataLst>
              <p:tags r:id="rId3"/>
            </p:custDataLst>
          </p:nvPr>
        </p:nvPicPr>
        <p:blipFill>
          <a:blip r:embed="rId7" cstate="print"/>
          <a:srcRect/>
          <a:stretch>
            <a:fillRect/>
          </a:stretch>
        </p:blipFill>
        <p:spPr bwMode="auto">
          <a:xfrm>
            <a:off x="6553200" y="5334000"/>
            <a:ext cx="966788" cy="365125"/>
          </a:xfrm>
          <a:prstGeom prst="rect">
            <a:avLst/>
          </a:prstGeom>
          <a:noFill/>
          <a:ln w="9525">
            <a:noFill/>
            <a:miter lim="800000"/>
            <a:headEnd/>
            <a:tailEnd/>
          </a:ln>
        </p:spPr>
      </p:pic>
      <p:sp>
        <p:nvSpPr>
          <p:cNvPr id="14" name="Line 15"/>
          <p:cNvSpPr>
            <a:spLocks noChangeShapeType="1"/>
          </p:cNvSpPr>
          <p:nvPr/>
        </p:nvSpPr>
        <p:spPr bwMode="auto">
          <a:xfrm>
            <a:off x="5715000" y="4724400"/>
            <a:ext cx="990600" cy="381000"/>
          </a:xfrm>
          <a:prstGeom prst="line">
            <a:avLst/>
          </a:prstGeom>
          <a:noFill/>
          <a:ln w="50800">
            <a:solidFill>
              <a:srgbClr val="CC0000"/>
            </a:solidFill>
            <a:round/>
            <a:headEnd/>
            <a:tailEnd type="triangle" w="med" len="med"/>
          </a:ln>
        </p:spPr>
        <p:txBody>
          <a:bodyPr/>
          <a:lstStyle/>
          <a:p>
            <a:endParaRPr lang="en-US"/>
          </a:p>
        </p:txBody>
      </p:sp>
      <p:sp>
        <p:nvSpPr>
          <p:cNvPr id="16" name="Text Box 6"/>
          <p:cNvSpPr txBox="1">
            <a:spLocks noChangeArrowheads="1"/>
          </p:cNvSpPr>
          <p:nvPr/>
        </p:nvSpPr>
        <p:spPr bwMode="auto">
          <a:xfrm>
            <a:off x="7772400" y="5308600"/>
            <a:ext cx="2057400" cy="1016000"/>
          </a:xfrm>
          <a:prstGeom prst="rect">
            <a:avLst/>
          </a:prstGeom>
          <a:noFill/>
          <a:ln w="9525">
            <a:noFill/>
            <a:miter lim="800000"/>
            <a:headEnd/>
            <a:tailEnd/>
          </a:ln>
        </p:spPr>
        <p:txBody>
          <a:bodyPr>
            <a:spAutoFit/>
          </a:bodyPr>
          <a:lstStyle/>
          <a:p>
            <a:r>
              <a:rPr lang="en-US" sz="1200">
                <a:latin typeface="Courier New" pitchFamily="49" charset="0"/>
              </a:rPr>
              <a:t># free      : 0</a:t>
            </a:r>
          </a:p>
          <a:p>
            <a:r>
              <a:rPr lang="en-US" sz="1200">
                <a:latin typeface="Courier New" pitchFamily="49" charset="0"/>
              </a:rPr>
              <a:t>YOUR_NAME   : 1</a:t>
            </a:r>
          </a:p>
          <a:p>
            <a:r>
              <a:rPr lang="en-US" sz="1200">
                <a:latin typeface="Courier New" pitchFamily="49" charset="0"/>
              </a:rPr>
              <a:t>MISSPELLED  : 1</a:t>
            </a:r>
          </a:p>
          <a:p>
            <a:r>
              <a:rPr lang="en-US" sz="1200">
                <a:latin typeface="Courier New" pitchFamily="49" charset="0"/>
              </a:rPr>
              <a:t>FROM_FRIEND : 1</a:t>
            </a:r>
          </a:p>
          <a:p>
            <a:r>
              <a:rPr lang="en-US" sz="1200">
                <a:latin typeface="Courier New" pitchFamily="49" charset="0"/>
              </a:rPr>
              <a:t>...</a:t>
            </a:r>
          </a:p>
        </p:txBody>
      </p:sp>
      <p:sp>
        <p:nvSpPr>
          <p:cNvPr id="17" name="Double Bracket 16"/>
          <p:cNvSpPr/>
          <p:nvPr/>
        </p:nvSpPr>
        <p:spPr>
          <a:xfrm>
            <a:off x="7772400" y="52578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96" name="TextBox 17"/>
          <p:cNvSpPr txBox="1">
            <a:spLocks noChangeArrowheads="1"/>
          </p:cNvSpPr>
          <p:nvPr/>
        </p:nvSpPr>
        <p:spPr bwMode="auto">
          <a:xfrm>
            <a:off x="1905000" y="5715000"/>
            <a:ext cx="3048000" cy="646113"/>
          </a:xfrm>
          <a:prstGeom prst="rect">
            <a:avLst/>
          </a:prstGeom>
          <a:noFill/>
          <a:ln w="9525">
            <a:noFill/>
            <a:miter lim="800000"/>
            <a:headEnd/>
            <a:tailEnd/>
          </a:ln>
        </p:spPr>
        <p:txBody>
          <a:bodyPr>
            <a:spAutoFit/>
          </a:bodyPr>
          <a:lstStyle/>
          <a:p>
            <a:r>
              <a:rPr lang="en-US" i="1"/>
              <a:t>Dot product            positive means the positive class</a:t>
            </a:r>
          </a:p>
        </p:txBody>
      </p:sp>
      <p:pic>
        <p:nvPicPr>
          <p:cNvPr id="20497" name="Picture 19" descr="txp_fig"/>
          <p:cNvPicPr>
            <a:picLocks noChangeAspect="1"/>
          </p:cNvPicPr>
          <p:nvPr>
            <p:custDataLst>
              <p:tags r:id="rId4"/>
            </p:custDataLst>
          </p:nvPr>
        </p:nvPicPr>
        <p:blipFill>
          <a:blip r:embed="rId7" cstate="print"/>
          <a:srcRect/>
          <a:stretch>
            <a:fillRect/>
          </a:stretch>
        </p:blipFill>
        <p:spPr bwMode="auto">
          <a:xfrm>
            <a:off x="3276600" y="5791200"/>
            <a:ext cx="533400" cy="236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4" grpId="0" animBg="1"/>
      <p:bldP spid="16" grpId="0"/>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9845" y="2362200"/>
            <a:ext cx="9463950" cy="3124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latin typeface="Calibri"/>
                <a:cs typeface="Calibri"/>
              </a:rPr>
              <a:t>Review: </a:t>
            </a:r>
            <a:r>
              <a:rPr lang="en-US" dirty="0" smtClean="0">
                <a:latin typeface="Calibri"/>
                <a:cs typeface="Calibri"/>
              </a:rPr>
              <a:t>Digit Recognition</a:t>
            </a:r>
          </a:p>
        </p:txBody>
      </p:sp>
      <p:sp>
        <p:nvSpPr>
          <p:cNvPr id="10243" name="Rectangle 3"/>
          <p:cNvSpPr>
            <a:spLocks noGrp="1" noChangeArrowheads="1"/>
          </p:cNvSpPr>
          <p:nvPr>
            <p:ph idx="1"/>
          </p:nvPr>
        </p:nvSpPr>
        <p:spPr>
          <a:xfrm>
            <a:off x="457200" y="1570037"/>
            <a:ext cx="8001000" cy="4525963"/>
          </a:xfrm>
        </p:spPr>
        <p:txBody>
          <a:bodyPr/>
          <a:lstStyle/>
          <a:p>
            <a:pPr eaLnBrk="1" hangingPunct="1"/>
            <a:r>
              <a:rPr lang="en-US" sz="2400" dirty="0" smtClean="0">
                <a:latin typeface="Calibri"/>
                <a:cs typeface="Calibri"/>
              </a:rPr>
              <a:t>Input: images / pixel grids</a:t>
            </a:r>
          </a:p>
          <a:p>
            <a:pPr eaLnBrk="1" hangingPunct="1"/>
            <a:r>
              <a:rPr lang="en-US" sz="2400" dirty="0" smtClean="0">
                <a:latin typeface="Calibri"/>
                <a:cs typeface="Calibri"/>
              </a:rPr>
              <a:t>Output: a digit 0-9</a:t>
            </a:r>
          </a:p>
          <a:p>
            <a:pPr eaLnBrk="1" hangingPunct="1"/>
            <a:endParaRPr lang="en-US" sz="2400" dirty="0" smtClean="0">
              <a:latin typeface="Calibri"/>
              <a:cs typeface="Calibri"/>
            </a:endParaRPr>
          </a:p>
          <a:p>
            <a:pPr eaLnBrk="1" hangingPunct="1">
              <a:lnSpc>
                <a:spcPct val="80000"/>
              </a:lnSpc>
            </a:pPr>
            <a:r>
              <a:rPr lang="en-US" sz="2400" dirty="0" smtClean="0">
                <a:latin typeface="Calibri"/>
                <a:cs typeface="Calibri"/>
              </a:rPr>
              <a:t>Setup:</a:t>
            </a:r>
          </a:p>
          <a:p>
            <a:pPr lvl="1" eaLnBrk="1" hangingPunct="1">
              <a:lnSpc>
                <a:spcPct val="80000"/>
              </a:lnSpc>
            </a:pPr>
            <a:r>
              <a:rPr lang="en-US" sz="2000" dirty="0" smtClean="0">
                <a:latin typeface="Calibri"/>
                <a:cs typeface="Calibri"/>
              </a:rPr>
              <a:t>Get a large collection of example images, each labeled with a digit</a:t>
            </a:r>
          </a:p>
          <a:p>
            <a:pPr lvl="1" eaLnBrk="1" hangingPunct="1">
              <a:lnSpc>
                <a:spcPct val="80000"/>
              </a:lnSpc>
            </a:pPr>
            <a:r>
              <a:rPr lang="en-US" sz="2000" dirty="0" smtClean="0">
                <a:latin typeface="Calibri"/>
                <a:cs typeface="Calibri"/>
              </a:rPr>
              <a:t>Note: someone has to hand label all this data!</a:t>
            </a:r>
          </a:p>
          <a:p>
            <a:pPr lvl="1" eaLnBrk="1" hangingPunct="1">
              <a:lnSpc>
                <a:spcPct val="80000"/>
              </a:lnSpc>
            </a:pPr>
            <a:r>
              <a:rPr lang="en-US" sz="2000" dirty="0" smtClean="0">
                <a:latin typeface="Calibri"/>
                <a:cs typeface="Calibri"/>
              </a:rPr>
              <a:t>Want to learn to predict labels of new, future digit images</a:t>
            </a:r>
          </a:p>
          <a:p>
            <a:pPr lvl="1" eaLnBrk="1" hangingPunct="1">
              <a:lnSpc>
                <a:spcPct val="80000"/>
              </a:lnSpc>
            </a:pPr>
            <a:endParaRPr lang="en-US" sz="2000" dirty="0" smtClean="0">
              <a:latin typeface="Calibri"/>
              <a:cs typeface="Calibri"/>
            </a:endParaRPr>
          </a:p>
          <a:p>
            <a:pPr lvl="1" eaLnBrk="1" hangingPunct="1">
              <a:lnSpc>
                <a:spcPct val="80000"/>
              </a:lnSpc>
            </a:pPr>
            <a:endParaRPr lang="en-US" sz="2000" dirty="0" smtClean="0">
              <a:latin typeface="Calibri"/>
              <a:cs typeface="Calibri"/>
            </a:endParaRPr>
          </a:p>
          <a:p>
            <a:pPr eaLnBrk="1" hangingPunct="1">
              <a:lnSpc>
                <a:spcPct val="80000"/>
              </a:lnSpc>
            </a:pPr>
            <a:r>
              <a:rPr lang="en-US" sz="2400" dirty="0" smtClean="0">
                <a:latin typeface="Calibri"/>
                <a:cs typeface="Calibri"/>
              </a:rPr>
              <a:t>Features: </a:t>
            </a:r>
            <a:r>
              <a:rPr lang="en-US" sz="2000" dirty="0" smtClean="0">
                <a:latin typeface="Calibri"/>
                <a:cs typeface="Calibri"/>
              </a:rPr>
              <a:t>The attributes used to make the digit decision</a:t>
            </a:r>
          </a:p>
          <a:p>
            <a:pPr lvl="1" eaLnBrk="1" hangingPunct="1">
              <a:lnSpc>
                <a:spcPct val="80000"/>
              </a:lnSpc>
            </a:pPr>
            <a:r>
              <a:rPr lang="en-US" sz="2000" dirty="0" smtClean="0">
                <a:latin typeface="Calibri"/>
                <a:cs typeface="Calibri"/>
              </a:rPr>
              <a:t>Pixels: (6,8)=ON</a:t>
            </a:r>
          </a:p>
          <a:p>
            <a:pPr lvl="1" eaLnBrk="1" hangingPunct="1">
              <a:lnSpc>
                <a:spcPct val="80000"/>
              </a:lnSpc>
            </a:pPr>
            <a:r>
              <a:rPr lang="en-US" sz="2000" dirty="0" smtClean="0">
                <a:latin typeface="Calibri"/>
                <a:cs typeface="Calibri"/>
              </a:rPr>
              <a:t>Shape Patterns: </a:t>
            </a:r>
            <a:r>
              <a:rPr lang="en-US" sz="2000" dirty="0" err="1" smtClean="0">
                <a:latin typeface="Calibri"/>
                <a:cs typeface="Calibri"/>
              </a:rPr>
              <a:t>NumComponents</a:t>
            </a:r>
            <a:r>
              <a:rPr lang="en-US" sz="2000" dirty="0" smtClean="0">
                <a:latin typeface="Calibri"/>
                <a:cs typeface="Calibri"/>
              </a:rPr>
              <a:t>, </a:t>
            </a:r>
            <a:r>
              <a:rPr lang="en-US" sz="2000" dirty="0" err="1" smtClean="0">
                <a:latin typeface="Calibri"/>
                <a:cs typeface="Calibri"/>
              </a:rPr>
              <a:t>AspectRatio</a:t>
            </a:r>
            <a:r>
              <a:rPr lang="en-US" sz="2000" dirty="0" smtClean="0">
                <a:latin typeface="Calibri"/>
                <a:cs typeface="Calibri"/>
              </a:rPr>
              <a:t>, </a:t>
            </a:r>
            <a:r>
              <a:rPr lang="en-US" sz="2000" dirty="0" err="1" smtClean="0">
                <a:latin typeface="Calibri"/>
                <a:cs typeface="Calibri"/>
              </a:rPr>
              <a:t>NumLoops</a:t>
            </a:r>
            <a:endParaRPr lang="en-US" sz="2000" dirty="0" smtClean="0">
              <a:latin typeface="Calibri"/>
              <a:cs typeface="Calibri"/>
            </a:endParaRPr>
          </a:p>
          <a:p>
            <a:pPr lvl="1" eaLnBrk="1" hangingPunct="1">
              <a:lnSpc>
                <a:spcPct val="80000"/>
              </a:lnSpc>
            </a:pPr>
            <a:r>
              <a:rPr lang="en-US" sz="2000" dirty="0" smtClean="0">
                <a:latin typeface="Calibri"/>
                <a:cs typeface="Calibri"/>
              </a:rPr>
              <a:t>…</a:t>
            </a:r>
          </a:p>
          <a:p>
            <a:pPr lvl="1" eaLnBrk="1" hangingPunct="1">
              <a:lnSpc>
                <a:spcPct val="80000"/>
              </a:lnSpc>
            </a:pPr>
            <a:endParaRPr lang="en-US" sz="2000" dirty="0" smtClean="0">
              <a:latin typeface="Calibri"/>
              <a:cs typeface="Calibri"/>
            </a:endParaRPr>
          </a:p>
          <a:p>
            <a:pPr eaLnBrk="1" hangingPunct="1"/>
            <a:endParaRPr lang="en-US" sz="2400" dirty="0" smtClean="0">
              <a:latin typeface="Calibri"/>
              <a:cs typeface="Calibri"/>
            </a:endParaRPr>
          </a:p>
        </p:txBody>
      </p:sp>
      <p:pic>
        <p:nvPicPr>
          <p:cNvPr id="10244" name="Picture 4"/>
          <p:cNvPicPr>
            <a:picLocks noChangeAspect="1" noChangeArrowheads="1"/>
          </p:cNvPicPr>
          <p:nvPr/>
        </p:nvPicPr>
        <p:blipFill>
          <a:blip r:embed="rId2" cstate="print"/>
          <a:srcRect/>
          <a:stretch>
            <a:fillRect/>
          </a:stretch>
        </p:blipFill>
        <p:spPr bwMode="auto">
          <a:xfrm>
            <a:off x="9677400" y="1676400"/>
            <a:ext cx="508000" cy="57150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9601200" y="2514600"/>
            <a:ext cx="544513" cy="598488"/>
          </a:xfrm>
          <a:prstGeom prst="rect">
            <a:avLst/>
          </a:prstGeom>
          <a:noFill/>
          <a:ln w="9525">
            <a:noFill/>
            <a:miter lim="800000"/>
            <a:headEnd/>
            <a:tailEnd/>
          </a:ln>
        </p:spPr>
      </p:pic>
      <p:pic>
        <p:nvPicPr>
          <p:cNvPr id="10246" name="Picture 7"/>
          <p:cNvPicPr>
            <a:picLocks noChangeAspect="1" noChangeArrowheads="1"/>
          </p:cNvPicPr>
          <p:nvPr/>
        </p:nvPicPr>
        <p:blipFill>
          <a:blip r:embed="rId4" cstate="print"/>
          <a:srcRect/>
          <a:stretch>
            <a:fillRect/>
          </a:stretch>
        </p:blipFill>
        <p:spPr bwMode="auto">
          <a:xfrm>
            <a:off x="9555162" y="4267200"/>
            <a:ext cx="655638" cy="673100"/>
          </a:xfrm>
          <a:prstGeom prst="rect">
            <a:avLst/>
          </a:prstGeom>
          <a:noFill/>
          <a:ln w="9525">
            <a:noFill/>
            <a:miter lim="800000"/>
            <a:headEnd/>
            <a:tailEnd/>
          </a:ln>
        </p:spPr>
      </p:pic>
      <p:pic>
        <p:nvPicPr>
          <p:cNvPr id="10247" name="Picture 73"/>
          <p:cNvPicPr>
            <a:picLocks noChangeAspect="1" noChangeArrowheads="1"/>
          </p:cNvPicPr>
          <p:nvPr/>
        </p:nvPicPr>
        <p:blipFill>
          <a:blip r:embed="rId5" cstate="print"/>
          <a:srcRect/>
          <a:stretch>
            <a:fillRect/>
          </a:stretch>
        </p:blipFill>
        <p:spPr bwMode="auto">
          <a:xfrm>
            <a:off x="9593262" y="5414962"/>
            <a:ext cx="617538" cy="681038"/>
          </a:xfrm>
          <a:prstGeom prst="rect">
            <a:avLst/>
          </a:prstGeom>
          <a:noFill/>
          <a:ln w="9525">
            <a:noFill/>
            <a:miter lim="800000"/>
            <a:headEnd/>
            <a:tailEnd/>
          </a:ln>
        </p:spPr>
      </p:pic>
      <p:pic>
        <p:nvPicPr>
          <p:cNvPr id="10248" name="Picture 74"/>
          <p:cNvPicPr>
            <a:picLocks noChangeAspect="1" noChangeArrowheads="1"/>
          </p:cNvPicPr>
          <p:nvPr/>
        </p:nvPicPr>
        <p:blipFill>
          <a:blip r:embed="rId6" cstate="print"/>
          <a:srcRect/>
          <a:stretch>
            <a:fillRect/>
          </a:stretch>
        </p:blipFill>
        <p:spPr bwMode="auto">
          <a:xfrm>
            <a:off x="9601200" y="3352800"/>
            <a:ext cx="617538" cy="598488"/>
          </a:xfrm>
          <a:prstGeom prst="rect">
            <a:avLst/>
          </a:prstGeom>
          <a:noFill/>
          <a:ln w="9525">
            <a:noFill/>
            <a:miter lim="800000"/>
            <a:headEnd/>
            <a:tailEnd/>
          </a:ln>
        </p:spPr>
      </p:pic>
      <p:sp>
        <p:nvSpPr>
          <p:cNvPr id="10249" name="TextBox 74"/>
          <p:cNvSpPr txBox="1">
            <a:spLocks noChangeArrowheads="1"/>
          </p:cNvSpPr>
          <p:nvPr/>
        </p:nvSpPr>
        <p:spPr bwMode="auto">
          <a:xfrm>
            <a:off x="10896600" y="1752600"/>
            <a:ext cx="381000" cy="369888"/>
          </a:xfrm>
          <a:prstGeom prst="rect">
            <a:avLst/>
          </a:prstGeom>
          <a:noFill/>
          <a:ln w="9525">
            <a:noFill/>
            <a:miter lim="800000"/>
            <a:headEnd/>
            <a:tailEnd/>
          </a:ln>
        </p:spPr>
        <p:txBody>
          <a:bodyPr>
            <a:spAutoFit/>
          </a:bodyPr>
          <a:lstStyle/>
          <a:p>
            <a:r>
              <a:rPr lang="en-US">
                <a:latin typeface="Calibri"/>
                <a:cs typeface="Calibri"/>
              </a:rPr>
              <a:t>0</a:t>
            </a:r>
          </a:p>
        </p:txBody>
      </p:sp>
      <p:sp>
        <p:nvSpPr>
          <p:cNvPr id="10250" name="TextBox 75"/>
          <p:cNvSpPr txBox="1">
            <a:spLocks noChangeArrowheads="1"/>
          </p:cNvSpPr>
          <p:nvPr/>
        </p:nvSpPr>
        <p:spPr bwMode="auto">
          <a:xfrm>
            <a:off x="10896600" y="25908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1" name="TextBox 76"/>
          <p:cNvSpPr txBox="1">
            <a:spLocks noChangeArrowheads="1"/>
          </p:cNvSpPr>
          <p:nvPr/>
        </p:nvSpPr>
        <p:spPr bwMode="auto">
          <a:xfrm>
            <a:off x="10896600" y="3505200"/>
            <a:ext cx="381000" cy="369888"/>
          </a:xfrm>
          <a:prstGeom prst="rect">
            <a:avLst/>
          </a:prstGeom>
          <a:noFill/>
          <a:ln w="9525">
            <a:noFill/>
            <a:miter lim="800000"/>
            <a:headEnd/>
            <a:tailEnd/>
          </a:ln>
        </p:spPr>
        <p:txBody>
          <a:bodyPr>
            <a:spAutoFit/>
          </a:bodyPr>
          <a:lstStyle/>
          <a:p>
            <a:r>
              <a:rPr lang="en-US">
                <a:latin typeface="Calibri"/>
                <a:cs typeface="Calibri"/>
              </a:rPr>
              <a:t>2</a:t>
            </a:r>
          </a:p>
        </p:txBody>
      </p:sp>
      <p:sp>
        <p:nvSpPr>
          <p:cNvPr id="10252" name="TextBox 77"/>
          <p:cNvSpPr txBox="1">
            <a:spLocks noChangeArrowheads="1"/>
          </p:cNvSpPr>
          <p:nvPr/>
        </p:nvSpPr>
        <p:spPr bwMode="auto">
          <a:xfrm>
            <a:off x="10896600" y="4419600"/>
            <a:ext cx="381000" cy="369888"/>
          </a:xfrm>
          <a:prstGeom prst="rect">
            <a:avLst/>
          </a:prstGeom>
          <a:noFill/>
          <a:ln w="9525">
            <a:noFill/>
            <a:miter lim="800000"/>
            <a:headEnd/>
            <a:tailEnd/>
          </a:ln>
        </p:spPr>
        <p:txBody>
          <a:bodyPr>
            <a:spAutoFit/>
          </a:bodyPr>
          <a:lstStyle/>
          <a:p>
            <a:r>
              <a:rPr lang="en-US">
                <a:latin typeface="Calibri"/>
                <a:cs typeface="Calibri"/>
              </a:rPr>
              <a:t>1</a:t>
            </a:r>
          </a:p>
        </p:txBody>
      </p:sp>
      <p:sp>
        <p:nvSpPr>
          <p:cNvPr id="10253" name="TextBox 78"/>
          <p:cNvSpPr txBox="1">
            <a:spLocks noChangeArrowheads="1"/>
          </p:cNvSpPr>
          <p:nvPr/>
        </p:nvSpPr>
        <p:spPr bwMode="auto">
          <a:xfrm>
            <a:off x="10820400" y="5567362"/>
            <a:ext cx="609600" cy="369888"/>
          </a:xfrm>
          <a:prstGeom prst="rect">
            <a:avLst/>
          </a:prstGeom>
          <a:noFill/>
          <a:ln w="9525">
            <a:noFill/>
            <a:miter lim="800000"/>
            <a:headEnd/>
            <a:tailEnd/>
          </a:ln>
        </p:spPr>
        <p:txBody>
          <a:bodyPr>
            <a:spAutoFit/>
          </a:bodyPr>
          <a:lstStyle/>
          <a:p>
            <a:r>
              <a:rPr lang="en-US">
                <a:latin typeface="Calibri"/>
                <a:cs typeface="Calibri"/>
              </a:rPr>
              <a:t>??</a:t>
            </a:r>
          </a:p>
        </p:txBody>
      </p:sp>
    </p:spTree>
    <p:extLst>
      <p:ext uri="{BB962C8B-B14F-4D97-AF65-F5344CB8AC3E}">
        <p14:creationId xmlns:p14="http://schemas.microsoft.com/office/powerpoint/2010/main" val="383477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Binary Decision Rule</a:t>
            </a:r>
          </a:p>
        </p:txBody>
      </p:sp>
      <p:sp>
        <p:nvSpPr>
          <p:cNvPr id="21507" name="Rectangle 3"/>
          <p:cNvSpPr>
            <a:spLocks noGrp="1" noChangeArrowheads="1"/>
          </p:cNvSpPr>
          <p:nvPr>
            <p:ph idx="1"/>
          </p:nvPr>
        </p:nvSpPr>
        <p:spPr>
          <a:xfrm>
            <a:off x="381000" y="1447800"/>
            <a:ext cx="8229600" cy="4525963"/>
          </a:xfrm>
        </p:spPr>
        <p:txBody>
          <a:bodyPr/>
          <a:lstStyle/>
          <a:p>
            <a:pPr eaLnBrk="1" hangingPunct="1"/>
            <a:r>
              <a:rPr lang="en-US" sz="2800" dirty="0" smtClean="0"/>
              <a:t>In the space of feature vectors</a:t>
            </a:r>
          </a:p>
          <a:p>
            <a:pPr lvl="1" eaLnBrk="1" hangingPunct="1"/>
            <a:r>
              <a:rPr lang="en-US" sz="2400" dirty="0" smtClean="0"/>
              <a:t>Examples are points</a:t>
            </a:r>
          </a:p>
          <a:p>
            <a:pPr lvl="1" eaLnBrk="1" hangingPunct="1"/>
            <a:r>
              <a:rPr lang="en-US" sz="2400" dirty="0" smtClean="0"/>
              <a:t>Any weight vector is a </a:t>
            </a:r>
            <a:r>
              <a:rPr lang="en-US" sz="2400" dirty="0" err="1" smtClean="0"/>
              <a:t>hyperplane</a:t>
            </a:r>
            <a:endParaRPr lang="en-US" sz="2400" dirty="0" smtClean="0"/>
          </a:p>
          <a:p>
            <a:pPr lvl="1" eaLnBrk="1" hangingPunct="1"/>
            <a:r>
              <a:rPr lang="en-US" sz="2400" dirty="0" smtClean="0"/>
              <a:t>One side corresponds to Y=+1</a:t>
            </a:r>
          </a:p>
          <a:p>
            <a:pPr lvl="1" eaLnBrk="1" hangingPunct="1"/>
            <a:r>
              <a:rPr lang="en-US" sz="2400" dirty="0" smtClean="0"/>
              <a:t>Other corresponds to Y=-1</a:t>
            </a:r>
          </a:p>
        </p:txBody>
      </p:sp>
      <p:sp>
        <p:nvSpPr>
          <p:cNvPr id="21508" name="Text Box 4"/>
          <p:cNvSpPr txBox="1">
            <a:spLocks noChangeArrowheads="1"/>
          </p:cNvSpPr>
          <p:nvPr/>
        </p:nvSpPr>
        <p:spPr bwMode="auto">
          <a:xfrm>
            <a:off x="1600200" y="4724400"/>
            <a:ext cx="1676400" cy="1200150"/>
          </a:xfrm>
          <a:prstGeom prst="rect">
            <a:avLst/>
          </a:prstGeom>
          <a:noFill/>
          <a:ln w="9525">
            <a:solidFill>
              <a:schemeClr val="tx1"/>
            </a:solidFill>
            <a:miter lim="800000"/>
            <a:headEnd/>
            <a:tailEnd/>
          </a:ln>
        </p:spPr>
        <p:txBody>
          <a:bodyPr>
            <a:spAutoFit/>
          </a:bodyPr>
          <a:lstStyle/>
          <a:p>
            <a:r>
              <a:rPr lang="en-US">
                <a:latin typeface="Courier New" pitchFamily="49" charset="0"/>
              </a:rPr>
              <a:t>BIAS  : -3</a:t>
            </a:r>
          </a:p>
          <a:p>
            <a:r>
              <a:rPr lang="en-US">
                <a:latin typeface="Courier New" pitchFamily="49" charset="0"/>
              </a:rPr>
              <a:t>free  :  4</a:t>
            </a:r>
          </a:p>
          <a:p>
            <a:r>
              <a:rPr lang="en-US">
                <a:latin typeface="Courier New" pitchFamily="49" charset="0"/>
              </a:rPr>
              <a:t>money :  2</a:t>
            </a:r>
          </a:p>
          <a:p>
            <a:r>
              <a:rPr lang="en-US">
                <a:latin typeface="Courier New" pitchFamily="49" charset="0"/>
              </a:rPr>
              <a:t>...</a:t>
            </a:r>
          </a:p>
        </p:txBody>
      </p:sp>
      <p:pic>
        <p:nvPicPr>
          <p:cNvPr id="21509" name="Picture 5" descr="txp_fig"/>
          <p:cNvPicPr>
            <a:picLocks noChangeAspect="1" noChangeArrowheads="1"/>
          </p:cNvPicPr>
          <p:nvPr>
            <p:custDataLst>
              <p:tags r:id="rId1"/>
            </p:custDataLst>
          </p:nvPr>
        </p:nvPicPr>
        <p:blipFill>
          <a:blip r:embed="rId5" cstate="print"/>
          <a:srcRect/>
          <a:stretch>
            <a:fillRect/>
          </a:stretch>
        </p:blipFill>
        <p:spPr bwMode="auto">
          <a:xfrm>
            <a:off x="2362200" y="4111625"/>
            <a:ext cx="292100" cy="195263"/>
          </a:xfrm>
          <a:prstGeom prst="rect">
            <a:avLst/>
          </a:prstGeom>
          <a:noFill/>
          <a:ln w="9525">
            <a:noFill/>
            <a:miter lim="800000"/>
            <a:headEnd/>
            <a:tailEnd/>
          </a:ln>
        </p:spPr>
      </p:pic>
      <p:sp>
        <p:nvSpPr>
          <p:cNvPr id="21510" name="Line 6"/>
          <p:cNvSpPr>
            <a:spLocks noChangeShapeType="1"/>
          </p:cNvSpPr>
          <p:nvPr/>
        </p:nvSpPr>
        <p:spPr bwMode="auto">
          <a:xfrm>
            <a:off x="6400800" y="5638800"/>
            <a:ext cx="2362200" cy="0"/>
          </a:xfrm>
          <a:prstGeom prst="line">
            <a:avLst/>
          </a:prstGeom>
          <a:noFill/>
          <a:ln w="38100">
            <a:solidFill>
              <a:schemeClr val="tx1"/>
            </a:solidFill>
            <a:round/>
            <a:headEnd/>
            <a:tailEnd/>
          </a:ln>
        </p:spPr>
        <p:txBody>
          <a:bodyPr/>
          <a:lstStyle/>
          <a:p>
            <a:endParaRPr lang="en-US"/>
          </a:p>
        </p:txBody>
      </p:sp>
      <p:sp>
        <p:nvSpPr>
          <p:cNvPr id="21511" name="Line 7"/>
          <p:cNvSpPr>
            <a:spLocks noChangeShapeType="1"/>
          </p:cNvSpPr>
          <p:nvPr/>
        </p:nvSpPr>
        <p:spPr bwMode="auto">
          <a:xfrm flipV="1">
            <a:off x="6400800" y="3505200"/>
            <a:ext cx="0" cy="2133600"/>
          </a:xfrm>
          <a:prstGeom prst="line">
            <a:avLst/>
          </a:prstGeom>
          <a:noFill/>
          <a:ln w="38100">
            <a:solidFill>
              <a:schemeClr val="tx1"/>
            </a:solidFill>
            <a:round/>
            <a:headEnd/>
            <a:tailEnd/>
          </a:ln>
        </p:spPr>
        <p:txBody>
          <a:bodyPr/>
          <a:lstStyle/>
          <a:p>
            <a:endParaRPr lang="en-US"/>
          </a:p>
        </p:txBody>
      </p:sp>
      <p:sp>
        <p:nvSpPr>
          <p:cNvPr id="21512" name="Text Box 8"/>
          <p:cNvSpPr txBox="1">
            <a:spLocks noChangeArrowheads="1"/>
          </p:cNvSpPr>
          <p:nvPr/>
        </p:nvSpPr>
        <p:spPr bwMode="auto">
          <a:xfrm>
            <a:off x="6248400" y="5638800"/>
            <a:ext cx="381000" cy="366713"/>
          </a:xfrm>
          <a:prstGeom prst="rect">
            <a:avLst/>
          </a:prstGeom>
          <a:noFill/>
          <a:ln w="9525">
            <a:noFill/>
            <a:miter lim="800000"/>
            <a:headEnd/>
            <a:tailEnd/>
          </a:ln>
        </p:spPr>
        <p:txBody>
          <a:bodyPr>
            <a:spAutoFit/>
          </a:bodyPr>
          <a:lstStyle/>
          <a:p>
            <a:pPr>
              <a:spcBef>
                <a:spcPct val="50000"/>
              </a:spcBef>
            </a:pPr>
            <a:r>
              <a:rPr lang="en-US"/>
              <a:t>0</a:t>
            </a:r>
          </a:p>
        </p:txBody>
      </p:sp>
      <p:sp>
        <p:nvSpPr>
          <p:cNvPr id="21513" name="Text Box 9"/>
          <p:cNvSpPr txBox="1">
            <a:spLocks noChangeArrowheads="1"/>
          </p:cNvSpPr>
          <p:nvPr/>
        </p:nvSpPr>
        <p:spPr bwMode="auto">
          <a:xfrm>
            <a:off x="7315200" y="56388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4" name="Text Box 10"/>
          <p:cNvSpPr txBox="1">
            <a:spLocks noChangeArrowheads="1"/>
          </p:cNvSpPr>
          <p:nvPr/>
        </p:nvSpPr>
        <p:spPr bwMode="auto">
          <a:xfrm>
            <a:off x="6096000" y="5424488"/>
            <a:ext cx="381000" cy="366712"/>
          </a:xfrm>
          <a:prstGeom prst="rect">
            <a:avLst/>
          </a:prstGeom>
          <a:noFill/>
          <a:ln w="9525">
            <a:noFill/>
            <a:miter lim="800000"/>
            <a:headEnd/>
            <a:tailEnd/>
          </a:ln>
        </p:spPr>
        <p:txBody>
          <a:bodyPr>
            <a:spAutoFit/>
          </a:bodyPr>
          <a:lstStyle/>
          <a:p>
            <a:pPr>
              <a:spcBef>
                <a:spcPct val="50000"/>
              </a:spcBef>
            </a:pPr>
            <a:r>
              <a:rPr lang="en-US"/>
              <a:t>0</a:t>
            </a:r>
          </a:p>
        </p:txBody>
      </p:sp>
      <p:sp>
        <p:nvSpPr>
          <p:cNvPr id="21515" name="Text Box 11"/>
          <p:cNvSpPr txBox="1">
            <a:spLocks noChangeArrowheads="1"/>
          </p:cNvSpPr>
          <p:nvPr/>
        </p:nvSpPr>
        <p:spPr bwMode="auto">
          <a:xfrm>
            <a:off x="6096000" y="45720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6" name="Text Box 12"/>
          <p:cNvSpPr txBox="1">
            <a:spLocks noChangeArrowheads="1"/>
          </p:cNvSpPr>
          <p:nvPr/>
        </p:nvSpPr>
        <p:spPr bwMode="auto">
          <a:xfrm>
            <a:off x="6096000" y="3595688"/>
            <a:ext cx="381000" cy="366712"/>
          </a:xfrm>
          <a:prstGeom prst="rect">
            <a:avLst/>
          </a:prstGeom>
          <a:noFill/>
          <a:ln w="9525">
            <a:noFill/>
            <a:miter lim="800000"/>
            <a:headEnd/>
            <a:tailEnd/>
          </a:ln>
        </p:spPr>
        <p:txBody>
          <a:bodyPr>
            <a:spAutoFit/>
          </a:bodyPr>
          <a:lstStyle/>
          <a:p>
            <a:pPr>
              <a:spcBef>
                <a:spcPct val="50000"/>
              </a:spcBef>
            </a:pPr>
            <a:r>
              <a:rPr lang="en-US"/>
              <a:t>2</a:t>
            </a:r>
          </a:p>
        </p:txBody>
      </p:sp>
      <p:sp>
        <p:nvSpPr>
          <p:cNvPr id="27661" name="Freeform 13"/>
          <p:cNvSpPr>
            <a:spLocks/>
          </p:cNvSpPr>
          <p:nvPr/>
        </p:nvSpPr>
        <p:spPr bwMode="auto">
          <a:xfrm rot="-1185043">
            <a:off x="5791200" y="3962400"/>
            <a:ext cx="1117600"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27662" name="Line 14"/>
          <p:cNvSpPr>
            <a:spLocks noChangeShapeType="1"/>
          </p:cNvSpPr>
          <p:nvPr/>
        </p:nvSpPr>
        <p:spPr bwMode="auto">
          <a:xfrm rot="-646224">
            <a:off x="6446838" y="3852863"/>
            <a:ext cx="647700" cy="2309812"/>
          </a:xfrm>
          <a:prstGeom prst="line">
            <a:avLst/>
          </a:prstGeom>
          <a:noFill/>
          <a:ln w="38100">
            <a:solidFill>
              <a:schemeClr val="tx1"/>
            </a:solidFill>
            <a:round/>
            <a:headEnd/>
            <a:tailEnd/>
          </a:ln>
        </p:spPr>
        <p:txBody>
          <a:bodyPr/>
          <a:lstStyle/>
          <a:p>
            <a:endParaRPr lang="en-US"/>
          </a:p>
        </p:txBody>
      </p:sp>
      <p:sp>
        <p:nvSpPr>
          <p:cNvPr id="21519" name="Text Box 15"/>
          <p:cNvSpPr txBox="1">
            <a:spLocks noChangeArrowheads="1"/>
          </p:cNvSpPr>
          <p:nvPr/>
        </p:nvSpPr>
        <p:spPr bwMode="auto">
          <a:xfrm>
            <a:off x="8229600" y="5729288"/>
            <a:ext cx="1371600" cy="366712"/>
          </a:xfrm>
          <a:prstGeom prst="rect">
            <a:avLst/>
          </a:prstGeom>
          <a:noFill/>
          <a:ln w="9525">
            <a:noFill/>
            <a:miter lim="800000"/>
            <a:headEnd/>
            <a:tailEnd/>
          </a:ln>
        </p:spPr>
        <p:txBody>
          <a:bodyPr>
            <a:spAutoFit/>
          </a:bodyPr>
          <a:lstStyle/>
          <a:p>
            <a:pPr>
              <a:spcBef>
                <a:spcPct val="50000"/>
              </a:spcBef>
            </a:pPr>
            <a:r>
              <a:rPr lang="en-US">
                <a:latin typeface="Calibri"/>
                <a:cs typeface="Calibri"/>
              </a:rPr>
              <a:t>free</a:t>
            </a:r>
          </a:p>
        </p:txBody>
      </p:sp>
      <p:sp>
        <p:nvSpPr>
          <p:cNvPr id="21520" name="Text Box 16"/>
          <p:cNvSpPr txBox="1">
            <a:spLocks noChangeArrowheads="1"/>
          </p:cNvSpPr>
          <p:nvPr/>
        </p:nvSpPr>
        <p:spPr bwMode="auto">
          <a:xfrm rot="-5400000">
            <a:off x="5212557" y="3474243"/>
            <a:ext cx="1371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money</a:t>
            </a:r>
          </a:p>
        </p:txBody>
      </p:sp>
      <p:sp>
        <p:nvSpPr>
          <p:cNvPr id="27665" name="Text Box 17"/>
          <p:cNvSpPr txBox="1">
            <a:spLocks noChangeArrowheads="1"/>
          </p:cNvSpPr>
          <p:nvPr/>
        </p:nvSpPr>
        <p:spPr bwMode="auto">
          <a:xfrm>
            <a:off x="7010400" y="41148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SPAM</a:t>
            </a:r>
          </a:p>
        </p:txBody>
      </p:sp>
      <p:sp>
        <p:nvSpPr>
          <p:cNvPr id="27666" name="Text Box 18"/>
          <p:cNvSpPr txBox="1">
            <a:spLocks noChangeArrowheads="1"/>
          </p:cNvSpPr>
          <p:nvPr/>
        </p:nvSpPr>
        <p:spPr bwMode="auto">
          <a:xfrm>
            <a:off x="4724400" y="55626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HAM</a:t>
            </a:r>
          </a:p>
        </p:txBody>
      </p:sp>
      <p:pic>
        <p:nvPicPr>
          <p:cNvPr id="27667" name="Picture 19" descr="txp_fig"/>
          <p:cNvPicPr>
            <a:picLocks noChangeAspect="1" noChangeArrowheads="1"/>
          </p:cNvPicPr>
          <p:nvPr>
            <p:custDataLst>
              <p:tags r:id="rId2"/>
            </p:custDataLst>
          </p:nvPr>
        </p:nvPicPr>
        <p:blipFill>
          <a:blip r:embed="rId5" cstate="print"/>
          <a:srcRect/>
          <a:stretch>
            <a:fillRect/>
          </a:stretch>
        </p:blipFill>
        <p:spPr bwMode="auto">
          <a:xfrm>
            <a:off x="6705600" y="6248400"/>
            <a:ext cx="1219200" cy="269875"/>
          </a:xfrm>
          <a:prstGeom prst="rect">
            <a:avLst/>
          </a:prstGeom>
          <a:noFill/>
          <a:ln w="9525">
            <a:noFill/>
            <a:miter lim="800000"/>
            <a:headEnd/>
            <a:tailEnd/>
          </a:ln>
        </p:spPr>
      </p:pic>
      <p:pic>
        <p:nvPicPr>
          <p:cNvPr id="4710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43841" y="1447800"/>
            <a:ext cx="5638317" cy="18612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2" grpId="0" animBg="1"/>
      <p:bldP spid="27665" grpId="0"/>
      <p:bldP spid="276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Updates</a:t>
            </a:r>
            <a:endParaRPr lang="en-US"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9800" y="1740316"/>
            <a:ext cx="7772400" cy="3871156"/>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r>
              <a:rPr lang="en-US" sz="2400" dirty="0" smtClean="0"/>
              <a:t>If wrong: adjust the weight vector</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1219829"/>
            <a:ext cx="4800600" cy="1979942"/>
          </a:xfrm>
          <a:prstGeom prst="rect">
            <a:avLst/>
          </a:prstGeom>
          <a:noFill/>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3353284"/>
            <a:ext cx="4800600" cy="1523032"/>
          </a:xfrm>
          <a:prstGeom prst="rect">
            <a:avLst/>
          </a:prstGeom>
          <a:noFill/>
        </p:spPr>
      </p:pic>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0042" y="4953000"/>
            <a:ext cx="4794515" cy="16002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37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r>
              <a:rPr lang="en-US" sz="2400" dirty="0" smtClean="0"/>
              <a:t>If wrong: adjust the weight vector by adding or subtracting the feature vector. Subtract if y* is -1.</a:t>
            </a:r>
          </a:p>
          <a:p>
            <a:pPr eaLnBrk="1" hangingPunct="1">
              <a:lnSpc>
                <a:spcPct val="90000"/>
              </a:lnSpc>
            </a:pPr>
            <a:endParaRPr lang="en-US" sz="2400" dirty="0" smtClean="0"/>
          </a:p>
        </p:txBody>
      </p:sp>
      <p:pic>
        <p:nvPicPr>
          <p:cNvPr id="22532" name="Picture 21" descr="txp_fig"/>
          <p:cNvPicPr>
            <a:picLocks noChangeAspect="1"/>
          </p:cNvPicPr>
          <p:nvPr>
            <p:custDataLst>
              <p:tags r:id="rId1"/>
            </p:custDataLst>
          </p:nvPr>
        </p:nvPicPr>
        <p:blipFill>
          <a:blip r:embed="rId8" cstate="print"/>
          <a:srcRect/>
          <a:stretch>
            <a:fillRect/>
          </a:stretch>
        </p:blipFill>
        <p:spPr bwMode="auto">
          <a:xfrm>
            <a:off x="7948122" y="1856161"/>
            <a:ext cx="273050" cy="182563"/>
          </a:xfrm>
          <a:prstGeom prst="rect">
            <a:avLst/>
          </a:prstGeom>
          <a:noFill/>
          <a:ln w="9525">
            <a:noFill/>
            <a:miter lim="800000"/>
            <a:headEnd/>
            <a:tailEnd/>
          </a:ln>
        </p:spPr>
      </p:pic>
      <p:pic>
        <p:nvPicPr>
          <p:cNvPr id="22533" name="Picture 14" descr="txp_fig"/>
          <p:cNvPicPr>
            <a:picLocks noChangeAspect="1" noChangeArrowheads="1"/>
          </p:cNvPicPr>
          <p:nvPr>
            <p:custDataLst>
              <p:tags r:id="rId2"/>
            </p:custDataLst>
          </p:nvPr>
        </p:nvPicPr>
        <p:blipFill>
          <a:blip r:embed="rId8" cstate="print"/>
          <a:srcRect/>
          <a:stretch>
            <a:fillRect/>
          </a:stretch>
        </p:blipFill>
        <p:spPr bwMode="auto">
          <a:xfrm>
            <a:off x="9481647" y="3261099"/>
            <a:ext cx="219075" cy="347662"/>
          </a:xfrm>
          <a:prstGeom prst="rect">
            <a:avLst/>
          </a:prstGeom>
          <a:noFill/>
          <a:ln w="9525">
            <a:noFill/>
            <a:miter lim="800000"/>
            <a:headEnd/>
            <a:tailEnd/>
          </a:ln>
        </p:spPr>
      </p:pic>
      <p:pic>
        <p:nvPicPr>
          <p:cNvPr id="18" name="Picture 17" descr="txp_fig"/>
          <p:cNvPicPr>
            <a:picLocks noChangeAspect="1"/>
          </p:cNvPicPr>
          <p:nvPr>
            <p:custDataLst>
              <p:tags r:id="rId3"/>
            </p:custDataLst>
          </p:nvPr>
        </p:nvPicPr>
        <p:blipFill>
          <a:blip r:embed="rId8" cstate="print"/>
          <a:srcRect/>
          <a:stretch>
            <a:fillRect/>
          </a:stretch>
        </p:blipFill>
        <p:spPr bwMode="auto">
          <a:xfrm>
            <a:off x="2085975" y="5924550"/>
            <a:ext cx="2508250" cy="381000"/>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8" cstate="print"/>
          <a:srcRect/>
          <a:stretch>
            <a:fillRect/>
          </a:stretch>
        </p:blipFill>
        <p:spPr bwMode="auto">
          <a:xfrm>
            <a:off x="6881322" y="2614986"/>
            <a:ext cx="730250" cy="384175"/>
          </a:xfrm>
          <a:prstGeom prst="rect">
            <a:avLst/>
          </a:prstGeom>
          <a:noFill/>
          <a:ln w="9525">
            <a:noFill/>
            <a:miter lim="800000"/>
            <a:headEnd/>
            <a:tailEnd/>
          </a:ln>
        </p:spPr>
      </p:pic>
      <p:pic>
        <p:nvPicPr>
          <p:cNvPr id="22537" name="Picture 18" descr="TP_tmp.emf"/>
          <p:cNvPicPr>
            <a:picLocks noChangeAspect="1"/>
          </p:cNvPicPr>
          <p:nvPr>
            <p:custDataLst>
              <p:tags r:id="rId5"/>
            </p:custDataLst>
          </p:nvPr>
        </p:nvPicPr>
        <p:blipFill>
          <a:blip r:embed="rId8" cstate="print"/>
          <a:srcRect/>
          <a:stretch>
            <a:fillRect/>
          </a:stretch>
        </p:blipFill>
        <p:spPr bwMode="auto">
          <a:xfrm>
            <a:off x="1130300" y="2867025"/>
            <a:ext cx="3746500" cy="1019175"/>
          </a:xfrm>
          <a:prstGeom prst="rect">
            <a:avLst/>
          </a:prstGeom>
          <a:noFill/>
          <a:ln w="9525">
            <a:noFill/>
            <a:miter lim="800000"/>
            <a:headEnd/>
            <a:tailEnd/>
          </a:ln>
        </p:spPr>
      </p:pic>
      <p:sp>
        <p:nvSpPr>
          <p:cNvPr id="22538" name="Line 7"/>
          <p:cNvSpPr>
            <a:spLocks noChangeShapeType="1"/>
          </p:cNvSpPr>
          <p:nvPr/>
        </p:nvSpPr>
        <p:spPr bwMode="auto">
          <a:xfrm flipH="1" flipV="1">
            <a:off x="8067185" y="2237161"/>
            <a:ext cx="711200" cy="2120900"/>
          </a:xfrm>
          <a:prstGeom prst="line">
            <a:avLst/>
          </a:prstGeom>
          <a:noFill/>
          <a:ln w="50800">
            <a:solidFill>
              <a:schemeClr val="tx1"/>
            </a:solidFill>
            <a:round/>
            <a:headEnd/>
            <a:tailEnd type="triangle" w="med" len="med"/>
          </a:ln>
        </p:spPr>
        <p:txBody>
          <a:bodyPr/>
          <a:lstStyle/>
          <a:p>
            <a:endParaRPr lang="en-US"/>
          </a:p>
        </p:txBody>
      </p:sp>
      <p:sp>
        <p:nvSpPr>
          <p:cNvPr id="31756" name="Line 15"/>
          <p:cNvSpPr>
            <a:spLocks noChangeShapeType="1"/>
          </p:cNvSpPr>
          <p:nvPr/>
        </p:nvSpPr>
        <p:spPr bwMode="auto">
          <a:xfrm flipH="1">
            <a:off x="7262322" y="2237161"/>
            <a:ext cx="812800" cy="1514475"/>
          </a:xfrm>
          <a:prstGeom prst="line">
            <a:avLst/>
          </a:prstGeom>
          <a:noFill/>
          <a:ln w="50800">
            <a:solidFill>
              <a:srgbClr val="CC0000"/>
            </a:solidFill>
            <a:round/>
            <a:headEnd/>
            <a:tailEnd type="triangle" w="med" len="med"/>
          </a:ln>
        </p:spPr>
        <p:txBody>
          <a:bodyPr/>
          <a:lstStyle/>
          <a:p>
            <a:endParaRPr lang="en-US"/>
          </a:p>
        </p:txBody>
      </p:sp>
      <p:sp>
        <p:nvSpPr>
          <p:cNvPr id="31757" name="Line 16"/>
          <p:cNvSpPr>
            <a:spLocks noChangeShapeType="1"/>
          </p:cNvSpPr>
          <p:nvPr/>
        </p:nvSpPr>
        <p:spPr bwMode="auto">
          <a:xfrm flipH="1" flipV="1">
            <a:off x="7262322" y="3694486"/>
            <a:ext cx="1516063" cy="663575"/>
          </a:xfrm>
          <a:prstGeom prst="line">
            <a:avLst/>
          </a:prstGeom>
          <a:noFill/>
          <a:ln w="50800">
            <a:solidFill>
              <a:srgbClr val="CC00CC"/>
            </a:solidFill>
            <a:round/>
            <a:headEnd/>
            <a:tailEnd type="triangle" w="med" len="med"/>
          </a:ln>
        </p:spPr>
        <p:txBody>
          <a:bodyPr/>
          <a:lstStyle/>
          <a:p>
            <a:endParaRPr lang="en-US"/>
          </a:p>
        </p:txBody>
      </p:sp>
      <p:sp>
        <p:nvSpPr>
          <p:cNvPr id="22541" name="Line 15"/>
          <p:cNvSpPr>
            <a:spLocks noChangeShapeType="1"/>
          </p:cNvSpPr>
          <p:nvPr/>
        </p:nvSpPr>
        <p:spPr bwMode="auto">
          <a:xfrm flipH="1">
            <a:off x="8811722" y="2819774"/>
            <a:ext cx="812800" cy="1514475"/>
          </a:xfrm>
          <a:prstGeom prst="line">
            <a:avLst/>
          </a:prstGeom>
          <a:noFill/>
          <a:ln w="50800">
            <a:solidFill>
              <a:srgbClr val="CC0000"/>
            </a:solidFill>
            <a:round/>
            <a:headEnd type="triangle" w="med" len="med"/>
            <a:tailEnd/>
          </a:ln>
        </p:spPr>
        <p:txBody>
          <a:bodyPr/>
          <a:lstStyle/>
          <a:p>
            <a:endParaRPr lang="en-US"/>
          </a:p>
        </p:txBody>
      </p:sp>
      <p:sp>
        <p:nvSpPr>
          <p:cNvPr id="31759" name="Freeform 13"/>
          <p:cNvSpPr>
            <a:spLocks/>
          </p:cNvSpPr>
          <p:nvPr/>
        </p:nvSpPr>
        <p:spPr bwMode="auto">
          <a:xfrm rot="-6620302">
            <a:off x="8465647" y="3450011"/>
            <a:ext cx="719138"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31760" name="Freeform 13"/>
          <p:cNvSpPr>
            <a:spLocks/>
          </p:cNvSpPr>
          <p:nvPr/>
        </p:nvSpPr>
        <p:spPr bwMode="auto">
          <a:xfrm rot="-9428567">
            <a:off x="8840297" y="2448299"/>
            <a:ext cx="541338" cy="3132137"/>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373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57" grpId="0" animBg="1"/>
      <p:bldP spid="31759" grpId="0" animBg="1"/>
      <p:bldP spid="317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3Blue1Brown</a:t>
            </a:r>
            <a:endParaRPr lang="en-US" dirty="0"/>
          </a:p>
        </p:txBody>
      </p:sp>
      <p:sp>
        <p:nvSpPr>
          <p:cNvPr id="3" name="Content Placeholder 2"/>
          <p:cNvSpPr>
            <a:spLocks noGrp="1"/>
          </p:cNvSpPr>
          <p:nvPr>
            <p:ph idx="1"/>
          </p:nvPr>
        </p:nvSpPr>
        <p:spPr/>
        <p:txBody>
          <a:bodyPr/>
          <a:lstStyle/>
          <a:p>
            <a:r>
              <a:rPr lang="en-US" dirty="0" smtClean="0"/>
              <a:t>Need a refresher on linear algebra topics like vector addition and matrix multiplication?</a:t>
            </a:r>
          </a:p>
          <a:p>
            <a:r>
              <a:rPr lang="en-US" dirty="0" smtClean="0"/>
              <a:t>I recommend the wonderful YouTube series by Grant Sanderson.  His channel is called 3Blue1Brown.</a:t>
            </a:r>
          </a:p>
          <a:p>
            <a:r>
              <a:rPr lang="en-US" dirty="0" smtClean="0"/>
              <a:t>Grant gives intuitive visual tutorials to a ton of math concepts </a:t>
            </a:r>
          </a:p>
          <a:p>
            <a:r>
              <a:rPr lang="en-US" dirty="0" smtClean="0"/>
              <a:t>Here is his “Essence of Linear Algebra” series:</a:t>
            </a:r>
          </a:p>
          <a:p>
            <a:pPr lvl="1"/>
            <a:r>
              <a:rPr lang="en-US" dirty="0">
                <a:hlinkClick r:id="rId2"/>
              </a:rPr>
              <a:t>https://</a:t>
            </a:r>
            <a:r>
              <a:rPr lang="en-US" dirty="0" smtClean="0">
                <a:hlinkClick r:id="rId2"/>
              </a:rPr>
              <a:t>www.youtube.com/playlist?list=PLZHQObOWTQDPD3MizzM2xVFitgF8hE_ab</a:t>
            </a:r>
            <a:r>
              <a:rPr lang="en-US" dirty="0" smtClean="0"/>
              <a:t> </a:t>
            </a:r>
            <a:endParaRPr lang="en-US" dirty="0"/>
          </a:p>
        </p:txBody>
      </p:sp>
    </p:spTree>
    <p:extLst>
      <p:ext uri="{BB962C8B-B14F-4D97-AF65-F5344CB8AC3E}">
        <p14:creationId xmlns:p14="http://schemas.microsoft.com/office/powerpoint/2010/main" val="1305449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2"/>
          <p:cNvSpPr>
            <a:spLocks noGrp="1" noChangeArrowheads="1"/>
          </p:cNvSpPr>
          <p:nvPr>
            <p:ph type="title"/>
          </p:nvPr>
        </p:nvSpPr>
        <p:spPr/>
        <p:txBody>
          <a:bodyPr/>
          <a:lstStyle/>
          <a:p>
            <a:pPr eaLnBrk="1" hangingPunct="1"/>
            <a:r>
              <a:rPr lang="en-US" smtClean="0"/>
              <a:t>Examples: Perceptron</a:t>
            </a:r>
          </a:p>
        </p:txBody>
      </p:sp>
      <p:sp>
        <p:nvSpPr>
          <p:cNvPr id="1035" name="Rectangle 3"/>
          <p:cNvSpPr>
            <a:spLocks noGrp="1" noChangeArrowheads="1"/>
          </p:cNvSpPr>
          <p:nvPr>
            <p:ph idx="1"/>
          </p:nvPr>
        </p:nvSpPr>
        <p:spPr>
          <a:xfrm>
            <a:off x="381000" y="1397001"/>
            <a:ext cx="11404600" cy="4729164"/>
          </a:xfrm>
        </p:spPr>
        <p:txBody>
          <a:bodyPr/>
          <a:lstStyle/>
          <a:p>
            <a:pPr eaLnBrk="1" hangingPunct="1"/>
            <a:r>
              <a:rPr lang="en-US" dirty="0" smtClean="0"/>
              <a:t>Separable Case</a:t>
            </a:r>
          </a:p>
        </p:txBody>
      </p:sp>
      <p:graphicFrame>
        <p:nvGraphicFramePr>
          <p:cNvPr id="1383428" name="Object 4"/>
          <p:cNvGraphicFramePr>
            <a:graphicFrameLocks noChangeAspect="1"/>
          </p:cNvGraphicFramePr>
          <p:nvPr/>
        </p:nvGraphicFramePr>
        <p:xfrm>
          <a:off x="3636963" y="2078038"/>
          <a:ext cx="4791075" cy="3743325"/>
        </p:xfrm>
        <a:graphic>
          <a:graphicData uri="http://schemas.openxmlformats.org/presentationml/2006/ole">
            <mc:AlternateContent xmlns:mc="http://schemas.openxmlformats.org/markup-compatibility/2006">
              <mc:Choice xmlns:v="urn:schemas-microsoft-com:vml" Requires="v">
                <p:oleObj spid="_x0000_s1579" name="Photo Editor Photo" r:id="rId4" imgW="4791744" imgH="3742857" progId="MSPhotoEd.3">
                  <p:embed/>
                </p:oleObj>
              </mc:Choice>
              <mc:Fallback>
                <p:oleObj name="Photo Editor Photo" r:id="rId4" imgW="4791744" imgH="3742857" progId="MSPhotoEd.3">
                  <p:embed/>
                  <p:pic>
                    <p:nvPicPr>
                      <p:cNvPr id="0" name="Object 4"/>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36963" y="2078038"/>
                        <a:ext cx="4791075"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29" name="Object 5"/>
          <p:cNvGraphicFramePr>
            <a:graphicFrameLocks noChangeAspect="1"/>
          </p:cNvGraphicFramePr>
          <p:nvPr/>
        </p:nvGraphicFramePr>
        <p:xfrm>
          <a:off x="3681413" y="2095500"/>
          <a:ext cx="4752975" cy="3705225"/>
        </p:xfrm>
        <a:graphic>
          <a:graphicData uri="http://schemas.openxmlformats.org/presentationml/2006/ole">
            <mc:AlternateContent xmlns:mc="http://schemas.openxmlformats.org/markup-compatibility/2006">
              <mc:Choice xmlns:v="urn:schemas-microsoft-com:vml" Requires="v">
                <p:oleObj spid="_x0000_s1580" name="Photo Editor Photo" r:id="rId6" imgW="4753639" imgH="3704762" progId="MSPhotoEd.3">
                  <p:embed/>
                </p:oleObj>
              </mc:Choice>
              <mc:Fallback>
                <p:oleObj name="Photo Editor Photo" r:id="rId6" imgW="4753639" imgH="3704762" progId="MSPhotoEd.3">
                  <p:embed/>
                  <p:pic>
                    <p:nvPicPr>
                      <p:cNvPr id="0" name="Object 5"/>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81413" y="2095500"/>
                        <a:ext cx="4752975"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0" name="Object 6"/>
          <p:cNvGraphicFramePr>
            <a:graphicFrameLocks noChangeAspect="1"/>
          </p:cNvGraphicFramePr>
          <p:nvPr/>
        </p:nvGraphicFramePr>
        <p:xfrm>
          <a:off x="3648075" y="2066925"/>
          <a:ext cx="4752975" cy="3781425"/>
        </p:xfrm>
        <a:graphic>
          <a:graphicData uri="http://schemas.openxmlformats.org/presentationml/2006/ole">
            <mc:AlternateContent xmlns:mc="http://schemas.openxmlformats.org/markup-compatibility/2006">
              <mc:Choice xmlns:v="urn:schemas-microsoft-com:vml" Requires="v">
                <p:oleObj spid="_x0000_s1581" name="Photo Editor Photo" r:id="rId7" imgW="4753639" imgH="3780952" progId="MSPhotoEd.3">
                  <p:embed/>
                </p:oleObj>
              </mc:Choice>
              <mc:Fallback>
                <p:oleObj name="Photo Editor Photo" r:id="rId7" imgW="4753639" imgH="3780952" progId="MSPhotoEd.3">
                  <p:embed/>
                  <p:pic>
                    <p:nvPicPr>
                      <p:cNvPr id="0" name="Object 6"/>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8075" y="2066925"/>
                        <a:ext cx="4752975" cy="3781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1" name="Object 7"/>
          <p:cNvGraphicFramePr>
            <a:graphicFrameLocks noChangeAspect="1"/>
          </p:cNvGraphicFramePr>
          <p:nvPr/>
        </p:nvGraphicFramePr>
        <p:xfrm>
          <a:off x="3552825" y="2101850"/>
          <a:ext cx="4905375" cy="3762375"/>
        </p:xfrm>
        <a:graphic>
          <a:graphicData uri="http://schemas.openxmlformats.org/presentationml/2006/ole">
            <mc:AlternateContent xmlns:mc="http://schemas.openxmlformats.org/markup-compatibility/2006">
              <mc:Choice xmlns:v="urn:schemas-microsoft-com:vml" Requires="v">
                <p:oleObj spid="_x0000_s1582" name="Photo Editor Photo" r:id="rId8" imgW="4904762" imgH="3761905" progId="MSPhotoEd.3">
                  <p:embed/>
                </p:oleObj>
              </mc:Choice>
              <mc:Fallback>
                <p:oleObj name="Photo Editor Photo" r:id="rId8" imgW="4904762" imgH="3761905" progId="MSPhotoEd.3">
                  <p:embed/>
                  <p:pic>
                    <p:nvPicPr>
                      <p:cNvPr id="0" name="Object 7"/>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52825" y="2101850"/>
                        <a:ext cx="4905375" cy="3762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2" name="Object 8"/>
          <p:cNvGraphicFramePr>
            <a:graphicFrameLocks noChangeAspect="1"/>
          </p:cNvGraphicFramePr>
          <p:nvPr/>
        </p:nvGraphicFramePr>
        <p:xfrm>
          <a:off x="3509963" y="2095500"/>
          <a:ext cx="4943475" cy="3743325"/>
        </p:xfrm>
        <a:graphic>
          <a:graphicData uri="http://schemas.openxmlformats.org/presentationml/2006/ole">
            <mc:AlternateContent xmlns:mc="http://schemas.openxmlformats.org/markup-compatibility/2006">
              <mc:Choice xmlns:v="urn:schemas-microsoft-com:vml" Requires="v">
                <p:oleObj spid="_x0000_s1583" name="Photo Editor Photo" r:id="rId9" imgW="4944165" imgH="3742857" progId="MSPhotoEd.3">
                  <p:embed/>
                </p:oleObj>
              </mc:Choice>
              <mc:Fallback>
                <p:oleObj name="Photo Editor Photo" r:id="rId9" imgW="4944165" imgH="3742857" progId="MSPhotoEd.3">
                  <p:embed/>
                  <p:pic>
                    <p:nvPicPr>
                      <p:cNvPr id="0" name="Object 8"/>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09963" y="2095500"/>
                        <a:ext cx="4943475"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3" name="Object 9"/>
          <p:cNvGraphicFramePr>
            <a:graphicFrameLocks noChangeAspect="1"/>
          </p:cNvGraphicFramePr>
          <p:nvPr/>
        </p:nvGraphicFramePr>
        <p:xfrm>
          <a:off x="3594100" y="2074863"/>
          <a:ext cx="4848225" cy="3781425"/>
        </p:xfrm>
        <a:graphic>
          <a:graphicData uri="http://schemas.openxmlformats.org/presentationml/2006/ole">
            <mc:AlternateContent xmlns:mc="http://schemas.openxmlformats.org/markup-compatibility/2006">
              <mc:Choice xmlns:v="urn:schemas-microsoft-com:vml" Requires="v">
                <p:oleObj spid="_x0000_s1584" name="Photo Editor Photo" r:id="rId10" imgW="4847619" imgH="3780952" progId="MSPhotoEd.3">
                  <p:embed/>
                </p:oleObj>
              </mc:Choice>
              <mc:Fallback>
                <p:oleObj name="Photo Editor Photo" r:id="rId10" imgW="4847619" imgH="3780952" progId="MSPhotoEd.3">
                  <p:embed/>
                  <p:pic>
                    <p:nvPicPr>
                      <p:cNvPr id="0" name="Object 9"/>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94100" y="2074863"/>
                        <a:ext cx="4848225" cy="3781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4" name="Object 10"/>
          <p:cNvGraphicFramePr>
            <a:graphicFrameLocks noChangeAspect="1"/>
          </p:cNvGraphicFramePr>
          <p:nvPr/>
        </p:nvGraphicFramePr>
        <p:xfrm>
          <a:off x="3657600" y="2128838"/>
          <a:ext cx="4714875" cy="3667125"/>
        </p:xfrm>
        <a:graphic>
          <a:graphicData uri="http://schemas.openxmlformats.org/presentationml/2006/ole">
            <mc:AlternateContent xmlns:mc="http://schemas.openxmlformats.org/markup-compatibility/2006">
              <mc:Choice xmlns:v="urn:schemas-microsoft-com:vml" Requires="v">
                <p:oleObj spid="_x0000_s1585" name="Photo Editor Photo" r:id="rId11" imgW="4715533" imgH="3666667" progId="MSPhotoEd.3">
                  <p:embed/>
                </p:oleObj>
              </mc:Choice>
              <mc:Fallback>
                <p:oleObj name="Photo Editor Photo" r:id="rId11" imgW="4715533" imgH="3666667" progId="MSPhotoEd.3">
                  <p:embed/>
                  <p:pic>
                    <p:nvPicPr>
                      <p:cNvPr id="0" name="Object 10"/>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57600" y="2128838"/>
                        <a:ext cx="4714875" cy="366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3435" name="Object 11"/>
          <p:cNvGraphicFramePr>
            <a:graphicFrameLocks noChangeAspect="1"/>
          </p:cNvGraphicFramePr>
          <p:nvPr/>
        </p:nvGraphicFramePr>
        <p:xfrm>
          <a:off x="3640138" y="2073275"/>
          <a:ext cx="4657725" cy="3743325"/>
        </p:xfrm>
        <a:graphic>
          <a:graphicData uri="http://schemas.openxmlformats.org/presentationml/2006/ole">
            <mc:AlternateContent xmlns:mc="http://schemas.openxmlformats.org/markup-compatibility/2006">
              <mc:Choice xmlns:v="urn:schemas-microsoft-com:vml" Requires="v">
                <p:oleObj spid="_x0000_s1586" name="Photo Editor Photo" r:id="rId12" imgW="4657143" imgH="3742857" progId="MSPhotoEd.3">
                  <p:embed/>
                </p:oleObj>
              </mc:Choice>
              <mc:Fallback>
                <p:oleObj name="Photo Editor Photo" r:id="rId12" imgW="4657143" imgH="3742857" progId="MSPhotoEd.3">
                  <p:embed/>
                  <p:pic>
                    <p:nvPicPr>
                      <p:cNvPr id="0" name="Object 11"/>
                      <p:cNvPicPr>
                        <a:picLocks noChangeAspect="1" noChangeArrowheads="1"/>
                      </p:cNvPicPr>
                      <p:nvPr/>
                    </p:nvPicPr>
                    <p:blipFill>
                      <a:blip r:embed="rId5">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0138" y="2073275"/>
                        <a:ext cx="4657725"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34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342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834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343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834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8343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834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343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8343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8343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834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3434"/>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38343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8343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83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Multiclass Decision Rule</a:t>
            </a:r>
          </a:p>
        </p:txBody>
      </p:sp>
      <p:sp>
        <p:nvSpPr>
          <p:cNvPr id="29699" name="Rectangle 3"/>
          <p:cNvSpPr>
            <a:spLocks noGrp="1" noChangeArrowheads="1"/>
          </p:cNvSpPr>
          <p:nvPr>
            <p:ph idx="1"/>
          </p:nvPr>
        </p:nvSpPr>
        <p:spPr>
          <a:xfrm>
            <a:off x="457200" y="1600200"/>
            <a:ext cx="4495800" cy="4525963"/>
          </a:xfrm>
        </p:spPr>
        <p:txBody>
          <a:bodyPr/>
          <a:lstStyle/>
          <a:p>
            <a:pPr eaLnBrk="1" hangingPunct="1"/>
            <a:r>
              <a:rPr lang="en-US" sz="2400" dirty="0" smtClean="0"/>
              <a:t>If we have multiple classes:</a:t>
            </a:r>
          </a:p>
          <a:p>
            <a:pPr lvl="1" eaLnBrk="1" hangingPunct="1"/>
            <a:r>
              <a:rPr lang="en-US" sz="2000" dirty="0" smtClean="0"/>
              <a:t>A weight vector for each class:</a:t>
            </a:r>
          </a:p>
          <a:p>
            <a:pPr lvl="1" eaLnBrk="1" hangingPunct="1"/>
            <a:endParaRPr lang="en-US" sz="2000" dirty="0" smtClean="0"/>
          </a:p>
          <a:p>
            <a:pPr lvl="1" eaLnBrk="1" hangingPunct="1"/>
            <a:endParaRPr lang="en-US" sz="2000" dirty="0" smtClean="0"/>
          </a:p>
          <a:p>
            <a:pPr lvl="1" eaLnBrk="1" hangingPunct="1"/>
            <a:r>
              <a:rPr lang="en-US" sz="2000" dirty="0" smtClean="0"/>
              <a:t>Score (activation) of a class y:</a:t>
            </a:r>
          </a:p>
          <a:p>
            <a:pPr lvl="1" eaLnBrk="1" hangingPunct="1"/>
            <a:endParaRPr lang="en-US" sz="2000" dirty="0" smtClean="0"/>
          </a:p>
          <a:p>
            <a:pPr lvl="1" eaLnBrk="1" hangingPunct="1"/>
            <a:endParaRPr lang="en-US" sz="2000" dirty="0" smtClean="0"/>
          </a:p>
          <a:p>
            <a:pPr lvl="1" eaLnBrk="1" hangingPunct="1"/>
            <a:endParaRPr lang="en-US" sz="1100" dirty="0" smtClean="0"/>
          </a:p>
          <a:p>
            <a:pPr lvl="1" eaLnBrk="1" hangingPunct="1"/>
            <a:r>
              <a:rPr lang="en-US" sz="2000" dirty="0" smtClean="0"/>
              <a:t>Prediction highest score wins</a:t>
            </a:r>
          </a:p>
        </p:txBody>
      </p:sp>
      <p:pic>
        <p:nvPicPr>
          <p:cNvPr id="23" name="Picture 22" descr="txp_fig"/>
          <p:cNvPicPr>
            <a:picLocks noChangeAspect="1"/>
          </p:cNvPicPr>
          <p:nvPr>
            <p:custDataLst>
              <p:tags r:id="rId1"/>
            </p:custDataLst>
          </p:nvPr>
        </p:nvPicPr>
        <p:blipFill>
          <a:blip r:embed="rId12" cstate="print"/>
          <a:srcRect/>
          <a:stretch>
            <a:fillRect/>
          </a:stretch>
        </p:blipFill>
        <p:spPr bwMode="auto">
          <a:xfrm>
            <a:off x="1905000" y="3733800"/>
            <a:ext cx="1419225" cy="381000"/>
          </a:xfrm>
          <a:prstGeom prst="rect">
            <a:avLst/>
          </a:prstGeom>
          <a:noFill/>
          <a:ln w="9525">
            <a:noFill/>
            <a:miter lim="800000"/>
            <a:headEnd/>
            <a:tailEnd/>
          </a:ln>
        </p:spPr>
      </p:pic>
      <p:grpSp>
        <p:nvGrpSpPr>
          <p:cNvPr id="2" name="Group 5"/>
          <p:cNvGrpSpPr>
            <a:grpSpLocks/>
          </p:cNvGrpSpPr>
          <p:nvPr/>
        </p:nvGrpSpPr>
        <p:grpSpPr bwMode="auto">
          <a:xfrm>
            <a:off x="7696200" y="3706813"/>
            <a:ext cx="2286000" cy="2209800"/>
            <a:chOff x="3648" y="1104"/>
            <a:chExt cx="1440" cy="1392"/>
          </a:xfrm>
        </p:grpSpPr>
        <p:sp>
          <p:nvSpPr>
            <p:cNvPr id="23570" name="Freeform 6"/>
            <p:cNvSpPr>
              <a:spLocks/>
            </p:cNvSpPr>
            <p:nvPr/>
          </p:nvSpPr>
          <p:spPr bwMode="auto">
            <a:xfrm>
              <a:off x="3792" y="1104"/>
              <a:ext cx="1104" cy="528"/>
            </a:xfrm>
            <a:custGeom>
              <a:avLst/>
              <a:gdLst>
                <a:gd name="T0" fmla="*/ 0 w 1104"/>
                <a:gd name="T1" fmla="*/ 528 h 528"/>
                <a:gd name="T2" fmla="*/ 96 w 1104"/>
                <a:gd name="T3" fmla="*/ 96 h 528"/>
                <a:gd name="T4" fmla="*/ 720 w 1104"/>
                <a:gd name="T5" fmla="*/ 0 h 528"/>
                <a:gd name="T6" fmla="*/ 1104 w 1104"/>
                <a:gd name="T7" fmla="*/ 288 h 528"/>
                <a:gd name="T8" fmla="*/ 0 60000 65536"/>
                <a:gd name="T9" fmla="*/ 0 60000 65536"/>
                <a:gd name="T10" fmla="*/ 0 60000 65536"/>
                <a:gd name="T11" fmla="*/ 0 60000 65536"/>
                <a:gd name="T12" fmla="*/ 0 w 1104"/>
                <a:gd name="T13" fmla="*/ 0 h 528"/>
                <a:gd name="T14" fmla="*/ 1104 w 1104"/>
                <a:gd name="T15" fmla="*/ 528 h 528"/>
              </a:gdLst>
              <a:ahLst/>
              <a:cxnLst>
                <a:cxn ang="T8">
                  <a:pos x="T0" y="T1"/>
                </a:cxn>
                <a:cxn ang="T9">
                  <a:pos x="T2" y="T3"/>
                </a:cxn>
                <a:cxn ang="T10">
                  <a:pos x="T4" y="T5"/>
                </a:cxn>
                <a:cxn ang="T11">
                  <a:pos x="T6" y="T7"/>
                </a:cxn>
              </a:cxnLst>
              <a:rect l="T12" t="T13" r="T14" b="T15"/>
              <a:pathLst>
                <a:path w="1104" h="528">
                  <a:moveTo>
                    <a:pt x="0" y="528"/>
                  </a:moveTo>
                  <a:lnTo>
                    <a:pt x="96" y="96"/>
                  </a:lnTo>
                  <a:lnTo>
                    <a:pt x="720" y="0"/>
                  </a:lnTo>
                  <a:lnTo>
                    <a:pt x="1104" y="288"/>
                  </a:lnTo>
                </a:path>
              </a:pathLst>
            </a:custGeom>
            <a:gradFill rotWithShape="0">
              <a:gsLst>
                <a:gs pos="0">
                  <a:srgbClr val="FFFFFF"/>
                </a:gs>
                <a:gs pos="100000">
                  <a:srgbClr val="FFFF99"/>
                </a:gs>
              </a:gsLst>
              <a:lin ang="5400000" scaled="1"/>
            </a:gradFill>
            <a:ln w="9525">
              <a:noFill/>
              <a:miter lim="800000"/>
              <a:headEnd/>
              <a:tailEnd/>
            </a:ln>
          </p:spPr>
          <p:txBody>
            <a:bodyPr wrap="none" anchor="ctr"/>
            <a:lstStyle/>
            <a:p>
              <a:endParaRPr lang="en-US"/>
            </a:p>
          </p:txBody>
        </p:sp>
        <p:sp>
          <p:nvSpPr>
            <p:cNvPr id="23571" name="Freeform 7"/>
            <p:cNvSpPr>
              <a:spLocks/>
            </p:cNvSpPr>
            <p:nvPr/>
          </p:nvSpPr>
          <p:spPr bwMode="auto">
            <a:xfrm>
              <a:off x="4512" y="1392"/>
              <a:ext cx="576" cy="1008"/>
            </a:xfrm>
            <a:custGeom>
              <a:avLst/>
              <a:gdLst>
                <a:gd name="T0" fmla="*/ 384 w 576"/>
                <a:gd name="T1" fmla="*/ 0 h 1008"/>
                <a:gd name="T2" fmla="*/ 576 w 576"/>
                <a:gd name="T3" fmla="*/ 432 h 1008"/>
                <a:gd name="T4" fmla="*/ 432 w 576"/>
                <a:gd name="T5" fmla="*/ 960 h 1008"/>
                <a:gd name="T6" fmla="*/ 0 w 576"/>
                <a:gd name="T7" fmla="*/ 1008 h 1008"/>
                <a:gd name="T8" fmla="*/ 0 60000 65536"/>
                <a:gd name="T9" fmla="*/ 0 60000 65536"/>
                <a:gd name="T10" fmla="*/ 0 60000 65536"/>
                <a:gd name="T11" fmla="*/ 0 60000 65536"/>
                <a:gd name="T12" fmla="*/ 0 w 576"/>
                <a:gd name="T13" fmla="*/ 0 h 1008"/>
                <a:gd name="T14" fmla="*/ 576 w 576"/>
                <a:gd name="T15" fmla="*/ 1008 h 1008"/>
              </a:gdLst>
              <a:ahLst/>
              <a:cxnLst>
                <a:cxn ang="T8">
                  <a:pos x="T0" y="T1"/>
                </a:cxn>
                <a:cxn ang="T9">
                  <a:pos x="T2" y="T3"/>
                </a:cxn>
                <a:cxn ang="T10">
                  <a:pos x="T4" y="T5"/>
                </a:cxn>
                <a:cxn ang="T11">
                  <a:pos x="T6" y="T7"/>
                </a:cxn>
              </a:cxnLst>
              <a:rect l="T12" t="T13" r="T14" b="T15"/>
              <a:pathLst>
                <a:path w="576" h="1008">
                  <a:moveTo>
                    <a:pt x="384" y="0"/>
                  </a:moveTo>
                  <a:lnTo>
                    <a:pt x="576" y="432"/>
                  </a:lnTo>
                  <a:lnTo>
                    <a:pt x="432" y="960"/>
                  </a:lnTo>
                  <a:lnTo>
                    <a:pt x="0" y="1008"/>
                  </a:lnTo>
                </a:path>
              </a:pathLst>
            </a:custGeom>
            <a:gradFill rotWithShape="0">
              <a:gsLst>
                <a:gs pos="0">
                  <a:srgbClr val="FF99CC"/>
                </a:gs>
                <a:gs pos="100000">
                  <a:srgbClr val="FFFFFF"/>
                </a:gs>
              </a:gsLst>
              <a:lin ang="2700000" scaled="1"/>
            </a:gradFill>
            <a:ln w="9525">
              <a:noFill/>
              <a:miter lim="800000"/>
              <a:headEnd/>
              <a:tailEnd/>
            </a:ln>
          </p:spPr>
          <p:txBody>
            <a:bodyPr wrap="none" anchor="ctr"/>
            <a:lstStyle/>
            <a:p>
              <a:endParaRPr lang="en-US"/>
            </a:p>
          </p:txBody>
        </p:sp>
        <p:sp>
          <p:nvSpPr>
            <p:cNvPr id="23572" name="Freeform 8"/>
            <p:cNvSpPr>
              <a:spLocks/>
            </p:cNvSpPr>
            <p:nvPr/>
          </p:nvSpPr>
          <p:spPr bwMode="auto">
            <a:xfrm>
              <a:off x="3648" y="1632"/>
              <a:ext cx="864" cy="864"/>
            </a:xfrm>
            <a:custGeom>
              <a:avLst/>
              <a:gdLst>
                <a:gd name="T0" fmla="*/ 144 w 864"/>
                <a:gd name="T1" fmla="*/ 0 h 864"/>
                <a:gd name="T2" fmla="*/ 0 w 864"/>
                <a:gd name="T3" fmla="*/ 384 h 864"/>
                <a:gd name="T4" fmla="*/ 480 w 864"/>
                <a:gd name="T5" fmla="*/ 864 h 864"/>
                <a:gd name="T6" fmla="*/ 864 w 864"/>
                <a:gd name="T7" fmla="*/ 768 h 864"/>
                <a:gd name="T8" fmla="*/ 0 60000 65536"/>
                <a:gd name="T9" fmla="*/ 0 60000 65536"/>
                <a:gd name="T10" fmla="*/ 0 60000 65536"/>
                <a:gd name="T11" fmla="*/ 0 60000 65536"/>
                <a:gd name="T12" fmla="*/ 0 w 864"/>
                <a:gd name="T13" fmla="*/ 0 h 864"/>
                <a:gd name="T14" fmla="*/ 864 w 864"/>
                <a:gd name="T15" fmla="*/ 864 h 864"/>
              </a:gdLst>
              <a:ahLst/>
              <a:cxnLst>
                <a:cxn ang="T8">
                  <a:pos x="T0" y="T1"/>
                </a:cxn>
                <a:cxn ang="T9">
                  <a:pos x="T2" y="T3"/>
                </a:cxn>
                <a:cxn ang="T10">
                  <a:pos x="T4" y="T5"/>
                </a:cxn>
                <a:cxn ang="T11">
                  <a:pos x="T6" y="T7"/>
                </a:cxn>
              </a:cxnLst>
              <a:rect l="T12" t="T13" r="T14" b="T15"/>
              <a:pathLst>
                <a:path w="864" h="864">
                  <a:moveTo>
                    <a:pt x="144" y="0"/>
                  </a:moveTo>
                  <a:lnTo>
                    <a:pt x="0" y="384"/>
                  </a:lnTo>
                  <a:lnTo>
                    <a:pt x="480" y="864"/>
                  </a:lnTo>
                  <a:lnTo>
                    <a:pt x="864" y="768"/>
                  </a:lnTo>
                </a:path>
              </a:pathLst>
            </a:custGeom>
            <a:gradFill rotWithShape="0">
              <a:gsLst>
                <a:gs pos="0">
                  <a:srgbClr val="FFFFFF"/>
                </a:gs>
                <a:gs pos="100000">
                  <a:srgbClr val="99CCFF"/>
                </a:gs>
              </a:gsLst>
              <a:lin ang="18900000" scaled="1"/>
            </a:gradFill>
            <a:ln w="9525">
              <a:noFill/>
              <a:miter lim="800000"/>
              <a:headEnd/>
              <a:tailEnd/>
            </a:ln>
          </p:spPr>
          <p:txBody>
            <a:bodyPr wrap="none" anchor="ctr"/>
            <a:lstStyle/>
            <a:p>
              <a:endParaRPr lang="en-US"/>
            </a:p>
          </p:txBody>
        </p:sp>
        <p:sp>
          <p:nvSpPr>
            <p:cNvPr id="23573" name="Freeform 9"/>
            <p:cNvSpPr>
              <a:spLocks/>
            </p:cNvSpPr>
            <p:nvPr/>
          </p:nvSpPr>
          <p:spPr bwMode="auto">
            <a:xfrm>
              <a:off x="3792" y="1392"/>
              <a:ext cx="1104" cy="384"/>
            </a:xfrm>
            <a:custGeom>
              <a:avLst/>
              <a:gdLst>
                <a:gd name="T0" fmla="*/ 0 w 1104"/>
                <a:gd name="T1" fmla="*/ 240 h 384"/>
                <a:gd name="T2" fmla="*/ 624 w 1104"/>
                <a:gd name="T3" fmla="*/ 384 h 384"/>
                <a:gd name="T4" fmla="*/ 1104 w 1104"/>
                <a:gd name="T5" fmla="*/ 0 h 384"/>
                <a:gd name="T6" fmla="*/ 0 60000 65536"/>
                <a:gd name="T7" fmla="*/ 0 60000 65536"/>
                <a:gd name="T8" fmla="*/ 0 60000 65536"/>
                <a:gd name="T9" fmla="*/ 0 w 1104"/>
                <a:gd name="T10" fmla="*/ 0 h 384"/>
                <a:gd name="T11" fmla="*/ 1104 w 1104"/>
                <a:gd name="T12" fmla="*/ 384 h 384"/>
              </a:gdLst>
              <a:ahLst/>
              <a:cxnLst>
                <a:cxn ang="T6">
                  <a:pos x="T0" y="T1"/>
                </a:cxn>
                <a:cxn ang="T7">
                  <a:pos x="T2" y="T3"/>
                </a:cxn>
                <a:cxn ang="T8">
                  <a:pos x="T4" y="T5"/>
                </a:cxn>
              </a:cxnLst>
              <a:rect l="T9" t="T10" r="T11" b="T12"/>
              <a:pathLst>
                <a:path w="1104" h="384">
                  <a:moveTo>
                    <a:pt x="0" y="240"/>
                  </a:moveTo>
                  <a:lnTo>
                    <a:pt x="624" y="384"/>
                  </a:lnTo>
                  <a:lnTo>
                    <a:pt x="1104" y="0"/>
                  </a:lnTo>
                </a:path>
              </a:pathLst>
            </a:custGeom>
            <a:solidFill>
              <a:srgbClr val="FFFF99"/>
            </a:solidFill>
            <a:ln w="9525">
              <a:solidFill>
                <a:schemeClr val="tx1"/>
              </a:solidFill>
              <a:miter lim="800000"/>
              <a:headEnd/>
              <a:tailEnd/>
            </a:ln>
          </p:spPr>
          <p:txBody>
            <a:bodyPr wrap="none" anchor="ctr"/>
            <a:lstStyle/>
            <a:p>
              <a:endParaRPr lang="en-US"/>
            </a:p>
          </p:txBody>
        </p:sp>
        <p:sp>
          <p:nvSpPr>
            <p:cNvPr id="23574" name="Freeform 10"/>
            <p:cNvSpPr>
              <a:spLocks/>
            </p:cNvSpPr>
            <p:nvPr/>
          </p:nvSpPr>
          <p:spPr bwMode="auto">
            <a:xfrm>
              <a:off x="4416" y="1392"/>
              <a:ext cx="480" cy="1008"/>
            </a:xfrm>
            <a:custGeom>
              <a:avLst/>
              <a:gdLst>
                <a:gd name="T0" fmla="*/ 480 w 480"/>
                <a:gd name="T1" fmla="*/ 0 h 1008"/>
                <a:gd name="T2" fmla="*/ 0 w 480"/>
                <a:gd name="T3" fmla="*/ 384 h 1008"/>
                <a:gd name="T4" fmla="*/ 96 w 480"/>
                <a:gd name="T5" fmla="*/ 1008 h 1008"/>
                <a:gd name="T6" fmla="*/ 0 60000 65536"/>
                <a:gd name="T7" fmla="*/ 0 60000 65536"/>
                <a:gd name="T8" fmla="*/ 0 60000 65536"/>
                <a:gd name="T9" fmla="*/ 0 w 480"/>
                <a:gd name="T10" fmla="*/ 0 h 1008"/>
                <a:gd name="T11" fmla="*/ 480 w 480"/>
                <a:gd name="T12" fmla="*/ 1008 h 1008"/>
              </a:gdLst>
              <a:ahLst/>
              <a:cxnLst>
                <a:cxn ang="T6">
                  <a:pos x="T0" y="T1"/>
                </a:cxn>
                <a:cxn ang="T7">
                  <a:pos x="T2" y="T3"/>
                </a:cxn>
                <a:cxn ang="T8">
                  <a:pos x="T4" y="T5"/>
                </a:cxn>
              </a:cxnLst>
              <a:rect l="T9" t="T10" r="T11" b="T12"/>
              <a:pathLst>
                <a:path w="480" h="1008">
                  <a:moveTo>
                    <a:pt x="480" y="0"/>
                  </a:moveTo>
                  <a:lnTo>
                    <a:pt x="0" y="384"/>
                  </a:lnTo>
                  <a:lnTo>
                    <a:pt x="96" y="1008"/>
                  </a:lnTo>
                </a:path>
              </a:pathLst>
            </a:custGeom>
            <a:gradFill rotWithShape="0">
              <a:gsLst>
                <a:gs pos="0">
                  <a:srgbClr val="FF99CC"/>
                </a:gs>
                <a:gs pos="100000">
                  <a:srgbClr val="FFCFE7"/>
                </a:gs>
              </a:gsLst>
              <a:lin ang="2700000" scaled="1"/>
            </a:gradFill>
            <a:ln w="9525">
              <a:solidFill>
                <a:schemeClr val="tx1"/>
              </a:solidFill>
              <a:miter lim="800000"/>
              <a:headEnd/>
              <a:tailEnd/>
            </a:ln>
          </p:spPr>
          <p:txBody>
            <a:bodyPr wrap="none" anchor="ctr"/>
            <a:lstStyle/>
            <a:p>
              <a:endParaRPr lang="en-US"/>
            </a:p>
          </p:txBody>
        </p:sp>
        <p:sp>
          <p:nvSpPr>
            <p:cNvPr id="23575" name="Freeform 11"/>
            <p:cNvSpPr>
              <a:spLocks/>
            </p:cNvSpPr>
            <p:nvPr/>
          </p:nvSpPr>
          <p:spPr bwMode="auto">
            <a:xfrm>
              <a:off x="3792" y="1632"/>
              <a:ext cx="720" cy="768"/>
            </a:xfrm>
            <a:custGeom>
              <a:avLst/>
              <a:gdLst>
                <a:gd name="T0" fmla="*/ 0 w 720"/>
                <a:gd name="T1" fmla="*/ 0 h 768"/>
                <a:gd name="T2" fmla="*/ 624 w 720"/>
                <a:gd name="T3" fmla="*/ 144 h 768"/>
                <a:gd name="T4" fmla="*/ 720 w 720"/>
                <a:gd name="T5" fmla="*/ 768 h 768"/>
                <a:gd name="T6" fmla="*/ 0 60000 65536"/>
                <a:gd name="T7" fmla="*/ 0 60000 65536"/>
                <a:gd name="T8" fmla="*/ 0 60000 65536"/>
                <a:gd name="T9" fmla="*/ 0 w 720"/>
                <a:gd name="T10" fmla="*/ 0 h 768"/>
                <a:gd name="T11" fmla="*/ 720 w 720"/>
                <a:gd name="T12" fmla="*/ 768 h 768"/>
              </a:gdLst>
              <a:ahLst/>
              <a:cxnLst>
                <a:cxn ang="T6">
                  <a:pos x="T0" y="T1"/>
                </a:cxn>
                <a:cxn ang="T7">
                  <a:pos x="T2" y="T3"/>
                </a:cxn>
                <a:cxn ang="T8">
                  <a:pos x="T4" y="T5"/>
                </a:cxn>
              </a:cxnLst>
              <a:rect l="T9" t="T10" r="T11" b="T12"/>
              <a:pathLst>
                <a:path w="720" h="768">
                  <a:moveTo>
                    <a:pt x="0" y="0"/>
                  </a:moveTo>
                  <a:lnTo>
                    <a:pt x="624" y="144"/>
                  </a:lnTo>
                  <a:lnTo>
                    <a:pt x="720" y="768"/>
                  </a:lnTo>
                </a:path>
              </a:pathLst>
            </a:custGeom>
            <a:gradFill rotWithShape="0">
              <a:gsLst>
                <a:gs pos="0">
                  <a:srgbClr val="DFEFFF"/>
                </a:gs>
                <a:gs pos="100000">
                  <a:srgbClr val="99CCFF"/>
                </a:gs>
              </a:gsLst>
              <a:lin ang="18900000" scaled="1"/>
            </a:gradFill>
            <a:ln w="9525">
              <a:solidFill>
                <a:schemeClr val="tx1"/>
              </a:solidFill>
              <a:miter lim="800000"/>
              <a:headEnd/>
              <a:tailEnd/>
            </a:ln>
          </p:spPr>
          <p:txBody>
            <a:bodyPr wrap="none" anchor="ctr"/>
            <a:lstStyle/>
            <a:p>
              <a:endParaRPr lang="en-US"/>
            </a:p>
          </p:txBody>
        </p:sp>
      </p:grpSp>
      <p:pic>
        <p:nvPicPr>
          <p:cNvPr id="24" name="Picture 23" descr="txp_fig"/>
          <p:cNvPicPr>
            <a:picLocks noChangeAspect="1"/>
          </p:cNvPicPr>
          <p:nvPr>
            <p:custDataLst>
              <p:tags r:id="rId2"/>
            </p:custDataLst>
          </p:nvPr>
        </p:nvPicPr>
        <p:blipFill>
          <a:blip r:embed="rId12" cstate="print"/>
          <a:srcRect/>
          <a:stretch>
            <a:fillRect/>
          </a:stretch>
        </p:blipFill>
        <p:spPr bwMode="auto">
          <a:xfrm>
            <a:off x="1828800" y="5181600"/>
            <a:ext cx="3352800" cy="522288"/>
          </a:xfrm>
          <a:prstGeom prst="rect">
            <a:avLst/>
          </a:prstGeom>
          <a:noFill/>
          <a:ln w="9525">
            <a:noFill/>
            <a:miter lim="800000"/>
            <a:headEnd/>
            <a:tailEnd/>
          </a:ln>
        </p:spPr>
      </p:pic>
      <p:pic>
        <p:nvPicPr>
          <p:cNvPr id="20" name="Picture 19" descr="txp_fig"/>
          <p:cNvPicPr>
            <a:picLocks noChangeAspect="1"/>
          </p:cNvPicPr>
          <p:nvPr>
            <p:custDataLst>
              <p:tags r:id="rId3"/>
            </p:custDataLst>
          </p:nvPr>
        </p:nvPicPr>
        <p:blipFill>
          <a:blip r:embed="rId12" cstate="print">
            <a:clrChange>
              <a:clrFrom>
                <a:srgbClr val="FFFFFF"/>
              </a:clrFrom>
              <a:clrTo>
                <a:srgbClr val="FFFFFF">
                  <a:alpha val="0"/>
                </a:srgbClr>
              </a:clrTo>
            </a:clrChange>
          </a:blip>
          <a:srcRect/>
          <a:stretch>
            <a:fillRect/>
          </a:stretch>
        </p:blipFill>
        <p:spPr bwMode="auto">
          <a:xfrm>
            <a:off x="7772400" y="3402013"/>
            <a:ext cx="1524000" cy="219075"/>
          </a:xfrm>
          <a:prstGeom prst="rect">
            <a:avLst/>
          </a:prstGeom>
          <a:noFill/>
          <a:ln w="9525">
            <a:noFill/>
            <a:miter lim="800000"/>
            <a:headEnd/>
            <a:tailEnd/>
          </a:ln>
        </p:spPr>
      </p:pic>
      <p:pic>
        <p:nvPicPr>
          <p:cNvPr id="21" name="Picture 20" descr="txp_fig"/>
          <p:cNvPicPr>
            <a:picLocks noChangeAspect="1"/>
          </p:cNvPicPr>
          <p:nvPr>
            <p:custDataLst>
              <p:tags r:id="rId4"/>
            </p:custDataLst>
          </p:nvPr>
        </p:nvPicPr>
        <p:blipFill>
          <a:blip r:embed="rId12" cstate="print">
            <a:clrChange>
              <a:clrFrom>
                <a:srgbClr val="FFFFFF"/>
              </a:clrFrom>
              <a:clrTo>
                <a:srgbClr val="FFFFFF">
                  <a:alpha val="0"/>
                </a:srgbClr>
              </a:clrTo>
            </a:clrChange>
          </a:blip>
          <a:srcRect/>
          <a:stretch>
            <a:fillRect/>
          </a:stretch>
        </p:blipFill>
        <p:spPr bwMode="auto">
          <a:xfrm>
            <a:off x="7315200" y="5459413"/>
            <a:ext cx="819150" cy="484187"/>
          </a:xfrm>
          <a:prstGeom prst="rect">
            <a:avLst/>
          </a:prstGeom>
          <a:noFill/>
          <a:ln w="9525">
            <a:noFill/>
            <a:miter lim="800000"/>
            <a:headEnd/>
            <a:tailEnd/>
          </a:ln>
        </p:spPr>
      </p:pic>
      <p:pic>
        <p:nvPicPr>
          <p:cNvPr id="22" name="Picture 21" descr="txp_fig"/>
          <p:cNvPicPr>
            <a:picLocks noChangeAspect="1"/>
          </p:cNvPicPr>
          <p:nvPr>
            <p:custDataLst>
              <p:tags r:id="rId5"/>
            </p:custDataLst>
          </p:nvPr>
        </p:nvPicPr>
        <p:blipFill>
          <a:blip r:embed="rId12" cstate="print">
            <a:clrChange>
              <a:clrFrom>
                <a:srgbClr val="FFFFFF"/>
              </a:clrFrom>
              <a:clrTo>
                <a:srgbClr val="FFFFFF">
                  <a:alpha val="0"/>
                </a:srgbClr>
              </a:clrTo>
            </a:clrChange>
          </a:blip>
          <a:srcRect/>
          <a:stretch>
            <a:fillRect/>
          </a:stretch>
        </p:blipFill>
        <p:spPr bwMode="auto">
          <a:xfrm>
            <a:off x="9753600" y="5307013"/>
            <a:ext cx="819150" cy="484187"/>
          </a:xfrm>
          <a:prstGeom prst="rect">
            <a:avLst/>
          </a:prstGeom>
          <a:noFill/>
          <a:ln w="9525">
            <a:noFill/>
            <a:miter lim="800000"/>
            <a:headEnd/>
            <a:tailEnd/>
          </a:ln>
        </p:spPr>
      </p:pic>
      <p:pic>
        <p:nvPicPr>
          <p:cNvPr id="23562" name="Picture 23" descr="txp_fig"/>
          <p:cNvPicPr>
            <a:picLocks noChangeAspect="1"/>
          </p:cNvPicPr>
          <p:nvPr>
            <p:custDataLst>
              <p:tags r:id="rId6"/>
            </p:custDataLst>
          </p:nvPr>
        </p:nvPicPr>
        <p:blipFill>
          <a:blip r:embed="rId12" cstate="print"/>
          <a:srcRect/>
          <a:stretch>
            <a:fillRect/>
          </a:stretch>
        </p:blipFill>
        <p:spPr bwMode="auto">
          <a:xfrm>
            <a:off x="1905000" y="2667000"/>
            <a:ext cx="468313" cy="292100"/>
          </a:xfrm>
          <a:prstGeom prst="rect">
            <a:avLst/>
          </a:prstGeom>
          <a:noFill/>
          <a:ln w="9525">
            <a:noFill/>
            <a:miter lim="800000"/>
            <a:headEnd/>
            <a:tailEnd/>
          </a:ln>
        </p:spPr>
      </p:pic>
      <p:sp>
        <p:nvSpPr>
          <p:cNvPr id="23563" name="Line 7"/>
          <p:cNvSpPr>
            <a:spLocks noChangeShapeType="1"/>
          </p:cNvSpPr>
          <p:nvPr/>
        </p:nvSpPr>
        <p:spPr bwMode="auto">
          <a:xfrm flipH="1" flipV="1">
            <a:off x="8686800" y="3783013"/>
            <a:ext cx="228600" cy="990600"/>
          </a:xfrm>
          <a:prstGeom prst="line">
            <a:avLst/>
          </a:prstGeom>
          <a:noFill/>
          <a:ln w="50800">
            <a:solidFill>
              <a:schemeClr val="tx1"/>
            </a:solidFill>
            <a:round/>
            <a:headEnd/>
            <a:tailEnd type="triangle" w="med" len="med"/>
          </a:ln>
        </p:spPr>
        <p:txBody>
          <a:bodyPr/>
          <a:lstStyle/>
          <a:p>
            <a:endParaRPr lang="en-US"/>
          </a:p>
        </p:txBody>
      </p:sp>
      <p:sp>
        <p:nvSpPr>
          <p:cNvPr id="23564" name="Line 7"/>
          <p:cNvSpPr>
            <a:spLocks noChangeShapeType="1"/>
          </p:cNvSpPr>
          <p:nvPr/>
        </p:nvSpPr>
        <p:spPr bwMode="auto">
          <a:xfrm>
            <a:off x="8915400" y="4773613"/>
            <a:ext cx="1066800" cy="381000"/>
          </a:xfrm>
          <a:prstGeom prst="line">
            <a:avLst/>
          </a:prstGeom>
          <a:noFill/>
          <a:ln w="50800">
            <a:solidFill>
              <a:schemeClr val="tx1"/>
            </a:solidFill>
            <a:round/>
            <a:headEnd/>
            <a:tailEnd type="triangle" w="med" len="med"/>
          </a:ln>
        </p:spPr>
        <p:txBody>
          <a:bodyPr/>
          <a:lstStyle/>
          <a:p>
            <a:endParaRPr lang="en-US"/>
          </a:p>
        </p:txBody>
      </p:sp>
      <p:sp>
        <p:nvSpPr>
          <p:cNvPr id="23565" name="Line 7"/>
          <p:cNvSpPr>
            <a:spLocks noChangeShapeType="1"/>
          </p:cNvSpPr>
          <p:nvPr/>
        </p:nvSpPr>
        <p:spPr bwMode="auto">
          <a:xfrm flipH="1">
            <a:off x="8229600" y="4773613"/>
            <a:ext cx="685800" cy="609600"/>
          </a:xfrm>
          <a:prstGeom prst="line">
            <a:avLst/>
          </a:prstGeom>
          <a:noFill/>
          <a:ln w="50800">
            <a:solidFill>
              <a:schemeClr val="tx1"/>
            </a:solidFill>
            <a:round/>
            <a:headEnd/>
            <a:tailEnd type="triangle" w="med" len="med"/>
          </a:ln>
        </p:spPr>
        <p:txBody>
          <a:bodyPr/>
          <a:lstStyle/>
          <a:p>
            <a:endParaRPr lang="en-US"/>
          </a:p>
        </p:txBody>
      </p:sp>
      <p:sp>
        <p:nvSpPr>
          <p:cNvPr id="23566" name="TextBox 27"/>
          <p:cNvSpPr txBox="1">
            <a:spLocks noChangeArrowheads="1"/>
          </p:cNvSpPr>
          <p:nvPr/>
        </p:nvSpPr>
        <p:spPr bwMode="auto">
          <a:xfrm>
            <a:off x="5791200" y="6324600"/>
            <a:ext cx="6172200" cy="369332"/>
          </a:xfrm>
          <a:prstGeom prst="rect">
            <a:avLst/>
          </a:prstGeom>
          <a:noFill/>
          <a:ln w="9525">
            <a:noFill/>
            <a:miter lim="800000"/>
            <a:headEnd/>
            <a:tailEnd/>
          </a:ln>
        </p:spPr>
        <p:txBody>
          <a:bodyPr wrap="square">
            <a:spAutoFit/>
          </a:bodyPr>
          <a:lstStyle/>
          <a:p>
            <a:r>
              <a:rPr lang="en-US" i="1" dirty="0">
                <a:latin typeface="Calibri"/>
                <a:cs typeface="Calibri"/>
              </a:rPr>
              <a:t>Binary = multiclass where the negative class has weight zero</a:t>
            </a:r>
          </a:p>
        </p:txBody>
      </p:sp>
      <p:pic>
        <p:nvPicPr>
          <p:cNvPr id="23567" name="Picture 31" descr="txp_fig"/>
          <p:cNvPicPr>
            <a:picLocks noChangeAspect="1"/>
          </p:cNvPicPr>
          <p:nvPr>
            <p:custDataLst>
              <p:tags r:id="rId7"/>
            </p:custDataLst>
          </p:nvPr>
        </p:nvPicPr>
        <p:blipFill>
          <a:blip r:embed="rId12" cstate="print">
            <a:clrChange>
              <a:clrFrom>
                <a:srgbClr val="FFFFFF"/>
              </a:clrFrom>
              <a:clrTo>
                <a:srgbClr val="FFFFFF">
                  <a:alpha val="0"/>
                </a:srgbClr>
              </a:clrTo>
            </a:clrChange>
          </a:blip>
          <a:srcRect/>
          <a:stretch>
            <a:fillRect/>
          </a:stretch>
        </p:blipFill>
        <p:spPr bwMode="auto">
          <a:xfrm>
            <a:off x="8839200" y="3810000"/>
            <a:ext cx="338138" cy="196850"/>
          </a:xfrm>
          <a:prstGeom prst="rect">
            <a:avLst/>
          </a:prstGeom>
          <a:noFill/>
          <a:ln w="9525">
            <a:noFill/>
            <a:miter lim="800000"/>
            <a:headEnd/>
            <a:tailEnd/>
          </a:ln>
        </p:spPr>
      </p:pic>
      <p:pic>
        <p:nvPicPr>
          <p:cNvPr id="23568" name="Picture 33" descr="txp_fig"/>
          <p:cNvPicPr>
            <a:picLocks noChangeAspect="1"/>
          </p:cNvPicPr>
          <p:nvPr>
            <p:custDataLst>
              <p:tags r:id="rId8"/>
            </p:custDataLst>
          </p:nvPr>
        </p:nvPicPr>
        <p:blipFill>
          <a:blip r:embed="rId12" cstate="print">
            <a:clrChange>
              <a:clrFrom>
                <a:srgbClr val="FFFFFF"/>
              </a:clrFrom>
              <a:clrTo>
                <a:srgbClr val="FFFFFF">
                  <a:alpha val="0"/>
                </a:srgbClr>
              </a:clrTo>
            </a:clrChange>
          </a:blip>
          <a:srcRect/>
          <a:stretch>
            <a:fillRect/>
          </a:stretch>
        </p:blipFill>
        <p:spPr bwMode="auto">
          <a:xfrm>
            <a:off x="7924800" y="4984750"/>
            <a:ext cx="352425" cy="196850"/>
          </a:xfrm>
          <a:prstGeom prst="rect">
            <a:avLst/>
          </a:prstGeom>
          <a:noFill/>
          <a:ln w="9525">
            <a:noFill/>
            <a:miter lim="800000"/>
            <a:headEnd/>
            <a:tailEnd/>
          </a:ln>
        </p:spPr>
      </p:pic>
      <p:pic>
        <p:nvPicPr>
          <p:cNvPr id="23569" name="Picture 35" descr="txp_fig"/>
          <p:cNvPicPr>
            <a:picLocks noChangeAspect="1"/>
          </p:cNvPicPr>
          <p:nvPr>
            <p:custDataLst>
              <p:tags r:id="rId9"/>
            </p:custDataLst>
          </p:nvPr>
        </p:nvPicPr>
        <p:blipFill>
          <a:blip r:embed="rId12" cstate="print">
            <a:clrChange>
              <a:clrFrom>
                <a:srgbClr val="FFFFFF"/>
              </a:clrFrom>
              <a:clrTo>
                <a:srgbClr val="FFFFFF">
                  <a:alpha val="0"/>
                </a:srgbClr>
              </a:clrTo>
            </a:clrChange>
          </a:blip>
          <a:srcRect/>
          <a:stretch>
            <a:fillRect/>
          </a:stretch>
        </p:blipFill>
        <p:spPr bwMode="auto">
          <a:xfrm>
            <a:off x="9829800" y="4800600"/>
            <a:ext cx="352425" cy="211138"/>
          </a:xfrm>
          <a:prstGeom prst="rect">
            <a:avLst/>
          </a:prstGeom>
          <a:noFill/>
          <a:ln w="9525">
            <a:noFill/>
            <a:miter lim="800000"/>
            <a:headEnd/>
            <a:tailEnd/>
          </a:ln>
        </p:spPr>
      </p:pic>
      <p:pic>
        <p:nvPicPr>
          <p:cNvPr id="29697" name="Picture 1"/>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6324600" y="1378615"/>
            <a:ext cx="4648200" cy="166920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Learning: Multiclass Perceptron</a:t>
            </a:r>
          </a:p>
        </p:txBody>
      </p:sp>
      <p:sp>
        <p:nvSpPr>
          <p:cNvPr id="1353731" name="Rectangle 3"/>
          <p:cNvSpPr>
            <a:spLocks noGrp="1" noChangeArrowheads="1"/>
          </p:cNvSpPr>
          <p:nvPr>
            <p:ph idx="1"/>
          </p:nvPr>
        </p:nvSpPr>
        <p:spPr>
          <a:xfrm>
            <a:off x="1066800" y="1600200"/>
            <a:ext cx="5638800" cy="4525963"/>
          </a:xfrm>
        </p:spPr>
        <p:txBody>
          <a:bodyPr/>
          <a:lstStyle/>
          <a:p>
            <a:pPr eaLnBrk="1" hangingPunct="1">
              <a:lnSpc>
                <a:spcPct val="90000"/>
              </a:lnSpc>
            </a:pPr>
            <a:r>
              <a:rPr lang="en-US" sz="2400" dirty="0" smtClean="0"/>
              <a:t>Start with all weights = 0</a:t>
            </a:r>
          </a:p>
          <a:p>
            <a:pPr eaLnBrk="1" hangingPunct="1">
              <a:lnSpc>
                <a:spcPct val="90000"/>
              </a:lnSpc>
            </a:pPr>
            <a:r>
              <a:rPr lang="en-US" sz="2400" dirty="0" smtClean="0"/>
              <a:t>Pick up training examples one by one</a:t>
            </a:r>
          </a:p>
          <a:p>
            <a:pPr eaLnBrk="1" hangingPunct="1">
              <a:lnSpc>
                <a:spcPct val="90000"/>
              </a:lnSpc>
            </a:pPr>
            <a:r>
              <a:rPr lang="en-US" sz="2400" dirty="0" smtClean="0"/>
              <a:t>Predict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If correct, no change!</a:t>
            </a:r>
          </a:p>
          <a:p>
            <a:pPr eaLnBrk="1" hangingPunct="1">
              <a:lnSpc>
                <a:spcPct val="90000"/>
              </a:lnSpc>
            </a:pPr>
            <a:r>
              <a:rPr lang="en-US" sz="2400" dirty="0" smtClean="0"/>
              <a:t>If wrong: lower score of wrong answer, raise score of right answer</a:t>
            </a:r>
          </a:p>
          <a:p>
            <a:pPr eaLnBrk="1" hangingPunct="1">
              <a:lnSpc>
                <a:spcPct val="90000"/>
              </a:lnSpc>
            </a:pPr>
            <a:endParaRPr lang="en-US" sz="2400" dirty="0" smtClean="0"/>
          </a:p>
        </p:txBody>
      </p:sp>
      <p:pic>
        <p:nvPicPr>
          <p:cNvPr id="24" name="Picture 23" descr="txp_fig"/>
          <p:cNvPicPr>
            <a:picLocks noChangeAspect="1"/>
          </p:cNvPicPr>
          <p:nvPr>
            <p:custDataLst>
              <p:tags r:id="rId1"/>
            </p:custDataLst>
          </p:nvPr>
        </p:nvPicPr>
        <p:blipFill>
          <a:blip r:embed="rId9" cstate="print"/>
          <a:srcRect/>
          <a:stretch>
            <a:fillRect/>
          </a:stretch>
        </p:blipFill>
        <p:spPr bwMode="auto">
          <a:xfrm>
            <a:off x="1878013" y="4953000"/>
            <a:ext cx="2695575" cy="401638"/>
          </a:xfrm>
          <a:prstGeom prst="rect">
            <a:avLst/>
          </a:prstGeom>
          <a:noFill/>
          <a:ln w="9525">
            <a:noFill/>
            <a:miter lim="800000"/>
            <a:headEnd/>
            <a:tailEnd/>
          </a:ln>
        </p:spPr>
      </p:pic>
      <p:pic>
        <p:nvPicPr>
          <p:cNvPr id="25" name="Picture 24" descr="txp_fig"/>
          <p:cNvPicPr>
            <a:picLocks noChangeAspect="1"/>
          </p:cNvPicPr>
          <p:nvPr>
            <p:custDataLst>
              <p:tags r:id="rId2"/>
            </p:custDataLst>
          </p:nvPr>
        </p:nvPicPr>
        <p:blipFill>
          <a:blip r:embed="rId9" cstate="print"/>
          <a:srcRect/>
          <a:stretch>
            <a:fillRect/>
          </a:stretch>
        </p:blipFill>
        <p:spPr bwMode="auto">
          <a:xfrm>
            <a:off x="1868488" y="5638800"/>
            <a:ext cx="3043237" cy="436563"/>
          </a:xfrm>
          <a:prstGeom prst="rect">
            <a:avLst/>
          </a:prstGeom>
          <a:noFill/>
          <a:ln w="9525">
            <a:noFill/>
            <a:miter lim="800000"/>
            <a:headEnd/>
            <a:tailEnd/>
          </a:ln>
        </p:spPr>
      </p:pic>
      <p:pic>
        <p:nvPicPr>
          <p:cNvPr id="24582" name="Picture 19" descr="txp_fig"/>
          <p:cNvPicPr>
            <a:picLocks noChangeAspect="1"/>
          </p:cNvPicPr>
          <p:nvPr>
            <p:custDataLst>
              <p:tags r:id="rId3"/>
            </p:custDataLst>
          </p:nvPr>
        </p:nvPicPr>
        <p:blipFill>
          <a:blip r:embed="rId9" cstate="print"/>
          <a:srcRect/>
          <a:stretch>
            <a:fillRect/>
          </a:stretch>
        </p:blipFill>
        <p:spPr bwMode="auto">
          <a:xfrm>
            <a:off x="2057400" y="2971800"/>
            <a:ext cx="3663950" cy="363538"/>
          </a:xfrm>
          <a:prstGeom prst="rect">
            <a:avLst/>
          </a:prstGeom>
          <a:noFill/>
          <a:ln w="9525">
            <a:noFill/>
            <a:miter lim="800000"/>
            <a:headEnd/>
            <a:tailEnd/>
          </a:ln>
        </p:spPr>
      </p:pic>
      <p:sp>
        <p:nvSpPr>
          <p:cNvPr id="16391" name="Line 7"/>
          <p:cNvSpPr>
            <a:spLocks noChangeShapeType="1"/>
          </p:cNvSpPr>
          <p:nvPr/>
        </p:nvSpPr>
        <p:spPr bwMode="auto">
          <a:xfrm flipH="1" flipV="1">
            <a:off x="9067800" y="2667000"/>
            <a:ext cx="304800" cy="1143000"/>
          </a:xfrm>
          <a:prstGeom prst="line">
            <a:avLst/>
          </a:prstGeom>
          <a:noFill/>
          <a:ln w="50800">
            <a:solidFill>
              <a:schemeClr val="tx1"/>
            </a:solidFill>
            <a:round/>
            <a:headEnd/>
            <a:tailEnd type="triangle" w="med" len="med"/>
          </a:ln>
        </p:spPr>
        <p:txBody>
          <a:bodyPr/>
          <a:lstStyle/>
          <a:p>
            <a:endParaRPr lang="en-US"/>
          </a:p>
        </p:txBody>
      </p:sp>
      <p:sp>
        <p:nvSpPr>
          <p:cNvPr id="16392" name="Line 8"/>
          <p:cNvSpPr>
            <a:spLocks noChangeShapeType="1"/>
          </p:cNvSpPr>
          <p:nvPr/>
        </p:nvSpPr>
        <p:spPr bwMode="auto">
          <a:xfrm flipV="1">
            <a:off x="9372600" y="3200400"/>
            <a:ext cx="1219200" cy="609600"/>
          </a:xfrm>
          <a:prstGeom prst="line">
            <a:avLst/>
          </a:prstGeom>
          <a:noFill/>
          <a:ln w="50800">
            <a:solidFill>
              <a:schemeClr val="tx1"/>
            </a:solidFill>
            <a:round/>
            <a:headEnd/>
            <a:tailEnd type="triangle" w="med" len="med"/>
          </a:ln>
        </p:spPr>
        <p:txBody>
          <a:bodyPr/>
          <a:lstStyle/>
          <a:p>
            <a:endParaRPr lang="en-US"/>
          </a:p>
        </p:txBody>
      </p:sp>
      <p:sp>
        <p:nvSpPr>
          <p:cNvPr id="16393" name="Line 9"/>
          <p:cNvSpPr>
            <a:spLocks noChangeShapeType="1"/>
          </p:cNvSpPr>
          <p:nvPr/>
        </p:nvSpPr>
        <p:spPr bwMode="auto">
          <a:xfrm flipH="1">
            <a:off x="9144000" y="3810000"/>
            <a:ext cx="228600" cy="762000"/>
          </a:xfrm>
          <a:prstGeom prst="line">
            <a:avLst/>
          </a:prstGeom>
          <a:noFill/>
          <a:ln w="50800">
            <a:solidFill>
              <a:schemeClr val="tx1"/>
            </a:solidFill>
            <a:round/>
            <a:headEnd/>
            <a:tailEnd type="triangle" w="med" len="med"/>
          </a:ln>
        </p:spPr>
        <p:txBody>
          <a:bodyPr/>
          <a:lstStyle/>
          <a:p>
            <a:endParaRPr lang="en-US"/>
          </a:p>
        </p:txBody>
      </p:sp>
      <p:pic>
        <p:nvPicPr>
          <p:cNvPr id="16394" name="Picture 21" descr="txp_fig"/>
          <p:cNvPicPr>
            <a:picLocks noChangeAspect="1"/>
          </p:cNvPicPr>
          <p:nvPr>
            <p:custDataLst>
              <p:tags r:id="rId4"/>
            </p:custDataLst>
          </p:nvPr>
        </p:nvPicPr>
        <p:blipFill>
          <a:blip r:embed="rId9" cstate="print"/>
          <a:srcRect/>
          <a:stretch>
            <a:fillRect/>
          </a:stretch>
        </p:blipFill>
        <p:spPr bwMode="auto">
          <a:xfrm>
            <a:off x="8839200" y="2362200"/>
            <a:ext cx="436563" cy="273050"/>
          </a:xfrm>
          <a:prstGeom prst="rect">
            <a:avLst/>
          </a:prstGeom>
          <a:noFill/>
          <a:ln w="9525">
            <a:noFill/>
            <a:miter lim="800000"/>
            <a:headEnd/>
            <a:tailEnd/>
          </a:ln>
        </p:spPr>
      </p:pic>
      <p:pic>
        <p:nvPicPr>
          <p:cNvPr id="16395" name="Picture 20" descr="txp_fig"/>
          <p:cNvPicPr>
            <a:picLocks noChangeAspect="1"/>
          </p:cNvPicPr>
          <p:nvPr>
            <p:custDataLst>
              <p:tags r:id="rId5"/>
            </p:custDataLst>
          </p:nvPr>
        </p:nvPicPr>
        <p:blipFill>
          <a:blip r:embed="rId9" cstate="print"/>
          <a:srcRect/>
          <a:stretch>
            <a:fillRect/>
          </a:stretch>
        </p:blipFill>
        <p:spPr bwMode="auto">
          <a:xfrm>
            <a:off x="9017000" y="4679950"/>
            <a:ext cx="525463" cy="327025"/>
          </a:xfrm>
          <a:prstGeom prst="rect">
            <a:avLst/>
          </a:prstGeom>
          <a:noFill/>
          <a:ln w="9525">
            <a:noFill/>
            <a:miter lim="800000"/>
            <a:headEnd/>
            <a:tailEnd/>
          </a:ln>
        </p:spPr>
      </p:pic>
      <p:sp>
        <p:nvSpPr>
          <p:cNvPr id="16396" name="Line 13"/>
          <p:cNvSpPr>
            <a:spLocks noChangeShapeType="1"/>
          </p:cNvSpPr>
          <p:nvPr/>
        </p:nvSpPr>
        <p:spPr bwMode="auto">
          <a:xfrm flipV="1">
            <a:off x="9372600" y="3200400"/>
            <a:ext cx="76200" cy="609600"/>
          </a:xfrm>
          <a:prstGeom prst="line">
            <a:avLst/>
          </a:prstGeom>
          <a:noFill/>
          <a:ln w="50800">
            <a:solidFill>
              <a:srgbClr val="CC0000"/>
            </a:solidFill>
            <a:round/>
            <a:headEnd/>
            <a:tailEnd type="triangle" w="med" len="med"/>
          </a:ln>
        </p:spPr>
        <p:txBody>
          <a:bodyPr/>
          <a:lstStyle/>
          <a:p>
            <a:endParaRPr lang="en-US"/>
          </a:p>
        </p:txBody>
      </p:sp>
      <p:pic>
        <p:nvPicPr>
          <p:cNvPr id="16397" name="Picture 14" descr="txp_fig"/>
          <p:cNvPicPr>
            <a:picLocks noChangeAspect="1" noChangeArrowheads="1"/>
          </p:cNvPicPr>
          <p:nvPr>
            <p:custDataLst>
              <p:tags r:id="rId6"/>
            </p:custDataLst>
          </p:nvPr>
        </p:nvPicPr>
        <p:blipFill>
          <a:blip r:embed="rId9" cstate="print"/>
          <a:srcRect/>
          <a:stretch>
            <a:fillRect/>
          </a:stretch>
        </p:blipFill>
        <p:spPr bwMode="auto">
          <a:xfrm>
            <a:off x="9448800" y="2819400"/>
            <a:ext cx="219075" cy="347663"/>
          </a:xfrm>
          <a:prstGeom prst="rect">
            <a:avLst/>
          </a:prstGeom>
          <a:noFill/>
          <a:ln w="9525">
            <a:noFill/>
            <a:miter lim="800000"/>
            <a:headEnd/>
            <a:tailEnd/>
          </a:ln>
        </p:spPr>
      </p:pic>
      <p:sp>
        <p:nvSpPr>
          <p:cNvPr id="1353743" name="Line 15"/>
          <p:cNvSpPr>
            <a:spLocks noChangeShapeType="1"/>
          </p:cNvSpPr>
          <p:nvPr/>
        </p:nvSpPr>
        <p:spPr bwMode="auto">
          <a:xfrm flipH="1">
            <a:off x="8991600" y="2667000"/>
            <a:ext cx="76200" cy="609600"/>
          </a:xfrm>
          <a:prstGeom prst="line">
            <a:avLst/>
          </a:prstGeom>
          <a:noFill/>
          <a:ln w="50800">
            <a:solidFill>
              <a:srgbClr val="CC0000"/>
            </a:solidFill>
            <a:round/>
            <a:headEnd/>
            <a:tailEnd type="triangle" w="med" len="med"/>
          </a:ln>
        </p:spPr>
        <p:txBody>
          <a:bodyPr/>
          <a:lstStyle/>
          <a:p>
            <a:endParaRPr lang="en-US"/>
          </a:p>
        </p:txBody>
      </p:sp>
      <p:sp>
        <p:nvSpPr>
          <p:cNvPr id="1353744" name="Line 16"/>
          <p:cNvSpPr>
            <a:spLocks noChangeShapeType="1"/>
          </p:cNvSpPr>
          <p:nvPr/>
        </p:nvSpPr>
        <p:spPr bwMode="auto">
          <a:xfrm flipH="1" flipV="1">
            <a:off x="8991600" y="3276600"/>
            <a:ext cx="381000" cy="533400"/>
          </a:xfrm>
          <a:prstGeom prst="line">
            <a:avLst/>
          </a:prstGeom>
          <a:noFill/>
          <a:ln w="50800">
            <a:solidFill>
              <a:srgbClr val="CC00CC"/>
            </a:solidFill>
            <a:round/>
            <a:headEnd/>
            <a:tailEnd type="triangle" w="med" len="med"/>
          </a:ln>
        </p:spPr>
        <p:txBody>
          <a:bodyPr/>
          <a:lstStyle/>
          <a:p>
            <a:endParaRPr lang="en-US"/>
          </a:p>
        </p:txBody>
      </p:sp>
      <p:sp>
        <p:nvSpPr>
          <p:cNvPr id="1353745" name="Line 17"/>
          <p:cNvSpPr>
            <a:spLocks noChangeShapeType="1"/>
          </p:cNvSpPr>
          <p:nvPr/>
        </p:nvSpPr>
        <p:spPr bwMode="auto">
          <a:xfrm flipV="1">
            <a:off x="10591800" y="2590800"/>
            <a:ext cx="76200" cy="609600"/>
          </a:xfrm>
          <a:prstGeom prst="line">
            <a:avLst/>
          </a:prstGeom>
          <a:noFill/>
          <a:ln w="50800">
            <a:solidFill>
              <a:srgbClr val="CC0000"/>
            </a:solidFill>
            <a:round/>
            <a:headEnd/>
            <a:tailEnd type="triangle" w="med" len="med"/>
          </a:ln>
        </p:spPr>
        <p:txBody>
          <a:bodyPr/>
          <a:lstStyle/>
          <a:p>
            <a:endParaRPr lang="en-US"/>
          </a:p>
        </p:txBody>
      </p:sp>
      <p:sp>
        <p:nvSpPr>
          <p:cNvPr id="1353746" name="Line 18"/>
          <p:cNvSpPr>
            <a:spLocks noChangeShapeType="1"/>
          </p:cNvSpPr>
          <p:nvPr/>
        </p:nvSpPr>
        <p:spPr bwMode="auto">
          <a:xfrm flipV="1">
            <a:off x="9372600" y="2590800"/>
            <a:ext cx="1295400" cy="1219200"/>
          </a:xfrm>
          <a:prstGeom prst="line">
            <a:avLst/>
          </a:prstGeom>
          <a:noFill/>
          <a:ln w="50800">
            <a:solidFill>
              <a:srgbClr val="CC00CC"/>
            </a:solidFill>
            <a:round/>
            <a:headEnd/>
            <a:tailEnd type="triangle" w="med" len="med"/>
          </a:ln>
        </p:spPr>
        <p:txBody>
          <a:bodyPr/>
          <a:lstStyle/>
          <a:p>
            <a:endParaRPr lang="en-US"/>
          </a:p>
        </p:txBody>
      </p:sp>
      <p:pic>
        <p:nvPicPr>
          <p:cNvPr id="16403" name="Picture 26" descr="txp_fig"/>
          <p:cNvPicPr>
            <a:picLocks noChangeAspect="1"/>
          </p:cNvPicPr>
          <p:nvPr>
            <p:custDataLst>
              <p:tags r:id="rId7"/>
            </p:custDataLst>
          </p:nvPr>
        </p:nvPicPr>
        <p:blipFill>
          <a:blip r:embed="rId9" cstate="print"/>
          <a:srcRect/>
          <a:stretch>
            <a:fillRect/>
          </a:stretch>
        </p:blipFill>
        <p:spPr bwMode="auto">
          <a:xfrm>
            <a:off x="10028238" y="3635375"/>
            <a:ext cx="563562" cy="327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5373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537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537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37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3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3" grpId="0" animBg="1"/>
      <p:bldP spid="16396" grpId="0" animBg="1"/>
      <p:bldP spid="1353743" grpId="0" animBg="1"/>
      <p:bldP spid="1353744" grpId="0" animBg="1"/>
      <p:bldP spid="1353745" grpId="0" animBg="1"/>
      <p:bldP spid="135374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 Multiclass Perceptron</a:t>
            </a:r>
          </a:p>
        </p:txBody>
      </p:sp>
      <p:sp>
        <p:nvSpPr>
          <p:cNvPr id="25604" name="Text Box 4"/>
          <p:cNvSpPr txBox="1">
            <a:spLocks noChangeArrowheads="1"/>
          </p:cNvSpPr>
          <p:nvPr/>
        </p:nvSpPr>
        <p:spPr bwMode="auto">
          <a:xfrm>
            <a:off x="1046163"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1</a:t>
            </a:r>
          </a:p>
          <a:p>
            <a:r>
              <a:rPr lang="en-US">
                <a:latin typeface="Courier New" pitchFamily="49" charset="0"/>
              </a:rPr>
              <a:t>win   : 0</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5" name="Picture 5" descr="txp_fig"/>
          <p:cNvPicPr>
            <a:picLocks noChangeAspect="1" noChangeArrowheads="1"/>
          </p:cNvPicPr>
          <p:nvPr>
            <p:custDataLst>
              <p:tags r:id="rId1"/>
            </p:custDataLst>
          </p:nvPr>
        </p:nvPicPr>
        <p:blipFill>
          <a:blip r:embed="rId6" cstate="print"/>
          <a:srcRect/>
          <a:stretch>
            <a:fillRect/>
          </a:stretch>
        </p:blipFill>
        <p:spPr bwMode="auto">
          <a:xfrm>
            <a:off x="1082675" y="3971925"/>
            <a:ext cx="1792288" cy="292100"/>
          </a:xfrm>
          <a:prstGeom prst="rect">
            <a:avLst/>
          </a:prstGeom>
          <a:noFill/>
          <a:ln w="9525">
            <a:noFill/>
            <a:miter lim="800000"/>
            <a:headEnd/>
            <a:tailEnd/>
          </a:ln>
        </p:spPr>
      </p:pic>
      <p:sp>
        <p:nvSpPr>
          <p:cNvPr id="25606" name="Text Box 6"/>
          <p:cNvSpPr txBox="1">
            <a:spLocks noChangeArrowheads="1"/>
          </p:cNvSpPr>
          <p:nvPr/>
        </p:nvSpPr>
        <p:spPr bwMode="auto">
          <a:xfrm>
            <a:off x="5135562" y="456882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7" name="Picture 7" descr="txp_fig"/>
          <p:cNvPicPr>
            <a:picLocks noChangeAspect="1" noChangeArrowheads="1"/>
          </p:cNvPicPr>
          <p:nvPr>
            <p:custDataLst>
              <p:tags r:id="rId2"/>
            </p:custDataLst>
          </p:nvPr>
        </p:nvPicPr>
        <p:blipFill>
          <a:blip r:embed="rId6" cstate="print"/>
          <a:srcRect/>
          <a:stretch>
            <a:fillRect/>
          </a:stretch>
        </p:blipFill>
        <p:spPr bwMode="auto">
          <a:xfrm>
            <a:off x="4953000" y="3952875"/>
            <a:ext cx="2143125" cy="292100"/>
          </a:xfrm>
          <a:prstGeom prst="rect">
            <a:avLst/>
          </a:prstGeom>
          <a:noFill/>
          <a:ln w="9525">
            <a:noFill/>
            <a:miter lim="800000"/>
            <a:headEnd/>
            <a:tailEnd/>
          </a:ln>
        </p:spPr>
      </p:pic>
      <p:sp>
        <p:nvSpPr>
          <p:cNvPr id="25608" name="Text Box 8"/>
          <p:cNvSpPr txBox="1">
            <a:spLocks noChangeArrowheads="1"/>
          </p:cNvSpPr>
          <p:nvPr/>
        </p:nvSpPr>
        <p:spPr bwMode="auto">
          <a:xfrm>
            <a:off x="9296400" y="4575175"/>
            <a:ext cx="1905000" cy="1749425"/>
          </a:xfrm>
          <a:prstGeom prst="rect">
            <a:avLst/>
          </a:prstGeom>
          <a:noFill/>
          <a:ln w="9525">
            <a:solidFill>
              <a:schemeClr val="tx1"/>
            </a:solidFill>
            <a:miter lim="800000"/>
            <a:headEnd/>
            <a:tailEnd/>
          </a:ln>
        </p:spPr>
        <p:txBody>
          <a:bodyPr>
            <a:spAutoFit/>
          </a:bodyPr>
          <a:lstStyle/>
          <a:p>
            <a:r>
              <a:rPr lang="en-US">
                <a:latin typeface="Courier New" pitchFamily="49" charset="0"/>
              </a:rPr>
              <a:t>BIAS  : 0 </a:t>
            </a:r>
          </a:p>
          <a:p>
            <a:r>
              <a:rPr lang="en-US">
                <a:latin typeface="Courier New" pitchFamily="49" charset="0"/>
              </a:rPr>
              <a:t>win   : 0 </a:t>
            </a:r>
          </a:p>
          <a:p>
            <a:r>
              <a:rPr lang="en-US">
                <a:latin typeface="Courier New" pitchFamily="49" charset="0"/>
              </a:rPr>
              <a:t>game  : 0 </a:t>
            </a:r>
          </a:p>
          <a:p>
            <a:r>
              <a:rPr lang="en-US">
                <a:latin typeface="Courier New" pitchFamily="49" charset="0"/>
              </a:rPr>
              <a:t>vote  : 0 </a:t>
            </a:r>
          </a:p>
          <a:p>
            <a:r>
              <a:rPr lang="en-US">
                <a:latin typeface="Courier New" pitchFamily="49" charset="0"/>
              </a:rPr>
              <a:t>the   : 0  </a:t>
            </a:r>
          </a:p>
          <a:p>
            <a:r>
              <a:rPr lang="en-US">
                <a:latin typeface="Courier New" pitchFamily="49" charset="0"/>
              </a:rPr>
              <a:t>...</a:t>
            </a:r>
          </a:p>
        </p:txBody>
      </p:sp>
      <p:pic>
        <p:nvPicPr>
          <p:cNvPr id="25609" name="Picture 9" descr="txp_fig"/>
          <p:cNvPicPr>
            <a:picLocks noChangeAspect="1" noChangeArrowheads="1"/>
          </p:cNvPicPr>
          <p:nvPr>
            <p:custDataLst>
              <p:tags r:id="rId3"/>
            </p:custDataLst>
          </p:nvPr>
        </p:nvPicPr>
        <p:blipFill>
          <a:blip r:embed="rId6" cstate="print"/>
          <a:srcRect/>
          <a:stretch>
            <a:fillRect/>
          </a:stretch>
        </p:blipFill>
        <p:spPr bwMode="auto">
          <a:xfrm>
            <a:off x="9490075" y="3952875"/>
            <a:ext cx="1382713" cy="292100"/>
          </a:xfrm>
          <a:prstGeom prst="rect">
            <a:avLst/>
          </a:prstGeom>
          <a:noFill/>
          <a:ln w="9525">
            <a:noFill/>
            <a:miter lim="800000"/>
            <a:headEnd/>
            <a:tailEnd/>
          </a:ln>
        </p:spPr>
      </p:pic>
      <p:sp>
        <p:nvSpPr>
          <p:cNvPr id="25610" name="Text Box 10"/>
          <p:cNvSpPr txBox="1">
            <a:spLocks noChangeArrowheads="1"/>
          </p:cNvSpPr>
          <p:nvPr/>
        </p:nvSpPr>
        <p:spPr bwMode="auto">
          <a:xfrm>
            <a:off x="1219200" y="1524000"/>
            <a:ext cx="2895600" cy="519113"/>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vote”</a:t>
            </a:r>
          </a:p>
        </p:txBody>
      </p:sp>
      <p:sp>
        <p:nvSpPr>
          <p:cNvPr id="25611" name="Text Box 11"/>
          <p:cNvSpPr txBox="1">
            <a:spLocks noChangeArrowheads="1"/>
          </p:cNvSpPr>
          <p:nvPr/>
        </p:nvSpPr>
        <p:spPr bwMode="auto">
          <a:xfrm>
            <a:off x="1219200" y="2147888"/>
            <a:ext cx="2895600" cy="519112"/>
          </a:xfrm>
          <a:prstGeom prst="rect">
            <a:avLst/>
          </a:prstGeom>
          <a:noFill/>
          <a:ln w="9525">
            <a:noFill/>
            <a:miter lim="800000"/>
            <a:headEnd/>
            <a:tailEnd/>
          </a:ln>
        </p:spPr>
        <p:txBody>
          <a:bodyPr>
            <a:spAutoFit/>
          </a:bodyPr>
          <a:lstStyle/>
          <a:p>
            <a:pPr>
              <a:spcBef>
                <a:spcPct val="50000"/>
              </a:spcBef>
            </a:pPr>
            <a:r>
              <a:rPr lang="en-US" sz="2800" dirty="0">
                <a:latin typeface="Calibri"/>
                <a:cs typeface="Calibri"/>
              </a:rPr>
              <a:t>“win the election”</a:t>
            </a:r>
          </a:p>
        </p:txBody>
      </p:sp>
      <p:sp>
        <p:nvSpPr>
          <p:cNvPr id="25612" name="Text Box 12"/>
          <p:cNvSpPr txBox="1">
            <a:spLocks noChangeArrowheads="1"/>
          </p:cNvSpPr>
          <p:nvPr/>
        </p:nvSpPr>
        <p:spPr bwMode="auto">
          <a:xfrm>
            <a:off x="1219200" y="2757488"/>
            <a:ext cx="2895600" cy="519112"/>
          </a:xfrm>
          <a:prstGeom prst="rect">
            <a:avLst/>
          </a:prstGeom>
          <a:noFill/>
          <a:ln w="9525">
            <a:noFill/>
            <a:miter lim="800000"/>
            <a:headEnd/>
            <a:tailEnd/>
          </a:ln>
        </p:spPr>
        <p:txBody>
          <a:bodyPr>
            <a:spAutoFit/>
          </a:bodyPr>
          <a:lstStyle/>
          <a:p>
            <a:pPr>
              <a:spcBef>
                <a:spcPct val="50000"/>
              </a:spcBef>
            </a:pPr>
            <a:r>
              <a:rPr lang="en-US" sz="2800">
                <a:latin typeface="Calibri"/>
                <a:cs typeface="Calibri"/>
              </a:rPr>
              <a:t>“win the game”</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Properties of Perceptrons</a:t>
            </a:r>
          </a:p>
        </p:txBody>
      </p:sp>
      <p:sp>
        <p:nvSpPr>
          <p:cNvPr id="26627" name="Rectangle 3"/>
          <p:cNvSpPr>
            <a:spLocks noGrp="1" noChangeArrowheads="1"/>
          </p:cNvSpPr>
          <p:nvPr>
            <p:ph idx="1"/>
          </p:nvPr>
        </p:nvSpPr>
        <p:spPr>
          <a:xfrm>
            <a:off x="457200" y="1600200"/>
            <a:ext cx="7924800" cy="4525963"/>
          </a:xfrm>
        </p:spPr>
        <p:txBody>
          <a:bodyPr/>
          <a:lstStyle/>
          <a:p>
            <a:pPr eaLnBrk="1" hangingPunct="1">
              <a:lnSpc>
                <a:spcPct val="90000"/>
              </a:lnSpc>
            </a:pPr>
            <a:r>
              <a:rPr lang="en-US" sz="2400" dirty="0" err="1" smtClean="0"/>
              <a:t>Separability</a:t>
            </a:r>
            <a:r>
              <a:rPr lang="en-US" sz="2400" dirty="0" smtClean="0"/>
              <a:t>: true if some parameters get the training set perfectly correct</a:t>
            </a:r>
          </a:p>
          <a:p>
            <a:pPr eaLnBrk="1" hangingPunct="1">
              <a:lnSpc>
                <a:spcPct val="90000"/>
              </a:lnSpc>
            </a:pPr>
            <a:endParaRPr lang="en-US" sz="2400" dirty="0" smtClean="0"/>
          </a:p>
          <a:p>
            <a:pPr eaLnBrk="1" hangingPunct="1">
              <a:lnSpc>
                <a:spcPct val="90000"/>
              </a:lnSpc>
            </a:pPr>
            <a:r>
              <a:rPr lang="en-US" sz="2400" dirty="0" smtClean="0"/>
              <a:t>Convergence: if the training is separable, </a:t>
            </a:r>
            <a:r>
              <a:rPr lang="en-US" sz="2400" dirty="0" err="1" smtClean="0"/>
              <a:t>perceptron</a:t>
            </a:r>
            <a:r>
              <a:rPr lang="en-US" sz="2400" dirty="0" smtClean="0"/>
              <a:t> will eventually converge (binary case)</a:t>
            </a:r>
          </a:p>
          <a:p>
            <a:pPr eaLnBrk="1" hangingPunct="1">
              <a:lnSpc>
                <a:spcPct val="90000"/>
              </a:lnSpc>
            </a:pPr>
            <a:endParaRPr lang="en-US" sz="2400" dirty="0" smtClean="0"/>
          </a:p>
          <a:p>
            <a:pPr eaLnBrk="1" hangingPunct="1">
              <a:lnSpc>
                <a:spcPct val="90000"/>
              </a:lnSpc>
            </a:pPr>
            <a:r>
              <a:rPr lang="en-US" sz="2400" dirty="0" smtClean="0"/>
              <a:t>Mistake Bound: the maximum number of mistakes (binary case) related to the </a:t>
            </a:r>
            <a:r>
              <a:rPr lang="en-US" sz="2400" i="1" dirty="0" smtClean="0"/>
              <a:t>margin</a:t>
            </a:r>
            <a:r>
              <a:rPr lang="en-US" sz="2400" dirty="0" smtClean="0"/>
              <a:t> or degree of </a:t>
            </a:r>
            <a:r>
              <a:rPr lang="en-US" sz="2400" dirty="0" err="1" smtClean="0"/>
              <a:t>separability</a:t>
            </a:r>
            <a:endParaRPr lang="en-US" sz="2400" i="1" dirty="0" smtClean="0"/>
          </a:p>
        </p:txBody>
      </p:sp>
      <p:sp>
        <p:nvSpPr>
          <p:cNvPr id="26628" name="Line 4"/>
          <p:cNvSpPr>
            <a:spLocks noChangeShapeType="1"/>
          </p:cNvSpPr>
          <p:nvPr/>
        </p:nvSpPr>
        <p:spPr bwMode="auto">
          <a:xfrm>
            <a:off x="9310688" y="4711700"/>
            <a:ext cx="1143000" cy="1600200"/>
          </a:xfrm>
          <a:prstGeom prst="line">
            <a:avLst/>
          </a:prstGeom>
          <a:noFill/>
          <a:ln w="38100">
            <a:solidFill>
              <a:schemeClr val="tx1"/>
            </a:solidFill>
            <a:round/>
            <a:headEnd/>
            <a:tailEnd/>
          </a:ln>
        </p:spPr>
        <p:txBody>
          <a:bodyPr/>
          <a:lstStyle/>
          <a:p>
            <a:endParaRPr lang="en-US"/>
          </a:p>
        </p:txBody>
      </p:sp>
      <p:grpSp>
        <p:nvGrpSpPr>
          <p:cNvPr id="26629" name="Group 5"/>
          <p:cNvGrpSpPr>
            <a:grpSpLocks/>
          </p:cNvGrpSpPr>
          <p:nvPr/>
        </p:nvGrpSpPr>
        <p:grpSpPr bwMode="auto">
          <a:xfrm>
            <a:off x="8777288" y="4787900"/>
            <a:ext cx="1981200" cy="1600200"/>
            <a:chOff x="3364" y="2169"/>
            <a:chExt cx="1248" cy="1008"/>
          </a:xfrm>
        </p:grpSpPr>
        <p:sp>
          <p:nvSpPr>
            <p:cNvPr id="26660" name="Line 6"/>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6661" name="Group 7"/>
            <p:cNvGrpSpPr>
              <a:grpSpLocks/>
            </p:cNvGrpSpPr>
            <p:nvPr/>
          </p:nvGrpSpPr>
          <p:grpSpPr bwMode="auto">
            <a:xfrm>
              <a:off x="4324" y="2409"/>
              <a:ext cx="96" cy="96"/>
              <a:chOff x="5040" y="1392"/>
              <a:chExt cx="96" cy="96"/>
            </a:xfrm>
          </p:grpSpPr>
          <p:sp>
            <p:nvSpPr>
              <p:cNvPr id="26682" name="Line 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3" name="Line 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62" name="Line 10"/>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6663" name="Line 11"/>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6664" name="Line 12"/>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6665" name="Line 13"/>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6666" name="Group 14"/>
            <p:cNvGrpSpPr>
              <a:grpSpLocks/>
            </p:cNvGrpSpPr>
            <p:nvPr/>
          </p:nvGrpSpPr>
          <p:grpSpPr bwMode="auto">
            <a:xfrm>
              <a:off x="4420" y="2697"/>
              <a:ext cx="96" cy="96"/>
              <a:chOff x="5040" y="1392"/>
              <a:chExt cx="96" cy="96"/>
            </a:xfrm>
          </p:grpSpPr>
          <p:sp>
            <p:nvSpPr>
              <p:cNvPr id="26680" name="Line 1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81" name="Line 1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7" name="Group 17"/>
            <p:cNvGrpSpPr>
              <a:grpSpLocks/>
            </p:cNvGrpSpPr>
            <p:nvPr/>
          </p:nvGrpSpPr>
          <p:grpSpPr bwMode="auto">
            <a:xfrm>
              <a:off x="4084" y="2361"/>
              <a:ext cx="96" cy="96"/>
              <a:chOff x="5040" y="1392"/>
              <a:chExt cx="96" cy="96"/>
            </a:xfrm>
          </p:grpSpPr>
          <p:sp>
            <p:nvSpPr>
              <p:cNvPr id="26678" name="Line 1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9" name="Line 1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8" name="Group 20"/>
            <p:cNvGrpSpPr>
              <a:grpSpLocks/>
            </p:cNvGrpSpPr>
            <p:nvPr/>
          </p:nvGrpSpPr>
          <p:grpSpPr bwMode="auto">
            <a:xfrm>
              <a:off x="4132" y="2169"/>
              <a:ext cx="96" cy="96"/>
              <a:chOff x="5040" y="1392"/>
              <a:chExt cx="96" cy="96"/>
            </a:xfrm>
          </p:grpSpPr>
          <p:sp>
            <p:nvSpPr>
              <p:cNvPr id="26676" name="Line 2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7" name="Line 2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69" name="Group 23"/>
            <p:cNvGrpSpPr>
              <a:grpSpLocks/>
            </p:cNvGrpSpPr>
            <p:nvPr/>
          </p:nvGrpSpPr>
          <p:grpSpPr bwMode="auto">
            <a:xfrm>
              <a:off x="4420" y="2217"/>
              <a:ext cx="96" cy="96"/>
              <a:chOff x="5040" y="1392"/>
              <a:chExt cx="96" cy="96"/>
            </a:xfrm>
          </p:grpSpPr>
          <p:sp>
            <p:nvSpPr>
              <p:cNvPr id="26674" name="Line 2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5" name="Line 2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70" name="Group 26"/>
            <p:cNvGrpSpPr>
              <a:grpSpLocks/>
            </p:cNvGrpSpPr>
            <p:nvPr/>
          </p:nvGrpSpPr>
          <p:grpSpPr bwMode="auto">
            <a:xfrm>
              <a:off x="3652" y="3081"/>
              <a:ext cx="96" cy="96"/>
              <a:chOff x="5040" y="1392"/>
              <a:chExt cx="96" cy="96"/>
            </a:xfrm>
          </p:grpSpPr>
          <p:sp>
            <p:nvSpPr>
              <p:cNvPr id="26672" name="Line 2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73" name="Line 2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71" name="Line 29"/>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6630" name="Line 30"/>
          <p:cNvSpPr>
            <a:spLocks noChangeShapeType="1"/>
          </p:cNvSpPr>
          <p:nvPr/>
        </p:nvSpPr>
        <p:spPr bwMode="auto">
          <a:xfrm>
            <a:off x="9296400" y="2108200"/>
            <a:ext cx="1143000" cy="1600200"/>
          </a:xfrm>
          <a:prstGeom prst="line">
            <a:avLst/>
          </a:prstGeom>
          <a:noFill/>
          <a:ln w="38100">
            <a:solidFill>
              <a:schemeClr val="tx1"/>
            </a:solidFill>
            <a:round/>
            <a:headEnd/>
            <a:tailEnd/>
          </a:ln>
        </p:spPr>
        <p:txBody>
          <a:bodyPr/>
          <a:lstStyle/>
          <a:p>
            <a:endParaRPr lang="en-US"/>
          </a:p>
        </p:txBody>
      </p:sp>
      <p:grpSp>
        <p:nvGrpSpPr>
          <p:cNvPr id="26631" name="Group 31"/>
          <p:cNvGrpSpPr>
            <a:grpSpLocks/>
          </p:cNvGrpSpPr>
          <p:nvPr/>
        </p:nvGrpSpPr>
        <p:grpSpPr bwMode="auto">
          <a:xfrm>
            <a:off x="8763000" y="2184400"/>
            <a:ext cx="2032000" cy="1570037"/>
            <a:chOff x="1065" y="2179"/>
            <a:chExt cx="1280" cy="989"/>
          </a:xfrm>
        </p:grpSpPr>
        <p:sp>
          <p:nvSpPr>
            <p:cNvPr id="26636" name="Line 32"/>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6637" name="Group 33"/>
            <p:cNvGrpSpPr>
              <a:grpSpLocks/>
            </p:cNvGrpSpPr>
            <p:nvPr/>
          </p:nvGrpSpPr>
          <p:grpSpPr bwMode="auto">
            <a:xfrm>
              <a:off x="2025" y="2419"/>
              <a:ext cx="96" cy="96"/>
              <a:chOff x="5040" y="1392"/>
              <a:chExt cx="96" cy="96"/>
            </a:xfrm>
          </p:grpSpPr>
          <p:sp>
            <p:nvSpPr>
              <p:cNvPr id="26658" name="Line 3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9" name="Line 3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38" name="Line 36"/>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6639" name="Line 37"/>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6640" name="Line 38"/>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6641" name="Line 39"/>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6642" name="Group 40"/>
            <p:cNvGrpSpPr>
              <a:grpSpLocks/>
            </p:cNvGrpSpPr>
            <p:nvPr/>
          </p:nvGrpSpPr>
          <p:grpSpPr bwMode="auto">
            <a:xfrm>
              <a:off x="2121" y="2707"/>
              <a:ext cx="96" cy="96"/>
              <a:chOff x="5040" y="1392"/>
              <a:chExt cx="96" cy="96"/>
            </a:xfrm>
          </p:grpSpPr>
          <p:sp>
            <p:nvSpPr>
              <p:cNvPr id="26656" name="Line 4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7" name="Line 4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3" name="Group 43"/>
            <p:cNvGrpSpPr>
              <a:grpSpLocks/>
            </p:cNvGrpSpPr>
            <p:nvPr/>
          </p:nvGrpSpPr>
          <p:grpSpPr bwMode="auto">
            <a:xfrm>
              <a:off x="1785" y="2371"/>
              <a:ext cx="96" cy="96"/>
              <a:chOff x="5040" y="1392"/>
              <a:chExt cx="96" cy="96"/>
            </a:xfrm>
          </p:grpSpPr>
          <p:sp>
            <p:nvSpPr>
              <p:cNvPr id="26654" name="Line 4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5" name="Line 4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4" name="Group 46"/>
            <p:cNvGrpSpPr>
              <a:grpSpLocks/>
            </p:cNvGrpSpPr>
            <p:nvPr/>
          </p:nvGrpSpPr>
          <p:grpSpPr bwMode="auto">
            <a:xfrm>
              <a:off x="1833" y="2179"/>
              <a:ext cx="96" cy="96"/>
              <a:chOff x="5040" y="1392"/>
              <a:chExt cx="96" cy="96"/>
            </a:xfrm>
          </p:grpSpPr>
          <p:sp>
            <p:nvSpPr>
              <p:cNvPr id="26652"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3"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5" name="Group 49"/>
            <p:cNvGrpSpPr>
              <a:grpSpLocks/>
            </p:cNvGrpSpPr>
            <p:nvPr/>
          </p:nvGrpSpPr>
          <p:grpSpPr bwMode="auto">
            <a:xfrm>
              <a:off x="2121" y="2227"/>
              <a:ext cx="96" cy="96"/>
              <a:chOff x="5040" y="1392"/>
              <a:chExt cx="96" cy="96"/>
            </a:xfrm>
          </p:grpSpPr>
          <p:sp>
            <p:nvSpPr>
              <p:cNvPr id="26650" name="Line 5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51" name="Line 5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6646" name="Group 52"/>
            <p:cNvGrpSpPr>
              <a:grpSpLocks/>
            </p:cNvGrpSpPr>
            <p:nvPr/>
          </p:nvGrpSpPr>
          <p:grpSpPr bwMode="auto">
            <a:xfrm>
              <a:off x="2249" y="2471"/>
              <a:ext cx="96" cy="96"/>
              <a:chOff x="5040" y="1392"/>
              <a:chExt cx="96" cy="96"/>
            </a:xfrm>
          </p:grpSpPr>
          <p:sp>
            <p:nvSpPr>
              <p:cNvPr id="26648" name="Line 5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6649" name="Line 5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6647" name="Line 55"/>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6632" name="Text Box 56"/>
          <p:cNvSpPr txBox="1">
            <a:spLocks noChangeArrowheads="1"/>
          </p:cNvSpPr>
          <p:nvPr/>
        </p:nvSpPr>
        <p:spPr bwMode="auto">
          <a:xfrm>
            <a:off x="9036050" y="1371600"/>
            <a:ext cx="1844675" cy="457200"/>
          </a:xfrm>
          <a:prstGeom prst="rect">
            <a:avLst/>
          </a:prstGeom>
          <a:noFill/>
          <a:ln w="9525">
            <a:noFill/>
            <a:miter lim="800000"/>
            <a:headEnd/>
            <a:tailEnd/>
          </a:ln>
        </p:spPr>
        <p:txBody>
          <a:bodyPr>
            <a:spAutoFit/>
          </a:bodyPr>
          <a:lstStyle/>
          <a:p>
            <a:pPr>
              <a:spcBef>
                <a:spcPct val="50000"/>
              </a:spcBef>
            </a:pPr>
            <a:r>
              <a:rPr lang="en-US" sz="2400" dirty="0">
                <a:latin typeface="Calibri"/>
                <a:cs typeface="Calibri"/>
              </a:rPr>
              <a:t>Separable</a:t>
            </a:r>
          </a:p>
        </p:txBody>
      </p:sp>
      <p:sp>
        <p:nvSpPr>
          <p:cNvPr id="26633" name="Text Box 57"/>
          <p:cNvSpPr txBox="1">
            <a:spLocks noChangeArrowheads="1"/>
          </p:cNvSpPr>
          <p:nvPr/>
        </p:nvSpPr>
        <p:spPr bwMode="auto">
          <a:xfrm>
            <a:off x="9067800" y="3983037"/>
            <a:ext cx="2481263" cy="457200"/>
          </a:xfrm>
          <a:prstGeom prst="rect">
            <a:avLst/>
          </a:prstGeom>
          <a:noFill/>
          <a:ln w="9525">
            <a:noFill/>
            <a:miter lim="800000"/>
            <a:headEnd/>
            <a:tailEnd/>
          </a:ln>
        </p:spPr>
        <p:txBody>
          <a:bodyPr>
            <a:spAutoFit/>
          </a:bodyPr>
          <a:lstStyle/>
          <a:p>
            <a:pPr>
              <a:spcBef>
                <a:spcPct val="50000"/>
              </a:spcBef>
            </a:pPr>
            <a:r>
              <a:rPr lang="en-US" sz="2400">
                <a:latin typeface="Calibri"/>
                <a:cs typeface="Calibri"/>
              </a:rPr>
              <a:t>Non-Separable</a:t>
            </a:r>
          </a:p>
        </p:txBody>
      </p:sp>
      <p:pic>
        <p:nvPicPr>
          <p:cNvPr id="26634" name="Picture 60" descr="txp_fig"/>
          <p:cNvPicPr>
            <a:picLocks noChangeAspect="1"/>
          </p:cNvPicPr>
          <p:nvPr>
            <p:custDataLst>
              <p:tags r:id="rId1"/>
            </p:custDataLst>
          </p:nvPr>
        </p:nvPicPr>
        <p:blipFill>
          <a:blip r:embed="rId4" cstate="print"/>
          <a:srcRect/>
          <a:stretch>
            <a:fillRect/>
          </a:stretch>
        </p:blipFill>
        <p:spPr bwMode="auto">
          <a:xfrm>
            <a:off x="2971800" y="4953000"/>
            <a:ext cx="2286000" cy="744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Review Other </a:t>
            </a:r>
            <a:r>
              <a:rPr lang="en-US" dirty="0" smtClean="0"/>
              <a:t>Classification Tasks</a:t>
            </a:r>
          </a:p>
        </p:txBody>
      </p:sp>
      <p:sp>
        <p:nvSpPr>
          <p:cNvPr id="9219" name="Rectangle 3"/>
          <p:cNvSpPr>
            <a:spLocks noGrp="1" noChangeArrowheads="1"/>
          </p:cNvSpPr>
          <p:nvPr>
            <p:ph idx="1"/>
          </p:nvPr>
        </p:nvSpPr>
        <p:spPr>
          <a:xfrm>
            <a:off x="406400" y="1397001"/>
            <a:ext cx="7442200" cy="4729164"/>
          </a:xfrm>
        </p:spPr>
        <p:txBody>
          <a:bodyPr/>
          <a:lstStyle/>
          <a:p>
            <a:pPr eaLnBrk="1" hangingPunct="1">
              <a:lnSpc>
                <a:spcPct val="80000"/>
              </a:lnSpc>
            </a:pPr>
            <a:r>
              <a:rPr lang="en-US" sz="2400" dirty="0" smtClean="0"/>
              <a:t>Classification: given inputs x, predict labels y</a:t>
            </a:r>
          </a:p>
          <a:p>
            <a:pPr eaLnBrk="1" hangingPunct="1">
              <a:lnSpc>
                <a:spcPct val="80000"/>
              </a:lnSpc>
            </a:pPr>
            <a:endParaRPr lang="en-US" sz="2400" dirty="0" smtClean="0"/>
          </a:p>
          <a:p>
            <a:pPr eaLnBrk="1" hangingPunct="1">
              <a:lnSpc>
                <a:spcPct val="80000"/>
              </a:lnSpc>
            </a:pPr>
            <a:r>
              <a:rPr lang="en-US" sz="2400" dirty="0" smtClean="0"/>
              <a:t>Examples:</a:t>
            </a:r>
          </a:p>
          <a:p>
            <a:pPr lvl="1" eaLnBrk="1" hangingPunct="1">
              <a:lnSpc>
                <a:spcPct val="80000"/>
              </a:lnSpc>
            </a:pPr>
            <a:r>
              <a:rPr lang="en-US" sz="2000" dirty="0" smtClean="0"/>
              <a:t>Spam detection (input: document,</a:t>
            </a:r>
          </a:p>
          <a:p>
            <a:pPr lvl="1" eaLnBrk="1" hangingPunct="1">
              <a:lnSpc>
                <a:spcPct val="80000"/>
              </a:lnSpc>
              <a:buNone/>
            </a:pPr>
            <a:r>
              <a:rPr lang="en-US" sz="2000" dirty="0" smtClean="0"/>
              <a:t>	classes: spam / ham)</a:t>
            </a:r>
          </a:p>
          <a:p>
            <a:pPr lvl="1" eaLnBrk="1" hangingPunct="1">
              <a:lnSpc>
                <a:spcPct val="80000"/>
              </a:lnSpc>
            </a:pPr>
            <a:r>
              <a:rPr lang="en-US" sz="2000" dirty="0" smtClean="0"/>
              <a:t>OCR (input: images, classes: characters)</a:t>
            </a:r>
          </a:p>
          <a:p>
            <a:pPr lvl="1" eaLnBrk="1" hangingPunct="1">
              <a:lnSpc>
                <a:spcPct val="80000"/>
              </a:lnSpc>
            </a:pPr>
            <a:r>
              <a:rPr lang="en-US" sz="2000" dirty="0" smtClean="0"/>
              <a:t>Medical diagnosis (input: symptoms,</a:t>
            </a:r>
          </a:p>
          <a:p>
            <a:pPr lvl="1" eaLnBrk="1" hangingPunct="1">
              <a:lnSpc>
                <a:spcPct val="80000"/>
              </a:lnSpc>
              <a:buNone/>
            </a:pPr>
            <a:r>
              <a:rPr lang="en-US" sz="2000" dirty="0" smtClean="0"/>
              <a:t>	classes: diseases)</a:t>
            </a:r>
          </a:p>
          <a:p>
            <a:pPr lvl="1" eaLnBrk="1" hangingPunct="1">
              <a:lnSpc>
                <a:spcPct val="80000"/>
              </a:lnSpc>
            </a:pPr>
            <a:r>
              <a:rPr lang="en-US" sz="2000" dirty="0" smtClean="0"/>
              <a:t>Automatic essay grading (input: document,</a:t>
            </a:r>
          </a:p>
          <a:p>
            <a:pPr lvl="1" eaLnBrk="1" hangingPunct="1">
              <a:lnSpc>
                <a:spcPct val="80000"/>
              </a:lnSpc>
              <a:buNone/>
            </a:pPr>
            <a:r>
              <a:rPr lang="en-US" sz="2000" dirty="0" smtClean="0"/>
              <a:t>	classes: grades)</a:t>
            </a:r>
          </a:p>
          <a:p>
            <a:pPr lvl="1" eaLnBrk="1" hangingPunct="1">
              <a:lnSpc>
                <a:spcPct val="80000"/>
              </a:lnSpc>
            </a:pPr>
            <a:r>
              <a:rPr lang="en-US" sz="2000" dirty="0" smtClean="0"/>
              <a:t>Fraud detection (input: account activity,</a:t>
            </a:r>
          </a:p>
          <a:p>
            <a:pPr lvl="1" eaLnBrk="1" hangingPunct="1">
              <a:lnSpc>
                <a:spcPct val="80000"/>
              </a:lnSpc>
              <a:buNone/>
            </a:pPr>
            <a:r>
              <a:rPr lang="en-US" sz="2000" dirty="0" smtClean="0"/>
              <a:t>	classes: fraud / no fraud)</a:t>
            </a:r>
          </a:p>
          <a:p>
            <a:pPr lvl="1" eaLnBrk="1" hangingPunct="1">
              <a:lnSpc>
                <a:spcPct val="80000"/>
              </a:lnSpc>
            </a:pPr>
            <a:r>
              <a:rPr lang="en-US" sz="2000" dirty="0" smtClean="0"/>
              <a:t>Customer service email routing</a:t>
            </a:r>
          </a:p>
          <a:p>
            <a:pPr lvl="1" eaLnBrk="1" hangingPunct="1">
              <a:lnSpc>
                <a:spcPct val="80000"/>
              </a:lnSpc>
            </a:pPr>
            <a:r>
              <a:rPr lang="en-US" sz="2000" dirty="0" smtClean="0"/>
              <a:t>… many more</a:t>
            </a:r>
          </a:p>
          <a:p>
            <a:pPr lvl="1" eaLnBrk="1" hangingPunct="1">
              <a:lnSpc>
                <a:spcPct val="80000"/>
              </a:lnSpc>
            </a:pPr>
            <a:endParaRPr lang="en-US" sz="2000" dirty="0" smtClean="0"/>
          </a:p>
          <a:p>
            <a:pPr eaLnBrk="1" hangingPunct="1">
              <a:lnSpc>
                <a:spcPct val="80000"/>
              </a:lnSpc>
            </a:pPr>
            <a:r>
              <a:rPr lang="en-US" sz="2400" dirty="0" smtClean="0"/>
              <a:t>Classification is an important commercial technology!</a:t>
            </a:r>
          </a:p>
          <a:p>
            <a:pPr lvl="1" eaLnBrk="1" hangingPunct="1">
              <a:lnSpc>
                <a:spcPct val="80000"/>
              </a:lnSpc>
            </a:pPr>
            <a:endParaRPr lang="en-US" sz="2000" dirty="0" smtClean="0"/>
          </a:p>
          <a:p>
            <a:pPr eaLnBrk="1" hangingPunct="1">
              <a:lnSpc>
                <a:spcPct val="80000"/>
              </a:lnSpc>
            </a:pPr>
            <a:endParaRPr lang="en-US" sz="24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119" y="1371600"/>
            <a:ext cx="5333761" cy="4368111"/>
          </a:xfrm>
          <a:prstGeom prst="rect">
            <a:avLst/>
          </a:prstGeom>
          <a:noFill/>
        </p:spPr>
      </p:pic>
    </p:spTree>
    <p:extLst>
      <p:ext uri="{BB962C8B-B14F-4D97-AF65-F5344CB8AC3E}">
        <p14:creationId xmlns:p14="http://schemas.microsoft.com/office/powerpoint/2010/main" val="26611158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smtClean="0"/>
              <a:t>Examples: Perceptron</a:t>
            </a:r>
          </a:p>
        </p:txBody>
      </p:sp>
      <p:sp>
        <p:nvSpPr>
          <p:cNvPr id="3078" name="Rectangle 3"/>
          <p:cNvSpPr>
            <a:spLocks noGrp="1" noChangeArrowheads="1"/>
          </p:cNvSpPr>
          <p:nvPr>
            <p:ph idx="1"/>
          </p:nvPr>
        </p:nvSpPr>
        <p:spPr>
          <a:xfrm>
            <a:off x="609600" y="1397001"/>
            <a:ext cx="10896600" cy="4729164"/>
          </a:xfrm>
        </p:spPr>
        <p:txBody>
          <a:bodyPr/>
          <a:lstStyle/>
          <a:p>
            <a:pPr eaLnBrk="1" hangingPunct="1"/>
            <a:r>
              <a:rPr lang="en-US" dirty="0" smtClean="0"/>
              <a:t>Non-Separable Case</a:t>
            </a:r>
          </a:p>
        </p:txBody>
      </p:sp>
      <p:graphicFrame>
        <p:nvGraphicFramePr>
          <p:cNvPr id="1384452" name="Object 4"/>
          <p:cNvGraphicFramePr>
            <a:graphicFrameLocks noChangeAspect="1"/>
          </p:cNvGraphicFramePr>
          <p:nvPr/>
        </p:nvGraphicFramePr>
        <p:xfrm>
          <a:off x="3611563" y="2295525"/>
          <a:ext cx="4752975" cy="3705225"/>
        </p:xfrm>
        <a:graphic>
          <a:graphicData uri="http://schemas.openxmlformats.org/presentationml/2006/ole">
            <mc:AlternateContent xmlns:mc="http://schemas.openxmlformats.org/markup-compatibility/2006">
              <mc:Choice xmlns:v="urn:schemas-microsoft-com:vml" Requires="v">
                <p:oleObj spid="_x0000_s3287" name="Photo Editor Photo" r:id="rId3" imgW="4753639" imgH="3704762" progId="MSPhotoEd.3">
                  <p:embed/>
                </p:oleObj>
              </mc:Choice>
              <mc:Fallback>
                <p:oleObj name="Photo Editor Photo" r:id="rId3" imgW="4753639" imgH="3704762" progId="MSPhotoEd.3">
                  <p:embed/>
                  <p:pic>
                    <p:nvPicPr>
                      <p:cNvPr id="0" name="Object 4"/>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11563" y="2295525"/>
                        <a:ext cx="4752975" cy="370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4453" name="Object 5"/>
          <p:cNvGraphicFramePr>
            <a:graphicFrameLocks noChangeAspect="1"/>
          </p:cNvGraphicFramePr>
          <p:nvPr/>
        </p:nvGraphicFramePr>
        <p:xfrm>
          <a:off x="3540125" y="2268538"/>
          <a:ext cx="4829175" cy="3724275"/>
        </p:xfrm>
        <a:graphic>
          <a:graphicData uri="http://schemas.openxmlformats.org/presentationml/2006/ole">
            <mc:AlternateContent xmlns:mc="http://schemas.openxmlformats.org/markup-compatibility/2006">
              <mc:Choice xmlns:v="urn:schemas-microsoft-com:vml" Requires="v">
                <p:oleObj spid="_x0000_s3288" name="Photo Editor Photo" r:id="rId5" imgW="4828571" imgH="3723810" progId="MSPhotoEd.3">
                  <p:embed/>
                </p:oleObj>
              </mc:Choice>
              <mc:Fallback>
                <p:oleObj name="Photo Editor Photo" r:id="rId5" imgW="4828571" imgH="3723810" progId="MSPhotoEd.3">
                  <p:embed/>
                  <p:pic>
                    <p:nvPicPr>
                      <p:cNvPr id="0" name="Object 5"/>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40125" y="2268538"/>
                        <a:ext cx="4829175"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84454" name="Object 6"/>
          <p:cNvGraphicFramePr>
            <a:graphicFrameLocks noChangeAspect="1"/>
          </p:cNvGraphicFramePr>
          <p:nvPr/>
        </p:nvGraphicFramePr>
        <p:xfrm>
          <a:off x="3667125" y="2281238"/>
          <a:ext cx="4714875" cy="3724275"/>
        </p:xfrm>
        <a:graphic>
          <a:graphicData uri="http://schemas.openxmlformats.org/presentationml/2006/ole">
            <mc:AlternateContent xmlns:mc="http://schemas.openxmlformats.org/markup-compatibility/2006">
              <mc:Choice xmlns:v="urn:schemas-microsoft-com:vml" Requires="v">
                <p:oleObj spid="_x0000_s3289" name="Photo Editor Photo" r:id="rId6" imgW="4715533" imgH="3723810" progId="MSPhotoEd.3">
                  <p:embed/>
                </p:oleObj>
              </mc:Choice>
              <mc:Fallback>
                <p:oleObj name="Photo Editor Photo" r:id="rId6" imgW="4715533" imgH="3723810" progId="MSPhotoEd.3">
                  <p:embed/>
                  <p:pic>
                    <p:nvPicPr>
                      <p:cNvPr id="0" name="Object 6"/>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67125" y="2281238"/>
                        <a:ext cx="4714875"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4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445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38445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8445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844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a:t>
            </a:r>
            <a:r>
              <a:rPr lang="en-US" dirty="0" err="1" smtClean="0"/>
              <a:t>Perceptron</a:t>
            </a:r>
            <a:endParaRPr lang="en-US" dirty="0"/>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6429" y="1448182"/>
            <a:ext cx="7901971" cy="4760956"/>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Problems with the Perceptron</a:t>
            </a:r>
          </a:p>
        </p:txBody>
      </p:sp>
      <p:sp>
        <p:nvSpPr>
          <p:cNvPr id="1357827" name="Rectangle 3"/>
          <p:cNvSpPr>
            <a:spLocks noGrp="1" noChangeArrowheads="1"/>
          </p:cNvSpPr>
          <p:nvPr>
            <p:ph idx="1"/>
          </p:nvPr>
        </p:nvSpPr>
        <p:spPr>
          <a:xfrm>
            <a:off x="304800" y="1600200"/>
            <a:ext cx="4953000" cy="4800600"/>
          </a:xfrm>
        </p:spPr>
        <p:txBody>
          <a:bodyPr/>
          <a:lstStyle/>
          <a:p>
            <a:pPr eaLnBrk="1" hangingPunct="1">
              <a:lnSpc>
                <a:spcPct val="80000"/>
              </a:lnSpc>
            </a:pPr>
            <a:r>
              <a:rPr lang="en-US" sz="2400" dirty="0" smtClean="0"/>
              <a:t>Noise: if the data isn’t separable, weights might thrash</a:t>
            </a:r>
          </a:p>
          <a:p>
            <a:pPr lvl="1" eaLnBrk="1" hangingPunct="1">
              <a:lnSpc>
                <a:spcPct val="80000"/>
              </a:lnSpc>
            </a:pPr>
            <a:r>
              <a:rPr lang="en-US" sz="2000" dirty="0" smtClean="0"/>
              <a:t>Averaging weight vectors over time can help (averaged perceptron)</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r>
              <a:rPr lang="en-US" sz="2400" dirty="0" smtClean="0"/>
              <a:t>Mediocre generalization: finds a “barely” separating solution</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Overtraining: test / held-out accuracy usually rises, then falls</a:t>
            </a:r>
          </a:p>
          <a:p>
            <a:pPr lvl="1" eaLnBrk="1" hangingPunct="1">
              <a:lnSpc>
                <a:spcPct val="80000"/>
              </a:lnSpc>
            </a:pPr>
            <a:r>
              <a:rPr lang="en-US" sz="2000" dirty="0" smtClean="0"/>
              <a:t>Overtraining is a kind of </a:t>
            </a:r>
            <a:r>
              <a:rPr lang="en-US" sz="2000" dirty="0" err="1" smtClean="0"/>
              <a:t>overfitting</a:t>
            </a:r>
            <a:endParaRPr lang="en-US" sz="2000" dirty="0" smtClean="0"/>
          </a:p>
          <a:p>
            <a:pPr eaLnBrk="1" hangingPunct="1">
              <a:lnSpc>
                <a:spcPct val="80000"/>
              </a:lnSpc>
            </a:pPr>
            <a:endParaRPr lang="en-US" sz="2400" dirty="0" smtClean="0"/>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p:txBody>
      </p:sp>
      <p:grpSp>
        <p:nvGrpSpPr>
          <p:cNvPr id="2" name="Group 4"/>
          <p:cNvGrpSpPr>
            <a:grpSpLocks/>
          </p:cNvGrpSpPr>
          <p:nvPr/>
        </p:nvGrpSpPr>
        <p:grpSpPr bwMode="auto">
          <a:xfrm>
            <a:off x="6096000" y="4648200"/>
            <a:ext cx="2057400" cy="1881188"/>
            <a:chOff x="3552" y="1104"/>
            <a:chExt cx="1680" cy="1536"/>
          </a:xfrm>
        </p:grpSpPr>
        <p:sp>
          <p:nvSpPr>
            <p:cNvPr id="27739" name="Line 5"/>
            <p:cNvSpPr>
              <a:spLocks noChangeShapeType="1"/>
            </p:cNvSpPr>
            <p:nvPr/>
          </p:nvSpPr>
          <p:spPr bwMode="auto">
            <a:xfrm>
              <a:off x="3820" y="2385"/>
              <a:ext cx="1364" cy="0"/>
            </a:xfrm>
            <a:prstGeom prst="line">
              <a:avLst/>
            </a:prstGeom>
            <a:noFill/>
            <a:ln w="38100">
              <a:solidFill>
                <a:schemeClr val="tx1"/>
              </a:solidFill>
              <a:round/>
              <a:headEnd/>
              <a:tailEnd/>
            </a:ln>
          </p:spPr>
          <p:txBody>
            <a:bodyPr/>
            <a:lstStyle/>
            <a:p>
              <a:endParaRPr lang="en-US"/>
            </a:p>
          </p:txBody>
        </p:sp>
        <p:sp>
          <p:nvSpPr>
            <p:cNvPr id="27740" name="Line 6"/>
            <p:cNvSpPr>
              <a:spLocks noChangeShapeType="1"/>
            </p:cNvSpPr>
            <p:nvPr/>
          </p:nvSpPr>
          <p:spPr bwMode="auto">
            <a:xfrm flipV="1">
              <a:off x="3820" y="1226"/>
              <a:ext cx="0" cy="1159"/>
            </a:xfrm>
            <a:prstGeom prst="line">
              <a:avLst/>
            </a:prstGeom>
            <a:noFill/>
            <a:ln w="38100">
              <a:solidFill>
                <a:schemeClr val="tx1"/>
              </a:solidFill>
              <a:round/>
              <a:headEnd/>
              <a:tailEnd/>
            </a:ln>
          </p:spPr>
          <p:txBody>
            <a:bodyPr/>
            <a:lstStyle/>
            <a:p>
              <a:endParaRPr lang="en-US"/>
            </a:p>
          </p:txBody>
        </p:sp>
        <p:pic>
          <p:nvPicPr>
            <p:cNvPr id="27741" name="Picture 7" descr="txp_fig"/>
            <p:cNvPicPr>
              <a:picLocks noChangeAspect="1" noChangeArrowheads="1"/>
            </p:cNvPicPr>
            <p:nvPr>
              <p:custDataLst>
                <p:tags r:id="rId1"/>
              </p:custDataLst>
            </p:nvPr>
          </p:nvPicPr>
          <p:blipFill>
            <a:blip r:embed="rId8" cstate="print"/>
            <a:srcRect/>
            <a:stretch>
              <a:fillRect/>
            </a:stretch>
          </p:blipFill>
          <p:spPr bwMode="auto">
            <a:xfrm>
              <a:off x="3552" y="1360"/>
              <a:ext cx="132" cy="830"/>
            </a:xfrm>
            <a:prstGeom prst="rect">
              <a:avLst/>
            </a:prstGeom>
            <a:noFill/>
            <a:ln w="9525">
              <a:noFill/>
              <a:miter lim="800000"/>
              <a:headEnd/>
              <a:tailEnd/>
            </a:ln>
          </p:spPr>
        </p:pic>
        <p:sp>
          <p:nvSpPr>
            <p:cNvPr id="27742" name="Freeform 8"/>
            <p:cNvSpPr>
              <a:spLocks/>
            </p:cNvSpPr>
            <p:nvPr/>
          </p:nvSpPr>
          <p:spPr bwMode="auto">
            <a:xfrm>
              <a:off x="3833" y="1323"/>
              <a:ext cx="1233" cy="1049"/>
            </a:xfrm>
            <a:custGeom>
              <a:avLst/>
              <a:gdLst>
                <a:gd name="T0" fmla="*/ 0 w 1233"/>
                <a:gd name="T1" fmla="*/ 1049 h 1049"/>
                <a:gd name="T2" fmla="*/ 328 w 1233"/>
                <a:gd name="T3" fmla="*/ 198 h 1049"/>
                <a:gd name="T4" fmla="*/ 1012 w 1233"/>
                <a:gd name="T5" fmla="*/ 31 h 1049"/>
                <a:gd name="T6" fmla="*/ 1233 w 1233"/>
                <a:gd name="T7" fmla="*/ 10 h 1049"/>
                <a:gd name="T8" fmla="*/ 0 60000 65536"/>
                <a:gd name="T9" fmla="*/ 0 60000 65536"/>
                <a:gd name="T10" fmla="*/ 0 60000 65536"/>
                <a:gd name="T11" fmla="*/ 0 60000 65536"/>
                <a:gd name="T12" fmla="*/ 0 w 1233"/>
                <a:gd name="T13" fmla="*/ 0 h 1049"/>
                <a:gd name="T14" fmla="*/ 1233 w 1233"/>
                <a:gd name="T15" fmla="*/ 1049 h 1049"/>
              </a:gdLst>
              <a:ahLst/>
              <a:cxnLst>
                <a:cxn ang="T8">
                  <a:pos x="T0" y="T1"/>
                </a:cxn>
                <a:cxn ang="T9">
                  <a:pos x="T2" y="T3"/>
                </a:cxn>
                <a:cxn ang="T10">
                  <a:pos x="T4" y="T5"/>
                </a:cxn>
                <a:cxn ang="T11">
                  <a:pos x="T6" y="T7"/>
                </a:cxn>
              </a:cxnLst>
              <a:rect l="T12" t="T13" r="T14" b="T15"/>
              <a:pathLst>
                <a:path w="1233" h="1049">
                  <a:moveTo>
                    <a:pt x="0" y="1049"/>
                  </a:moveTo>
                  <a:cubicBezTo>
                    <a:pt x="55" y="907"/>
                    <a:pt x="160" y="367"/>
                    <a:pt x="328" y="198"/>
                  </a:cubicBezTo>
                  <a:cubicBezTo>
                    <a:pt x="496" y="29"/>
                    <a:pt x="861" y="62"/>
                    <a:pt x="1012" y="31"/>
                  </a:cubicBezTo>
                  <a:cubicBezTo>
                    <a:pt x="1163" y="0"/>
                    <a:pt x="1187" y="14"/>
                    <a:pt x="1233" y="10"/>
                  </a:cubicBezTo>
                </a:path>
              </a:pathLst>
            </a:custGeom>
            <a:noFill/>
            <a:ln w="38100">
              <a:solidFill>
                <a:srgbClr val="3333FF"/>
              </a:solidFill>
              <a:round/>
              <a:headEnd/>
              <a:tailEnd/>
            </a:ln>
          </p:spPr>
          <p:txBody>
            <a:bodyPr/>
            <a:lstStyle/>
            <a:p>
              <a:endParaRPr lang="en-US"/>
            </a:p>
          </p:txBody>
        </p:sp>
        <p:pic>
          <p:nvPicPr>
            <p:cNvPr id="27743" name="Picture 9" descr="txp_fig"/>
            <p:cNvPicPr>
              <a:picLocks noChangeAspect="1" noChangeArrowheads="1"/>
            </p:cNvPicPr>
            <p:nvPr>
              <p:custDataLst>
                <p:tags r:id="rId2"/>
              </p:custDataLst>
            </p:nvPr>
          </p:nvPicPr>
          <p:blipFill>
            <a:blip r:embed="rId9" cstate="print"/>
            <a:srcRect/>
            <a:stretch>
              <a:fillRect/>
            </a:stretch>
          </p:blipFill>
          <p:spPr bwMode="auto">
            <a:xfrm>
              <a:off x="4464" y="1104"/>
              <a:ext cx="716" cy="170"/>
            </a:xfrm>
            <a:prstGeom prst="rect">
              <a:avLst/>
            </a:prstGeom>
            <a:noFill/>
            <a:ln w="9525">
              <a:noFill/>
              <a:miter lim="800000"/>
              <a:headEnd/>
              <a:tailEnd/>
            </a:ln>
          </p:spPr>
        </p:pic>
        <p:sp>
          <p:nvSpPr>
            <p:cNvPr id="27744" name="Freeform 10"/>
            <p:cNvSpPr>
              <a:spLocks/>
            </p:cNvSpPr>
            <p:nvPr/>
          </p:nvSpPr>
          <p:spPr bwMode="auto">
            <a:xfrm>
              <a:off x="3827" y="1537"/>
              <a:ext cx="1228" cy="829"/>
            </a:xfrm>
            <a:custGeom>
              <a:avLst/>
              <a:gdLst>
                <a:gd name="T0" fmla="*/ 0 w 1228"/>
                <a:gd name="T1" fmla="*/ 829 h 829"/>
                <a:gd name="T2" fmla="*/ 544 w 1228"/>
                <a:gd name="T3" fmla="*/ 113 h 829"/>
                <a:gd name="T4" fmla="*/ 1072 w 1228"/>
                <a:gd name="T5" fmla="*/ 151 h 829"/>
                <a:gd name="T6" fmla="*/ 1228 w 1228"/>
                <a:gd name="T7" fmla="*/ 216 h 829"/>
                <a:gd name="T8" fmla="*/ 0 60000 65536"/>
                <a:gd name="T9" fmla="*/ 0 60000 65536"/>
                <a:gd name="T10" fmla="*/ 0 60000 65536"/>
                <a:gd name="T11" fmla="*/ 0 60000 65536"/>
                <a:gd name="T12" fmla="*/ 0 w 1228"/>
                <a:gd name="T13" fmla="*/ 0 h 829"/>
                <a:gd name="T14" fmla="*/ 1228 w 1228"/>
                <a:gd name="T15" fmla="*/ 829 h 829"/>
              </a:gdLst>
              <a:ahLst/>
              <a:cxnLst>
                <a:cxn ang="T8">
                  <a:pos x="T0" y="T1"/>
                </a:cxn>
                <a:cxn ang="T9">
                  <a:pos x="T2" y="T3"/>
                </a:cxn>
                <a:cxn ang="T10">
                  <a:pos x="T4" y="T5"/>
                </a:cxn>
                <a:cxn ang="T11">
                  <a:pos x="T6" y="T7"/>
                </a:cxn>
              </a:cxnLst>
              <a:rect l="T12" t="T13" r="T14" b="T15"/>
              <a:pathLst>
                <a:path w="1228" h="829">
                  <a:moveTo>
                    <a:pt x="0" y="829"/>
                  </a:moveTo>
                  <a:cubicBezTo>
                    <a:pt x="91" y="710"/>
                    <a:pt x="365" y="226"/>
                    <a:pt x="544" y="113"/>
                  </a:cubicBezTo>
                  <a:cubicBezTo>
                    <a:pt x="723" y="0"/>
                    <a:pt x="958" y="134"/>
                    <a:pt x="1072" y="151"/>
                  </a:cubicBezTo>
                  <a:cubicBezTo>
                    <a:pt x="1186" y="168"/>
                    <a:pt x="1196" y="203"/>
                    <a:pt x="1228" y="216"/>
                  </a:cubicBezTo>
                </a:path>
              </a:pathLst>
            </a:custGeom>
            <a:noFill/>
            <a:ln w="38100">
              <a:solidFill>
                <a:srgbClr val="008000"/>
              </a:solidFill>
              <a:round/>
              <a:headEnd/>
              <a:tailEnd/>
            </a:ln>
          </p:spPr>
          <p:txBody>
            <a:bodyPr/>
            <a:lstStyle/>
            <a:p>
              <a:endParaRPr lang="en-US"/>
            </a:p>
          </p:txBody>
        </p:sp>
        <p:pic>
          <p:nvPicPr>
            <p:cNvPr id="27745" name="Picture 11" descr="txp_fig"/>
            <p:cNvPicPr>
              <a:picLocks noChangeAspect="1" noChangeArrowheads="1"/>
            </p:cNvPicPr>
            <p:nvPr>
              <p:custDataLst>
                <p:tags r:id="rId3"/>
              </p:custDataLst>
            </p:nvPr>
          </p:nvPicPr>
          <p:blipFill>
            <a:blip r:embed="rId9" cstate="print"/>
            <a:srcRect/>
            <a:stretch>
              <a:fillRect/>
            </a:stretch>
          </p:blipFill>
          <p:spPr bwMode="auto">
            <a:xfrm>
              <a:off x="4459" y="2064"/>
              <a:ext cx="773" cy="141"/>
            </a:xfrm>
            <a:prstGeom prst="rect">
              <a:avLst/>
            </a:prstGeom>
            <a:noFill/>
            <a:ln w="9525">
              <a:noFill/>
              <a:miter lim="800000"/>
              <a:headEnd/>
              <a:tailEnd/>
            </a:ln>
          </p:spPr>
        </p:pic>
        <p:pic>
          <p:nvPicPr>
            <p:cNvPr id="27746" name="Picture 12" descr="txp_fig"/>
            <p:cNvPicPr>
              <a:picLocks noChangeAspect="1" noChangeArrowheads="1"/>
            </p:cNvPicPr>
            <p:nvPr>
              <p:custDataLst>
                <p:tags r:id="rId4"/>
              </p:custDataLst>
            </p:nvPr>
          </p:nvPicPr>
          <p:blipFill>
            <a:blip r:embed="rId9" cstate="print"/>
            <a:srcRect/>
            <a:stretch>
              <a:fillRect/>
            </a:stretch>
          </p:blipFill>
          <p:spPr bwMode="auto">
            <a:xfrm>
              <a:off x="4512" y="1872"/>
              <a:ext cx="368" cy="132"/>
            </a:xfrm>
            <a:prstGeom prst="rect">
              <a:avLst/>
            </a:prstGeom>
            <a:noFill/>
            <a:ln w="9525">
              <a:noFill/>
              <a:miter lim="800000"/>
              <a:headEnd/>
              <a:tailEnd/>
            </a:ln>
          </p:spPr>
        </p:pic>
        <p:sp>
          <p:nvSpPr>
            <p:cNvPr id="27747" name="Freeform 13"/>
            <p:cNvSpPr>
              <a:spLocks/>
            </p:cNvSpPr>
            <p:nvPr/>
          </p:nvSpPr>
          <p:spPr bwMode="auto">
            <a:xfrm>
              <a:off x="3827" y="1535"/>
              <a:ext cx="1244" cy="853"/>
            </a:xfrm>
            <a:custGeom>
              <a:avLst/>
              <a:gdLst>
                <a:gd name="T0" fmla="*/ 0 w 1244"/>
                <a:gd name="T1" fmla="*/ 853 h 853"/>
                <a:gd name="T2" fmla="*/ 447 w 1244"/>
                <a:gd name="T3" fmla="*/ 126 h 853"/>
                <a:gd name="T4" fmla="*/ 948 w 1244"/>
                <a:gd name="T5" fmla="*/ 99 h 853"/>
                <a:gd name="T6" fmla="*/ 1244 w 1244"/>
                <a:gd name="T7" fmla="*/ 158 h 853"/>
                <a:gd name="T8" fmla="*/ 0 60000 65536"/>
                <a:gd name="T9" fmla="*/ 0 60000 65536"/>
                <a:gd name="T10" fmla="*/ 0 60000 65536"/>
                <a:gd name="T11" fmla="*/ 0 60000 65536"/>
                <a:gd name="T12" fmla="*/ 0 w 1244"/>
                <a:gd name="T13" fmla="*/ 0 h 853"/>
                <a:gd name="T14" fmla="*/ 1244 w 1244"/>
                <a:gd name="T15" fmla="*/ 853 h 853"/>
              </a:gdLst>
              <a:ahLst/>
              <a:cxnLst>
                <a:cxn ang="T8">
                  <a:pos x="T0" y="T1"/>
                </a:cxn>
                <a:cxn ang="T9">
                  <a:pos x="T2" y="T3"/>
                </a:cxn>
                <a:cxn ang="T10">
                  <a:pos x="T4" y="T5"/>
                </a:cxn>
                <a:cxn ang="T11">
                  <a:pos x="T6" y="T7"/>
                </a:cxn>
              </a:cxnLst>
              <a:rect l="T12" t="T13" r="T14" b="T15"/>
              <a:pathLst>
                <a:path w="1244" h="853">
                  <a:moveTo>
                    <a:pt x="0" y="853"/>
                  </a:moveTo>
                  <a:cubicBezTo>
                    <a:pt x="75" y="732"/>
                    <a:pt x="289" y="252"/>
                    <a:pt x="447" y="126"/>
                  </a:cubicBezTo>
                  <a:cubicBezTo>
                    <a:pt x="605" y="0"/>
                    <a:pt x="815" y="94"/>
                    <a:pt x="948" y="99"/>
                  </a:cubicBezTo>
                  <a:cubicBezTo>
                    <a:pt x="1081" y="104"/>
                    <a:pt x="1182" y="146"/>
                    <a:pt x="1244" y="158"/>
                  </a:cubicBezTo>
                </a:path>
              </a:pathLst>
            </a:custGeom>
            <a:noFill/>
            <a:ln w="38100">
              <a:solidFill>
                <a:srgbClr val="CC0000"/>
              </a:solidFill>
              <a:round/>
              <a:headEnd/>
              <a:tailEnd/>
            </a:ln>
          </p:spPr>
          <p:txBody>
            <a:bodyPr/>
            <a:lstStyle/>
            <a:p>
              <a:endParaRPr lang="en-US"/>
            </a:p>
          </p:txBody>
        </p:sp>
        <p:pic>
          <p:nvPicPr>
            <p:cNvPr id="27748" name="Picture 14" descr="txp_fig"/>
            <p:cNvPicPr>
              <a:picLocks noChangeAspect="1" noChangeArrowheads="1"/>
            </p:cNvPicPr>
            <p:nvPr>
              <p:custDataLst>
                <p:tags r:id="rId5"/>
              </p:custDataLst>
            </p:nvPr>
          </p:nvPicPr>
          <p:blipFill>
            <a:blip r:embed="rId9" cstate="print"/>
            <a:srcRect/>
            <a:stretch>
              <a:fillRect/>
            </a:stretch>
          </p:blipFill>
          <p:spPr bwMode="auto">
            <a:xfrm>
              <a:off x="4066" y="2499"/>
              <a:ext cx="876" cy="141"/>
            </a:xfrm>
            <a:prstGeom prst="rect">
              <a:avLst/>
            </a:prstGeom>
            <a:noFill/>
            <a:ln w="9525">
              <a:noFill/>
              <a:miter lim="800000"/>
              <a:headEnd/>
              <a:tailEnd/>
            </a:ln>
          </p:spPr>
        </p:pic>
      </p:grpSp>
      <p:grpSp>
        <p:nvGrpSpPr>
          <p:cNvPr id="27653" name="Group 15"/>
          <p:cNvGrpSpPr>
            <a:grpSpLocks/>
          </p:cNvGrpSpPr>
          <p:nvPr/>
        </p:nvGrpSpPr>
        <p:grpSpPr bwMode="auto">
          <a:xfrm>
            <a:off x="5470525" y="1676400"/>
            <a:ext cx="3292475" cy="1090613"/>
            <a:chOff x="3398" y="2400"/>
            <a:chExt cx="2074" cy="687"/>
          </a:xfrm>
        </p:grpSpPr>
        <p:grpSp>
          <p:nvGrpSpPr>
            <p:cNvPr id="27682" name="Group 16"/>
            <p:cNvGrpSpPr>
              <a:grpSpLocks/>
            </p:cNvGrpSpPr>
            <p:nvPr/>
          </p:nvGrpSpPr>
          <p:grpSpPr bwMode="auto">
            <a:xfrm>
              <a:off x="3398" y="2477"/>
              <a:ext cx="727" cy="587"/>
              <a:chOff x="3364" y="2169"/>
              <a:chExt cx="1248" cy="1008"/>
            </a:xfrm>
          </p:grpSpPr>
          <p:sp>
            <p:nvSpPr>
              <p:cNvPr id="27715" name="Line 17"/>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716" name="Group 18"/>
              <p:cNvGrpSpPr>
                <a:grpSpLocks/>
              </p:cNvGrpSpPr>
              <p:nvPr/>
            </p:nvGrpSpPr>
            <p:grpSpPr bwMode="auto">
              <a:xfrm>
                <a:off x="4324" y="2409"/>
                <a:ext cx="96" cy="96"/>
                <a:chOff x="5040" y="1392"/>
                <a:chExt cx="96" cy="96"/>
              </a:xfrm>
            </p:grpSpPr>
            <p:sp>
              <p:nvSpPr>
                <p:cNvPr id="27737" name="Line 1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8" name="Line 2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17" name="Line 21"/>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718" name="Line 22"/>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719" name="Line 23"/>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720" name="Line 24"/>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721" name="Group 25"/>
              <p:cNvGrpSpPr>
                <a:grpSpLocks/>
              </p:cNvGrpSpPr>
              <p:nvPr/>
            </p:nvGrpSpPr>
            <p:grpSpPr bwMode="auto">
              <a:xfrm>
                <a:off x="4420" y="2697"/>
                <a:ext cx="96" cy="96"/>
                <a:chOff x="5040" y="1392"/>
                <a:chExt cx="96" cy="96"/>
              </a:xfrm>
            </p:grpSpPr>
            <p:sp>
              <p:nvSpPr>
                <p:cNvPr id="27735" name="Line 2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6" name="Line 2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2" name="Group 28"/>
              <p:cNvGrpSpPr>
                <a:grpSpLocks/>
              </p:cNvGrpSpPr>
              <p:nvPr/>
            </p:nvGrpSpPr>
            <p:grpSpPr bwMode="auto">
              <a:xfrm>
                <a:off x="4084" y="2361"/>
                <a:ext cx="96" cy="96"/>
                <a:chOff x="5040" y="1392"/>
                <a:chExt cx="96" cy="96"/>
              </a:xfrm>
            </p:grpSpPr>
            <p:sp>
              <p:nvSpPr>
                <p:cNvPr id="27733" name="Line 29"/>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4" name="Line 30"/>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3" name="Group 31"/>
              <p:cNvGrpSpPr>
                <a:grpSpLocks/>
              </p:cNvGrpSpPr>
              <p:nvPr/>
            </p:nvGrpSpPr>
            <p:grpSpPr bwMode="auto">
              <a:xfrm>
                <a:off x="4132" y="2169"/>
                <a:ext cx="96" cy="96"/>
                <a:chOff x="5040" y="1392"/>
                <a:chExt cx="96" cy="96"/>
              </a:xfrm>
            </p:grpSpPr>
            <p:sp>
              <p:nvSpPr>
                <p:cNvPr id="27731" name="Line 32"/>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2" name="Line 33"/>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4" name="Group 34"/>
              <p:cNvGrpSpPr>
                <a:grpSpLocks/>
              </p:cNvGrpSpPr>
              <p:nvPr/>
            </p:nvGrpSpPr>
            <p:grpSpPr bwMode="auto">
              <a:xfrm>
                <a:off x="4420" y="2217"/>
                <a:ext cx="96" cy="96"/>
                <a:chOff x="5040" y="1392"/>
                <a:chExt cx="96" cy="96"/>
              </a:xfrm>
            </p:grpSpPr>
            <p:sp>
              <p:nvSpPr>
                <p:cNvPr id="27729" name="Line 3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30" name="Line 3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25" name="Group 37"/>
              <p:cNvGrpSpPr>
                <a:grpSpLocks/>
              </p:cNvGrpSpPr>
              <p:nvPr/>
            </p:nvGrpSpPr>
            <p:grpSpPr bwMode="auto">
              <a:xfrm>
                <a:off x="3652" y="3081"/>
                <a:ext cx="96" cy="96"/>
                <a:chOff x="5040" y="1392"/>
                <a:chExt cx="96" cy="96"/>
              </a:xfrm>
            </p:grpSpPr>
            <p:sp>
              <p:nvSpPr>
                <p:cNvPr id="27727" name="Line 3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28" name="Line 3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26" name="Line 40"/>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3" name="Line 41"/>
            <p:cNvSpPr>
              <a:spLocks noChangeShapeType="1"/>
            </p:cNvSpPr>
            <p:nvPr/>
          </p:nvSpPr>
          <p:spPr bwMode="auto">
            <a:xfrm>
              <a:off x="3630" y="2536"/>
              <a:ext cx="551" cy="112"/>
            </a:xfrm>
            <a:prstGeom prst="line">
              <a:avLst/>
            </a:prstGeom>
            <a:noFill/>
            <a:ln w="38100">
              <a:solidFill>
                <a:schemeClr val="tx1"/>
              </a:solidFill>
              <a:round/>
              <a:headEnd/>
              <a:tailEnd/>
            </a:ln>
          </p:spPr>
          <p:txBody>
            <a:bodyPr/>
            <a:lstStyle/>
            <a:p>
              <a:endParaRPr lang="en-US"/>
            </a:p>
          </p:txBody>
        </p:sp>
        <p:sp>
          <p:nvSpPr>
            <p:cNvPr id="27684" name="Line 42"/>
            <p:cNvSpPr>
              <a:spLocks noChangeShapeType="1"/>
            </p:cNvSpPr>
            <p:nvPr/>
          </p:nvSpPr>
          <p:spPr bwMode="auto">
            <a:xfrm flipH="1">
              <a:off x="3537" y="2400"/>
              <a:ext cx="242" cy="683"/>
            </a:xfrm>
            <a:prstGeom prst="line">
              <a:avLst/>
            </a:prstGeom>
            <a:noFill/>
            <a:ln w="38100">
              <a:solidFill>
                <a:schemeClr val="tx1"/>
              </a:solidFill>
              <a:round/>
              <a:headEnd/>
              <a:tailEnd/>
            </a:ln>
          </p:spPr>
          <p:txBody>
            <a:bodyPr/>
            <a:lstStyle/>
            <a:p>
              <a:endParaRPr lang="en-US"/>
            </a:p>
          </p:txBody>
        </p:sp>
        <p:sp>
          <p:nvSpPr>
            <p:cNvPr id="27685" name="Line 43"/>
            <p:cNvSpPr>
              <a:spLocks noChangeShapeType="1"/>
            </p:cNvSpPr>
            <p:nvPr/>
          </p:nvSpPr>
          <p:spPr bwMode="auto">
            <a:xfrm flipH="1">
              <a:off x="3705" y="2691"/>
              <a:ext cx="218" cy="144"/>
            </a:xfrm>
            <a:prstGeom prst="line">
              <a:avLst/>
            </a:prstGeom>
            <a:noFill/>
            <a:ln w="25400">
              <a:solidFill>
                <a:srgbClr val="008000"/>
              </a:solidFill>
              <a:round/>
              <a:headEnd type="triangle" w="lg" len="lg"/>
              <a:tailEnd type="triangle" w="lg" len="lg"/>
            </a:ln>
          </p:spPr>
          <p:txBody>
            <a:bodyPr/>
            <a:lstStyle/>
            <a:p>
              <a:endParaRPr lang="en-US"/>
            </a:p>
          </p:txBody>
        </p:sp>
        <p:grpSp>
          <p:nvGrpSpPr>
            <p:cNvPr id="27686" name="Group 44"/>
            <p:cNvGrpSpPr>
              <a:grpSpLocks/>
            </p:cNvGrpSpPr>
            <p:nvPr/>
          </p:nvGrpSpPr>
          <p:grpSpPr bwMode="auto">
            <a:xfrm>
              <a:off x="4689" y="2481"/>
              <a:ext cx="727" cy="587"/>
              <a:chOff x="3364" y="2169"/>
              <a:chExt cx="1248" cy="1008"/>
            </a:xfrm>
          </p:grpSpPr>
          <p:sp>
            <p:nvSpPr>
              <p:cNvPr id="27691" name="Line 45"/>
              <p:cNvSpPr>
                <a:spLocks noChangeShapeType="1"/>
              </p:cNvSpPr>
              <p:nvPr/>
            </p:nvSpPr>
            <p:spPr bwMode="auto">
              <a:xfrm>
                <a:off x="3604" y="2601"/>
                <a:ext cx="96" cy="0"/>
              </a:xfrm>
              <a:prstGeom prst="line">
                <a:avLst/>
              </a:prstGeom>
              <a:noFill/>
              <a:ln w="50800">
                <a:solidFill>
                  <a:srgbClr val="CC0000"/>
                </a:solidFill>
                <a:round/>
                <a:headEnd/>
                <a:tailEnd/>
              </a:ln>
            </p:spPr>
            <p:txBody>
              <a:bodyPr/>
              <a:lstStyle/>
              <a:p>
                <a:endParaRPr lang="en-US"/>
              </a:p>
            </p:txBody>
          </p:sp>
          <p:grpSp>
            <p:nvGrpSpPr>
              <p:cNvPr id="27692" name="Group 46"/>
              <p:cNvGrpSpPr>
                <a:grpSpLocks/>
              </p:cNvGrpSpPr>
              <p:nvPr/>
            </p:nvGrpSpPr>
            <p:grpSpPr bwMode="auto">
              <a:xfrm>
                <a:off x="4324" y="2409"/>
                <a:ext cx="96" cy="96"/>
                <a:chOff x="5040" y="1392"/>
                <a:chExt cx="96" cy="96"/>
              </a:xfrm>
            </p:grpSpPr>
            <p:sp>
              <p:nvSpPr>
                <p:cNvPr id="27713" name="Line 4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4" name="Line 4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93" name="Line 49"/>
              <p:cNvSpPr>
                <a:spLocks noChangeShapeType="1"/>
              </p:cNvSpPr>
              <p:nvPr/>
            </p:nvSpPr>
            <p:spPr bwMode="auto">
              <a:xfrm>
                <a:off x="3604" y="2889"/>
                <a:ext cx="96" cy="0"/>
              </a:xfrm>
              <a:prstGeom prst="line">
                <a:avLst/>
              </a:prstGeom>
              <a:noFill/>
              <a:ln w="50800">
                <a:solidFill>
                  <a:srgbClr val="CC0000"/>
                </a:solidFill>
                <a:round/>
                <a:headEnd/>
                <a:tailEnd/>
              </a:ln>
            </p:spPr>
            <p:txBody>
              <a:bodyPr/>
              <a:lstStyle/>
              <a:p>
                <a:endParaRPr lang="en-US"/>
              </a:p>
            </p:txBody>
          </p:sp>
          <p:sp>
            <p:nvSpPr>
              <p:cNvPr id="27694" name="Line 50"/>
              <p:cNvSpPr>
                <a:spLocks noChangeShapeType="1"/>
              </p:cNvSpPr>
              <p:nvPr/>
            </p:nvSpPr>
            <p:spPr bwMode="auto">
              <a:xfrm>
                <a:off x="3988" y="2937"/>
                <a:ext cx="96" cy="0"/>
              </a:xfrm>
              <a:prstGeom prst="line">
                <a:avLst/>
              </a:prstGeom>
              <a:noFill/>
              <a:ln w="50800">
                <a:solidFill>
                  <a:srgbClr val="CC0000"/>
                </a:solidFill>
                <a:round/>
                <a:headEnd/>
                <a:tailEnd/>
              </a:ln>
            </p:spPr>
            <p:txBody>
              <a:bodyPr/>
              <a:lstStyle/>
              <a:p>
                <a:endParaRPr lang="en-US"/>
              </a:p>
            </p:txBody>
          </p:sp>
          <p:sp>
            <p:nvSpPr>
              <p:cNvPr id="27695" name="Line 51"/>
              <p:cNvSpPr>
                <a:spLocks noChangeShapeType="1"/>
              </p:cNvSpPr>
              <p:nvPr/>
            </p:nvSpPr>
            <p:spPr bwMode="auto">
              <a:xfrm>
                <a:off x="3364" y="2697"/>
                <a:ext cx="96" cy="0"/>
              </a:xfrm>
              <a:prstGeom prst="line">
                <a:avLst/>
              </a:prstGeom>
              <a:noFill/>
              <a:ln w="50800">
                <a:solidFill>
                  <a:srgbClr val="CC0000"/>
                </a:solidFill>
                <a:round/>
                <a:headEnd/>
                <a:tailEnd/>
              </a:ln>
            </p:spPr>
            <p:txBody>
              <a:bodyPr/>
              <a:lstStyle/>
              <a:p>
                <a:endParaRPr lang="en-US"/>
              </a:p>
            </p:txBody>
          </p:sp>
          <p:sp>
            <p:nvSpPr>
              <p:cNvPr id="27696" name="Line 52"/>
              <p:cNvSpPr>
                <a:spLocks noChangeShapeType="1"/>
              </p:cNvSpPr>
              <p:nvPr/>
            </p:nvSpPr>
            <p:spPr bwMode="auto">
              <a:xfrm>
                <a:off x="3604" y="2361"/>
                <a:ext cx="96" cy="0"/>
              </a:xfrm>
              <a:prstGeom prst="line">
                <a:avLst/>
              </a:prstGeom>
              <a:noFill/>
              <a:ln w="50800">
                <a:solidFill>
                  <a:srgbClr val="CC0000"/>
                </a:solidFill>
                <a:round/>
                <a:headEnd/>
                <a:tailEnd/>
              </a:ln>
            </p:spPr>
            <p:txBody>
              <a:bodyPr/>
              <a:lstStyle/>
              <a:p>
                <a:endParaRPr lang="en-US"/>
              </a:p>
            </p:txBody>
          </p:sp>
          <p:grpSp>
            <p:nvGrpSpPr>
              <p:cNvPr id="27697" name="Group 53"/>
              <p:cNvGrpSpPr>
                <a:grpSpLocks/>
              </p:cNvGrpSpPr>
              <p:nvPr/>
            </p:nvGrpSpPr>
            <p:grpSpPr bwMode="auto">
              <a:xfrm>
                <a:off x="4420" y="2697"/>
                <a:ext cx="96" cy="96"/>
                <a:chOff x="5040" y="1392"/>
                <a:chExt cx="96" cy="96"/>
              </a:xfrm>
            </p:grpSpPr>
            <p:sp>
              <p:nvSpPr>
                <p:cNvPr id="27711" name="Line 5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2" name="Line 5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8" name="Group 56"/>
              <p:cNvGrpSpPr>
                <a:grpSpLocks/>
              </p:cNvGrpSpPr>
              <p:nvPr/>
            </p:nvGrpSpPr>
            <p:grpSpPr bwMode="auto">
              <a:xfrm>
                <a:off x="4084" y="2361"/>
                <a:ext cx="96" cy="96"/>
                <a:chOff x="5040" y="1392"/>
                <a:chExt cx="96" cy="96"/>
              </a:xfrm>
            </p:grpSpPr>
            <p:sp>
              <p:nvSpPr>
                <p:cNvPr id="27709" name="Line 5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10" name="Line 5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99" name="Group 59"/>
              <p:cNvGrpSpPr>
                <a:grpSpLocks/>
              </p:cNvGrpSpPr>
              <p:nvPr/>
            </p:nvGrpSpPr>
            <p:grpSpPr bwMode="auto">
              <a:xfrm>
                <a:off x="4132" y="2169"/>
                <a:ext cx="96" cy="96"/>
                <a:chOff x="5040" y="1392"/>
                <a:chExt cx="96" cy="96"/>
              </a:xfrm>
            </p:grpSpPr>
            <p:sp>
              <p:nvSpPr>
                <p:cNvPr id="27707" name="Line 60"/>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8" name="Line 61"/>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0" name="Group 62"/>
              <p:cNvGrpSpPr>
                <a:grpSpLocks/>
              </p:cNvGrpSpPr>
              <p:nvPr/>
            </p:nvGrpSpPr>
            <p:grpSpPr bwMode="auto">
              <a:xfrm>
                <a:off x="4420" y="2217"/>
                <a:ext cx="96" cy="96"/>
                <a:chOff x="5040" y="1392"/>
                <a:chExt cx="96" cy="96"/>
              </a:xfrm>
            </p:grpSpPr>
            <p:sp>
              <p:nvSpPr>
                <p:cNvPr id="27705" name="Line 63"/>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6" name="Line 64"/>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701" name="Group 65"/>
              <p:cNvGrpSpPr>
                <a:grpSpLocks/>
              </p:cNvGrpSpPr>
              <p:nvPr/>
            </p:nvGrpSpPr>
            <p:grpSpPr bwMode="auto">
              <a:xfrm>
                <a:off x="3652" y="3081"/>
                <a:ext cx="96" cy="96"/>
                <a:chOff x="5040" y="1392"/>
                <a:chExt cx="96" cy="96"/>
              </a:xfrm>
            </p:grpSpPr>
            <p:sp>
              <p:nvSpPr>
                <p:cNvPr id="27703" name="Line 66"/>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704" name="Line 67"/>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702" name="Line 68"/>
              <p:cNvSpPr>
                <a:spLocks noChangeShapeType="1"/>
              </p:cNvSpPr>
              <p:nvPr/>
            </p:nvSpPr>
            <p:spPr bwMode="auto">
              <a:xfrm>
                <a:off x="4516" y="2505"/>
                <a:ext cx="96" cy="0"/>
              </a:xfrm>
              <a:prstGeom prst="line">
                <a:avLst/>
              </a:prstGeom>
              <a:noFill/>
              <a:ln w="50800">
                <a:solidFill>
                  <a:srgbClr val="CC0000"/>
                </a:solidFill>
                <a:round/>
                <a:headEnd/>
                <a:tailEnd/>
              </a:ln>
            </p:spPr>
            <p:txBody>
              <a:bodyPr/>
              <a:lstStyle/>
              <a:p>
                <a:endParaRPr lang="en-US"/>
              </a:p>
            </p:txBody>
          </p:sp>
        </p:grpSp>
        <p:sp>
          <p:nvSpPr>
            <p:cNvPr id="27687" name="Line 69"/>
            <p:cNvSpPr>
              <a:spLocks noChangeShapeType="1"/>
            </p:cNvSpPr>
            <p:nvPr/>
          </p:nvSpPr>
          <p:spPr bwMode="auto">
            <a:xfrm>
              <a:off x="4921" y="2540"/>
              <a:ext cx="551" cy="112"/>
            </a:xfrm>
            <a:prstGeom prst="line">
              <a:avLst/>
            </a:prstGeom>
            <a:noFill/>
            <a:ln w="38100">
              <a:solidFill>
                <a:schemeClr val="bg2"/>
              </a:solidFill>
              <a:round/>
              <a:headEnd/>
              <a:tailEnd/>
            </a:ln>
          </p:spPr>
          <p:txBody>
            <a:bodyPr/>
            <a:lstStyle/>
            <a:p>
              <a:endParaRPr lang="en-US"/>
            </a:p>
          </p:txBody>
        </p:sp>
        <p:sp>
          <p:nvSpPr>
            <p:cNvPr id="27688" name="Line 70"/>
            <p:cNvSpPr>
              <a:spLocks noChangeShapeType="1"/>
            </p:cNvSpPr>
            <p:nvPr/>
          </p:nvSpPr>
          <p:spPr bwMode="auto">
            <a:xfrm flipH="1">
              <a:off x="4828" y="2404"/>
              <a:ext cx="242" cy="683"/>
            </a:xfrm>
            <a:prstGeom prst="line">
              <a:avLst/>
            </a:prstGeom>
            <a:noFill/>
            <a:ln w="38100">
              <a:solidFill>
                <a:schemeClr val="bg2"/>
              </a:solidFill>
              <a:round/>
              <a:headEnd/>
              <a:tailEnd/>
            </a:ln>
          </p:spPr>
          <p:txBody>
            <a:bodyPr/>
            <a:lstStyle/>
            <a:p>
              <a:endParaRPr lang="en-US"/>
            </a:p>
          </p:txBody>
        </p:sp>
        <p:sp>
          <p:nvSpPr>
            <p:cNvPr id="27689" name="Line 71"/>
            <p:cNvSpPr>
              <a:spLocks noChangeShapeType="1"/>
            </p:cNvSpPr>
            <p:nvPr/>
          </p:nvSpPr>
          <p:spPr bwMode="auto">
            <a:xfrm>
              <a:off x="4976" y="2461"/>
              <a:ext cx="238" cy="533"/>
            </a:xfrm>
            <a:prstGeom prst="line">
              <a:avLst/>
            </a:prstGeom>
            <a:noFill/>
            <a:ln w="38100">
              <a:solidFill>
                <a:schemeClr val="tx1"/>
              </a:solidFill>
              <a:round/>
              <a:headEnd/>
              <a:tailEnd/>
            </a:ln>
          </p:spPr>
          <p:txBody>
            <a:bodyPr/>
            <a:lstStyle/>
            <a:p>
              <a:endParaRPr lang="en-US"/>
            </a:p>
          </p:txBody>
        </p:sp>
        <p:sp>
          <p:nvSpPr>
            <p:cNvPr id="27690" name="AutoShape 72"/>
            <p:cNvSpPr>
              <a:spLocks noChangeArrowheads="1"/>
            </p:cNvSpPr>
            <p:nvPr/>
          </p:nvSpPr>
          <p:spPr bwMode="auto">
            <a:xfrm>
              <a:off x="4364" y="2623"/>
              <a:ext cx="223" cy="247"/>
            </a:xfrm>
            <a:prstGeom prst="rightArrow">
              <a:avLst>
                <a:gd name="adj1" fmla="val 53843"/>
                <a:gd name="adj2" fmla="val 44843"/>
              </a:avLst>
            </a:prstGeom>
            <a:solidFill>
              <a:schemeClr val="accent1"/>
            </a:solidFill>
            <a:ln w="9525">
              <a:solidFill>
                <a:schemeClr val="tx1"/>
              </a:solidFill>
              <a:miter lim="800000"/>
              <a:headEnd/>
              <a:tailEnd/>
            </a:ln>
          </p:spPr>
          <p:txBody>
            <a:bodyPr wrap="none" anchor="ctr"/>
            <a:lstStyle/>
            <a:p>
              <a:endParaRPr lang="en-US"/>
            </a:p>
          </p:txBody>
        </p:sp>
      </p:grpSp>
      <p:grpSp>
        <p:nvGrpSpPr>
          <p:cNvPr id="18" name="Group 73"/>
          <p:cNvGrpSpPr>
            <a:grpSpLocks/>
          </p:cNvGrpSpPr>
          <p:nvPr/>
        </p:nvGrpSpPr>
        <p:grpSpPr bwMode="auto">
          <a:xfrm>
            <a:off x="6324600" y="3200400"/>
            <a:ext cx="1295400" cy="1027113"/>
            <a:chOff x="3946" y="1392"/>
            <a:chExt cx="1331" cy="1056"/>
          </a:xfrm>
        </p:grpSpPr>
        <p:sp>
          <p:nvSpPr>
            <p:cNvPr id="27655" name="Line 74"/>
            <p:cNvSpPr>
              <a:spLocks noChangeShapeType="1"/>
            </p:cNvSpPr>
            <p:nvPr/>
          </p:nvSpPr>
          <p:spPr bwMode="auto">
            <a:xfrm>
              <a:off x="4282" y="1411"/>
              <a:ext cx="720" cy="1008"/>
            </a:xfrm>
            <a:prstGeom prst="line">
              <a:avLst/>
            </a:prstGeom>
            <a:noFill/>
            <a:ln w="38100">
              <a:solidFill>
                <a:schemeClr val="tx1"/>
              </a:solidFill>
              <a:round/>
              <a:headEnd/>
              <a:tailEnd/>
            </a:ln>
          </p:spPr>
          <p:txBody>
            <a:bodyPr/>
            <a:lstStyle/>
            <a:p>
              <a:endParaRPr lang="en-US"/>
            </a:p>
          </p:txBody>
        </p:sp>
        <p:grpSp>
          <p:nvGrpSpPr>
            <p:cNvPr id="27656" name="Group 75"/>
            <p:cNvGrpSpPr>
              <a:grpSpLocks/>
            </p:cNvGrpSpPr>
            <p:nvPr/>
          </p:nvGrpSpPr>
          <p:grpSpPr bwMode="auto">
            <a:xfrm>
              <a:off x="3946" y="1459"/>
              <a:ext cx="1280" cy="989"/>
              <a:chOff x="1065" y="2179"/>
              <a:chExt cx="1280" cy="989"/>
            </a:xfrm>
          </p:grpSpPr>
          <p:sp>
            <p:nvSpPr>
              <p:cNvPr id="27658" name="Line 76"/>
              <p:cNvSpPr>
                <a:spLocks noChangeShapeType="1"/>
              </p:cNvSpPr>
              <p:nvPr/>
            </p:nvSpPr>
            <p:spPr bwMode="auto">
              <a:xfrm>
                <a:off x="1305" y="2611"/>
                <a:ext cx="96" cy="0"/>
              </a:xfrm>
              <a:prstGeom prst="line">
                <a:avLst/>
              </a:prstGeom>
              <a:noFill/>
              <a:ln w="50800">
                <a:solidFill>
                  <a:srgbClr val="CC0000"/>
                </a:solidFill>
                <a:round/>
                <a:headEnd/>
                <a:tailEnd/>
              </a:ln>
            </p:spPr>
            <p:txBody>
              <a:bodyPr/>
              <a:lstStyle/>
              <a:p>
                <a:endParaRPr lang="en-US"/>
              </a:p>
            </p:txBody>
          </p:sp>
          <p:grpSp>
            <p:nvGrpSpPr>
              <p:cNvPr id="27659" name="Group 77"/>
              <p:cNvGrpSpPr>
                <a:grpSpLocks/>
              </p:cNvGrpSpPr>
              <p:nvPr/>
            </p:nvGrpSpPr>
            <p:grpSpPr bwMode="auto">
              <a:xfrm>
                <a:off x="2025" y="2419"/>
                <a:ext cx="96" cy="96"/>
                <a:chOff x="5040" y="1392"/>
                <a:chExt cx="96" cy="96"/>
              </a:xfrm>
            </p:grpSpPr>
            <p:sp>
              <p:nvSpPr>
                <p:cNvPr id="27680" name="Line 7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81" name="Line 7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0" name="Line 80"/>
              <p:cNvSpPr>
                <a:spLocks noChangeShapeType="1"/>
              </p:cNvSpPr>
              <p:nvPr/>
            </p:nvSpPr>
            <p:spPr bwMode="auto">
              <a:xfrm>
                <a:off x="1305" y="2899"/>
                <a:ext cx="96" cy="0"/>
              </a:xfrm>
              <a:prstGeom prst="line">
                <a:avLst/>
              </a:prstGeom>
              <a:noFill/>
              <a:ln w="50800">
                <a:solidFill>
                  <a:srgbClr val="CC0000"/>
                </a:solidFill>
                <a:round/>
                <a:headEnd/>
                <a:tailEnd/>
              </a:ln>
            </p:spPr>
            <p:txBody>
              <a:bodyPr/>
              <a:lstStyle/>
              <a:p>
                <a:endParaRPr lang="en-US"/>
              </a:p>
            </p:txBody>
          </p:sp>
          <p:sp>
            <p:nvSpPr>
              <p:cNvPr id="27661" name="Line 81"/>
              <p:cNvSpPr>
                <a:spLocks noChangeShapeType="1"/>
              </p:cNvSpPr>
              <p:nvPr/>
            </p:nvSpPr>
            <p:spPr bwMode="auto">
              <a:xfrm>
                <a:off x="1689" y="2947"/>
                <a:ext cx="96" cy="0"/>
              </a:xfrm>
              <a:prstGeom prst="line">
                <a:avLst/>
              </a:prstGeom>
              <a:noFill/>
              <a:ln w="50800">
                <a:solidFill>
                  <a:srgbClr val="CC0000"/>
                </a:solidFill>
                <a:round/>
                <a:headEnd/>
                <a:tailEnd/>
              </a:ln>
            </p:spPr>
            <p:txBody>
              <a:bodyPr/>
              <a:lstStyle/>
              <a:p>
                <a:endParaRPr lang="en-US"/>
              </a:p>
            </p:txBody>
          </p:sp>
          <p:sp>
            <p:nvSpPr>
              <p:cNvPr id="27662" name="Line 82"/>
              <p:cNvSpPr>
                <a:spLocks noChangeShapeType="1"/>
              </p:cNvSpPr>
              <p:nvPr/>
            </p:nvSpPr>
            <p:spPr bwMode="auto">
              <a:xfrm>
                <a:off x="1065" y="2707"/>
                <a:ext cx="96" cy="0"/>
              </a:xfrm>
              <a:prstGeom prst="line">
                <a:avLst/>
              </a:prstGeom>
              <a:noFill/>
              <a:ln w="50800">
                <a:solidFill>
                  <a:srgbClr val="CC0000"/>
                </a:solidFill>
                <a:round/>
                <a:headEnd/>
                <a:tailEnd/>
              </a:ln>
            </p:spPr>
            <p:txBody>
              <a:bodyPr/>
              <a:lstStyle/>
              <a:p>
                <a:endParaRPr lang="en-US"/>
              </a:p>
            </p:txBody>
          </p:sp>
          <p:sp>
            <p:nvSpPr>
              <p:cNvPr id="27663" name="Line 83"/>
              <p:cNvSpPr>
                <a:spLocks noChangeShapeType="1"/>
              </p:cNvSpPr>
              <p:nvPr/>
            </p:nvSpPr>
            <p:spPr bwMode="auto">
              <a:xfrm>
                <a:off x="1305" y="2371"/>
                <a:ext cx="96" cy="0"/>
              </a:xfrm>
              <a:prstGeom prst="line">
                <a:avLst/>
              </a:prstGeom>
              <a:noFill/>
              <a:ln w="50800">
                <a:solidFill>
                  <a:srgbClr val="CC0000"/>
                </a:solidFill>
                <a:round/>
                <a:headEnd/>
                <a:tailEnd/>
              </a:ln>
            </p:spPr>
            <p:txBody>
              <a:bodyPr/>
              <a:lstStyle/>
              <a:p>
                <a:endParaRPr lang="en-US"/>
              </a:p>
            </p:txBody>
          </p:sp>
          <p:grpSp>
            <p:nvGrpSpPr>
              <p:cNvPr id="27664" name="Group 84"/>
              <p:cNvGrpSpPr>
                <a:grpSpLocks/>
              </p:cNvGrpSpPr>
              <p:nvPr/>
            </p:nvGrpSpPr>
            <p:grpSpPr bwMode="auto">
              <a:xfrm>
                <a:off x="2121" y="2707"/>
                <a:ext cx="96" cy="96"/>
                <a:chOff x="5040" y="1392"/>
                <a:chExt cx="96" cy="96"/>
              </a:xfrm>
            </p:grpSpPr>
            <p:sp>
              <p:nvSpPr>
                <p:cNvPr id="27678" name="Line 85"/>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9" name="Line 86"/>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5" name="Group 87"/>
              <p:cNvGrpSpPr>
                <a:grpSpLocks/>
              </p:cNvGrpSpPr>
              <p:nvPr/>
            </p:nvGrpSpPr>
            <p:grpSpPr bwMode="auto">
              <a:xfrm>
                <a:off x="1785" y="2371"/>
                <a:ext cx="96" cy="96"/>
                <a:chOff x="5040" y="1392"/>
                <a:chExt cx="96" cy="96"/>
              </a:xfrm>
            </p:grpSpPr>
            <p:sp>
              <p:nvSpPr>
                <p:cNvPr id="27676" name="Line 88"/>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7" name="Line 89"/>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6" name="Group 90"/>
              <p:cNvGrpSpPr>
                <a:grpSpLocks/>
              </p:cNvGrpSpPr>
              <p:nvPr/>
            </p:nvGrpSpPr>
            <p:grpSpPr bwMode="auto">
              <a:xfrm>
                <a:off x="1833" y="2179"/>
                <a:ext cx="96" cy="96"/>
                <a:chOff x="5040" y="1392"/>
                <a:chExt cx="96" cy="96"/>
              </a:xfrm>
            </p:grpSpPr>
            <p:sp>
              <p:nvSpPr>
                <p:cNvPr id="27674" name="Line 91"/>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5" name="Line 92"/>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7" name="Group 93"/>
              <p:cNvGrpSpPr>
                <a:grpSpLocks/>
              </p:cNvGrpSpPr>
              <p:nvPr/>
            </p:nvGrpSpPr>
            <p:grpSpPr bwMode="auto">
              <a:xfrm>
                <a:off x="2121" y="2227"/>
                <a:ext cx="96" cy="96"/>
                <a:chOff x="5040" y="1392"/>
                <a:chExt cx="96" cy="96"/>
              </a:xfrm>
            </p:grpSpPr>
            <p:sp>
              <p:nvSpPr>
                <p:cNvPr id="27672" name="Line 94"/>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3" name="Line 95"/>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grpSp>
            <p:nvGrpSpPr>
              <p:cNvPr id="27668" name="Group 96"/>
              <p:cNvGrpSpPr>
                <a:grpSpLocks/>
              </p:cNvGrpSpPr>
              <p:nvPr/>
            </p:nvGrpSpPr>
            <p:grpSpPr bwMode="auto">
              <a:xfrm>
                <a:off x="2249" y="2471"/>
                <a:ext cx="96" cy="96"/>
                <a:chOff x="5040" y="1392"/>
                <a:chExt cx="96" cy="96"/>
              </a:xfrm>
            </p:grpSpPr>
            <p:sp>
              <p:nvSpPr>
                <p:cNvPr id="27670" name="Line 97"/>
                <p:cNvSpPr>
                  <a:spLocks noChangeShapeType="1"/>
                </p:cNvSpPr>
                <p:nvPr/>
              </p:nvSpPr>
              <p:spPr bwMode="auto">
                <a:xfrm>
                  <a:off x="5040" y="1440"/>
                  <a:ext cx="96" cy="0"/>
                </a:xfrm>
                <a:prstGeom prst="line">
                  <a:avLst/>
                </a:prstGeom>
                <a:noFill/>
                <a:ln w="50800">
                  <a:solidFill>
                    <a:srgbClr val="0066FF"/>
                  </a:solidFill>
                  <a:round/>
                  <a:headEnd/>
                  <a:tailEnd/>
                </a:ln>
              </p:spPr>
              <p:txBody>
                <a:bodyPr/>
                <a:lstStyle/>
                <a:p>
                  <a:endParaRPr lang="en-US"/>
                </a:p>
              </p:txBody>
            </p:sp>
            <p:sp>
              <p:nvSpPr>
                <p:cNvPr id="27671" name="Line 98"/>
                <p:cNvSpPr>
                  <a:spLocks noChangeShapeType="1"/>
                </p:cNvSpPr>
                <p:nvPr/>
              </p:nvSpPr>
              <p:spPr bwMode="auto">
                <a:xfrm rot="5400000">
                  <a:off x="5040" y="1440"/>
                  <a:ext cx="96" cy="0"/>
                </a:xfrm>
                <a:prstGeom prst="line">
                  <a:avLst/>
                </a:prstGeom>
                <a:noFill/>
                <a:ln w="50800">
                  <a:solidFill>
                    <a:srgbClr val="0066FF"/>
                  </a:solidFill>
                  <a:round/>
                  <a:headEnd/>
                  <a:tailEnd/>
                </a:ln>
              </p:spPr>
              <p:txBody>
                <a:bodyPr/>
                <a:lstStyle/>
                <a:p>
                  <a:endParaRPr lang="en-US"/>
                </a:p>
              </p:txBody>
            </p:sp>
          </p:grpSp>
          <p:sp>
            <p:nvSpPr>
              <p:cNvPr id="27669" name="Line 99"/>
              <p:cNvSpPr>
                <a:spLocks noChangeShapeType="1"/>
              </p:cNvSpPr>
              <p:nvPr/>
            </p:nvSpPr>
            <p:spPr bwMode="auto">
              <a:xfrm>
                <a:off x="1404" y="3168"/>
                <a:ext cx="96" cy="0"/>
              </a:xfrm>
              <a:prstGeom prst="line">
                <a:avLst/>
              </a:prstGeom>
              <a:noFill/>
              <a:ln w="50800">
                <a:solidFill>
                  <a:srgbClr val="CC0000"/>
                </a:solidFill>
                <a:round/>
                <a:headEnd/>
                <a:tailEnd/>
              </a:ln>
            </p:spPr>
            <p:txBody>
              <a:bodyPr/>
              <a:lstStyle/>
              <a:p>
                <a:endParaRPr lang="en-US"/>
              </a:p>
            </p:txBody>
          </p:sp>
        </p:grpSp>
        <p:sp>
          <p:nvSpPr>
            <p:cNvPr id="27657" name="Line 100"/>
            <p:cNvSpPr>
              <a:spLocks noChangeShapeType="1"/>
            </p:cNvSpPr>
            <p:nvPr/>
          </p:nvSpPr>
          <p:spPr bwMode="auto">
            <a:xfrm>
              <a:off x="4368" y="1392"/>
              <a:ext cx="909" cy="882"/>
            </a:xfrm>
            <a:prstGeom prst="line">
              <a:avLst/>
            </a:prstGeom>
            <a:noFill/>
            <a:ln w="38100">
              <a:solidFill>
                <a:schemeClr val="tx1"/>
              </a:solidFill>
              <a:round/>
              <a:headEnd/>
              <a:tailEnd/>
            </a:ln>
          </p:spPr>
          <p:txBody>
            <a:bodyPr/>
            <a:lstStyle/>
            <a:p>
              <a:endParaRPr lang="en-US"/>
            </a:p>
          </p:txBody>
        </p:sp>
      </p:grpSp>
      <p:pic>
        <p:nvPicPr>
          <p:cNvPr id="46081" name="Picture 1"/>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298896" y="1143000"/>
            <a:ext cx="2538895" cy="1676400"/>
          </a:xfrm>
          <a:prstGeom prst="rect">
            <a:avLst/>
          </a:prstGeom>
          <a:noFill/>
        </p:spPr>
      </p:pic>
      <p:pic>
        <p:nvPicPr>
          <p:cNvPr id="46082"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528710" y="3052691"/>
            <a:ext cx="2050502" cy="1595509"/>
          </a:xfrm>
          <a:prstGeom prst="rect">
            <a:avLst/>
          </a:prstGeom>
          <a:noFill/>
        </p:spPr>
      </p:pic>
      <p:pic>
        <p:nvPicPr>
          <p:cNvPr id="46083" name="Picture 3"/>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032668" y="4800600"/>
            <a:ext cx="2850052" cy="151921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78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78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78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Fixing the Perceptron</a:t>
            </a:r>
          </a:p>
        </p:txBody>
      </p:sp>
      <p:sp>
        <p:nvSpPr>
          <p:cNvPr id="3" name="Content Placeholder 2"/>
          <p:cNvSpPr>
            <a:spLocks noGrp="1"/>
          </p:cNvSpPr>
          <p:nvPr>
            <p:ph idx="1"/>
          </p:nvPr>
        </p:nvSpPr>
        <p:spPr>
          <a:xfrm>
            <a:off x="228600" y="1524000"/>
            <a:ext cx="6858000" cy="4525963"/>
          </a:xfrm>
        </p:spPr>
        <p:txBody>
          <a:bodyPr/>
          <a:lstStyle/>
          <a:p>
            <a:pPr eaLnBrk="1" hangingPunct="1"/>
            <a:r>
              <a:rPr lang="en-US" sz="2000" dirty="0" smtClean="0"/>
              <a:t>Idea: adjust the weight update to mitigate these effects</a:t>
            </a:r>
          </a:p>
          <a:p>
            <a:pPr lvl="1" eaLnBrk="1" hangingPunct="1"/>
            <a:endParaRPr lang="en-US" sz="2000" dirty="0" smtClean="0"/>
          </a:p>
          <a:p>
            <a:pPr eaLnBrk="1" hangingPunct="1"/>
            <a:r>
              <a:rPr lang="en-US" sz="2000" dirty="0" smtClean="0"/>
              <a:t>MIRA*: choose an update size that fixes the current mistake…</a:t>
            </a:r>
          </a:p>
          <a:p>
            <a:pPr eaLnBrk="1" hangingPunct="1"/>
            <a:r>
              <a:rPr lang="en-US" sz="2000" dirty="0" smtClean="0"/>
              <a:t>… but, minimizes the change to w</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The +1 helps to generalize</a:t>
            </a:r>
          </a:p>
        </p:txBody>
      </p:sp>
      <p:pic>
        <p:nvPicPr>
          <p:cNvPr id="37" name="Picture 36" descr="txp_fig"/>
          <p:cNvPicPr>
            <a:picLocks noChangeAspect="1"/>
          </p:cNvPicPr>
          <p:nvPr>
            <p:custDataLst>
              <p:tags r:id="rId1"/>
            </p:custDataLst>
          </p:nvPr>
        </p:nvPicPr>
        <p:blipFill>
          <a:blip r:embed="rId12" cstate="print"/>
          <a:srcRect/>
          <a:stretch>
            <a:fillRect/>
          </a:stretch>
        </p:blipFill>
        <p:spPr bwMode="auto">
          <a:xfrm>
            <a:off x="7862888" y="5511800"/>
            <a:ext cx="2919412" cy="492125"/>
          </a:xfrm>
          <a:prstGeom prst="rect">
            <a:avLst/>
          </a:prstGeom>
          <a:noFill/>
          <a:ln w="9525">
            <a:noFill/>
            <a:miter lim="800000"/>
            <a:headEnd/>
            <a:tailEnd/>
          </a:ln>
        </p:spPr>
      </p:pic>
      <p:pic>
        <p:nvPicPr>
          <p:cNvPr id="16" name="Picture 15" descr="txp_fig"/>
          <p:cNvPicPr>
            <a:picLocks noChangeAspect="1"/>
          </p:cNvPicPr>
          <p:nvPr>
            <p:custDataLst>
              <p:tags r:id="rId2"/>
            </p:custDataLst>
          </p:nvPr>
        </p:nvPicPr>
        <p:blipFill>
          <a:blip r:embed="rId12" cstate="print"/>
          <a:srcRect/>
          <a:stretch>
            <a:fillRect/>
          </a:stretch>
        </p:blipFill>
        <p:spPr bwMode="auto">
          <a:xfrm>
            <a:off x="7423150" y="4673600"/>
            <a:ext cx="3930650" cy="646113"/>
          </a:xfrm>
          <a:prstGeom prst="rect">
            <a:avLst/>
          </a:prstGeom>
          <a:noFill/>
          <a:ln w="9525">
            <a:noFill/>
            <a:miter lim="800000"/>
            <a:headEnd/>
            <a:tailEnd/>
          </a:ln>
        </p:spPr>
      </p:pic>
      <p:pic>
        <p:nvPicPr>
          <p:cNvPr id="11" name="Picture 10" descr="txp_fig"/>
          <p:cNvPicPr>
            <a:picLocks noChangeAspect="1"/>
          </p:cNvPicPr>
          <p:nvPr>
            <p:custDataLst>
              <p:tags r:id="rId3"/>
            </p:custDataLst>
          </p:nvPr>
        </p:nvPicPr>
        <p:blipFill>
          <a:blip r:embed="rId12" cstate="print"/>
          <a:srcRect/>
          <a:stretch>
            <a:fillRect/>
          </a:stretch>
        </p:blipFill>
        <p:spPr bwMode="auto">
          <a:xfrm>
            <a:off x="1154112" y="4745038"/>
            <a:ext cx="4027488" cy="398462"/>
          </a:xfrm>
          <a:prstGeom prst="rect">
            <a:avLst/>
          </a:prstGeom>
          <a:noFill/>
          <a:ln w="9525">
            <a:noFill/>
            <a:miter lim="800000"/>
            <a:headEnd/>
            <a:tailEnd/>
          </a:ln>
        </p:spPr>
      </p:pic>
      <p:pic>
        <p:nvPicPr>
          <p:cNvPr id="38" name="Picture 37" descr="txp_fig"/>
          <p:cNvPicPr>
            <a:picLocks noChangeAspect="1"/>
          </p:cNvPicPr>
          <p:nvPr>
            <p:custDataLst>
              <p:tags r:id="rId4"/>
            </p:custDataLst>
          </p:nvPr>
        </p:nvPicPr>
        <p:blipFill>
          <a:blip r:embed="rId12" cstate="print"/>
          <a:srcRect/>
          <a:stretch>
            <a:fillRect/>
          </a:stretch>
        </p:blipFill>
        <p:spPr bwMode="auto">
          <a:xfrm>
            <a:off x="7710488" y="6029325"/>
            <a:ext cx="3246437" cy="492125"/>
          </a:xfrm>
          <a:prstGeom prst="rect">
            <a:avLst/>
          </a:prstGeom>
          <a:noFill/>
          <a:ln w="9525">
            <a:noFill/>
            <a:miter lim="800000"/>
            <a:headEnd/>
            <a:tailEnd/>
          </a:ln>
        </p:spPr>
      </p:pic>
      <p:pic>
        <p:nvPicPr>
          <p:cNvPr id="10" name="Picture 9" descr="txp_fig"/>
          <p:cNvPicPr>
            <a:picLocks noChangeAspect="1"/>
          </p:cNvPicPr>
          <p:nvPr>
            <p:custDataLst>
              <p:tags r:id="rId5"/>
            </p:custDataLst>
          </p:nvPr>
        </p:nvPicPr>
        <p:blipFill>
          <a:blip r:embed="rId12" cstate="print"/>
          <a:srcRect/>
          <a:stretch>
            <a:fillRect/>
          </a:stretch>
        </p:blipFill>
        <p:spPr bwMode="auto">
          <a:xfrm>
            <a:off x="1382712" y="3581400"/>
            <a:ext cx="3492500" cy="881063"/>
          </a:xfrm>
          <a:prstGeom prst="rect">
            <a:avLst/>
          </a:prstGeom>
          <a:noFill/>
          <a:ln w="9525">
            <a:noFill/>
            <a:miter lim="800000"/>
            <a:headEnd/>
            <a:tailEnd/>
          </a:ln>
        </p:spPr>
      </p:pic>
      <p:sp>
        <p:nvSpPr>
          <p:cNvPr id="12" name="TextBox 11"/>
          <p:cNvSpPr txBox="1">
            <a:spLocks noChangeArrowheads="1"/>
          </p:cNvSpPr>
          <p:nvPr/>
        </p:nvSpPr>
        <p:spPr bwMode="auto">
          <a:xfrm>
            <a:off x="228600" y="6400800"/>
            <a:ext cx="3550446" cy="369332"/>
          </a:xfrm>
          <a:prstGeom prst="rect">
            <a:avLst/>
          </a:prstGeom>
          <a:noFill/>
          <a:ln w="9525">
            <a:noFill/>
            <a:miter lim="800000"/>
            <a:headEnd/>
            <a:tailEnd/>
          </a:ln>
        </p:spPr>
        <p:txBody>
          <a:bodyPr wrap="none">
            <a:spAutoFit/>
          </a:bodyPr>
          <a:lstStyle/>
          <a:p>
            <a:r>
              <a:rPr lang="en-US" dirty="0">
                <a:latin typeface="Calibri"/>
                <a:cs typeface="Calibri"/>
              </a:rPr>
              <a:t>* Margin Infused Relaxed Algorithm</a:t>
            </a:r>
          </a:p>
        </p:txBody>
      </p:sp>
      <p:sp>
        <p:nvSpPr>
          <p:cNvPr id="24" name="Line 15"/>
          <p:cNvSpPr>
            <a:spLocks noChangeShapeType="1"/>
          </p:cNvSpPr>
          <p:nvPr/>
        </p:nvSpPr>
        <p:spPr bwMode="auto">
          <a:xfrm flipH="1">
            <a:off x="8185150" y="1797050"/>
            <a:ext cx="533400" cy="838200"/>
          </a:xfrm>
          <a:prstGeom prst="line">
            <a:avLst/>
          </a:prstGeom>
          <a:noFill/>
          <a:ln w="50800">
            <a:solidFill>
              <a:srgbClr val="CC0000"/>
            </a:solidFill>
            <a:round/>
            <a:headEnd/>
            <a:tailEnd type="triangle" w="med" len="med"/>
          </a:ln>
        </p:spPr>
        <p:txBody>
          <a:bodyPr/>
          <a:lstStyle/>
          <a:p>
            <a:endParaRPr lang="en-US"/>
          </a:p>
        </p:txBody>
      </p:sp>
      <p:sp>
        <p:nvSpPr>
          <p:cNvPr id="26" name="Line 16"/>
          <p:cNvSpPr>
            <a:spLocks noChangeShapeType="1"/>
          </p:cNvSpPr>
          <p:nvPr/>
        </p:nvSpPr>
        <p:spPr bwMode="auto">
          <a:xfrm flipH="1" flipV="1">
            <a:off x="8185150" y="2635250"/>
            <a:ext cx="914400" cy="403225"/>
          </a:xfrm>
          <a:prstGeom prst="line">
            <a:avLst/>
          </a:prstGeom>
          <a:noFill/>
          <a:ln w="50800">
            <a:solidFill>
              <a:srgbClr val="CC00CC"/>
            </a:solidFill>
            <a:round/>
            <a:headEnd/>
            <a:tailEnd type="triangle" w="med" len="med"/>
          </a:ln>
        </p:spPr>
        <p:txBody>
          <a:bodyPr/>
          <a:lstStyle/>
          <a:p>
            <a:endParaRPr lang="en-US"/>
          </a:p>
        </p:txBody>
      </p:sp>
      <p:sp>
        <p:nvSpPr>
          <p:cNvPr id="27" name="Line 17"/>
          <p:cNvSpPr>
            <a:spLocks noChangeShapeType="1"/>
          </p:cNvSpPr>
          <p:nvPr/>
        </p:nvSpPr>
        <p:spPr bwMode="auto">
          <a:xfrm flipV="1">
            <a:off x="10013950" y="2559050"/>
            <a:ext cx="533400" cy="784225"/>
          </a:xfrm>
          <a:prstGeom prst="line">
            <a:avLst/>
          </a:prstGeom>
          <a:noFill/>
          <a:ln w="50800">
            <a:solidFill>
              <a:srgbClr val="CC0000"/>
            </a:solidFill>
            <a:round/>
            <a:headEnd/>
            <a:tailEnd type="triangle" w="med" len="med"/>
          </a:ln>
        </p:spPr>
        <p:txBody>
          <a:bodyPr/>
          <a:lstStyle/>
          <a:p>
            <a:endParaRPr lang="en-US"/>
          </a:p>
        </p:txBody>
      </p:sp>
      <p:sp>
        <p:nvSpPr>
          <p:cNvPr id="28" name="Line 18"/>
          <p:cNvSpPr>
            <a:spLocks noChangeShapeType="1"/>
          </p:cNvSpPr>
          <p:nvPr/>
        </p:nvSpPr>
        <p:spPr bwMode="auto">
          <a:xfrm flipV="1">
            <a:off x="9099550" y="2559050"/>
            <a:ext cx="1447800" cy="479425"/>
          </a:xfrm>
          <a:prstGeom prst="line">
            <a:avLst/>
          </a:prstGeom>
          <a:noFill/>
          <a:ln w="50800">
            <a:solidFill>
              <a:srgbClr val="CC00CC"/>
            </a:solidFill>
            <a:round/>
            <a:headEnd/>
            <a:tailEnd type="triangle" w="med" len="med"/>
          </a:ln>
        </p:spPr>
        <p:txBody>
          <a:bodyPr/>
          <a:lstStyle/>
          <a:p>
            <a:endParaRPr lang="en-US"/>
          </a:p>
        </p:txBody>
      </p:sp>
      <p:grpSp>
        <p:nvGrpSpPr>
          <p:cNvPr id="2" name="Group 33"/>
          <p:cNvGrpSpPr>
            <a:grpSpLocks/>
          </p:cNvGrpSpPr>
          <p:nvPr/>
        </p:nvGrpSpPr>
        <p:grpSpPr bwMode="auto">
          <a:xfrm>
            <a:off x="8566150" y="1447800"/>
            <a:ext cx="1858963" cy="2787650"/>
            <a:chOff x="6096000" y="1479550"/>
            <a:chExt cx="1858962" cy="2787650"/>
          </a:xfrm>
        </p:grpSpPr>
        <p:sp>
          <p:nvSpPr>
            <p:cNvPr id="28691" name="Line 7"/>
            <p:cNvSpPr>
              <a:spLocks noChangeShapeType="1"/>
            </p:cNvSpPr>
            <p:nvPr/>
          </p:nvSpPr>
          <p:spPr bwMode="auto">
            <a:xfrm flipH="1" flipV="1">
              <a:off x="6248400" y="1752599"/>
              <a:ext cx="381000" cy="1317625"/>
            </a:xfrm>
            <a:prstGeom prst="line">
              <a:avLst/>
            </a:prstGeom>
            <a:noFill/>
            <a:ln w="50800">
              <a:solidFill>
                <a:schemeClr val="tx1"/>
              </a:solidFill>
              <a:round/>
              <a:headEnd/>
              <a:tailEnd type="triangle" w="med" len="med"/>
            </a:ln>
          </p:spPr>
          <p:txBody>
            <a:bodyPr/>
            <a:lstStyle/>
            <a:p>
              <a:endParaRPr lang="en-US"/>
            </a:p>
          </p:txBody>
        </p:sp>
        <p:sp>
          <p:nvSpPr>
            <p:cNvPr id="28692" name="Line 8"/>
            <p:cNvSpPr>
              <a:spLocks noChangeShapeType="1"/>
            </p:cNvSpPr>
            <p:nvPr/>
          </p:nvSpPr>
          <p:spPr bwMode="auto">
            <a:xfrm>
              <a:off x="6629400" y="3070225"/>
              <a:ext cx="914400" cy="304800"/>
            </a:xfrm>
            <a:prstGeom prst="line">
              <a:avLst/>
            </a:prstGeom>
            <a:noFill/>
            <a:ln w="50800">
              <a:solidFill>
                <a:schemeClr val="tx1"/>
              </a:solidFill>
              <a:round/>
              <a:headEnd/>
              <a:tailEnd type="triangle" w="med" len="med"/>
            </a:ln>
          </p:spPr>
          <p:txBody>
            <a:bodyPr/>
            <a:lstStyle/>
            <a:p>
              <a:endParaRPr lang="en-US"/>
            </a:p>
          </p:txBody>
        </p:sp>
        <p:sp>
          <p:nvSpPr>
            <p:cNvPr id="28693" name="Line 9"/>
            <p:cNvSpPr>
              <a:spLocks noChangeShapeType="1"/>
            </p:cNvSpPr>
            <p:nvPr/>
          </p:nvSpPr>
          <p:spPr bwMode="auto">
            <a:xfrm flipH="1">
              <a:off x="6400800" y="3070225"/>
              <a:ext cx="228600" cy="762000"/>
            </a:xfrm>
            <a:prstGeom prst="line">
              <a:avLst/>
            </a:prstGeom>
            <a:noFill/>
            <a:ln w="50800">
              <a:solidFill>
                <a:schemeClr val="bg2"/>
              </a:solidFill>
              <a:round/>
              <a:headEnd/>
              <a:tailEnd type="triangle" w="med" len="med"/>
            </a:ln>
          </p:spPr>
          <p:txBody>
            <a:bodyPr/>
            <a:lstStyle/>
            <a:p>
              <a:endParaRPr lang="en-US"/>
            </a:p>
          </p:txBody>
        </p:sp>
        <p:pic>
          <p:nvPicPr>
            <p:cNvPr id="28694" name="Picture 21" descr="txp_fig"/>
            <p:cNvPicPr>
              <a:picLocks noChangeAspect="1"/>
            </p:cNvPicPr>
            <p:nvPr>
              <p:custDataLst>
                <p:tags r:id="rId6"/>
              </p:custDataLst>
            </p:nvPr>
          </p:nvPicPr>
          <p:blipFill>
            <a:blip r:embed="rId12" cstate="print"/>
            <a:srcRect/>
            <a:stretch>
              <a:fillRect/>
            </a:stretch>
          </p:blipFill>
          <p:spPr bwMode="auto">
            <a:xfrm>
              <a:off x="6096000" y="1479550"/>
              <a:ext cx="436563" cy="273050"/>
            </a:xfrm>
            <a:prstGeom prst="rect">
              <a:avLst/>
            </a:prstGeom>
            <a:noFill/>
            <a:ln w="9525">
              <a:noFill/>
              <a:miter lim="800000"/>
              <a:headEnd/>
              <a:tailEnd/>
            </a:ln>
          </p:spPr>
        </p:pic>
        <p:pic>
          <p:nvPicPr>
            <p:cNvPr id="28695" name="Picture 20" descr="txp_fig"/>
            <p:cNvPicPr>
              <a:picLocks noChangeAspect="1"/>
            </p:cNvPicPr>
            <p:nvPr>
              <p:custDataLst>
                <p:tags r:id="rId7"/>
              </p:custDataLst>
            </p:nvPr>
          </p:nvPicPr>
          <p:blipFill>
            <a:blip r:embed="rId12" cstate="print"/>
            <a:srcRect/>
            <a:stretch>
              <a:fillRect/>
            </a:stretch>
          </p:blipFill>
          <p:spPr bwMode="auto">
            <a:xfrm>
              <a:off x="6273800" y="3940175"/>
              <a:ext cx="525463" cy="327025"/>
            </a:xfrm>
            <a:prstGeom prst="rect">
              <a:avLst/>
            </a:prstGeom>
            <a:noFill/>
            <a:ln w="9525">
              <a:noFill/>
              <a:miter lim="800000"/>
              <a:headEnd/>
              <a:tailEnd/>
            </a:ln>
          </p:spPr>
        </p:pic>
        <p:sp>
          <p:nvSpPr>
            <p:cNvPr id="28696" name="Line 13"/>
            <p:cNvSpPr>
              <a:spLocks noChangeShapeType="1"/>
            </p:cNvSpPr>
            <p:nvPr/>
          </p:nvSpPr>
          <p:spPr bwMode="auto">
            <a:xfrm flipV="1">
              <a:off x="6629400" y="2286000"/>
              <a:ext cx="533400" cy="784224"/>
            </a:xfrm>
            <a:prstGeom prst="line">
              <a:avLst/>
            </a:prstGeom>
            <a:noFill/>
            <a:ln w="50800">
              <a:solidFill>
                <a:srgbClr val="CC0000"/>
              </a:solidFill>
              <a:round/>
              <a:headEnd/>
              <a:tailEnd type="triangle" w="med" len="med"/>
            </a:ln>
          </p:spPr>
          <p:txBody>
            <a:bodyPr/>
            <a:lstStyle/>
            <a:p>
              <a:endParaRPr lang="en-US"/>
            </a:p>
          </p:txBody>
        </p:sp>
        <p:pic>
          <p:nvPicPr>
            <p:cNvPr id="28697" name="Picture 14" descr="txp_fig"/>
            <p:cNvPicPr>
              <a:picLocks noChangeAspect="1" noChangeArrowheads="1"/>
            </p:cNvPicPr>
            <p:nvPr>
              <p:custDataLst>
                <p:tags r:id="rId8"/>
              </p:custDataLst>
            </p:nvPr>
          </p:nvPicPr>
          <p:blipFill>
            <a:blip r:embed="rId12" cstate="print"/>
            <a:srcRect/>
            <a:stretch>
              <a:fillRect/>
            </a:stretch>
          </p:blipFill>
          <p:spPr bwMode="auto">
            <a:xfrm>
              <a:off x="6858000" y="1981200"/>
              <a:ext cx="219075" cy="347663"/>
            </a:xfrm>
            <a:prstGeom prst="rect">
              <a:avLst/>
            </a:prstGeom>
            <a:noFill/>
            <a:ln w="9525">
              <a:noFill/>
              <a:miter lim="800000"/>
              <a:headEnd/>
              <a:tailEnd/>
            </a:ln>
          </p:spPr>
        </p:pic>
        <p:pic>
          <p:nvPicPr>
            <p:cNvPr id="28698" name="Picture 26" descr="txp_fig"/>
            <p:cNvPicPr>
              <a:picLocks noChangeAspect="1"/>
            </p:cNvPicPr>
            <p:nvPr>
              <p:custDataLst>
                <p:tags r:id="rId9"/>
              </p:custDataLst>
            </p:nvPr>
          </p:nvPicPr>
          <p:blipFill>
            <a:blip r:embed="rId12" cstate="print"/>
            <a:srcRect/>
            <a:stretch>
              <a:fillRect/>
            </a:stretch>
          </p:blipFill>
          <p:spPr bwMode="auto">
            <a:xfrm>
              <a:off x="7391400" y="3603625"/>
              <a:ext cx="563562" cy="327025"/>
            </a:xfrm>
            <a:prstGeom prst="rect">
              <a:avLst/>
            </a:prstGeom>
            <a:noFill/>
            <a:ln w="9525">
              <a:noFill/>
              <a:miter lim="800000"/>
              <a:headEnd/>
              <a:tailEnd/>
            </a:ln>
          </p:spPr>
        </p:pic>
      </p:grpSp>
      <p:sp>
        <p:nvSpPr>
          <p:cNvPr id="30" name="Line 17"/>
          <p:cNvSpPr>
            <a:spLocks noChangeShapeType="1"/>
          </p:cNvSpPr>
          <p:nvPr/>
        </p:nvSpPr>
        <p:spPr bwMode="auto">
          <a:xfrm flipV="1">
            <a:off x="10013950" y="2863850"/>
            <a:ext cx="381000" cy="457200"/>
          </a:xfrm>
          <a:prstGeom prst="line">
            <a:avLst/>
          </a:prstGeom>
          <a:noFill/>
          <a:ln w="50800">
            <a:solidFill>
              <a:srgbClr val="CC0000"/>
            </a:solidFill>
            <a:round/>
            <a:headEnd/>
            <a:tailEnd type="triangle" w="med" len="med"/>
          </a:ln>
        </p:spPr>
        <p:txBody>
          <a:bodyPr/>
          <a:lstStyle/>
          <a:p>
            <a:endParaRPr lang="en-US"/>
          </a:p>
        </p:txBody>
      </p:sp>
      <p:sp>
        <p:nvSpPr>
          <p:cNvPr id="31" name="Line 18"/>
          <p:cNvSpPr>
            <a:spLocks noChangeShapeType="1"/>
          </p:cNvSpPr>
          <p:nvPr/>
        </p:nvSpPr>
        <p:spPr bwMode="auto">
          <a:xfrm flipV="1">
            <a:off x="9099550" y="2863850"/>
            <a:ext cx="1295400" cy="174625"/>
          </a:xfrm>
          <a:prstGeom prst="line">
            <a:avLst/>
          </a:prstGeom>
          <a:noFill/>
          <a:ln w="50800">
            <a:solidFill>
              <a:srgbClr val="CC00CC"/>
            </a:solidFill>
            <a:round/>
            <a:headEnd/>
            <a:tailEnd type="triangle" w="med" len="med"/>
          </a:ln>
        </p:spPr>
        <p:txBody>
          <a:bodyPr/>
          <a:lstStyle/>
          <a:p>
            <a:endParaRPr lang="en-US"/>
          </a:p>
        </p:txBody>
      </p:sp>
      <p:sp>
        <p:nvSpPr>
          <p:cNvPr id="32" name="Line 15"/>
          <p:cNvSpPr>
            <a:spLocks noChangeShapeType="1"/>
          </p:cNvSpPr>
          <p:nvPr/>
        </p:nvSpPr>
        <p:spPr bwMode="auto">
          <a:xfrm flipH="1">
            <a:off x="8413750" y="1720850"/>
            <a:ext cx="304800" cy="533400"/>
          </a:xfrm>
          <a:prstGeom prst="line">
            <a:avLst/>
          </a:prstGeom>
          <a:noFill/>
          <a:ln w="50800">
            <a:solidFill>
              <a:srgbClr val="CC0000"/>
            </a:solidFill>
            <a:round/>
            <a:headEnd/>
            <a:tailEnd type="triangle" w="med" len="med"/>
          </a:ln>
        </p:spPr>
        <p:txBody>
          <a:bodyPr/>
          <a:lstStyle/>
          <a:p>
            <a:endParaRPr lang="en-US"/>
          </a:p>
        </p:txBody>
      </p:sp>
      <p:sp>
        <p:nvSpPr>
          <p:cNvPr id="33" name="Line 16"/>
          <p:cNvSpPr>
            <a:spLocks noChangeShapeType="1"/>
          </p:cNvSpPr>
          <p:nvPr/>
        </p:nvSpPr>
        <p:spPr bwMode="auto">
          <a:xfrm flipH="1" flipV="1">
            <a:off x="8413750" y="2254250"/>
            <a:ext cx="685800" cy="784225"/>
          </a:xfrm>
          <a:prstGeom prst="line">
            <a:avLst/>
          </a:prstGeom>
          <a:noFill/>
          <a:ln w="50800">
            <a:solidFill>
              <a:srgbClr val="CC00CC"/>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24" grpId="1" animBg="1"/>
      <p:bldP spid="26" grpId="0" animBg="1"/>
      <p:bldP spid="26" grpId="1" animBg="1"/>
      <p:bldP spid="27" grpId="0" animBg="1"/>
      <p:bldP spid="27" grpId="1" animBg="1"/>
      <p:bldP spid="28" grpId="0" animBg="1"/>
      <p:bldP spid="28" grpId="1" animBg="1"/>
      <p:bldP spid="30" grpId="0" animBg="1"/>
      <p:bldP spid="31" grpId="0" animBg="1"/>
      <p:bldP spid="32"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9067800" y="2971800"/>
            <a:ext cx="1447800" cy="2133600"/>
          </a:xfrm>
          <a:prstGeom prst="rect">
            <a:avLst/>
          </a:prstGeom>
          <a:gradFill flip="none" rotWithShape="1">
            <a:gsLst>
              <a:gs pos="0">
                <a:srgbClr val="92D050"/>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pPr eaLnBrk="1" hangingPunct="1"/>
            <a:r>
              <a:rPr lang="en-US" smtClean="0"/>
              <a:t>Minimum Correcting Update</a:t>
            </a:r>
          </a:p>
        </p:txBody>
      </p:sp>
      <p:pic>
        <p:nvPicPr>
          <p:cNvPr id="24" name="Picture 23" descr="txp_fig"/>
          <p:cNvPicPr>
            <a:picLocks noChangeAspect="1"/>
          </p:cNvPicPr>
          <p:nvPr>
            <p:custDataLst>
              <p:tags r:id="rId1"/>
            </p:custDataLst>
          </p:nvPr>
        </p:nvPicPr>
        <p:blipFill>
          <a:blip r:embed="rId13" cstate="print"/>
          <a:srcRect/>
          <a:stretch>
            <a:fillRect/>
          </a:stretch>
        </p:blipFill>
        <p:spPr bwMode="auto">
          <a:xfrm>
            <a:off x="1674812" y="1371600"/>
            <a:ext cx="2898775" cy="731838"/>
          </a:xfrm>
          <a:prstGeom prst="rect">
            <a:avLst/>
          </a:prstGeom>
          <a:noFill/>
          <a:ln w="9525">
            <a:noFill/>
            <a:miter lim="800000"/>
            <a:headEnd/>
            <a:tailEnd/>
          </a:ln>
        </p:spPr>
      </p:pic>
      <p:pic>
        <p:nvPicPr>
          <p:cNvPr id="26" name="Picture 25" descr="txp_fig"/>
          <p:cNvPicPr>
            <a:picLocks noChangeAspect="1"/>
          </p:cNvPicPr>
          <p:nvPr>
            <p:custDataLst>
              <p:tags r:id="rId2"/>
            </p:custDataLst>
          </p:nvPr>
        </p:nvPicPr>
        <p:blipFill>
          <a:blip r:embed="rId13" cstate="print"/>
          <a:srcRect/>
          <a:stretch>
            <a:fillRect/>
          </a:stretch>
        </p:blipFill>
        <p:spPr bwMode="auto">
          <a:xfrm>
            <a:off x="1973262" y="2227263"/>
            <a:ext cx="2584450" cy="330200"/>
          </a:xfrm>
          <a:prstGeom prst="rect">
            <a:avLst/>
          </a:prstGeom>
          <a:noFill/>
          <a:ln w="9525">
            <a:noFill/>
            <a:miter lim="800000"/>
            <a:headEnd/>
            <a:tailEnd/>
          </a:ln>
        </p:spPr>
      </p:pic>
      <p:pic>
        <p:nvPicPr>
          <p:cNvPr id="48" name="Picture 47" descr="txp_fig"/>
          <p:cNvPicPr>
            <a:picLocks noChangeAspect="1"/>
          </p:cNvPicPr>
          <p:nvPr>
            <p:custDataLst>
              <p:tags r:id="rId3"/>
            </p:custDataLst>
          </p:nvPr>
        </p:nvPicPr>
        <p:blipFill>
          <a:blip r:embed="rId13" cstate="print"/>
          <a:srcRect/>
          <a:stretch>
            <a:fillRect/>
          </a:stretch>
        </p:blipFill>
        <p:spPr bwMode="auto">
          <a:xfrm>
            <a:off x="2459037" y="3352800"/>
            <a:ext cx="1492250" cy="444500"/>
          </a:xfrm>
          <a:prstGeom prst="rect">
            <a:avLst/>
          </a:prstGeom>
          <a:noFill/>
          <a:ln w="9525">
            <a:noFill/>
            <a:miter lim="800000"/>
            <a:headEnd/>
            <a:tailEnd/>
          </a:ln>
        </p:spPr>
      </p:pic>
      <p:pic>
        <p:nvPicPr>
          <p:cNvPr id="29703" name="Picture 28" descr="txp_fig"/>
          <p:cNvPicPr>
            <a:picLocks noChangeAspect="1"/>
          </p:cNvPicPr>
          <p:nvPr>
            <p:custDataLst>
              <p:tags r:id="rId4"/>
            </p:custDataLst>
          </p:nvPr>
        </p:nvPicPr>
        <p:blipFill>
          <a:blip r:embed="rId13" cstate="print"/>
          <a:srcRect/>
          <a:stretch>
            <a:fillRect/>
          </a:stretch>
        </p:blipFill>
        <p:spPr bwMode="auto">
          <a:xfrm>
            <a:off x="7246938" y="1447800"/>
            <a:ext cx="2914650" cy="492125"/>
          </a:xfrm>
          <a:prstGeom prst="rect">
            <a:avLst/>
          </a:prstGeom>
          <a:noFill/>
          <a:ln w="9525">
            <a:noFill/>
            <a:miter lim="800000"/>
            <a:headEnd/>
            <a:tailEnd/>
          </a:ln>
        </p:spPr>
      </p:pic>
      <p:pic>
        <p:nvPicPr>
          <p:cNvPr id="29704" name="Picture 27" descr="txp_fig"/>
          <p:cNvPicPr>
            <a:picLocks noChangeAspect="1"/>
          </p:cNvPicPr>
          <p:nvPr>
            <p:custDataLst>
              <p:tags r:id="rId5"/>
            </p:custDataLst>
          </p:nvPr>
        </p:nvPicPr>
        <p:blipFill>
          <a:blip r:embed="rId13" cstate="print"/>
          <a:srcRect/>
          <a:stretch>
            <a:fillRect/>
          </a:stretch>
        </p:blipFill>
        <p:spPr bwMode="auto">
          <a:xfrm>
            <a:off x="7135813" y="1981200"/>
            <a:ext cx="3243262" cy="492125"/>
          </a:xfrm>
          <a:prstGeom prst="rect">
            <a:avLst/>
          </a:prstGeom>
          <a:noFill/>
          <a:ln w="9525">
            <a:noFill/>
            <a:miter lim="800000"/>
            <a:headEnd/>
            <a:tailEnd/>
          </a:ln>
        </p:spPr>
      </p:pic>
      <p:sp>
        <p:nvSpPr>
          <p:cNvPr id="14" name="Rectangle 13"/>
          <p:cNvSpPr/>
          <p:nvPr/>
        </p:nvSpPr>
        <p:spPr>
          <a:xfrm>
            <a:off x="7010400" y="1371600"/>
            <a:ext cx="34290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6"/>
          <p:cNvSpPr/>
          <p:nvPr/>
        </p:nvSpPr>
        <p:spPr>
          <a:xfrm>
            <a:off x="2922587" y="2743200"/>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 name="Picture 29" descr="txp_fig"/>
          <p:cNvPicPr>
            <a:picLocks noChangeAspect="1"/>
          </p:cNvPicPr>
          <p:nvPr>
            <p:custDataLst>
              <p:tags r:id="rId6"/>
            </p:custDataLst>
          </p:nvPr>
        </p:nvPicPr>
        <p:blipFill>
          <a:blip r:embed="rId13" cstate="print"/>
          <a:srcRect/>
          <a:stretch>
            <a:fillRect/>
          </a:stretch>
        </p:blipFill>
        <p:spPr bwMode="auto">
          <a:xfrm>
            <a:off x="1897062" y="3962400"/>
            <a:ext cx="2584450" cy="330200"/>
          </a:xfrm>
          <a:prstGeom prst="rect">
            <a:avLst/>
          </a:prstGeom>
          <a:noFill/>
          <a:ln w="9525">
            <a:noFill/>
            <a:miter lim="800000"/>
            <a:headEnd/>
            <a:tailEnd/>
          </a:ln>
        </p:spPr>
      </p:pic>
      <p:sp>
        <p:nvSpPr>
          <p:cNvPr id="19" name="TextBox 18"/>
          <p:cNvSpPr txBox="1">
            <a:spLocks noChangeArrowheads="1"/>
          </p:cNvSpPr>
          <p:nvPr/>
        </p:nvSpPr>
        <p:spPr bwMode="auto">
          <a:xfrm>
            <a:off x="7086600" y="5491163"/>
            <a:ext cx="3581400" cy="1138237"/>
          </a:xfrm>
          <a:prstGeom prst="rect">
            <a:avLst/>
          </a:prstGeom>
          <a:noFill/>
          <a:ln w="9525">
            <a:noFill/>
            <a:miter lim="800000"/>
            <a:headEnd/>
            <a:tailEnd/>
          </a:ln>
        </p:spPr>
        <p:txBody>
          <a:bodyPr>
            <a:spAutoFit/>
          </a:bodyPr>
          <a:lstStyle/>
          <a:p>
            <a:r>
              <a:rPr lang="en-US" sz="2000" dirty="0">
                <a:latin typeface="Calibri"/>
                <a:cs typeface="Calibri"/>
              </a:rPr>
              <a:t>min not </a:t>
            </a:r>
            <a:r>
              <a:rPr lang="en-US" sz="2800" dirty="0">
                <a:latin typeface="Calibri"/>
                <a:cs typeface="Calibri"/>
                <a:sym typeface="Symbol" pitchFamily="18" charset="2"/>
              </a:rPr>
              <a:t></a:t>
            </a:r>
            <a:r>
              <a:rPr lang="en-US" sz="2000" dirty="0">
                <a:latin typeface="Calibri"/>
                <a:cs typeface="Calibri"/>
                <a:sym typeface="Symbol" pitchFamily="18" charset="2"/>
              </a:rPr>
              <a:t>=0, or would not have made an error, so min will be where equality holds</a:t>
            </a:r>
            <a:endParaRPr lang="en-US" sz="2000" dirty="0">
              <a:latin typeface="Calibri"/>
              <a:cs typeface="Calibri"/>
            </a:endParaRPr>
          </a:p>
        </p:txBody>
      </p:sp>
      <p:cxnSp>
        <p:nvCxnSpPr>
          <p:cNvPr id="25" name="Straight Connector 24"/>
          <p:cNvCxnSpPr/>
          <p:nvPr/>
        </p:nvCxnSpPr>
        <p:spPr>
          <a:xfrm rot="5400000" flipH="1" flipV="1">
            <a:off x="8000207" y="4037806"/>
            <a:ext cx="213360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descr="txp_fig"/>
          <p:cNvPicPr>
            <a:picLocks noChangeAspect="1"/>
          </p:cNvPicPr>
          <p:nvPr>
            <p:custDataLst>
              <p:tags r:id="rId7"/>
            </p:custDataLst>
          </p:nvPr>
        </p:nvPicPr>
        <p:blipFill>
          <a:blip r:embed="rId13" cstate="print">
            <a:clrChange>
              <a:clrFrom>
                <a:srgbClr val="FFFFFF"/>
              </a:clrFrom>
              <a:clrTo>
                <a:srgbClr val="FFFFFF">
                  <a:alpha val="0"/>
                </a:srgbClr>
              </a:clrTo>
            </a:clrChange>
          </a:blip>
          <a:srcRect/>
          <a:stretch>
            <a:fillRect/>
          </a:stretch>
        </p:blipFill>
        <p:spPr bwMode="auto">
          <a:xfrm>
            <a:off x="9128125" y="3810000"/>
            <a:ext cx="1493838" cy="1235075"/>
          </a:xfrm>
          <a:prstGeom prst="rect">
            <a:avLst/>
          </a:prstGeom>
          <a:noFill/>
          <a:ln w="9525">
            <a:noFill/>
            <a:miter lim="800000"/>
            <a:headEnd/>
            <a:tailEnd/>
          </a:ln>
        </p:spPr>
      </p:pic>
      <p:grpSp>
        <p:nvGrpSpPr>
          <p:cNvPr id="2" name="Group 51"/>
          <p:cNvGrpSpPr>
            <a:grpSpLocks/>
          </p:cNvGrpSpPr>
          <p:nvPr/>
        </p:nvGrpSpPr>
        <p:grpSpPr bwMode="auto">
          <a:xfrm>
            <a:off x="6400800" y="2895600"/>
            <a:ext cx="3733800" cy="2559050"/>
            <a:chOff x="4572000" y="2971800"/>
            <a:chExt cx="3733800" cy="2559247"/>
          </a:xfrm>
        </p:grpSpPr>
        <p:cxnSp>
          <p:nvCxnSpPr>
            <p:cNvPr id="22" name="Straight Connector 21"/>
            <p:cNvCxnSpPr/>
            <p:nvPr/>
          </p:nvCxnSpPr>
          <p:spPr>
            <a:xfrm>
              <a:off x="5562600" y="518177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256925" y="4114094"/>
              <a:ext cx="2133764"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724400" y="3100398"/>
              <a:ext cx="3160713" cy="2084547"/>
            </a:xfrm>
            <a:custGeom>
              <a:avLst/>
              <a:gdLst>
                <a:gd name="connsiteX0" fmla="*/ 0 w 2336370"/>
                <a:gd name="connsiteY0" fmla="*/ 391332 h 2429359"/>
                <a:gd name="connsiteX1" fmla="*/ 1092631 w 2336370"/>
                <a:gd name="connsiteY1" fmla="*/ 2421610 h 2429359"/>
                <a:gd name="connsiteX2" fmla="*/ 2146516 w 2336370"/>
                <a:gd name="connsiteY2" fmla="*/ 344837 h 2429359"/>
                <a:gd name="connsiteX3" fmla="*/ 2231756 w 2336370"/>
                <a:gd name="connsiteY3" fmla="*/ 352586 h 2429359"/>
                <a:gd name="connsiteX0" fmla="*/ 0 w 2146516"/>
                <a:gd name="connsiteY0" fmla="*/ 46495 h 2084522"/>
                <a:gd name="connsiteX1" fmla="*/ 1092631 w 2146516"/>
                <a:gd name="connsiteY1" fmla="*/ 2076773 h 2084522"/>
                <a:gd name="connsiteX2" fmla="*/ 2146516 w 2146516"/>
                <a:gd name="connsiteY2" fmla="*/ 0 h 20845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1994116"/>
                <a:gd name="connsiteY0" fmla="*/ 0 h 2035229"/>
                <a:gd name="connsiteX1" fmla="*/ 1092631 w 1994116"/>
                <a:gd name="connsiteY1" fmla="*/ 2030278 h 2035229"/>
                <a:gd name="connsiteX2" fmla="*/ 1994116 w 1994116"/>
                <a:gd name="connsiteY2" fmla="*/ 29705 h 2035229"/>
                <a:gd name="connsiteX0" fmla="*/ 0 w 1994116"/>
                <a:gd name="connsiteY0" fmla="*/ 0 h 2035229"/>
                <a:gd name="connsiteX1" fmla="*/ 1092631 w 1994116"/>
                <a:gd name="connsiteY1" fmla="*/ 2030278 h 2035229"/>
                <a:gd name="connsiteX2" fmla="*/ 1994116 w 1994116"/>
                <a:gd name="connsiteY2" fmla="*/ 29705 h 2035229"/>
                <a:gd name="connsiteX0" fmla="*/ 0 w 2222716"/>
                <a:gd name="connsiteY0" fmla="*/ 46495 h 2084522"/>
                <a:gd name="connsiteX1" fmla="*/ 1092631 w 2222716"/>
                <a:gd name="connsiteY1" fmla="*/ 2076773 h 2084522"/>
                <a:gd name="connsiteX2" fmla="*/ 2222716 w 2222716"/>
                <a:gd name="connsiteY2" fmla="*/ 0 h 2084522"/>
              </a:gdLst>
              <a:ahLst/>
              <a:cxnLst>
                <a:cxn ang="0">
                  <a:pos x="connsiteX0" y="connsiteY0"/>
                </a:cxn>
                <a:cxn ang="0">
                  <a:pos x="connsiteX1" y="connsiteY1"/>
                </a:cxn>
                <a:cxn ang="0">
                  <a:pos x="connsiteX2" y="connsiteY2"/>
                </a:cxn>
              </a:cxnLst>
              <a:rect l="l" t="t" r="r" b="b"/>
              <a:pathLst>
                <a:path w="2222716" h="2084522">
                  <a:moveTo>
                    <a:pt x="0" y="46495"/>
                  </a:moveTo>
                  <a:cubicBezTo>
                    <a:pt x="367439" y="1065508"/>
                    <a:pt x="722178" y="2084522"/>
                    <a:pt x="1092631" y="2076773"/>
                  </a:cubicBezTo>
                  <a:cubicBezTo>
                    <a:pt x="1463084" y="2069024"/>
                    <a:pt x="1910167" y="1047427"/>
                    <a:pt x="22227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9718" name="Picture 28" descr="txp_fig"/>
            <p:cNvPicPr>
              <a:picLocks noChangeAspect="1"/>
            </p:cNvPicPr>
            <p:nvPr>
              <p:custDataLst>
                <p:tags r:id="rId10"/>
              </p:custDataLst>
            </p:nvPr>
          </p:nvPicPr>
          <p:blipFill>
            <a:blip r:embed="rId13" cstate="print"/>
            <a:srcRect/>
            <a:stretch>
              <a:fillRect/>
            </a:stretch>
          </p:blipFill>
          <p:spPr bwMode="auto">
            <a:xfrm>
              <a:off x="5867400" y="5257800"/>
              <a:ext cx="983689" cy="273247"/>
            </a:xfrm>
            <a:prstGeom prst="rect">
              <a:avLst/>
            </a:prstGeom>
            <a:noFill/>
            <a:ln w="9525">
              <a:noFill/>
              <a:miter lim="800000"/>
              <a:headEnd/>
              <a:tailEnd/>
            </a:ln>
          </p:spPr>
        </p:pic>
        <p:sp>
          <p:nvSpPr>
            <p:cNvPr id="33" name="Rectangle 32"/>
            <p:cNvSpPr/>
            <p:nvPr/>
          </p:nvSpPr>
          <p:spPr>
            <a:xfrm>
              <a:off x="4572000" y="2971800"/>
              <a:ext cx="990600" cy="2133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6" name="Down Arrow 35"/>
          <p:cNvSpPr/>
          <p:nvPr/>
        </p:nvSpPr>
        <p:spPr>
          <a:xfrm>
            <a:off x="2922587" y="4572000"/>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0" descr="txp_fig"/>
          <p:cNvPicPr>
            <a:picLocks noChangeAspect="1"/>
          </p:cNvPicPr>
          <p:nvPr>
            <p:custDataLst>
              <p:tags r:id="rId8"/>
            </p:custDataLst>
          </p:nvPr>
        </p:nvPicPr>
        <p:blipFill>
          <a:blip r:embed="rId13" cstate="print"/>
          <a:srcRect/>
          <a:stretch>
            <a:fillRect/>
          </a:stretch>
        </p:blipFill>
        <p:spPr bwMode="auto">
          <a:xfrm>
            <a:off x="1295400" y="5257800"/>
            <a:ext cx="4621212" cy="387350"/>
          </a:xfrm>
          <a:prstGeom prst="rect">
            <a:avLst/>
          </a:prstGeom>
          <a:noFill/>
          <a:ln w="9525">
            <a:noFill/>
            <a:miter lim="800000"/>
            <a:headEnd/>
            <a:tailEnd/>
          </a:ln>
        </p:spPr>
      </p:pic>
      <p:pic>
        <p:nvPicPr>
          <p:cNvPr id="32" name="Picture 31" descr="txp_fig"/>
          <p:cNvPicPr>
            <a:picLocks noChangeAspect="1"/>
          </p:cNvPicPr>
          <p:nvPr>
            <p:custDataLst>
              <p:tags r:id="rId9"/>
            </p:custDataLst>
          </p:nvPr>
        </p:nvPicPr>
        <p:blipFill>
          <a:blip r:embed="rId13" cstate="print"/>
          <a:srcRect/>
          <a:stretch>
            <a:fillRect/>
          </a:stretch>
        </p:blipFill>
        <p:spPr bwMode="auto">
          <a:xfrm>
            <a:off x="2063750" y="5849938"/>
            <a:ext cx="3082925" cy="760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7" grpId="0" animBg="1"/>
      <p:bldP spid="19" grpId="0"/>
      <p:bldP spid="3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7" name="Group 17"/>
          <p:cNvGrpSpPr>
            <a:grpSpLocks/>
          </p:cNvGrpSpPr>
          <p:nvPr/>
        </p:nvGrpSpPr>
        <p:grpSpPr bwMode="auto">
          <a:xfrm>
            <a:off x="6629400" y="2362200"/>
            <a:ext cx="4572000" cy="2286000"/>
            <a:chOff x="3962400" y="2667000"/>
            <a:chExt cx="4572000" cy="2286000"/>
          </a:xfrm>
        </p:grpSpPr>
        <p:sp>
          <p:nvSpPr>
            <p:cNvPr id="12" name="Freeform 11"/>
            <p:cNvSpPr/>
            <p:nvPr/>
          </p:nvSpPr>
          <p:spPr>
            <a:xfrm>
              <a:off x="4038600" y="2667000"/>
              <a:ext cx="4495800" cy="2286000"/>
            </a:xfrm>
            <a:custGeom>
              <a:avLst/>
              <a:gdLst>
                <a:gd name="connsiteX0" fmla="*/ 0 w 2336370"/>
                <a:gd name="connsiteY0" fmla="*/ 391332 h 2429359"/>
                <a:gd name="connsiteX1" fmla="*/ 1092631 w 2336370"/>
                <a:gd name="connsiteY1" fmla="*/ 2421610 h 2429359"/>
                <a:gd name="connsiteX2" fmla="*/ 2146516 w 2336370"/>
                <a:gd name="connsiteY2" fmla="*/ 344837 h 2429359"/>
                <a:gd name="connsiteX3" fmla="*/ 2231756 w 2336370"/>
                <a:gd name="connsiteY3" fmla="*/ 352586 h 2429359"/>
                <a:gd name="connsiteX0" fmla="*/ 0 w 2146516"/>
                <a:gd name="connsiteY0" fmla="*/ 46495 h 2084522"/>
                <a:gd name="connsiteX1" fmla="*/ 1092631 w 2146516"/>
                <a:gd name="connsiteY1" fmla="*/ 2076773 h 2084522"/>
                <a:gd name="connsiteX2" fmla="*/ 2146516 w 2146516"/>
                <a:gd name="connsiteY2" fmla="*/ 0 h 20845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2222716"/>
                <a:gd name="connsiteY0" fmla="*/ 122695 h 2173422"/>
                <a:gd name="connsiteX1" fmla="*/ 1092631 w 2222716"/>
                <a:gd name="connsiteY1" fmla="*/ 2152973 h 2173422"/>
                <a:gd name="connsiteX2" fmla="*/ 2222716 w 2222716"/>
                <a:gd name="connsiteY2" fmla="*/ 0 h 2173422"/>
                <a:gd name="connsiteX0" fmla="*/ 0 w 1994116"/>
                <a:gd name="connsiteY0" fmla="*/ 0 h 2035229"/>
                <a:gd name="connsiteX1" fmla="*/ 1092631 w 1994116"/>
                <a:gd name="connsiteY1" fmla="*/ 2030278 h 2035229"/>
                <a:gd name="connsiteX2" fmla="*/ 1994116 w 1994116"/>
                <a:gd name="connsiteY2" fmla="*/ 29705 h 2035229"/>
                <a:gd name="connsiteX0" fmla="*/ 0 w 1994116"/>
                <a:gd name="connsiteY0" fmla="*/ 0 h 2035229"/>
                <a:gd name="connsiteX1" fmla="*/ 1092631 w 1994116"/>
                <a:gd name="connsiteY1" fmla="*/ 2030278 h 2035229"/>
                <a:gd name="connsiteX2" fmla="*/ 1994116 w 1994116"/>
                <a:gd name="connsiteY2" fmla="*/ 29705 h 2035229"/>
                <a:gd name="connsiteX0" fmla="*/ 0 w 2222716"/>
                <a:gd name="connsiteY0" fmla="*/ 46495 h 2084522"/>
                <a:gd name="connsiteX1" fmla="*/ 1092631 w 2222716"/>
                <a:gd name="connsiteY1" fmla="*/ 2076773 h 2084522"/>
                <a:gd name="connsiteX2" fmla="*/ 2222716 w 2222716"/>
                <a:gd name="connsiteY2" fmla="*/ 0 h 2084522"/>
              </a:gdLst>
              <a:ahLst/>
              <a:cxnLst>
                <a:cxn ang="0">
                  <a:pos x="connsiteX0" y="connsiteY0"/>
                </a:cxn>
                <a:cxn ang="0">
                  <a:pos x="connsiteX1" y="connsiteY1"/>
                </a:cxn>
                <a:cxn ang="0">
                  <a:pos x="connsiteX2" y="connsiteY2"/>
                </a:cxn>
              </a:cxnLst>
              <a:rect l="l" t="t" r="r" b="b"/>
              <a:pathLst>
                <a:path w="2222716" h="2084522">
                  <a:moveTo>
                    <a:pt x="0" y="46495"/>
                  </a:moveTo>
                  <a:cubicBezTo>
                    <a:pt x="367439" y="1065508"/>
                    <a:pt x="722178" y="2084522"/>
                    <a:pt x="1092631" y="2076773"/>
                  </a:cubicBezTo>
                  <a:cubicBezTo>
                    <a:pt x="1463084" y="2069024"/>
                    <a:pt x="1910167" y="1047427"/>
                    <a:pt x="22227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3962400" y="2667000"/>
              <a:ext cx="2111375"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0722" name="Title 1"/>
          <p:cNvSpPr>
            <a:spLocks noGrp="1"/>
          </p:cNvSpPr>
          <p:nvPr>
            <p:ph type="title"/>
          </p:nvPr>
        </p:nvSpPr>
        <p:spPr/>
        <p:txBody>
          <a:bodyPr/>
          <a:lstStyle/>
          <a:p>
            <a:pPr eaLnBrk="1" hangingPunct="1"/>
            <a:r>
              <a:rPr lang="en-US" smtClean="0"/>
              <a:t>Maximum Step Size</a:t>
            </a:r>
          </a:p>
        </p:txBody>
      </p:sp>
      <p:sp>
        <p:nvSpPr>
          <p:cNvPr id="30728" name="Content Placeholder 2"/>
          <p:cNvSpPr>
            <a:spLocks noGrp="1"/>
          </p:cNvSpPr>
          <p:nvPr>
            <p:ph idx="1"/>
          </p:nvPr>
        </p:nvSpPr>
        <p:spPr>
          <a:xfrm>
            <a:off x="152400" y="1447800"/>
            <a:ext cx="7772400" cy="4525963"/>
          </a:xfrm>
        </p:spPr>
        <p:txBody>
          <a:bodyPr/>
          <a:lstStyle/>
          <a:p>
            <a:pPr eaLnBrk="1" hangingPunct="1"/>
            <a:r>
              <a:rPr lang="en-US" sz="2000" dirty="0" smtClean="0"/>
              <a:t>In practice, it’s also bad to make updates that are too large</a:t>
            </a:r>
          </a:p>
          <a:p>
            <a:pPr lvl="1" eaLnBrk="1" hangingPunct="1"/>
            <a:r>
              <a:rPr lang="en-US" sz="2000" dirty="0" smtClean="0"/>
              <a:t>Example may be labeled incorrectly</a:t>
            </a:r>
          </a:p>
          <a:p>
            <a:pPr lvl="1" eaLnBrk="1" hangingPunct="1"/>
            <a:r>
              <a:rPr lang="en-US" sz="2000" dirty="0" smtClean="0"/>
              <a:t>You may not have enough features</a:t>
            </a:r>
          </a:p>
          <a:p>
            <a:pPr lvl="1" eaLnBrk="1" hangingPunct="1"/>
            <a:r>
              <a:rPr lang="en-US" sz="2000" dirty="0" smtClean="0"/>
              <a:t>Solution: cap the maximum possible value of </a:t>
            </a:r>
            <a:r>
              <a:rPr lang="en-US" sz="2000" dirty="0" smtClean="0">
                <a:sym typeface="Symbol" pitchFamily="18" charset="2"/>
              </a:rPr>
              <a:t> with some constant C</a:t>
            </a: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endParaRPr lang="en-US" sz="2000" dirty="0" smtClean="0">
              <a:sym typeface="Symbol" pitchFamily="18" charset="2"/>
            </a:endParaRPr>
          </a:p>
          <a:p>
            <a:pPr lvl="1" eaLnBrk="1" hangingPunct="1"/>
            <a:r>
              <a:rPr lang="en-US" sz="2000" dirty="0" smtClean="0">
                <a:sym typeface="Symbol" pitchFamily="18" charset="2"/>
              </a:rPr>
              <a:t>Corresponds to an optimization that assumes non-separable data</a:t>
            </a:r>
            <a:endParaRPr lang="en-US" sz="2000" dirty="0" smtClean="0"/>
          </a:p>
          <a:p>
            <a:pPr lvl="1" eaLnBrk="1" hangingPunct="1"/>
            <a:r>
              <a:rPr lang="en-US" sz="2000" dirty="0" smtClean="0"/>
              <a:t>Usually converges faster than </a:t>
            </a:r>
            <a:r>
              <a:rPr lang="en-US" sz="2000" dirty="0" err="1" smtClean="0"/>
              <a:t>perceptron</a:t>
            </a:r>
            <a:endParaRPr lang="en-US" sz="2000" dirty="0" smtClean="0"/>
          </a:p>
          <a:p>
            <a:pPr lvl="1" eaLnBrk="1" hangingPunct="1"/>
            <a:r>
              <a:rPr lang="en-US" sz="2000" dirty="0" smtClean="0"/>
              <a:t>Usually better, especially on noisy data</a:t>
            </a:r>
          </a:p>
          <a:p>
            <a:pPr lvl="1" eaLnBrk="1" hangingPunct="1">
              <a:buFont typeface="Wingdings" pitchFamily="2" charset="2"/>
              <a:buNone/>
            </a:pPr>
            <a:endParaRPr lang="en-US" sz="2000" dirty="0" smtClean="0"/>
          </a:p>
        </p:txBody>
      </p:sp>
      <p:grpSp>
        <p:nvGrpSpPr>
          <p:cNvPr id="30723" name="Group 21"/>
          <p:cNvGrpSpPr>
            <a:grpSpLocks/>
          </p:cNvGrpSpPr>
          <p:nvPr/>
        </p:nvGrpSpPr>
        <p:grpSpPr bwMode="auto">
          <a:xfrm>
            <a:off x="8382000" y="2286000"/>
            <a:ext cx="2792413" cy="2819400"/>
            <a:chOff x="5715000" y="2590802"/>
            <a:chExt cx="2792413" cy="2819398"/>
          </a:xfrm>
        </p:grpSpPr>
        <p:sp>
          <p:nvSpPr>
            <p:cNvPr id="6" name="Rectangle 5"/>
            <p:cNvSpPr/>
            <p:nvPr/>
          </p:nvSpPr>
          <p:spPr bwMode="auto">
            <a:xfrm>
              <a:off x="6908800" y="2608265"/>
              <a:ext cx="1473200" cy="2320923"/>
            </a:xfrm>
            <a:prstGeom prst="rect">
              <a:avLst/>
            </a:prstGeom>
            <a:gradFill flip="none" rotWithShape="1">
              <a:gsLst>
                <a:gs pos="0">
                  <a:srgbClr val="92D050"/>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bwMode="auto">
            <a:xfrm>
              <a:off x="5715000" y="4929188"/>
              <a:ext cx="279241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rot="5400000" flipH="1" flipV="1">
              <a:off x="5133976" y="3768727"/>
              <a:ext cx="23209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rot="5400000" flipH="1" flipV="1">
              <a:off x="5746751" y="3767139"/>
              <a:ext cx="2320923"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5400000" flipH="1" flipV="1">
              <a:off x="7219951" y="3751264"/>
              <a:ext cx="2322511"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37" name="Picture 20" descr="txp_fig"/>
            <p:cNvPicPr>
              <a:picLocks noChangeAspect="1"/>
            </p:cNvPicPr>
            <p:nvPr>
              <p:custDataLst>
                <p:tags r:id="rId4"/>
              </p:custDataLst>
            </p:nvPr>
          </p:nvPicPr>
          <p:blipFill>
            <a:blip r:embed="rId7" cstate="print"/>
            <a:srcRect/>
            <a:stretch>
              <a:fillRect/>
            </a:stretch>
          </p:blipFill>
          <p:spPr bwMode="auto">
            <a:xfrm>
              <a:off x="8161886" y="5112317"/>
              <a:ext cx="296314" cy="297883"/>
            </a:xfrm>
            <a:prstGeom prst="rect">
              <a:avLst/>
            </a:prstGeom>
            <a:noFill/>
            <a:ln w="9525">
              <a:noFill/>
              <a:miter lim="800000"/>
              <a:headEnd/>
              <a:tailEnd/>
            </a:ln>
          </p:spPr>
        </p:pic>
        <p:pic>
          <p:nvPicPr>
            <p:cNvPr id="30738" name="Picture 22" descr="txp_fig"/>
            <p:cNvPicPr>
              <a:picLocks noChangeAspect="1"/>
            </p:cNvPicPr>
            <p:nvPr>
              <p:custDataLst>
                <p:tags r:id="rId5"/>
              </p:custDataLst>
            </p:nvPr>
          </p:nvPicPr>
          <p:blipFill>
            <a:blip r:embed="rId7" cstate="print"/>
            <a:srcRect/>
            <a:stretch>
              <a:fillRect/>
            </a:stretch>
          </p:blipFill>
          <p:spPr bwMode="auto">
            <a:xfrm>
              <a:off x="6835497" y="5072460"/>
              <a:ext cx="353222" cy="337740"/>
            </a:xfrm>
            <a:prstGeom prst="rect">
              <a:avLst/>
            </a:prstGeom>
            <a:noFill/>
            <a:ln w="9525">
              <a:noFill/>
              <a:miter lim="800000"/>
              <a:headEnd/>
              <a:tailEnd/>
            </a:ln>
          </p:spPr>
        </p:pic>
      </p:grpSp>
      <p:pic>
        <p:nvPicPr>
          <p:cNvPr id="30724" name="Picture 19" descr="txp_fig"/>
          <p:cNvPicPr>
            <a:picLocks noChangeAspect="1"/>
          </p:cNvPicPr>
          <p:nvPr>
            <p:custDataLst>
              <p:tags r:id="rId1"/>
            </p:custDataLst>
          </p:nvPr>
        </p:nvPicPr>
        <p:blipFill>
          <a:blip r:embed="rId7" cstate="print"/>
          <a:srcRect/>
          <a:stretch>
            <a:fillRect/>
          </a:stretch>
        </p:blipFill>
        <p:spPr bwMode="auto">
          <a:xfrm>
            <a:off x="8820150" y="4806950"/>
            <a:ext cx="185738" cy="298450"/>
          </a:xfrm>
          <a:prstGeom prst="rect">
            <a:avLst/>
          </a:prstGeom>
          <a:noFill/>
          <a:ln w="9525">
            <a:noFill/>
            <a:miter lim="800000"/>
            <a:headEnd/>
            <a:tailEnd/>
          </a:ln>
        </p:spPr>
      </p:pic>
      <p:pic>
        <p:nvPicPr>
          <p:cNvPr id="30725" name="Picture 19" descr="txp_fig"/>
          <p:cNvPicPr>
            <a:picLocks noChangeAspect="1"/>
          </p:cNvPicPr>
          <p:nvPr>
            <p:custDataLst>
              <p:tags r:id="rId2"/>
            </p:custDataLst>
          </p:nvPr>
        </p:nvPicPr>
        <p:blipFill>
          <a:blip r:embed="rId7" cstate="print">
            <a:clrChange>
              <a:clrFrom>
                <a:srgbClr val="FFFFFF"/>
              </a:clrFrom>
              <a:clrTo>
                <a:srgbClr val="FFFFFF">
                  <a:alpha val="0"/>
                </a:srgbClr>
              </a:clrTo>
            </a:clrChange>
          </a:blip>
          <a:srcRect/>
          <a:stretch>
            <a:fillRect/>
          </a:stretch>
        </p:blipFill>
        <p:spPr bwMode="auto">
          <a:xfrm>
            <a:off x="9663113" y="2351088"/>
            <a:ext cx="1323975" cy="1093787"/>
          </a:xfrm>
          <a:prstGeom prst="rect">
            <a:avLst/>
          </a:prstGeom>
          <a:noFill/>
          <a:ln w="9525">
            <a:noFill/>
            <a:miter lim="800000"/>
            <a:headEnd/>
            <a:tailEnd/>
          </a:ln>
        </p:spPr>
      </p:pic>
      <p:pic>
        <p:nvPicPr>
          <p:cNvPr id="30729" name="Picture 18" descr="txp_fig"/>
          <p:cNvPicPr>
            <a:picLocks noChangeAspect="1"/>
          </p:cNvPicPr>
          <p:nvPr>
            <p:custDataLst>
              <p:tags r:id="rId3"/>
            </p:custDataLst>
          </p:nvPr>
        </p:nvPicPr>
        <p:blipFill>
          <a:blip r:embed="rId7" cstate="print"/>
          <a:srcRect/>
          <a:stretch>
            <a:fillRect/>
          </a:stretch>
        </p:blipFill>
        <p:spPr bwMode="auto">
          <a:xfrm>
            <a:off x="1905000" y="3505200"/>
            <a:ext cx="4211638" cy="820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Linear Separators</a:t>
            </a:r>
          </a:p>
        </p:txBody>
      </p:sp>
      <p:sp>
        <p:nvSpPr>
          <p:cNvPr id="31747" name="Rectangle 3"/>
          <p:cNvSpPr>
            <a:spLocks noGrp="1" noChangeArrowheads="1"/>
          </p:cNvSpPr>
          <p:nvPr>
            <p:ph idx="1"/>
          </p:nvPr>
        </p:nvSpPr>
        <p:spPr>
          <a:xfrm>
            <a:off x="914400" y="1504950"/>
            <a:ext cx="9829800" cy="5029200"/>
          </a:xfrm>
        </p:spPr>
        <p:txBody>
          <a:bodyPr/>
          <a:lstStyle/>
          <a:p>
            <a:pPr eaLnBrk="1" hangingPunct="1"/>
            <a:r>
              <a:rPr lang="en-US" sz="2800" dirty="0" smtClean="0"/>
              <a:t>Which of these linear separators is optimal? </a:t>
            </a:r>
          </a:p>
        </p:txBody>
      </p:sp>
      <p:sp>
        <p:nvSpPr>
          <p:cNvPr id="31748" name="Line 4"/>
          <p:cNvSpPr>
            <a:spLocks noChangeShapeType="1"/>
          </p:cNvSpPr>
          <p:nvPr/>
        </p:nvSpPr>
        <p:spPr bwMode="auto">
          <a:xfrm flipV="1">
            <a:off x="4249737" y="2901950"/>
            <a:ext cx="0" cy="3041650"/>
          </a:xfrm>
          <a:prstGeom prst="line">
            <a:avLst/>
          </a:prstGeom>
          <a:noFill/>
          <a:ln w="25400">
            <a:solidFill>
              <a:schemeClr val="tx1"/>
            </a:solidFill>
            <a:round/>
            <a:headEnd/>
            <a:tailEnd type="triangle" w="med" len="med"/>
          </a:ln>
        </p:spPr>
        <p:txBody>
          <a:bodyPr/>
          <a:lstStyle/>
          <a:p>
            <a:endParaRPr lang="en-US"/>
          </a:p>
        </p:txBody>
      </p:sp>
      <p:sp>
        <p:nvSpPr>
          <p:cNvPr id="31749" name="Line 5"/>
          <p:cNvSpPr>
            <a:spLocks noChangeShapeType="1"/>
          </p:cNvSpPr>
          <p:nvPr/>
        </p:nvSpPr>
        <p:spPr bwMode="auto">
          <a:xfrm flipV="1">
            <a:off x="4114800" y="5827713"/>
            <a:ext cx="4081462" cy="0"/>
          </a:xfrm>
          <a:prstGeom prst="line">
            <a:avLst/>
          </a:prstGeom>
          <a:noFill/>
          <a:ln w="25400">
            <a:solidFill>
              <a:schemeClr val="tx1"/>
            </a:solidFill>
            <a:round/>
            <a:headEnd/>
            <a:tailEnd type="triangle" w="med" len="med"/>
          </a:ln>
        </p:spPr>
        <p:txBody>
          <a:bodyPr/>
          <a:lstStyle/>
          <a:p>
            <a:endParaRPr lang="en-US"/>
          </a:p>
        </p:txBody>
      </p:sp>
      <p:sp>
        <p:nvSpPr>
          <p:cNvPr id="31750" name="AutoShape 6"/>
          <p:cNvSpPr>
            <a:spLocks noChangeArrowheads="1"/>
          </p:cNvSpPr>
          <p:nvPr/>
        </p:nvSpPr>
        <p:spPr bwMode="auto">
          <a:xfrm>
            <a:off x="5289550" y="3657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1" name="AutoShape 7"/>
          <p:cNvSpPr>
            <a:spLocks noChangeArrowheads="1"/>
          </p:cNvSpPr>
          <p:nvPr/>
        </p:nvSpPr>
        <p:spPr bwMode="auto">
          <a:xfrm>
            <a:off x="4714875" y="40147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2" name="AutoShape 8"/>
          <p:cNvSpPr>
            <a:spLocks noChangeArrowheads="1"/>
          </p:cNvSpPr>
          <p:nvPr/>
        </p:nvSpPr>
        <p:spPr bwMode="auto">
          <a:xfrm>
            <a:off x="4867275" y="4560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3" name="AutoShape 9"/>
          <p:cNvSpPr>
            <a:spLocks noChangeArrowheads="1"/>
          </p:cNvSpPr>
          <p:nvPr/>
        </p:nvSpPr>
        <p:spPr bwMode="auto">
          <a:xfrm>
            <a:off x="4486275" y="50180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4" name="AutoShape 10"/>
          <p:cNvSpPr>
            <a:spLocks noChangeArrowheads="1"/>
          </p:cNvSpPr>
          <p:nvPr/>
        </p:nvSpPr>
        <p:spPr bwMode="auto">
          <a:xfrm>
            <a:off x="5019675" y="34178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5" name="AutoShape 11"/>
          <p:cNvSpPr>
            <a:spLocks noChangeArrowheads="1"/>
          </p:cNvSpPr>
          <p:nvPr/>
        </p:nvSpPr>
        <p:spPr bwMode="auto">
          <a:xfrm>
            <a:off x="4486275" y="43322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6" name="AutoShape 12"/>
          <p:cNvSpPr>
            <a:spLocks noChangeArrowheads="1"/>
          </p:cNvSpPr>
          <p:nvPr/>
        </p:nvSpPr>
        <p:spPr bwMode="auto">
          <a:xfrm>
            <a:off x="4638675" y="4484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7" name="AutoShape 13"/>
          <p:cNvSpPr>
            <a:spLocks noChangeArrowheads="1"/>
          </p:cNvSpPr>
          <p:nvPr/>
        </p:nvSpPr>
        <p:spPr bwMode="auto">
          <a:xfrm>
            <a:off x="5400675" y="4103688"/>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58" name="AutoShape 14"/>
          <p:cNvSpPr>
            <a:spLocks noChangeArrowheads="1"/>
          </p:cNvSpPr>
          <p:nvPr/>
        </p:nvSpPr>
        <p:spPr bwMode="auto">
          <a:xfrm>
            <a:off x="6302375" y="4090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59" name="AutoShape 15"/>
          <p:cNvSpPr>
            <a:spLocks noChangeArrowheads="1"/>
          </p:cNvSpPr>
          <p:nvPr/>
        </p:nvSpPr>
        <p:spPr bwMode="auto">
          <a:xfrm>
            <a:off x="59340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0" name="AutoShape 16"/>
          <p:cNvSpPr>
            <a:spLocks noChangeArrowheads="1"/>
          </p:cNvSpPr>
          <p:nvPr/>
        </p:nvSpPr>
        <p:spPr bwMode="auto">
          <a:xfrm>
            <a:off x="6924675" y="50180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1" name="AutoShape 17"/>
          <p:cNvSpPr>
            <a:spLocks noChangeArrowheads="1"/>
          </p:cNvSpPr>
          <p:nvPr/>
        </p:nvSpPr>
        <p:spPr bwMode="auto">
          <a:xfrm>
            <a:off x="5616575" y="55387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2" name="AutoShape 18"/>
          <p:cNvSpPr>
            <a:spLocks noChangeArrowheads="1"/>
          </p:cNvSpPr>
          <p:nvPr/>
        </p:nvSpPr>
        <p:spPr bwMode="auto">
          <a:xfrm>
            <a:off x="6238875" y="44084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3" name="AutoShape 19"/>
          <p:cNvSpPr>
            <a:spLocks noChangeArrowheads="1"/>
          </p:cNvSpPr>
          <p:nvPr/>
        </p:nvSpPr>
        <p:spPr bwMode="auto">
          <a:xfrm>
            <a:off x="5616575" y="48529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4" name="AutoShape 20"/>
          <p:cNvSpPr>
            <a:spLocks noChangeArrowheads="1"/>
          </p:cNvSpPr>
          <p:nvPr/>
        </p:nvSpPr>
        <p:spPr bwMode="auto">
          <a:xfrm>
            <a:off x="6315075" y="52466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1765" name="AutoShape 21"/>
          <p:cNvSpPr>
            <a:spLocks noChangeArrowheads="1"/>
          </p:cNvSpPr>
          <p:nvPr/>
        </p:nvSpPr>
        <p:spPr bwMode="auto">
          <a:xfrm>
            <a:off x="7000875" y="4332288"/>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0" name="Line 22"/>
          <p:cNvSpPr>
            <a:spLocks noChangeShapeType="1"/>
          </p:cNvSpPr>
          <p:nvPr/>
        </p:nvSpPr>
        <p:spPr bwMode="auto">
          <a:xfrm flipV="1">
            <a:off x="4562475" y="3124200"/>
            <a:ext cx="2676525" cy="2427288"/>
          </a:xfrm>
          <a:prstGeom prst="line">
            <a:avLst/>
          </a:prstGeom>
          <a:noFill/>
          <a:ln w="19050">
            <a:solidFill>
              <a:schemeClr val="tx2"/>
            </a:solidFill>
            <a:round/>
            <a:headEnd/>
            <a:tailEnd/>
          </a:ln>
        </p:spPr>
        <p:txBody>
          <a:bodyPr/>
          <a:lstStyle/>
          <a:p>
            <a:endParaRPr lang="en-US"/>
          </a:p>
        </p:txBody>
      </p:sp>
      <p:sp>
        <p:nvSpPr>
          <p:cNvPr id="31767" name="AutoShape 23"/>
          <p:cNvSpPr>
            <a:spLocks noChangeArrowheads="1"/>
          </p:cNvSpPr>
          <p:nvPr/>
        </p:nvSpPr>
        <p:spPr bwMode="auto">
          <a:xfrm>
            <a:off x="5486400" y="28194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8" name="AutoShape 24"/>
          <p:cNvSpPr>
            <a:spLocks noChangeArrowheads="1"/>
          </p:cNvSpPr>
          <p:nvPr/>
        </p:nvSpPr>
        <p:spPr bwMode="auto">
          <a:xfrm>
            <a:off x="6096000" y="2895600"/>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1769" name="AutoShape 25"/>
          <p:cNvSpPr>
            <a:spLocks noChangeArrowheads="1"/>
          </p:cNvSpPr>
          <p:nvPr/>
        </p:nvSpPr>
        <p:spPr bwMode="auto">
          <a:xfrm>
            <a:off x="7162800" y="3657600"/>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1379354" name="Line 26"/>
          <p:cNvSpPr>
            <a:spLocks noChangeShapeType="1"/>
          </p:cNvSpPr>
          <p:nvPr/>
        </p:nvSpPr>
        <p:spPr bwMode="auto">
          <a:xfrm flipV="1">
            <a:off x="4714875" y="2819400"/>
            <a:ext cx="2143125" cy="2884488"/>
          </a:xfrm>
          <a:prstGeom prst="line">
            <a:avLst/>
          </a:prstGeom>
          <a:noFill/>
          <a:ln w="19050">
            <a:solidFill>
              <a:schemeClr val="tx2"/>
            </a:solidFill>
            <a:round/>
            <a:headEnd/>
            <a:tailEnd/>
          </a:ln>
        </p:spPr>
        <p:txBody>
          <a:bodyPr/>
          <a:lstStyle/>
          <a:p>
            <a:endParaRPr lang="en-US"/>
          </a:p>
        </p:txBody>
      </p:sp>
      <p:sp>
        <p:nvSpPr>
          <p:cNvPr id="1379355" name="Line 27"/>
          <p:cNvSpPr>
            <a:spLocks noChangeShapeType="1"/>
          </p:cNvSpPr>
          <p:nvPr/>
        </p:nvSpPr>
        <p:spPr bwMode="auto">
          <a:xfrm flipV="1">
            <a:off x="4343400" y="3124200"/>
            <a:ext cx="2971800" cy="2286000"/>
          </a:xfrm>
          <a:prstGeom prst="line">
            <a:avLst/>
          </a:prstGeom>
          <a:noFill/>
          <a:ln w="19050">
            <a:solidFill>
              <a:schemeClr val="tx2"/>
            </a:solidFill>
            <a:round/>
            <a:headEnd/>
            <a:tailEnd/>
          </a:ln>
        </p:spPr>
        <p:txBody>
          <a:bodyPr/>
          <a:lstStyle/>
          <a:p>
            <a:endParaRPr lang="en-US"/>
          </a:p>
        </p:txBody>
      </p:sp>
      <p:sp>
        <p:nvSpPr>
          <p:cNvPr id="1379356" name="Line 28"/>
          <p:cNvSpPr>
            <a:spLocks noChangeShapeType="1"/>
          </p:cNvSpPr>
          <p:nvPr/>
        </p:nvSpPr>
        <p:spPr bwMode="auto">
          <a:xfrm flipV="1">
            <a:off x="4876800" y="2895600"/>
            <a:ext cx="1828800" cy="2895600"/>
          </a:xfrm>
          <a:prstGeom prst="line">
            <a:avLst/>
          </a:prstGeom>
          <a:noFill/>
          <a:ln w="19050">
            <a:solidFill>
              <a:schemeClr val="tx2"/>
            </a:solidFill>
            <a:round/>
            <a:headEnd/>
            <a:tailEnd/>
          </a:ln>
        </p:spPr>
        <p:txBody>
          <a:bodyPr/>
          <a:lstStyle/>
          <a:p>
            <a:endParaRPr lang="en-US"/>
          </a:p>
        </p:txBody>
      </p:sp>
      <p:sp>
        <p:nvSpPr>
          <p:cNvPr id="1379357" name="Line 29"/>
          <p:cNvSpPr>
            <a:spLocks noChangeShapeType="1"/>
          </p:cNvSpPr>
          <p:nvPr/>
        </p:nvSpPr>
        <p:spPr bwMode="auto">
          <a:xfrm flipV="1">
            <a:off x="4648200" y="2819400"/>
            <a:ext cx="1828800" cy="2895600"/>
          </a:xfrm>
          <a:prstGeom prst="line">
            <a:avLst/>
          </a:prstGeom>
          <a:noFill/>
          <a:ln w="19050">
            <a:solidFill>
              <a:schemeClr val="tx2"/>
            </a:solidFill>
            <a:round/>
            <a:headEnd/>
            <a:tailEnd/>
          </a:ln>
        </p:spPr>
        <p:txBody>
          <a:bodyPr/>
          <a:lstStyle/>
          <a:p>
            <a:endParaRPr lang="en-US"/>
          </a:p>
        </p:txBody>
      </p:sp>
      <p:sp>
        <p:nvSpPr>
          <p:cNvPr id="1379358" name="Line 30"/>
          <p:cNvSpPr>
            <a:spLocks noChangeShapeType="1"/>
          </p:cNvSpPr>
          <p:nvPr/>
        </p:nvSpPr>
        <p:spPr bwMode="auto">
          <a:xfrm flipV="1">
            <a:off x="4495800" y="2971800"/>
            <a:ext cx="2667000" cy="2590800"/>
          </a:xfrm>
          <a:prstGeom prst="line">
            <a:avLst/>
          </a:prstGeom>
          <a:noFill/>
          <a:ln w="19050">
            <a:solidFill>
              <a:schemeClr val="tx2"/>
            </a:solidFill>
            <a:round/>
            <a:headEnd/>
            <a:tailEnd/>
          </a:ln>
        </p:spPr>
        <p:txBody>
          <a:bodyPr/>
          <a:lstStyle/>
          <a:p>
            <a:endParaRPr lang="en-US"/>
          </a:p>
        </p:txBody>
      </p:sp>
    </p:spTree>
  </p:cSld>
  <p:clrMapOvr>
    <a:masterClrMapping/>
  </p:clrMapOvr>
  <p:transition advTm="349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93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93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93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93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9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50" grpId="0" animBg="1"/>
      <p:bldP spid="1379354" grpId="0" animBg="1"/>
      <p:bldP spid="1379355" grpId="0" animBg="1"/>
      <p:bldP spid="1379356" grpId="0" animBg="1"/>
      <p:bldP spid="1379357" grpId="0" animBg="1"/>
      <p:bldP spid="137935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Support Vector Machines</a:t>
            </a:r>
          </a:p>
        </p:txBody>
      </p:sp>
      <p:sp>
        <p:nvSpPr>
          <p:cNvPr id="32771" name="Rectangle 3"/>
          <p:cNvSpPr>
            <a:spLocks noGrp="1" noChangeArrowheads="1"/>
          </p:cNvSpPr>
          <p:nvPr>
            <p:ph idx="1"/>
          </p:nvPr>
        </p:nvSpPr>
        <p:spPr>
          <a:xfrm>
            <a:off x="990600" y="1371600"/>
            <a:ext cx="8229600" cy="5029200"/>
          </a:xfrm>
        </p:spPr>
        <p:txBody>
          <a:bodyPr/>
          <a:lstStyle/>
          <a:p>
            <a:pPr eaLnBrk="1" hangingPunct="1"/>
            <a:r>
              <a:rPr lang="en-US" sz="2000" dirty="0" smtClean="0">
                <a:solidFill>
                  <a:srgbClr val="CC0000"/>
                </a:solidFill>
              </a:rPr>
              <a:t>Maximizing the margin: </a:t>
            </a:r>
            <a:r>
              <a:rPr lang="en-US" sz="2000" dirty="0" smtClean="0"/>
              <a:t>good according to intuition, theory, practice</a:t>
            </a:r>
          </a:p>
          <a:p>
            <a:pPr eaLnBrk="1" hangingPunct="1"/>
            <a:r>
              <a:rPr lang="en-US" sz="2000" dirty="0" smtClean="0"/>
              <a:t>Only </a:t>
            </a:r>
            <a:r>
              <a:rPr lang="en-US" sz="2000" dirty="0" smtClean="0">
                <a:solidFill>
                  <a:srgbClr val="C00000"/>
                </a:solidFill>
              </a:rPr>
              <a:t>support vectors </a:t>
            </a:r>
            <a:r>
              <a:rPr lang="en-US" sz="2000" dirty="0" smtClean="0"/>
              <a:t>matter; other training examples are ignorable </a:t>
            </a:r>
          </a:p>
          <a:p>
            <a:pPr eaLnBrk="1" hangingPunct="1"/>
            <a:r>
              <a:rPr lang="en-US" sz="2000" dirty="0" smtClean="0"/>
              <a:t>Support vector machines (SVMs) find the separator with max margin</a:t>
            </a:r>
          </a:p>
          <a:p>
            <a:pPr eaLnBrk="1" hangingPunct="1"/>
            <a:r>
              <a:rPr lang="en-US" sz="2000" dirty="0" smtClean="0"/>
              <a:t>Basically, SVMs are MIRA where you optimize over all examples at once</a:t>
            </a:r>
          </a:p>
        </p:txBody>
      </p:sp>
      <p:sp>
        <p:nvSpPr>
          <p:cNvPr id="32772" name="Line 4"/>
          <p:cNvSpPr>
            <a:spLocks noChangeShapeType="1"/>
          </p:cNvSpPr>
          <p:nvPr/>
        </p:nvSpPr>
        <p:spPr bwMode="auto">
          <a:xfrm flipV="1">
            <a:off x="1463675" y="3508375"/>
            <a:ext cx="0" cy="3041650"/>
          </a:xfrm>
          <a:prstGeom prst="line">
            <a:avLst/>
          </a:prstGeom>
          <a:noFill/>
          <a:ln w="25400">
            <a:solidFill>
              <a:schemeClr val="tx1"/>
            </a:solidFill>
            <a:round/>
            <a:headEnd/>
            <a:tailEnd type="triangle" w="med" len="med"/>
          </a:ln>
        </p:spPr>
        <p:txBody>
          <a:bodyPr/>
          <a:lstStyle/>
          <a:p>
            <a:endParaRPr lang="en-US"/>
          </a:p>
        </p:txBody>
      </p:sp>
      <p:sp>
        <p:nvSpPr>
          <p:cNvPr id="32773" name="Line 5"/>
          <p:cNvSpPr>
            <a:spLocks noChangeShapeType="1"/>
          </p:cNvSpPr>
          <p:nvPr/>
        </p:nvSpPr>
        <p:spPr bwMode="auto">
          <a:xfrm flipV="1">
            <a:off x="1328737" y="6434138"/>
            <a:ext cx="4081463" cy="0"/>
          </a:xfrm>
          <a:prstGeom prst="line">
            <a:avLst/>
          </a:prstGeom>
          <a:noFill/>
          <a:ln w="25400">
            <a:solidFill>
              <a:schemeClr val="tx1"/>
            </a:solidFill>
            <a:round/>
            <a:headEnd/>
            <a:tailEnd type="triangle" w="med" len="med"/>
          </a:ln>
        </p:spPr>
        <p:txBody>
          <a:bodyPr/>
          <a:lstStyle/>
          <a:p>
            <a:endParaRPr lang="en-US"/>
          </a:p>
        </p:txBody>
      </p:sp>
      <p:sp>
        <p:nvSpPr>
          <p:cNvPr id="32774" name="AutoShape 6"/>
          <p:cNvSpPr>
            <a:spLocks noChangeArrowheads="1"/>
          </p:cNvSpPr>
          <p:nvPr/>
        </p:nvSpPr>
        <p:spPr bwMode="auto">
          <a:xfrm>
            <a:off x="2503487" y="4264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5" name="AutoShape 7"/>
          <p:cNvSpPr>
            <a:spLocks noChangeArrowheads="1"/>
          </p:cNvSpPr>
          <p:nvPr/>
        </p:nvSpPr>
        <p:spPr bwMode="auto">
          <a:xfrm>
            <a:off x="1928812" y="46212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6" name="AutoShape 8"/>
          <p:cNvSpPr>
            <a:spLocks noChangeArrowheads="1"/>
          </p:cNvSpPr>
          <p:nvPr/>
        </p:nvSpPr>
        <p:spPr bwMode="auto">
          <a:xfrm>
            <a:off x="2081212" y="5167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7" name="AutoShape 9"/>
          <p:cNvSpPr>
            <a:spLocks noChangeArrowheads="1"/>
          </p:cNvSpPr>
          <p:nvPr/>
        </p:nvSpPr>
        <p:spPr bwMode="auto">
          <a:xfrm>
            <a:off x="1700212" y="56245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8" name="AutoShape 10"/>
          <p:cNvSpPr>
            <a:spLocks noChangeArrowheads="1"/>
          </p:cNvSpPr>
          <p:nvPr/>
        </p:nvSpPr>
        <p:spPr bwMode="auto">
          <a:xfrm>
            <a:off x="2233612" y="40243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79" name="AutoShape 11"/>
          <p:cNvSpPr>
            <a:spLocks noChangeArrowheads="1"/>
          </p:cNvSpPr>
          <p:nvPr/>
        </p:nvSpPr>
        <p:spPr bwMode="auto">
          <a:xfrm>
            <a:off x="1700212" y="49387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0" name="AutoShape 12"/>
          <p:cNvSpPr>
            <a:spLocks noChangeArrowheads="1"/>
          </p:cNvSpPr>
          <p:nvPr/>
        </p:nvSpPr>
        <p:spPr bwMode="auto">
          <a:xfrm>
            <a:off x="1852612" y="5091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1" name="AutoShape 13"/>
          <p:cNvSpPr>
            <a:spLocks noChangeArrowheads="1"/>
          </p:cNvSpPr>
          <p:nvPr/>
        </p:nvSpPr>
        <p:spPr bwMode="auto">
          <a:xfrm>
            <a:off x="2614612" y="4710113"/>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82" name="AutoShape 14"/>
          <p:cNvSpPr>
            <a:spLocks noChangeArrowheads="1"/>
          </p:cNvSpPr>
          <p:nvPr/>
        </p:nvSpPr>
        <p:spPr bwMode="auto">
          <a:xfrm>
            <a:off x="3516312" y="46974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3" name="AutoShape 15"/>
          <p:cNvSpPr>
            <a:spLocks noChangeArrowheads="1"/>
          </p:cNvSpPr>
          <p:nvPr/>
        </p:nvSpPr>
        <p:spPr bwMode="auto">
          <a:xfrm>
            <a:off x="31480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4" name="AutoShape 16"/>
          <p:cNvSpPr>
            <a:spLocks noChangeArrowheads="1"/>
          </p:cNvSpPr>
          <p:nvPr/>
        </p:nvSpPr>
        <p:spPr bwMode="auto">
          <a:xfrm>
            <a:off x="4138612" y="56245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5" name="AutoShape 17"/>
          <p:cNvSpPr>
            <a:spLocks noChangeArrowheads="1"/>
          </p:cNvSpPr>
          <p:nvPr/>
        </p:nvSpPr>
        <p:spPr bwMode="auto">
          <a:xfrm>
            <a:off x="2830512" y="61452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6" name="AutoShape 18"/>
          <p:cNvSpPr>
            <a:spLocks noChangeArrowheads="1"/>
          </p:cNvSpPr>
          <p:nvPr/>
        </p:nvSpPr>
        <p:spPr bwMode="auto">
          <a:xfrm>
            <a:off x="3452812" y="50149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7" name="AutoShape 19"/>
          <p:cNvSpPr>
            <a:spLocks noChangeArrowheads="1"/>
          </p:cNvSpPr>
          <p:nvPr/>
        </p:nvSpPr>
        <p:spPr bwMode="auto">
          <a:xfrm>
            <a:off x="2884487" y="55086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8" name="AutoShape 20"/>
          <p:cNvSpPr>
            <a:spLocks noChangeArrowheads="1"/>
          </p:cNvSpPr>
          <p:nvPr/>
        </p:nvSpPr>
        <p:spPr bwMode="auto">
          <a:xfrm>
            <a:off x="3529012" y="58531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89" name="AutoShape 21"/>
          <p:cNvSpPr>
            <a:spLocks noChangeArrowheads="1"/>
          </p:cNvSpPr>
          <p:nvPr/>
        </p:nvSpPr>
        <p:spPr bwMode="auto">
          <a:xfrm>
            <a:off x="4214812" y="4938713"/>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0" name="AutoShape 22"/>
          <p:cNvSpPr>
            <a:spLocks noChangeArrowheads="1"/>
          </p:cNvSpPr>
          <p:nvPr/>
        </p:nvSpPr>
        <p:spPr bwMode="auto">
          <a:xfrm>
            <a:off x="2700337" y="34258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1" name="AutoShape 23"/>
          <p:cNvSpPr>
            <a:spLocks noChangeArrowheads="1"/>
          </p:cNvSpPr>
          <p:nvPr/>
        </p:nvSpPr>
        <p:spPr bwMode="auto">
          <a:xfrm>
            <a:off x="3309937" y="3502025"/>
            <a:ext cx="88900" cy="88900"/>
          </a:xfrm>
          <a:prstGeom prst="octagon">
            <a:avLst>
              <a:gd name="adj" fmla="val 29287"/>
            </a:avLst>
          </a:prstGeom>
          <a:solidFill>
            <a:srgbClr val="FF0000"/>
          </a:solidFill>
          <a:ln w="9525" algn="ctr">
            <a:solidFill>
              <a:srgbClr val="FF0000"/>
            </a:solidFill>
            <a:miter lim="800000"/>
            <a:headEnd/>
            <a:tailEnd/>
          </a:ln>
        </p:spPr>
        <p:txBody>
          <a:bodyPr wrap="none" anchor="ctr"/>
          <a:lstStyle/>
          <a:p>
            <a:endParaRPr lang="en-US"/>
          </a:p>
        </p:txBody>
      </p:sp>
      <p:sp>
        <p:nvSpPr>
          <p:cNvPr id="32792" name="AutoShape 24"/>
          <p:cNvSpPr>
            <a:spLocks noChangeArrowheads="1"/>
          </p:cNvSpPr>
          <p:nvPr/>
        </p:nvSpPr>
        <p:spPr bwMode="auto">
          <a:xfrm>
            <a:off x="4376737" y="4264025"/>
            <a:ext cx="88900" cy="88900"/>
          </a:xfrm>
          <a:prstGeom prst="octagon">
            <a:avLst>
              <a:gd name="adj" fmla="val 29287"/>
            </a:avLst>
          </a:prstGeom>
          <a:solidFill>
            <a:srgbClr val="0000FF"/>
          </a:solidFill>
          <a:ln w="9525" algn="ctr">
            <a:solidFill>
              <a:srgbClr val="0000FF"/>
            </a:solidFill>
            <a:miter lim="800000"/>
            <a:headEnd/>
            <a:tailEnd/>
          </a:ln>
        </p:spPr>
        <p:txBody>
          <a:bodyPr wrap="none" anchor="ctr"/>
          <a:lstStyle/>
          <a:p>
            <a:endParaRPr lang="en-US"/>
          </a:p>
        </p:txBody>
      </p:sp>
      <p:sp>
        <p:nvSpPr>
          <p:cNvPr id="32793" name="Line 25"/>
          <p:cNvSpPr>
            <a:spLocks noChangeShapeType="1"/>
          </p:cNvSpPr>
          <p:nvPr/>
        </p:nvSpPr>
        <p:spPr bwMode="auto">
          <a:xfrm flipV="1">
            <a:off x="1928812" y="3425825"/>
            <a:ext cx="2143125" cy="2884488"/>
          </a:xfrm>
          <a:prstGeom prst="line">
            <a:avLst/>
          </a:prstGeom>
          <a:noFill/>
          <a:ln w="19050">
            <a:solidFill>
              <a:schemeClr val="tx2"/>
            </a:solidFill>
            <a:round/>
            <a:headEnd/>
            <a:tailEnd/>
          </a:ln>
        </p:spPr>
        <p:txBody>
          <a:bodyPr/>
          <a:lstStyle/>
          <a:p>
            <a:endParaRPr lang="en-US"/>
          </a:p>
        </p:txBody>
      </p:sp>
      <p:sp>
        <p:nvSpPr>
          <p:cNvPr id="32794" name="Line 26"/>
          <p:cNvSpPr>
            <a:spLocks noChangeShapeType="1"/>
          </p:cNvSpPr>
          <p:nvPr/>
        </p:nvSpPr>
        <p:spPr bwMode="auto">
          <a:xfrm flipH="1" flipV="1">
            <a:off x="3263900" y="4530725"/>
            <a:ext cx="254000" cy="184150"/>
          </a:xfrm>
          <a:prstGeom prst="line">
            <a:avLst/>
          </a:prstGeom>
          <a:noFill/>
          <a:ln w="9525">
            <a:solidFill>
              <a:schemeClr val="tx1"/>
            </a:solidFill>
            <a:prstDash val="dash"/>
            <a:round/>
            <a:headEnd/>
            <a:tailEnd/>
          </a:ln>
        </p:spPr>
        <p:txBody>
          <a:bodyPr/>
          <a:lstStyle/>
          <a:p>
            <a:endParaRPr lang="en-US"/>
          </a:p>
        </p:txBody>
      </p:sp>
      <p:sp>
        <p:nvSpPr>
          <p:cNvPr id="32795" name="Oval 27"/>
          <p:cNvSpPr>
            <a:spLocks noChangeArrowheads="1"/>
          </p:cNvSpPr>
          <p:nvPr/>
        </p:nvSpPr>
        <p:spPr bwMode="auto">
          <a:xfrm>
            <a:off x="2540000" y="4645025"/>
            <a:ext cx="228600" cy="219075"/>
          </a:xfrm>
          <a:prstGeom prst="ellipse">
            <a:avLst/>
          </a:prstGeom>
          <a:noFill/>
          <a:ln w="19050" algn="ctr">
            <a:solidFill>
              <a:srgbClr val="FF0000"/>
            </a:solidFill>
            <a:round/>
            <a:headEnd/>
            <a:tailEnd/>
          </a:ln>
        </p:spPr>
        <p:txBody>
          <a:bodyPr wrap="none" anchor="ctr"/>
          <a:lstStyle/>
          <a:p>
            <a:endParaRPr lang="en-US"/>
          </a:p>
        </p:txBody>
      </p:sp>
      <p:sp>
        <p:nvSpPr>
          <p:cNvPr id="32796" name="Oval 28"/>
          <p:cNvSpPr>
            <a:spLocks noChangeArrowheads="1"/>
          </p:cNvSpPr>
          <p:nvPr/>
        </p:nvSpPr>
        <p:spPr bwMode="auto">
          <a:xfrm>
            <a:off x="2813050" y="5440363"/>
            <a:ext cx="228600" cy="219075"/>
          </a:xfrm>
          <a:prstGeom prst="ellipse">
            <a:avLst/>
          </a:prstGeom>
          <a:noFill/>
          <a:ln w="19050" algn="ctr">
            <a:solidFill>
              <a:schemeClr val="accent2"/>
            </a:solidFill>
            <a:round/>
            <a:headEnd/>
            <a:tailEnd/>
          </a:ln>
        </p:spPr>
        <p:txBody>
          <a:bodyPr wrap="none" anchor="ctr"/>
          <a:lstStyle/>
          <a:p>
            <a:endParaRPr lang="en-US"/>
          </a:p>
        </p:txBody>
      </p:sp>
      <p:sp>
        <p:nvSpPr>
          <p:cNvPr id="32797" name="Oval 29"/>
          <p:cNvSpPr>
            <a:spLocks noChangeArrowheads="1"/>
          </p:cNvSpPr>
          <p:nvPr/>
        </p:nvSpPr>
        <p:spPr bwMode="auto">
          <a:xfrm>
            <a:off x="3446462" y="4627563"/>
            <a:ext cx="228600" cy="219075"/>
          </a:xfrm>
          <a:prstGeom prst="ellipse">
            <a:avLst/>
          </a:prstGeom>
          <a:noFill/>
          <a:ln w="19050" algn="ctr">
            <a:solidFill>
              <a:srgbClr val="0000FF"/>
            </a:solidFill>
            <a:round/>
            <a:headEnd/>
            <a:tailEnd/>
          </a:ln>
        </p:spPr>
        <p:txBody>
          <a:bodyPr wrap="none" anchor="ctr"/>
          <a:lstStyle/>
          <a:p>
            <a:endParaRPr lang="en-US"/>
          </a:p>
        </p:txBody>
      </p:sp>
      <p:sp>
        <p:nvSpPr>
          <p:cNvPr id="32798" name="Line 30"/>
          <p:cNvSpPr>
            <a:spLocks noChangeShapeType="1"/>
          </p:cNvSpPr>
          <p:nvPr/>
        </p:nvSpPr>
        <p:spPr bwMode="auto">
          <a:xfrm flipH="1" flipV="1">
            <a:off x="2640012" y="5345113"/>
            <a:ext cx="244475" cy="174625"/>
          </a:xfrm>
          <a:prstGeom prst="line">
            <a:avLst/>
          </a:prstGeom>
          <a:noFill/>
          <a:ln w="9525">
            <a:solidFill>
              <a:schemeClr val="tx1"/>
            </a:solidFill>
            <a:prstDash val="dash"/>
            <a:round/>
            <a:headEnd/>
            <a:tailEnd/>
          </a:ln>
        </p:spPr>
        <p:txBody>
          <a:bodyPr/>
          <a:lstStyle/>
          <a:p>
            <a:endParaRPr lang="en-US"/>
          </a:p>
        </p:txBody>
      </p:sp>
      <p:sp>
        <p:nvSpPr>
          <p:cNvPr id="32799" name="Line 31"/>
          <p:cNvSpPr>
            <a:spLocks noChangeShapeType="1"/>
          </p:cNvSpPr>
          <p:nvPr/>
        </p:nvSpPr>
        <p:spPr bwMode="auto">
          <a:xfrm flipH="1" flipV="1">
            <a:off x="2692400" y="4783138"/>
            <a:ext cx="234950" cy="179387"/>
          </a:xfrm>
          <a:prstGeom prst="line">
            <a:avLst/>
          </a:prstGeom>
          <a:noFill/>
          <a:ln w="9525">
            <a:solidFill>
              <a:schemeClr val="tx1"/>
            </a:solidFill>
            <a:prstDash val="dash"/>
            <a:round/>
            <a:headEnd/>
            <a:tailEnd/>
          </a:ln>
        </p:spPr>
        <p:txBody>
          <a:bodyPr/>
          <a:lstStyle/>
          <a:p>
            <a:endParaRPr lang="en-US"/>
          </a:p>
        </p:txBody>
      </p:sp>
      <p:sp>
        <p:nvSpPr>
          <p:cNvPr id="32800" name="Line 32"/>
          <p:cNvSpPr>
            <a:spLocks noChangeShapeType="1"/>
          </p:cNvSpPr>
          <p:nvPr/>
        </p:nvSpPr>
        <p:spPr bwMode="auto">
          <a:xfrm flipV="1">
            <a:off x="2366962" y="3606800"/>
            <a:ext cx="2009775" cy="2693988"/>
          </a:xfrm>
          <a:prstGeom prst="line">
            <a:avLst/>
          </a:prstGeom>
          <a:noFill/>
          <a:ln w="9525" cap="rnd">
            <a:solidFill>
              <a:schemeClr val="tx2"/>
            </a:solidFill>
            <a:prstDash val="sysDot"/>
            <a:round/>
            <a:headEnd/>
            <a:tailEnd/>
          </a:ln>
        </p:spPr>
        <p:txBody>
          <a:bodyPr/>
          <a:lstStyle/>
          <a:p>
            <a:endParaRPr lang="en-US"/>
          </a:p>
        </p:txBody>
      </p:sp>
      <p:sp>
        <p:nvSpPr>
          <p:cNvPr id="32801" name="Line 33"/>
          <p:cNvSpPr>
            <a:spLocks noChangeShapeType="1"/>
          </p:cNvSpPr>
          <p:nvPr/>
        </p:nvSpPr>
        <p:spPr bwMode="auto">
          <a:xfrm flipV="1">
            <a:off x="1719262" y="3244850"/>
            <a:ext cx="2066925" cy="2770188"/>
          </a:xfrm>
          <a:prstGeom prst="line">
            <a:avLst/>
          </a:prstGeom>
          <a:noFill/>
          <a:ln w="9525" cap="rnd">
            <a:solidFill>
              <a:schemeClr val="tx2"/>
            </a:solidFill>
            <a:prstDash val="sysDot"/>
            <a:round/>
            <a:headEnd/>
            <a:tailEnd/>
          </a:ln>
        </p:spPr>
        <p:txBody>
          <a:bodyPr/>
          <a:lstStyle/>
          <a:p>
            <a:endParaRPr lang="en-US"/>
          </a:p>
        </p:txBody>
      </p:sp>
      <p:sp>
        <p:nvSpPr>
          <p:cNvPr id="43" name="Rectangle 42"/>
          <p:cNvSpPr/>
          <p:nvPr/>
        </p:nvSpPr>
        <p:spPr>
          <a:xfrm>
            <a:off x="6589712" y="526573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2803" name="Picture 37" descr="txp_fig"/>
          <p:cNvPicPr>
            <a:picLocks noChangeAspect="1"/>
          </p:cNvPicPr>
          <p:nvPr>
            <p:custDataLst>
              <p:tags r:id="rId1"/>
            </p:custDataLst>
          </p:nvPr>
        </p:nvPicPr>
        <p:blipFill>
          <a:blip r:embed="rId6" cstate="print"/>
          <a:srcRect/>
          <a:stretch>
            <a:fillRect/>
          </a:stretch>
        </p:blipFill>
        <p:spPr bwMode="auto">
          <a:xfrm>
            <a:off x="7289800" y="3570288"/>
            <a:ext cx="1885950" cy="517525"/>
          </a:xfrm>
          <a:prstGeom prst="rect">
            <a:avLst/>
          </a:prstGeom>
          <a:noFill/>
          <a:ln w="9525">
            <a:noFill/>
            <a:miter lim="800000"/>
            <a:headEnd/>
            <a:tailEnd/>
          </a:ln>
        </p:spPr>
      </p:pic>
      <p:pic>
        <p:nvPicPr>
          <p:cNvPr id="32804" name="Picture 43" descr="txp_fig"/>
          <p:cNvPicPr>
            <a:picLocks noChangeAspect="1"/>
          </p:cNvPicPr>
          <p:nvPr>
            <p:custDataLst>
              <p:tags r:id="rId2"/>
            </p:custDataLst>
          </p:nvPr>
        </p:nvPicPr>
        <p:blipFill>
          <a:blip r:embed="rId6" cstate="print"/>
          <a:srcRect/>
          <a:stretch>
            <a:fillRect/>
          </a:stretch>
        </p:blipFill>
        <p:spPr bwMode="auto">
          <a:xfrm>
            <a:off x="6797675" y="4271963"/>
            <a:ext cx="3060700" cy="288925"/>
          </a:xfrm>
          <a:prstGeom prst="rect">
            <a:avLst/>
          </a:prstGeom>
          <a:noFill/>
          <a:ln w="9525">
            <a:noFill/>
            <a:miter lim="800000"/>
            <a:headEnd/>
            <a:tailEnd/>
          </a:ln>
        </p:spPr>
      </p:pic>
      <p:pic>
        <p:nvPicPr>
          <p:cNvPr id="32805" name="Picture 45" descr="txp_fig"/>
          <p:cNvPicPr>
            <a:picLocks noChangeAspect="1"/>
          </p:cNvPicPr>
          <p:nvPr>
            <p:custDataLst>
              <p:tags r:id="rId3"/>
            </p:custDataLst>
          </p:nvPr>
        </p:nvPicPr>
        <p:blipFill>
          <a:blip r:embed="rId6" cstate="print"/>
          <a:srcRect/>
          <a:stretch>
            <a:fillRect/>
          </a:stretch>
        </p:blipFill>
        <p:spPr bwMode="auto">
          <a:xfrm>
            <a:off x="7418387" y="5329238"/>
            <a:ext cx="1320800" cy="517525"/>
          </a:xfrm>
          <a:prstGeom prst="rect">
            <a:avLst/>
          </a:prstGeom>
          <a:noFill/>
          <a:ln w="9525">
            <a:noFill/>
            <a:miter lim="800000"/>
            <a:headEnd/>
            <a:tailEnd/>
          </a:ln>
        </p:spPr>
      </p:pic>
      <p:pic>
        <p:nvPicPr>
          <p:cNvPr id="32806" name="Picture 44" descr="txp_fig"/>
          <p:cNvPicPr>
            <a:picLocks noChangeAspect="1"/>
          </p:cNvPicPr>
          <p:nvPr>
            <p:custDataLst>
              <p:tags r:id="rId4"/>
            </p:custDataLst>
          </p:nvPr>
        </p:nvPicPr>
        <p:blipFill>
          <a:blip r:embed="rId6" cstate="print"/>
          <a:srcRect/>
          <a:stretch>
            <a:fillRect/>
          </a:stretch>
        </p:blipFill>
        <p:spPr bwMode="auto">
          <a:xfrm>
            <a:off x="6638925" y="6094413"/>
            <a:ext cx="3624262" cy="287337"/>
          </a:xfrm>
          <a:prstGeom prst="rect">
            <a:avLst/>
          </a:prstGeom>
          <a:noFill/>
          <a:ln w="9525">
            <a:noFill/>
            <a:miter lim="800000"/>
            <a:headEnd/>
            <a:tailEnd/>
          </a:ln>
        </p:spPr>
      </p:pic>
      <p:sp>
        <p:nvSpPr>
          <p:cNvPr id="42" name="Rectangle 41"/>
          <p:cNvSpPr/>
          <p:nvPr/>
        </p:nvSpPr>
        <p:spPr>
          <a:xfrm>
            <a:off x="6589712" y="3443288"/>
            <a:ext cx="3697288" cy="1211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808" name="TextBox 43"/>
          <p:cNvSpPr txBox="1">
            <a:spLocks noChangeArrowheads="1"/>
          </p:cNvSpPr>
          <p:nvPr/>
        </p:nvSpPr>
        <p:spPr bwMode="auto">
          <a:xfrm>
            <a:off x="6497637" y="3048000"/>
            <a:ext cx="1274763" cy="309563"/>
          </a:xfrm>
          <a:prstGeom prst="rect">
            <a:avLst/>
          </a:prstGeom>
          <a:noFill/>
          <a:ln w="9525">
            <a:noFill/>
            <a:miter lim="800000"/>
            <a:headEnd/>
            <a:tailEnd/>
          </a:ln>
        </p:spPr>
        <p:txBody>
          <a:bodyPr>
            <a:spAutoFit/>
          </a:bodyPr>
          <a:lstStyle/>
          <a:p>
            <a:r>
              <a:rPr lang="en-US"/>
              <a:t>MIRA</a:t>
            </a:r>
          </a:p>
        </p:txBody>
      </p:sp>
      <p:sp>
        <p:nvSpPr>
          <p:cNvPr id="32809" name="TextBox 44"/>
          <p:cNvSpPr txBox="1">
            <a:spLocks noChangeArrowheads="1"/>
          </p:cNvSpPr>
          <p:nvPr/>
        </p:nvSpPr>
        <p:spPr bwMode="auto">
          <a:xfrm>
            <a:off x="6497637" y="4879975"/>
            <a:ext cx="1274763" cy="309563"/>
          </a:xfrm>
          <a:prstGeom prst="rect">
            <a:avLst/>
          </a:prstGeom>
          <a:noFill/>
          <a:ln w="9525">
            <a:noFill/>
            <a:miter lim="800000"/>
            <a:headEnd/>
            <a:tailEnd/>
          </a:ln>
        </p:spPr>
        <p:txBody>
          <a:bodyPr>
            <a:spAutoFit/>
          </a:bodyPr>
          <a:lstStyle/>
          <a:p>
            <a:r>
              <a:rPr lang="en-US"/>
              <a:t>SVM</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Classification: Comparison</a:t>
            </a:r>
          </a:p>
        </p:txBody>
      </p:sp>
      <p:sp>
        <p:nvSpPr>
          <p:cNvPr id="33795" name="Rectangle 3"/>
          <p:cNvSpPr>
            <a:spLocks noGrp="1" noChangeArrowheads="1"/>
          </p:cNvSpPr>
          <p:nvPr>
            <p:ph idx="1"/>
          </p:nvPr>
        </p:nvSpPr>
        <p:spPr/>
        <p:txBody>
          <a:bodyPr/>
          <a:lstStyle/>
          <a:p>
            <a:pPr eaLnBrk="1" hangingPunct="1">
              <a:lnSpc>
                <a:spcPct val="90000"/>
              </a:lnSpc>
            </a:pPr>
            <a:r>
              <a:rPr lang="en-US" sz="2800" smtClean="0"/>
              <a:t>Naïve Bayes</a:t>
            </a:r>
          </a:p>
          <a:p>
            <a:pPr lvl="1" eaLnBrk="1" hangingPunct="1">
              <a:lnSpc>
                <a:spcPct val="90000"/>
              </a:lnSpc>
            </a:pPr>
            <a:r>
              <a:rPr lang="en-US" sz="2400" smtClean="0"/>
              <a:t>Builds a model training data</a:t>
            </a:r>
          </a:p>
          <a:p>
            <a:pPr lvl="1" eaLnBrk="1" hangingPunct="1">
              <a:lnSpc>
                <a:spcPct val="90000"/>
              </a:lnSpc>
            </a:pPr>
            <a:r>
              <a:rPr lang="en-US" sz="2400" smtClean="0"/>
              <a:t>Gives prediction probabilities</a:t>
            </a:r>
          </a:p>
          <a:p>
            <a:pPr lvl="1" eaLnBrk="1" hangingPunct="1">
              <a:lnSpc>
                <a:spcPct val="90000"/>
              </a:lnSpc>
            </a:pPr>
            <a:r>
              <a:rPr lang="en-US" sz="2400" smtClean="0"/>
              <a:t>Strong assumptions about feature independence</a:t>
            </a:r>
          </a:p>
          <a:p>
            <a:pPr lvl="1" eaLnBrk="1" hangingPunct="1">
              <a:lnSpc>
                <a:spcPct val="90000"/>
              </a:lnSpc>
            </a:pPr>
            <a:r>
              <a:rPr lang="en-US" sz="2400" smtClean="0"/>
              <a:t>One pass through data (counting)</a:t>
            </a:r>
          </a:p>
          <a:p>
            <a:pPr eaLnBrk="1" hangingPunct="1">
              <a:lnSpc>
                <a:spcPct val="90000"/>
              </a:lnSpc>
            </a:pPr>
            <a:endParaRPr lang="en-US" sz="2800" smtClean="0"/>
          </a:p>
          <a:p>
            <a:pPr eaLnBrk="1" hangingPunct="1">
              <a:lnSpc>
                <a:spcPct val="90000"/>
              </a:lnSpc>
            </a:pPr>
            <a:r>
              <a:rPr lang="en-US" sz="2800" smtClean="0"/>
              <a:t>Perceptrons / MIRA:</a:t>
            </a:r>
          </a:p>
          <a:p>
            <a:pPr lvl="1" eaLnBrk="1" hangingPunct="1">
              <a:lnSpc>
                <a:spcPct val="90000"/>
              </a:lnSpc>
            </a:pPr>
            <a:r>
              <a:rPr lang="en-US" sz="2400" smtClean="0"/>
              <a:t>Makes less assumptions about data</a:t>
            </a:r>
          </a:p>
          <a:p>
            <a:pPr lvl="1" eaLnBrk="1" hangingPunct="1">
              <a:lnSpc>
                <a:spcPct val="90000"/>
              </a:lnSpc>
            </a:pPr>
            <a:r>
              <a:rPr lang="en-US" sz="2400" smtClean="0"/>
              <a:t>Mistake-driven learning</a:t>
            </a:r>
          </a:p>
          <a:p>
            <a:pPr lvl="1" eaLnBrk="1" hangingPunct="1">
              <a:lnSpc>
                <a:spcPct val="90000"/>
              </a:lnSpc>
            </a:pPr>
            <a:r>
              <a:rPr lang="en-US" sz="2400" smtClean="0"/>
              <a:t>Multiple passes through data (prediction)</a:t>
            </a:r>
          </a:p>
          <a:p>
            <a:pPr lvl="1" eaLnBrk="1" hangingPunct="1">
              <a:lnSpc>
                <a:spcPct val="90000"/>
              </a:lnSpc>
            </a:pPr>
            <a:r>
              <a:rPr lang="en-US" sz="2400" smtClean="0"/>
              <a:t>Often more accurate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Model-Based </a:t>
            </a:r>
            <a:r>
              <a:rPr lang="en-US" dirty="0" smtClean="0"/>
              <a:t>Classification</a:t>
            </a:r>
            <a:endParaRPr lang="en-US" dirty="0"/>
          </a:p>
        </p:txBody>
      </p:sp>
      <p:sp>
        <p:nvSpPr>
          <p:cNvPr id="3" name="Content Placeholder 2"/>
          <p:cNvSpPr>
            <a:spLocks noGrp="1"/>
          </p:cNvSpPr>
          <p:nvPr>
            <p:ph idx="1"/>
          </p:nvPr>
        </p:nvSpPr>
        <p:spPr>
          <a:xfrm>
            <a:off x="406400" y="1397001"/>
            <a:ext cx="5689600" cy="4729164"/>
          </a:xfrm>
        </p:spPr>
        <p:txBody>
          <a:bodyPr/>
          <a:lstStyle/>
          <a:p>
            <a:r>
              <a:rPr lang="en-US" sz="2800" dirty="0" smtClean="0"/>
              <a:t>Model-based approach</a:t>
            </a:r>
          </a:p>
          <a:p>
            <a:pPr lvl="1"/>
            <a:r>
              <a:rPr lang="en-US" sz="2400" dirty="0" smtClean="0"/>
              <a:t>Build a model (e.g. Bayes’ net) where both the label and features are random variables</a:t>
            </a:r>
          </a:p>
          <a:p>
            <a:pPr lvl="1"/>
            <a:r>
              <a:rPr lang="en-US" sz="2400" dirty="0" smtClean="0"/>
              <a:t>Instantiate any observed features</a:t>
            </a:r>
          </a:p>
          <a:p>
            <a:pPr lvl="1"/>
            <a:r>
              <a:rPr lang="en-US" sz="2400" dirty="0" smtClean="0"/>
              <a:t>Query for the distribution of the label conditioned on the features</a:t>
            </a:r>
          </a:p>
          <a:p>
            <a:pPr lvl="4"/>
            <a:endParaRPr lang="en-US" dirty="0" smtClean="0"/>
          </a:p>
          <a:p>
            <a:r>
              <a:rPr lang="en-US" sz="2800" dirty="0" smtClean="0"/>
              <a:t>Challenges</a:t>
            </a:r>
          </a:p>
          <a:p>
            <a:pPr lvl="1"/>
            <a:r>
              <a:rPr lang="en-US" sz="2400" dirty="0" smtClean="0"/>
              <a:t>What structure should the BN have?</a:t>
            </a:r>
          </a:p>
          <a:p>
            <a:pPr lvl="1"/>
            <a:r>
              <a:rPr lang="en-US" sz="2400" dirty="0" smtClean="0"/>
              <a:t>How should we learn its parameters?</a:t>
            </a:r>
            <a:endParaRPr lang="en-US" dirty="0" smtClean="0"/>
          </a:p>
          <a:p>
            <a:pPr lvl="1"/>
            <a:endParaRPr lang="en-US" sz="2400" dirty="0" smtClean="0"/>
          </a:p>
          <a:p>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55588" y="1355226"/>
            <a:ext cx="5655412" cy="4816422"/>
          </a:xfrm>
          <a:prstGeom prst="rect">
            <a:avLst/>
          </a:prstGeom>
          <a:noFill/>
        </p:spPr>
      </p:pic>
    </p:spTree>
    <p:extLst>
      <p:ext uri="{BB962C8B-B14F-4D97-AF65-F5344CB8AC3E}">
        <p14:creationId xmlns:p14="http://schemas.microsoft.com/office/powerpoint/2010/main" val="1470565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Calibri"/>
                <a:cs typeface="Calibri"/>
              </a:rPr>
              <a:t>Naïve Bayes for Digits</a:t>
            </a:r>
          </a:p>
        </p:txBody>
      </p:sp>
      <p:sp>
        <p:nvSpPr>
          <p:cNvPr id="12291" name="Rectangle 3"/>
          <p:cNvSpPr>
            <a:spLocks noGrp="1" noChangeArrowheads="1"/>
          </p:cNvSpPr>
          <p:nvPr>
            <p:ph idx="1"/>
          </p:nvPr>
        </p:nvSpPr>
        <p:spPr>
          <a:xfrm>
            <a:off x="457200" y="1295400"/>
            <a:ext cx="10972800" cy="4800600"/>
          </a:xfrm>
        </p:spPr>
        <p:txBody>
          <a:bodyPr/>
          <a:lstStyle/>
          <a:p>
            <a:pPr eaLnBrk="1" hangingPunct="1"/>
            <a:r>
              <a:rPr lang="en-US" sz="2400" dirty="0" smtClean="0">
                <a:latin typeface="Calibri"/>
                <a:cs typeface="Calibri"/>
              </a:rPr>
              <a:t>Naïve </a:t>
            </a:r>
            <a:r>
              <a:rPr lang="en-US" sz="2400" dirty="0" err="1" smtClean="0">
                <a:latin typeface="Calibri"/>
                <a:cs typeface="Calibri"/>
              </a:rPr>
              <a:t>Bayes</a:t>
            </a:r>
            <a:r>
              <a:rPr lang="en-US" sz="2400" dirty="0" smtClean="0">
                <a:latin typeface="Calibri"/>
                <a:cs typeface="Calibri"/>
              </a:rPr>
              <a:t>: Assume all features are independent effects of the label</a:t>
            </a:r>
          </a:p>
          <a:p>
            <a:pPr lvl="2"/>
            <a:endParaRPr lang="en-US" sz="1600" dirty="0" smtClean="0">
              <a:latin typeface="Calibri"/>
              <a:cs typeface="Calibri"/>
            </a:endParaRPr>
          </a:p>
          <a:p>
            <a:pPr eaLnBrk="1" hangingPunct="1"/>
            <a:r>
              <a:rPr lang="en-US" sz="2400" dirty="0" smtClean="0">
                <a:latin typeface="Calibri"/>
                <a:cs typeface="Calibri"/>
              </a:rPr>
              <a:t>Simple digit recognition version:</a:t>
            </a:r>
          </a:p>
          <a:p>
            <a:pPr lvl="1" eaLnBrk="1" hangingPunct="1"/>
            <a:r>
              <a:rPr lang="en-US" sz="2000" dirty="0" smtClean="0">
                <a:latin typeface="Calibri"/>
                <a:cs typeface="Calibri"/>
              </a:rPr>
              <a:t>One feature (variable) </a:t>
            </a:r>
            <a:r>
              <a:rPr lang="en-US" sz="2000" dirty="0" err="1" smtClean="0">
                <a:latin typeface="Calibri"/>
                <a:cs typeface="Calibri"/>
              </a:rPr>
              <a:t>F</a:t>
            </a:r>
            <a:r>
              <a:rPr lang="en-US" sz="2000" baseline="-25000" dirty="0" err="1" smtClean="0">
                <a:latin typeface="Calibri"/>
                <a:cs typeface="Calibri"/>
              </a:rPr>
              <a:t>ij</a:t>
            </a:r>
            <a:r>
              <a:rPr lang="en-US" sz="2000" dirty="0" smtClean="0">
                <a:latin typeface="Calibri"/>
                <a:cs typeface="Calibri"/>
              </a:rPr>
              <a:t> for each grid position &lt;</a:t>
            </a:r>
            <a:r>
              <a:rPr lang="en-US" sz="2000" dirty="0" err="1" smtClean="0">
                <a:latin typeface="Calibri"/>
                <a:cs typeface="Calibri"/>
              </a:rPr>
              <a:t>i,j</a:t>
            </a:r>
            <a:r>
              <a:rPr lang="en-US" sz="2000" dirty="0" smtClean="0">
                <a:latin typeface="Calibri"/>
                <a:cs typeface="Calibri"/>
              </a:rPr>
              <a:t>&gt;</a:t>
            </a:r>
          </a:p>
          <a:p>
            <a:pPr lvl="1" eaLnBrk="1" hangingPunct="1"/>
            <a:r>
              <a:rPr lang="en-US" sz="2000" dirty="0" smtClean="0">
                <a:latin typeface="Calibri"/>
                <a:cs typeface="Calibri"/>
              </a:rPr>
              <a:t>Feature values are on / off, based on whether intensity</a:t>
            </a:r>
          </a:p>
          <a:p>
            <a:pPr lvl="1" eaLnBrk="1" hangingPunct="1">
              <a:buNone/>
            </a:pPr>
            <a:r>
              <a:rPr lang="en-US" sz="2000" dirty="0" smtClean="0">
                <a:latin typeface="Calibri"/>
                <a:cs typeface="Calibri"/>
              </a:rPr>
              <a:t>	is more or less than 0.5 in underlying image</a:t>
            </a:r>
          </a:p>
          <a:p>
            <a:pPr lvl="1" eaLnBrk="1" hangingPunct="1"/>
            <a:r>
              <a:rPr lang="en-US" sz="2000" dirty="0" smtClean="0">
                <a:latin typeface="Calibri"/>
                <a:cs typeface="Calibri"/>
              </a:rPr>
              <a:t>Each input maps to a feature vector, e.g.</a:t>
            </a:r>
          </a:p>
          <a:p>
            <a:pPr lvl="1" eaLnBrk="1" hangingPunct="1"/>
            <a:endParaRPr lang="en-US" sz="2000" dirty="0" smtClean="0">
              <a:latin typeface="Calibri"/>
              <a:cs typeface="Calibri"/>
            </a:endParaRPr>
          </a:p>
          <a:p>
            <a:pPr lvl="1" eaLnBrk="1" hangingPunct="1"/>
            <a:endParaRPr lang="en-US" sz="2000" dirty="0" smtClean="0">
              <a:latin typeface="Calibri"/>
              <a:cs typeface="Calibri"/>
            </a:endParaRPr>
          </a:p>
          <a:p>
            <a:pPr lvl="1" eaLnBrk="1" hangingPunct="1"/>
            <a:r>
              <a:rPr lang="en-US" sz="2000" dirty="0" smtClean="0">
                <a:latin typeface="Calibri"/>
                <a:cs typeface="Calibri"/>
              </a:rPr>
              <a:t>Here: lots of features, each is binary valued</a:t>
            </a:r>
          </a:p>
          <a:p>
            <a:pPr lvl="3"/>
            <a:endParaRPr lang="en-US" sz="1200" dirty="0" smtClean="0">
              <a:latin typeface="Calibri"/>
              <a:cs typeface="Calibri"/>
            </a:endParaRPr>
          </a:p>
          <a:p>
            <a:pPr eaLnBrk="1" hangingPunct="1"/>
            <a:r>
              <a:rPr lang="en-US" sz="2400" dirty="0" smtClean="0">
                <a:latin typeface="Calibri"/>
                <a:cs typeface="Calibri"/>
              </a:rPr>
              <a:t>Naïve </a:t>
            </a:r>
            <a:r>
              <a:rPr lang="en-US" sz="2400" dirty="0" err="1" smtClean="0">
                <a:latin typeface="Calibri"/>
                <a:cs typeface="Calibri"/>
              </a:rPr>
              <a:t>Bayes</a:t>
            </a:r>
            <a:r>
              <a:rPr lang="en-US" sz="2400" dirty="0" smtClean="0">
                <a:latin typeface="Calibri"/>
                <a:cs typeface="Calibri"/>
              </a:rPr>
              <a:t> model:</a:t>
            </a:r>
          </a:p>
          <a:p>
            <a:pPr lvl="5"/>
            <a:endParaRPr lang="en-US" sz="1200" dirty="0" smtClean="0">
              <a:latin typeface="Calibri"/>
              <a:cs typeface="Calibri"/>
            </a:endParaRPr>
          </a:p>
          <a:p>
            <a:pPr eaLnBrk="1" hangingPunct="1"/>
            <a:r>
              <a:rPr lang="en-US" sz="2400" dirty="0" smtClean="0">
                <a:latin typeface="Calibri"/>
                <a:cs typeface="Calibri"/>
              </a:rPr>
              <a:t>What do we need to learn?</a:t>
            </a:r>
          </a:p>
        </p:txBody>
      </p:sp>
      <p:pic>
        <p:nvPicPr>
          <p:cNvPr id="12292" name="Picture 5"/>
          <p:cNvPicPr>
            <a:picLocks noChangeAspect="1" noChangeArrowheads="1"/>
          </p:cNvPicPr>
          <p:nvPr/>
        </p:nvPicPr>
        <p:blipFill>
          <a:blip r:embed="rId5" cstate="print"/>
          <a:srcRect/>
          <a:stretch>
            <a:fillRect/>
          </a:stretch>
        </p:blipFill>
        <p:spPr bwMode="auto">
          <a:xfrm>
            <a:off x="1511300" y="4114800"/>
            <a:ext cx="404813" cy="457200"/>
          </a:xfrm>
          <a:prstGeom prst="rect">
            <a:avLst/>
          </a:prstGeom>
          <a:noFill/>
          <a:ln w="9525">
            <a:solidFill>
              <a:schemeClr val="tx2"/>
            </a:solidFill>
            <a:miter lim="800000"/>
            <a:headEnd/>
            <a:tailEnd/>
          </a:ln>
        </p:spPr>
      </p:pic>
      <p:pic>
        <p:nvPicPr>
          <p:cNvPr id="12293" name="Picture 9" descr="txp_fig"/>
          <p:cNvPicPr>
            <a:picLocks noChangeAspect="1" noChangeArrowheads="1"/>
          </p:cNvPicPr>
          <p:nvPr>
            <p:custDataLst>
              <p:tags r:id="rId1"/>
            </p:custDataLst>
          </p:nvPr>
        </p:nvPicPr>
        <p:blipFill>
          <a:blip r:embed="rId6" cstate="print"/>
          <a:srcRect/>
          <a:stretch>
            <a:fillRect/>
          </a:stretch>
        </p:blipFill>
        <p:spPr bwMode="auto">
          <a:xfrm>
            <a:off x="2144713" y="4267200"/>
            <a:ext cx="6618287" cy="238125"/>
          </a:xfrm>
          <a:prstGeom prst="rect">
            <a:avLst/>
          </a:prstGeom>
          <a:noFill/>
          <a:ln w="9525">
            <a:noFill/>
            <a:miter lim="800000"/>
            <a:headEnd/>
            <a:tailEnd/>
          </a:ln>
        </p:spPr>
      </p:pic>
      <p:pic>
        <p:nvPicPr>
          <p:cNvPr id="9" name="Picture 8" descr="txp_fig"/>
          <p:cNvPicPr>
            <a:picLocks noChangeAspect="1"/>
          </p:cNvPicPr>
          <p:nvPr>
            <p:custDataLst>
              <p:tags r:id="rId2"/>
            </p:custDataLst>
          </p:nvPr>
        </p:nvPicPr>
        <p:blipFill>
          <a:blip r:embed="rId7" cstate="print"/>
          <a:srcRect/>
          <a:stretch>
            <a:fillRect/>
          </a:stretch>
        </p:blipFill>
        <p:spPr bwMode="auto">
          <a:xfrm>
            <a:off x="3586162" y="5334000"/>
            <a:ext cx="5405438" cy="614363"/>
          </a:xfrm>
          <a:prstGeom prst="rect">
            <a:avLst/>
          </a:prstGeom>
          <a:noFill/>
          <a:ln w="9525">
            <a:noFill/>
            <a:miter lim="800000"/>
            <a:headEnd/>
            <a:tailEnd/>
          </a:ln>
        </p:spPr>
      </p:pic>
      <p:sp>
        <p:nvSpPr>
          <p:cNvPr id="7" name="Oval 4"/>
          <p:cNvSpPr>
            <a:spLocks noChangeArrowheads="1"/>
          </p:cNvSpPr>
          <p:nvPr/>
        </p:nvSpPr>
        <p:spPr bwMode="auto">
          <a:xfrm>
            <a:off x="10020300" y="19050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8" name="Oval 5"/>
          <p:cNvSpPr>
            <a:spLocks noChangeArrowheads="1"/>
          </p:cNvSpPr>
          <p:nvPr/>
        </p:nvSpPr>
        <p:spPr bwMode="auto">
          <a:xfrm>
            <a:off x="91059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0" name="Oval 6"/>
          <p:cNvSpPr>
            <a:spLocks noChangeArrowheads="1"/>
          </p:cNvSpPr>
          <p:nvPr/>
        </p:nvSpPr>
        <p:spPr bwMode="auto">
          <a:xfrm>
            <a:off x="10934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1" name="AutoShape 7"/>
          <p:cNvCxnSpPr>
            <a:cxnSpLocks noChangeShapeType="1"/>
            <a:stCxn id="7" idx="4"/>
            <a:endCxn id="10" idx="0"/>
          </p:cNvCxnSpPr>
          <p:nvPr/>
        </p:nvCxnSpPr>
        <p:spPr bwMode="auto">
          <a:xfrm>
            <a:off x="10287000" y="2438400"/>
            <a:ext cx="914400" cy="914400"/>
          </a:xfrm>
          <a:prstGeom prst="straightConnector1">
            <a:avLst/>
          </a:prstGeom>
          <a:noFill/>
          <a:ln w="9525">
            <a:solidFill>
              <a:schemeClr val="tx1"/>
            </a:solidFill>
            <a:round/>
            <a:headEnd/>
            <a:tailEnd type="triangle" w="med" len="med"/>
          </a:ln>
        </p:spPr>
      </p:cxnSp>
      <p:cxnSp>
        <p:nvCxnSpPr>
          <p:cNvPr id="12" name="AutoShape 8"/>
          <p:cNvCxnSpPr>
            <a:cxnSpLocks noChangeShapeType="1"/>
            <a:stCxn id="7" idx="4"/>
            <a:endCxn id="8" idx="0"/>
          </p:cNvCxnSpPr>
          <p:nvPr/>
        </p:nvCxnSpPr>
        <p:spPr bwMode="auto">
          <a:xfrm flipH="1">
            <a:off x="9372600" y="2438400"/>
            <a:ext cx="914400" cy="914400"/>
          </a:xfrm>
          <a:prstGeom prst="straightConnector1">
            <a:avLst/>
          </a:prstGeom>
          <a:noFill/>
          <a:ln w="9525">
            <a:solidFill>
              <a:schemeClr val="tx1"/>
            </a:solidFill>
            <a:round/>
            <a:headEnd/>
            <a:tailEnd type="triangle" w="med" len="med"/>
          </a:ln>
        </p:spPr>
      </p:cxnSp>
      <p:sp>
        <p:nvSpPr>
          <p:cNvPr id="13" name="Oval 9"/>
          <p:cNvSpPr>
            <a:spLocks noChangeArrowheads="1"/>
          </p:cNvSpPr>
          <p:nvPr/>
        </p:nvSpPr>
        <p:spPr bwMode="auto">
          <a:xfrm>
            <a:off x="9791700" y="33528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4" name="AutoShape 10"/>
          <p:cNvCxnSpPr>
            <a:cxnSpLocks noChangeShapeType="1"/>
            <a:stCxn id="7" idx="4"/>
            <a:endCxn id="13" idx="0"/>
          </p:cNvCxnSpPr>
          <p:nvPr/>
        </p:nvCxnSpPr>
        <p:spPr bwMode="auto">
          <a:xfrm flipH="1">
            <a:off x="10058400" y="2438400"/>
            <a:ext cx="228600" cy="914400"/>
          </a:xfrm>
          <a:prstGeom prst="straightConnector1">
            <a:avLst/>
          </a:prstGeom>
          <a:noFill/>
          <a:ln w="9525">
            <a:solidFill>
              <a:schemeClr val="tx1"/>
            </a:solidFill>
            <a:round/>
            <a:headEnd/>
            <a:tailEnd type="triangle" w="med" len="med"/>
          </a:ln>
        </p:spPr>
      </p:cxnSp>
      <p:pic>
        <p:nvPicPr>
          <p:cNvPr id="15" name="Picture 11" descr="txp_fig"/>
          <p:cNvPicPr>
            <a:picLocks noChangeAspect="1" noChangeArrowheads="1"/>
          </p:cNvPicPr>
          <p:nvPr>
            <p:custDataLst>
              <p:tags r:id="rId3"/>
            </p:custDataLst>
          </p:nvPr>
        </p:nvPicPr>
        <p:blipFill>
          <a:blip r:embed="rId8" cstate="print"/>
          <a:srcRect/>
          <a:stretch>
            <a:fillRect/>
          </a:stretch>
        </p:blipFill>
        <p:spPr bwMode="auto">
          <a:xfrm>
            <a:off x="10477500" y="3581400"/>
            <a:ext cx="307975" cy="55563"/>
          </a:xfrm>
          <a:prstGeom prst="rect">
            <a:avLst/>
          </a:prstGeom>
          <a:noFill/>
          <a:ln w="9525">
            <a:noFill/>
            <a:miter lim="800000"/>
            <a:headEnd/>
            <a:tailEnd/>
          </a:ln>
        </p:spPr>
      </p:pic>
    </p:spTree>
    <p:extLst>
      <p:ext uri="{BB962C8B-B14F-4D97-AF65-F5344CB8AC3E}">
        <p14:creationId xmlns:p14="http://schemas.microsoft.com/office/powerpoint/2010/main" val="409250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Calibri"/>
                <a:cs typeface="Calibri"/>
              </a:rPr>
              <a:t>General Naïve Bayes</a:t>
            </a:r>
          </a:p>
        </p:txBody>
      </p:sp>
      <p:sp>
        <p:nvSpPr>
          <p:cNvPr id="1277955" name="Rectangle 3"/>
          <p:cNvSpPr>
            <a:spLocks noGrp="1" noChangeArrowheads="1"/>
          </p:cNvSpPr>
          <p:nvPr>
            <p:ph idx="1"/>
          </p:nvPr>
        </p:nvSpPr>
        <p:spPr>
          <a:xfrm>
            <a:off x="457200" y="1600200"/>
            <a:ext cx="9677400" cy="5029200"/>
          </a:xfrm>
        </p:spPr>
        <p:txBody>
          <a:bodyPr/>
          <a:lstStyle/>
          <a:p>
            <a:pPr eaLnBrk="1" hangingPunct="1">
              <a:lnSpc>
                <a:spcPct val="80000"/>
              </a:lnSpc>
            </a:pPr>
            <a:r>
              <a:rPr lang="en-US" sz="2400" dirty="0" smtClean="0">
                <a:latin typeface="Calibri"/>
                <a:cs typeface="Calibri"/>
              </a:rPr>
              <a:t>A general </a:t>
            </a:r>
            <a:r>
              <a:rPr lang="en-US" sz="2400" dirty="0" smtClean="0">
                <a:solidFill>
                  <a:schemeClr val="accent6"/>
                </a:solidFill>
                <a:latin typeface="Calibri"/>
                <a:cs typeface="Calibri"/>
              </a:rPr>
              <a:t>Naive </a:t>
            </a:r>
            <a:r>
              <a:rPr lang="en-US" sz="2400" dirty="0" err="1" smtClean="0">
                <a:solidFill>
                  <a:schemeClr val="accent6"/>
                </a:solidFill>
                <a:latin typeface="Calibri"/>
                <a:cs typeface="Calibri"/>
              </a:rPr>
              <a:t>Bayes</a:t>
            </a:r>
            <a:r>
              <a:rPr lang="en-US" sz="2400" dirty="0" smtClean="0">
                <a:solidFill>
                  <a:schemeClr val="accent6"/>
                </a:solidFill>
                <a:latin typeface="Calibri"/>
                <a:cs typeface="Calibri"/>
              </a:rPr>
              <a:t> </a:t>
            </a:r>
            <a:r>
              <a:rPr lang="en-US" sz="2400" dirty="0" smtClean="0">
                <a:latin typeface="Calibri"/>
                <a:cs typeface="Calibri"/>
              </a:rPr>
              <a:t>model:</a:t>
            </a: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endParaRPr lang="en-US" sz="2400" dirty="0" smtClean="0">
              <a:latin typeface="Calibri"/>
              <a:cs typeface="Calibri"/>
            </a:endParaRPr>
          </a:p>
          <a:p>
            <a:pPr eaLnBrk="1" hangingPunct="1">
              <a:lnSpc>
                <a:spcPct val="80000"/>
              </a:lnSpc>
            </a:pPr>
            <a:r>
              <a:rPr lang="en-US" sz="2400" dirty="0" smtClean="0">
                <a:latin typeface="Calibri"/>
                <a:cs typeface="Calibri"/>
              </a:rPr>
              <a:t>We only have to specify how each feature depends on the class</a:t>
            </a:r>
          </a:p>
          <a:p>
            <a:pPr eaLnBrk="1" hangingPunct="1">
              <a:lnSpc>
                <a:spcPct val="80000"/>
              </a:lnSpc>
            </a:pPr>
            <a:r>
              <a:rPr lang="en-US" sz="2400" dirty="0" smtClean="0">
                <a:latin typeface="Calibri"/>
                <a:cs typeface="Calibri"/>
              </a:rPr>
              <a:t>Total number of parameters is </a:t>
            </a:r>
            <a:r>
              <a:rPr lang="en-US" sz="2400" i="1" dirty="0" smtClean="0">
                <a:solidFill>
                  <a:srgbClr val="CC0000"/>
                </a:solidFill>
                <a:latin typeface="Calibri"/>
                <a:cs typeface="Calibri"/>
              </a:rPr>
              <a:t>linear</a:t>
            </a:r>
            <a:r>
              <a:rPr lang="en-US" sz="2400" dirty="0" smtClean="0">
                <a:latin typeface="Calibri"/>
                <a:cs typeface="Calibri"/>
              </a:rPr>
              <a:t> in number of features</a:t>
            </a:r>
          </a:p>
          <a:p>
            <a:pPr eaLnBrk="1" hangingPunct="1">
              <a:lnSpc>
                <a:spcPct val="80000"/>
              </a:lnSpc>
            </a:pPr>
            <a:r>
              <a:rPr lang="en-US" sz="2400" dirty="0" smtClean="0">
                <a:latin typeface="Calibri"/>
                <a:cs typeface="Calibri"/>
              </a:rPr>
              <a:t>Model is very simplistic, but often works anyway</a:t>
            </a:r>
          </a:p>
          <a:p>
            <a:pPr eaLnBrk="1" hangingPunct="1">
              <a:lnSpc>
                <a:spcPct val="80000"/>
              </a:lnSpc>
            </a:pPr>
            <a:endParaRPr lang="en-US" sz="2400" dirty="0" smtClean="0">
              <a:latin typeface="Calibri"/>
              <a:cs typeface="Calibri"/>
            </a:endParaRPr>
          </a:p>
        </p:txBody>
      </p:sp>
      <p:sp>
        <p:nvSpPr>
          <p:cNvPr id="13316" name="Oval 4"/>
          <p:cNvSpPr>
            <a:spLocks noChangeArrowheads="1"/>
          </p:cNvSpPr>
          <p:nvPr/>
        </p:nvSpPr>
        <p:spPr bwMode="auto">
          <a:xfrm>
            <a:off x="9258300" y="17526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Y</a:t>
            </a:r>
          </a:p>
        </p:txBody>
      </p:sp>
      <p:sp>
        <p:nvSpPr>
          <p:cNvPr id="13317" name="Oval 5"/>
          <p:cNvSpPr>
            <a:spLocks noChangeArrowheads="1"/>
          </p:cNvSpPr>
          <p:nvPr/>
        </p:nvSpPr>
        <p:spPr bwMode="auto">
          <a:xfrm>
            <a:off x="83439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1</a:t>
            </a:r>
            <a:endParaRPr lang="en-US">
              <a:latin typeface="Calibri"/>
              <a:cs typeface="Calibri"/>
            </a:endParaRPr>
          </a:p>
        </p:txBody>
      </p:sp>
      <p:sp>
        <p:nvSpPr>
          <p:cNvPr id="13318" name="Oval 6"/>
          <p:cNvSpPr>
            <a:spLocks noChangeArrowheads="1"/>
          </p:cNvSpPr>
          <p:nvPr/>
        </p:nvSpPr>
        <p:spPr bwMode="auto">
          <a:xfrm>
            <a:off x="10172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n</a:t>
            </a:r>
            <a:endParaRPr lang="en-US">
              <a:latin typeface="Calibri"/>
              <a:cs typeface="Calibri"/>
            </a:endParaRPr>
          </a:p>
        </p:txBody>
      </p:sp>
      <p:cxnSp>
        <p:nvCxnSpPr>
          <p:cNvPr id="13319" name="AutoShape 7"/>
          <p:cNvCxnSpPr>
            <a:cxnSpLocks noChangeShapeType="1"/>
            <a:stCxn id="13316" idx="4"/>
            <a:endCxn id="13318" idx="0"/>
          </p:cNvCxnSpPr>
          <p:nvPr/>
        </p:nvCxnSpPr>
        <p:spPr bwMode="auto">
          <a:xfrm>
            <a:off x="9525000" y="2286000"/>
            <a:ext cx="914400" cy="914400"/>
          </a:xfrm>
          <a:prstGeom prst="straightConnector1">
            <a:avLst/>
          </a:prstGeom>
          <a:noFill/>
          <a:ln w="9525">
            <a:solidFill>
              <a:schemeClr val="tx1"/>
            </a:solidFill>
            <a:round/>
            <a:headEnd/>
            <a:tailEnd type="triangle" w="med" len="med"/>
          </a:ln>
        </p:spPr>
      </p:cxnSp>
      <p:cxnSp>
        <p:nvCxnSpPr>
          <p:cNvPr id="13320" name="AutoShape 8"/>
          <p:cNvCxnSpPr>
            <a:cxnSpLocks noChangeShapeType="1"/>
            <a:stCxn id="13316" idx="4"/>
            <a:endCxn id="13317" idx="0"/>
          </p:cNvCxnSpPr>
          <p:nvPr/>
        </p:nvCxnSpPr>
        <p:spPr bwMode="auto">
          <a:xfrm flipH="1">
            <a:off x="8610600" y="2286000"/>
            <a:ext cx="914400" cy="914400"/>
          </a:xfrm>
          <a:prstGeom prst="straightConnector1">
            <a:avLst/>
          </a:prstGeom>
          <a:noFill/>
          <a:ln w="9525">
            <a:solidFill>
              <a:schemeClr val="tx1"/>
            </a:solidFill>
            <a:round/>
            <a:headEnd/>
            <a:tailEnd type="triangle" w="med" len="med"/>
          </a:ln>
        </p:spPr>
      </p:cxnSp>
      <p:sp>
        <p:nvSpPr>
          <p:cNvPr id="13321" name="Oval 9"/>
          <p:cNvSpPr>
            <a:spLocks noChangeArrowheads="1"/>
          </p:cNvSpPr>
          <p:nvPr/>
        </p:nvSpPr>
        <p:spPr bwMode="auto">
          <a:xfrm>
            <a:off x="9029700" y="3200400"/>
            <a:ext cx="533400" cy="533400"/>
          </a:xfrm>
          <a:prstGeom prst="ellipse">
            <a:avLst/>
          </a:prstGeom>
          <a:noFill/>
          <a:ln w="9525">
            <a:solidFill>
              <a:schemeClr val="tx1"/>
            </a:solidFill>
            <a:round/>
            <a:headEnd/>
            <a:tailEnd/>
          </a:ln>
        </p:spPr>
        <p:txBody>
          <a:bodyPr wrap="none" anchor="ctr"/>
          <a:lstStyle/>
          <a:p>
            <a:pPr algn="ctr"/>
            <a:r>
              <a:rPr lang="en-US">
                <a:latin typeface="Calibri"/>
                <a:cs typeface="Calibri"/>
              </a:rPr>
              <a:t>F</a:t>
            </a:r>
            <a:r>
              <a:rPr lang="en-US" baseline="-25000">
                <a:latin typeface="Calibri"/>
                <a:cs typeface="Calibri"/>
              </a:rPr>
              <a:t>2</a:t>
            </a:r>
            <a:endParaRPr lang="en-US">
              <a:latin typeface="Calibri"/>
              <a:cs typeface="Calibri"/>
            </a:endParaRPr>
          </a:p>
        </p:txBody>
      </p:sp>
      <p:cxnSp>
        <p:nvCxnSpPr>
          <p:cNvPr id="13322" name="AutoShape 10"/>
          <p:cNvCxnSpPr>
            <a:cxnSpLocks noChangeShapeType="1"/>
            <a:stCxn id="13316" idx="4"/>
            <a:endCxn id="13321" idx="0"/>
          </p:cNvCxnSpPr>
          <p:nvPr/>
        </p:nvCxnSpPr>
        <p:spPr bwMode="auto">
          <a:xfrm flipH="1">
            <a:off x="9296400" y="2286000"/>
            <a:ext cx="228600" cy="914400"/>
          </a:xfrm>
          <a:prstGeom prst="straightConnector1">
            <a:avLst/>
          </a:prstGeom>
          <a:noFill/>
          <a:ln w="9525">
            <a:solidFill>
              <a:schemeClr val="tx1"/>
            </a:solidFill>
            <a:round/>
            <a:headEnd/>
            <a:tailEnd type="triangle" w="med" len="med"/>
          </a:ln>
        </p:spPr>
      </p:cxnSp>
      <p:pic>
        <p:nvPicPr>
          <p:cNvPr id="13323" name="Picture 11" descr="txp_fig"/>
          <p:cNvPicPr>
            <a:picLocks noChangeAspect="1" noChangeArrowheads="1"/>
          </p:cNvPicPr>
          <p:nvPr>
            <p:custDataLst>
              <p:tags r:id="rId1"/>
            </p:custDataLst>
          </p:nvPr>
        </p:nvPicPr>
        <p:blipFill>
          <a:blip r:embed="rId5" cstate="print"/>
          <a:srcRect/>
          <a:stretch>
            <a:fillRect/>
          </a:stretch>
        </p:blipFill>
        <p:spPr bwMode="auto">
          <a:xfrm>
            <a:off x="9715500" y="3429000"/>
            <a:ext cx="307975" cy="55563"/>
          </a:xfrm>
          <a:prstGeom prst="rect">
            <a:avLst/>
          </a:prstGeom>
          <a:noFill/>
          <a:ln w="9525">
            <a:noFill/>
            <a:miter lim="800000"/>
            <a:headEnd/>
            <a:tailEnd/>
          </a:ln>
        </p:spPr>
      </p:pic>
      <p:pic>
        <p:nvPicPr>
          <p:cNvPr id="13324" name="Picture 20" descr="txp_fig"/>
          <p:cNvPicPr>
            <a:picLocks noChangeAspect="1"/>
          </p:cNvPicPr>
          <p:nvPr>
            <p:custDataLst>
              <p:tags r:id="rId2"/>
            </p:custDataLst>
          </p:nvPr>
        </p:nvPicPr>
        <p:blipFill>
          <a:blip r:embed="rId6" cstate="print"/>
          <a:srcRect/>
          <a:stretch>
            <a:fillRect/>
          </a:stretch>
        </p:blipFill>
        <p:spPr bwMode="auto">
          <a:xfrm>
            <a:off x="1143000" y="3225800"/>
            <a:ext cx="2346325" cy="279400"/>
          </a:xfrm>
          <a:prstGeom prst="rect">
            <a:avLst/>
          </a:prstGeom>
          <a:noFill/>
          <a:ln w="9525">
            <a:noFill/>
            <a:miter lim="800000"/>
            <a:headEnd/>
            <a:tailEnd/>
          </a:ln>
        </p:spPr>
      </p:pic>
      <p:pic>
        <p:nvPicPr>
          <p:cNvPr id="13325" name="Picture 21" descr="txp_fig"/>
          <p:cNvPicPr>
            <a:picLocks noChangeAspect="1"/>
          </p:cNvPicPr>
          <p:nvPr>
            <p:custDataLst>
              <p:tags r:id="rId3"/>
            </p:custDataLst>
          </p:nvPr>
        </p:nvPicPr>
        <p:blipFill>
          <a:blip r:embed="rId7" cstate="print"/>
          <a:srcRect/>
          <a:stretch>
            <a:fillRect/>
          </a:stretch>
        </p:blipFill>
        <p:spPr bwMode="auto">
          <a:xfrm>
            <a:off x="3886200" y="3200400"/>
            <a:ext cx="2193925" cy="573087"/>
          </a:xfrm>
          <a:prstGeom prst="rect">
            <a:avLst/>
          </a:prstGeom>
          <a:noFill/>
          <a:ln w="9525">
            <a:noFill/>
            <a:miter lim="800000"/>
            <a:headEnd/>
            <a:tailEnd/>
          </a:ln>
        </p:spPr>
      </p:pic>
      <p:sp>
        <p:nvSpPr>
          <p:cNvPr id="1277966" name="Text Box 14"/>
          <p:cNvSpPr txBox="1">
            <a:spLocks noChangeArrowheads="1"/>
          </p:cNvSpPr>
          <p:nvPr/>
        </p:nvSpPr>
        <p:spPr bwMode="auto">
          <a:xfrm>
            <a:off x="3429000" y="2438400"/>
            <a:ext cx="1752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|Y| </a:t>
            </a:r>
            <a:r>
              <a:rPr lang="en-US" dirty="0" smtClean="0">
                <a:latin typeface="Calibri"/>
                <a:cs typeface="Calibri"/>
              </a:rPr>
              <a:t>labels</a:t>
            </a:r>
            <a:endParaRPr lang="en-US" dirty="0">
              <a:latin typeface="Calibri"/>
              <a:cs typeface="Calibri"/>
            </a:endParaRPr>
          </a:p>
        </p:txBody>
      </p:sp>
      <p:sp>
        <p:nvSpPr>
          <p:cNvPr id="1277967" name="Text Box 15"/>
          <p:cNvSpPr txBox="1">
            <a:spLocks noChangeArrowheads="1"/>
          </p:cNvSpPr>
          <p:nvPr/>
        </p:nvSpPr>
        <p:spPr bwMode="auto">
          <a:xfrm>
            <a:off x="4953000" y="4006850"/>
            <a:ext cx="2362200" cy="641350"/>
          </a:xfrm>
          <a:prstGeom prst="rect">
            <a:avLst/>
          </a:prstGeom>
          <a:noFill/>
          <a:ln w="9525">
            <a:noFill/>
            <a:miter lim="800000"/>
            <a:headEnd/>
            <a:tailEnd/>
          </a:ln>
        </p:spPr>
        <p:txBody>
          <a:bodyPr>
            <a:spAutoFit/>
          </a:bodyPr>
          <a:lstStyle/>
          <a:p>
            <a:pPr>
              <a:spcBef>
                <a:spcPct val="50000"/>
              </a:spcBef>
            </a:pPr>
            <a:r>
              <a:rPr lang="en-US" dirty="0">
                <a:latin typeface="Calibri"/>
                <a:cs typeface="Calibri"/>
              </a:rPr>
              <a:t>n x |F| x |Y| parameters</a:t>
            </a:r>
          </a:p>
        </p:txBody>
      </p:sp>
      <p:sp>
        <p:nvSpPr>
          <p:cNvPr id="1277968" name="Text Box 16"/>
          <p:cNvSpPr txBox="1">
            <a:spLocks noChangeArrowheads="1"/>
          </p:cNvSpPr>
          <p:nvPr/>
        </p:nvSpPr>
        <p:spPr bwMode="auto">
          <a:xfrm>
            <a:off x="1371600" y="3930650"/>
            <a:ext cx="2057400" cy="369332"/>
          </a:xfrm>
          <a:prstGeom prst="rect">
            <a:avLst/>
          </a:prstGeom>
          <a:noFill/>
          <a:ln w="9525">
            <a:noFill/>
            <a:miter lim="800000"/>
            <a:headEnd/>
            <a:tailEnd/>
          </a:ln>
        </p:spPr>
        <p:txBody>
          <a:bodyPr wrap="square">
            <a:spAutoFit/>
          </a:bodyPr>
          <a:lstStyle/>
          <a:p>
            <a:pPr>
              <a:spcBef>
                <a:spcPct val="50000"/>
              </a:spcBef>
            </a:pPr>
            <a:r>
              <a:rPr lang="en-US" dirty="0">
                <a:latin typeface="Calibri"/>
                <a:cs typeface="Calibri"/>
              </a:rPr>
              <a:t>|Y| x |</a:t>
            </a:r>
            <a:r>
              <a:rPr lang="en-US" dirty="0" err="1">
                <a:latin typeface="Calibri"/>
                <a:cs typeface="Calibri"/>
              </a:rPr>
              <a:t>F|</a:t>
            </a:r>
            <a:r>
              <a:rPr lang="en-US" baseline="30000" dirty="0" err="1">
                <a:latin typeface="Calibri"/>
                <a:cs typeface="Calibri"/>
              </a:rPr>
              <a:t>n</a:t>
            </a:r>
            <a:r>
              <a:rPr lang="en-US" dirty="0">
                <a:latin typeface="Calibri"/>
                <a:cs typeface="Calibri"/>
              </a:rPr>
              <a:t> </a:t>
            </a:r>
            <a:r>
              <a:rPr lang="en-US" dirty="0" smtClean="0">
                <a:latin typeface="Calibri"/>
                <a:cs typeface="Calibri"/>
              </a:rPr>
              <a:t>values</a:t>
            </a:r>
            <a:endParaRPr lang="en-US" dirty="0">
              <a:latin typeface="Calibri"/>
              <a:cs typeface="Calibri"/>
            </a:endParaRPr>
          </a:p>
        </p:txBody>
      </p:sp>
    </p:spTree>
    <p:extLst>
      <p:ext uri="{BB962C8B-B14F-4D97-AF65-F5344CB8AC3E}">
        <p14:creationId xmlns:p14="http://schemas.microsoft.com/office/powerpoint/2010/main" val="202412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9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79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795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79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66" grpId="0"/>
      <p:bldP spid="1277967" grpId="0"/>
      <p:bldP spid="1277968"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f_1) \prod_i P(f_i | y_1)\\&#10;P(f_2) \prod_i P(f_i | y_2)\\&#10;\vdots\\&#10;P(f_k) \prod_i P(f_i | y_k)\\&#10;\end{array}&#10;\right]&#10;\]&#10;\end{document}&#10;"/>
  <p:tag name="FILENAME" val="txp_fig"/>
  <p:tag name="FORMAT" val="pngmono"/>
  <p:tag name="RES" val="1200"/>
  <p:tag name="BLEND" val="0"/>
  <p:tag name="TRANSPARENT" val="0"/>
  <p:tag name="TBUG" val="0"/>
  <p:tag name="ALLOWFS" val="0"/>
  <p:tag name="ORIGWIDTH" val="194"/>
  <p:tag name="PICTUREFILESIZE" val="30773"/>
</p:tagLst>
</file>

<file path=ppt/tags/tag10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mistakes} &lt; \frac{k}{\delta^2}&#10;\]&#10;\end{document}&#10;"/>
  <p:tag name="FILENAME" val="txp_fig"/>
  <p:tag name="FORMAT" val="pngmono"/>
  <p:tag name="RES" val="1200"/>
  <p:tag name="BLEND" val="0"/>
  <p:tag name="TRANSPARENT" val="0"/>
  <p:tag name="TBUG" val="0"/>
  <p:tag name="ALLOWFS" val="0"/>
  <p:tag name="ORIGWIDTH" val="135"/>
  <p:tag name="PICTUREFILESIZE" val="9125"/>
</p:tagLst>
</file>

<file path=ppt/tags/tag101.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102.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103.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104.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105.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iterations&#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3"/>
  <p:tag name="PICTUREFILESIZE" val="4189"/>
</p:tagLst>
</file>

<file path=ppt/tags/tag10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60"/>
  <p:tag name="PICTUREFILESIZE" val="13617"/>
</p:tagLst>
</file>

<file path=ppt/tags/tag10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Guessed $y$ instead of $y^*$ on\\&#10;example $x$ with features $f(x)$&#10;\end{document}&#10;"/>
  <p:tag name="FILENAME" val="txp_fig"/>
  <p:tag name="FORMAT" val="pngmono"/>
  <p:tag name="RES" val="1200"/>
  <p:tag name="BLEND" val="0"/>
  <p:tag name="TRANSPARENT" val="0"/>
  <p:tag name="TBUG" val="0"/>
  <p:tag name="ALLOWFS" val="0"/>
  <p:tag name="ORIGWIDTH" val="292"/>
  <p:tag name="PICTUREFILESIZE" val="28021"/>
</p:tagLst>
</file>

<file path=ppt/tags/tag10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x) \ge w_y \cdot f(x) + 1&#10;\]&#10;\end{document}&#10;"/>
  <p:tag name="FILENAME" val="txp_fig"/>
  <p:tag name="FORMAT" val="pngmono"/>
  <p:tag name="RES" val="1200"/>
  <p:tag name="BLEND" val="0"/>
  <p:tag name="TRANSPARENT" val="0"/>
  <p:tag name="TBUG" val="0"/>
  <p:tag name="ALLOWFS" val="0"/>
  <p:tag name="ORIGWIDTH" val="242"/>
  <p:tag name="PICTUREFILESIZE" val="12124"/>
</p:tagLst>
</file>

<file path=ppt/tags/tag10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78"/>
  <p:tag name="PICTUREFILESIZE" val="15711"/>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1 \ldots f_n)&#10;\]&#10;\end{document}&#10;"/>
  <p:tag name="FILENAME" val="txp_fig"/>
  <p:tag name="FORMAT" val="pngmono"/>
  <p:tag name="RES" val="1200"/>
  <p:tag name="BLEND" val="0"/>
  <p:tag name="TRANSPARENT" val="0"/>
  <p:tag name="TBUG" val="0"/>
  <p:tag name="ALLOWFS" val="0"/>
  <p:tag name="ORIGWIDTH" val="107"/>
  <p:tag name="PICTUREFILESIZE" val="4846"/>
</p:tagLst>
</file>

<file path=ppt/tags/tag1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sum_y || w_y - w'_y ||^2&#10;\]&#10;\end{document}&#10;"/>
  <p:tag name="FILENAME" val="txp_fig"/>
  <p:tag name="FORMAT" val="pngmono"/>
  <p:tag name="RES" val="1200"/>
  <p:tag name="BLEND" val="0"/>
  <p:tag name="TRANSPARENT" val="0"/>
  <p:tag name="TBUG" val="0"/>
  <p:tag name="ALLOWFS" val="0"/>
  <p:tag name="ORIGWIDTH" val="202"/>
  <p:tag name="PICTUREFILESIZE" val="12777"/>
</p:tagLst>
</file>

<file path=ppt/tags/tag1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1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1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1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1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sum_y || w_y - w'_y ||^2&#10;\]&#10;\end{document}&#10;"/>
  <p:tag name="FILENAME" val="txp_fig"/>
  <p:tag name="FORMAT" val="pngmono"/>
  <p:tag name="RES" val="1200"/>
  <p:tag name="BLEND" val="0"/>
  <p:tag name="TRANSPARENT" val="0"/>
  <p:tag name="TBUG" val="0"/>
  <p:tag name="ALLOWFS" val="0"/>
  <p:tag name="ORIGWIDTH" val="202"/>
  <p:tag name="PICTUREFILESIZE" val="12777"/>
</p:tagLst>
</file>

<file path=ppt/tags/tag1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 \ge w_y \cdot f + 1&#10;\]&#10;\end{document}&#10;"/>
  <p:tag name="FILENAME" val="txp_fig"/>
  <p:tag name="FORMAT" val="pngmono"/>
  <p:tag name="RES" val="1200"/>
  <p:tag name="BLEND" val="0"/>
  <p:tag name="TRANSPARENT" val="0"/>
  <p:tag name="TBUG" val="0"/>
  <p:tag name="ALLOWFS" val="0"/>
  <p:tag name="ORIGWIDTH" val="180"/>
  <p:tag name="PICTUREFILESIZE" val="6881"/>
</p:tagLst>
</file>

<file path=ppt/tags/tag1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tau} \,\, || \tau f ||^2&#10;\]&#10;\end{document}&#10;"/>
  <p:tag name="FILENAME" val="txp_fig"/>
  <p:tag name="FORMAT" val="pngmono"/>
  <p:tag name="RES" val="1200"/>
  <p:tag name="BLEND" val="0"/>
  <p:tag name="TRANSPARENT" val="0"/>
  <p:tag name="TBUG" val="0"/>
  <p:tag name="ALLOWFS" val="0"/>
  <p:tag name="ORIGWIDTH" val="104"/>
  <p:tag name="PICTUREFILESIZE" val="4260"/>
</p:tagLst>
</file>

<file path=ppt/tags/tag1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60"/>
  <p:tag name="PICTUREFILESIZE" val="13617"/>
</p:tagLst>
</file>

<file path=ppt/tags/tag1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begin{document}&#10;\def\argmax{\mathop{\rm arg\,max}}&#10;\[&#10;w_{y^*} = w'_{y^*} + \textcolor{BrickRed}{\tau}f(x)&#10;\]&#10;\end{document}&#10;"/>
  <p:tag name="FILENAME" val="txp_fig"/>
  <p:tag name="FORMAT" val="png16m"/>
  <p:tag name="RES" val="1200"/>
  <p:tag name="BLEND" val="0"/>
  <p:tag name="TRANSPARENT" val="0"/>
  <p:tag name="TBUG" val="0"/>
  <p:tag name="ALLOWFS" val="0"/>
  <p:tag name="ORIGWIDTH" val="178"/>
  <p:tag name="PICTUREFILESIZE" val="1571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1 \ldots f_n)&#10;\]&#10;\end{document}&#10;"/>
  <p:tag name="FILENAME" val="txp_fig"/>
  <p:tag name="FORMAT" val="pngmono"/>
  <p:tag name="RES" val="1200"/>
  <p:tag name="BLEND" val="0"/>
  <p:tag name="TRANSPARENT" val="0"/>
  <p:tag name="TBUG" val="0"/>
  <p:tag name="ALLOWFS" val="0"/>
  <p:tag name="ORIGWIDTH" val="130"/>
  <p:tag name="PICTUREFILESIZE" val="6210"/>
</p:tagLst>
</file>

<file path=ppt/tags/tag1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 \ge w_y \cdot f + 1&#10;\]&#10;\end{document}&#10;"/>
  <p:tag name="FILENAME" val="txp_fig"/>
  <p:tag name="FORMAT" val="pngmono"/>
  <p:tag name="RES" val="1200"/>
  <p:tag name="BLEND" val="0"/>
  <p:tag name="TRANSPARENT" val="0"/>
  <p:tag name="TBUG" val="0"/>
  <p:tag name="ALLOWFS" val="0"/>
  <p:tag name="ORIGWIDTH" val="180"/>
  <p:tag name="PICTUREFILESIZE" val="6881"/>
</p:tagLst>
</file>

<file path=ppt/tags/tag1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begin{center}&#10;$w_{y^*} \cdot f$\\&#10;$\ge$\\&#10;$w_y \cdot f + 1$&#10;\end{center}&#10;\end{document}&#10;"/>
  <p:tag name="FILENAME" val="txp_fig"/>
  <p:tag name="FORMAT" val="pngmono"/>
  <p:tag name="RES" val="1200"/>
  <p:tag name="BLEND" val="0"/>
  <p:tag name="TRANSPARENT" val="1"/>
  <p:tag name="TBUG" val="0"/>
  <p:tag name="ALLOWFS" val="0"/>
  <p:tag name="ORIGWIDTH" val="92"/>
  <p:tag name="PICTUREFILESIZE" val="8522"/>
</p:tagLst>
</file>

<file path=ppt/tags/tag1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tau f) \cdot f = (w'_y - \tau f) \cdot f + 1&#10;\]&#10;\end{document}&#10;"/>
  <p:tag name="FILENAME" val="txp_fig"/>
  <p:tag name="FORMAT" val="pngmono"/>
  <p:tag name="RES" val="1200"/>
  <p:tag name="BLEND" val="0"/>
  <p:tag name="TRANSPARENT" val="0"/>
  <p:tag name="TBUG" val="0"/>
  <p:tag name="ALLOWFS" val="0"/>
  <p:tag name="ORIGWIDTH" val="322"/>
  <p:tag name="PICTUREFILESIZE" val="13560"/>
</p:tagLst>
</file>

<file path=ppt/tags/tag1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frac{(w'_y- w'_{y^*}) \cdot f + 1}{2  f \cdot f }&#10;\]&#10;\end{document}&#10;"/>
  <p:tag name="FILENAME" val="txp_fig"/>
  <p:tag name="FORMAT" val="pngmono"/>
  <p:tag name="RES" val="1200"/>
  <p:tag name="BLEND" val="0"/>
  <p:tag name="TRANSPARENT" val="0"/>
  <p:tag name="TBUG" val="0"/>
  <p:tag name="ALLOWFS" val="0"/>
  <p:tag name="ORIGWIDTH" val="215"/>
  <p:tag name="PICTUREFILESIZE" val="12619"/>
</p:tagLst>
</file>

<file path=ppt/tags/tag1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 0&#10;\]&#10;\end{document}&#10;"/>
  <p:tag name="FILENAME" val="txp_fig"/>
  <p:tag name="FORMAT" val="pngmono"/>
  <p:tag name="RES" val="1200"/>
  <p:tag name="BLEND" val="0"/>
  <p:tag name="TRANSPARENT" val="0"/>
  <p:tag name="TBUG" val="0"/>
  <p:tag name="ALLOWFS" val="0"/>
  <p:tag name="ORIGWIDTH" val="54"/>
  <p:tag name="PICTUREFILESIZE" val="1437"/>
</p:tagLst>
</file>

<file path=ppt/tags/tag1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0&#10;\]&#10;\end{document}&#10;"/>
  <p:tag name="FILENAME" val="txp_fig"/>
  <p:tag name="FORMAT" val="pngmono"/>
  <p:tag name="RES" val="1200"/>
  <p:tag name="BLEND" val="0"/>
  <p:tag name="TRANSPARENT" val="0"/>
  <p:tag name="TBUG" val="0"/>
  <p:tag name="ALLOWFS" val="0"/>
  <p:tag name="ORIGWIDTH" val="10"/>
  <p:tag name="PICTUREFILESIZE" val="751"/>
</p:tagLst>
</file>

<file path=ppt/tags/tag1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begin{center}&#10;$w_{y^*} \cdot f$\\&#10;$\ge$\\&#10;$w_y \cdot f + 1$&#10;\end{center}&#10;\end{document}&#10;"/>
  <p:tag name="FILENAME" val="txp_fig"/>
  <p:tag name="FORMAT" val="pngmono"/>
  <p:tag name="RES" val="1200"/>
  <p:tag name="BLEND" val="0"/>
  <p:tag name="TRANSPARENT" val="1"/>
  <p:tag name="TBUG" val="0"/>
  <p:tag name="ALLOWFS" val="0"/>
  <p:tag name="ORIGWIDTH" val="92"/>
  <p:tag name="PICTUREFILESIZE" val="8522"/>
</p:tagLst>
</file>

<file path=ppt/tags/tag1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 \min \left( \frac{(w'_y- w'_{y^*}) \cdot f + 1}{2  f \cdot f }, C \right)&#10;\]&#10;\end{document}&#10;"/>
  <p:tag name="FILENAME" val="txp_fig"/>
  <p:tag name="FORMAT" val="pngmono"/>
  <p:tag name="RES" val="1200"/>
  <p:tag name="BLEND" val="0"/>
  <p:tag name="TRANSPARENT" val="0"/>
  <p:tag name="TBUG" val="0"/>
  <p:tag name="ALLOWFS" val="0"/>
  <p:tag name="ORIGWIDTH" val="318"/>
  <p:tag name="PICTUREFILESIZE" val="20484"/>
</p:tagLst>
</file>

<file path=ppt/tags/tag1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C&#10;\]&#10;\end{document}&#10;"/>
  <p:tag name="FILENAME" val="txp_fig"/>
  <p:tag name="FORMAT" val="pngmono"/>
  <p:tag name="RES" val="1200"/>
  <p:tag name="BLEND" val="0"/>
  <p:tag name="TRANSPARENT" val="0"/>
  <p:tag name="TBUG" val="0"/>
  <p:tag name="ALLOWFS" val="0"/>
  <p:tag name="ORIGWIDTH" val="16"/>
  <p:tag name="PICTUREFILESIZE" val="1174"/>
</p:tagLst>
</file>

<file path=ppt/tags/tag1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tau^*&#10;\]&#10;\end{document}&#10;"/>
  <p:tag name="FILENAME" val="txp_fig"/>
  <p:tag name="FORMAT" val="pngmono"/>
  <p:tag name="RES" val="1200"/>
  <p:tag name="BLEND" val="0"/>
  <p:tag name="TRANSPARENT" val="0"/>
  <p:tag name="TBUG" val="0"/>
  <p:tag name="ALLOWFS" val="0"/>
  <p:tag name="ORIGWIDTH" val="19"/>
  <p:tag name="PICTUREFILESIZE" val="94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ags/tag1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 w' ||^2&#10;\]&#10;\end{document}&#10;"/>
  <p:tag name="FILENAME" val="txp_fig"/>
  <p:tag name="FORMAT" val="pngmono"/>
  <p:tag name="RES" val="1200"/>
  <p:tag name="BLEND" val="0"/>
  <p:tag name="TRANSPARENT" val="0"/>
  <p:tag name="TBUG" val="0"/>
  <p:tag name="ALLOWFS" val="0"/>
  <p:tag name="ORIGWIDTH" val="157"/>
  <p:tag name="PICTUREFILESIZE" val="7789"/>
</p:tagLst>
</file>

<file path=ppt/tags/tag1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cdot f(x_i) \ge w_y \cdot f(x_i) + 1&#10;\]&#10;\end{document}&#10;"/>
  <p:tag name="FILENAME" val="txp_fig"/>
  <p:tag name="FORMAT" val="pngmono"/>
  <p:tag name="RES" val="1200"/>
  <p:tag name="BLEND" val="0"/>
  <p:tag name="TRANSPARENT" val="0"/>
  <p:tag name="TBUG" val="0"/>
  <p:tag name="ALLOWFS" val="0"/>
  <p:tag name="ORIGWIDTH" val="255"/>
  <p:tag name="PICTUREFILESIZE" val="13233"/>
</p:tagLst>
</file>

<file path=ppt/tags/tag1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in_{w} \,\, \frac{1}{2}  || w ||^2&#10;\]&#10;\end{document}&#10;"/>
  <p:tag name="FILENAME" val="txp_fig"/>
  <p:tag name="FORMAT" val="pngmono"/>
  <p:tag name="RES" val="1200"/>
  <p:tag name="BLEND" val="0"/>
  <p:tag name="TRANSPARENT" val="0"/>
  <p:tag name="TBUG" val="0"/>
  <p:tag name="ALLOWFS" val="0"/>
  <p:tag name="ORIGWIDTH" val="110"/>
  <p:tag name="PICTUREFILESIZE" val="5853"/>
</p:tagLst>
</file>

<file path=ppt/tags/tag1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orall i, y \,\, w_{y^*} \cdot f(x_i) \ge w_y \cdot f(x_i) + 1&#10;\]&#10;\end{document}&#10;"/>
  <p:tag name="FILENAME" val="txp_fig"/>
  <p:tag name="FORMAT" val="pngmono"/>
  <p:tag name="RES" val="1200"/>
  <p:tag name="BLEND" val="0"/>
  <p:tag name="TRANSPARENT" val="0"/>
  <p:tag name="TBUG" val="0"/>
  <p:tag name="ALLOWFS" val="0"/>
  <p:tag name="ORIGWIDTH" val="302"/>
  <p:tag name="PICTUREFILESIZE" val="16005"/>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8"/>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3,1}=on|Y)&#10;\]&#10;\end{document}&#10;"/>
  <p:tag name="FILENAME" val="txp_fig"/>
  <p:tag name="FORMAT" val="pngmono"/>
  <p:tag name="RES" val="1200"/>
  <p:tag name="BLEND" val="0"/>
  <p:tag name="TRANSPARENT" val="0"/>
  <p:tag name="TBUG" val="0"/>
  <p:tag name="ALLOWFS" val="0"/>
  <p:tag name="ORIGWIDTH" val="149"/>
  <p:tag name="PICTUREFILESIZE" val="728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F_{5,5}=on|Y)&#10;\]&#10;\end{document}&#10;"/>
  <p:tag name="FILENAME" val="txp_fig"/>
  <p:tag name="FORMAT" val="pngmono"/>
  <p:tag name="RES" val="1200"/>
  <p:tag name="BLEND" val="0"/>
  <p:tag name="TRANSPARENT" val="0"/>
  <p:tag name="TBUG" val="0"/>
  <p:tag name="ALLOWFS" val="0"/>
  <p:tag name="ORIGWIDTH" val="149"/>
  <p:tag name="PICTUREFILESIZE" val="7447"/>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W_1 \ldots W_n) = P(Y) \prod_i P(W_i | Y)&#10;\]&#10;\end{document}&#10;"/>
  <p:tag name="FILENAME" val="txp_fig"/>
  <p:tag name="FORMAT" val="pngmono"/>
  <p:tag name="RES" val="1200"/>
  <p:tag name="BLEND" val="0"/>
  <p:tag name="TRANSPARENT" val="0"/>
  <p:tag name="TBUG" val="0"/>
  <p:tag name="ALLOWFS" val="0"/>
  <p:tag name="ORIGWIDTH" val="347"/>
  <p:tag name="PICTUREFILESIZE" val="19190"/>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5"/>
  <p:tag name="PICTUREFILESIZE" val="674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ightarrow \langle F_{0,0} = 0 \,\,\, F_{0,1} = 0 \,\,\, F_{0,2} = 1 \,\,\, F_{0,3} = 1 \,\,\, F_{0,4} = 0 \,\,\, \ldots  F_{15,15} = 0 \rangle&#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42"/>
  <p:tag name="PICTUREFILESIZE" val="21523"/>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05"/>
  <p:tag name="PICTUREFILESIZE" val="573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2987"/>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778"/>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box{features}, C=3)&#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3"/>
  <p:tag name="PICTUREFILESIZE" val="8886"/>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2) = 0.1&#10;\]&#10;\end{document}&#10;"/>
  <p:tag name="FILENAME" val="txp_fig"/>
  <p:tag name="FORMAT" val="pngmono"/>
  <p:tag name="RES" val="1200"/>
  <p:tag name="BLEND" val="0"/>
  <p:tag name="TRANSPARENT" val="0"/>
  <p:tag name="TBUG" val="0"/>
  <p:tag name="ALLOWFS" val="0"/>
  <p:tag name="ORIGWIDTH" val="155"/>
  <p:tag name="PICTUREFILESIZE" val="5987"/>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3) = 0.1&#10;\]&#10;\end{document}&#10;"/>
  <p:tag name="FILENAME" val="txp_fig"/>
  <p:tag name="FORMAT" val="pngmono"/>
  <p:tag name="RES" val="1200"/>
  <p:tag name="BLEND" val="0"/>
  <p:tag name="TRANSPARENT" val="0"/>
  <p:tag name="TBUG" val="0"/>
  <p:tag name="ALLOWFS" val="0"/>
  <p:tag name="ORIGWIDTH" val="155"/>
  <p:tag name="PICTUREFILESIZE" val="6109"/>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9"/>
  <p:tag name="PICTUREFILESIZE" val="8274"/>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074"/>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9"/>
  <p:tag name="PICTUREFILESIZE" val="7671"/>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ff}| C=3) = 0.7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0"/>
  <p:tag name="PICTUREFILESIZE" val="812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F_{0,0} \ldots F_{15,15}) \propto P(Y) \prod_{i,j} P(F_{i,j} | Y)&#10;\]&#10;\end{document}&#10;"/>
  <p:tag name="FILENAME" val="txp_fig"/>
  <p:tag name="FORMAT" val="pngmono"/>
  <p:tag name="RES" val="1200"/>
  <p:tag name="BLEND" val="0"/>
  <p:tag name="TRANSPARENT" val="0"/>
  <p:tag name="TBUG" val="0"/>
  <p:tag name="ALLOWFS" val="0"/>
  <p:tag name="ORIGWIDTH" val="387"/>
  <p:tag name="PICTUREFILESIZE" val="20827"/>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1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5"/>
  <p:tag name="PICTUREFILESIZE" val="7539"/>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9&#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85"/>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2)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376"/>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mathrm{on}| C=3) = 0.8 &#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6"/>
  <p:tag name="PICTUREFILESIZE" val="8527"/>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mathrm{ML}(x) = \frac{\mbox{count}(x)}{\mbox{total samples}}&#10;\]&#10;\end{document}&#10;"/>
  <p:tag name="FILENAME" val="txp_fig"/>
  <p:tag name="FORMAT" val="pngmono"/>
  <p:tag name="RES" val="1200"/>
  <p:tag name="BLEND" val="0"/>
  <p:tag name="TRANSPARENT" val="0"/>
  <p:tag name="TBUG" val="0"/>
  <p:tag name="ALLOWFS" val="0"/>
  <p:tag name="ORIGWIDTH" val="240"/>
  <p:tag name="PICTUREFILESIZE" val="16875"/>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x,\theta) = \prod_i P_\theta(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79"/>
  <p:tag name="PICTUREFILESIZE" val="10898"/>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color}&#10;\begin{document}&#10;\[&#10;P_\mathrm{ML}(\mbox{\textcolor{red}{r}}) = 2/3&#10;\]&#10;\end{document}&#10;"/>
  <p:tag name="FILENAME" val="txp_fig"/>
  <p:tag name="FORMAT" val="png16m"/>
  <p:tag name="RES" val="1200"/>
  <p:tag name="BLEND" val="0"/>
  <p:tag name="TRANSPARENT" val="0"/>
  <p:tag name="TBUG" val="0"/>
  <p:tag name="ALLOWFS" val="0"/>
  <p:tag name="ORIGWIDTH" val="136"/>
  <p:tag name="PICTUREFILESIZE" val="9972"/>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mathrm{ML}(x) = \frac{\mbox{count}(x)}{\mbox{total samples}}&#10;\]&#10;\end{document}&#10;"/>
  <p:tag name="FILENAME" val="txp_fig"/>
  <p:tag name="FORMAT" val="pngmono"/>
  <p:tag name="RES" val="1200"/>
  <p:tag name="BLEND" val="0"/>
  <p:tag name="TRANSPARENT" val="0"/>
  <p:tag name="TBUG" val="0"/>
  <p:tag name="ALLOWFS" val="0"/>
  <p:tag name="ORIGWIDTH" val="240"/>
  <p:tag name="PICTUREFILESIZE" val="1687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theta_{ML} = \argmax_\theta P({\bf X}|\theta)&#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0"/>
  <p:tag name="PICTUREFILESIZE" val="13388"/>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hantom{\theta_{ML}} = \argmax_\theta \prod_i P_\theta(X_i)&#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94"/>
  <p:tag name="PICTUREFILESIZE" val="12446"/>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frac{c(x)+1}{N + |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8"/>
  <p:tag name="PICTUREFILESIZE" val="7552"/>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ML}(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77"/>
  <p:tag name="PICTUREFILESIZE" val="12698"/>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85"/>
  <p:tag name="PICTUREFILESIZE" val="13209"/>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x) = \frac{c(x)+1}{\sum_x [ c(x)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0"/>
  <p:tag name="PICTUREFILESIZE" val="16024"/>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X) = \left\langle \frac{3}{5}, \frac{2}{5}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856"/>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100}(X) = \left\langle \frac{102}{203}, \frac{101}{20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67"/>
  <p:tag name="PICTUREFILESIZE" val="18124"/>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0}(X) = \left\langle \frac{2}{3}, \frac{1}{3} \right\rangle&#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97"/>
  <p:tag name="PICTUREFILESIZE" val="13915"/>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y) = \frac{c(x,y)+k}{c(y)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6"/>
  <p:tag name="PICTUREFILESIZE" val="20968"/>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22"/>
  <p:tag name="PICTUREFILESIZE" val="30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AP,k}(x) = \frac{c(x)+k}{N + k|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8"/>
  <p:tag name="PICTUREFILESIZE" val="16244"/>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_{LIN}(x|y) = \alpha \hat{P}(x|y) + (1.0 - \alpha)\hat{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71"/>
  <p:tag name="PICTUREFILESIZE" val="18959"/>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ham})}{P(W | \mbox{sp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78"/>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W | \mbox{spam})}{P(W | \mbox{ham})}&#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8"/>
  <p:tag name="PICTUREFILESIZE" val="12982"/>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graphicx}&#10;\begin{document}&#10;\def\argmax{\mathop{\rm arg\,max}}&#10;\rotatebox{0}{$k$}&#10;\end{document}&#10;"/>
  <p:tag name="FILENAME" val="txp_fig"/>
  <p:tag name="FORMAT" val="pngmono"/>
  <p:tag name="RES" val="1200"/>
  <p:tag name="BLEND" val="0"/>
  <p:tag name="TRANSPARENT" val="0"/>
  <p:tag name="TBUG" val="0"/>
  <p:tag name="ALLOWFS" val="0"/>
  <p:tag name="ORIGWIDTH" val="10"/>
  <p:tag name="PICTUREFILESIZE" val="918"/>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color}&#10;\begin{document}&#10;\def\argmax{\mathop{\rm arg\,max}}&#10;\textcolor{blue}{training}&#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76"/>
  <p:tag name="PICTUREFILESIZE" val="5660"/>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OliveGreen}{held-ou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82"/>
  <p:tag name="PICTUREFILESIZE" val="5624"/>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usepackage[usenames]{color}&#10;\begin{document}&#10;\def\argmax{\mathop{\rm arg\,max}}&#10;\textcolor{BrickRed}{test}&#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39"/>
  <p:tag name="PICTUREFILESIZE" val="3600"/>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mbox{confidence}(x) = \max_y P(y|x)&#10;\]&#10;\end{document}&#10;"/>
  <p:tag name="FILENAME" val="txp_fig"/>
  <p:tag name="FORMAT" val="pngmono"/>
  <p:tag name="RES" val="1200"/>
  <p:tag name="BLEND" val="0"/>
  <p:tag name="TRANSPARENT" val="0"/>
  <p:tag name="TBUG" val="0"/>
  <p:tag name="ALLOWFS" val="0"/>
  <p:tag name="ORIGWIDTH" val="277"/>
  <p:tag name="PICTUREFILESIZE" val="1578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mbox{F}_1 \ldots \mbox{F}_n) =&#10;\]&#10;\end{document}&#10;"/>
  <p:tag name="FILENAME" val="txp_fig"/>
  <p:tag name="FORMAT" val="pngmono"/>
  <p:tag name="RES" val="1200"/>
  <p:tag name="BLEND" val="0"/>
  <p:tag name="TRANSPARENT" val="0"/>
  <p:tag name="TBUG" val="0"/>
  <p:tag name="ALLOWFS" val="0"/>
  <p:tag name="ORIGWIDTH" val="168"/>
  <p:tag name="PICTUREFILESIZE" val="5558"/>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P(y|x)&#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63"/>
  <p:tag name="PICTUREFILESIZE" val="4154"/>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usepackage{graphicx}&#10;\begin{document}&#10;\def\argmax{\mathop{\rm arg\,max}}&#10;\rotatebox{90}{accuracy}&#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4"/>
  <p:tag name="PICTUREFILESIZE" val="2883"/>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x$&#10;\end{document}&#10;"/>
  <p:tag name="FILENAME" val="TP_tmp"/>
  <p:tag name="FORMAT" val="png16m"/>
  <p:tag name="RES" val="1200"/>
  <p:tag name="BLEND" val="0"/>
  <p:tag name="TRANSPARENT" val="0"/>
  <p:tag name="TBUG" val="0"/>
  <p:tag name="ALLOWFS" val="0"/>
  <p:tag name="ORIGWIDTH" val="6"/>
  <p:tag name="PICTUREFILESIZE" val="812"/>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f(x)$&#10;\end{document}&#10;"/>
  <p:tag name="FILENAME" val="TP_tmp"/>
  <p:tag name="FORMAT" val="png16m"/>
  <p:tag name="RES" val="1200"/>
  <p:tag name="BLEND" val="0"/>
  <p:tag name="TRANSPARENT" val="0"/>
  <p:tag name="TBUG" val="0"/>
  <p:tag name="ALLOWFS" val="0"/>
  <p:tag name="ORIGWIDTH" val="19"/>
  <p:tag name="PICTUREFILESIZE" val="2248"/>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y$&#10;\end{document}&#10;"/>
  <p:tag name="FILENAME" val="TP_tmp"/>
  <p:tag name="FORMAT" val="png16m"/>
  <p:tag name="RES" val="1200"/>
  <p:tag name="BLEND" val="0"/>
  <p:tag name="TRANSPARENT" val="0"/>
  <p:tag name="TBUG" val="0"/>
  <p:tag name="ALLOWFS" val="0"/>
  <p:tag name="ORIGWIDTH" val="6"/>
  <p:tag name="PICTUREFILESIZE" val="963"/>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activation}_w(x) = \sum_i w_i \cdot f_i(x) = w \cdot f(x)&#10;\]&#10;\end{document}&#10;"/>
  <p:tag name="FILENAME" val="txp_fig"/>
  <p:tag name="FORMAT" val="pngmono"/>
  <p:tag name="RES" val="1200"/>
  <p:tag name="BLEND" val="0"/>
  <p:tag name="TRANSPARENT" val="0"/>
  <p:tag name="TBUG" val="0"/>
  <p:tag name="ALLOWFS" val="0"/>
  <p:tag name="ORIGWIDTH" val="391"/>
  <p:tag name="PICTUREFILESIZE" val="22311"/>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mbox{Y}) \prod_i P(\mbox{F}_i | \mbox{Y})&#10;\]&#10;\end{document}&#10;"/>
  <p:tag name="FILENAME" val="txp_fig"/>
  <p:tag name="FORMAT" val="pngmono"/>
  <p:tag name="RES" val="1200"/>
  <p:tag name="BLEND" val="0"/>
  <p:tag name="TRANSPARENT" val="0"/>
  <p:tag name="TBUG" val="0"/>
  <p:tag name="ALLOWFS" val="0"/>
  <p:tag name="ORIGWIDTH" val="157"/>
  <p:tag name="PICTUREFILESIZE" val="9202"/>
</p:tagLst>
</file>

<file path=ppt/tags/tag7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7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1)&#10;\]&#10;\end{document}&#10;"/>
  <p:tag name="FILENAME" val="txp_fig"/>
  <p:tag name="FORMAT" val="pngmono"/>
  <p:tag name="RES" val="1200"/>
  <p:tag name="BLEND" val="0"/>
  <p:tag name="TRANSPARENT" val="0"/>
  <p:tag name="TBUG" val="0"/>
  <p:tag name="ALLOWFS" val="0"/>
  <p:tag name="ORIGWIDTH" val="53"/>
  <p:tag name="PICTUREFILESIZE" val="3200"/>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2)&#10;\]&#10;\end{document}&#10;"/>
  <p:tag name="FILENAME" val="txp_fig"/>
  <p:tag name="FORMAT" val="pngmono"/>
  <p:tag name="RES" val="1200"/>
  <p:tag name="BLEND" val="0"/>
  <p:tag name="TRANSPARENT" val="0"/>
  <p:tag name="TBUG" val="0"/>
  <p:tag name="ALLOWFS" val="0"/>
  <p:tag name="ORIGWIDTH" val="53"/>
  <p:tag name="PICTUREFILESIZE" val="3579"/>
</p:tagLst>
</file>

<file path=ppt/tags/tag7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cdot f&#10;\]&#10;\end{document}&#10;"/>
  <p:tag name="FILENAME" val="txp_fig"/>
  <p:tag name="FORMAT" val="pngmono"/>
  <p:tag name="RES" val="1200"/>
  <p:tag name="BLEND" val="0"/>
  <p:tag name="TRANSPARENT" val="0"/>
  <p:tag name="TBUG" val="0"/>
  <p:tag name="ALLOWFS" val="0"/>
  <p:tag name="ORIGWIDTH" val="43"/>
  <p:tag name="PICTUREFILESIZE" val="1908"/>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5"/>
  <p:tag name="PICTUREFILESIZE" val="961"/>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 \cdot w = 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86"/>
  <p:tag name="PICTUREFILESIZE" val="3074"/>
</p:tagLst>
</file>

<file path=ppt/tags/tag7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7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 w + y^* \cdot f&#10;\]&#10;\end{document}&#10;"/>
  <p:tag name="FILENAME" val="txp_fig"/>
  <p:tag name="FORMAT" val="pngmono"/>
  <p:tag name="RES" val="1200"/>
  <p:tag name="BLEND" val="0"/>
  <p:tag name="TRANSPARENT" val="0"/>
  <p:tag name="TBUG" val="0"/>
  <p:tag name="ALLOWFS" val="0"/>
  <p:tag name="ORIGWIDTH" val="138"/>
  <p:tag name="PICTUREFILESIZE" val="5283"/>
</p:tagLst>
</file>

<file path=ppt/tags/tag7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cdot \! f&#10;\]&#10;\end{document}&#10;"/>
  <p:tag name="FILENAME" val="txp_fig"/>
  <p:tag name="FORMAT" val="pngmono"/>
  <p:tag name="RES" val="1200"/>
  <p:tag name="BLEND" val="0"/>
  <p:tag name="TRANSPARENT" val="0"/>
  <p:tag name="TBUG" val="0"/>
  <p:tag name="ALLOWFS" val="0"/>
  <p:tag name="ORIGWIDTH" val="40"/>
  <p:tag name="PICTUREFILESIZE" val="232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f_1 \ldots f_n) =&#10;\]&#10;\end{document}&#10;"/>
  <p:tag name="FILENAME" val="txp_fig"/>
  <p:tag name="FORMAT" val="pngmono"/>
  <p:tag name="RES" val="1200"/>
  <p:tag name="BLEND" val="0"/>
  <p:tag name="TRANSPARENT" val="0"/>
  <p:tag name="TBUG" val="0"/>
  <p:tag name="ALLOWFS" val="0"/>
  <p:tag name="ORIGWIDTH" val="156"/>
  <p:tag name="PICTUREFILESIZE" val="6495"/>
</p:tagLst>
</file>

<file path=ppt/tags/tag8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10;y = \begin{cases} &#10;+1   &amp; \textmd{if}\ \ w \cdot f(x) \geq 0 \\&#10;-1   &amp;  \textmd{if}\ \ w \cdot f(x) &lt; 0 \\&#10;\end{cases}&#10;\]&#10;\end{document}&#10;"/>
  <p:tag name="FILENAME" val="TP_tmp"/>
  <p:tag name="FORMAT" val="bmp256"/>
  <p:tag name="RES" val="1200"/>
  <p:tag name="BLEND" val="0"/>
  <p:tag name="TRANSPARENT" val="0"/>
  <p:tag name="TBUG" val="0"/>
  <p:tag name="ALLOWFS" val="0"/>
  <p:tag name="ORIGWIDTH" val="114"/>
  <p:tag name="PICTUREFILESIZE" val="983378"/>
</p:tagLst>
</file>

<file path=ppt/tags/tag8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 \cdot f(x)&#10;\]&#10;\end{document}&#10;"/>
  <p:tag name="FILENAME" val="txp_fig"/>
  <p:tag name="FORMAT" val="pngmono"/>
  <p:tag name="RES" val="1200"/>
  <p:tag name="BLEND" val="0"/>
  <p:tag name="TRANSPARENT" val="0"/>
  <p:tag name="TBUG" val="0"/>
  <p:tag name="ALLOWFS" val="0"/>
  <p:tag name="ORIGWIDTH" val="82"/>
  <p:tag name="PICTUREFILESIZE" val="5009"/>
</p:tagLst>
</file>

<file path=ppt/tags/tag8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 \argmax_y \,\, w_y \cdot f(x)&#10;\]&#10;\end{document}&#10;"/>
  <p:tag name="FILENAME" val="txp_fig"/>
  <p:tag name="FORMAT" val="pngmono"/>
  <p:tag name="RES" val="1200"/>
  <p:tag name="BLEND" val="0"/>
  <p:tag name="TRANSPARENT" val="0"/>
  <p:tag name="TBUG" val="0"/>
  <p:tag name="ALLOWFS" val="0"/>
  <p:tag name="ORIGWIDTH" val="212"/>
  <p:tag name="PICTUREFILESIZE" val="12275"/>
</p:tagLst>
</file>

<file path=ppt/tags/tag8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cdot f \,\, \mbox{biggest}&#10;\]&#10;\end{document}&#10;"/>
  <p:tag name="FILENAME" val="txp_fig"/>
  <p:tag name="FORMAT" val="pngmono"/>
  <p:tag name="RES" val="1200"/>
  <p:tag name="BLEND" val="0"/>
  <p:tag name="TRANSPARENT" val="1"/>
  <p:tag name="TBUG" val="0"/>
  <p:tag name="ALLOWFS" val="0"/>
  <p:tag name="ORIGWIDTH" val="132"/>
  <p:tag name="PICTUREFILESIZE" val="6777"/>
</p:tagLst>
</file>

<file path=ppt/tags/tag8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2 \cdot f\\&#10;\mbox{biggest}&#10;\end{array}&#10;\]&#10;\end{document}&#10;"/>
  <p:tag name="FILENAME" val="txp_fig"/>
  <p:tag name="FORMAT" val="pngmono"/>
  <p:tag name="RES" val="1200"/>
  <p:tag name="BLEND" val="0"/>
  <p:tag name="TRANSPARENT" val="1"/>
  <p:tag name="TBUG" val="0"/>
  <p:tag name="ALLOWFS" val="0"/>
  <p:tag name="ORIGWIDTH" val="71"/>
  <p:tag name="PICTUREFILESIZE" val="7048"/>
</p:tagLst>
</file>

<file path=ppt/tags/tag8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begin{array}{c}&#10;w_3 \cdot f\\&#10;\mbox{biggest}&#10;\end{array}&#10;\]&#10;\end{document}&#10;"/>
  <p:tag name="FILENAME" val="txp_fig"/>
  <p:tag name="FORMAT" val="pngmono"/>
  <p:tag name="RES" val="1200"/>
  <p:tag name="BLEND" val="0"/>
  <p:tag name="TRANSPARENT" val="1"/>
  <p:tag name="TBUG" val="0"/>
  <p:tag name="ALLOWFS" val="0"/>
  <p:tag name="ORIGWIDTH" val="71"/>
  <p:tag name="PICTUREFILESIZE" val="7091"/>
</p:tagLst>
</file>

<file path=ppt/tags/tag8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y}&#10;\]&#10;\end{document}&#10;"/>
  <p:tag name="FILENAME" val="txp_fig"/>
  <p:tag name="FORMAT" val="pngmono"/>
  <p:tag name="RES" val="1200"/>
  <p:tag name="BLEND" val="0"/>
  <p:tag name="TRANSPARENT" val="0"/>
  <p:tag name="TBUG" val="0"/>
  <p:tag name="ALLOWFS" val="0"/>
  <p:tag name="ORIGWIDTH" val="24"/>
  <p:tag name="PICTUREFILESIZE" val="1673"/>
</p:tagLst>
</file>

<file path=ppt/tags/tag8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1&#10;\]&#10;\end{document}&#10;"/>
  <p:tag name="FILENAME" val="txp_fig"/>
  <p:tag name="FORMAT" val="pngmono"/>
  <p:tag name="RES" val="1200"/>
  <p:tag name="BLEND" val="0"/>
  <p:tag name="TRANSPARENT" val="1"/>
  <p:tag name="TBUG" val="0"/>
  <p:tag name="ALLOWFS" val="0"/>
  <p:tag name="ORIGWIDTH" val="24"/>
  <p:tag name="PICTUREFILESIZE" val="1148"/>
</p:tagLst>
</file>

<file path=ppt/tags/tag8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2&#10;\]&#10;\end{document}&#10;"/>
  <p:tag name="FILENAME" val="txp_fig"/>
  <p:tag name="FORMAT" val="pngmono"/>
  <p:tag name="RES" val="1200"/>
  <p:tag name="BLEND" val="0"/>
  <p:tag name="TRANSPARENT" val="1"/>
  <p:tag name="TBUG" val="0"/>
  <p:tag name="ALLOWFS" val="0"/>
  <p:tag name="ORIGWIDTH" val="25"/>
  <p:tag name="PICTUREFILESIZE" val="1650"/>
</p:tagLst>
</file>

<file path=ppt/tags/tag8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w_3&#10;\]&#10;\end{document}&#10;"/>
  <p:tag name="FILENAME" val="txp_fig"/>
  <p:tag name="FORMAT" val="pngmono"/>
  <p:tag name="RES" val="1200"/>
  <p:tag name="BLEND" val="0"/>
  <p:tag name="TRANSPARENT" val="1"/>
  <p:tag name="TBUG" val="0"/>
  <p:tag name="ALLOWFS" val="0"/>
  <p:tag name="ORIGWIDTH" val="25"/>
  <p:tag name="PICTUREFILESIZE" val="1690"/>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eft[&#10;\begin{array}{c}&#10;P(y_1, f_1 \ldots f_n)\\&#10;P(y_2, f_1 \ldots f_n)\\&#10;\vdots\\&#10;P(y_k, f_1 \ldots f_n)\\&#10;\end{array}&#10;\right]&#10;\]&#10;\end{document}&#10;"/>
  <p:tag name="FILENAME" val="txp_fig"/>
  <p:tag name="FORMAT" val="pngmono"/>
  <p:tag name="RES" val="1200"/>
  <p:tag name="BLEND" val="0"/>
  <p:tag name="TRANSPARENT" val="0"/>
  <p:tag name="TBUG" val="0"/>
  <p:tag name="ALLOWFS" val="0"/>
  <p:tag name="ORIGWIDTH" val="168"/>
  <p:tag name="PICTUREFILESIZE" val="22329"/>
</p:tagLst>
</file>

<file path=ppt/tags/tag9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48"/>
  <p:tag name="PICTUREFILESIZE" val="7207"/>
</p:tagLst>
</file>

<file path=ppt/tags/tag9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 = w_{y^*} + f(x)&#10;\]&#10;\end{document}&#10;"/>
  <p:tag name="FILENAME" val="txp_fig"/>
  <p:tag name="FORMAT" val="pngmono"/>
  <p:tag name="RES" val="1200"/>
  <p:tag name="BLEND" val="0"/>
  <p:tag name="TRANSPARENT" val="0"/>
  <p:tag name="TBUG" val="0"/>
  <p:tag name="ALLOWFS" val="0"/>
  <p:tag name="ORIGWIDTH" val="167"/>
  <p:tag name="PICTUREFILESIZE" val="8479"/>
</p:tagLst>
</file>

<file path=ppt/tags/tag9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begin{array}{rl}&#10;y &amp;= \argmax_y \,\, w_y \cdot f(x)&#10;\end{array}&#10;\]&#10;\end{document}&#10;"/>
  <p:tag name="FILENAME" val="txp_fig"/>
  <p:tag name="FORMAT" val="pngmono"/>
  <p:tag name="RES" val="1200"/>
  <p:tag name="BLEND" val="0"/>
  <p:tag name="TRANSPARENT" val="0"/>
  <p:tag name="TBUG" val="0"/>
  <p:tag name="ALLOWFS" val="0"/>
  <p:tag name="ORIGWIDTH" val="232"/>
  <p:tag name="PICTUREFILESIZE" val="11657"/>
</p:tagLst>
</file>

<file path=ppt/tags/tag9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4"/>
  <p:tag name="PICTUREFILESIZE" val="1673"/>
</p:tagLst>
</file>

<file path=ppt/tags/tag9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29"/>
  <p:tag name="PICTUREFILESIZE" val="1995"/>
</p:tagLst>
</file>

<file path=ppt/tags/tag9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9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_{y^*}&#10;\]&#10;\end{document}&#10;"/>
  <p:tag name="FILENAME" val="txp_fig"/>
  <p:tag name="FORMAT" val="pngmono"/>
  <p:tag name="RES" val="1200"/>
  <p:tag name="BLEND" val="0"/>
  <p:tag name="TRANSPARENT" val="0"/>
  <p:tag name="TBUG" val="0"/>
  <p:tag name="ALLOWFS" val="0"/>
  <p:tag name="ORIGWIDTH" val="31"/>
  <p:tag name="PICTUREFILESIZE" val="2198"/>
</p:tagLst>
</file>

<file path=ppt/tags/tag9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SPORT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92"/>
  <p:tag name="PICTUREFILESIZE" val="5345"/>
</p:tagLst>
</file>

<file path=ppt/tags/tag9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POLITICS}&#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0"/>
  <p:tag name="PICTUREFILESIZE" val="5713"/>
</p:tagLst>
</file>

<file path=ppt/tags/tag9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_{TECH}&#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71"/>
  <p:tag name="PICTUREFILESIZE" val="359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51179</TotalTime>
  <Words>5859</Words>
  <Application>Microsoft Macintosh PowerPoint</Application>
  <PresentationFormat>Widescreen</PresentationFormat>
  <Paragraphs>997</Paragraphs>
  <Slides>68</Slides>
  <Notes>22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8" baseType="lpstr">
      <vt:lpstr>Calibri</vt:lpstr>
      <vt:lpstr>Courier New</vt:lpstr>
      <vt:lpstr>Helvetica</vt:lpstr>
      <vt:lpstr>Mangal</vt:lpstr>
      <vt:lpstr>Symbol</vt:lpstr>
      <vt:lpstr>Verdana</vt:lpstr>
      <vt:lpstr>Wingdings</vt:lpstr>
      <vt:lpstr>Arial</vt:lpstr>
      <vt:lpstr>dan-berkeley-nlp-v1</vt:lpstr>
      <vt:lpstr>Photo Editor Photo</vt:lpstr>
      <vt:lpstr>Announcements</vt:lpstr>
      <vt:lpstr>PowerPoint Presentation</vt:lpstr>
      <vt:lpstr>Machine Learning</vt:lpstr>
      <vt:lpstr>Review: Spam Classification</vt:lpstr>
      <vt:lpstr>Review: Digit Recognition</vt:lpstr>
      <vt:lpstr>Review Other Classification Tasks</vt:lpstr>
      <vt:lpstr>Review: Model-Based Classification</vt:lpstr>
      <vt:lpstr>Naïve Bayes for Digits</vt:lpstr>
      <vt:lpstr>General Naïve Bayes</vt:lpstr>
      <vt:lpstr>Inference for Naïve Bayes</vt:lpstr>
      <vt:lpstr>General Naïve Bayes</vt:lpstr>
      <vt:lpstr>Example: Conditional Probabilities</vt:lpstr>
      <vt:lpstr>A Spam Filter</vt:lpstr>
      <vt:lpstr>Naïve Bayes for Text</vt:lpstr>
      <vt:lpstr>Example: Spam Filtering</vt:lpstr>
      <vt:lpstr>Spam Example</vt:lpstr>
      <vt:lpstr>Training and Testing</vt:lpstr>
      <vt:lpstr>Important Concepts</vt:lpstr>
      <vt:lpstr>Generalization and Overfitting</vt:lpstr>
      <vt:lpstr>Overfitting</vt:lpstr>
      <vt:lpstr>Example: Overfitting</vt:lpstr>
      <vt:lpstr>Example: Overfitting</vt:lpstr>
      <vt:lpstr>Generalization and Overfitting</vt:lpstr>
      <vt:lpstr>Parameter Estimation</vt:lpstr>
      <vt:lpstr>Parameter Estimation</vt:lpstr>
      <vt:lpstr>Maximum Likelihood</vt:lpstr>
      <vt:lpstr>Unseen Events</vt:lpstr>
      <vt:lpstr>Laplace Smoothing</vt:lpstr>
      <vt:lpstr>Laplace Smoothing</vt:lpstr>
      <vt:lpstr>Estimation: Linear Interpolation* </vt:lpstr>
      <vt:lpstr>Real NB: Smoothing</vt:lpstr>
      <vt:lpstr>Tuning</vt:lpstr>
      <vt:lpstr>Tuning on Held-Out Data</vt:lpstr>
      <vt:lpstr>Features</vt:lpstr>
      <vt:lpstr>Errors, and What to Do</vt:lpstr>
      <vt:lpstr>What to Do About Errors?</vt:lpstr>
      <vt:lpstr>Baselines</vt:lpstr>
      <vt:lpstr>Confidences from a Classifier</vt:lpstr>
      <vt:lpstr>Summary</vt:lpstr>
      <vt:lpstr>PowerPoint Presentation</vt:lpstr>
      <vt:lpstr>Error-Driven Classification</vt:lpstr>
      <vt:lpstr>Errors, and What to Do</vt:lpstr>
      <vt:lpstr>What to Do About Errors</vt:lpstr>
      <vt:lpstr>Linear Classifiers</vt:lpstr>
      <vt:lpstr>Feature Vectors</vt:lpstr>
      <vt:lpstr>Some (Simplified) Biology</vt:lpstr>
      <vt:lpstr>Linear Classifiers</vt:lpstr>
      <vt:lpstr>Weights</vt:lpstr>
      <vt:lpstr>Decision Rules</vt:lpstr>
      <vt:lpstr>Binary Decision Rule</vt:lpstr>
      <vt:lpstr>Weight Updates</vt:lpstr>
      <vt:lpstr>Learning: Binary Perceptron</vt:lpstr>
      <vt:lpstr>Learning: Binary Perceptron</vt:lpstr>
      <vt:lpstr>3Blue1Brown</vt:lpstr>
      <vt:lpstr>Examples: Perceptron</vt:lpstr>
      <vt:lpstr>Multiclass Decision Rule</vt:lpstr>
      <vt:lpstr>Learning: Multiclass Perceptron</vt:lpstr>
      <vt:lpstr>Example: Multiclass Perceptron</vt:lpstr>
      <vt:lpstr>Properties of Perceptrons</vt:lpstr>
      <vt:lpstr>Examples: Perceptron</vt:lpstr>
      <vt:lpstr>Improving the Perceptron</vt:lpstr>
      <vt:lpstr>Problems with the Perceptron</vt:lpstr>
      <vt:lpstr>Fixing the Perceptron</vt:lpstr>
      <vt:lpstr>Minimum Correcting Update</vt:lpstr>
      <vt:lpstr>Maximum Step Size</vt:lpstr>
      <vt:lpstr>Linear Separators</vt:lpstr>
      <vt:lpstr>Support Vector Machines</vt:lpstr>
      <vt:lpstr>Classification: Comparison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2952</cp:revision>
  <cp:lastPrinted>2019-08-02T18:02:32Z</cp:lastPrinted>
  <dcterms:created xsi:type="dcterms:W3CDTF">2004-08-27T04:16:05Z</dcterms:created>
  <dcterms:modified xsi:type="dcterms:W3CDTF">2019-11-05T16:19:04Z</dcterms:modified>
</cp:coreProperties>
</file>