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1" r:id="rId5"/>
    <p:sldId id="264" r:id="rId6"/>
    <p:sldId id="333" r:id="rId7"/>
    <p:sldId id="334" r:id="rId8"/>
    <p:sldId id="335" r:id="rId9"/>
    <p:sldId id="319" r:id="rId10"/>
    <p:sldId id="336" r:id="rId11"/>
    <p:sldId id="337" r:id="rId12"/>
    <p:sldId id="338" r:id="rId13"/>
    <p:sldId id="339" r:id="rId14"/>
    <p:sldId id="260" r:id="rId15"/>
    <p:sldId id="340" r:id="rId16"/>
    <p:sldId id="258" r:id="rId17"/>
    <p:sldId id="318" r:id="rId18"/>
    <p:sldId id="328" r:id="rId19"/>
    <p:sldId id="347" r:id="rId20"/>
    <p:sldId id="341" r:id="rId21"/>
    <p:sldId id="301" r:id="rId22"/>
    <p:sldId id="329" r:id="rId23"/>
    <p:sldId id="343" r:id="rId24"/>
    <p:sldId id="342" r:id="rId25"/>
    <p:sldId id="330" r:id="rId26"/>
    <p:sldId id="307" r:id="rId27"/>
    <p:sldId id="308" r:id="rId28"/>
    <p:sldId id="309" r:id="rId29"/>
    <p:sldId id="310" r:id="rId30"/>
    <p:sldId id="314" r:id="rId31"/>
    <p:sldId id="349" r:id="rId32"/>
    <p:sldId id="348" r:id="rId33"/>
    <p:sldId id="311" r:id="rId34"/>
    <p:sldId id="344" r:id="rId35"/>
    <p:sldId id="345" r:id="rId36"/>
    <p:sldId id="265" r:id="rId37"/>
    <p:sldId id="317" r:id="rId38"/>
    <p:sldId id="316" r:id="rId39"/>
    <p:sldId id="315" r:id="rId40"/>
    <p:sldId id="268" r:id="rId41"/>
    <p:sldId id="269" r:id="rId42"/>
    <p:sldId id="270" r:id="rId43"/>
    <p:sldId id="346" r:id="rId44"/>
    <p:sldId id="271" r:id="rId45"/>
    <p:sldId id="272" r:id="rId46"/>
    <p:sldId id="273" r:id="rId47"/>
    <p:sldId id="274" r:id="rId48"/>
    <p:sldId id="275" r:id="rId49"/>
    <p:sldId id="312" r:id="rId50"/>
    <p:sldId id="276" r:id="rId51"/>
    <p:sldId id="277" r:id="rId52"/>
    <p:sldId id="313" r:id="rId53"/>
    <p:sldId id="278" r:id="rId54"/>
    <p:sldId id="279"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59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D673BE-382B-40AD-A948-0FE848D47ADE}"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7E6EB-A478-4758-A1F6-42F684EAE9BE}" type="slidenum">
              <a:rPr lang="en-US" smtClean="0"/>
              <a:t>‹#›</a:t>
            </a:fld>
            <a:endParaRPr lang="en-US"/>
          </a:p>
        </p:txBody>
      </p:sp>
    </p:spTree>
    <p:extLst>
      <p:ext uri="{BB962C8B-B14F-4D97-AF65-F5344CB8AC3E}">
        <p14:creationId xmlns:p14="http://schemas.microsoft.com/office/powerpoint/2010/main" val="628282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D673BE-382B-40AD-A948-0FE848D47ADE}"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7E6EB-A478-4758-A1F6-42F684EAE9BE}" type="slidenum">
              <a:rPr lang="en-US" smtClean="0"/>
              <a:t>‹#›</a:t>
            </a:fld>
            <a:endParaRPr lang="en-US"/>
          </a:p>
        </p:txBody>
      </p:sp>
    </p:spTree>
    <p:extLst>
      <p:ext uri="{BB962C8B-B14F-4D97-AF65-F5344CB8AC3E}">
        <p14:creationId xmlns:p14="http://schemas.microsoft.com/office/powerpoint/2010/main" val="3568515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D673BE-382B-40AD-A948-0FE848D47ADE}"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7E6EB-A478-4758-A1F6-42F684EAE9BE}" type="slidenum">
              <a:rPr lang="en-US" smtClean="0"/>
              <a:t>‹#›</a:t>
            </a:fld>
            <a:endParaRPr lang="en-US"/>
          </a:p>
        </p:txBody>
      </p:sp>
    </p:spTree>
    <p:extLst>
      <p:ext uri="{BB962C8B-B14F-4D97-AF65-F5344CB8AC3E}">
        <p14:creationId xmlns:p14="http://schemas.microsoft.com/office/powerpoint/2010/main" val="1648063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D673BE-382B-40AD-A948-0FE848D47ADE}"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7E6EB-A478-4758-A1F6-42F684EAE9BE}" type="slidenum">
              <a:rPr lang="en-US" smtClean="0"/>
              <a:t>‹#›</a:t>
            </a:fld>
            <a:endParaRPr lang="en-US"/>
          </a:p>
        </p:txBody>
      </p:sp>
    </p:spTree>
    <p:extLst>
      <p:ext uri="{BB962C8B-B14F-4D97-AF65-F5344CB8AC3E}">
        <p14:creationId xmlns:p14="http://schemas.microsoft.com/office/powerpoint/2010/main" val="2921303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D673BE-382B-40AD-A948-0FE848D47ADE}"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7E6EB-A478-4758-A1F6-42F684EAE9BE}" type="slidenum">
              <a:rPr lang="en-US" smtClean="0"/>
              <a:t>‹#›</a:t>
            </a:fld>
            <a:endParaRPr lang="en-US"/>
          </a:p>
        </p:txBody>
      </p:sp>
    </p:spTree>
    <p:extLst>
      <p:ext uri="{BB962C8B-B14F-4D97-AF65-F5344CB8AC3E}">
        <p14:creationId xmlns:p14="http://schemas.microsoft.com/office/powerpoint/2010/main" val="4245542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D673BE-382B-40AD-A948-0FE848D47ADE}" type="datetimeFigureOut">
              <a:rPr lang="en-US" smtClean="0"/>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E7E6EB-A478-4758-A1F6-42F684EAE9BE}" type="slidenum">
              <a:rPr lang="en-US" smtClean="0"/>
              <a:t>‹#›</a:t>
            </a:fld>
            <a:endParaRPr lang="en-US"/>
          </a:p>
        </p:txBody>
      </p:sp>
    </p:spTree>
    <p:extLst>
      <p:ext uri="{BB962C8B-B14F-4D97-AF65-F5344CB8AC3E}">
        <p14:creationId xmlns:p14="http://schemas.microsoft.com/office/powerpoint/2010/main" val="3576146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D673BE-382B-40AD-A948-0FE848D47ADE}" type="datetimeFigureOut">
              <a:rPr lang="en-US" smtClean="0"/>
              <a:t>8/18/2020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E7E6EB-A478-4758-A1F6-42F684EAE9BE}" type="slidenum">
              <a:rPr lang="en-US" smtClean="0"/>
              <a:t>‹#›</a:t>
            </a:fld>
            <a:endParaRPr lang="en-US"/>
          </a:p>
        </p:txBody>
      </p:sp>
    </p:spTree>
    <p:extLst>
      <p:ext uri="{BB962C8B-B14F-4D97-AF65-F5344CB8AC3E}">
        <p14:creationId xmlns:p14="http://schemas.microsoft.com/office/powerpoint/2010/main" val="1797281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D673BE-382B-40AD-A948-0FE848D47ADE}" type="datetimeFigureOut">
              <a:rPr lang="en-US" smtClean="0"/>
              <a:t>8/18/2020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E7E6EB-A478-4758-A1F6-42F684EAE9BE}" type="slidenum">
              <a:rPr lang="en-US" smtClean="0"/>
              <a:t>‹#›</a:t>
            </a:fld>
            <a:endParaRPr lang="en-US"/>
          </a:p>
        </p:txBody>
      </p:sp>
    </p:spTree>
    <p:extLst>
      <p:ext uri="{BB962C8B-B14F-4D97-AF65-F5344CB8AC3E}">
        <p14:creationId xmlns:p14="http://schemas.microsoft.com/office/powerpoint/2010/main" val="202412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D673BE-382B-40AD-A948-0FE848D47ADE}" type="datetimeFigureOut">
              <a:rPr lang="en-US" smtClean="0"/>
              <a:t>8/18/2020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E7E6EB-A478-4758-A1F6-42F684EAE9BE}" type="slidenum">
              <a:rPr lang="en-US" smtClean="0"/>
              <a:t>‹#›</a:t>
            </a:fld>
            <a:endParaRPr lang="en-US"/>
          </a:p>
        </p:txBody>
      </p:sp>
    </p:spTree>
    <p:extLst>
      <p:ext uri="{BB962C8B-B14F-4D97-AF65-F5344CB8AC3E}">
        <p14:creationId xmlns:p14="http://schemas.microsoft.com/office/powerpoint/2010/main" val="362369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D673BE-382B-40AD-A948-0FE848D47ADE}" type="datetimeFigureOut">
              <a:rPr lang="en-US" smtClean="0"/>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E7E6EB-A478-4758-A1F6-42F684EAE9BE}" type="slidenum">
              <a:rPr lang="en-US" smtClean="0"/>
              <a:t>‹#›</a:t>
            </a:fld>
            <a:endParaRPr lang="en-US"/>
          </a:p>
        </p:txBody>
      </p:sp>
    </p:spTree>
    <p:extLst>
      <p:ext uri="{BB962C8B-B14F-4D97-AF65-F5344CB8AC3E}">
        <p14:creationId xmlns:p14="http://schemas.microsoft.com/office/powerpoint/2010/main" val="3232223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D673BE-382B-40AD-A948-0FE848D47ADE}" type="datetimeFigureOut">
              <a:rPr lang="en-US" smtClean="0"/>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E7E6EB-A478-4758-A1F6-42F684EAE9BE}" type="slidenum">
              <a:rPr lang="en-US" smtClean="0"/>
              <a:t>‹#›</a:t>
            </a:fld>
            <a:endParaRPr lang="en-US"/>
          </a:p>
        </p:txBody>
      </p:sp>
    </p:spTree>
    <p:extLst>
      <p:ext uri="{BB962C8B-B14F-4D97-AF65-F5344CB8AC3E}">
        <p14:creationId xmlns:p14="http://schemas.microsoft.com/office/powerpoint/2010/main" val="3709961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D673BE-382B-40AD-A948-0FE848D47ADE}" type="datetimeFigureOut">
              <a:rPr lang="en-US" smtClean="0"/>
              <a:t>8/18/2020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E7E6EB-A478-4758-A1F6-42F684EAE9BE}" type="slidenum">
              <a:rPr lang="en-US" smtClean="0"/>
              <a:t>‹#›</a:t>
            </a:fld>
            <a:endParaRPr lang="en-US"/>
          </a:p>
        </p:txBody>
      </p:sp>
    </p:spTree>
    <p:extLst>
      <p:ext uri="{BB962C8B-B14F-4D97-AF65-F5344CB8AC3E}">
        <p14:creationId xmlns:p14="http://schemas.microsoft.com/office/powerpoint/2010/main" val="4240285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905000"/>
            <a:ext cx="7772400" cy="1470025"/>
          </a:xfrm>
        </p:spPr>
        <p:txBody>
          <a:bodyPr>
            <a:normAutofit/>
          </a:bodyPr>
          <a:lstStyle/>
          <a:p>
            <a:r>
              <a:rPr lang="en-US" sz="6600" dirty="0" smtClean="0"/>
              <a:t>ĐẠI CƯƠNG GÂY TÊ</a:t>
            </a:r>
            <a:endParaRPr lang="en-US" sz="6600" dirty="0"/>
          </a:p>
        </p:txBody>
      </p:sp>
      <p:sp>
        <p:nvSpPr>
          <p:cNvPr id="3" name="Subtitle 2"/>
          <p:cNvSpPr>
            <a:spLocks noGrp="1"/>
          </p:cNvSpPr>
          <p:nvPr>
            <p:ph type="subTitle" idx="1"/>
          </p:nvPr>
        </p:nvSpPr>
        <p:spPr>
          <a:xfrm>
            <a:off x="3276600" y="3734719"/>
            <a:ext cx="6781800" cy="1752600"/>
          </a:xfrm>
        </p:spPr>
        <p:txBody>
          <a:bodyPr/>
          <a:lstStyle/>
          <a:p>
            <a:r>
              <a:rPr lang="en-US" sz="2400" dirty="0" smtClean="0">
                <a:solidFill>
                  <a:schemeClr val="accent1">
                    <a:lumMod val="50000"/>
                  </a:schemeClr>
                </a:solidFill>
                <a:latin typeface="Times New Roman" pitchFamily="18" charset="0"/>
                <a:cs typeface="Times New Roman" pitchFamily="18" charset="0"/>
              </a:rPr>
              <a:t>BS LƯU HOÀNG ANH</a:t>
            </a:r>
          </a:p>
          <a:p>
            <a:r>
              <a:rPr lang="en-US" sz="2400" dirty="0" smtClean="0">
                <a:solidFill>
                  <a:schemeClr val="accent1">
                    <a:lumMod val="50000"/>
                  </a:schemeClr>
                </a:solidFill>
                <a:latin typeface="Times New Roman" pitchFamily="18" charset="0"/>
                <a:cs typeface="Times New Roman" pitchFamily="18" charset="0"/>
              </a:rPr>
              <a:t>BỘ MÔN GÂY MÊ HỒI SỨC</a:t>
            </a:r>
          </a:p>
          <a:p>
            <a:endParaRPr lang="en-US" dirty="0">
              <a:latin typeface="Times New Roman" pitchFamily="18" charset="0"/>
              <a:cs typeface="Times New Roman" pitchFamily="18" charset="0"/>
            </a:endParaRPr>
          </a:p>
        </p:txBody>
      </p:sp>
      <p:sp>
        <p:nvSpPr>
          <p:cNvPr id="4" name="Oval 3"/>
          <p:cNvSpPr/>
          <p:nvPr/>
        </p:nvSpPr>
        <p:spPr>
          <a:xfrm>
            <a:off x="990600" y="152400"/>
            <a:ext cx="1905000" cy="1905000"/>
          </a:xfrm>
          <a:prstGeom prst="ellipse">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324600" y="152400"/>
            <a:ext cx="1905000" cy="1905000"/>
          </a:xfrm>
          <a:prstGeom prst="ellipse">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3324340"/>
            <a:ext cx="4038600" cy="3426246"/>
          </a:xfrm>
          <a:prstGeom prst="rect">
            <a:avLst/>
          </a:prstGeom>
        </p:spPr>
      </p:pic>
    </p:spTree>
    <p:extLst>
      <p:ext uri="{BB962C8B-B14F-4D97-AF65-F5344CB8AC3E}">
        <p14:creationId xmlns:p14="http://schemas.microsoft.com/office/powerpoint/2010/main" val="36604067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9525000" cy="1143000"/>
          </a:xfrm>
        </p:spPr>
        <p:txBody>
          <a:bodyPr>
            <a:normAutofit fontScale="90000"/>
          </a:bodyPr>
          <a:lstStyle/>
          <a:p>
            <a:r>
              <a:rPr lang="en-US" dirty="0" smtClean="0"/>
              <a:t>DƯỢC LÝ HỌC THUỐC TÊ:</a:t>
            </a:r>
            <a:br>
              <a:rPr lang="en-US" dirty="0" smtClean="0"/>
            </a:br>
            <a:r>
              <a:rPr lang="en-US" dirty="0" err="1" smtClean="0"/>
              <a:t>Liên</a:t>
            </a:r>
            <a:r>
              <a:rPr lang="en-US" dirty="0" smtClean="0"/>
              <a:t> </a:t>
            </a:r>
            <a:r>
              <a:rPr lang="en-US" dirty="0" err="1" smtClean="0"/>
              <a:t>quan</a:t>
            </a:r>
            <a:r>
              <a:rPr lang="en-US" dirty="0" smtClean="0"/>
              <a:t> </a:t>
            </a:r>
            <a:r>
              <a:rPr lang="en-US" dirty="0" err="1" smtClean="0"/>
              <a:t>giữa</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và</a:t>
            </a:r>
            <a:r>
              <a:rPr lang="en-US" dirty="0" smtClean="0"/>
              <a:t> </a:t>
            </a:r>
            <a:r>
              <a:rPr lang="en-US" dirty="0" err="1" smtClean="0"/>
              <a:t>đặc</a:t>
            </a:r>
            <a:r>
              <a:rPr lang="en-US" dirty="0" smtClean="0"/>
              <a:t> </a:t>
            </a:r>
            <a:r>
              <a:rPr lang="en-US" dirty="0" err="1" smtClean="0"/>
              <a:t>tính</a:t>
            </a:r>
            <a:r>
              <a:rPr lang="en-US" dirty="0" smtClean="0"/>
              <a:t> </a:t>
            </a:r>
            <a:r>
              <a:rPr lang="en-US" dirty="0" err="1" smtClean="0"/>
              <a:t>lý</a:t>
            </a:r>
            <a:r>
              <a:rPr lang="en-US" dirty="0" smtClean="0"/>
              <a:t> </a:t>
            </a:r>
            <a:r>
              <a:rPr lang="en-US" dirty="0" err="1" smtClean="0"/>
              <a:t>hóa</a:t>
            </a:r>
            <a:endParaRPr lang="en-US" dirty="0"/>
          </a:p>
        </p:txBody>
      </p:sp>
      <p:sp>
        <p:nvSpPr>
          <p:cNvPr id="3" name="Content Placeholder 2"/>
          <p:cNvSpPr>
            <a:spLocks noGrp="1"/>
          </p:cNvSpPr>
          <p:nvPr>
            <p:ph idx="1"/>
          </p:nvPr>
        </p:nvSpPr>
        <p:spPr/>
        <p:txBody>
          <a:bodyPr/>
          <a:lstStyle/>
          <a:p>
            <a:pPr marL="0" indent="0">
              <a:buNone/>
            </a:pPr>
            <a:r>
              <a:rPr lang="en-US" dirty="0" smtClean="0"/>
              <a:t>1. </a:t>
            </a:r>
            <a:r>
              <a:rPr lang="en-US" dirty="0" err="1" smtClean="0"/>
              <a:t>Tính</a:t>
            </a:r>
            <a:r>
              <a:rPr lang="en-US" dirty="0" smtClean="0"/>
              <a:t> tan </a:t>
            </a:r>
            <a:r>
              <a:rPr lang="en-US" dirty="0" err="1" smtClean="0"/>
              <a:t>trong</a:t>
            </a:r>
            <a:r>
              <a:rPr lang="en-US" dirty="0" smtClean="0"/>
              <a:t> </a:t>
            </a:r>
            <a:r>
              <a:rPr lang="en-US" dirty="0" err="1" smtClean="0"/>
              <a:t>mỡ</a:t>
            </a:r>
            <a:r>
              <a:rPr lang="en-US" dirty="0" smtClean="0"/>
              <a:t>: </a:t>
            </a:r>
            <a:br>
              <a:rPr lang="en-US" dirty="0" smtClean="0"/>
            </a:br>
            <a:r>
              <a:rPr lang="en-US" dirty="0" smtClean="0"/>
              <a:t>- </a:t>
            </a:r>
            <a:r>
              <a:rPr lang="en-US" dirty="0" err="1" smtClean="0"/>
              <a:t>Phụ</a:t>
            </a:r>
            <a:r>
              <a:rPr lang="en-US" dirty="0" smtClean="0"/>
              <a:t> </a:t>
            </a:r>
            <a:r>
              <a:rPr lang="en-US" dirty="0" err="1" smtClean="0"/>
              <a:t>thuộc</a:t>
            </a:r>
            <a:r>
              <a:rPr lang="en-US" dirty="0" smtClean="0"/>
              <a:t> </a:t>
            </a:r>
            <a:r>
              <a:rPr lang="en-US" dirty="0" err="1" smtClean="0"/>
              <a:t>gốc</a:t>
            </a:r>
            <a:r>
              <a:rPr lang="en-US" dirty="0" smtClean="0"/>
              <a:t> </a:t>
            </a:r>
            <a:r>
              <a:rPr lang="en-US" dirty="0" err="1" smtClean="0"/>
              <a:t>Ankyl</a:t>
            </a:r>
            <a:r>
              <a:rPr lang="en-US" dirty="0" smtClean="0"/>
              <a:t> </a:t>
            </a:r>
            <a:r>
              <a:rPr lang="en-US" dirty="0" err="1" smtClean="0"/>
              <a:t>gắn</a:t>
            </a:r>
            <a:r>
              <a:rPr lang="en-US" dirty="0" smtClean="0"/>
              <a:t> </a:t>
            </a:r>
            <a:r>
              <a:rPr lang="en-US" dirty="0" err="1" smtClean="0"/>
              <a:t>nhân</a:t>
            </a:r>
            <a:r>
              <a:rPr lang="en-US" dirty="0" smtClean="0"/>
              <a:t> </a:t>
            </a:r>
            <a:r>
              <a:rPr lang="en-US" dirty="0" err="1" smtClean="0"/>
              <a:t>thơm</a:t>
            </a:r>
            <a:r>
              <a:rPr lang="en-US" dirty="0" smtClean="0"/>
              <a:t> </a:t>
            </a:r>
            <a:r>
              <a:rPr lang="en-US" dirty="0" err="1" smtClean="0"/>
              <a:t>và</a:t>
            </a:r>
            <a:r>
              <a:rPr lang="en-US" dirty="0" smtClean="0"/>
              <a:t> </a:t>
            </a:r>
            <a:r>
              <a:rPr lang="en-US" dirty="0" err="1" smtClean="0"/>
              <a:t>gốc</a:t>
            </a:r>
            <a:r>
              <a:rPr lang="en-US" dirty="0" smtClean="0"/>
              <a:t> Amin: </a:t>
            </a:r>
            <a:r>
              <a:rPr lang="en-US" dirty="0" err="1" smtClean="0"/>
              <a:t>Gốc</a:t>
            </a:r>
            <a:r>
              <a:rPr lang="en-US" dirty="0" smtClean="0"/>
              <a:t> </a:t>
            </a:r>
            <a:r>
              <a:rPr lang="en-US" dirty="0" err="1" smtClean="0"/>
              <a:t>Ankyl</a:t>
            </a:r>
            <a:r>
              <a:rPr lang="en-US" dirty="0" smtClean="0"/>
              <a:t> </a:t>
            </a:r>
            <a:r>
              <a:rPr lang="en-US" dirty="0" err="1" smtClean="0"/>
              <a:t>càng</a:t>
            </a:r>
            <a:r>
              <a:rPr lang="en-US" dirty="0" smtClean="0"/>
              <a:t> </a:t>
            </a:r>
            <a:r>
              <a:rPr lang="en-US" dirty="0" err="1" smtClean="0"/>
              <a:t>dài</a:t>
            </a:r>
            <a:r>
              <a:rPr lang="en-US" dirty="0" smtClean="0"/>
              <a:t> </a:t>
            </a:r>
            <a:r>
              <a:rPr lang="en-US" dirty="0" err="1" smtClean="0"/>
              <a:t>càng</a:t>
            </a:r>
            <a:r>
              <a:rPr lang="en-US" dirty="0" smtClean="0"/>
              <a:t> tan </a:t>
            </a:r>
            <a:r>
              <a:rPr lang="en-US" dirty="0" err="1" smtClean="0"/>
              <a:t>nhiều</a:t>
            </a:r>
            <a:r>
              <a:rPr lang="en-US" dirty="0" smtClean="0"/>
              <a:t> </a:t>
            </a:r>
            <a:r>
              <a:rPr lang="en-US" dirty="0" err="1" smtClean="0"/>
              <a:t>trong</a:t>
            </a:r>
            <a:r>
              <a:rPr lang="en-US" dirty="0" smtClean="0"/>
              <a:t> </a:t>
            </a:r>
            <a:r>
              <a:rPr lang="en-US" dirty="0" err="1" smtClean="0"/>
              <a:t>mỡ</a:t>
            </a:r>
            <a:r>
              <a:rPr lang="en-US" dirty="0" smtClean="0"/>
              <a:t> =&gt; </a:t>
            </a:r>
            <a:r>
              <a:rPr lang="en-US" dirty="0" err="1" smtClean="0"/>
              <a:t>Tác</a:t>
            </a:r>
            <a:r>
              <a:rPr lang="en-US" dirty="0" smtClean="0"/>
              <a:t> </a:t>
            </a:r>
            <a:r>
              <a:rPr lang="en-US" dirty="0" err="1" smtClean="0"/>
              <a:t>dụng</a:t>
            </a:r>
            <a:r>
              <a:rPr lang="en-US" dirty="0" smtClean="0"/>
              <a:t> </a:t>
            </a:r>
            <a:r>
              <a:rPr lang="en-US" dirty="0" err="1" smtClean="0"/>
              <a:t>mạnh</a:t>
            </a:r>
            <a:r>
              <a:rPr lang="en-US" dirty="0" smtClean="0"/>
              <a:t> </a:t>
            </a:r>
            <a:r>
              <a:rPr lang="en-US" dirty="0" err="1" smtClean="0"/>
              <a:t>và</a:t>
            </a:r>
            <a:r>
              <a:rPr lang="en-US" dirty="0" smtClean="0"/>
              <a:t> </a:t>
            </a:r>
            <a:r>
              <a:rPr lang="en-US" dirty="0" err="1" smtClean="0"/>
              <a:t>kéo</a:t>
            </a:r>
            <a:r>
              <a:rPr lang="en-US" dirty="0" smtClean="0"/>
              <a:t> </a:t>
            </a:r>
            <a:r>
              <a:rPr lang="en-US" dirty="0" err="1" smtClean="0"/>
              <a:t>dài</a:t>
            </a:r>
            <a:r>
              <a:rPr lang="en-US" dirty="0" smtClean="0"/>
              <a:t> </a:t>
            </a:r>
            <a:r>
              <a:rPr lang="en-US" dirty="0" err="1" smtClean="0"/>
              <a:t>hơn</a:t>
            </a:r>
            <a:r>
              <a:rPr lang="en-US" dirty="0" smtClean="0"/>
              <a:t>.</a:t>
            </a:r>
            <a:br>
              <a:rPr lang="en-US" dirty="0" smtClean="0"/>
            </a:br>
            <a:r>
              <a:rPr lang="en-US" dirty="0" smtClean="0"/>
              <a:t>2. </a:t>
            </a:r>
            <a:r>
              <a:rPr lang="en-US" dirty="0" err="1" smtClean="0"/>
              <a:t>pKa</a:t>
            </a:r>
            <a:r>
              <a:rPr lang="en-US" dirty="0" smtClean="0"/>
              <a:t>:</a:t>
            </a:r>
            <a:br>
              <a:rPr lang="en-US" dirty="0" smtClean="0"/>
            </a:br>
            <a:r>
              <a:rPr lang="en-US" dirty="0" smtClean="0"/>
              <a:t>- </a:t>
            </a:r>
            <a:r>
              <a:rPr lang="en-US" dirty="0" err="1" smtClean="0"/>
              <a:t>Thuốc</a:t>
            </a:r>
            <a:r>
              <a:rPr lang="en-US" dirty="0" smtClean="0"/>
              <a:t> </a:t>
            </a:r>
            <a:r>
              <a:rPr lang="en-US" dirty="0" err="1" smtClean="0"/>
              <a:t>tê</a:t>
            </a:r>
            <a:r>
              <a:rPr lang="en-US" dirty="0" smtClean="0"/>
              <a:t> </a:t>
            </a:r>
            <a:r>
              <a:rPr lang="en-US" dirty="0" err="1" smtClean="0"/>
              <a:t>tồn</a:t>
            </a:r>
            <a:r>
              <a:rPr lang="en-US" dirty="0" smtClean="0"/>
              <a:t> </a:t>
            </a:r>
            <a:r>
              <a:rPr lang="en-US" dirty="0" err="1" smtClean="0"/>
              <a:t>tại</a:t>
            </a:r>
            <a:r>
              <a:rPr lang="en-US" dirty="0" smtClean="0"/>
              <a:t> 2 </a:t>
            </a:r>
            <a:r>
              <a:rPr lang="en-US" dirty="0" err="1" smtClean="0"/>
              <a:t>dạng</a:t>
            </a:r>
            <a:r>
              <a:rPr lang="en-US" dirty="0" smtClean="0"/>
              <a:t>: Ion </a:t>
            </a:r>
            <a:r>
              <a:rPr lang="en-US" dirty="0" err="1" smtClean="0"/>
              <a:t>hóa</a:t>
            </a:r>
            <a:r>
              <a:rPr lang="en-US" dirty="0" smtClean="0"/>
              <a:t> </a:t>
            </a:r>
            <a:r>
              <a:rPr lang="en-US" dirty="0" err="1" smtClean="0"/>
              <a:t>và</a:t>
            </a:r>
            <a:r>
              <a:rPr lang="en-US" dirty="0" smtClean="0"/>
              <a:t> </a:t>
            </a:r>
            <a:r>
              <a:rPr lang="en-US" dirty="0" err="1" smtClean="0"/>
              <a:t>không</a:t>
            </a:r>
            <a:r>
              <a:rPr lang="en-US" dirty="0" smtClean="0"/>
              <a:t> Ion </a:t>
            </a:r>
            <a:r>
              <a:rPr lang="en-US" dirty="0" err="1" smtClean="0"/>
              <a:t>hóa</a:t>
            </a:r>
            <a:r>
              <a:rPr lang="en-US" dirty="0"/>
              <a:t> </a:t>
            </a:r>
            <a:r>
              <a:rPr lang="en-US" dirty="0" smtClean="0"/>
              <a:t>=&gt; </a:t>
            </a:r>
            <a:r>
              <a:rPr lang="en-US" dirty="0" err="1" smtClean="0"/>
              <a:t>phụ</a:t>
            </a:r>
            <a:r>
              <a:rPr lang="en-US" dirty="0" smtClean="0"/>
              <a:t> </a:t>
            </a:r>
            <a:r>
              <a:rPr lang="en-US" dirty="0" err="1" smtClean="0"/>
              <a:t>thuộc</a:t>
            </a:r>
            <a:r>
              <a:rPr lang="en-US" dirty="0" smtClean="0"/>
              <a:t> </a:t>
            </a:r>
            <a:r>
              <a:rPr lang="en-US" dirty="0" err="1" smtClean="0"/>
              <a:t>pKa</a:t>
            </a:r>
            <a:r>
              <a:rPr lang="en-US" dirty="0" smtClean="0"/>
              <a:t>.</a:t>
            </a:r>
            <a:br>
              <a:rPr lang="en-US" dirty="0" smtClean="0"/>
            </a:br>
            <a:r>
              <a:rPr lang="en-US" dirty="0" smtClean="0"/>
              <a:t>- </a:t>
            </a:r>
            <a:r>
              <a:rPr lang="en-US" dirty="0" err="1" smtClean="0"/>
              <a:t>Dạng</a:t>
            </a:r>
            <a:r>
              <a:rPr lang="en-US" dirty="0" smtClean="0"/>
              <a:t> </a:t>
            </a:r>
            <a:r>
              <a:rPr lang="en-US" dirty="0" err="1" smtClean="0"/>
              <a:t>không</a:t>
            </a:r>
            <a:r>
              <a:rPr lang="en-US" dirty="0" smtClean="0"/>
              <a:t> ion </a:t>
            </a:r>
            <a:r>
              <a:rPr lang="en-US" dirty="0" err="1" smtClean="0"/>
              <a:t>hóa</a:t>
            </a:r>
            <a:r>
              <a:rPr lang="en-US" dirty="0"/>
              <a:t> </a:t>
            </a:r>
            <a:r>
              <a:rPr lang="en-US" dirty="0" smtClean="0"/>
              <a:t>qua </a:t>
            </a:r>
            <a:r>
              <a:rPr lang="en-US" dirty="0" err="1" smtClean="0"/>
              <a:t>được</a:t>
            </a:r>
            <a:r>
              <a:rPr lang="en-US" dirty="0" smtClean="0"/>
              <a:t> </a:t>
            </a:r>
            <a:r>
              <a:rPr lang="en-US" dirty="0" err="1" smtClean="0"/>
              <a:t>màng</a:t>
            </a:r>
            <a:r>
              <a:rPr lang="en-US" dirty="0" smtClean="0"/>
              <a:t> TB =&gt; </a:t>
            </a:r>
            <a:r>
              <a:rPr lang="en-US" dirty="0" err="1" smtClean="0"/>
              <a:t>pKa</a:t>
            </a:r>
            <a:r>
              <a:rPr lang="en-US" dirty="0" smtClean="0"/>
              <a:t> </a:t>
            </a:r>
            <a:r>
              <a:rPr lang="en-US" dirty="0" err="1" smtClean="0"/>
              <a:t>càng</a:t>
            </a:r>
            <a:r>
              <a:rPr lang="en-US" dirty="0" smtClean="0"/>
              <a:t> </a:t>
            </a:r>
            <a:r>
              <a:rPr lang="en-US" dirty="0" err="1" smtClean="0"/>
              <a:t>gần</a:t>
            </a:r>
            <a:r>
              <a:rPr lang="en-US" dirty="0" smtClean="0"/>
              <a:t> pH </a:t>
            </a:r>
            <a:r>
              <a:rPr lang="en-US" dirty="0" err="1" smtClean="0"/>
              <a:t>sinh</a:t>
            </a:r>
            <a:r>
              <a:rPr lang="en-US" dirty="0" smtClean="0"/>
              <a:t> </a:t>
            </a:r>
            <a:r>
              <a:rPr lang="en-US" dirty="0" err="1" smtClean="0"/>
              <a:t>lý</a:t>
            </a:r>
            <a:r>
              <a:rPr lang="en-US" dirty="0" smtClean="0"/>
              <a:t> </a:t>
            </a:r>
            <a:r>
              <a:rPr lang="en-US" dirty="0" err="1" smtClean="0"/>
              <a:t>càng</a:t>
            </a:r>
            <a:r>
              <a:rPr lang="en-US" dirty="0" smtClean="0"/>
              <a:t> </a:t>
            </a:r>
            <a:r>
              <a:rPr lang="en-US" dirty="0" err="1" smtClean="0"/>
              <a:t>dễ</a:t>
            </a:r>
            <a:r>
              <a:rPr lang="en-US" dirty="0" smtClean="0"/>
              <a:t> qua </a:t>
            </a:r>
            <a:r>
              <a:rPr lang="en-US" dirty="0" err="1" smtClean="0"/>
              <a:t>màng</a:t>
            </a:r>
            <a:r>
              <a:rPr lang="en-US" dirty="0" smtClean="0"/>
              <a:t>.</a:t>
            </a:r>
            <a:endParaRPr lang="en-US" dirty="0"/>
          </a:p>
        </p:txBody>
      </p:sp>
    </p:spTree>
    <p:extLst>
      <p:ext uri="{BB962C8B-B14F-4D97-AF65-F5344CB8AC3E}">
        <p14:creationId xmlns:p14="http://schemas.microsoft.com/office/powerpoint/2010/main" val="11596470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DƯỢC LÝ HỌC THUỐC TÊ</a:t>
            </a:r>
            <a:r>
              <a:rPr lang="en-US" dirty="0" smtClean="0"/>
              <a:t>:</a:t>
            </a:r>
            <a:br>
              <a:rPr lang="en-US" dirty="0" smtClean="0"/>
            </a:br>
            <a:r>
              <a:rPr lang="en-US" dirty="0" err="1" smtClean="0"/>
              <a:t>Tính</a:t>
            </a:r>
            <a:r>
              <a:rPr lang="en-US" dirty="0" smtClean="0"/>
              <a:t> </a:t>
            </a:r>
            <a:r>
              <a:rPr lang="en-US" dirty="0" err="1" smtClean="0"/>
              <a:t>chất</a:t>
            </a:r>
            <a:r>
              <a:rPr lang="en-US" dirty="0" smtClean="0"/>
              <a:t> </a:t>
            </a:r>
            <a:r>
              <a:rPr lang="en-US" dirty="0" err="1" smtClean="0"/>
              <a:t>dược</a:t>
            </a:r>
            <a:r>
              <a:rPr lang="en-US" dirty="0" smtClean="0"/>
              <a:t> </a:t>
            </a:r>
            <a:r>
              <a:rPr lang="en-US" dirty="0" err="1" smtClean="0"/>
              <a:t>lý</a:t>
            </a:r>
            <a:r>
              <a:rPr lang="en-US" dirty="0" smtClean="0"/>
              <a:t> </a:t>
            </a:r>
            <a:r>
              <a:rPr lang="en-US" dirty="0" err="1" smtClean="0"/>
              <a:t>của</a:t>
            </a:r>
            <a:r>
              <a:rPr lang="en-US" dirty="0" smtClean="0"/>
              <a:t> </a:t>
            </a:r>
            <a:r>
              <a:rPr lang="en-US" dirty="0" err="1" smtClean="0"/>
              <a:t>thuốc</a:t>
            </a:r>
            <a:r>
              <a:rPr lang="en-US" dirty="0" smtClean="0"/>
              <a:t> </a:t>
            </a:r>
            <a:r>
              <a:rPr lang="en-US" dirty="0" err="1" smtClean="0"/>
              <a:t>tê</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1. </a:t>
            </a:r>
            <a:r>
              <a:rPr lang="en-US" dirty="0" err="1" smtClean="0"/>
              <a:t>Độ</a:t>
            </a:r>
            <a:r>
              <a:rPr lang="en-US" dirty="0" smtClean="0"/>
              <a:t> </a:t>
            </a:r>
            <a:r>
              <a:rPr lang="en-US" dirty="0" err="1" smtClean="0"/>
              <a:t>mạnh</a:t>
            </a:r>
            <a:r>
              <a:rPr lang="en-US" dirty="0" smtClean="0"/>
              <a:t>:</a:t>
            </a:r>
            <a:br>
              <a:rPr lang="en-US" dirty="0" smtClean="0"/>
            </a:br>
            <a:r>
              <a:rPr lang="en-US" dirty="0" err="1" smtClean="0"/>
              <a:t>Quyết</a:t>
            </a:r>
            <a:r>
              <a:rPr lang="en-US" dirty="0" smtClean="0"/>
              <a:t> </a:t>
            </a:r>
            <a:r>
              <a:rPr lang="en-US" dirty="0" err="1" smtClean="0"/>
              <a:t>định</a:t>
            </a:r>
            <a:r>
              <a:rPr lang="en-US" dirty="0"/>
              <a:t> </a:t>
            </a:r>
            <a:r>
              <a:rPr lang="en-US" dirty="0" err="1" smtClean="0"/>
              <a:t>bởi</a:t>
            </a:r>
            <a:r>
              <a:rPr lang="en-US" dirty="0" smtClean="0"/>
              <a:t> </a:t>
            </a:r>
            <a:r>
              <a:rPr lang="en-US" dirty="0" err="1" smtClean="0"/>
              <a:t>tính</a:t>
            </a:r>
            <a:r>
              <a:rPr lang="en-US" dirty="0" smtClean="0"/>
              <a:t> tan </a:t>
            </a:r>
            <a:r>
              <a:rPr lang="en-US" dirty="0" err="1" smtClean="0"/>
              <a:t>trong</a:t>
            </a:r>
            <a:r>
              <a:rPr lang="en-US" dirty="0" smtClean="0"/>
              <a:t> </a:t>
            </a:r>
            <a:r>
              <a:rPr lang="en-US" dirty="0" err="1" smtClean="0"/>
              <a:t>mỡ</a:t>
            </a:r>
            <a:r>
              <a:rPr lang="en-US" dirty="0" smtClean="0"/>
              <a:t>: </a:t>
            </a:r>
            <a:r>
              <a:rPr lang="en-US" dirty="0" err="1" smtClean="0"/>
              <a:t>Bupivacain</a:t>
            </a:r>
            <a:r>
              <a:rPr lang="en-US" dirty="0" smtClean="0"/>
              <a:t> </a:t>
            </a:r>
            <a:r>
              <a:rPr lang="en-US" dirty="0" err="1" smtClean="0"/>
              <a:t>mạnh</a:t>
            </a:r>
            <a:r>
              <a:rPr lang="en-US" dirty="0" smtClean="0"/>
              <a:t> </a:t>
            </a:r>
            <a:r>
              <a:rPr lang="en-US" dirty="0" err="1" smtClean="0"/>
              <a:t>hơn</a:t>
            </a:r>
            <a:r>
              <a:rPr lang="en-US" dirty="0" smtClean="0"/>
              <a:t> 4 </a:t>
            </a:r>
            <a:r>
              <a:rPr lang="en-US" dirty="0" err="1" smtClean="0"/>
              <a:t>lần</a:t>
            </a:r>
            <a:r>
              <a:rPr lang="en-US" dirty="0" smtClean="0"/>
              <a:t> </a:t>
            </a:r>
            <a:r>
              <a:rPr lang="en-US" dirty="0" err="1" smtClean="0"/>
              <a:t>Lidocain</a:t>
            </a:r>
            <a:r>
              <a:rPr lang="en-US" dirty="0" smtClean="0"/>
              <a:t>.</a:t>
            </a:r>
            <a:br>
              <a:rPr lang="en-US" dirty="0" smtClean="0"/>
            </a:br>
            <a:r>
              <a:rPr lang="en-US" dirty="0" smtClean="0"/>
              <a:t>2. Onset:</a:t>
            </a:r>
            <a:br>
              <a:rPr lang="en-US" dirty="0" smtClean="0"/>
            </a:br>
            <a:r>
              <a:rPr lang="en-US" dirty="0" smtClean="0"/>
              <a:t>- </a:t>
            </a:r>
            <a:r>
              <a:rPr lang="en-US" dirty="0" err="1" smtClean="0"/>
              <a:t>Dạng</a:t>
            </a:r>
            <a:r>
              <a:rPr lang="en-US" dirty="0" smtClean="0"/>
              <a:t> </a:t>
            </a:r>
            <a:r>
              <a:rPr lang="en-US" dirty="0" err="1" smtClean="0"/>
              <a:t>không</a:t>
            </a:r>
            <a:r>
              <a:rPr lang="en-US" dirty="0" smtClean="0"/>
              <a:t> ion </a:t>
            </a:r>
            <a:r>
              <a:rPr lang="en-US" dirty="0" err="1" smtClean="0"/>
              <a:t>hóa</a:t>
            </a:r>
            <a:r>
              <a:rPr lang="en-US" dirty="0" smtClean="0"/>
              <a:t> : </a:t>
            </a:r>
            <a:r>
              <a:rPr lang="en-US" dirty="0" err="1" smtClean="0"/>
              <a:t>pKa</a:t>
            </a:r>
            <a:r>
              <a:rPr lang="en-US" dirty="0" smtClean="0"/>
              <a:t> </a:t>
            </a:r>
            <a:r>
              <a:rPr lang="en-US" dirty="0" err="1" smtClean="0"/>
              <a:t>gần</a:t>
            </a:r>
            <a:r>
              <a:rPr lang="en-US" dirty="0" smtClean="0"/>
              <a:t> pH </a:t>
            </a:r>
            <a:r>
              <a:rPr lang="en-US" dirty="0" err="1" smtClean="0"/>
              <a:t>sinh</a:t>
            </a:r>
            <a:r>
              <a:rPr lang="en-US" dirty="0" smtClean="0"/>
              <a:t> </a:t>
            </a:r>
            <a:r>
              <a:rPr lang="en-US" dirty="0" err="1" smtClean="0"/>
              <a:t>lý</a:t>
            </a:r>
            <a:r>
              <a:rPr lang="en-US" dirty="0" smtClean="0"/>
              <a:t/>
            </a:r>
            <a:br>
              <a:rPr lang="en-US" dirty="0" smtClean="0"/>
            </a:br>
            <a:r>
              <a:rPr lang="en-US" dirty="0" smtClean="0"/>
              <a:t>- </a:t>
            </a:r>
            <a:r>
              <a:rPr lang="en-US" dirty="0" err="1" smtClean="0"/>
              <a:t>Nồng</a:t>
            </a:r>
            <a:r>
              <a:rPr lang="en-US" dirty="0" smtClean="0"/>
              <a:t> </a:t>
            </a:r>
            <a:r>
              <a:rPr lang="en-US" dirty="0" err="1" smtClean="0"/>
              <a:t>độ</a:t>
            </a:r>
            <a:r>
              <a:rPr lang="en-US" dirty="0" smtClean="0"/>
              <a:t> </a:t>
            </a:r>
            <a:r>
              <a:rPr lang="en-US" dirty="0" err="1" smtClean="0"/>
              <a:t>thuốc</a:t>
            </a:r>
            <a:r>
              <a:rPr lang="en-US" dirty="0" smtClean="0"/>
              <a:t>: </a:t>
            </a:r>
            <a:r>
              <a:rPr lang="en-US" dirty="0" err="1" smtClean="0"/>
              <a:t>càng</a:t>
            </a:r>
            <a:r>
              <a:rPr lang="en-US" dirty="0" smtClean="0"/>
              <a:t> </a:t>
            </a:r>
            <a:r>
              <a:rPr lang="en-US" dirty="0" err="1" smtClean="0"/>
              <a:t>cao</a:t>
            </a:r>
            <a:r>
              <a:rPr lang="en-US" dirty="0" smtClean="0"/>
              <a:t> onset </a:t>
            </a:r>
            <a:r>
              <a:rPr lang="en-US" dirty="0" err="1" smtClean="0"/>
              <a:t>càng</a:t>
            </a:r>
            <a:r>
              <a:rPr lang="en-US" dirty="0" smtClean="0"/>
              <a:t> </a:t>
            </a:r>
            <a:r>
              <a:rPr lang="en-US" dirty="0" err="1" smtClean="0"/>
              <a:t>nhanh</a:t>
            </a:r>
            <a:r>
              <a:rPr lang="en-US" dirty="0" smtClean="0"/>
              <a:t>.</a:t>
            </a:r>
          </a:p>
          <a:p>
            <a:pPr marL="0" indent="0">
              <a:buNone/>
            </a:pPr>
            <a:r>
              <a:rPr lang="en-US" dirty="0" smtClean="0"/>
              <a:t>3. </a:t>
            </a:r>
            <a:r>
              <a:rPr lang="en-US" dirty="0" err="1" smtClean="0"/>
              <a:t>Thời</a:t>
            </a:r>
            <a:r>
              <a:rPr lang="en-US" dirty="0" smtClean="0"/>
              <a:t> </a:t>
            </a:r>
            <a:r>
              <a:rPr lang="en-US" dirty="0" err="1" smtClean="0"/>
              <a:t>gian</a:t>
            </a:r>
            <a:r>
              <a:rPr lang="en-US" dirty="0" smtClean="0"/>
              <a:t> </a:t>
            </a:r>
            <a:r>
              <a:rPr lang="en-US" dirty="0" err="1" smtClean="0"/>
              <a:t>tác</a:t>
            </a:r>
            <a:r>
              <a:rPr lang="en-US" dirty="0" smtClean="0"/>
              <a:t> </a:t>
            </a:r>
            <a:r>
              <a:rPr lang="en-US" dirty="0" err="1" smtClean="0"/>
              <a:t>dụng</a:t>
            </a:r>
            <a:r>
              <a:rPr lang="en-US" dirty="0" smtClean="0"/>
              <a:t>:</a:t>
            </a:r>
            <a:br>
              <a:rPr lang="en-US" dirty="0" smtClean="0"/>
            </a:br>
            <a:r>
              <a:rPr lang="en-US" dirty="0" err="1" smtClean="0"/>
              <a:t>Khả</a:t>
            </a:r>
            <a:r>
              <a:rPr lang="en-US" dirty="0" smtClean="0"/>
              <a:t> </a:t>
            </a:r>
            <a:r>
              <a:rPr lang="en-US" dirty="0" err="1" smtClean="0"/>
              <a:t>năng</a:t>
            </a:r>
            <a:r>
              <a:rPr lang="en-US" dirty="0" smtClean="0"/>
              <a:t> </a:t>
            </a:r>
            <a:r>
              <a:rPr lang="en-US" dirty="0" err="1" smtClean="0"/>
              <a:t>gắn</a:t>
            </a:r>
            <a:r>
              <a:rPr lang="en-US" dirty="0" smtClean="0"/>
              <a:t> protein </a:t>
            </a:r>
            <a:r>
              <a:rPr lang="en-US" dirty="0" err="1" smtClean="0"/>
              <a:t>cao</a:t>
            </a:r>
            <a:r>
              <a:rPr lang="en-US" dirty="0" smtClean="0"/>
              <a:t>=&gt; </a:t>
            </a:r>
            <a:r>
              <a:rPr lang="en-US" dirty="0" err="1" smtClean="0"/>
              <a:t>tác</a:t>
            </a:r>
            <a:r>
              <a:rPr lang="en-US" dirty="0" smtClean="0"/>
              <a:t> </a:t>
            </a:r>
            <a:r>
              <a:rPr lang="en-US" dirty="0" err="1" smtClean="0"/>
              <a:t>dụng</a:t>
            </a:r>
            <a:r>
              <a:rPr lang="en-US" dirty="0" smtClean="0"/>
              <a:t> </a:t>
            </a:r>
            <a:r>
              <a:rPr lang="en-US" dirty="0" err="1" smtClean="0"/>
              <a:t>kéo</a:t>
            </a:r>
            <a:r>
              <a:rPr lang="en-US" dirty="0" smtClean="0"/>
              <a:t> </a:t>
            </a:r>
            <a:r>
              <a:rPr lang="en-US" dirty="0" err="1" smtClean="0"/>
              <a:t>dài</a:t>
            </a:r>
            <a:r>
              <a:rPr lang="en-US" dirty="0" smtClean="0"/>
              <a:t> </a:t>
            </a:r>
            <a:r>
              <a:rPr lang="en-US" dirty="0" err="1" smtClean="0"/>
              <a:t>hơn</a:t>
            </a:r>
            <a:r>
              <a:rPr lang="en-US" dirty="0" smtClean="0"/>
              <a:t> </a:t>
            </a:r>
            <a:endParaRPr lang="en-US" dirty="0"/>
          </a:p>
        </p:txBody>
      </p:sp>
    </p:spTree>
    <p:extLst>
      <p:ext uri="{BB962C8B-B14F-4D97-AF65-F5344CB8AC3E}">
        <p14:creationId xmlns:p14="http://schemas.microsoft.com/office/powerpoint/2010/main" val="2049385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DƯỢC ĐỘNG HỌC THUỐC TÊ</a:t>
            </a:r>
            <a:endParaRPr lang="en-US" dirty="0"/>
          </a:p>
        </p:txBody>
      </p:sp>
      <p:sp>
        <p:nvSpPr>
          <p:cNvPr id="3" name="Content Placeholder 2"/>
          <p:cNvSpPr>
            <a:spLocks noGrp="1"/>
          </p:cNvSpPr>
          <p:nvPr>
            <p:ph idx="1"/>
          </p:nvPr>
        </p:nvSpPr>
        <p:spPr>
          <a:xfrm>
            <a:off x="304800" y="1219200"/>
            <a:ext cx="5638800" cy="4525963"/>
          </a:xfrm>
        </p:spPr>
        <p:txBody>
          <a:bodyPr/>
          <a:lstStyle/>
          <a:p>
            <a:r>
              <a:rPr lang="en-US" dirty="0" smtClean="0"/>
              <a:t>1. </a:t>
            </a:r>
            <a:r>
              <a:rPr lang="en-US" dirty="0" err="1"/>
              <a:t>H</a:t>
            </a:r>
            <a:r>
              <a:rPr lang="en-US" dirty="0" err="1" smtClean="0"/>
              <a:t>ấp</a:t>
            </a:r>
            <a:r>
              <a:rPr lang="en-US" dirty="0" smtClean="0"/>
              <a:t> </a:t>
            </a:r>
            <a:r>
              <a:rPr lang="en-US" dirty="0" err="1" smtClean="0"/>
              <a:t>thu</a:t>
            </a:r>
            <a:r>
              <a:rPr lang="en-US" dirty="0" smtClean="0"/>
              <a:t> </a:t>
            </a:r>
            <a:r>
              <a:rPr lang="en-US" dirty="0" err="1" smtClean="0"/>
              <a:t>và</a:t>
            </a:r>
            <a:r>
              <a:rPr lang="en-US" dirty="0" smtClean="0"/>
              <a:t> </a:t>
            </a:r>
            <a:r>
              <a:rPr lang="en-US" dirty="0" err="1" smtClean="0"/>
              <a:t>phân</a:t>
            </a:r>
            <a:r>
              <a:rPr lang="en-US" dirty="0" smtClean="0"/>
              <a:t> </a:t>
            </a:r>
            <a:r>
              <a:rPr lang="en-US" dirty="0" err="1" smtClean="0"/>
              <a:t>bố</a:t>
            </a:r>
            <a:r>
              <a:rPr lang="en-US" dirty="0" smtClean="0"/>
              <a:t>:</a:t>
            </a:r>
            <a:br>
              <a:rPr lang="en-US" dirty="0" smtClean="0"/>
            </a:br>
            <a:r>
              <a:rPr lang="en-US" dirty="0" smtClean="0"/>
              <a:t>- </a:t>
            </a:r>
            <a:r>
              <a:rPr lang="en-US" dirty="0" err="1" smtClean="0"/>
              <a:t>Thuốc</a:t>
            </a:r>
            <a:r>
              <a:rPr lang="en-US" dirty="0" smtClean="0"/>
              <a:t> </a:t>
            </a:r>
            <a:r>
              <a:rPr lang="en-US" dirty="0" err="1" smtClean="0"/>
              <a:t>sẽ</a:t>
            </a:r>
            <a:r>
              <a:rPr lang="en-US" dirty="0" smtClean="0"/>
              <a:t> </a:t>
            </a:r>
            <a:r>
              <a:rPr lang="en-US" dirty="0" err="1" smtClean="0"/>
              <a:t>hấp</a:t>
            </a:r>
            <a:r>
              <a:rPr lang="en-US" dirty="0" smtClean="0"/>
              <a:t> </a:t>
            </a:r>
            <a:r>
              <a:rPr lang="en-US" dirty="0" err="1" smtClean="0"/>
              <a:t>thu</a:t>
            </a:r>
            <a:r>
              <a:rPr lang="en-US" dirty="0" smtClean="0"/>
              <a:t> </a:t>
            </a:r>
            <a:r>
              <a:rPr lang="en-US" dirty="0" err="1" smtClean="0"/>
              <a:t>tuần</a:t>
            </a:r>
            <a:r>
              <a:rPr lang="en-US" dirty="0" smtClean="0"/>
              <a:t> </a:t>
            </a:r>
            <a:r>
              <a:rPr lang="en-US" dirty="0" err="1" smtClean="0"/>
              <a:t>hoàn</a:t>
            </a:r>
            <a:r>
              <a:rPr lang="en-US" dirty="0" smtClean="0"/>
              <a:t> </a:t>
            </a:r>
            <a:r>
              <a:rPr lang="en-US" dirty="0" err="1" smtClean="0"/>
              <a:t>chung</a:t>
            </a:r>
            <a:r>
              <a:rPr lang="en-US" dirty="0" smtClean="0"/>
              <a:t>=&gt; </a:t>
            </a:r>
            <a:r>
              <a:rPr lang="en-US" dirty="0" err="1" smtClean="0"/>
              <a:t>Phụ</a:t>
            </a:r>
            <a:r>
              <a:rPr lang="en-US" dirty="0" smtClean="0"/>
              <a:t> </a:t>
            </a:r>
            <a:r>
              <a:rPr lang="en-US" dirty="0" err="1" smtClean="0"/>
              <a:t>thuộc</a:t>
            </a:r>
            <a:r>
              <a:rPr lang="en-US" dirty="0" smtClean="0"/>
              <a:t> </a:t>
            </a:r>
            <a:r>
              <a:rPr lang="en-US" dirty="0" err="1" smtClean="0"/>
              <a:t>phân</a:t>
            </a:r>
            <a:r>
              <a:rPr lang="en-US" dirty="0" smtClean="0"/>
              <a:t> </a:t>
            </a:r>
            <a:r>
              <a:rPr lang="en-US" dirty="0" err="1" smtClean="0"/>
              <a:t>bố</a:t>
            </a:r>
            <a:r>
              <a:rPr lang="en-US" dirty="0" smtClean="0"/>
              <a:t> </a:t>
            </a:r>
            <a:r>
              <a:rPr lang="en-US" dirty="0" err="1" smtClean="0"/>
              <a:t>mạch</a:t>
            </a:r>
            <a:r>
              <a:rPr lang="en-US" dirty="0" smtClean="0"/>
              <a:t> </a:t>
            </a:r>
            <a:r>
              <a:rPr lang="en-US" dirty="0" err="1" smtClean="0"/>
              <a:t>máu</a:t>
            </a:r>
            <a:r>
              <a:rPr lang="en-US" dirty="0" smtClean="0"/>
              <a:t> + </a:t>
            </a:r>
            <a:r>
              <a:rPr lang="en-US" dirty="0" err="1" smtClean="0"/>
              <a:t>giãn</a:t>
            </a:r>
            <a:r>
              <a:rPr lang="en-US" dirty="0" smtClean="0"/>
              <a:t> </a:t>
            </a:r>
            <a:r>
              <a:rPr lang="en-US" dirty="0" err="1" smtClean="0"/>
              <a:t>mạch</a:t>
            </a:r>
            <a:r>
              <a:rPr lang="en-US" dirty="0" smtClean="0"/>
              <a:t> do </a:t>
            </a:r>
            <a:r>
              <a:rPr lang="en-US" dirty="0" err="1" smtClean="0"/>
              <a:t>thuốc</a:t>
            </a:r>
            <a:r>
              <a:rPr lang="en-US" dirty="0" smtClean="0"/>
              <a:t/>
            </a:r>
            <a:br>
              <a:rPr lang="en-US" dirty="0" smtClean="0"/>
            </a:br>
            <a:r>
              <a:rPr lang="en-US" dirty="0" smtClean="0"/>
              <a:t>- HT </a:t>
            </a:r>
            <a:r>
              <a:rPr lang="en-US" dirty="0" err="1" smtClean="0"/>
              <a:t>nhiều</a:t>
            </a:r>
            <a:r>
              <a:rPr lang="en-US" dirty="0" smtClean="0"/>
              <a:t> </a:t>
            </a:r>
            <a:r>
              <a:rPr lang="en-US" dirty="0" err="1" smtClean="0"/>
              <a:t>nhất</a:t>
            </a:r>
            <a:r>
              <a:rPr lang="en-US" dirty="0" smtClean="0"/>
              <a:t>: </a:t>
            </a:r>
            <a:r>
              <a:rPr lang="en-US" dirty="0" err="1" smtClean="0"/>
              <a:t>gây</a:t>
            </a:r>
            <a:r>
              <a:rPr lang="en-US" dirty="0" smtClean="0"/>
              <a:t> </a:t>
            </a:r>
            <a:r>
              <a:rPr lang="en-US" dirty="0" err="1" smtClean="0"/>
              <a:t>tê</a:t>
            </a:r>
            <a:r>
              <a:rPr lang="en-US" dirty="0" smtClean="0"/>
              <a:t> TK </a:t>
            </a:r>
            <a:r>
              <a:rPr lang="en-US" dirty="0" err="1" smtClean="0"/>
              <a:t>liên</a:t>
            </a:r>
            <a:r>
              <a:rPr lang="en-US" dirty="0" smtClean="0"/>
              <a:t> </a:t>
            </a:r>
            <a:r>
              <a:rPr lang="en-US" dirty="0" err="1" smtClean="0"/>
              <a:t>sườn</a:t>
            </a:r>
            <a:r>
              <a:rPr lang="en-US" dirty="0" smtClean="0"/>
              <a:t>&gt; </a:t>
            </a:r>
            <a:r>
              <a:rPr lang="en-US" dirty="0" err="1" smtClean="0"/>
              <a:t>Khoang</a:t>
            </a:r>
            <a:r>
              <a:rPr lang="en-US" dirty="0" smtClean="0"/>
              <a:t> </a:t>
            </a:r>
            <a:r>
              <a:rPr lang="en-US" dirty="0" err="1" smtClean="0"/>
              <a:t>cùng</a:t>
            </a:r>
            <a:r>
              <a:rPr lang="en-US" dirty="0" smtClean="0"/>
              <a:t>&gt; </a:t>
            </a:r>
            <a:r>
              <a:rPr lang="en-US" dirty="0" err="1" smtClean="0"/>
              <a:t>Ngoài</a:t>
            </a:r>
            <a:r>
              <a:rPr lang="en-US" dirty="0" smtClean="0"/>
              <a:t> </a:t>
            </a:r>
            <a:r>
              <a:rPr lang="en-US" dirty="0" err="1" smtClean="0"/>
              <a:t>màng</a:t>
            </a:r>
            <a:r>
              <a:rPr lang="en-US" dirty="0" smtClean="0"/>
              <a:t> </a:t>
            </a:r>
            <a:r>
              <a:rPr lang="en-US" dirty="0" err="1" smtClean="0"/>
              <a:t>cứng</a:t>
            </a:r>
            <a:r>
              <a:rPr lang="en-US" dirty="0" smtClean="0"/>
              <a:t>&gt; </a:t>
            </a:r>
            <a:r>
              <a:rPr lang="en-US" dirty="0" err="1" smtClean="0"/>
              <a:t>Đám</a:t>
            </a:r>
            <a:r>
              <a:rPr lang="en-US" dirty="0" smtClean="0"/>
              <a:t> </a:t>
            </a:r>
            <a:r>
              <a:rPr lang="en-US" dirty="0" err="1" smtClean="0"/>
              <a:t>rối</a:t>
            </a:r>
            <a:r>
              <a:rPr lang="en-US" dirty="0" smtClean="0"/>
              <a:t> TKCT&gt; </a:t>
            </a:r>
            <a:r>
              <a:rPr lang="en-US" dirty="0" err="1" smtClean="0"/>
              <a:t>Tê</a:t>
            </a:r>
            <a:r>
              <a:rPr lang="en-US" dirty="0" smtClean="0"/>
              <a:t> </a:t>
            </a:r>
            <a:r>
              <a:rPr lang="en-US" dirty="0" err="1" smtClean="0"/>
              <a:t>thấm</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6412" y="2057400"/>
            <a:ext cx="3352800" cy="2351314"/>
          </a:xfrm>
          <a:prstGeom prst="rect">
            <a:avLst/>
          </a:prstGeom>
        </p:spPr>
      </p:pic>
    </p:spTree>
    <p:extLst>
      <p:ext uri="{BB962C8B-B14F-4D97-AF65-F5344CB8AC3E}">
        <p14:creationId xmlns:p14="http://schemas.microsoft.com/office/powerpoint/2010/main" val="30221509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DƯỢC ĐỘNG HỌC THUỐC TÊ</a:t>
            </a:r>
          </a:p>
        </p:txBody>
      </p:sp>
      <p:sp>
        <p:nvSpPr>
          <p:cNvPr id="3" name="Content Placeholder 2"/>
          <p:cNvSpPr>
            <a:spLocks noGrp="1"/>
          </p:cNvSpPr>
          <p:nvPr>
            <p:ph idx="1"/>
          </p:nvPr>
        </p:nvSpPr>
        <p:spPr/>
        <p:txBody>
          <a:bodyPr/>
          <a:lstStyle/>
          <a:p>
            <a:r>
              <a:rPr lang="en-US" dirty="0" smtClean="0"/>
              <a:t>2. </a:t>
            </a:r>
            <a:r>
              <a:rPr lang="en-US" dirty="0" err="1" smtClean="0"/>
              <a:t>Chuyển</a:t>
            </a:r>
            <a:r>
              <a:rPr lang="en-US" dirty="0" smtClean="0"/>
              <a:t> </a:t>
            </a:r>
            <a:r>
              <a:rPr lang="en-US" dirty="0" err="1" smtClean="0"/>
              <a:t>hóa</a:t>
            </a:r>
            <a:r>
              <a:rPr lang="en-US" dirty="0" smtClean="0"/>
              <a:t> </a:t>
            </a:r>
            <a:r>
              <a:rPr lang="en-US" dirty="0" err="1" smtClean="0"/>
              <a:t>và</a:t>
            </a:r>
            <a:r>
              <a:rPr lang="en-US" dirty="0" smtClean="0"/>
              <a:t> </a:t>
            </a:r>
            <a:r>
              <a:rPr lang="en-US" dirty="0" err="1" smtClean="0"/>
              <a:t>thải</a:t>
            </a:r>
            <a:r>
              <a:rPr lang="en-US" dirty="0" smtClean="0"/>
              <a:t> </a:t>
            </a:r>
            <a:r>
              <a:rPr lang="en-US" dirty="0" err="1" smtClean="0"/>
              <a:t>trừ</a:t>
            </a:r>
            <a:r>
              <a:rPr lang="en-US" dirty="0" smtClean="0"/>
              <a:t>:</a:t>
            </a:r>
            <a:br>
              <a:rPr lang="en-US" dirty="0" smtClean="0"/>
            </a:br>
            <a:r>
              <a:rPr lang="en-US" dirty="0" smtClean="0"/>
              <a:t>- </a:t>
            </a:r>
            <a:r>
              <a:rPr lang="en-US" dirty="0" err="1" smtClean="0"/>
              <a:t>Nhóm</a:t>
            </a:r>
            <a:r>
              <a:rPr lang="en-US" dirty="0" smtClean="0"/>
              <a:t> Ester: </a:t>
            </a:r>
            <a:r>
              <a:rPr lang="en-US" dirty="0" err="1" smtClean="0"/>
              <a:t>chuyển</a:t>
            </a:r>
            <a:r>
              <a:rPr lang="en-US" dirty="0" smtClean="0"/>
              <a:t> </a:t>
            </a:r>
            <a:r>
              <a:rPr lang="en-US" dirty="0" err="1" smtClean="0"/>
              <a:t>hóa</a:t>
            </a:r>
            <a:r>
              <a:rPr lang="en-US" dirty="0" smtClean="0"/>
              <a:t> </a:t>
            </a:r>
            <a:r>
              <a:rPr lang="en-US" dirty="0" err="1" smtClean="0"/>
              <a:t>nhanh</a:t>
            </a:r>
            <a:r>
              <a:rPr lang="en-US" dirty="0" smtClean="0"/>
              <a:t> </a:t>
            </a:r>
            <a:r>
              <a:rPr lang="en-US" dirty="0" err="1" smtClean="0"/>
              <a:t>nhờ</a:t>
            </a:r>
            <a:r>
              <a:rPr lang="en-US" dirty="0" smtClean="0"/>
              <a:t> </a:t>
            </a:r>
            <a:r>
              <a:rPr lang="en-US" dirty="0" err="1" smtClean="0"/>
              <a:t>enzym</a:t>
            </a:r>
            <a:r>
              <a:rPr lang="en-US" dirty="0" smtClean="0"/>
              <a:t> esterase </a:t>
            </a:r>
            <a:r>
              <a:rPr lang="en-US" dirty="0" err="1" smtClean="0"/>
              <a:t>trong</a:t>
            </a:r>
            <a:r>
              <a:rPr lang="en-US" dirty="0" smtClean="0"/>
              <a:t> </a:t>
            </a:r>
            <a:r>
              <a:rPr lang="en-US" dirty="0" err="1" smtClean="0"/>
              <a:t>huyết</a:t>
            </a:r>
            <a:r>
              <a:rPr lang="en-US" dirty="0" smtClean="0"/>
              <a:t> </a:t>
            </a:r>
            <a:r>
              <a:rPr lang="en-US" dirty="0" err="1" smtClean="0"/>
              <a:t>tương</a:t>
            </a:r>
            <a:r>
              <a:rPr lang="en-US" dirty="0" smtClean="0"/>
              <a:t>, </a:t>
            </a:r>
            <a:r>
              <a:rPr lang="en-US" dirty="0" err="1" smtClean="0"/>
              <a:t>thải</a:t>
            </a:r>
            <a:r>
              <a:rPr lang="en-US" dirty="0" smtClean="0"/>
              <a:t> </a:t>
            </a:r>
            <a:r>
              <a:rPr lang="en-US" dirty="0" err="1" smtClean="0"/>
              <a:t>trừ</a:t>
            </a:r>
            <a:r>
              <a:rPr lang="en-US" dirty="0" smtClean="0"/>
              <a:t> qua </a:t>
            </a:r>
            <a:r>
              <a:rPr lang="en-US" dirty="0" err="1" smtClean="0"/>
              <a:t>thận</a:t>
            </a:r>
            <a:r>
              <a:rPr lang="en-US" dirty="0" smtClean="0"/>
              <a:t>.</a:t>
            </a:r>
            <a:br>
              <a:rPr lang="en-US" dirty="0" smtClean="0"/>
            </a:br>
            <a:r>
              <a:rPr lang="en-US" dirty="0" smtClean="0"/>
              <a:t>- </a:t>
            </a:r>
            <a:r>
              <a:rPr lang="en-US" dirty="0" err="1" smtClean="0"/>
              <a:t>Nhóm</a:t>
            </a:r>
            <a:r>
              <a:rPr lang="en-US" dirty="0" smtClean="0"/>
              <a:t> Amid: </a:t>
            </a:r>
            <a:r>
              <a:rPr lang="en-US" dirty="0" err="1" smtClean="0"/>
              <a:t>chuyển</a:t>
            </a:r>
            <a:r>
              <a:rPr lang="en-US" dirty="0" smtClean="0"/>
              <a:t> </a:t>
            </a:r>
            <a:r>
              <a:rPr lang="en-US" dirty="0" err="1" smtClean="0"/>
              <a:t>hóa</a:t>
            </a:r>
            <a:r>
              <a:rPr lang="en-US" dirty="0" smtClean="0"/>
              <a:t> </a:t>
            </a:r>
            <a:r>
              <a:rPr lang="en-US" dirty="0" err="1" smtClean="0"/>
              <a:t>tại</a:t>
            </a:r>
            <a:r>
              <a:rPr lang="en-US" dirty="0" smtClean="0"/>
              <a:t> </a:t>
            </a:r>
            <a:r>
              <a:rPr lang="en-US" dirty="0" err="1" smtClean="0"/>
              <a:t>gan</a:t>
            </a:r>
            <a:r>
              <a:rPr lang="en-US" dirty="0" smtClean="0"/>
              <a:t>, </a:t>
            </a:r>
            <a:r>
              <a:rPr lang="en-US" dirty="0" err="1" smtClean="0"/>
              <a:t>thải</a:t>
            </a:r>
            <a:r>
              <a:rPr lang="en-US" dirty="0" smtClean="0"/>
              <a:t> </a:t>
            </a:r>
            <a:r>
              <a:rPr lang="en-US" dirty="0" err="1" smtClean="0"/>
              <a:t>trừ</a:t>
            </a:r>
            <a:r>
              <a:rPr lang="en-US" dirty="0" smtClean="0"/>
              <a:t> qua </a:t>
            </a:r>
            <a:r>
              <a:rPr lang="en-US" dirty="0" err="1" smtClean="0"/>
              <a:t>thận</a:t>
            </a:r>
            <a:r>
              <a:rPr lang="en-US" dirty="0" smtClean="0"/>
              <a:t>.</a:t>
            </a:r>
            <a:endParaRPr lang="en-US" dirty="0"/>
          </a:p>
        </p:txBody>
      </p:sp>
    </p:spTree>
    <p:extLst>
      <p:ext uri="{BB962C8B-B14F-4D97-AF65-F5344CB8AC3E}">
        <p14:creationId xmlns:p14="http://schemas.microsoft.com/office/powerpoint/2010/main" val="23758797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Giải</a:t>
            </a:r>
            <a:r>
              <a:rPr lang="en-US" dirty="0" smtClean="0"/>
              <a:t> </a:t>
            </a:r>
            <a:r>
              <a:rPr lang="en-US" dirty="0" err="1" smtClean="0"/>
              <a:t>phẫu</a:t>
            </a:r>
            <a:r>
              <a:rPr lang="en-US" dirty="0" smtClean="0"/>
              <a:t> </a:t>
            </a:r>
            <a:r>
              <a:rPr lang="en-US" dirty="0" err="1" smtClean="0"/>
              <a:t>thần</a:t>
            </a:r>
            <a:r>
              <a:rPr lang="en-US" dirty="0" smtClean="0"/>
              <a:t> </a:t>
            </a:r>
            <a:r>
              <a:rPr lang="en-US" dirty="0" err="1" smtClean="0"/>
              <a:t>kinh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0077" y="1600200"/>
            <a:ext cx="6346723" cy="4629374"/>
          </a:xfrm>
        </p:spPr>
      </p:pic>
      <p:sp>
        <p:nvSpPr>
          <p:cNvPr id="5" name="TextBox 4"/>
          <p:cNvSpPr txBox="1"/>
          <p:nvPr/>
        </p:nvSpPr>
        <p:spPr>
          <a:xfrm>
            <a:off x="6934200" y="2743200"/>
            <a:ext cx="1905000" cy="369332"/>
          </a:xfrm>
          <a:prstGeom prst="rect">
            <a:avLst/>
          </a:prstGeom>
          <a:noFill/>
        </p:spPr>
        <p:txBody>
          <a:bodyPr wrap="square" rtlCol="0">
            <a:spAutoFit/>
          </a:bodyPr>
          <a:lstStyle/>
          <a:p>
            <a:r>
              <a:rPr lang="en-US" dirty="0" smtClean="0">
                <a:solidFill>
                  <a:srgbClr val="FF0000"/>
                </a:solidFill>
              </a:rPr>
              <a:t>(SỢI THẦN KINH)</a:t>
            </a:r>
            <a:endParaRPr lang="en-US" dirty="0">
              <a:solidFill>
                <a:srgbClr val="FF0000"/>
              </a:solidFill>
            </a:endParaRPr>
          </a:p>
        </p:txBody>
      </p:sp>
      <p:sp>
        <p:nvSpPr>
          <p:cNvPr id="6" name="TextBox 5"/>
          <p:cNvSpPr txBox="1"/>
          <p:nvPr/>
        </p:nvSpPr>
        <p:spPr>
          <a:xfrm>
            <a:off x="7239000" y="3849469"/>
            <a:ext cx="2209800" cy="646331"/>
          </a:xfrm>
          <a:prstGeom prst="rect">
            <a:avLst/>
          </a:prstGeom>
          <a:noFill/>
        </p:spPr>
        <p:txBody>
          <a:bodyPr wrap="square" rtlCol="0">
            <a:spAutoFit/>
          </a:bodyPr>
          <a:lstStyle/>
          <a:p>
            <a:r>
              <a:rPr lang="en-US" dirty="0">
                <a:solidFill>
                  <a:schemeClr val="tx2"/>
                </a:solidFill>
              </a:rPr>
              <a:t>(</a:t>
            </a:r>
            <a:r>
              <a:rPr lang="en-US" dirty="0" smtClean="0">
                <a:solidFill>
                  <a:schemeClr val="tx2"/>
                </a:solidFill>
              </a:rPr>
              <a:t>BAO CÂN THẦN KINH)</a:t>
            </a:r>
            <a:endParaRPr lang="en-US" dirty="0">
              <a:solidFill>
                <a:schemeClr val="tx2"/>
              </a:solidFill>
            </a:endParaRPr>
          </a:p>
        </p:txBody>
      </p:sp>
      <p:sp>
        <p:nvSpPr>
          <p:cNvPr id="7" name="TextBox 6"/>
          <p:cNvSpPr txBox="1"/>
          <p:nvPr/>
        </p:nvSpPr>
        <p:spPr>
          <a:xfrm>
            <a:off x="7696200" y="4648200"/>
            <a:ext cx="1676400" cy="646331"/>
          </a:xfrm>
          <a:prstGeom prst="rect">
            <a:avLst/>
          </a:prstGeom>
          <a:noFill/>
        </p:spPr>
        <p:txBody>
          <a:bodyPr wrap="square" rtlCol="0">
            <a:spAutoFit/>
          </a:bodyPr>
          <a:lstStyle/>
          <a:p>
            <a:r>
              <a:rPr lang="en-US" dirty="0" smtClean="0">
                <a:solidFill>
                  <a:srgbClr val="00B050"/>
                </a:solidFill>
              </a:rPr>
              <a:t>(THẦN KINH NGOẠI VI)</a:t>
            </a:r>
            <a:endParaRPr lang="en-US" dirty="0">
              <a:solidFill>
                <a:srgbClr val="00B050"/>
              </a:solidFill>
            </a:endParaRPr>
          </a:p>
        </p:txBody>
      </p:sp>
      <p:sp>
        <p:nvSpPr>
          <p:cNvPr id="3" name="TextBox 2"/>
          <p:cNvSpPr txBox="1"/>
          <p:nvPr/>
        </p:nvSpPr>
        <p:spPr>
          <a:xfrm>
            <a:off x="304800" y="1524000"/>
            <a:ext cx="1981200" cy="4524315"/>
          </a:xfrm>
          <a:prstGeom prst="rect">
            <a:avLst/>
          </a:prstGeom>
          <a:noFill/>
        </p:spPr>
        <p:txBody>
          <a:bodyPr wrap="square" rtlCol="0">
            <a:spAutoFit/>
          </a:bodyPr>
          <a:lstStyle/>
          <a:p>
            <a:r>
              <a:rPr lang="en-US" sz="3200" dirty="0" err="1"/>
              <a:t>Thuốc</a:t>
            </a:r>
            <a:r>
              <a:rPr lang="en-US" sz="3200" dirty="0"/>
              <a:t> </a:t>
            </a:r>
            <a:r>
              <a:rPr lang="en-US" sz="3200" dirty="0" err="1"/>
              <a:t>tê</a:t>
            </a:r>
            <a:r>
              <a:rPr lang="en-US" sz="3200" dirty="0"/>
              <a:t> </a:t>
            </a:r>
            <a:r>
              <a:rPr lang="en-US" sz="3200" dirty="0" err="1"/>
              <a:t>phải</a:t>
            </a:r>
            <a:r>
              <a:rPr lang="en-US" sz="3200" dirty="0"/>
              <a:t> </a:t>
            </a:r>
            <a:r>
              <a:rPr lang="en-US" sz="3200" dirty="0" err="1"/>
              <a:t>đi</a:t>
            </a:r>
            <a:r>
              <a:rPr lang="en-US" sz="3200" dirty="0"/>
              <a:t> qua </a:t>
            </a:r>
            <a:r>
              <a:rPr lang="en-US" sz="3200" dirty="0" err="1"/>
              <a:t>các</a:t>
            </a:r>
            <a:r>
              <a:rPr lang="en-US" sz="3200" dirty="0"/>
              <a:t> </a:t>
            </a:r>
            <a:r>
              <a:rPr lang="en-US" sz="3200" dirty="0" err="1"/>
              <a:t>rào</a:t>
            </a:r>
            <a:r>
              <a:rPr lang="en-US" sz="3200" dirty="0"/>
              <a:t> </a:t>
            </a:r>
            <a:r>
              <a:rPr lang="en-US" sz="3200" dirty="0" err="1"/>
              <a:t>cản</a:t>
            </a:r>
            <a:r>
              <a:rPr lang="en-US" sz="3200" dirty="0"/>
              <a:t> </a:t>
            </a:r>
            <a:r>
              <a:rPr lang="en-US" sz="3200" dirty="0" err="1"/>
              <a:t>này</a:t>
            </a:r>
            <a:r>
              <a:rPr lang="en-US" sz="3200" dirty="0"/>
              <a:t> </a:t>
            </a:r>
            <a:r>
              <a:rPr lang="en-US" sz="3200" dirty="0" err="1"/>
              <a:t>nên</a:t>
            </a:r>
            <a:r>
              <a:rPr lang="en-US" sz="3200" dirty="0"/>
              <a:t> </a:t>
            </a:r>
            <a:r>
              <a:rPr lang="en-US" sz="3200" dirty="0" err="1"/>
              <a:t>chỉ</a:t>
            </a:r>
            <a:r>
              <a:rPr lang="en-US" sz="3200" dirty="0"/>
              <a:t> 1-2 % </a:t>
            </a:r>
            <a:r>
              <a:rPr lang="en-US" sz="3200" dirty="0" err="1"/>
              <a:t>tiếp</a:t>
            </a:r>
            <a:r>
              <a:rPr lang="en-US" sz="3200" dirty="0"/>
              <a:t> </a:t>
            </a:r>
            <a:r>
              <a:rPr lang="en-US" sz="3200" dirty="0" err="1"/>
              <a:t>cận</a:t>
            </a:r>
            <a:r>
              <a:rPr lang="en-US" sz="3200" dirty="0"/>
              <a:t> </a:t>
            </a:r>
            <a:r>
              <a:rPr lang="en-US" sz="3200" dirty="0" err="1"/>
              <a:t>thần</a:t>
            </a:r>
            <a:r>
              <a:rPr lang="en-US" sz="3200" dirty="0"/>
              <a:t> </a:t>
            </a:r>
            <a:r>
              <a:rPr lang="en-US" sz="3200" dirty="0" err="1"/>
              <a:t>kinh</a:t>
            </a:r>
            <a:r>
              <a:rPr lang="en-US" sz="3200" dirty="0"/>
              <a:t>.</a:t>
            </a:r>
          </a:p>
          <a:p>
            <a:endParaRPr lang="en-US" sz="3200" dirty="0"/>
          </a:p>
        </p:txBody>
      </p:sp>
    </p:spTree>
    <p:extLst>
      <p:ext uri="{BB962C8B-B14F-4D97-AF65-F5344CB8AC3E}">
        <p14:creationId xmlns:p14="http://schemas.microsoft.com/office/powerpoint/2010/main" val="17333266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3600" dirty="0" smtClean="0">
                <a:solidFill>
                  <a:srgbClr val="FF0000"/>
                </a:solidFill>
              </a:rPr>
              <a:t>CÁC LOẠI SỢI THẦN KINH</a:t>
            </a:r>
            <a:endParaRPr lang="en-US" sz="3600" dirty="0">
              <a:solidFill>
                <a:srgbClr val="FF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4229002195"/>
              </p:ext>
            </p:extLst>
          </p:nvPr>
        </p:nvGraphicFramePr>
        <p:xfrm>
          <a:off x="304800" y="838200"/>
          <a:ext cx="8305800" cy="5426376"/>
        </p:xfrm>
        <a:graphic>
          <a:graphicData uri="http://schemas.openxmlformats.org/drawingml/2006/table">
            <a:tbl>
              <a:tblPr firstRow="1" bandRow="1">
                <a:tableStyleId>{5C22544A-7EE6-4342-B048-85BDC9FD1C3A}</a:tableStyleId>
              </a:tblPr>
              <a:tblGrid>
                <a:gridCol w="1524000"/>
                <a:gridCol w="1676400"/>
                <a:gridCol w="1219200"/>
                <a:gridCol w="1752600"/>
                <a:gridCol w="2133600"/>
              </a:tblGrid>
              <a:tr h="989875">
                <a:tc>
                  <a:txBody>
                    <a:bodyPr/>
                    <a:lstStyle/>
                    <a:p>
                      <a:pPr algn="ctr"/>
                      <a:r>
                        <a:rPr lang="en-US" sz="2400" dirty="0" err="1" smtClean="0">
                          <a:solidFill>
                            <a:schemeClr val="bg1"/>
                          </a:solidFill>
                          <a:latin typeface="Times New Roman" pitchFamily="18" charset="0"/>
                          <a:cs typeface="Times New Roman" pitchFamily="18" charset="0"/>
                        </a:rPr>
                        <a:t>Loại</a:t>
                      </a:r>
                      <a:r>
                        <a:rPr lang="en-US" sz="2400" baseline="0" dirty="0" smtClean="0">
                          <a:solidFill>
                            <a:schemeClr val="bg1"/>
                          </a:solidFill>
                          <a:latin typeface="Times New Roman" pitchFamily="18" charset="0"/>
                          <a:cs typeface="Times New Roman" pitchFamily="18" charset="0"/>
                        </a:rPr>
                        <a:t> </a:t>
                      </a:r>
                      <a:r>
                        <a:rPr lang="en-US" sz="2400" baseline="0" dirty="0" err="1" smtClean="0">
                          <a:solidFill>
                            <a:schemeClr val="bg1"/>
                          </a:solidFill>
                          <a:latin typeface="Times New Roman" pitchFamily="18" charset="0"/>
                          <a:cs typeface="Times New Roman" pitchFamily="18" charset="0"/>
                        </a:rPr>
                        <a:t>sợi</a:t>
                      </a:r>
                      <a:endParaRPr lang="en-US" sz="2400" dirty="0">
                        <a:solidFill>
                          <a:schemeClr val="bg1"/>
                        </a:solidFill>
                        <a:latin typeface="Times New Roman" pitchFamily="18" charset="0"/>
                        <a:cs typeface="Times New Roman" pitchFamily="18" charset="0"/>
                      </a:endParaRPr>
                    </a:p>
                  </a:txBody>
                  <a:tcPr/>
                </a:tc>
                <a:tc>
                  <a:txBody>
                    <a:bodyPr/>
                    <a:lstStyle/>
                    <a:p>
                      <a:pPr algn="ctr"/>
                      <a:r>
                        <a:rPr lang="en-US" sz="2400" dirty="0" err="1" smtClean="0"/>
                        <a:t>Chức</a:t>
                      </a:r>
                      <a:r>
                        <a:rPr lang="en-US" sz="2400" baseline="0" dirty="0" smtClean="0"/>
                        <a:t> </a:t>
                      </a:r>
                      <a:r>
                        <a:rPr lang="en-US" sz="2400" baseline="0" dirty="0" err="1" smtClean="0"/>
                        <a:t>năng</a:t>
                      </a:r>
                      <a:endParaRPr lang="en-US" sz="2400" dirty="0"/>
                    </a:p>
                  </a:txBody>
                  <a:tcPr/>
                </a:tc>
                <a:tc>
                  <a:txBody>
                    <a:bodyPr/>
                    <a:lstStyle/>
                    <a:p>
                      <a:pPr algn="ctr"/>
                      <a:r>
                        <a:rPr lang="en-US" sz="2000" dirty="0" err="1" smtClean="0"/>
                        <a:t>Đường</a:t>
                      </a:r>
                      <a:r>
                        <a:rPr lang="en-US" sz="2000" baseline="0" dirty="0" smtClean="0"/>
                        <a:t> </a:t>
                      </a:r>
                      <a:r>
                        <a:rPr lang="en-US" sz="2000" baseline="0" dirty="0" err="1" smtClean="0"/>
                        <a:t>kính</a:t>
                      </a:r>
                      <a:endParaRPr lang="en-US" sz="2000" baseline="0" dirty="0" smtClean="0"/>
                    </a:p>
                    <a:p>
                      <a:pPr algn="ctr"/>
                      <a:r>
                        <a:rPr lang="en-US" sz="2000" baseline="0" dirty="0" smtClean="0"/>
                        <a:t>(µm)</a:t>
                      </a:r>
                      <a:endParaRPr lang="en-US" sz="2000" dirty="0"/>
                    </a:p>
                  </a:txBody>
                  <a:tcPr/>
                </a:tc>
                <a:tc>
                  <a:txBody>
                    <a:bodyPr/>
                    <a:lstStyle/>
                    <a:p>
                      <a:pPr algn="ctr"/>
                      <a:r>
                        <a:rPr lang="en-US" sz="2400" dirty="0" err="1" smtClean="0"/>
                        <a:t>Sự</a:t>
                      </a:r>
                      <a:r>
                        <a:rPr lang="en-US" sz="2400" baseline="0" dirty="0" smtClean="0"/>
                        <a:t> myelin </a:t>
                      </a:r>
                      <a:r>
                        <a:rPr lang="en-US" sz="2400" baseline="0" dirty="0" err="1" smtClean="0"/>
                        <a:t>hóa</a:t>
                      </a:r>
                      <a:endParaRPr lang="en-US" sz="2400" dirty="0"/>
                    </a:p>
                  </a:txBody>
                  <a:tcPr/>
                </a:tc>
                <a:tc>
                  <a:txBody>
                    <a:bodyPr/>
                    <a:lstStyle/>
                    <a:p>
                      <a:r>
                        <a:rPr lang="en-US" dirty="0" smtClean="0"/>
                        <a:t>ĐỘ</a:t>
                      </a:r>
                      <a:r>
                        <a:rPr lang="en-US" baseline="0" dirty="0" smtClean="0"/>
                        <a:t> NHẠY CẢM VỚI GÂY TÊ VÙNG</a:t>
                      </a:r>
                      <a:endParaRPr lang="en-US" dirty="0"/>
                    </a:p>
                  </a:txBody>
                  <a:tcPr/>
                </a:tc>
              </a:tr>
              <a:tr h="670794">
                <a:tc>
                  <a:txBody>
                    <a:bodyPr/>
                    <a:lstStyle/>
                    <a:p>
                      <a:r>
                        <a:rPr lang="en-US" sz="2400" dirty="0" err="1" smtClean="0"/>
                        <a:t>Loại</a:t>
                      </a:r>
                      <a:r>
                        <a:rPr lang="en-US" sz="2400" baseline="0" dirty="0" smtClean="0"/>
                        <a:t> A</a:t>
                      </a:r>
                    </a:p>
                    <a:p>
                      <a:pPr algn="r"/>
                      <a:r>
                        <a:rPr lang="en-US" baseline="0" dirty="0" smtClean="0">
                          <a:solidFill>
                            <a:srgbClr val="FF0000"/>
                          </a:solidFill>
                        </a:rPr>
                        <a:t>            alpha</a:t>
                      </a:r>
                      <a:endParaRPr lang="en-US" dirty="0">
                        <a:solidFill>
                          <a:srgbClr val="FF0000"/>
                        </a:solidFill>
                      </a:endParaRPr>
                    </a:p>
                  </a:txBody>
                  <a:tcPr/>
                </a:tc>
                <a:tc>
                  <a:txBody>
                    <a:bodyPr/>
                    <a:lstStyle/>
                    <a:p>
                      <a:pPr algn="ctr"/>
                      <a:r>
                        <a:rPr lang="en-US" dirty="0" err="1" smtClean="0"/>
                        <a:t>Cảm</a:t>
                      </a:r>
                      <a:r>
                        <a:rPr lang="en-US" dirty="0" smtClean="0"/>
                        <a:t> </a:t>
                      </a:r>
                      <a:r>
                        <a:rPr lang="en-US" dirty="0" err="1" smtClean="0"/>
                        <a:t>giác</a:t>
                      </a:r>
                      <a:r>
                        <a:rPr lang="en-US" baseline="0" dirty="0" smtClean="0"/>
                        <a:t> </a:t>
                      </a:r>
                      <a:r>
                        <a:rPr lang="en-US" baseline="0" dirty="0" err="1" smtClean="0"/>
                        <a:t>bản</a:t>
                      </a:r>
                      <a:r>
                        <a:rPr lang="en-US" baseline="0" dirty="0" smtClean="0"/>
                        <a:t> </a:t>
                      </a:r>
                      <a:r>
                        <a:rPr lang="en-US" baseline="0" dirty="0" err="1" smtClean="0"/>
                        <a:t>thể</a:t>
                      </a:r>
                      <a:r>
                        <a:rPr lang="en-US" baseline="0" dirty="0" smtClean="0"/>
                        <a:t>, </a:t>
                      </a:r>
                      <a:r>
                        <a:rPr lang="en-US" baseline="0" dirty="0" err="1" smtClean="0"/>
                        <a:t>cử</a:t>
                      </a:r>
                      <a:r>
                        <a:rPr lang="en-US" baseline="0" dirty="0" smtClean="0"/>
                        <a:t> </a:t>
                      </a:r>
                      <a:r>
                        <a:rPr lang="en-US" baseline="0" dirty="0" err="1" smtClean="0"/>
                        <a:t>động</a:t>
                      </a:r>
                      <a:endParaRPr lang="en-US" dirty="0"/>
                    </a:p>
                  </a:txBody>
                  <a:tcPr/>
                </a:tc>
                <a:tc>
                  <a:txBody>
                    <a:bodyPr/>
                    <a:lstStyle/>
                    <a:p>
                      <a:pPr algn="ctr"/>
                      <a:r>
                        <a:rPr lang="en-US" dirty="0" smtClean="0"/>
                        <a:t>12-20</a:t>
                      </a:r>
                      <a:endParaRPr lang="en-US" dirty="0"/>
                    </a:p>
                  </a:txBody>
                  <a:tcPr/>
                </a:tc>
                <a:tc>
                  <a:txBody>
                    <a:bodyPr/>
                    <a:lstStyle/>
                    <a:p>
                      <a:pPr algn="ctr"/>
                      <a:r>
                        <a:rPr lang="en-US" dirty="0" smtClean="0"/>
                        <a:t>  </a:t>
                      </a:r>
                      <a:r>
                        <a:rPr lang="en-US" dirty="0" err="1" smtClean="0"/>
                        <a:t>Có</a:t>
                      </a:r>
                      <a:endParaRPr lang="en-US" dirty="0"/>
                    </a:p>
                  </a:txBody>
                  <a:tcPr/>
                </a:tc>
                <a:tc>
                  <a:txBody>
                    <a:bodyPr/>
                    <a:lstStyle/>
                    <a:p>
                      <a:pPr algn="ctr"/>
                      <a:r>
                        <a:rPr lang="en-US" dirty="0" smtClean="0"/>
                        <a:t>+</a:t>
                      </a:r>
                      <a:endParaRPr lang="en-US" dirty="0"/>
                    </a:p>
                  </a:txBody>
                  <a:tcPr/>
                </a:tc>
              </a:tr>
              <a:tr h="670794">
                <a:tc>
                  <a:txBody>
                    <a:bodyPr/>
                    <a:lstStyle/>
                    <a:p>
                      <a:pPr algn="r"/>
                      <a:r>
                        <a:rPr lang="en-US" dirty="0" smtClean="0">
                          <a:solidFill>
                            <a:srgbClr val="FF0000"/>
                          </a:solidFill>
                        </a:rPr>
                        <a:t>Beta</a:t>
                      </a:r>
                      <a:endParaRPr lang="en-US" dirty="0">
                        <a:solidFill>
                          <a:srgbClr val="FF0000"/>
                        </a:solidFill>
                      </a:endParaRPr>
                    </a:p>
                  </a:txBody>
                  <a:tcPr/>
                </a:tc>
                <a:tc>
                  <a:txBody>
                    <a:bodyPr/>
                    <a:lstStyle/>
                    <a:p>
                      <a:pPr algn="ctr"/>
                      <a:r>
                        <a:rPr lang="en-US" dirty="0" smtClean="0"/>
                        <a:t> </a:t>
                      </a:r>
                      <a:r>
                        <a:rPr lang="en-US" dirty="0" err="1" smtClean="0"/>
                        <a:t>Động</a:t>
                      </a:r>
                      <a:r>
                        <a:rPr lang="en-US" baseline="0" dirty="0" smtClean="0"/>
                        <a:t> </a:t>
                      </a:r>
                      <a:r>
                        <a:rPr lang="en-US" baseline="0" dirty="0" err="1" smtClean="0"/>
                        <a:t>cham</a:t>
                      </a:r>
                      <a:r>
                        <a:rPr lang="en-US" baseline="0" dirty="0" smtClean="0"/>
                        <a:t>, </a:t>
                      </a:r>
                      <a:r>
                        <a:rPr lang="en-US" baseline="0" dirty="0" err="1" smtClean="0"/>
                        <a:t>áp</a:t>
                      </a:r>
                      <a:r>
                        <a:rPr lang="en-US" baseline="0" dirty="0" smtClean="0"/>
                        <a:t> </a:t>
                      </a:r>
                      <a:r>
                        <a:rPr lang="en-US" baseline="0" dirty="0" err="1" smtClean="0"/>
                        <a:t>lực</a:t>
                      </a:r>
                      <a:endParaRPr lang="en-US" dirty="0"/>
                    </a:p>
                  </a:txBody>
                  <a:tcPr/>
                </a:tc>
                <a:tc>
                  <a:txBody>
                    <a:bodyPr/>
                    <a:lstStyle/>
                    <a:p>
                      <a:pPr algn="ctr"/>
                      <a:r>
                        <a:rPr lang="en-US" dirty="0" smtClean="0"/>
                        <a:t>5-12</a:t>
                      </a:r>
                      <a:endParaRPr lang="en-US" dirty="0"/>
                    </a:p>
                  </a:txBody>
                  <a:tcPr/>
                </a:tc>
                <a:tc>
                  <a:txBody>
                    <a:bodyPr/>
                    <a:lstStyle/>
                    <a:p>
                      <a:pPr algn="ctr"/>
                      <a:r>
                        <a:rPr lang="en-US" dirty="0" err="1" smtClean="0"/>
                        <a:t>Có</a:t>
                      </a:r>
                      <a:r>
                        <a:rPr lang="en-US" baseline="0" dirty="0" smtClean="0"/>
                        <a:t> </a:t>
                      </a:r>
                      <a:endParaRPr lang="en-US" dirty="0"/>
                    </a:p>
                  </a:txBody>
                  <a:tcPr/>
                </a:tc>
                <a:tc>
                  <a:txBody>
                    <a:bodyPr/>
                    <a:lstStyle/>
                    <a:p>
                      <a:pPr algn="ctr"/>
                      <a:r>
                        <a:rPr lang="en-US" dirty="0" smtClean="0"/>
                        <a:t>++</a:t>
                      </a:r>
                      <a:endParaRPr lang="en-US" dirty="0"/>
                    </a:p>
                  </a:txBody>
                  <a:tcPr/>
                </a:tc>
              </a:tr>
              <a:tr h="670794">
                <a:tc>
                  <a:txBody>
                    <a:bodyPr/>
                    <a:lstStyle/>
                    <a:p>
                      <a:pPr algn="r"/>
                      <a:r>
                        <a:rPr lang="en-US" dirty="0" smtClean="0">
                          <a:solidFill>
                            <a:srgbClr val="FF0000"/>
                          </a:solidFill>
                        </a:rPr>
                        <a:t>Gamma</a:t>
                      </a:r>
                      <a:endParaRPr lang="en-US" dirty="0">
                        <a:solidFill>
                          <a:srgbClr val="FF0000"/>
                        </a:solidFill>
                      </a:endParaRPr>
                    </a:p>
                  </a:txBody>
                  <a:tcPr/>
                </a:tc>
                <a:tc>
                  <a:txBody>
                    <a:bodyPr/>
                    <a:lstStyle/>
                    <a:p>
                      <a:pPr algn="ctr"/>
                      <a:r>
                        <a:rPr lang="en-US" dirty="0" err="1" smtClean="0"/>
                        <a:t>Trương</a:t>
                      </a:r>
                      <a:r>
                        <a:rPr lang="en-US" baseline="0" dirty="0" smtClean="0"/>
                        <a:t> </a:t>
                      </a:r>
                      <a:r>
                        <a:rPr lang="en-US" baseline="0" dirty="0" err="1" smtClean="0"/>
                        <a:t>lực</a:t>
                      </a:r>
                      <a:r>
                        <a:rPr lang="en-US" baseline="0" dirty="0" smtClean="0"/>
                        <a:t> </a:t>
                      </a:r>
                      <a:r>
                        <a:rPr lang="en-US" baseline="0" dirty="0" err="1" smtClean="0"/>
                        <a:t>cơ</a:t>
                      </a:r>
                      <a:endParaRPr lang="en-US" dirty="0"/>
                    </a:p>
                  </a:txBody>
                  <a:tcPr/>
                </a:tc>
                <a:tc>
                  <a:txBody>
                    <a:bodyPr/>
                    <a:lstStyle/>
                    <a:p>
                      <a:pPr algn="ctr"/>
                      <a:r>
                        <a:rPr lang="en-US" dirty="0" smtClean="0"/>
                        <a:t>3-6</a:t>
                      </a:r>
                      <a:endParaRPr lang="en-US" dirty="0"/>
                    </a:p>
                  </a:txBody>
                  <a:tcPr/>
                </a:tc>
                <a:tc>
                  <a:txBody>
                    <a:bodyPr/>
                    <a:lstStyle/>
                    <a:p>
                      <a:pPr algn="ctr"/>
                      <a:r>
                        <a:rPr lang="en-US" dirty="0" err="1" smtClean="0"/>
                        <a:t>Có</a:t>
                      </a:r>
                      <a:endParaRPr lang="en-US" dirty="0"/>
                    </a:p>
                  </a:txBody>
                  <a:tcPr/>
                </a:tc>
                <a:tc>
                  <a:txBody>
                    <a:bodyPr/>
                    <a:lstStyle/>
                    <a:p>
                      <a:pPr algn="ctr"/>
                      <a:r>
                        <a:rPr lang="en-US" dirty="0" smtClean="0"/>
                        <a:t>++</a:t>
                      </a:r>
                      <a:endParaRPr lang="en-US" dirty="0"/>
                    </a:p>
                  </a:txBody>
                  <a:tcPr/>
                </a:tc>
              </a:tr>
              <a:tr h="670794">
                <a:tc>
                  <a:txBody>
                    <a:bodyPr/>
                    <a:lstStyle/>
                    <a:p>
                      <a:pPr algn="r"/>
                      <a:r>
                        <a:rPr lang="en-US" dirty="0" smtClean="0">
                          <a:solidFill>
                            <a:srgbClr val="FF0000"/>
                          </a:solidFill>
                        </a:rPr>
                        <a:t>Delta</a:t>
                      </a:r>
                      <a:endParaRPr lang="en-US" dirty="0">
                        <a:solidFill>
                          <a:srgbClr val="FF0000"/>
                        </a:solidFill>
                      </a:endParaRPr>
                    </a:p>
                  </a:txBody>
                  <a:tcPr/>
                </a:tc>
                <a:tc>
                  <a:txBody>
                    <a:bodyPr/>
                    <a:lstStyle/>
                    <a:p>
                      <a:pPr algn="ctr"/>
                      <a:r>
                        <a:rPr lang="en-US" dirty="0" err="1" smtClean="0"/>
                        <a:t>Đau</a:t>
                      </a:r>
                      <a:r>
                        <a:rPr lang="en-US" dirty="0" smtClean="0"/>
                        <a:t>,</a:t>
                      </a:r>
                      <a:r>
                        <a:rPr lang="en-US" baseline="0" dirty="0" smtClean="0"/>
                        <a:t> </a:t>
                      </a:r>
                      <a:r>
                        <a:rPr lang="en-US" baseline="0" dirty="0" err="1" smtClean="0"/>
                        <a:t>nhiệt</a:t>
                      </a:r>
                      <a:r>
                        <a:rPr lang="en-US" baseline="0" dirty="0" smtClean="0"/>
                        <a:t> </a:t>
                      </a:r>
                      <a:r>
                        <a:rPr lang="en-US" baseline="0" dirty="0" err="1" smtClean="0"/>
                        <a:t>độ</a:t>
                      </a:r>
                      <a:endParaRPr lang="en-US" dirty="0"/>
                    </a:p>
                  </a:txBody>
                  <a:tcPr/>
                </a:tc>
                <a:tc>
                  <a:txBody>
                    <a:bodyPr/>
                    <a:lstStyle/>
                    <a:p>
                      <a:pPr algn="ctr"/>
                      <a:r>
                        <a:rPr lang="en-US" dirty="0" smtClean="0"/>
                        <a:t>2-5</a:t>
                      </a:r>
                      <a:endParaRPr lang="en-US" dirty="0"/>
                    </a:p>
                  </a:txBody>
                  <a:tcPr/>
                </a:tc>
                <a:tc>
                  <a:txBody>
                    <a:bodyPr/>
                    <a:lstStyle/>
                    <a:p>
                      <a:pPr algn="ctr"/>
                      <a:r>
                        <a:rPr lang="en-US" dirty="0" err="1" smtClean="0"/>
                        <a:t>Có</a:t>
                      </a:r>
                      <a:endParaRPr lang="en-US" dirty="0"/>
                    </a:p>
                  </a:txBody>
                  <a:tcPr/>
                </a:tc>
                <a:tc>
                  <a:txBody>
                    <a:bodyPr/>
                    <a:lstStyle/>
                    <a:p>
                      <a:pPr algn="ctr"/>
                      <a:r>
                        <a:rPr lang="en-US" dirty="0" smtClean="0"/>
                        <a:t>+++</a:t>
                      </a:r>
                      <a:endParaRPr lang="en-US" dirty="0"/>
                    </a:p>
                  </a:txBody>
                  <a:tcPr/>
                </a:tc>
              </a:tr>
              <a:tr h="670794">
                <a:tc>
                  <a:txBody>
                    <a:bodyPr/>
                    <a:lstStyle/>
                    <a:p>
                      <a:r>
                        <a:rPr lang="en-US" sz="2400" dirty="0" err="1" smtClean="0"/>
                        <a:t>Loại</a:t>
                      </a:r>
                      <a:r>
                        <a:rPr lang="en-US" sz="2400" baseline="0" dirty="0" smtClean="0"/>
                        <a:t> B</a:t>
                      </a:r>
                      <a:endParaRPr lang="en-US" sz="2400" dirty="0"/>
                    </a:p>
                  </a:txBody>
                  <a:tcPr/>
                </a:tc>
                <a:tc>
                  <a:txBody>
                    <a:bodyPr/>
                    <a:lstStyle/>
                    <a:p>
                      <a:pPr algn="ctr"/>
                      <a:r>
                        <a:rPr lang="en-US" dirty="0" err="1" smtClean="0"/>
                        <a:t>Sợi</a:t>
                      </a:r>
                      <a:r>
                        <a:rPr lang="en-US" baseline="0" dirty="0" smtClean="0"/>
                        <a:t> </a:t>
                      </a:r>
                      <a:r>
                        <a:rPr lang="en-US" baseline="0" dirty="0" err="1" smtClean="0"/>
                        <a:t>tiền</a:t>
                      </a:r>
                      <a:r>
                        <a:rPr lang="en-US" baseline="0" dirty="0" smtClean="0"/>
                        <a:t> </a:t>
                      </a:r>
                      <a:r>
                        <a:rPr lang="en-US" baseline="0" dirty="0" err="1" smtClean="0"/>
                        <a:t>hạch</a:t>
                      </a:r>
                      <a:endParaRPr lang="en-US" dirty="0"/>
                    </a:p>
                  </a:txBody>
                  <a:tcPr/>
                </a:tc>
                <a:tc>
                  <a:txBody>
                    <a:bodyPr/>
                    <a:lstStyle/>
                    <a:p>
                      <a:pPr algn="ctr"/>
                      <a:r>
                        <a:rPr lang="en-US" dirty="0" smtClean="0"/>
                        <a:t>&lt; 3</a:t>
                      </a:r>
                      <a:endParaRPr lang="en-US" dirty="0"/>
                    </a:p>
                  </a:txBody>
                  <a:tcPr/>
                </a:tc>
                <a:tc>
                  <a:txBody>
                    <a:bodyPr/>
                    <a:lstStyle/>
                    <a:p>
                      <a:pPr algn="ctr"/>
                      <a:r>
                        <a:rPr lang="en-US" dirty="0" err="1" smtClean="0"/>
                        <a:t>Có</a:t>
                      </a:r>
                      <a:endParaRPr lang="en-US" dirty="0"/>
                    </a:p>
                  </a:txBody>
                  <a:tcPr/>
                </a:tc>
                <a:tc>
                  <a:txBody>
                    <a:bodyPr/>
                    <a:lstStyle/>
                    <a:p>
                      <a:pPr algn="ctr"/>
                      <a:r>
                        <a:rPr lang="en-US" dirty="0" smtClean="0"/>
                        <a:t>++++</a:t>
                      </a:r>
                      <a:endParaRPr lang="en-US" dirty="0"/>
                    </a:p>
                  </a:txBody>
                  <a:tcPr/>
                </a:tc>
              </a:tr>
              <a:tr h="609154">
                <a:tc>
                  <a:txBody>
                    <a:bodyPr/>
                    <a:lstStyle/>
                    <a:p>
                      <a:r>
                        <a:rPr lang="en-US" sz="2400" dirty="0" err="1" smtClean="0"/>
                        <a:t>Loại</a:t>
                      </a:r>
                      <a:r>
                        <a:rPr lang="en-US" sz="2400" baseline="0" dirty="0" smtClean="0"/>
                        <a:t> C</a:t>
                      </a:r>
                    </a:p>
                    <a:p>
                      <a:r>
                        <a:rPr lang="en-US" baseline="0" dirty="0" smtClean="0"/>
                        <a:t> </a:t>
                      </a:r>
                      <a:r>
                        <a:rPr lang="en-US" baseline="0" dirty="0" smtClean="0">
                          <a:solidFill>
                            <a:srgbClr val="FF0000"/>
                          </a:solidFill>
                        </a:rPr>
                        <a:t>TK </a:t>
                      </a:r>
                      <a:r>
                        <a:rPr lang="en-US" baseline="0" dirty="0" err="1" smtClean="0">
                          <a:solidFill>
                            <a:srgbClr val="FF0000"/>
                          </a:solidFill>
                        </a:rPr>
                        <a:t>rễ</a:t>
                      </a:r>
                      <a:r>
                        <a:rPr lang="en-US" baseline="0" dirty="0" smtClean="0">
                          <a:solidFill>
                            <a:srgbClr val="FF0000"/>
                          </a:solidFill>
                        </a:rPr>
                        <a:t> </a:t>
                      </a:r>
                      <a:r>
                        <a:rPr lang="en-US" baseline="0" dirty="0" err="1" smtClean="0">
                          <a:solidFill>
                            <a:srgbClr val="FF0000"/>
                          </a:solidFill>
                        </a:rPr>
                        <a:t>tủy</a:t>
                      </a:r>
                      <a:r>
                        <a:rPr lang="en-US" baseline="0" dirty="0" smtClean="0">
                          <a:solidFill>
                            <a:srgbClr val="FF0000"/>
                          </a:solidFill>
                        </a:rPr>
                        <a:t> </a:t>
                      </a:r>
                      <a:r>
                        <a:rPr lang="en-US" baseline="0" dirty="0" err="1" smtClean="0">
                          <a:solidFill>
                            <a:srgbClr val="FF0000"/>
                          </a:solidFill>
                        </a:rPr>
                        <a:t>sống</a:t>
                      </a:r>
                      <a:r>
                        <a:rPr lang="en-US" baseline="0" dirty="0" smtClean="0">
                          <a:solidFill>
                            <a:srgbClr val="FF0000"/>
                          </a:solidFill>
                        </a:rPr>
                        <a:t> </a:t>
                      </a:r>
                      <a:endParaRPr lang="en-US" dirty="0">
                        <a:solidFill>
                          <a:srgbClr val="FF0000"/>
                        </a:solidFill>
                      </a:endParaRPr>
                    </a:p>
                  </a:txBody>
                  <a:tcPr/>
                </a:tc>
                <a:tc>
                  <a:txBody>
                    <a:bodyPr/>
                    <a:lstStyle/>
                    <a:p>
                      <a:pPr algn="ctr"/>
                      <a:r>
                        <a:rPr lang="en-US" dirty="0" err="1" smtClean="0"/>
                        <a:t>Đau</a:t>
                      </a:r>
                      <a:endParaRPr lang="en-US" dirty="0"/>
                    </a:p>
                  </a:txBody>
                  <a:tcPr/>
                </a:tc>
                <a:tc>
                  <a:txBody>
                    <a:bodyPr/>
                    <a:lstStyle/>
                    <a:p>
                      <a:pPr algn="ctr"/>
                      <a:r>
                        <a:rPr lang="en-US" dirty="0" smtClean="0"/>
                        <a:t>0,4-1,2</a:t>
                      </a:r>
                      <a:endParaRPr lang="en-US" dirty="0"/>
                    </a:p>
                  </a:txBody>
                  <a:tcPr/>
                </a:tc>
                <a:tc>
                  <a:txBody>
                    <a:bodyPr/>
                    <a:lstStyle/>
                    <a:p>
                      <a:pPr algn="ctr"/>
                      <a:r>
                        <a:rPr lang="en-US" dirty="0" err="1" smtClean="0"/>
                        <a:t>Không</a:t>
                      </a:r>
                      <a:endParaRPr lang="en-US" dirty="0"/>
                    </a:p>
                  </a:txBody>
                  <a:tcPr/>
                </a:tc>
                <a:tc>
                  <a:txBody>
                    <a:bodyPr/>
                    <a:lstStyle/>
                    <a:p>
                      <a:pPr algn="ctr"/>
                      <a:r>
                        <a:rPr lang="en-US" dirty="0" smtClean="0"/>
                        <a:t>++++</a:t>
                      </a:r>
                      <a:endParaRPr lang="en-US" dirty="0"/>
                    </a:p>
                  </a:txBody>
                  <a:tcPr/>
                </a:tc>
              </a:tr>
            </a:tbl>
          </a:graphicData>
        </a:graphic>
      </p:graphicFrame>
    </p:spTree>
    <p:extLst>
      <p:ext uri="{BB962C8B-B14F-4D97-AF65-F5344CB8AC3E}">
        <p14:creationId xmlns:p14="http://schemas.microsoft.com/office/powerpoint/2010/main" val="12114109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latin typeface="Times New Roman" pitchFamily="18" charset="0"/>
                <a:cs typeface="Times New Roman" pitchFamily="18" charset="0"/>
              </a:rPr>
              <a:t>XUẤT HIỆN VÀ PHỤC HỒI PHONG BẾ TK</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1600200"/>
            <a:ext cx="8686800" cy="3886199"/>
          </a:xfrm>
        </p:spPr>
        <p:txBody>
          <a:bodyPr/>
          <a:lstStyle/>
          <a:p>
            <a:pPr marL="0" indent="0">
              <a:buNone/>
            </a:pPr>
            <a:r>
              <a:rPr lang="en-US" dirty="0" smtClean="0">
                <a:latin typeface="Times New Roman" pitchFamily="18" charset="0"/>
                <a:cs typeface="Times New Roman" pitchFamily="18" charset="0"/>
              </a:rPr>
              <a:t>- XUẤT HIỆN PHONG BẾ (ONSET):</a:t>
            </a:r>
          </a:p>
          <a:p>
            <a:pPr marL="0" indent="0">
              <a:buNone/>
            </a:pPr>
            <a:r>
              <a:rPr lang="en-US" sz="2800" dirty="0" smtClean="0">
                <a:latin typeface="Times New Roman" pitchFamily="18" charset="0"/>
                <a:cs typeface="Times New Roman" pitchFamily="18" charset="0"/>
              </a:rPr>
              <a:t>→ </a:t>
            </a:r>
            <a:r>
              <a:rPr lang="en-US" sz="2800" dirty="0">
                <a:solidFill>
                  <a:srgbClr val="FF0000"/>
                </a:solidFill>
                <a:latin typeface="Times New Roman" pitchFamily="18" charset="0"/>
                <a:cs typeface="Times New Roman" pitchFamily="18" charset="0"/>
              </a:rPr>
              <a:t>B</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800" dirty="0">
                <a:solidFill>
                  <a:schemeClr val="accent1">
                    <a:lumMod val="75000"/>
                  </a:schemeClr>
                </a:solidFill>
                <a:latin typeface="Times New Roman" pitchFamily="18" charset="0"/>
                <a:cs typeface="Times New Roman" pitchFamily="18" charset="0"/>
              </a:rPr>
              <a:t>C,A-Delta</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A-Gamma →</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A-Beta →</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A-Alpha</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PHỤC HỒI PHONG BẾ:</a:t>
            </a:r>
          </a:p>
          <a:p>
            <a:pPr marL="0" indent="0">
              <a:buNone/>
            </a:pPr>
            <a:r>
              <a:rPr lang="en-US" dirty="0">
                <a:latin typeface="Times New Roman" pitchFamily="18" charset="0"/>
                <a:cs typeface="Times New Roman" pitchFamily="18" charset="0"/>
              </a:rPr>
              <a:t> </a:t>
            </a:r>
            <a:r>
              <a:rPr lang="en-US" sz="2800" dirty="0">
                <a:latin typeface="Times New Roman" pitchFamily="18" charset="0"/>
                <a:cs typeface="Times New Roman" pitchFamily="18" charset="0"/>
              </a:rPr>
              <a: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A-Alpha</a:t>
            </a:r>
            <a:r>
              <a:rPr lang="en-US" sz="2800" dirty="0" err="1">
                <a:latin typeface="Times New Roman" pitchFamily="18" charset="0"/>
                <a:cs typeface="Times New Roman" pitchFamily="18" charset="0"/>
              </a:rPr>
              <a:t>→</a:t>
            </a:r>
            <a:r>
              <a:rPr lang="en-US" sz="2800" dirty="0" err="1" smtClean="0">
                <a:latin typeface="Times New Roman" pitchFamily="18" charset="0"/>
                <a:cs typeface="Times New Roman" pitchFamily="18" charset="0"/>
              </a:rPr>
              <a:t>A-Beta</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A-Gamma → </a:t>
            </a:r>
            <a:r>
              <a:rPr lang="en-US" sz="2800" dirty="0" smtClean="0">
                <a:solidFill>
                  <a:schemeClr val="accent1">
                    <a:lumMod val="75000"/>
                  </a:schemeClr>
                </a:solidFill>
                <a:latin typeface="Times New Roman" pitchFamily="18" charset="0"/>
                <a:cs typeface="Times New Roman" pitchFamily="18" charset="0"/>
              </a:rPr>
              <a:t>C,A-Delta</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a:t>
            </a:r>
            <a:r>
              <a:rPr lang="en-US" sz="2800" dirty="0">
                <a:solidFill>
                  <a:srgbClr val="FF0000"/>
                </a:solidFill>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B</a:t>
            </a:r>
            <a:endParaRPr lang="en-US"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7612308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Khác</a:t>
            </a:r>
            <a:r>
              <a:rPr lang="en-US" dirty="0"/>
              <a:t> </a:t>
            </a:r>
            <a:r>
              <a:rPr lang="en-US" dirty="0" err="1"/>
              <a:t>biệt</a:t>
            </a:r>
            <a:r>
              <a:rPr lang="en-US" dirty="0"/>
              <a:t> </a:t>
            </a:r>
            <a:r>
              <a:rPr lang="en-US" dirty="0" err="1"/>
              <a:t>về</a:t>
            </a:r>
            <a:r>
              <a:rPr lang="en-US" dirty="0"/>
              <a:t> </a:t>
            </a:r>
            <a:r>
              <a:rPr lang="en-US" dirty="0" err="1"/>
              <a:t>phong</a:t>
            </a:r>
            <a:r>
              <a:rPr lang="en-US" dirty="0"/>
              <a:t> </a:t>
            </a:r>
            <a:r>
              <a:rPr lang="en-US" dirty="0" err="1"/>
              <a:t>bế</a:t>
            </a:r>
            <a:r>
              <a:rPr lang="en-US" dirty="0"/>
              <a:t> </a:t>
            </a:r>
            <a:r>
              <a:rPr lang="en-US" dirty="0" err="1"/>
              <a:t>dẫn</a:t>
            </a:r>
            <a:r>
              <a:rPr lang="en-US" dirty="0"/>
              <a:t> </a:t>
            </a:r>
            <a:r>
              <a:rPr lang="en-US" dirty="0" err="1"/>
              <a:t>truyền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Các </a:t>
            </a:r>
            <a:r>
              <a:rPr lang="vi-VN" dirty="0">
                <a:latin typeface="Times New Roman" pitchFamily="18" charset="0"/>
                <a:cs typeface="Times New Roman" pitchFamily="18" charset="0"/>
              </a:rPr>
              <a:t>sợi TK khác nhau về </a:t>
            </a:r>
            <a:r>
              <a:rPr lang="vi-VN" dirty="0">
                <a:solidFill>
                  <a:srgbClr val="FF0000"/>
                </a:solidFill>
                <a:latin typeface="Times New Roman" pitchFamily="18" charset="0"/>
                <a:cs typeface="Times New Roman" pitchFamily="18" charset="0"/>
              </a:rPr>
              <a:t>độ nhạy cảm</a:t>
            </a:r>
            <a:r>
              <a:rPr lang="vi-VN" dirty="0">
                <a:latin typeface="Times New Roman" pitchFamily="18" charset="0"/>
                <a:cs typeface="Times New Roman" pitchFamily="18" charset="0"/>
              </a:rPr>
              <a:t> với thuốc tê. </a:t>
            </a:r>
            <a:endParaRPr lang="en-US" dirty="0" smtClean="0">
              <a:latin typeface="Times New Roman" pitchFamily="18" charset="0"/>
              <a:cs typeface="Times New Roman" pitchFamily="18" charset="0"/>
            </a:endParaRPr>
          </a:p>
          <a:p>
            <a:pPr>
              <a:buFontTx/>
              <a:buChar char="-"/>
            </a:pPr>
            <a:r>
              <a:rPr lang="vi-VN" dirty="0" smtClean="0">
                <a:latin typeface="Times New Roman" pitchFamily="18" charset="0"/>
                <a:cs typeface="Times New Roman" pitchFamily="18" charset="0"/>
              </a:rPr>
              <a:t>Các </a:t>
            </a:r>
            <a:r>
              <a:rPr lang="vi-VN" dirty="0">
                <a:latin typeface="Times New Roman" pitchFamily="18" charset="0"/>
                <a:cs typeface="Times New Roman" pitchFamily="18" charset="0"/>
              </a:rPr>
              <a:t>sợi TK nhỏ hơn nhạy cảm hơn so với các sợi lớn.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Sợi có myeline bị phong bế trước sợi không myeline có cùng đường kính. </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vi-VN" dirty="0" smtClean="0">
                <a:latin typeface="Times New Roman" pitchFamily="18" charset="0"/>
                <a:cs typeface="Times New Roman" pitchFamily="18" charset="0"/>
              </a:rPr>
              <a:t>mất </a:t>
            </a:r>
            <a:r>
              <a:rPr lang="vi-VN" dirty="0">
                <a:latin typeface="Times New Roman" pitchFamily="18" charset="0"/>
                <a:cs typeface="Times New Roman" pitchFamily="18" charset="0"/>
              </a:rPr>
              <a:t>chức năng thần kinh đến trước mất cảm </a:t>
            </a:r>
            <a:r>
              <a:rPr lang="vi-VN" dirty="0" smtClean="0">
                <a:latin typeface="Times New Roman" pitchFamily="18" charset="0"/>
                <a:cs typeface="Times New Roman" pitchFamily="18" charset="0"/>
              </a:rPr>
              <a:t>giá</a:t>
            </a:r>
            <a:r>
              <a:rPr lang="en-US" dirty="0">
                <a:latin typeface="Times New Roman" pitchFamily="18" charset="0"/>
                <a:cs typeface="Times New Roman" pitchFamily="18" charset="0"/>
              </a:rPr>
              <a:t>c</a:t>
            </a:r>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đau </a:t>
            </a:r>
            <a:r>
              <a:rPr lang="en-US" dirty="0">
                <a:latin typeface="Times New Roman" pitchFamily="18" charset="0"/>
                <a:cs typeface="Times New Roman" pitchFamily="18" charset="0"/>
              </a:rPr>
              <a:t>→</a:t>
            </a:r>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nhiệt </a:t>
            </a:r>
            <a:r>
              <a:rPr lang="vi-VN" dirty="0" smtClean="0">
                <a:latin typeface="Times New Roman" pitchFamily="18" charset="0"/>
                <a:cs typeface="Times New Roman" pitchFamily="18" charset="0"/>
              </a:rPr>
              <a:t>độ</a:t>
            </a:r>
            <a:r>
              <a:rPr lang="en-US" dirty="0">
                <a:latin typeface="Times New Roman" pitchFamily="18" charset="0"/>
                <a:cs typeface="Times New Roman" pitchFamily="18" charset="0"/>
              </a:rPr>
              <a:t>→</a:t>
            </a:r>
            <a:r>
              <a:rPr lang="vi-VN" dirty="0" smtClean="0">
                <a:latin typeface="Times New Roman" pitchFamily="18" charset="0"/>
                <a:cs typeface="Times New Roman" pitchFamily="18" charset="0"/>
              </a:rPr>
              <a:t>đụng chạm</a:t>
            </a:r>
            <a:r>
              <a:rPr lang="en-US" dirty="0">
                <a:latin typeface="Times New Roman" pitchFamily="18" charset="0"/>
                <a:cs typeface="Times New Roman" pitchFamily="18" charset="0"/>
              </a:rPr>
              <a:t> →</a:t>
            </a:r>
            <a:r>
              <a:rPr lang="vi-VN" dirty="0" smtClean="0">
                <a:latin typeface="Times New Roman" pitchFamily="18" charset="0"/>
                <a:cs typeface="Times New Roman" pitchFamily="18" charset="0"/>
              </a:rPr>
              <a:t> </a:t>
            </a:r>
            <a:r>
              <a:rPr lang="vi-VN" dirty="0">
                <a:solidFill>
                  <a:srgbClr val="FF0000"/>
                </a:solidFill>
                <a:latin typeface="Times New Roman" pitchFamily="18" charset="0"/>
                <a:cs typeface="Times New Roman" pitchFamily="18" charset="0"/>
              </a:rPr>
              <a:t>trương lực cơ </a:t>
            </a:r>
            <a:r>
              <a:rPr lang="vi-VN" dirty="0" smtClean="0">
                <a:solidFill>
                  <a:srgbClr val="FF0000"/>
                </a:solidFill>
                <a:latin typeface="Times New Roman" pitchFamily="18" charset="0"/>
                <a:cs typeface="Times New Roman" pitchFamily="18" charset="0"/>
              </a:rPr>
              <a:t>xương</a:t>
            </a:r>
            <a:r>
              <a:rPr lang="en-US" dirty="0" smtClean="0">
                <a:solidFill>
                  <a:srgbClr val="FF0000"/>
                </a:solidFill>
                <a:latin typeface="Times New Roman" pitchFamily="18" charset="0"/>
                <a:cs typeface="Times New Roman" pitchFamily="18" charset="0"/>
              </a:rPr>
              <a:t>.</a:t>
            </a:r>
            <a:endParaRPr lang="en-US"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1682684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686800" cy="1143000"/>
          </a:xfrm>
        </p:spPr>
        <p:txBody>
          <a:bodyPr>
            <a:normAutofit fontScale="90000"/>
          </a:bodyPr>
          <a:lstStyle/>
          <a:p>
            <a:r>
              <a:rPr lang="en-US" dirty="0" smtClean="0"/>
              <a:t>TÍNH CHẤT CỦA DUNG DỊCH THUỐC TÊ:</a:t>
            </a:r>
            <a:br>
              <a:rPr lang="en-US" dirty="0" smtClean="0"/>
            </a:br>
            <a:r>
              <a:rPr lang="en-US" dirty="0" smtClean="0"/>
              <a:t>1. THUỐC CO MẠCH</a:t>
            </a:r>
            <a:endParaRPr lang="en-US" dirty="0"/>
          </a:p>
        </p:txBody>
      </p:sp>
      <p:sp>
        <p:nvSpPr>
          <p:cNvPr id="3" name="Content Placeholder 2"/>
          <p:cNvSpPr>
            <a:spLocks noGrp="1"/>
          </p:cNvSpPr>
          <p:nvPr>
            <p:ph idx="1"/>
          </p:nvPr>
        </p:nvSpPr>
        <p:spPr/>
        <p:txBody>
          <a:bodyPr>
            <a:normAutofit/>
          </a:bodyPr>
          <a:lstStyle/>
          <a:p>
            <a:r>
              <a:rPr lang="vi-VN" sz="2800" dirty="0">
                <a:latin typeface="Calibri" pitchFamily="34" charset="0"/>
              </a:rPr>
              <a:t>Adrenaline là thuốc co mạch thông thường có sẵn trong các chế phẩm thương mại của thuốc </a:t>
            </a:r>
            <a:r>
              <a:rPr lang="vi-VN" sz="2800" dirty="0" smtClean="0">
                <a:latin typeface="Calibri" pitchFamily="34" charset="0"/>
              </a:rPr>
              <a:t>tê</a:t>
            </a:r>
            <a:r>
              <a:rPr lang="en-US" sz="2800" dirty="0" smtClean="0">
                <a:latin typeface="Calibri" pitchFamily="34" charset="0"/>
              </a:rPr>
              <a:t>.</a:t>
            </a:r>
          </a:p>
          <a:p>
            <a:r>
              <a:rPr lang="en-US" sz="2800" dirty="0" err="1" smtClean="0"/>
              <a:t>Mục</a:t>
            </a:r>
            <a:r>
              <a:rPr lang="en-US" sz="2800" dirty="0" smtClean="0"/>
              <a:t> </a:t>
            </a:r>
            <a:r>
              <a:rPr lang="en-US" sz="2800" dirty="0" err="1" smtClean="0"/>
              <a:t>đích</a:t>
            </a:r>
            <a:r>
              <a:rPr lang="en-US" sz="2800" dirty="0" smtClean="0"/>
              <a:t>: </a:t>
            </a:r>
          </a:p>
          <a:p>
            <a:pPr marL="0" indent="0">
              <a:buNone/>
            </a:pPr>
            <a:r>
              <a:rPr lang="en-US" sz="2800" dirty="0" smtClean="0"/>
              <a:t>- </a:t>
            </a:r>
            <a:r>
              <a:rPr lang="en-US" sz="2800" dirty="0" err="1" smtClean="0"/>
              <a:t>Giảm</a:t>
            </a:r>
            <a:r>
              <a:rPr lang="en-US" sz="2800" dirty="0" smtClean="0"/>
              <a:t> </a:t>
            </a:r>
            <a:r>
              <a:rPr lang="en-US" sz="2800" dirty="0" err="1" smtClean="0"/>
              <a:t>hấp</a:t>
            </a:r>
            <a:r>
              <a:rPr lang="en-US" sz="2800" dirty="0" smtClean="0"/>
              <a:t> </a:t>
            </a:r>
            <a:r>
              <a:rPr lang="en-US" sz="2800" dirty="0" err="1" smtClean="0"/>
              <a:t>thu</a:t>
            </a:r>
            <a:r>
              <a:rPr lang="en-US" sz="2800" dirty="0" smtClean="0"/>
              <a:t> </a:t>
            </a:r>
            <a:r>
              <a:rPr lang="en-US" sz="2800" dirty="0" err="1" smtClean="0"/>
              <a:t>thuốc</a:t>
            </a:r>
            <a:r>
              <a:rPr lang="en-US" sz="2800" dirty="0" smtClean="0"/>
              <a:t> </a:t>
            </a:r>
            <a:r>
              <a:rPr lang="en-US" sz="2800" dirty="0" err="1" smtClean="0"/>
              <a:t>vào</a:t>
            </a:r>
            <a:r>
              <a:rPr lang="en-US" sz="2800" dirty="0" smtClean="0"/>
              <a:t> </a:t>
            </a:r>
            <a:r>
              <a:rPr lang="en-US" sz="2800" dirty="0" err="1" smtClean="0"/>
              <a:t>mạch</a:t>
            </a:r>
            <a:r>
              <a:rPr lang="en-US" sz="2800" dirty="0" smtClean="0"/>
              <a:t> </a:t>
            </a:r>
            <a:r>
              <a:rPr lang="en-US" sz="2800" dirty="0" err="1" smtClean="0"/>
              <a:t>máu</a:t>
            </a:r>
            <a:r>
              <a:rPr lang="en-US" sz="2800" dirty="0" smtClean="0"/>
              <a:t>=&gt; </a:t>
            </a:r>
            <a:r>
              <a:rPr lang="en-US" sz="2800" dirty="0" err="1" smtClean="0"/>
              <a:t>Tăng</a:t>
            </a:r>
            <a:r>
              <a:rPr lang="en-US" sz="2800" dirty="0" smtClean="0"/>
              <a:t> </a:t>
            </a:r>
            <a:r>
              <a:rPr lang="en-US" sz="2800" dirty="0" err="1" smtClean="0"/>
              <a:t>thời</a:t>
            </a:r>
            <a:r>
              <a:rPr lang="en-US" sz="2800" dirty="0" smtClean="0"/>
              <a:t> </a:t>
            </a:r>
            <a:r>
              <a:rPr lang="en-US" sz="2800" dirty="0" err="1" smtClean="0"/>
              <a:t>gian</a:t>
            </a:r>
            <a:r>
              <a:rPr lang="en-US" sz="2800" dirty="0" smtClean="0"/>
              <a:t> </a:t>
            </a:r>
            <a:r>
              <a:rPr lang="en-US" sz="2800" dirty="0" err="1" smtClean="0"/>
              <a:t>tác</a:t>
            </a:r>
            <a:r>
              <a:rPr lang="en-US" sz="2800" dirty="0" smtClean="0"/>
              <a:t> </a:t>
            </a:r>
            <a:r>
              <a:rPr lang="en-US" sz="2800" dirty="0" err="1" smtClean="0"/>
              <a:t>dụng</a:t>
            </a:r>
            <a:r>
              <a:rPr lang="en-US" sz="2800" dirty="0" smtClean="0"/>
              <a:t> + </a:t>
            </a:r>
            <a:r>
              <a:rPr lang="en-US" sz="2800" dirty="0" err="1" smtClean="0"/>
              <a:t>Giảm</a:t>
            </a:r>
            <a:r>
              <a:rPr lang="en-US" sz="2800" dirty="0" smtClean="0"/>
              <a:t> </a:t>
            </a:r>
            <a:r>
              <a:rPr lang="en-US" sz="2800" dirty="0" err="1" smtClean="0"/>
              <a:t>độc</a:t>
            </a:r>
            <a:r>
              <a:rPr lang="en-US" sz="2800" dirty="0" smtClean="0"/>
              <a:t>  </a:t>
            </a:r>
            <a:r>
              <a:rPr lang="en-US" sz="2800" dirty="0" err="1" smtClean="0"/>
              <a:t>tính</a:t>
            </a:r>
            <a:r>
              <a:rPr lang="en-US" sz="2800" dirty="0" smtClean="0"/>
              <a:t>.</a:t>
            </a:r>
            <a:br>
              <a:rPr lang="en-US" sz="2800" dirty="0" smtClean="0"/>
            </a:br>
            <a:r>
              <a:rPr lang="en-US" sz="2800" dirty="0" smtClean="0"/>
              <a:t>- </a:t>
            </a:r>
            <a:r>
              <a:rPr lang="en-US" sz="2800" dirty="0" err="1" smtClean="0"/>
              <a:t>Phát</a:t>
            </a:r>
            <a:r>
              <a:rPr lang="en-US" sz="2800" dirty="0" smtClean="0"/>
              <a:t> </a:t>
            </a:r>
            <a:r>
              <a:rPr lang="en-US" sz="2800" dirty="0" err="1" smtClean="0"/>
              <a:t>hiện</a:t>
            </a:r>
            <a:r>
              <a:rPr lang="en-US" sz="2800" dirty="0" smtClean="0"/>
              <a:t> </a:t>
            </a:r>
            <a:r>
              <a:rPr lang="en-US" sz="2800" dirty="0" err="1" smtClean="0"/>
              <a:t>tiêm</a:t>
            </a:r>
            <a:r>
              <a:rPr lang="en-US" sz="2800" dirty="0" smtClean="0"/>
              <a:t> </a:t>
            </a:r>
            <a:r>
              <a:rPr lang="en-US" sz="2800" dirty="0" err="1" smtClean="0"/>
              <a:t>thuốc</a:t>
            </a:r>
            <a:r>
              <a:rPr lang="en-US" sz="2800" dirty="0" smtClean="0"/>
              <a:t> </a:t>
            </a:r>
            <a:r>
              <a:rPr lang="en-US" sz="2800" dirty="0" err="1" smtClean="0"/>
              <a:t>vào</a:t>
            </a:r>
            <a:r>
              <a:rPr lang="en-US" sz="2800" dirty="0" smtClean="0"/>
              <a:t> MM.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4562187"/>
            <a:ext cx="6926261" cy="2219613"/>
          </a:xfrm>
          <a:prstGeom prst="rect">
            <a:avLst/>
          </a:prstGeom>
        </p:spPr>
      </p:pic>
    </p:spTree>
    <p:extLst>
      <p:ext uri="{BB962C8B-B14F-4D97-AF65-F5344CB8AC3E}">
        <p14:creationId xmlns:p14="http://schemas.microsoft.com/office/powerpoint/2010/main" val="2256248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22885750"/>
              </p:ext>
            </p:extLst>
          </p:nvPr>
        </p:nvGraphicFramePr>
        <p:xfrm>
          <a:off x="381000" y="1295401"/>
          <a:ext cx="8534399" cy="5297614"/>
        </p:xfrm>
        <a:graphic>
          <a:graphicData uri="http://schemas.openxmlformats.org/drawingml/2006/table">
            <a:tbl>
              <a:tblPr>
                <a:tableStyleId>{5C22544A-7EE6-4342-B048-85BDC9FD1C3A}</a:tableStyleId>
              </a:tblPr>
              <a:tblGrid>
                <a:gridCol w="2110112"/>
                <a:gridCol w="25400"/>
                <a:gridCol w="1391938"/>
                <a:gridCol w="28134"/>
                <a:gridCol w="80887"/>
                <a:gridCol w="1237019"/>
                <a:gridCol w="100299"/>
                <a:gridCol w="55411"/>
                <a:gridCol w="989044"/>
                <a:gridCol w="25400"/>
                <a:gridCol w="66866"/>
                <a:gridCol w="1086571"/>
                <a:gridCol w="267463"/>
                <a:gridCol w="83583"/>
                <a:gridCol w="885973"/>
                <a:gridCol w="100299"/>
              </a:tblGrid>
              <a:tr h="389787">
                <a:tc>
                  <a:txBody>
                    <a:bodyPr/>
                    <a:lstStyle/>
                    <a:p>
                      <a:pPr marL="0" marR="0">
                        <a:lnSpc>
                          <a:spcPct val="107000"/>
                        </a:lnSpc>
                        <a:spcBef>
                          <a:spcPts val="0"/>
                        </a:spcBef>
                        <a:spcAft>
                          <a:spcPts val="800"/>
                        </a:spcAft>
                      </a:pPr>
                      <a:r>
                        <a:rPr lang="en-US" sz="1200" dirty="0">
                          <a:effectLst/>
                        </a:rPr>
                        <a:t> </a:t>
                      </a:r>
                      <a:endParaRPr lang="en-US" sz="1300" dirty="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gn="ctr">
                        <a:lnSpc>
                          <a:spcPct val="107000"/>
                        </a:lnSpc>
                        <a:spcBef>
                          <a:spcPts val="0"/>
                        </a:spcBef>
                        <a:spcAft>
                          <a:spcPts val="800"/>
                        </a:spcAft>
                      </a:pPr>
                      <a:r>
                        <a:rPr lang="en-US" sz="1400">
                          <a:effectLst/>
                        </a:rPr>
                        <a:t>Nồng</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gn="ctr">
                        <a:lnSpc>
                          <a:spcPct val="107000"/>
                        </a:lnSpc>
                        <a:spcBef>
                          <a:spcPts val="0"/>
                        </a:spcBef>
                        <a:spcAft>
                          <a:spcPts val="800"/>
                        </a:spcAft>
                      </a:pPr>
                      <a:r>
                        <a:rPr lang="en-US" sz="1400">
                          <a:effectLst/>
                        </a:rPr>
                        <a:t>Nồng độ gây</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gn="ctr">
                        <a:lnSpc>
                          <a:spcPct val="107000"/>
                        </a:lnSpc>
                        <a:spcBef>
                          <a:spcPts val="0"/>
                        </a:spcBef>
                        <a:spcAft>
                          <a:spcPts val="800"/>
                        </a:spcAft>
                      </a:pPr>
                      <a:r>
                        <a:rPr lang="en-US" sz="1400">
                          <a:effectLst/>
                        </a:rPr>
                        <a:t>Nồng độ</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gridSpan="4">
                  <a:txBody>
                    <a:bodyPr/>
                    <a:lstStyle/>
                    <a:p>
                      <a:pPr marL="495300" marR="0">
                        <a:lnSpc>
                          <a:spcPct val="107000"/>
                        </a:lnSpc>
                        <a:spcBef>
                          <a:spcPts val="0"/>
                        </a:spcBef>
                        <a:spcAft>
                          <a:spcPts val="800"/>
                        </a:spcAft>
                      </a:pPr>
                      <a:r>
                        <a:rPr lang="en-US" sz="1400">
                          <a:effectLst/>
                        </a:rPr>
                        <a:t>Liều tối đa</a:t>
                      </a:r>
                      <a:endParaRPr lang="en-US" sz="1300">
                        <a:effectLst/>
                        <a:latin typeface="Times New Roman"/>
                        <a:ea typeface="Calibri"/>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r>
              <a:tr h="250659">
                <a:tc>
                  <a:txBody>
                    <a:bodyPr/>
                    <a:lstStyle/>
                    <a:p>
                      <a:pPr marL="0" marR="0">
                        <a:lnSpc>
                          <a:spcPct val="107000"/>
                        </a:lnSpc>
                        <a:spcBef>
                          <a:spcPts val="0"/>
                        </a:spcBef>
                        <a:spcAft>
                          <a:spcPts val="800"/>
                        </a:spcAft>
                      </a:pPr>
                      <a:r>
                        <a:rPr lang="en-US" sz="9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900">
                          <a:effectLst/>
                        </a:rPr>
                        <a:t> </a:t>
                      </a:r>
                      <a:endParaRPr lang="en-US" sz="1300">
                        <a:effectLst/>
                        <a:latin typeface="Times New Roman"/>
                        <a:ea typeface="Calibri"/>
                      </a:endParaRPr>
                    </a:p>
                  </a:txBody>
                  <a:tcPr marL="0" marR="0" marT="0" marB="0" anchor="b"/>
                </a:tc>
                <a:tc rowSpan="2">
                  <a:txBody>
                    <a:bodyPr/>
                    <a:lstStyle/>
                    <a:p>
                      <a:pPr marL="0" marR="0" algn="ctr">
                        <a:lnSpc>
                          <a:spcPct val="107000"/>
                        </a:lnSpc>
                        <a:spcBef>
                          <a:spcPts val="0"/>
                        </a:spcBef>
                        <a:spcAft>
                          <a:spcPts val="800"/>
                        </a:spcAft>
                      </a:pPr>
                      <a:r>
                        <a:rPr lang="en-US" sz="1400" dirty="0" err="1">
                          <a:effectLst/>
                        </a:rPr>
                        <a:t>độ</a:t>
                      </a:r>
                      <a:r>
                        <a:rPr lang="en-US" sz="1400" dirty="0">
                          <a:effectLst/>
                        </a:rPr>
                        <a:t> ban</a:t>
                      </a:r>
                      <a:endParaRPr lang="en-US" sz="1300" dirty="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9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900">
                          <a:effectLst/>
                        </a:rPr>
                        <a:t> </a:t>
                      </a:r>
                      <a:endParaRPr lang="en-US" sz="1300">
                        <a:effectLst/>
                        <a:latin typeface="Times New Roman"/>
                        <a:ea typeface="Calibri"/>
                      </a:endParaRPr>
                    </a:p>
                  </a:txBody>
                  <a:tcPr marL="0" marR="0" marT="0" marB="0" anchor="b"/>
                </a:tc>
                <a:tc rowSpan="2">
                  <a:txBody>
                    <a:bodyPr/>
                    <a:lstStyle/>
                    <a:p>
                      <a:pPr marL="0" marR="0" algn="ctr">
                        <a:lnSpc>
                          <a:spcPct val="107000"/>
                        </a:lnSpc>
                        <a:spcBef>
                          <a:spcPts val="0"/>
                        </a:spcBef>
                        <a:spcAft>
                          <a:spcPts val="800"/>
                        </a:spcAft>
                      </a:pPr>
                      <a:r>
                        <a:rPr lang="en-US" sz="1400">
                          <a:effectLst/>
                        </a:rPr>
                        <a:t>tê để phẫu</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9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900">
                          <a:effectLst/>
                        </a:rPr>
                        <a:t> </a:t>
                      </a:r>
                      <a:endParaRPr lang="en-US" sz="1300">
                        <a:effectLst/>
                        <a:latin typeface="Times New Roman"/>
                        <a:ea typeface="Calibri"/>
                      </a:endParaRPr>
                    </a:p>
                  </a:txBody>
                  <a:tcPr marL="0" marR="0" marT="0" marB="0" anchor="b"/>
                </a:tc>
                <a:tc rowSpan="2">
                  <a:txBody>
                    <a:bodyPr/>
                    <a:lstStyle/>
                    <a:p>
                      <a:pPr marL="0" marR="0" algn="ctr">
                        <a:lnSpc>
                          <a:spcPct val="107000"/>
                        </a:lnSpc>
                        <a:spcBef>
                          <a:spcPts val="0"/>
                        </a:spcBef>
                        <a:spcAft>
                          <a:spcPts val="800"/>
                        </a:spcAft>
                      </a:pPr>
                      <a:r>
                        <a:rPr lang="en-US" sz="1400">
                          <a:effectLst/>
                        </a:rPr>
                        <a:t>giảm đau</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9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9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9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9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9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9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900">
                          <a:effectLst/>
                        </a:rPr>
                        <a:t> </a:t>
                      </a:r>
                      <a:endParaRPr lang="en-US" sz="1300">
                        <a:effectLst/>
                        <a:latin typeface="Times New Roman"/>
                        <a:ea typeface="Calibri"/>
                      </a:endParaRPr>
                    </a:p>
                  </a:txBody>
                  <a:tcPr marL="0" marR="0" marT="0" marB="0" anchor="b"/>
                </a:tc>
              </a:tr>
              <a:tr h="139128">
                <a:tc>
                  <a:txBody>
                    <a:bodyPr/>
                    <a:lstStyle/>
                    <a:p>
                      <a:pPr marL="0" marR="0">
                        <a:lnSpc>
                          <a:spcPct val="107000"/>
                        </a:lnSpc>
                        <a:spcBef>
                          <a:spcPts val="0"/>
                        </a:spcBef>
                        <a:spcAft>
                          <a:spcPts val="800"/>
                        </a:spcAft>
                      </a:pPr>
                      <a:r>
                        <a:rPr lang="en-US" sz="3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350">
                          <a:effectLst/>
                        </a:rPr>
                        <a:t> </a:t>
                      </a:r>
                      <a:endParaRPr lang="en-US" sz="1300">
                        <a:effectLst/>
                        <a:latin typeface="Times New Roman"/>
                        <a:ea typeface="Calibri"/>
                      </a:endParaRPr>
                    </a:p>
                  </a:txBody>
                  <a:tcPr marL="0" marR="0" marT="0" marB="0" anchor="b"/>
                </a:tc>
                <a:tc vMerge="1">
                  <a:txBody>
                    <a:bodyPr/>
                    <a:lstStyle/>
                    <a:p>
                      <a:endParaRPr lang="en-US"/>
                    </a:p>
                  </a:txBody>
                  <a:tcPr/>
                </a:tc>
                <a:tc>
                  <a:txBody>
                    <a:bodyPr/>
                    <a:lstStyle/>
                    <a:p>
                      <a:pPr marL="0" marR="0">
                        <a:lnSpc>
                          <a:spcPct val="107000"/>
                        </a:lnSpc>
                        <a:spcBef>
                          <a:spcPts val="0"/>
                        </a:spcBef>
                        <a:spcAft>
                          <a:spcPts val="800"/>
                        </a:spcAft>
                      </a:pPr>
                      <a:r>
                        <a:rPr lang="en-US" sz="3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350">
                          <a:effectLst/>
                        </a:rPr>
                        <a:t> </a:t>
                      </a:r>
                      <a:endParaRPr lang="en-US" sz="1300">
                        <a:effectLst/>
                        <a:latin typeface="Times New Roman"/>
                        <a:ea typeface="Calibri"/>
                      </a:endParaRPr>
                    </a:p>
                  </a:txBody>
                  <a:tcPr marL="0" marR="0" marT="0" marB="0" anchor="b"/>
                </a:tc>
                <a:tc vMerge="1">
                  <a:txBody>
                    <a:bodyPr/>
                    <a:lstStyle/>
                    <a:p>
                      <a:endParaRPr lang="en-US"/>
                    </a:p>
                  </a:txBody>
                  <a:tcPr/>
                </a:tc>
                <a:tc>
                  <a:txBody>
                    <a:bodyPr/>
                    <a:lstStyle/>
                    <a:p>
                      <a:pPr marL="0" marR="0">
                        <a:lnSpc>
                          <a:spcPct val="107000"/>
                        </a:lnSpc>
                        <a:spcBef>
                          <a:spcPts val="0"/>
                        </a:spcBef>
                        <a:spcAft>
                          <a:spcPts val="800"/>
                        </a:spcAft>
                      </a:pPr>
                      <a:r>
                        <a:rPr lang="en-US" sz="3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350">
                          <a:effectLst/>
                        </a:rPr>
                        <a:t> </a:t>
                      </a:r>
                      <a:endParaRPr lang="en-US" sz="1300">
                        <a:effectLst/>
                        <a:latin typeface="Times New Roman"/>
                        <a:ea typeface="Calibri"/>
                      </a:endParaRPr>
                    </a:p>
                  </a:txBody>
                  <a:tcPr marL="0" marR="0" marT="0" marB="0" anchor="b"/>
                </a:tc>
                <a:tc vMerge="1">
                  <a:txBody>
                    <a:bodyPr/>
                    <a:lstStyle/>
                    <a:p>
                      <a:endParaRPr lang="en-US"/>
                    </a:p>
                  </a:txBody>
                  <a:tcPr/>
                </a:tc>
                <a:tc>
                  <a:txBody>
                    <a:bodyPr/>
                    <a:lstStyle/>
                    <a:p>
                      <a:pPr marL="0" marR="0">
                        <a:lnSpc>
                          <a:spcPct val="107000"/>
                        </a:lnSpc>
                        <a:spcBef>
                          <a:spcPts val="0"/>
                        </a:spcBef>
                        <a:spcAft>
                          <a:spcPts val="800"/>
                        </a:spcAft>
                      </a:pPr>
                      <a:r>
                        <a:rPr lang="en-US" sz="3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350">
                          <a:effectLst/>
                        </a:rPr>
                        <a:t> </a:t>
                      </a:r>
                      <a:endParaRPr lang="en-US" sz="1300">
                        <a:effectLst/>
                        <a:latin typeface="Times New Roman"/>
                        <a:ea typeface="Calibri"/>
                      </a:endParaRPr>
                    </a:p>
                  </a:txBody>
                  <a:tcPr marL="0" marR="0" marT="0" marB="0" anchor="b"/>
                </a:tc>
                <a:tc rowSpan="3">
                  <a:txBody>
                    <a:bodyPr/>
                    <a:lstStyle/>
                    <a:p>
                      <a:pPr marL="38100" marR="0" algn="ctr">
                        <a:lnSpc>
                          <a:spcPts val="1550"/>
                        </a:lnSpc>
                        <a:spcBef>
                          <a:spcPts val="0"/>
                        </a:spcBef>
                        <a:spcAft>
                          <a:spcPts val="800"/>
                        </a:spcAft>
                      </a:pPr>
                      <a:r>
                        <a:rPr lang="en-US" sz="1400">
                          <a:effectLst/>
                        </a:rPr>
                        <a:t>Không</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3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350">
                          <a:effectLst/>
                        </a:rPr>
                        <a:t> </a:t>
                      </a:r>
                      <a:endParaRPr lang="en-US" sz="1300">
                        <a:effectLst/>
                        <a:latin typeface="Times New Roman"/>
                        <a:ea typeface="Calibri"/>
                      </a:endParaRPr>
                    </a:p>
                  </a:txBody>
                  <a:tcPr marL="0" marR="0" marT="0" marB="0" anchor="b"/>
                </a:tc>
                <a:tc rowSpan="3">
                  <a:txBody>
                    <a:bodyPr/>
                    <a:lstStyle/>
                    <a:p>
                      <a:pPr marL="0" marR="0" algn="ctr">
                        <a:lnSpc>
                          <a:spcPts val="1550"/>
                        </a:lnSpc>
                        <a:spcBef>
                          <a:spcPts val="0"/>
                        </a:spcBef>
                        <a:spcAft>
                          <a:spcPts val="800"/>
                        </a:spcAft>
                      </a:pPr>
                      <a:r>
                        <a:rPr lang="en-US" sz="1400">
                          <a:effectLst/>
                        </a:rPr>
                        <a:t>Có</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350">
                          <a:effectLst/>
                        </a:rPr>
                        <a:t> </a:t>
                      </a:r>
                      <a:endParaRPr lang="en-US" sz="1300">
                        <a:effectLst/>
                        <a:latin typeface="Times New Roman"/>
                        <a:ea typeface="Calibri"/>
                      </a:endParaRPr>
                    </a:p>
                  </a:txBody>
                  <a:tcPr marL="0" marR="0" marT="0" marB="0" anchor="b"/>
                </a:tc>
              </a:tr>
              <a:tr h="264459">
                <a:tc>
                  <a:txBody>
                    <a:bodyPr/>
                    <a:lstStyle/>
                    <a:p>
                      <a:pPr marL="0" marR="0">
                        <a:lnSpc>
                          <a:spcPct val="107000"/>
                        </a:lnSpc>
                        <a:spcBef>
                          <a:spcPts val="0"/>
                        </a:spcBef>
                        <a:spcAft>
                          <a:spcPts val="800"/>
                        </a:spcAft>
                      </a:pPr>
                      <a:r>
                        <a:rPr lang="en-US" sz="9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950">
                          <a:effectLst/>
                        </a:rPr>
                        <a:t> </a:t>
                      </a:r>
                      <a:endParaRPr lang="en-US" sz="1300">
                        <a:effectLst/>
                        <a:latin typeface="Times New Roman"/>
                        <a:ea typeface="Calibri"/>
                      </a:endParaRPr>
                    </a:p>
                  </a:txBody>
                  <a:tcPr marL="0" marR="0" marT="0" marB="0" anchor="b"/>
                </a:tc>
                <a:tc rowSpan="3">
                  <a:txBody>
                    <a:bodyPr/>
                    <a:lstStyle/>
                    <a:p>
                      <a:pPr marL="0" marR="0" algn="ctr">
                        <a:lnSpc>
                          <a:spcPts val="1605"/>
                        </a:lnSpc>
                        <a:spcBef>
                          <a:spcPts val="0"/>
                        </a:spcBef>
                        <a:spcAft>
                          <a:spcPts val="800"/>
                        </a:spcAft>
                      </a:pPr>
                      <a:r>
                        <a:rPr lang="en-US" sz="1400">
                          <a:effectLst/>
                        </a:rPr>
                        <a:t>đầu</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9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950">
                          <a:effectLst/>
                        </a:rPr>
                        <a:t> </a:t>
                      </a:r>
                      <a:endParaRPr lang="en-US" sz="1300">
                        <a:effectLst/>
                        <a:latin typeface="Times New Roman"/>
                        <a:ea typeface="Calibri"/>
                      </a:endParaRPr>
                    </a:p>
                  </a:txBody>
                  <a:tcPr marL="0" marR="0" marT="0" marB="0" anchor="b"/>
                </a:tc>
                <a:tc rowSpan="3">
                  <a:txBody>
                    <a:bodyPr/>
                    <a:lstStyle/>
                    <a:p>
                      <a:pPr marL="0" marR="0" algn="ctr">
                        <a:lnSpc>
                          <a:spcPts val="1605"/>
                        </a:lnSpc>
                        <a:spcBef>
                          <a:spcPts val="0"/>
                        </a:spcBef>
                        <a:spcAft>
                          <a:spcPts val="800"/>
                        </a:spcAft>
                      </a:pPr>
                      <a:r>
                        <a:rPr lang="en-US" sz="1400">
                          <a:effectLst/>
                        </a:rPr>
                        <a:t>thuật</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9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950">
                          <a:effectLst/>
                        </a:rPr>
                        <a:t> </a:t>
                      </a:r>
                      <a:endParaRPr lang="en-US" sz="1300">
                        <a:effectLst/>
                        <a:latin typeface="Times New Roman"/>
                        <a:ea typeface="Calibri"/>
                      </a:endParaRPr>
                    </a:p>
                  </a:txBody>
                  <a:tcPr marL="0" marR="0" marT="0" marB="0" anchor="b"/>
                </a:tc>
                <a:tc rowSpan="3">
                  <a:txBody>
                    <a:bodyPr/>
                    <a:lstStyle/>
                    <a:p>
                      <a:pPr marL="0" marR="0" algn="ctr">
                        <a:lnSpc>
                          <a:spcPts val="1605"/>
                        </a:lnSpc>
                        <a:spcBef>
                          <a:spcPts val="0"/>
                        </a:spcBef>
                        <a:spcAft>
                          <a:spcPts val="800"/>
                        </a:spcAft>
                      </a:pPr>
                      <a:r>
                        <a:rPr lang="en-US" sz="1400">
                          <a:effectLst/>
                        </a:rPr>
                        <a:t>sau mổ</a:t>
                      </a:r>
                      <a:endParaRPr lang="en-US" sz="1300">
                        <a:effectLst/>
                        <a:latin typeface="Times New Roman"/>
                        <a:ea typeface="Calibri"/>
                      </a:endParaRPr>
                    </a:p>
                  </a:txBody>
                  <a:tcPr marL="0" marR="0" marT="0" marB="0" anchor="b"/>
                </a:tc>
                <a:tc rowSpan="2">
                  <a:txBody>
                    <a:bodyPr/>
                    <a:lstStyle/>
                    <a:p>
                      <a:pPr marL="0" marR="0">
                        <a:lnSpc>
                          <a:spcPct val="107000"/>
                        </a:lnSpc>
                        <a:spcBef>
                          <a:spcPts val="0"/>
                        </a:spcBef>
                        <a:spcAft>
                          <a:spcPts val="800"/>
                        </a:spcAft>
                      </a:pPr>
                      <a:r>
                        <a:rPr lang="en-US" sz="950">
                          <a:effectLst/>
                        </a:rPr>
                        <a:t> </a:t>
                      </a:r>
                      <a:endParaRPr lang="en-US" sz="1300">
                        <a:effectLst/>
                        <a:latin typeface="Times New Roman"/>
                        <a:ea typeface="Calibri"/>
                      </a:endParaRPr>
                    </a:p>
                  </a:txBody>
                  <a:tcPr marL="0" marR="0" marT="0" marB="0" anchor="b"/>
                </a:tc>
                <a:tc rowSpan="2">
                  <a:txBody>
                    <a:bodyPr/>
                    <a:lstStyle/>
                    <a:p>
                      <a:pPr marL="0" marR="0">
                        <a:lnSpc>
                          <a:spcPct val="107000"/>
                        </a:lnSpc>
                        <a:spcBef>
                          <a:spcPts val="0"/>
                        </a:spcBef>
                        <a:spcAft>
                          <a:spcPts val="800"/>
                        </a:spcAft>
                      </a:pPr>
                      <a:r>
                        <a:rPr lang="en-US" sz="950">
                          <a:effectLst/>
                        </a:rPr>
                        <a:t> </a:t>
                      </a:r>
                      <a:endParaRPr lang="en-US" sz="1300">
                        <a:effectLst/>
                        <a:latin typeface="Times New Roman"/>
                        <a:ea typeface="Calibri"/>
                      </a:endParaRPr>
                    </a:p>
                  </a:txBody>
                  <a:tcPr marL="0" marR="0" marT="0" marB="0" anchor="b"/>
                </a:tc>
                <a:tc vMerge="1">
                  <a:txBody>
                    <a:bodyPr/>
                    <a:lstStyle/>
                    <a:p>
                      <a:endParaRPr lang="en-US"/>
                    </a:p>
                  </a:txBody>
                  <a:tcPr/>
                </a:tc>
                <a:tc rowSpan="2">
                  <a:txBody>
                    <a:bodyPr/>
                    <a:lstStyle/>
                    <a:p>
                      <a:pPr marL="0" marR="0">
                        <a:lnSpc>
                          <a:spcPct val="107000"/>
                        </a:lnSpc>
                        <a:spcBef>
                          <a:spcPts val="0"/>
                        </a:spcBef>
                        <a:spcAft>
                          <a:spcPts val="800"/>
                        </a:spcAft>
                      </a:pPr>
                      <a:r>
                        <a:rPr lang="en-US" sz="950">
                          <a:effectLst/>
                        </a:rPr>
                        <a:t> </a:t>
                      </a:r>
                      <a:endParaRPr lang="en-US" sz="1300">
                        <a:effectLst/>
                        <a:latin typeface="Times New Roman"/>
                        <a:ea typeface="Calibri"/>
                      </a:endParaRPr>
                    </a:p>
                  </a:txBody>
                  <a:tcPr marL="0" marR="0" marT="0" marB="0" anchor="b"/>
                </a:tc>
                <a:tc rowSpan="2">
                  <a:txBody>
                    <a:bodyPr/>
                    <a:lstStyle/>
                    <a:p>
                      <a:pPr marL="0" marR="0">
                        <a:lnSpc>
                          <a:spcPct val="107000"/>
                        </a:lnSpc>
                        <a:spcBef>
                          <a:spcPts val="0"/>
                        </a:spcBef>
                        <a:spcAft>
                          <a:spcPts val="800"/>
                        </a:spcAft>
                      </a:pPr>
                      <a:r>
                        <a:rPr lang="en-US" sz="950">
                          <a:effectLst/>
                        </a:rPr>
                        <a:t> </a:t>
                      </a:r>
                      <a:endParaRPr lang="en-US" sz="1300">
                        <a:effectLst/>
                        <a:latin typeface="Times New Roman"/>
                        <a:ea typeface="Calibri"/>
                      </a:endParaRPr>
                    </a:p>
                  </a:txBody>
                  <a:tcPr marL="0" marR="0" marT="0" marB="0" anchor="b"/>
                </a:tc>
                <a:tc vMerge="1">
                  <a:txBody>
                    <a:bodyPr/>
                    <a:lstStyle/>
                    <a:p>
                      <a:endParaRPr lang="en-US"/>
                    </a:p>
                  </a:txBody>
                  <a:tcPr/>
                </a:tc>
                <a:tc rowSpan="2">
                  <a:txBody>
                    <a:bodyPr/>
                    <a:lstStyle/>
                    <a:p>
                      <a:pPr marL="0" marR="0">
                        <a:lnSpc>
                          <a:spcPct val="107000"/>
                        </a:lnSpc>
                        <a:spcBef>
                          <a:spcPts val="0"/>
                        </a:spcBef>
                        <a:spcAft>
                          <a:spcPts val="800"/>
                        </a:spcAft>
                      </a:pPr>
                      <a:r>
                        <a:rPr lang="en-US" sz="950">
                          <a:effectLst/>
                        </a:rPr>
                        <a:t> </a:t>
                      </a:r>
                      <a:endParaRPr lang="en-US" sz="1300">
                        <a:effectLst/>
                        <a:latin typeface="Times New Roman"/>
                        <a:ea typeface="Calibri"/>
                      </a:endParaRPr>
                    </a:p>
                  </a:txBody>
                  <a:tcPr marL="0" marR="0" marT="0" marB="0" anchor="b"/>
                </a:tc>
              </a:tr>
              <a:tr h="89780">
                <a:tc rowSpan="2">
                  <a:txBody>
                    <a:bodyPr/>
                    <a:lstStyle/>
                    <a:p>
                      <a:pPr marL="0" marR="0">
                        <a:lnSpc>
                          <a:spcPct val="107000"/>
                        </a:lnSpc>
                        <a:spcBef>
                          <a:spcPts val="0"/>
                        </a:spcBef>
                        <a:spcAft>
                          <a:spcPts val="800"/>
                        </a:spcAft>
                      </a:pPr>
                      <a:r>
                        <a:rPr lang="en-US" sz="400">
                          <a:effectLst/>
                        </a:rPr>
                        <a:t> </a:t>
                      </a:r>
                      <a:endParaRPr lang="en-US" sz="1300">
                        <a:effectLst/>
                        <a:latin typeface="Times New Roman"/>
                        <a:ea typeface="Calibri"/>
                      </a:endParaRPr>
                    </a:p>
                  </a:txBody>
                  <a:tcPr marL="0" marR="0" marT="0" marB="0" anchor="b"/>
                </a:tc>
                <a:tc rowSpan="2">
                  <a:txBody>
                    <a:bodyPr/>
                    <a:lstStyle/>
                    <a:p>
                      <a:pPr marL="0" marR="0">
                        <a:lnSpc>
                          <a:spcPct val="107000"/>
                        </a:lnSpc>
                        <a:spcBef>
                          <a:spcPts val="0"/>
                        </a:spcBef>
                        <a:spcAft>
                          <a:spcPts val="800"/>
                        </a:spcAft>
                      </a:pPr>
                      <a:r>
                        <a:rPr lang="en-US" sz="400">
                          <a:effectLst/>
                        </a:rPr>
                        <a:t> </a:t>
                      </a:r>
                      <a:endParaRPr lang="en-US" sz="1300">
                        <a:effectLst/>
                        <a:latin typeface="Times New Roman"/>
                        <a:ea typeface="Calibri"/>
                      </a:endParaRPr>
                    </a:p>
                  </a:txBody>
                  <a:tcPr marL="0" marR="0" marT="0" marB="0" anchor="b"/>
                </a:tc>
                <a:tc vMerge="1">
                  <a:txBody>
                    <a:bodyPr/>
                    <a:lstStyle/>
                    <a:p>
                      <a:endParaRPr lang="en-US"/>
                    </a:p>
                  </a:txBody>
                  <a:tcPr/>
                </a:tc>
                <a:tc rowSpan="2">
                  <a:txBody>
                    <a:bodyPr/>
                    <a:lstStyle/>
                    <a:p>
                      <a:pPr marL="0" marR="0">
                        <a:lnSpc>
                          <a:spcPct val="107000"/>
                        </a:lnSpc>
                        <a:spcBef>
                          <a:spcPts val="0"/>
                        </a:spcBef>
                        <a:spcAft>
                          <a:spcPts val="800"/>
                        </a:spcAft>
                      </a:pPr>
                      <a:r>
                        <a:rPr lang="en-US" sz="400">
                          <a:effectLst/>
                        </a:rPr>
                        <a:t> </a:t>
                      </a:r>
                      <a:endParaRPr lang="en-US" sz="1300">
                        <a:effectLst/>
                        <a:latin typeface="Times New Roman"/>
                        <a:ea typeface="Calibri"/>
                      </a:endParaRPr>
                    </a:p>
                  </a:txBody>
                  <a:tcPr marL="0" marR="0" marT="0" marB="0" anchor="b"/>
                </a:tc>
                <a:tc rowSpan="2">
                  <a:txBody>
                    <a:bodyPr/>
                    <a:lstStyle/>
                    <a:p>
                      <a:pPr marL="0" marR="0">
                        <a:lnSpc>
                          <a:spcPct val="107000"/>
                        </a:lnSpc>
                        <a:spcBef>
                          <a:spcPts val="0"/>
                        </a:spcBef>
                        <a:spcAft>
                          <a:spcPts val="800"/>
                        </a:spcAft>
                      </a:pPr>
                      <a:r>
                        <a:rPr lang="en-US" sz="400">
                          <a:effectLst/>
                        </a:rPr>
                        <a:t> </a:t>
                      </a:r>
                      <a:endParaRPr lang="en-US" sz="1300">
                        <a:effectLst/>
                        <a:latin typeface="Times New Roman"/>
                        <a:ea typeface="Calibri"/>
                      </a:endParaRPr>
                    </a:p>
                  </a:txBody>
                  <a:tcPr marL="0" marR="0" marT="0" marB="0" anchor="b"/>
                </a:tc>
                <a:tc vMerge="1">
                  <a:txBody>
                    <a:bodyPr/>
                    <a:lstStyle/>
                    <a:p>
                      <a:endParaRPr lang="en-US"/>
                    </a:p>
                  </a:txBody>
                  <a:tcPr/>
                </a:tc>
                <a:tc rowSpan="2">
                  <a:txBody>
                    <a:bodyPr/>
                    <a:lstStyle/>
                    <a:p>
                      <a:pPr marL="0" marR="0">
                        <a:lnSpc>
                          <a:spcPct val="107000"/>
                        </a:lnSpc>
                        <a:spcBef>
                          <a:spcPts val="0"/>
                        </a:spcBef>
                        <a:spcAft>
                          <a:spcPts val="800"/>
                        </a:spcAft>
                      </a:pPr>
                      <a:r>
                        <a:rPr lang="en-US" sz="400">
                          <a:effectLst/>
                        </a:rPr>
                        <a:t> </a:t>
                      </a:r>
                      <a:endParaRPr lang="en-US" sz="1300">
                        <a:effectLst/>
                        <a:latin typeface="Times New Roman"/>
                        <a:ea typeface="Calibri"/>
                      </a:endParaRPr>
                    </a:p>
                  </a:txBody>
                  <a:tcPr marL="0" marR="0" marT="0" marB="0" anchor="b"/>
                </a:tc>
                <a:tc rowSpan="2">
                  <a:txBody>
                    <a:bodyPr/>
                    <a:lstStyle/>
                    <a:p>
                      <a:pPr marL="0" marR="0">
                        <a:lnSpc>
                          <a:spcPct val="107000"/>
                        </a:lnSpc>
                        <a:spcBef>
                          <a:spcPts val="0"/>
                        </a:spcBef>
                        <a:spcAft>
                          <a:spcPts val="800"/>
                        </a:spcAft>
                      </a:pPr>
                      <a:r>
                        <a:rPr lang="en-US" sz="400">
                          <a:effectLst/>
                        </a:rPr>
                        <a:t> </a:t>
                      </a:r>
                      <a:endParaRPr lang="en-US" sz="1300">
                        <a:effectLst/>
                        <a:latin typeface="Times New Roman"/>
                        <a:ea typeface="Calibri"/>
                      </a:endParaRPr>
                    </a:p>
                  </a:txBody>
                  <a:tcPr marL="0" marR="0" marT="0" marB="0" anchor="b"/>
                </a:tc>
                <a:tc vMerge="1">
                  <a:txBody>
                    <a:bodyPr/>
                    <a:lstStyle/>
                    <a:p>
                      <a:endParaRPr lang="en-US"/>
                    </a:p>
                  </a:txBody>
                  <a:tcPr/>
                </a:tc>
                <a:tc vMerge="1">
                  <a:txBody>
                    <a:bodyPr/>
                    <a:lstStyle/>
                    <a:p>
                      <a:pPr marL="0" marR="0">
                        <a:lnSpc>
                          <a:spcPct val="107000"/>
                        </a:lnSpc>
                        <a:spcBef>
                          <a:spcPts val="0"/>
                        </a:spcBef>
                        <a:spcAft>
                          <a:spcPts val="800"/>
                        </a:spcAft>
                      </a:pPr>
                      <a:endParaRPr lang="en-US" sz="1300">
                        <a:effectLst/>
                        <a:latin typeface="Times New Roman"/>
                        <a:ea typeface="Calibri"/>
                      </a:endParaRPr>
                    </a:p>
                  </a:txBody>
                  <a:tcPr marL="0" marR="0" marT="0" marB="0" anchor="b"/>
                </a:tc>
                <a:tc vMerge="1">
                  <a:txBody>
                    <a:bodyPr/>
                    <a:lstStyle/>
                    <a:p>
                      <a:pPr marL="0" marR="0">
                        <a:lnSpc>
                          <a:spcPct val="107000"/>
                        </a:lnSpc>
                        <a:spcBef>
                          <a:spcPts val="0"/>
                        </a:spcBef>
                        <a:spcAft>
                          <a:spcPts val="800"/>
                        </a:spcAft>
                      </a:pPr>
                      <a:endParaRPr lang="en-US" sz="1300">
                        <a:effectLst/>
                        <a:latin typeface="Times New Roman"/>
                        <a:ea typeface="Calibri"/>
                      </a:endParaRPr>
                    </a:p>
                  </a:txBody>
                  <a:tcPr marL="0" marR="0" marT="0" marB="0" anchor="b"/>
                </a:tc>
                <a:tc vMerge="1">
                  <a:txBody>
                    <a:bodyPr/>
                    <a:lstStyle/>
                    <a:p>
                      <a:pPr marL="50800" marR="0" algn="ctr">
                        <a:lnSpc>
                          <a:spcPts val="1605"/>
                        </a:lnSpc>
                        <a:spcBef>
                          <a:spcPts val="0"/>
                        </a:spcBef>
                        <a:spcAft>
                          <a:spcPts val="800"/>
                        </a:spcAft>
                      </a:pPr>
                      <a:endParaRPr lang="en-US" sz="1300">
                        <a:effectLst/>
                        <a:latin typeface="Times New Roman"/>
                        <a:ea typeface="Calibri"/>
                      </a:endParaRPr>
                    </a:p>
                  </a:txBody>
                  <a:tcPr marL="0" marR="0" marT="0" marB="0" anchor="b"/>
                </a:tc>
                <a:tc vMerge="1">
                  <a:txBody>
                    <a:bodyPr/>
                    <a:lstStyle/>
                    <a:p>
                      <a:pPr marL="0" marR="0">
                        <a:lnSpc>
                          <a:spcPct val="107000"/>
                        </a:lnSpc>
                        <a:spcBef>
                          <a:spcPts val="0"/>
                        </a:spcBef>
                        <a:spcAft>
                          <a:spcPts val="800"/>
                        </a:spcAft>
                      </a:pPr>
                      <a:endParaRPr lang="en-US" sz="1300">
                        <a:effectLst/>
                        <a:latin typeface="Times New Roman"/>
                        <a:ea typeface="Calibri"/>
                      </a:endParaRPr>
                    </a:p>
                  </a:txBody>
                  <a:tcPr marL="0" marR="0" marT="0" marB="0" anchor="b"/>
                </a:tc>
                <a:tc vMerge="1">
                  <a:txBody>
                    <a:bodyPr/>
                    <a:lstStyle/>
                    <a:p>
                      <a:pPr marL="0" marR="0">
                        <a:lnSpc>
                          <a:spcPct val="107000"/>
                        </a:lnSpc>
                        <a:spcBef>
                          <a:spcPts val="0"/>
                        </a:spcBef>
                        <a:spcAft>
                          <a:spcPts val="800"/>
                        </a:spcAft>
                      </a:pPr>
                      <a:endParaRPr lang="en-US" sz="1300">
                        <a:effectLst/>
                        <a:latin typeface="Times New Roman"/>
                        <a:ea typeface="Calibri"/>
                      </a:endParaRPr>
                    </a:p>
                  </a:txBody>
                  <a:tcPr marL="0" marR="0" marT="0" marB="0" anchor="b"/>
                </a:tc>
                <a:tc vMerge="1">
                  <a:txBody>
                    <a:bodyPr/>
                    <a:lstStyle/>
                    <a:p>
                      <a:pPr marL="0" marR="0" algn="ctr">
                        <a:lnSpc>
                          <a:spcPts val="1605"/>
                        </a:lnSpc>
                        <a:spcBef>
                          <a:spcPts val="0"/>
                        </a:spcBef>
                        <a:spcAft>
                          <a:spcPts val="800"/>
                        </a:spcAft>
                      </a:pPr>
                      <a:endParaRPr lang="en-US" sz="1300">
                        <a:effectLst/>
                        <a:latin typeface="Times New Roman"/>
                        <a:ea typeface="Calibri"/>
                      </a:endParaRPr>
                    </a:p>
                  </a:txBody>
                  <a:tcPr marL="0" marR="0" marT="0" marB="0" anchor="b"/>
                </a:tc>
                <a:tc vMerge="1">
                  <a:txBody>
                    <a:bodyPr/>
                    <a:lstStyle/>
                    <a:p>
                      <a:pPr marL="0" marR="0">
                        <a:lnSpc>
                          <a:spcPct val="107000"/>
                        </a:lnSpc>
                        <a:spcBef>
                          <a:spcPts val="0"/>
                        </a:spcBef>
                        <a:spcAft>
                          <a:spcPts val="800"/>
                        </a:spcAft>
                      </a:pPr>
                      <a:endParaRPr lang="en-US" sz="1300">
                        <a:effectLst/>
                        <a:latin typeface="Times New Roman"/>
                        <a:ea typeface="Calibri"/>
                      </a:endParaRPr>
                    </a:p>
                  </a:txBody>
                  <a:tcPr marL="0" marR="0" marT="0" marB="0" anchor="b"/>
                </a:tc>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800"/>
                        </a:spcAft>
                      </a:pPr>
                      <a:r>
                        <a:rPr lang="en-US" sz="4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400">
                          <a:effectLst/>
                        </a:rPr>
                        <a:t> </a:t>
                      </a:r>
                      <a:endParaRPr lang="en-US" sz="1300">
                        <a:effectLst/>
                        <a:latin typeface="Times New Roman"/>
                        <a:ea typeface="Calibri"/>
                      </a:endParaRPr>
                    </a:p>
                  </a:txBody>
                  <a:tcPr marL="0" marR="0" marT="0" marB="0" anchor="b"/>
                </a:tc>
                <a:tc rowSpan="2">
                  <a:txBody>
                    <a:bodyPr/>
                    <a:lstStyle/>
                    <a:p>
                      <a:pPr marL="50800" marR="0" algn="ctr">
                        <a:lnSpc>
                          <a:spcPts val="1605"/>
                        </a:lnSpc>
                        <a:spcBef>
                          <a:spcPts val="0"/>
                        </a:spcBef>
                        <a:spcAft>
                          <a:spcPts val="800"/>
                        </a:spcAft>
                      </a:pPr>
                      <a:r>
                        <a:rPr lang="en-US" sz="1400">
                          <a:effectLst/>
                        </a:rPr>
                        <a:t>adrenalin</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4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400">
                          <a:effectLst/>
                        </a:rPr>
                        <a:t> </a:t>
                      </a:r>
                      <a:endParaRPr lang="en-US" sz="1300">
                        <a:effectLst/>
                        <a:latin typeface="Times New Roman"/>
                        <a:ea typeface="Calibri"/>
                      </a:endParaRPr>
                    </a:p>
                  </a:txBody>
                  <a:tcPr marL="0" marR="0" marT="0" marB="0" anchor="b"/>
                </a:tc>
                <a:tc rowSpan="2">
                  <a:txBody>
                    <a:bodyPr/>
                    <a:lstStyle/>
                    <a:p>
                      <a:pPr marL="0" marR="0" algn="ctr">
                        <a:lnSpc>
                          <a:spcPts val="1605"/>
                        </a:lnSpc>
                        <a:spcBef>
                          <a:spcPts val="0"/>
                        </a:spcBef>
                        <a:spcAft>
                          <a:spcPts val="800"/>
                        </a:spcAft>
                      </a:pPr>
                      <a:r>
                        <a:rPr lang="en-US" sz="1400">
                          <a:effectLst/>
                        </a:rPr>
                        <a:t>adrenalin</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400">
                          <a:effectLst/>
                        </a:rPr>
                        <a:t> </a:t>
                      </a:r>
                      <a:endParaRPr lang="en-US" sz="1300">
                        <a:effectLst/>
                        <a:latin typeface="Times New Roman"/>
                        <a:ea typeface="Calibri"/>
                      </a:endParaRPr>
                    </a:p>
                  </a:txBody>
                  <a:tcPr marL="0" marR="0" marT="0" marB="0" anchor="b"/>
                </a:tc>
              </a:tr>
              <a:tr h="614674">
                <a:tc>
                  <a:txBody>
                    <a:bodyPr/>
                    <a:lstStyle/>
                    <a:p>
                      <a:pPr marL="0" marR="0">
                        <a:lnSpc>
                          <a:spcPct val="107000"/>
                        </a:lnSpc>
                        <a:spcBef>
                          <a:spcPts val="0"/>
                        </a:spcBef>
                        <a:spcAft>
                          <a:spcPts val="800"/>
                        </a:spcAft>
                      </a:pPr>
                      <a:r>
                        <a:rPr lang="en-US" sz="9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9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9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9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9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9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9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9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9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9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950">
                          <a:effectLst/>
                        </a:rPr>
                        <a:t> </a:t>
                      </a:r>
                      <a:endParaRPr lang="en-US" sz="1300">
                        <a:effectLst/>
                        <a:latin typeface="Times New Roman"/>
                        <a:ea typeface="Calibri"/>
                      </a:endParaRPr>
                    </a:p>
                  </a:txBody>
                  <a:tcPr marL="0" marR="0" marT="0" marB="0" anchor="b"/>
                </a:tc>
                <a:tc vMerge="1">
                  <a:txBody>
                    <a:bodyPr/>
                    <a:lstStyle/>
                    <a:p>
                      <a:endParaRPr lang="en-US"/>
                    </a:p>
                  </a:txBody>
                  <a:tcPr/>
                </a:tc>
                <a:tc>
                  <a:txBody>
                    <a:bodyPr/>
                    <a:lstStyle/>
                    <a:p>
                      <a:pPr marL="0" marR="0">
                        <a:lnSpc>
                          <a:spcPct val="107000"/>
                        </a:lnSpc>
                        <a:spcBef>
                          <a:spcPts val="0"/>
                        </a:spcBef>
                        <a:spcAft>
                          <a:spcPts val="800"/>
                        </a:spcAft>
                      </a:pPr>
                      <a:r>
                        <a:rPr lang="en-US" sz="9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950">
                          <a:effectLst/>
                        </a:rPr>
                        <a:t> </a:t>
                      </a:r>
                      <a:endParaRPr lang="en-US" sz="1300">
                        <a:effectLst/>
                        <a:latin typeface="Times New Roman"/>
                        <a:ea typeface="Calibri"/>
                      </a:endParaRPr>
                    </a:p>
                  </a:txBody>
                  <a:tcPr marL="0" marR="0" marT="0" marB="0" anchor="b"/>
                </a:tc>
                <a:tc vMerge="1">
                  <a:txBody>
                    <a:bodyPr/>
                    <a:lstStyle/>
                    <a:p>
                      <a:endParaRPr lang="en-US"/>
                    </a:p>
                  </a:txBody>
                  <a:tcPr/>
                </a:tc>
                <a:tc>
                  <a:txBody>
                    <a:bodyPr/>
                    <a:lstStyle/>
                    <a:p>
                      <a:pPr marL="0" marR="0">
                        <a:lnSpc>
                          <a:spcPct val="107000"/>
                        </a:lnSpc>
                        <a:spcBef>
                          <a:spcPts val="0"/>
                        </a:spcBef>
                        <a:spcAft>
                          <a:spcPts val="800"/>
                        </a:spcAft>
                      </a:pPr>
                      <a:r>
                        <a:rPr lang="en-US" sz="950">
                          <a:effectLst/>
                        </a:rPr>
                        <a:t> </a:t>
                      </a:r>
                      <a:endParaRPr lang="en-US" sz="1300">
                        <a:effectLst/>
                        <a:latin typeface="Times New Roman"/>
                        <a:ea typeface="Calibri"/>
                      </a:endParaRPr>
                    </a:p>
                  </a:txBody>
                  <a:tcPr marL="0" marR="0" marT="0" marB="0" anchor="b"/>
                </a:tc>
              </a:tr>
              <a:tr h="364926">
                <a:tc>
                  <a:txBody>
                    <a:bodyPr/>
                    <a:lstStyle/>
                    <a:p>
                      <a:pPr marL="0" marR="0" algn="ctr">
                        <a:lnSpc>
                          <a:spcPts val="1565"/>
                        </a:lnSpc>
                        <a:spcBef>
                          <a:spcPts val="0"/>
                        </a:spcBef>
                        <a:spcAft>
                          <a:spcPts val="800"/>
                        </a:spcAft>
                      </a:pPr>
                      <a:r>
                        <a:rPr lang="en-US" sz="1400" dirty="0" err="1">
                          <a:effectLst/>
                        </a:rPr>
                        <a:t>Lidocain</a:t>
                      </a:r>
                      <a:endParaRPr lang="en-US" sz="1300" dirty="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gn="ctr">
                        <a:lnSpc>
                          <a:spcPts val="1565"/>
                        </a:lnSpc>
                        <a:spcBef>
                          <a:spcPts val="0"/>
                        </a:spcBef>
                        <a:spcAft>
                          <a:spcPts val="800"/>
                        </a:spcAft>
                      </a:pPr>
                      <a:r>
                        <a:rPr lang="en-US" sz="1400">
                          <a:effectLst/>
                        </a:rPr>
                        <a:t>2 %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gn="ctr">
                        <a:lnSpc>
                          <a:spcPts val="1565"/>
                        </a:lnSpc>
                        <a:spcBef>
                          <a:spcPts val="0"/>
                        </a:spcBef>
                        <a:spcAft>
                          <a:spcPts val="800"/>
                        </a:spcAft>
                      </a:pPr>
                      <a:r>
                        <a:rPr lang="en-US" sz="1400">
                          <a:effectLst/>
                        </a:rPr>
                        <a:t>1%</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38100" marR="0" algn="ctr">
                        <a:lnSpc>
                          <a:spcPts val="1565"/>
                        </a:lnSpc>
                        <a:spcBef>
                          <a:spcPts val="0"/>
                        </a:spcBef>
                        <a:spcAft>
                          <a:spcPts val="800"/>
                        </a:spcAft>
                      </a:pPr>
                      <a:r>
                        <a:rPr lang="en-US" sz="1400">
                          <a:effectLst/>
                        </a:rPr>
                        <a:t>3 mg/kg</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gn="ctr">
                        <a:lnSpc>
                          <a:spcPts val="1565"/>
                        </a:lnSpc>
                        <a:spcBef>
                          <a:spcPts val="0"/>
                        </a:spcBef>
                        <a:spcAft>
                          <a:spcPts val="800"/>
                        </a:spcAft>
                      </a:pPr>
                      <a:r>
                        <a:rPr lang="en-US" sz="1400">
                          <a:effectLst/>
                        </a:rPr>
                        <a:t>7 mg/kg</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r>
              <a:tr h="183604">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r>
              <a:tr h="729855">
                <a:tc>
                  <a:txBody>
                    <a:bodyPr/>
                    <a:lstStyle/>
                    <a:p>
                      <a:pPr marL="0" marR="0" algn="ctr">
                        <a:lnSpc>
                          <a:spcPts val="1550"/>
                        </a:lnSpc>
                        <a:spcBef>
                          <a:spcPts val="0"/>
                        </a:spcBef>
                        <a:spcAft>
                          <a:spcPts val="800"/>
                        </a:spcAft>
                      </a:pPr>
                      <a:r>
                        <a:rPr lang="en-US" sz="1400">
                          <a:effectLst/>
                        </a:rPr>
                        <a:t>Bupivacaine</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gn="ctr">
                        <a:lnSpc>
                          <a:spcPts val="1550"/>
                        </a:lnSpc>
                        <a:spcBef>
                          <a:spcPts val="0"/>
                        </a:spcBef>
                        <a:spcAft>
                          <a:spcPts val="800"/>
                        </a:spcAft>
                      </a:pPr>
                      <a:r>
                        <a:rPr lang="en-US" sz="1400">
                          <a:effectLst/>
                        </a:rPr>
                        <a:t>0,5%</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gn="ctr">
                        <a:lnSpc>
                          <a:spcPts val="1550"/>
                        </a:lnSpc>
                        <a:spcBef>
                          <a:spcPts val="0"/>
                        </a:spcBef>
                        <a:spcAft>
                          <a:spcPts val="800"/>
                        </a:spcAft>
                      </a:pPr>
                      <a:r>
                        <a:rPr lang="en-US" sz="1400">
                          <a:effectLst/>
                        </a:rPr>
                        <a:t>0,25%</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gn="ctr">
                        <a:lnSpc>
                          <a:spcPts val="1550"/>
                        </a:lnSpc>
                        <a:spcBef>
                          <a:spcPts val="0"/>
                        </a:spcBef>
                        <a:spcAft>
                          <a:spcPts val="800"/>
                        </a:spcAft>
                      </a:pPr>
                      <a:r>
                        <a:rPr lang="en-US" sz="1400">
                          <a:effectLst/>
                        </a:rPr>
                        <a:t>0,125 %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38100" marR="0" algn="ctr">
                        <a:lnSpc>
                          <a:spcPts val="1550"/>
                        </a:lnSpc>
                        <a:spcBef>
                          <a:spcPts val="0"/>
                        </a:spcBef>
                        <a:spcAft>
                          <a:spcPts val="800"/>
                        </a:spcAft>
                      </a:pPr>
                      <a:r>
                        <a:rPr lang="en-US" sz="1400">
                          <a:effectLst/>
                        </a:rPr>
                        <a:t>2 mg/kg</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gn="ctr">
                        <a:lnSpc>
                          <a:spcPts val="1550"/>
                        </a:lnSpc>
                        <a:spcBef>
                          <a:spcPts val="0"/>
                        </a:spcBef>
                        <a:spcAft>
                          <a:spcPts val="800"/>
                        </a:spcAft>
                      </a:pPr>
                      <a:r>
                        <a:rPr lang="en-US" sz="1400">
                          <a:effectLst/>
                        </a:rPr>
                        <a:t>2,5mg/kg</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r>
              <a:tr h="183604">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r>
              <a:tr h="364926">
                <a:tc>
                  <a:txBody>
                    <a:bodyPr/>
                    <a:lstStyle/>
                    <a:p>
                      <a:pPr marL="0" marR="0" algn="ctr">
                        <a:lnSpc>
                          <a:spcPts val="1550"/>
                        </a:lnSpc>
                        <a:spcBef>
                          <a:spcPts val="0"/>
                        </a:spcBef>
                        <a:spcAft>
                          <a:spcPts val="800"/>
                        </a:spcAft>
                      </a:pPr>
                      <a:r>
                        <a:rPr lang="en-US" sz="1400">
                          <a:effectLst/>
                        </a:rPr>
                        <a:t>Levobupivacaine</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gn="ctr">
                        <a:lnSpc>
                          <a:spcPts val="1550"/>
                        </a:lnSpc>
                        <a:spcBef>
                          <a:spcPts val="0"/>
                        </a:spcBef>
                        <a:spcAft>
                          <a:spcPts val="800"/>
                        </a:spcAft>
                      </a:pPr>
                      <a:r>
                        <a:rPr lang="en-US" sz="1400">
                          <a:effectLst/>
                        </a:rPr>
                        <a:t>0,5%</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gn="ctr">
                        <a:lnSpc>
                          <a:spcPts val="1550"/>
                        </a:lnSpc>
                        <a:spcBef>
                          <a:spcPts val="0"/>
                        </a:spcBef>
                        <a:spcAft>
                          <a:spcPts val="800"/>
                        </a:spcAft>
                      </a:pPr>
                      <a:r>
                        <a:rPr lang="en-US" sz="1400">
                          <a:effectLst/>
                        </a:rPr>
                        <a:t>0,25%</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gn="ctr">
                        <a:lnSpc>
                          <a:spcPts val="1550"/>
                        </a:lnSpc>
                        <a:spcBef>
                          <a:spcPts val="0"/>
                        </a:spcBef>
                        <a:spcAft>
                          <a:spcPts val="800"/>
                        </a:spcAft>
                      </a:pPr>
                      <a:r>
                        <a:rPr lang="en-US" sz="1400">
                          <a:effectLst/>
                        </a:rPr>
                        <a:t>0,125 %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38100" marR="0" algn="ctr">
                        <a:lnSpc>
                          <a:spcPts val="1550"/>
                        </a:lnSpc>
                        <a:spcBef>
                          <a:spcPts val="0"/>
                        </a:spcBef>
                        <a:spcAft>
                          <a:spcPts val="800"/>
                        </a:spcAft>
                      </a:pPr>
                      <a:r>
                        <a:rPr lang="en-US" sz="1400">
                          <a:effectLst/>
                        </a:rPr>
                        <a:t>2,5mg/kg</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gn="ctr">
                        <a:lnSpc>
                          <a:spcPts val="1550"/>
                        </a:lnSpc>
                        <a:spcBef>
                          <a:spcPts val="0"/>
                        </a:spcBef>
                        <a:spcAft>
                          <a:spcPts val="800"/>
                        </a:spcAft>
                      </a:pPr>
                      <a:r>
                        <a:rPr lang="en-US" sz="1400">
                          <a:effectLst/>
                        </a:rPr>
                        <a:t>3 mg/kg</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r>
              <a:tr h="195008">
                <a:tc>
                  <a:txBody>
                    <a:bodyPr/>
                    <a:lstStyle/>
                    <a:p>
                      <a:pPr marL="0" marR="0">
                        <a:lnSpc>
                          <a:spcPct val="107000"/>
                        </a:lnSpc>
                        <a:spcBef>
                          <a:spcPts val="0"/>
                        </a:spcBef>
                        <a:spcAft>
                          <a:spcPts val="800"/>
                        </a:spcAft>
                      </a:pPr>
                      <a:r>
                        <a:rPr lang="en-US" sz="7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7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7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7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7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7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7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7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7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7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7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7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7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7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7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700">
                          <a:effectLst/>
                        </a:rPr>
                        <a:t> </a:t>
                      </a:r>
                      <a:endParaRPr lang="en-US" sz="1300">
                        <a:effectLst/>
                        <a:latin typeface="Times New Roman"/>
                        <a:ea typeface="Calibri"/>
                      </a:endParaRPr>
                    </a:p>
                  </a:txBody>
                  <a:tcPr marL="0" marR="0" marT="0" marB="0" anchor="b"/>
                </a:tc>
              </a:tr>
              <a:tr h="364926">
                <a:tc>
                  <a:txBody>
                    <a:bodyPr/>
                    <a:lstStyle/>
                    <a:p>
                      <a:pPr marL="0" marR="0" algn="ctr">
                        <a:lnSpc>
                          <a:spcPts val="1550"/>
                        </a:lnSpc>
                        <a:spcBef>
                          <a:spcPts val="0"/>
                        </a:spcBef>
                        <a:spcAft>
                          <a:spcPts val="800"/>
                        </a:spcAft>
                      </a:pPr>
                      <a:r>
                        <a:rPr lang="en-US" sz="1400">
                          <a:effectLst/>
                        </a:rPr>
                        <a:t>Ropivacaine</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gn="ctr">
                        <a:lnSpc>
                          <a:spcPts val="1550"/>
                        </a:lnSpc>
                        <a:spcBef>
                          <a:spcPts val="0"/>
                        </a:spcBef>
                        <a:spcAft>
                          <a:spcPts val="800"/>
                        </a:spcAft>
                      </a:pPr>
                      <a:r>
                        <a:rPr lang="en-US" sz="1400">
                          <a:effectLst/>
                        </a:rPr>
                        <a:t>0,5%</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gn="ctr">
                        <a:lnSpc>
                          <a:spcPts val="1550"/>
                        </a:lnSpc>
                        <a:spcBef>
                          <a:spcPts val="0"/>
                        </a:spcBef>
                        <a:spcAft>
                          <a:spcPts val="800"/>
                        </a:spcAft>
                      </a:pPr>
                      <a:r>
                        <a:rPr lang="en-US" sz="1400">
                          <a:effectLst/>
                        </a:rPr>
                        <a:t>0,25%</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gn="ctr">
                        <a:lnSpc>
                          <a:spcPts val="1550"/>
                        </a:lnSpc>
                        <a:spcBef>
                          <a:spcPts val="0"/>
                        </a:spcBef>
                        <a:spcAft>
                          <a:spcPts val="800"/>
                        </a:spcAft>
                      </a:pPr>
                      <a:r>
                        <a:rPr lang="en-US" sz="1400">
                          <a:effectLst/>
                        </a:rPr>
                        <a:t>0,125%</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38100" marR="0" algn="ctr">
                        <a:lnSpc>
                          <a:spcPts val="1550"/>
                        </a:lnSpc>
                        <a:spcBef>
                          <a:spcPts val="0"/>
                        </a:spcBef>
                        <a:spcAft>
                          <a:spcPts val="800"/>
                        </a:spcAft>
                      </a:pPr>
                      <a:r>
                        <a:rPr lang="en-US" sz="1400">
                          <a:effectLst/>
                        </a:rPr>
                        <a:t>3 mg/kg</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gn="ctr">
                        <a:lnSpc>
                          <a:spcPts val="1550"/>
                        </a:lnSpc>
                        <a:spcBef>
                          <a:spcPts val="0"/>
                        </a:spcBef>
                        <a:spcAft>
                          <a:spcPts val="800"/>
                        </a:spcAft>
                      </a:pPr>
                      <a:r>
                        <a:rPr lang="en-US" sz="1400">
                          <a:effectLst/>
                        </a:rPr>
                        <a:t>4 mg/kg</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r>
              <a:tr h="183604">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r>
              <a:tr h="729855">
                <a:tc>
                  <a:txBody>
                    <a:bodyPr/>
                    <a:lstStyle/>
                    <a:p>
                      <a:pPr marL="0" marR="0" algn="ctr">
                        <a:lnSpc>
                          <a:spcPts val="1550"/>
                        </a:lnSpc>
                        <a:spcBef>
                          <a:spcPts val="0"/>
                        </a:spcBef>
                        <a:spcAft>
                          <a:spcPts val="800"/>
                        </a:spcAft>
                      </a:pPr>
                      <a:r>
                        <a:rPr lang="en-US" sz="1400">
                          <a:effectLst/>
                        </a:rPr>
                        <a:t>Adrenaline</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gn="ctr">
                        <a:lnSpc>
                          <a:spcPts val="1550"/>
                        </a:lnSpc>
                        <a:spcBef>
                          <a:spcPts val="0"/>
                        </a:spcBef>
                        <a:spcAft>
                          <a:spcPts val="800"/>
                        </a:spcAft>
                      </a:pPr>
                      <a:r>
                        <a:rPr lang="en-US" sz="1400">
                          <a:effectLst/>
                        </a:rPr>
                        <a:t>1/1000</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gn="ctr">
                        <a:lnSpc>
                          <a:spcPts val="1550"/>
                        </a:lnSpc>
                        <a:spcBef>
                          <a:spcPts val="0"/>
                        </a:spcBef>
                        <a:spcAft>
                          <a:spcPts val="800"/>
                        </a:spcAft>
                      </a:pPr>
                      <a:r>
                        <a:rPr lang="en-US" sz="1400">
                          <a:effectLst/>
                        </a:rPr>
                        <a:t>1/200000</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gn="ctr">
                        <a:lnSpc>
                          <a:spcPts val="1550"/>
                        </a:lnSpc>
                        <a:spcBef>
                          <a:spcPts val="0"/>
                        </a:spcBef>
                        <a:spcAft>
                          <a:spcPts val="800"/>
                        </a:spcAft>
                      </a:pPr>
                      <a:r>
                        <a:rPr lang="en-US" sz="1400">
                          <a:effectLst/>
                        </a:rPr>
                        <a:t>1/200000</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c>
                  <a:txBody>
                    <a:bodyPr/>
                    <a:lstStyle/>
                    <a:p>
                      <a:pPr marL="0" marR="25400" algn="r">
                        <a:lnSpc>
                          <a:spcPts val="1550"/>
                        </a:lnSpc>
                        <a:spcBef>
                          <a:spcPts val="0"/>
                        </a:spcBef>
                        <a:spcAft>
                          <a:spcPts val="800"/>
                        </a:spcAft>
                      </a:pPr>
                      <a:r>
                        <a:rPr lang="en-US" sz="1400">
                          <a:effectLst/>
                        </a:rPr>
                        <a:t>4</a:t>
                      </a:r>
                      <a:endParaRPr lang="en-US" sz="1300">
                        <a:effectLst/>
                        <a:latin typeface="Times New Roman"/>
                        <a:ea typeface="Calibri"/>
                      </a:endParaRPr>
                    </a:p>
                  </a:txBody>
                  <a:tcPr marL="0" marR="0" marT="0" marB="0" anchor="b"/>
                </a:tc>
                <a:tc gridSpan="3">
                  <a:txBody>
                    <a:bodyPr/>
                    <a:lstStyle/>
                    <a:p>
                      <a:pPr marL="25400" marR="0">
                        <a:lnSpc>
                          <a:spcPts val="1550"/>
                        </a:lnSpc>
                        <a:spcBef>
                          <a:spcPts val="0"/>
                        </a:spcBef>
                        <a:spcAft>
                          <a:spcPts val="800"/>
                        </a:spcAft>
                      </a:pPr>
                      <a:r>
                        <a:rPr lang="en-US" sz="1400" dirty="0">
                          <a:effectLst/>
                        </a:rPr>
                        <a:t>mcg/kg</a:t>
                      </a:r>
                      <a:endParaRPr lang="en-US" sz="1300" dirty="0">
                        <a:effectLst/>
                        <a:latin typeface="Times New Roman"/>
                        <a:ea typeface="Calibri"/>
                      </a:endParaRPr>
                    </a:p>
                  </a:txBody>
                  <a:tcPr marL="0" marR="0" marT="0" marB="0" anchor="b"/>
                </a:tc>
                <a:tc hMerge="1">
                  <a:txBody>
                    <a:bodyPr/>
                    <a:lstStyle/>
                    <a:p>
                      <a:endParaRPr lang="en-US"/>
                    </a:p>
                  </a:txBody>
                  <a:tcPr/>
                </a:tc>
                <a:tc hMerge="1">
                  <a:txBody>
                    <a:bodyPr/>
                    <a:lstStyle/>
                    <a:p>
                      <a:endParaRPr lang="en-US"/>
                    </a:p>
                  </a:txBody>
                  <a:tcPr/>
                </a:tc>
                <a:tc>
                  <a:txBody>
                    <a:bodyPr/>
                    <a:lstStyle/>
                    <a:p>
                      <a:pPr marL="0" marR="0">
                        <a:lnSpc>
                          <a:spcPct val="107000"/>
                        </a:lnSpc>
                        <a:spcBef>
                          <a:spcPts val="0"/>
                        </a:spcBef>
                        <a:spcAft>
                          <a:spcPts val="800"/>
                        </a:spcAft>
                      </a:pPr>
                      <a:r>
                        <a:rPr lang="en-US" sz="1200">
                          <a:effectLst/>
                        </a:rPr>
                        <a:t> </a:t>
                      </a:r>
                      <a:endParaRPr lang="en-US" sz="1300">
                        <a:effectLst/>
                        <a:latin typeface="Times New Roman"/>
                        <a:ea typeface="Calibri"/>
                      </a:endParaRPr>
                    </a:p>
                  </a:txBody>
                  <a:tcPr marL="0" marR="0" marT="0" marB="0" anchor="b"/>
                </a:tc>
              </a:tr>
              <a:tr h="183604">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a:effectLst/>
                        </a:rPr>
                        <a:t> </a:t>
                      </a:r>
                      <a:endParaRPr lang="en-US" sz="1300">
                        <a:effectLst/>
                        <a:latin typeface="Times New Roman"/>
                        <a:ea typeface="Calibri"/>
                      </a:endParaRPr>
                    </a:p>
                  </a:txBody>
                  <a:tcPr marL="0" marR="0" marT="0" marB="0" anchor="b"/>
                </a:tc>
                <a:tc>
                  <a:txBody>
                    <a:bodyPr/>
                    <a:lstStyle/>
                    <a:p>
                      <a:pPr marL="0" marR="0">
                        <a:lnSpc>
                          <a:spcPct val="107000"/>
                        </a:lnSpc>
                        <a:spcBef>
                          <a:spcPts val="0"/>
                        </a:spcBef>
                        <a:spcAft>
                          <a:spcPts val="800"/>
                        </a:spcAft>
                      </a:pPr>
                      <a:r>
                        <a:rPr lang="en-US" sz="650" dirty="0">
                          <a:effectLst/>
                        </a:rPr>
                        <a:t> </a:t>
                      </a:r>
                      <a:endParaRPr lang="en-US" sz="1300" dirty="0">
                        <a:effectLst/>
                        <a:latin typeface="Times New Roman"/>
                        <a:ea typeface="Calibri"/>
                      </a:endParaRPr>
                    </a:p>
                  </a:txBody>
                  <a:tcPr marL="0" marR="0" marT="0" marB="0" anchor="b"/>
                </a:tc>
              </a:tr>
            </a:tbl>
          </a:graphicData>
        </a:graphic>
      </p:graphicFrame>
    </p:spTree>
    <p:extLst>
      <p:ext uri="{BB962C8B-B14F-4D97-AF65-F5344CB8AC3E}">
        <p14:creationId xmlns:p14="http://schemas.microsoft.com/office/powerpoint/2010/main" val="2823253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MỤC TIÊU	</a:t>
            </a:r>
            <a:endParaRPr lang="en-US" dirty="0"/>
          </a:p>
        </p:txBody>
      </p:sp>
      <p:sp>
        <p:nvSpPr>
          <p:cNvPr id="3" name="Content Placeholder 2"/>
          <p:cNvSpPr>
            <a:spLocks noGrp="1"/>
          </p:cNvSpPr>
          <p:nvPr>
            <p:ph idx="1"/>
          </p:nvPr>
        </p:nvSpPr>
        <p:spPr/>
        <p:txBody>
          <a:bodyPr/>
          <a:lstStyle/>
          <a:p>
            <a:r>
              <a:rPr lang="en-US" dirty="0" smtClean="0"/>
              <a:t>1. </a:t>
            </a:r>
            <a:r>
              <a:rPr lang="en-US" dirty="0" err="1" smtClean="0"/>
              <a:t>Cơ</a:t>
            </a:r>
            <a:r>
              <a:rPr lang="en-US" dirty="0" smtClean="0"/>
              <a:t> </a:t>
            </a:r>
            <a:r>
              <a:rPr lang="en-US" dirty="0" err="1" smtClean="0"/>
              <a:t>chế</a:t>
            </a:r>
            <a:r>
              <a:rPr lang="en-US" dirty="0" smtClean="0"/>
              <a:t> </a:t>
            </a:r>
            <a:r>
              <a:rPr lang="en-US" dirty="0" err="1" smtClean="0"/>
              <a:t>tác</a:t>
            </a:r>
            <a:r>
              <a:rPr lang="en-US" dirty="0" smtClean="0"/>
              <a:t> </a:t>
            </a:r>
            <a:r>
              <a:rPr lang="en-US" dirty="0" err="1" smtClean="0"/>
              <a:t>dụng</a:t>
            </a:r>
            <a:r>
              <a:rPr lang="en-US" dirty="0" smtClean="0"/>
              <a:t> </a:t>
            </a:r>
            <a:r>
              <a:rPr lang="en-US" dirty="0" err="1" smtClean="0"/>
              <a:t>dược</a:t>
            </a:r>
            <a:r>
              <a:rPr lang="en-US" dirty="0" smtClean="0"/>
              <a:t> </a:t>
            </a:r>
            <a:r>
              <a:rPr lang="en-US" dirty="0" err="1" smtClean="0"/>
              <a:t>lý</a:t>
            </a:r>
            <a:r>
              <a:rPr lang="en-US" dirty="0" smtClean="0"/>
              <a:t> </a:t>
            </a:r>
            <a:r>
              <a:rPr lang="en-US" dirty="0" err="1" smtClean="0"/>
              <a:t>của</a:t>
            </a:r>
            <a:r>
              <a:rPr lang="en-US" dirty="0" smtClean="0"/>
              <a:t> </a:t>
            </a:r>
            <a:r>
              <a:rPr lang="en-US" dirty="0" err="1" smtClean="0"/>
              <a:t>thuốc</a:t>
            </a:r>
            <a:r>
              <a:rPr lang="en-US" dirty="0" smtClean="0"/>
              <a:t> </a:t>
            </a:r>
            <a:r>
              <a:rPr lang="en-US" dirty="0" err="1" smtClean="0"/>
              <a:t>tê</a:t>
            </a:r>
            <a:r>
              <a:rPr lang="en-US" dirty="0" smtClean="0"/>
              <a:t>.</a:t>
            </a:r>
          </a:p>
          <a:p>
            <a:r>
              <a:rPr lang="en-US" dirty="0" smtClean="0"/>
              <a:t>2. </a:t>
            </a:r>
            <a:r>
              <a:rPr lang="en-US" dirty="0" err="1" smtClean="0"/>
              <a:t>Triệu</a:t>
            </a:r>
            <a:r>
              <a:rPr lang="en-US" dirty="0" smtClean="0"/>
              <a:t> </a:t>
            </a:r>
            <a:r>
              <a:rPr lang="en-US" dirty="0" err="1" smtClean="0"/>
              <a:t>chứng</a:t>
            </a:r>
            <a:r>
              <a:rPr lang="en-US" dirty="0" smtClean="0"/>
              <a:t> </a:t>
            </a:r>
            <a:r>
              <a:rPr lang="en-US" dirty="0" err="1" smtClean="0"/>
              <a:t>ngộ</a:t>
            </a:r>
            <a:r>
              <a:rPr lang="en-US" dirty="0" smtClean="0"/>
              <a:t> </a:t>
            </a:r>
            <a:r>
              <a:rPr lang="en-US" dirty="0" err="1" smtClean="0"/>
              <a:t>độc</a:t>
            </a:r>
            <a:r>
              <a:rPr lang="en-US" dirty="0"/>
              <a:t> </a:t>
            </a:r>
            <a:r>
              <a:rPr lang="en-US" dirty="0" err="1" smtClean="0"/>
              <a:t>thuốc</a:t>
            </a:r>
            <a:r>
              <a:rPr lang="en-US" dirty="0" smtClean="0"/>
              <a:t> </a:t>
            </a:r>
            <a:r>
              <a:rPr lang="en-US" dirty="0" err="1" smtClean="0"/>
              <a:t>tê</a:t>
            </a:r>
            <a:r>
              <a:rPr lang="en-US" dirty="0" smtClean="0"/>
              <a:t> </a:t>
            </a:r>
            <a:r>
              <a:rPr lang="en-US" dirty="0" err="1" smtClean="0"/>
              <a:t>và</a:t>
            </a:r>
            <a:r>
              <a:rPr lang="en-US" dirty="0" smtClean="0"/>
              <a:t> </a:t>
            </a:r>
            <a:r>
              <a:rPr lang="en-US" dirty="0" err="1" smtClean="0"/>
              <a:t>nguyên</a:t>
            </a:r>
            <a:r>
              <a:rPr lang="en-US" dirty="0" smtClean="0"/>
              <a:t> </a:t>
            </a:r>
            <a:r>
              <a:rPr lang="en-US" dirty="0" err="1" smtClean="0"/>
              <a:t>tắc</a:t>
            </a:r>
            <a:r>
              <a:rPr lang="en-US" dirty="0" smtClean="0"/>
              <a:t> </a:t>
            </a:r>
            <a:r>
              <a:rPr lang="en-US" dirty="0" err="1" smtClean="0"/>
              <a:t>xử</a:t>
            </a:r>
            <a:r>
              <a:rPr lang="en-US" dirty="0" smtClean="0"/>
              <a:t> </a:t>
            </a:r>
            <a:r>
              <a:rPr lang="en-US" dirty="0" err="1" smtClean="0"/>
              <a:t>trí</a:t>
            </a:r>
            <a:r>
              <a:rPr lang="en-US" dirty="0" smtClean="0"/>
              <a:t>.</a:t>
            </a:r>
          </a:p>
          <a:p>
            <a:r>
              <a:rPr lang="en-US" dirty="0" smtClean="0"/>
              <a:t>3. </a:t>
            </a:r>
            <a:r>
              <a:rPr lang="en-US" dirty="0" err="1" smtClean="0"/>
              <a:t>Nguyên</a:t>
            </a:r>
            <a:r>
              <a:rPr lang="en-US" dirty="0" smtClean="0"/>
              <a:t> </a:t>
            </a:r>
            <a:r>
              <a:rPr lang="en-US" dirty="0" err="1" smtClean="0"/>
              <a:t>tắc,chỉ</a:t>
            </a:r>
            <a:r>
              <a:rPr lang="en-US" dirty="0" smtClean="0"/>
              <a:t> </a:t>
            </a:r>
            <a:r>
              <a:rPr lang="en-US" dirty="0" err="1" smtClean="0"/>
              <a:t>định</a:t>
            </a:r>
            <a:r>
              <a:rPr lang="en-US" dirty="0" smtClean="0"/>
              <a:t>, </a:t>
            </a:r>
            <a:r>
              <a:rPr lang="en-US" dirty="0" err="1" smtClean="0"/>
              <a:t>chống</a:t>
            </a:r>
            <a:r>
              <a:rPr lang="en-US" dirty="0" smtClean="0"/>
              <a:t> </a:t>
            </a:r>
            <a:r>
              <a:rPr lang="en-US" dirty="0" err="1" smtClean="0"/>
              <a:t>chỉ</a:t>
            </a:r>
            <a:r>
              <a:rPr lang="en-US" dirty="0" smtClean="0"/>
              <a:t> </a:t>
            </a:r>
            <a:r>
              <a:rPr lang="en-US" dirty="0" err="1" smtClean="0"/>
              <a:t>định</a:t>
            </a:r>
            <a:r>
              <a:rPr lang="en-US" dirty="0" smtClean="0"/>
              <a:t> </a:t>
            </a:r>
            <a:r>
              <a:rPr lang="en-US" dirty="0" err="1" smtClean="0"/>
              <a:t>của</a:t>
            </a:r>
            <a:r>
              <a:rPr lang="en-US" dirty="0" smtClean="0"/>
              <a:t> </a:t>
            </a:r>
            <a:r>
              <a:rPr lang="en-US" dirty="0" err="1" smtClean="0"/>
              <a:t>gây</a:t>
            </a:r>
            <a:r>
              <a:rPr lang="en-US" dirty="0" smtClean="0"/>
              <a:t> </a:t>
            </a:r>
            <a:r>
              <a:rPr lang="en-US" dirty="0" err="1" smtClean="0"/>
              <a:t>tê</a:t>
            </a:r>
            <a:r>
              <a:rPr lang="en-US" dirty="0" smtClean="0"/>
              <a:t> </a:t>
            </a:r>
            <a:r>
              <a:rPr lang="en-US" dirty="0" err="1" smtClean="0"/>
              <a:t>tủy</a:t>
            </a:r>
            <a:r>
              <a:rPr lang="en-US" dirty="0" smtClean="0"/>
              <a:t> </a:t>
            </a:r>
            <a:r>
              <a:rPr lang="en-US" dirty="0" err="1" smtClean="0"/>
              <a:t>sống</a:t>
            </a:r>
            <a:r>
              <a:rPr lang="en-US" dirty="0" smtClean="0"/>
              <a:t>, </a:t>
            </a:r>
            <a:r>
              <a:rPr lang="en-US" dirty="0" err="1" smtClean="0"/>
              <a:t>gây</a:t>
            </a:r>
            <a:r>
              <a:rPr lang="en-US" dirty="0" smtClean="0"/>
              <a:t> </a:t>
            </a:r>
            <a:r>
              <a:rPr lang="en-US" dirty="0" err="1" smtClean="0"/>
              <a:t>tê</a:t>
            </a:r>
            <a:r>
              <a:rPr lang="en-US" dirty="0" smtClean="0"/>
              <a:t> </a:t>
            </a:r>
            <a:r>
              <a:rPr lang="en-US" dirty="0" err="1" smtClean="0"/>
              <a:t>đám</a:t>
            </a:r>
            <a:r>
              <a:rPr lang="en-US" dirty="0" smtClean="0"/>
              <a:t> </a:t>
            </a:r>
            <a:r>
              <a:rPr lang="en-US" dirty="0" err="1" smtClean="0"/>
              <a:t>rối</a:t>
            </a:r>
            <a:r>
              <a:rPr lang="en-US" dirty="0" smtClean="0"/>
              <a:t> </a:t>
            </a:r>
            <a:r>
              <a:rPr lang="en-US" dirty="0" err="1" smtClean="0"/>
              <a:t>cánh</a:t>
            </a:r>
            <a:r>
              <a:rPr lang="en-US" dirty="0" smtClean="0"/>
              <a:t> </a:t>
            </a:r>
            <a:r>
              <a:rPr lang="en-US" dirty="0" err="1" smtClean="0"/>
              <a:t>tay</a:t>
            </a:r>
            <a:endParaRPr lang="en-US" dirty="0"/>
          </a:p>
        </p:txBody>
      </p:sp>
    </p:spTree>
    <p:extLst>
      <p:ext uri="{BB962C8B-B14F-4D97-AF65-F5344CB8AC3E}">
        <p14:creationId xmlns:p14="http://schemas.microsoft.com/office/powerpoint/2010/main" val="25814784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795" y="228600"/>
            <a:ext cx="8915400" cy="1143000"/>
          </a:xfrm>
        </p:spPr>
        <p:txBody>
          <a:bodyPr>
            <a:normAutofit fontScale="90000"/>
          </a:bodyPr>
          <a:lstStyle/>
          <a:p>
            <a:r>
              <a:rPr lang="en-US" dirty="0" smtClean="0"/>
              <a:t>TÍNH CHẤT CỦA DUNG DỊCH THUỐC TÊ:</a:t>
            </a:r>
            <a:br>
              <a:rPr lang="en-US" dirty="0" smtClean="0"/>
            </a:br>
            <a:r>
              <a:rPr lang="en-US" dirty="0" smtClean="0"/>
              <a:t>2. KIỀM HÓA</a:t>
            </a:r>
            <a:endParaRPr lang="en-US" dirty="0"/>
          </a:p>
        </p:txBody>
      </p:sp>
      <p:sp>
        <p:nvSpPr>
          <p:cNvPr id="3" name="Content Placeholder 2"/>
          <p:cNvSpPr>
            <a:spLocks noGrp="1"/>
          </p:cNvSpPr>
          <p:nvPr>
            <p:ph idx="1"/>
          </p:nvPr>
        </p:nvSpPr>
        <p:spPr/>
        <p:txBody>
          <a:bodyPr/>
          <a:lstStyle/>
          <a:p>
            <a:r>
              <a:rPr lang="en-US" dirty="0" err="1" smtClean="0"/>
              <a:t>Kiềm</a:t>
            </a:r>
            <a:r>
              <a:rPr lang="en-US" dirty="0" smtClean="0"/>
              <a:t> </a:t>
            </a:r>
            <a:r>
              <a:rPr lang="en-US" dirty="0" err="1" smtClean="0"/>
              <a:t>hóa</a:t>
            </a:r>
            <a:r>
              <a:rPr lang="en-US" dirty="0" smtClean="0"/>
              <a:t>: </a:t>
            </a:r>
            <a:r>
              <a:rPr lang="en-US" dirty="0" err="1" smtClean="0"/>
              <a:t>tăng</a:t>
            </a:r>
            <a:r>
              <a:rPr lang="en-US" dirty="0" smtClean="0"/>
              <a:t> </a:t>
            </a:r>
            <a:r>
              <a:rPr lang="en-US" dirty="0" err="1" smtClean="0"/>
              <a:t>tỉ</a:t>
            </a:r>
            <a:r>
              <a:rPr lang="en-US" dirty="0" smtClean="0"/>
              <a:t> </a:t>
            </a:r>
            <a:r>
              <a:rPr lang="en-US" dirty="0" err="1" smtClean="0"/>
              <a:t>lệ</a:t>
            </a:r>
            <a:r>
              <a:rPr lang="en-US" dirty="0" smtClean="0"/>
              <a:t> </a:t>
            </a:r>
            <a:r>
              <a:rPr lang="en-US" dirty="0" err="1" smtClean="0"/>
              <a:t>thuốc</a:t>
            </a:r>
            <a:r>
              <a:rPr lang="en-US" dirty="0" smtClean="0"/>
              <a:t> </a:t>
            </a:r>
            <a:r>
              <a:rPr lang="en-US" dirty="0" err="1" smtClean="0"/>
              <a:t>dạng</a:t>
            </a:r>
            <a:r>
              <a:rPr lang="en-US" dirty="0" smtClean="0"/>
              <a:t> </a:t>
            </a:r>
            <a:r>
              <a:rPr lang="en-US" dirty="0" err="1" smtClean="0"/>
              <a:t>không</a:t>
            </a:r>
            <a:r>
              <a:rPr lang="en-US" dirty="0" smtClean="0"/>
              <a:t> ion </a:t>
            </a:r>
            <a:r>
              <a:rPr lang="en-US" dirty="0" err="1" smtClean="0"/>
              <a:t>hóa</a:t>
            </a:r>
            <a:r>
              <a:rPr lang="en-US" dirty="0" smtClean="0"/>
              <a:t> =&gt; onset </a:t>
            </a:r>
            <a:r>
              <a:rPr lang="en-US" dirty="0" err="1" smtClean="0"/>
              <a:t>nhanh</a:t>
            </a:r>
            <a:r>
              <a:rPr lang="en-US" dirty="0" smtClean="0"/>
              <a:t>  </a:t>
            </a:r>
            <a:endParaRPr lang="en-US" dirty="0"/>
          </a:p>
        </p:txBody>
      </p:sp>
    </p:spTree>
    <p:extLst>
      <p:ext uri="{BB962C8B-B14F-4D97-AF65-F5344CB8AC3E}">
        <p14:creationId xmlns:p14="http://schemas.microsoft.com/office/powerpoint/2010/main" val="1393787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US" dirty="0" smtClean="0">
                <a:latin typeface="Times New Roman" pitchFamily="18" charset="0"/>
                <a:cs typeface="Times New Roman" pitchFamily="18" charset="0"/>
              </a:rPr>
              <a:t>NGỘ ĐỘC THUỐC TÊ</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41462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solidFill>
                  <a:srgbClr val="FF0000"/>
                </a:solidFill>
              </a:rPr>
              <a:t>Ảnh hưởng dược lý và độc </a:t>
            </a:r>
            <a:r>
              <a:rPr lang="vi-VN" dirty="0" smtClean="0">
                <a:solidFill>
                  <a:srgbClr val="FF0000"/>
                </a:solidFill>
              </a:rPr>
              <a:t>tính</a:t>
            </a:r>
            <a:r>
              <a:rPr lang="en-US" dirty="0" smtClean="0">
                <a:solidFill>
                  <a:srgbClr val="FF0000"/>
                </a:solidFill>
              </a:rPr>
              <a:t/>
            </a:r>
            <a:br>
              <a:rPr lang="en-US" dirty="0" smtClean="0">
                <a:solidFill>
                  <a:srgbClr val="FF0000"/>
                </a:solidFill>
              </a:rPr>
            </a:br>
            <a:r>
              <a:rPr lang="vi-VN" dirty="0" smtClean="0"/>
              <a:t> </a:t>
            </a:r>
            <a:r>
              <a:rPr lang="vi-VN" dirty="0"/>
              <a:t>Ảnh hưởng của thuốc tê lên tim</a:t>
            </a:r>
            <a:endParaRPr lang="en-US" dirty="0"/>
          </a:p>
        </p:txBody>
      </p:sp>
      <p:sp>
        <p:nvSpPr>
          <p:cNvPr id="3" name="Content Placeholder 2"/>
          <p:cNvSpPr>
            <a:spLocks noGrp="1"/>
          </p:cNvSpPr>
          <p:nvPr>
            <p:ph idx="1"/>
          </p:nvPr>
        </p:nvSpPr>
        <p:spPr/>
        <p:txBody>
          <a:bodyPr>
            <a:normAutofit/>
          </a:bodyPr>
          <a:lstStyle/>
          <a:p>
            <a:r>
              <a:rPr lang="vi-VN" dirty="0"/>
              <a:t>Các thuốc tê có thể làm giảm tính kích thích cơ tim và hoạt tính tạo nhịp đồng thời cũng kéo dài thời gian trơ của mô cơ tim </a:t>
            </a:r>
            <a:r>
              <a:rPr lang="en-US" dirty="0" smtClean="0"/>
              <a:t>=&gt; </a:t>
            </a:r>
            <a:r>
              <a:rPr lang="vi-VN" dirty="0" smtClean="0"/>
              <a:t>tác </a:t>
            </a:r>
            <a:r>
              <a:rPr lang="vi-VN" dirty="0"/>
              <a:t>dụng </a:t>
            </a:r>
            <a:r>
              <a:rPr lang="vi-VN" dirty="0">
                <a:solidFill>
                  <a:srgbClr val="FF0000"/>
                </a:solidFill>
              </a:rPr>
              <a:t>chống loạn nhịp </a:t>
            </a:r>
            <a:r>
              <a:rPr lang="vi-VN" dirty="0"/>
              <a:t>bởi thuốc </a:t>
            </a:r>
            <a:r>
              <a:rPr lang="vi-VN" dirty="0" smtClean="0"/>
              <a:t>tê.</a:t>
            </a:r>
            <a:endParaRPr lang="en-US" dirty="0" smtClean="0"/>
          </a:p>
        </p:txBody>
      </p:sp>
    </p:spTree>
    <p:extLst>
      <p:ext uri="{BB962C8B-B14F-4D97-AF65-F5344CB8AC3E}">
        <p14:creationId xmlns:p14="http://schemas.microsoft.com/office/powerpoint/2010/main" val="3166046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362200" y="4638560"/>
            <a:ext cx="1676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vi-VN" dirty="0">
                <a:solidFill>
                  <a:srgbClr val="FF0000"/>
                </a:solidFill>
              </a:rPr>
              <a:t>Ảnh hưởng dược lý và độc </a:t>
            </a:r>
            <a:r>
              <a:rPr lang="vi-VN" dirty="0" smtClean="0">
                <a:solidFill>
                  <a:srgbClr val="FF0000"/>
                </a:solidFill>
              </a:rPr>
              <a:t>tính</a:t>
            </a:r>
            <a:r>
              <a:rPr lang="en-US" dirty="0" smtClean="0">
                <a:solidFill>
                  <a:srgbClr val="FF0000"/>
                </a:solidFill>
              </a:rPr>
              <a:t/>
            </a:r>
            <a:br>
              <a:rPr lang="en-US" dirty="0" smtClean="0">
                <a:solidFill>
                  <a:srgbClr val="FF0000"/>
                </a:solidFill>
              </a:rPr>
            </a:br>
            <a:r>
              <a:rPr lang="vi-VN" dirty="0" smtClean="0"/>
              <a:t> </a:t>
            </a:r>
            <a:r>
              <a:rPr lang="vi-VN" dirty="0"/>
              <a:t>Ảnh hưởng của thuốc tê lên tim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524000"/>
            <a:ext cx="7696200" cy="5228015"/>
          </a:xfrm>
        </p:spPr>
      </p:pic>
      <p:sp>
        <p:nvSpPr>
          <p:cNvPr id="8" name="Oval 7"/>
          <p:cNvSpPr/>
          <p:nvPr/>
        </p:nvSpPr>
        <p:spPr>
          <a:xfrm>
            <a:off x="2133600" y="4495800"/>
            <a:ext cx="1877458" cy="533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5425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solidFill>
                  <a:srgbClr val="FF0000"/>
                </a:solidFill>
              </a:rPr>
              <a:t>Ảnh hưởng dược lý và độc tính</a:t>
            </a:r>
            <a:r>
              <a:rPr lang="en-US" dirty="0">
                <a:solidFill>
                  <a:srgbClr val="FF0000"/>
                </a:solidFill>
              </a:rPr>
              <a:t/>
            </a:r>
            <a:br>
              <a:rPr lang="en-US" dirty="0">
                <a:solidFill>
                  <a:srgbClr val="FF0000"/>
                </a:solidFill>
              </a:rPr>
            </a:br>
            <a:r>
              <a:rPr lang="vi-VN" dirty="0"/>
              <a:t> Ảnh hưởng của thuốc tê lên tim</a:t>
            </a:r>
            <a:endParaRPr lang="en-US" dirty="0"/>
          </a:p>
        </p:txBody>
      </p:sp>
      <p:sp>
        <p:nvSpPr>
          <p:cNvPr id="3" name="Content Placeholder 2"/>
          <p:cNvSpPr>
            <a:spLocks noGrp="1"/>
          </p:cNvSpPr>
          <p:nvPr>
            <p:ph idx="1"/>
          </p:nvPr>
        </p:nvSpPr>
        <p:spPr/>
        <p:txBody>
          <a:bodyPr/>
          <a:lstStyle/>
          <a:p>
            <a:endParaRPr lang="en-US" dirty="0"/>
          </a:p>
          <a:p>
            <a:r>
              <a:rPr lang="vi-VN" dirty="0"/>
              <a:t>Ức chế cơ tim gây ra bởi thuốc tê (kết hợp với giảm HA do thuốc tê) có thể cũng là biểu hiện độc và có thể dẫn đến trụy tim mạch và thậm trí tử vong</a:t>
            </a:r>
            <a:r>
              <a:rPr lang="en-US" dirty="0"/>
              <a:t>!</a:t>
            </a:r>
          </a:p>
          <a:p>
            <a:pPr marL="0" indent="0">
              <a:buNone/>
            </a:pPr>
            <a:endParaRPr lang="en-US" dirty="0"/>
          </a:p>
        </p:txBody>
      </p:sp>
    </p:spTree>
    <p:extLst>
      <p:ext uri="{BB962C8B-B14F-4D97-AF65-F5344CB8AC3E}">
        <p14:creationId xmlns:p14="http://schemas.microsoft.com/office/powerpoint/2010/main" val="1500398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solidFill>
                  <a:srgbClr val="FF0000"/>
                </a:solidFill>
              </a:rPr>
              <a:t>Ảnh hưởng dược lý và độc </a:t>
            </a:r>
            <a:r>
              <a:rPr lang="vi-VN" dirty="0" smtClean="0">
                <a:solidFill>
                  <a:srgbClr val="FF0000"/>
                </a:solidFill>
              </a:rPr>
              <a:t>tính</a:t>
            </a:r>
            <a:r>
              <a:rPr lang="en-US" dirty="0" smtClean="0">
                <a:solidFill>
                  <a:srgbClr val="FF0000"/>
                </a:solidFill>
              </a:rPr>
              <a:t/>
            </a:r>
            <a:br>
              <a:rPr lang="en-US" dirty="0" smtClean="0">
                <a:solidFill>
                  <a:srgbClr val="FF0000"/>
                </a:solidFill>
              </a:rPr>
            </a:br>
            <a:r>
              <a:rPr lang="vi-VN" dirty="0" smtClean="0"/>
              <a:t> </a:t>
            </a:r>
            <a:r>
              <a:rPr lang="vi-VN" dirty="0"/>
              <a:t>Ảnh hưởng của thuốc tê lên TKTW</a:t>
            </a:r>
            <a:endParaRPr lang="en-US" dirty="0"/>
          </a:p>
        </p:txBody>
      </p:sp>
      <p:sp>
        <p:nvSpPr>
          <p:cNvPr id="3" name="Content Placeholder 2"/>
          <p:cNvSpPr>
            <a:spLocks noGrp="1"/>
          </p:cNvSpPr>
          <p:nvPr>
            <p:ph idx="1"/>
          </p:nvPr>
        </p:nvSpPr>
        <p:spPr/>
        <p:txBody>
          <a:bodyPr>
            <a:normAutofit fontScale="92500" lnSpcReduction="20000"/>
          </a:bodyPr>
          <a:lstStyle/>
          <a:p>
            <a:r>
              <a:rPr lang="vi-VN" dirty="0" smtClean="0"/>
              <a:t>Như </a:t>
            </a:r>
            <a:r>
              <a:rPr lang="vi-VN" dirty="0"/>
              <a:t>với các chất </a:t>
            </a:r>
            <a:r>
              <a:rPr lang="vi-VN" b="1" dirty="0"/>
              <a:t>ức chế TKTW </a:t>
            </a:r>
            <a:r>
              <a:rPr lang="vi-VN" dirty="0"/>
              <a:t>nói chung (như </a:t>
            </a:r>
            <a:r>
              <a:rPr lang="vi-VN" dirty="0" smtClean="0"/>
              <a:t>rượ</a:t>
            </a:r>
            <a:r>
              <a:rPr lang="en-US" dirty="0" smtClean="0"/>
              <a:t>u</a:t>
            </a:r>
            <a:r>
              <a:rPr lang="vi-VN" dirty="0" smtClean="0"/>
              <a:t>) </a:t>
            </a:r>
            <a:r>
              <a:rPr lang="vi-VN" b="1" dirty="0"/>
              <a:t>thuốc tê </a:t>
            </a:r>
            <a:r>
              <a:rPr lang="vi-VN" dirty="0"/>
              <a:t>(ở liều độc) tạo ra mô hình đáng ứng hai pha (kích thích sau đó là ức chế) </a:t>
            </a:r>
            <a:endParaRPr lang="en-US" dirty="0"/>
          </a:p>
          <a:p>
            <a:r>
              <a:rPr lang="vi-VN" dirty="0" smtClean="0"/>
              <a:t>Giai </a:t>
            </a:r>
            <a:r>
              <a:rPr lang="vi-VN" dirty="0"/>
              <a:t>đoạn kích thích có xu hướng phản ánh sự phong bế ưu thế các neuron ức </a:t>
            </a:r>
            <a:r>
              <a:rPr lang="vi-VN" dirty="0" smtClean="0"/>
              <a:t>chế</a:t>
            </a:r>
            <a:r>
              <a:rPr lang="en-US" dirty="0" smtClean="0"/>
              <a:t> </a:t>
            </a:r>
            <a:r>
              <a:rPr lang="vi-VN" dirty="0" smtClean="0"/>
              <a:t>và </a:t>
            </a:r>
            <a:r>
              <a:rPr lang="vi-VN" dirty="0"/>
              <a:t>biểu hiện có thể thay đổi từ tăng hoạt nhẹ cho đến các cơn co giật </a:t>
            </a:r>
            <a:endParaRPr lang="en-US" dirty="0"/>
          </a:p>
          <a:p>
            <a:r>
              <a:rPr lang="vi-VN" dirty="0" smtClean="0"/>
              <a:t>Giai </a:t>
            </a:r>
            <a:r>
              <a:rPr lang="vi-VN" dirty="0"/>
              <a:t>đoạn ức chế tiếp theo có thể tiến triển đến trụy tim mạch và thậm trí là chết nếu không được điều trị.</a:t>
            </a:r>
            <a:endParaRPr lang="en-US" dirty="0"/>
          </a:p>
        </p:txBody>
      </p:sp>
    </p:spTree>
    <p:extLst>
      <p:ext uri="{BB962C8B-B14F-4D97-AF65-F5344CB8AC3E}">
        <p14:creationId xmlns:p14="http://schemas.microsoft.com/office/powerpoint/2010/main" val="2033169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3200"/>
            <a:ext cx="8229600" cy="1066800"/>
          </a:xfrm>
        </p:spPr>
        <p:txBody>
          <a:bodyPr/>
          <a:lstStyle/>
          <a:p>
            <a:pPr algn="ctr"/>
            <a:r>
              <a:rPr lang="en-US" dirty="0" err="1" smtClean="0">
                <a:solidFill>
                  <a:srgbClr val="FF0000"/>
                </a:solidFill>
              </a:rPr>
              <a:t>Triệu</a:t>
            </a:r>
            <a:r>
              <a:rPr lang="en-US" dirty="0" smtClean="0">
                <a:solidFill>
                  <a:srgbClr val="FF0000"/>
                </a:solidFill>
              </a:rPr>
              <a:t> </a:t>
            </a:r>
            <a:r>
              <a:rPr lang="en-US" dirty="0" err="1" smtClean="0">
                <a:solidFill>
                  <a:srgbClr val="FF0000"/>
                </a:solidFill>
              </a:rPr>
              <a:t>chứng</a:t>
            </a:r>
            <a:r>
              <a:rPr lang="en-US" dirty="0" smtClean="0">
                <a:solidFill>
                  <a:srgbClr val="FF0000"/>
                </a:solidFill>
              </a:rPr>
              <a:t> </a:t>
            </a:r>
            <a:r>
              <a:rPr lang="en-US" dirty="0" err="1" smtClean="0">
                <a:solidFill>
                  <a:srgbClr val="FF0000"/>
                </a:solidFill>
              </a:rPr>
              <a:t>Ngộ</a:t>
            </a:r>
            <a:r>
              <a:rPr lang="en-US" dirty="0" smtClean="0">
                <a:solidFill>
                  <a:srgbClr val="FF0000"/>
                </a:solidFill>
              </a:rPr>
              <a:t> </a:t>
            </a:r>
            <a:r>
              <a:rPr lang="en-US" dirty="0" err="1" smtClean="0">
                <a:solidFill>
                  <a:srgbClr val="FF0000"/>
                </a:solidFill>
              </a:rPr>
              <a:t>độc</a:t>
            </a:r>
            <a:r>
              <a:rPr lang="en-US" dirty="0" smtClean="0">
                <a:solidFill>
                  <a:srgbClr val="FF0000"/>
                </a:solidFill>
              </a:rPr>
              <a:t> </a:t>
            </a:r>
            <a:r>
              <a:rPr lang="en-US" dirty="0" err="1" smtClean="0">
                <a:solidFill>
                  <a:srgbClr val="FF0000"/>
                </a:solidFill>
              </a:rPr>
              <a:t>thuốc</a:t>
            </a:r>
            <a:r>
              <a:rPr lang="en-US" dirty="0" smtClean="0">
                <a:solidFill>
                  <a:srgbClr val="FF0000"/>
                </a:solidFill>
              </a:rPr>
              <a:t> </a:t>
            </a:r>
            <a:r>
              <a:rPr lang="en-US" dirty="0" err="1" smtClean="0">
                <a:solidFill>
                  <a:srgbClr val="FF0000"/>
                </a:solidFill>
              </a:rPr>
              <a:t>tê</a:t>
            </a:r>
            <a:r>
              <a:rPr lang="en-US" dirty="0" smtClean="0">
                <a:solidFill>
                  <a:srgbClr val="FF0000"/>
                </a:solidFill>
              </a:rPr>
              <a:t> </a:t>
            </a:r>
            <a:endParaRPr lang="en-US" dirty="0">
              <a:solidFill>
                <a:srgbClr val="FF0000"/>
              </a:solidFill>
            </a:endParaRPr>
          </a:p>
        </p:txBody>
      </p:sp>
      <p:sp>
        <p:nvSpPr>
          <p:cNvPr id="3" name="Content Placeholder 2"/>
          <p:cNvSpPr>
            <a:spLocks noGrp="1"/>
          </p:cNvSpPr>
          <p:nvPr>
            <p:ph idx="1"/>
          </p:nvPr>
        </p:nvSpPr>
        <p:spPr>
          <a:xfrm>
            <a:off x="1219200" y="3752088"/>
            <a:ext cx="8229600" cy="4325112"/>
          </a:xfrm>
        </p:spPr>
        <p:txBody>
          <a:bodyPr>
            <a:normAutofit/>
          </a:bodyPr>
          <a:lstStyle/>
          <a:p>
            <a:pPr marL="109728" indent="0" algn="ctr">
              <a:lnSpc>
                <a:spcPct val="150000"/>
              </a:lnSpc>
              <a:buNone/>
            </a:pPr>
            <a:r>
              <a:rPr lang="en-US" sz="2400" dirty="0" smtClean="0"/>
              <a:t>- </a:t>
            </a:r>
            <a:r>
              <a:rPr lang="en-US" sz="2400" dirty="0" err="1" smtClean="0"/>
              <a:t>Hội</a:t>
            </a:r>
            <a:r>
              <a:rPr lang="en-US" sz="2400" dirty="0" smtClean="0"/>
              <a:t> </a:t>
            </a:r>
            <a:r>
              <a:rPr lang="en-US" sz="2400" dirty="0" err="1" smtClean="0"/>
              <a:t>gây</a:t>
            </a:r>
            <a:r>
              <a:rPr lang="en-US" sz="2400" dirty="0" smtClean="0"/>
              <a:t> </a:t>
            </a:r>
            <a:r>
              <a:rPr lang="en-US" sz="2400" dirty="0" err="1" smtClean="0"/>
              <a:t>tê</a:t>
            </a:r>
            <a:r>
              <a:rPr lang="en-US" sz="2400" dirty="0" smtClean="0"/>
              <a:t> </a:t>
            </a:r>
            <a:r>
              <a:rPr lang="en-US" sz="2400" dirty="0" err="1" smtClean="0"/>
              <a:t>vùng</a:t>
            </a:r>
            <a:r>
              <a:rPr lang="en-US" sz="2400" dirty="0" smtClean="0"/>
              <a:t> </a:t>
            </a:r>
            <a:r>
              <a:rPr lang="en-US" sz="2400" dirty="0" err="1" smtClean="0"/>
              <a:t>và</a:t>
            </a:r>
            <a:r>
              <a:rPr lang="en-US" sz="2400" dirty="0" smtClean="0"/>
              <a:t> </a:t>
            </a:r>
            <a:r>
              <a:rPr lang="en-US" sz="2400" dirty="0" err="1" smtClean="0"/>
              <a:t>giảm</a:t>
            </a:r>
            <a:r>
              <a:rPr lang="en-US" sz="2400" dirty="0" smtClean="0"/>
              <a:t> </a:t>
            </a:r>
            <a:r>
              <a:rPr lang="en-US" sz="2400" dirty="0" err="1" smtClean="0"/>
              <a:t>đau</a:t>
            </a:r>
            <a:r>
              <a:rPr lang="en-US" sz="2400" dirty="0" smtClean="0"/>
              <a:t> </a:t>
            </a:r>
            <a:r>
              <a:rPr lang="en-US" sz="2400" dirty="0" err="1" smtClean="0"/>
              <a:t>Hoa</a:t>
            </a:r>
            <a:r>
              <a:rPr lang="en-US" sz="2400" dirty="0" smtClean="0"/>
              <a:t> </a:t>
            </a:r>
            <a:r>
              <a:rPr lang="en-US" sz="2400" dirty="0" err="1" smtClean="0"/>
              <a:t>Kỳ</a:t>
            </a:r>
            <a:r>
              <a:rPr lang="en-US" sz="2400" dirty="0" smtClean="0"/>
              <a:t> ( ASRA 2018) -</a:t>
            </a:r>
            <a:endParaRPr lang="en-US" sz="2400" dirty="0"/>
          </a:p>
        </p:txBody>
      </p:sp>
    </p:spTree>
    <p:extLst>
      <p:ext uri="{BB962C8B-B14F-4D97-AF65-F5344CB8AC3E}">
        <p14:creationId xmlns:p14="http://schemas.microsoft.com/office/powerpoint/2010/main" val="31523479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err="1" smtClean="0"/>
              <a:t>Tỉ</a:t>
            </a:r>
            <a:r>
              <a:rPr lang="en-US" dirty="0" smtClean="0"/>
              <a:t> </a:t>
            </a:r>
            <a:r>
              <a:rPr lang="en-US" dirty="0" err="1" smtClean="0"/>
              <a:t>lệ</a:t>
            </a:r>
            <a:r>
              <a:rPr lang="en-US" dirty="0" smtClean="0"/>
              <a:t> </a:t>
            </a:r>
            <a:r>
              <a:rPr lang="en-US" dirty="0" err="1" smtClean="0"/>
              <a:t>các</a:t>
            </a:r>
            <a:r>
              <a:rPr lang="en-US" dirty="0" smtClean="0"/>
              <a:t> </a:t>
            </a:r>
            <a:r>
              <a:rPr lang="en-US" dirty="0" err="1" smtClean="0"/>
              <a:t>triệu</a:t>
            </a:r>
            <a:r>
              <a:rPr lang="en-US" dirty="0" smtClean="0"/>
              <a:t> </a:t>
            </a:r>
            <a:r>
              <a:rPr lang="en-US" dirty="0" err="1" smtClean="0"/>
              <a:t>chứng</a:t>
            </a:r>
            <a:r>
              <a:rPr lang="en-US" dirty="0" smtClean="0"/>
              <a:t> </a:t>
            </a:r>
            <a:r>
              <a:rPr lang="en-US" dirty="0" err="1" smtClean="0"/>
              <a:t>Ngộ</a:t>
            </a:r>
            <a:r>
              <a:rPr lang="en-US" dirty="0" smtClean="0"/>
              <a:t> </a:t>
            </a:r>
            <a:r>
              <a:rPr lang="en-US" dirty="0" err="1" smtClean="0"/>
              <a:t>độc</a:t>
            </a:r>
            <a:r>
              <a:rPr lang="en-US" dirty="0" smtClean="0"/>
              <a:t> </a:t>
            </a:r>
            <a:r>
              <a:rPr lang="en-US" dirty="0" err="1" smtClean="0"/>
              <a:t>thuốc</a:t>
            </a:r>
            <a:r>
              <a:rPr lang="en-US" dirty="0" smtClean="0"/>
              <a:t> </a:t>
            </a:r>
            <a:r>
              <a:rPr lang="en-US" dirty="0" err="1" smtClean="0"/>
              <a:t>tê</a:t>
            </a:r>
            <a:r>
              <a:rPr lang="en-US" dirty="0" smtClean="0"/>
              <a: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1905000"/>
            <a:ext cx="6007751" cy="4495800"/>
          </a:xfrm>
        </p:spPr>
      </p:pic>
    </p:spTree>
    <p:extLst>
      <p:ext uri="{BB962C8B-B14F-4D97-AF65-F5344CB8AC3E}">
        <p14:creationId xmlns:p14="http://schemas.microsoft.com/office/powerpoint/2010/main" val="22340948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rgbClr val="FF0000"/>
                </a:solidFill>
              </a:rPr>
              <a:t>Triệu</a:t>
            </a:r>
            <a:r>
              <a:rPr lang="en-US" dirty="0" smtClean="0">
                <a:solidFill>
                  <a:srgbClr val="FF0000"/>
                </a:solidFill>
              </a:rPr>
              <a:t> </a:t>
            </a:r>
            <a:r>
              <a:rPr lang="en-US" dirty="0" err="1" smtClean="0">
                <a:solidFill>
                  <a:srgbClr val="FF0000"/>
                </a:solidFill>
              </a:rPr>
              <a:t>chứng</a:t>
            </a:r>
            <a:r>
              <a:rPr lang="en-US" dirty="0" smtClean="0">
                <a:solidFill>
                  <a:srgbClr val="FF0000"/>
                </a:solidFill>
              </a:rPr>
              <a:t> </a:t>
            </a:r>
            <a:r>
              <a:rPr lang="en-US" dirty="0" err="1" smtClean="0">
                <a:solidFill>
                  <a:srgbClr val="FF0000"/>
                </a:solidFill>
              </a:rPr>
              <a:t>thần</a:t>
            </a:r>
            <a:r>
              <a:rPr lang="en-US" dirty="0" smtClean="0">
                <a:solidFill>
                  <a:srgbClr val="FF0000"/>
                </a:solidFill>
              </a:rPr>
              <a:t> </a:t>
            </a:r>
            <a:r>
              <a:rPr lang="en-US" dirty="0" err="1" smtClean="0">
                <a:solidFill>
                  <a:srgbClr val="FF0000"/>
                </a:solidFill>
              </a:rPr>
              <a:t>kinh</a:t>
            </a:r>
            <a:endParaRPr lang="en-US"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304" y="2133600"/>
            <a:ext cx="8464733" cy="4114800"/>
          </a:xfrm>
        </p:spPr>
      </p:pic>
    </p:spTree>
    <p:extLst>
      <p:ext uri="{BB962C8B-B14F-4D97-AF65-F5344CB8AC3E}">
        <p14:creationId xmlns:p14="http://schemas.microsoft.com/office/powerpoint/2010/main" val="11495383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rgbClr val="FF0000"/>
                </a:solidFill>
              </a:rPr>
              <a:t>Triệu</a:t>
            </a:r>
            <a:r>
              <a:rPr lang="en-US" dirty="0" smtClean="0">
                <a:solidFill>
                  <a:srgbClr val="FF0000"/>
                </a:solidFill>
              </a:rPr>
              <a:t> </a:t>
            </a:r>
            <a:r>
              <a:rPr lang="en-US" dirty="0" err="1" smtClean="0">
                <a:solidFill>
                  <a:srgbClr val="FF0000"/>
                </a:solidFill>
              </a:rPr>
              <a:t>chứng</a:t>
            </a:r>
            <a:r>
              <a:rPr lang="en-US" dirty="0" smtClean="0">
                <a:solidFill>
                  <a:srgbClr val="FF0000"/>
                </a:solidFill>
              </a:rPr>
              <a:t> </a:t>
            </a:r>
            <a:r>
              <a:rPr lang="en-US" dirty="0" err="1" smtClean="0">
                <a:solidFill>
                  <a:srgbClr val="FF0000"/>
                </a:solidFill>
              </a:rPr>
              <a:t>tim</a:t>
            </a:r>
            <a:r>
              <a:rPr lang="en-US" dirty="0" smtClean="0">
                <a:solidFill>
                  <a:srgbClr val="FF0000"/>
                </a:solidFill>
              </a:rPr>
              <a:t> </a:t>
            </a:r>
            <a:r>
              <a:rPr lang="en-US" dirty="0" err="1" smtClean="0">
                <a:solidFill>
                  <a:srgbClr val="FF0000"/>
                </a:solidFill>
              </a:rPr>
              <a:t>mạch</a:t>
            </a:r>
            <a:endParaRPr lang="en-US"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2590800"/>
            <a:ext cx="8765772" cy="3733799"/>
          </a:xfrm>
        </p:spPr>
      </p:pic>
    </p:spTree>
    <p:extLst>
      <p:ext uri="{BB962C8B-B14F-4D97-AF65-F5344CB8AC3E}">
        <p14:creationId xmlns:p14="http://schemas.microsoft.com/office/powerpoint/2010/main" val="28643468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ĐỊNH NGHĨA</a:t>
            </a:r>
            <a:endParaRPr lang="en-US" dirty="0"/>
          </a:p>
        </p:txBody>
      </p:sp>
      <p:sp>
        <p:nvSpPr>
          <p:cNvPr id="3" name="Content Placeholder 2"/>
          <p:cNvSpPr>
            <a:spLocks noGrp="1"/>
          </p:cNvSpPr>
          <p:nvPr>
            <p:ph idx="1"/>
          </p:nvPr>
        </p:nvSpPr>
        <p:spPr/>
        <p:txBody>
          <a:bodyPr/>
          <a:lstStyle/>
          <a:p>
            <a:r>
              <a:rPr lang="en-US" dirty="0" err="1" smtClean="0"/>
              <a:t>Thuốc</a:t>
            </a:r>
            <a:r>
              <a:rPr lang="en-US" dirty="0" smtClean="0"/>
              <a:t> </a:t>
            </a:r>
            <a:r>
              <a:rPr lang="en-US" dirty="0" err="1" smtClean="0"/>
              <a:t>tê</a:t>
            </a:r>
            <a:r>
              <a:rPr lang="en-US" dirty="0" smtClean="0"/>
              <a:t> </a:t>
            </a:r>
            <a:r>
              <a:rPr lang="en-US" dirty="0" err="1" smtClean="0"/>
              <a:t>là</a:t>
            </a:r>
            <a:r>
              <a:rPr lang="en-US" dirty="0" smtClean="0"/>
              <a:t> </a:t>
            </a:r>
            <a:r>
              <a:rPr lang="en-US" dirty="0" err="1" smtClean="0"/>
              <a:t>loại</a:t>
            </a:r>
            <a:r>
              <a:rPr lang="en-US" dirty="0" smtClean="0"/>
              <a:t> </a:t>
            </a:r>
            <a:r>
              <a:rPr lang="en-US" dirty="0" err="1" smtClean="0"/>
              <a:t>thuốc</a:t>
            </a:r>
            <a:r>
              <a:rPr lang="en-US" dirty="0" smtClean="0"/>
              <a:t> </a:t>
            </a:r>
            <a:r>
              <a:rPr lang="en-US" dirty="0" err="1" smtClean="0"/>
              <a:t>loại</a:t>
            </a:r>
            <a:r>
              <a:rPr lang="en-US" dirty="0" smtClean="0"/>
              <a:t> </a:t>
            </a:r>
            <a:r>
              <a:rPr lang="en-US" dirty="0" err="1" smtClean="0"/>
              <a:t>bỏ</a:t>
            </a:r>
            <a:r>
              <a:rPr lang="en-US" dirty="0" smtClean="0"/>
              <a:t> </a:t>
            </a:r>
            <a:r>
              <a:rPr lang="en-US" dirty="0" err="1" smtClean="0">
                <a:solidFill>
                  <a:srgbClr val="FF0000"/>
                </a:solidFill>
              </a:rPr>
              <a:t>cảm</a:t>
            </a:r>
            <a:r>
              <a:rPr lang="en-US" dirty="0" smtClean="0">
                <a:solidFill>
                  <a:srgbClr val="FF0000"/>
                </a:solidFill>
              </a:rPr>
              <a:t> </a:t>
            </a:r>
            <a:r>
              <a:rPr lang="en-US" dirty="0" err="1" smtClean="0">
                <a:solidFill>
                  <a:srgbClr val="FF0000"/>
                </a:solidFill>
              </a:rPr>
              <a:t>giác</a:t>
            </a:r>
            <a:r>
              <a:rPr lang="en-US" dirty="0" smtClean="0">
                <a:solidFill>
                  <a:srgbClr val="FF0000"/>
                </a:solidFill>
              </a:rPr>
              <a:t> </a:t>
            </a:r>
            <a:r>
              <a:rPr lang="en-US" dirty="0" smtClean="0"/>
              <a:t>ở </a:t>
            </a:r>
            <a:r>
              <a:rPr lang="en-US" dirty="0" err="1" smtClean="0"/>
              <a:t>một</a:t>
            </a:r>
            <a:r>
              <a:rPr lang="en-US" dirty="0" smtClean="0"/>
              <a:t> </a:t>
            </a:r>
            <a:r>
              <a:rPr lang="en-US" dirty="0" err="1" smtClean="0"/>
              <a:t>vùng</a:t>
            </a:r>
            <a:r>
              <a:rPr lang="en-US" dirty="0" smtClean="0"/>
              <a:t> </a:t>
            </a:r>
            <a:r>
              <a:rPr lang="en-US" dirty="0" err="1" smtClean="0"/>
              <a:t>cơ</a:t>
            </a:r>
            <a:r>
              <a:rPr lang="en-US" dirty="0" smtClean="0"/>
              <a:t> </a:t>
            </a:r>
            <a:r>
              <a:rPr lang="en-US" dirty="0" err="1" smtClean="0"/>
              <a:t>thể</a:t>
            </a:r>
            <a:r>
              <a:rPr lang="en-US" dirty="0" smtClean="0"/>
              <a:t> </a:t>
            </a:r>
            <a:r>
              <a:rPr lang="en-US" dirty="0" err="1" smtClean="0"/>
              <a:t>mà</a:t>
            </a:r>
            <a:r>
              <a:rPr lang="en-US" dirty="0" smtClean="0"/>
              <a:t> </a:t>
            </a:r>
            <a:r>
              <a:rPr lang="en-US" dirty="0" err="1" smtClean="0"/>
              <a:t>không</a:t>
            </a:r>
            <a:r>
              <a:rPr lang="en-US" dirty="0" smtClean="0"/>
              <a:t> </a:t>
            </a:r>
            <a:r>
              <a:rPr lang="en-US" dirty="0" err="1" smtClean="0"/>
              <a:t>làm</a:t>
            </a:r>
            <a:r>
              <a:rPr lang="en-US" dirty="0" smtClean="0"/>
              <a:t> </a:t>
            </a:r>
            <a:r>
              <a:rPr lang="en-US" dirty="0" err="1" smtClean="0"/>
              <a:t>mất</a:t>
            </a:r>
            <a:r>
              <a:rPr lang="en-US" dirty="0" smtClean="0"/>
              <a:t> </a:t>
            </a:r>
            <a:r>
              <a:rPr lang="en-US" dirty="0" smtClean="0">
                <a:solidFill>
                  <a:schemeClr val="tx2">
                    <a:lumMod val="60000"/>
                    <a:lumOff val="40000"/>
                  </a:schemeClr>
                </a:solidFill>
              </a:rPr>
              <a:t>tri </a:t>
            </a:r>
            <a:r>
              <a:rPr lang="en-US" dirty="0" err="1" smtClean="0">
                <a:solidFill>
                  <a:schemeClr val="tx2">
                    <a:lumMod val="60000"/>
                    <a:lumOff val="40000"/>
                  </a:schemeClr>
                </a:solidFill>
              </a:rPr>
              <a:t>giác</a:t>
            </a:r>
            <a:r>
              <a:rPr lang="en-US" dirty="0" smtClean="0"/>
              <a:t>.</a:t>
            </a:r>
          </a:p>
          <a:p>
            <a:r>
              <a:rPr lang="en-US" dirty="0" err="1" smtClean="0"/>
              <a:t>Tác</a:t>
            </a:r>
            <a:r>
              <a:rPr lang="en-US" dirty="0" smtClean="0"/>
              <a:t> </a:t>
            </a:r>
            <a:r>
              <a:rPr lang="en-US" dirty="0" err="1" smtClean="0"/>
              <a:t>dụng</a:t>
            </a:r>
            <a:r>
              <a:rPr lang="en-US" dirty="0" smtClean="0"/>
              <a:t> </a:t>
            </a:r>
            <a:r>
              <a:rPr lang="en-US" dirty="0" err="1" smtClean="0"/>
              <a:t>này</a:t>
            </a:r>
            <a:r>
              <a:rPr lang="en-US" dirty="0" smtClean="0"/>
              <a:t> </a:t>
            </a:r>
            <a:r>
              <a:rPr lang="en-US" dirty="0" err="1" smtClean="0"/>
              <a:t>là</a:t>
            </a:r>
            <a:r>
              <a:rPr lang="en-US" dirty="0" smtClean="0"/>
              <a:t> </a:t>
            </a:r>
            <a:r>
              <a:rPr lang="en-US" dirty="0" err="1" smtClean="0">
                <a:solidFill>
                  <a:schemeClr val="accent5">
                    <a:lumMod val="75000"/>
                  </a:schemeClr>
                </a:solidFill>
              </a:rPr>
              <a:t>tạm</a:t>
            </a:r>
            <a:r>
              <a:rPr lang="en-US" dirty="0" smtClean="0">
                <a:solidFill>
                  <a:schemeClr val="accent5">
                    <a:lumMod val="75000"/>
                  </a:schemeClr>
                </a:solidFill>
              </a:rPr>
              <a:t> </a:t>
            </a:r>
            <a:r>
              <a:rPr lang="en-US" dirty="0" err="1" smtClean="0">
                <a:solidFill>
                  <a:schemeClr val="accent5">
                    <a:lumMod val="75000"/>
                  </a:schemeClr>
                </a:solidFill>
              </a:rPr>
              <a:t>thời</a:t>
            </a:r>
            <a:r>
              <a:rPr lang="en-US" dirty="0" smtClean="0">
                <a:solidFill>
                  <a:schemeClr val="accent5">
                    <a:lumMod val="75000"/>
                  </a:schemeClr>
                </a:solidFill>
              </a:rPr>
              <a:t> </a:t>
            </a:r>
            <a:r>
              <a:rPr lang="en-US" dirty="0" err="1" smtClean="0"/>
              <a:t>và</a:t>
            </a:r>
            <a:r>
              <a:rPr lang="en-US" dirty="0" smtClean="0"/>
              <a:t> </a:t>
            </a:r>
            <a:r>
              <a:rPr lang="en-US" dirty="0" err="1" smtClean="0"/>
              <a:t>có</a:t>
            </a:r>
            <a:r>
              <a:rPr lang="en-US" dirty="0" smtClean="0"/>
              <a:t> </a:t>
            </a:r>
            <a:r>
              <a:rPr lang="en-US" dirty="0" err="1" smtClean="0"/>
              <a:t>thể</a:t>
            </a:r>
            <a:r>
              <a:rPr lang="en-US" dirty="0" smtClean="0"/>
              <a:t> </a:t>
            </a:r>
            <a:r>
              <a:rPr lang="en-US" dirty="0" err="1" smtClean="0"/>
              <a:t>hồi</a:t>
            </a:r>
            <a:r>
              <a:rPr lang="en-US" dirty="0" smtClean="0"/>
              <a:t> </a:t>
            </a:r>
            <a:r>
              <a:rPr lang="en-US" dirty="0" err="1" smtClean="0"/>
              <a:t>phục</a:t>
            </a:r>
            <a:r>
              <a:rPr lang="en-US" dirty="0" smtClean="0"/>
              <a:t> </a:t>
            </a:r>
            <a:r>
              <a:rPr lang="en-US" dirty="0" err="1" smtClean="0">
                <a:solidFill>
                  <a:srgbClr val="FF0000"/>
                </a:solidFill>
              </a:rPr>
              <a:t>hoàn</a:t>
            </a:r>
            <a:r>
              <a:rPr lang="en-US" dirty="0" smtClean="0">
                <a:solidFill>
                  <a:srgbClr val="FF0000"/>
                </a:solidFill>
              </a:rPr>
              <a:t> </a:t>
            </a:r>
            <a:r>
              <a:rPr lang="en-US" dirty="0" err="1" smtClean="0">
                <a:solidFill>
                  <a:srgbClr val="FF0000"/>
                </a:solidFill>
              </a:rPr>
              <a:t>toàn</a:t>
            </a:r>
            <a:r>
              <a:rPr lang="en-US" dirty="0" smtClean="0"/>
              <a:t>.</a:t>
            </a:r>
            <a:endParaRPr lang="en-US" dirty="0"/>
          </a:p>
        </p:txBody>
      </p:sp>
    </p:spTree>
    <p:extLst>
      <p:ext uri="{BB962C8B-B14F-4D97-AF65-F5344CB8AC3E}">
        <p14:creationId xmlns:p14="http://schemas.microsoft.com/office/powerpoint/2010/main" val="32846452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Lipofundin</a:t>
            </a:r>
            <a:r>
              <a:rPr lang="en-US" dirty="0" smtClean="0"/>
              <a:t> </a:t>
            </a:r>
            <a:r>
              <a:rPr lang="en-US" dirty="0" smtClean="0">
                <a:solidFill>
                  <a:srgbClr val="FF0000"/>
                </a:solidFill>
              </a:rPr>
              <a:t>20%</a:t>
            </a:r>
            <a:endParaRPr lang="en-US"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693332"/>
            <a:ext cx="4493768" cy="5164668"/>
          </a:xfrm>
          <a:prstGeom prst="rect">
            <a:avLst/>
          </a:prstGeom>
        </p:spPr>
      </p:pic>
    </p:spTree>
    <p:extLst>
      <p:ext uri="{BB962C8B-B14F-4D97-AF65-F5344CB8AC3E}">
        <p14:creationId xmlns:p14="http://schemas.microsoft.com/office/powerpoint/2010/main" val="27664926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066800"/>
          </a:xfrm>
        </p:spPr>
        <p:txBody>
          <a:bodyPr>
            <a:normAutofit/>
          </a:bodyPr>
          <a:lstStyle/>
          <a:p>
            <a:pPr algn="ctr"/>
            <a:r>
              <a:rPr lang="en-US" sz="2800" dirty="0" err="1" smtClean="0">
                <a:solidFill>
                  <a:schemeClr val="tx1"/>
                </a:solidFill>
              </a:rPr>
              <a:t>Thông</a:t>
            </a:r>
            <a:r>
              <a:rPr lang="en-US" sz="2800" dirty="0" smtClean="0">
                <a:solidFill>
                  <a:schemeClr val="tx1"/>
                </a:solidFill>
              </a:rPr>
              <a:t> </a:t>
            </a:r>
            <a:r>
              <a:rPr lang="en-US" sz="2800" dirty="0" err="1" smtClean="0">
                <a:solidFill>
                  <a:schemeClr val="tx1"/>
                </a:solidFill>
              </a:rPr>
              <a:t>tư</a:t>
            </a:r>
            <a:r>
              <a:rPr lang="en-US" sz="2800" dirty="0" smtClean="0">
                <a:solidFill>
                  <a:schemeClr val="tx1"/>
                </a:solidFill>
              </a:rPr>
              <a:t> 51/2017/TT-BYT </a:t>
            </a:r>
            <a:r>
              <a:rPr lang="en-US" sz="2800" dirty="0" err="1" smtClean="0">
                <a:solidFill>
                  <a:schemeClr val="tx1"/>
                </a:solidFill>
              </a:rPr>
              <a:t>về</a:t>
            </a:r>
            <a:r>
              <a:rPr lang="en-US" sz="2800" dirty="0" smtClean="0">
                <a:solidFill>
                  <a:schemeClr val="tx1"/>
                </a:solidFill>
              </a:rPr>
              <a:t> </a:t>
            </a:r>
            <a:r>
              <a:rPr lang="en-US" sz="2800" dirty="0" err="1" smtClean="0">
                <a:solidFill>
                  <a:schemeClr val="tx1"/>
                </a:solidFill>
              </a:rPr>
              <a:t>hướng</a:t>
            </a:r>
            <a:r>
              <a:rPr lang="en-US" sz="2800" dirty="0" smtClean="0">
                <a:solidFill>
                  <a:schemeClr val="tx1"/>
                </a:solidFill>
              </a:rPr>
              <a:t> </a:t>
            </a:r>
            <a:r>
              <a:rPr lang="en-US" sz="2800" dirty="0" err="1" smtClean="0">
                <a:solidFill>
                  <a:schemeClr val="tx1"/>
                </a:solidFill>
              </a:rPr>
              <a:t>dẫn</a:t>
            </a:r>
            <a:r>
              <a:rPr lang="en-US" sz="2800" dirty="0" smtClean="0">
                <a:solidFill>
                  <a:schemeClr val="tx1"/>
                </a:solidFill>
              </a:rPr>
              <a:t> </a:t>
            </a:r>
            <a:r>
              <a:rPr lang="en-US" sz="2800" dirty="0" err="1" smtClean="0">
                <a:solidFill>
                  <a:schemeClr val="tx1"/>
                </a:solidFill>
              </a:rPr>
              <a:t>xử</a:t>
            </a:r>
            <a:r>
              <a:rPr lang="en-US" sz="2800" dirty="0" smtClean="0">
                <a:solidFill>
                  <a:schemeClr val="tx1"/>
                </a:solidFill>
              </a:rPr>
              <a:t> </a:t>
            </a:r>
            <a:r>
              <a:rPr lang="en-US" sz="2800" dirty="0" err="1" smtClean="0">
                <a:solidFill>
                  <a:schemeClr val="tx1"/>
                </a:solidFill>
              </a:rPr>
              <a:t>trí</a:t>
            </a:r>
            <a:r>
              <a:rPr lang="en-US" sz="2800" dirty="0" smtClean="0">
                <a:solidFill>
                  <a:schemeClr val="tx1"/>
                </a:solidFill>
              </a:rPr>
              <a:t> </a:t>
            </a:r>
            <a:r>
              <a:rPr lang="en-US" sz="2800" dirty="0" err="1" smtClean="0">
                <a:solidFill>
                  <a:schemeClr val="tx1"/>
                </a:solidFill>
              </a:rPr>
              <a:t>phản</a:t>
            </a:r>
            <a:r>
              <a:rPr lang="en-US" sz="2800" dirty="0" smtClean="0">
                <a:solidFill>
                  <a:schemeClr val="tx1"/>
                </a:solidFill>
              </a:rPr>
              <a:t> </a:t>
            </a:r>
            <a:r>
              <a:rPr lang="en-US" sz="2800" dirty="0" err="1" smtClean="0">
                <a:solidFill>
                  <a:schemeClr val="tx1"/>
                </a:solidFill>
              </a:rPr>
              <a:t>vệ</a:t>
            </a:r>
            <a:r>
              <a:rPr lang="en-US" sz="2800" dirty="0" smtClean="0">
                <a:solidFill>
                  <a:schemeClr val="tx1"/>
                </a:solidFill>
              </a:rPr>
              <a:t> </a:t>
            </a:r>
            <a:r>
              <a:rPr lang="en-US" sz="2800" dirty="0" err="1" smtClean="0">
                <a:solidFill>
                  <a:schemeClr val="tx1"/>
                </a:solidFill>
              </a:rPr>
              <a:t>trong</a:t>
            </a:r>
            <a:r>
              <a:rPr lang="en-US" sz="2800" dirty="0" smtClean="0">
                <a:solidFill>
                  <a:schemeClr val="tx1"/>
                </a:solidFill>
              </a:rPr>
              <a:t> </a:t>
            </a:r>
            <a:r>
              <a:rPr lang="en-US" sz="2800" dirty="0" err="1" smtClean="0">
                <a:solidFill>
                  <a:schemeClr val="tx1"/>
                </a:solidFill>
              </a:rPr>
              <a:t>một</a:t>
            </a:r>
            <a:r>
              <a:rPr lang="en-US" sz="2800" dirty="0" smtClean="0">
                <a:solidFill>
                  <a:schemeClr val="tx1"/>
                </a:solidFill>
              </a:rPr>
              <a:t> </a:t>
            </a:r>
            <a:r>
              <a:rPr lang="en-US" sz="2800" dirty="0" err="1" smtClean="0">
                <a:solidFill>
                  <a:schemeClr val="tx1"/>
                </a:solidFill>
              </a:rPr>
              <a:t>số</a:t>
            </a:r>
            <a:r>
              <a:rPr lang="en-US" sz="2800" dirty="0" smtClean="0">
                <a:solidFill>
                  <a:schemeClr val="tx1"/>
                </a:solidFill>
              </a:rPr>
              <a:t> </a:t>
            </a:r>
            <a:r>
              <a:rPr lang="en-US" sz="2800" dirty="0" err="1" smtClean="0">
                <a:solidFill>
                  <a:schemeClr val="tx1"/>
                </a:solidFill>
              </a:rPr>
              <a:t>trường</a:t>
            </a:r>
            <a:r>
              <a:rPr lang="en-US" sz="2800" dirty="0" smtClean="0">
                <a:solidFill>
                  <a:schemeClr val="tx1"/>
                </a:solidFill>
              </a:rPr>
              <a:t> </a:t>
            </a:r>
            <a:r>
              <a:rPr lang="en-US" sz="2800" dirty="0" err="1" smtClean="0">
                <a:solidFill>
                  <a:schemeClr val="tx1"/>
                </a:solidFill>
              </a:rPr>
              <a:t>hợp</a:t>
            </a:r>
            <a:r>
              <a:rPr lang="en-US" sz="2800" dirty="0" smtClean="0">
                <a:solidFill>
                  <a:schemeClr val="tx1"/>
                </a:solidFill>
              </a:rPr>
              <a:t> </a:t>
            </a:r>
            <a:r>
              <a:rPr lang="en-US" sz="2800" dirty="0" err="1" smtClean="0">
                <a:solidFill>
                  <a:schemeClr val="tx1"/>
                </a:solidFill>
              </a:rPr>
              <a:t>đặc</a:t>
            </a:r>
            <a:r>
              <a:rPr lang="en-US" sz="2800" dirty="0" smtClean="0">
                <a:solidFill>
                  <a:schemeClr val="tx1"/>
                </a:solidFill>
              </a:rPr>
              <a:t> </a:t>
            </a:r>
            <a:r>
              <a:rPr lang="en-US" sz="2800" dirty="0" err="1" smtClean="0">
                <a:solidFill>
                  <a:schemeClr val="tx1"/>
                </a:solidFill>
              </a:rPr>
              <a:t>biệt</a:t>
            </a:r>
            <a:endParaRPr lang="en-US" sz="2800"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981200"/>
            <a:ext cx="9616273" cy="4419600"/>
          </a:xfrm>
        </p:spPr>
      </p:pic>
      <p:cxnSp>
        <p:nvCxnSpPr>
          <p:cNvPr id="9" name="Straight Connector 8"/>
          <p:cNvCxnSpPr/>
          <p:nvPr/>
        </p:nvCxnSpPr>
        <p:spPr>
          <a:xfrm flipV="1">
            <a:off x="838200" y="4953000"/>
            <a:ext cx="7848600" cy="762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38200" y="5029200"/>
            <a:ext cx="0" cy="13716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838200" y="6324600"/>
            <a:ext cx="7848600" cy="762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686800" y="4991100"/>
            <a:ext cx="0" cy="13335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2199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fontScale="90000"/>
          </a:bodyPr>
          <a:lstStyle/>
          <a:p>
            <a:pPr algn="ctr"/>
            <a:r>
              <a:rPr lang="en-US" dirty="0" err="1">
                <a:solidFill>
                  <a:schemeClr val="tx1"/>
                </a:solidFill>
              </a:rPr>
              <a:t>Thông</a:t>
            </a:r>
            <a:r>
              <a:rPr lang="en-US" dirty="0">
                <a:solidFill>
                  <a:schemeClr val="tx1"/>
                </a:solidFill>
              </a:rPr>
              <a:t> </a:t>
            </a:r>
            <a:r>
              <a:rPr lang="en-US" dirty="0" err="1">
                <a:solidFill>
                  <a:schemeClr val="tx1"/>
                </a:solidFill>
              </a:rPr>
              <a:t>tư</a:t>
            </a:r>
            <a:r>
              <a:rPr lang="en-US" dirty="0">
                <a:solidFill>
                  <a:schemeClr val="tx1"/>
                </a:solidFill>
              </a:rPr>
              <a:t> 51/2017/TT-BYT </a:t>
            </a:r>
            <a:r>
              <a:rPr lang="en-US" dirty="0" err="1">
                <a:solidFill>
                  <a:schemeClr val="tx1"/>
                </a:solidFill>
              </a:rPr>
              <a:t>về</a:t>
            </a:r>
            <a:r>
              <a:rPr lang="en-US" dirty="0">
                <a:solidFill>
                  <a:schemeClr val="tx1"/>
                </a:solidFill>
              </a:rPr>
              <a:t> </a:t>
            </a:r>
            <a:r>
              <a:rPr lang="en-US" dirty="0" err="1">
                <a:solidFill>
                  <a:schemeClr val="tx1"/>
                </a:solidFill>
              </a:rPr>
              <a:t>hướng</a:t>
            </a:r>
            <a:r>
              <a:rPr lang="en-US" dirty="0">
                <a:solidFill>
                  <a:schemeClr val="tx1"/>
                </a:solidFill>
              </a:rPr>
              <a:t> </a:t>
            </a:r>
            <a:r>
              <a:rPr lang="en-US" dirty="0" err="1">
                <a:solidFill>
                  <a:schemeClr val="tx1"/>
                </a:solidFill>
              </a:rPr>
              <a:t>dẫn</a:t>
            </a:r>
            <a:r>
              <a:rPr lang="en-US" dirty="0">
                <a:solidFill>
                  <a:schemeClr val="tx1"/>
                </a:solidFill>
              </a:rPr>
              <a:t> </a:t>
            </a:r>
            <a:r>
              <a:rPr lang="en-US" dirty="0" err="1">
                <a:solidFill>
                  <a:schemeClr val="tx1"/>
                </a:solidFill>
              </a:rPr>
              <a:t>xử</a:t>
            </a:r>
            <a:r>
              <a:rPr lang="en-US" dirty="0">
                <a:solidFill>
                  <a:schemeClr val="tx1"/>
                </a:solidFill>
              </a:rPr>
              <a:t> </a:t>
            </a:r>
            <a:r>
              <a:rPr lang="en-US" dirty="0" err="1">
                <a:solidFill>
                  <a:schemeClr val="tx1"/>
                </a:solidFill>
              </a:rPr>
              <a:t>trí</a:t>
            </a:r>
            <a:r>
              <a:rPr lang="en-US" dirty="0">
                <a:solidFill>
                  <a:schemeClr val="tx1"/>
                </a:solidFill>
              </a:rPr>
              <a:t> </a:t>
            </a:r>
            <a:r>
              <a:rPr lang="en-US" dirty="0" err="1">
                <a:solidFill>
                  <a:schemeClr val="tx1"/>
                </a:solidFill>
              </a:rPr>
              <a:t>phản</a:t>
            </a:r>
            <a:r>
              <a:rPr lang="en-US" dirty="0">
                <a:solidFill>
                  <a:schemeClr val="tx1"/>
                </a:solidFill>
              </a:rPr>
              <a:t> </a:t>
            </a:r>
            <a:r>
              <a:rPr lang="en-US" dirty="0" err="1">
                <a:solidFill>
                  <a:schemeClr val="tx1"/>
                </a:solidFill>
              </a:rPr>
              <a:t>vệ</a:t>
            </a:r>
            <a:r>
              <a:rPr lang="en-US" dirty="0">
                <a:solidFill>
                  <a:schemeClr val="tx1"/>
                </a:solidFill>
              </a:rPr>
              <a:t> </a:t>
            </a:r>
            <a:r>
              <a:rPr lang="en-US" dirty="0" err="1">
                <a:solidFill>
                  <a:schemeClr val="tx1"/>
                </a:solidFill>
              </a:rPr>
              <a:t>trong</a:t>
            </a:r>
            <a:r>
              <a:rPr lang="en-US" dirty="0">
                <a:solidFill>
                  <a:schemeClr val="tx1"/>
                </a:solidFill>
              </a:rPr>
              <a:t> </a:t>
            </a:r>
            <a:r>
              <a:rPr lang="en-US" dirty="0" err="1">
                <a:solidFill>
                  <a:schemeClr val="tx1"/>
                </a:solidFill>
              </a:rPr>
              <a:t>một</a:t>
            </a:r>
            <a:r>
              <a:rPr lang="en-US" dirty="0">
                <a:solidFill>
                  <a:schemeClr val="tx1"/>
                </a:solidFill>
              </a:rPr>
              <a:t> </a:t>
            </a:r>
            <a:r>
              <a:rPr lang="en-US" dirty="0" err="1">
                <a:solidFill>
                  <a:schemeClr val="tx1"/>
                </a:solidFill>
              </a:rPr>
              <a:t>số</a:t>
            </a:r>
            <a:r>
              <a:rPr lang="en-US" dirty="0">
                <a:solidFill>
                  <a:schemeClr val="tx1"/>
                </a:solidFill>
              </a:rPr>
              <a:t> </a:t>
            </a:r>
            <a:r>
              <a:rPr lang="en-US" dirty="0" err="1">
                <a:solidFill>
                  <a:schemeClr val="tx1"/>
                </a:solidFill>
              </a:rPr>
              <a:t>trường</a:t>
            </a:r>
            <a:r>
              <a:rPr lang="en-US" dirty="0">
                <a:solidFill>
                  <a:schemeClr val="tx1"/>
                </a:solidFill>
              </a:rPr>
              <a:t> </a:t>
            </a:r>
            <a:r>
              <a:rPr lang="en-US" dirty="0" err="1">
                <a:solidFill>
                  <a:schemeClr val="tx1"/>
                </a:solidFill>
              </a:rPr>
              <a:t>hợp</a:t>
            </a:r>
            <a:r>
              <a:rPr lang="en-US" dirty="0">
                <a:solidFill>
                  <a:schemeClr val="tx1"/>
                </a:solidFill>
              </a:rPr>
              <a:t> </a:t>
            </a:r>
            <a:r>
              <a:rPr lang="en-US" dirty="0" err="1">
                <a:solidFill>
                  <a:schemeClr val="tx1"/>
                </a:solidFill>
              </a:rPr>
              <a:t>đặc</a:t>
            </a:r>
            <a:r>
              <a:rPr lang="en-US" dirty="0">
                <a:solidFill>
                  <a:schemeClr val="tx1"/>
                </a:solidFill>
              </a:rPr>
              <a:t> </a:t>
            </a:r>
            <a:r>
              <a:rPr lang="en-US" dirty="0" err="1">
                <a:solidFill>
                  <a:schemeClr val="tx1"/>
                </a:solidFill>
              </a:rPr>
              <a:t>biệt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3048000"/>
            <a:ext cx="9488845" cy="2203450"/>
          </a:xfrm>
        </p:spPr>
      </p:pic>
    </p:spTree>
    <p:extLst>
      <p:ext uri="{BB962C8B-B14F-4D97-AF65-F5344CB8AC3E}">
        <p14:creationId xmlns:p14="http://schemas.microsoft.com/office/powerpoint/2010/main" val="27552724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1373"/>
            <a:ext cx="7391400" cy="6886736"/>
          </a:xfrm>
        </p:spPr>
      </p:pic>
    </p:spTree>
    <p:extLst>
      <p:ext uri="{BB962C8B-B14F-4D97-AF65-F5344CB8AC3E}">
        <p14:creationId xmlns:p14="http://schemas.microsoft.com/office/powerpoint/2010/main" val="41373136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9601200" cy="1143000"/>
          </a:xfrm>
        </p:spPr>
        <p:txBody>
          <a:bodyPr>
            <a:normAutofit fontScale="90000"/>
          </a:bodyPr>
          <a:lstStyle/>
          <a:p>
            <a:r>
              <a:rPr lang="en-US" dirty="0" smtClean="0">
                <a:latin typeface="Arial" pitchFamily="34" charset="0"/>
                <a:cs typeface="Arial" pitchFamily="34" charset="0"/>
              </a:rPr>
              <a:t>PHÒNG NGỪA NGỘ ĐỘC THUỐC TÊ</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normAutofit lnSpcReduction="10000"/>
          </a:bodyPr>
          <a:lstStyle/>
          <a:p>
            <a:pPr marL="0" indent="0">
              <a:buNone/>
            </a:pPr>
            <a:r>
              <a:rPr lang="en-US" dirty="0" smtClean="0"/>
              <a:t>1. </a:t>
            </a:r>
            <a:r>
              <a:rPr lang="en-US" dirty="0" err="1" smtClean="0"/>
              <a:t>Làm</a:t>
            </a:r>
            <a:r>
              <a:rPr lang="en-US" dirty="0" smtClean="0"/>
              <a:t> </a:t>
            </a:r>
            <a:r>
              <a:rPr lang="en-US" dirty="0" err="1" smtClean="0"/>
              <a:t>đường</a:t>
            </a:r>
            <a:r>
              <a:rPr lang="en-US" dirty="0" smtClean="0"/>
              <a:t> </a:t>
            </a:r>
            <a:r>
              <a:rPr lang="en-US" dirty="0" err="1" smtClean="0"/>
              <a:t>truyền</a:t>
            </a:r>
            <a:r>
              <a:rPr lang="en-US" dirty="0" smtClean="0"/>
              <a:t> </a:t>
            </a:r>
            <a:r>
              <a:rPr lang="en-US" dirty="0" err="1" smtClean="0"/>
              <a:t>tĩnh</a:t>
            </a:r>
            <a:r>
              <a:rPr lang="en-US" dirty="0" smtClean="0"/>
              <a:t> </a:t>
            </a:r>
            <a:r>
              <a:rPr lang="en-US" dirty="0" err="1" smtClean="0"/>
              <a:t>mạch</a:t>
            </a:r>
            <a:r>
              <a:rPr lang="en-US" dirty="0" smtClean="0"/>
              <a:t> + </a:t>
            </a:r>
            <a:r>
              <a:rPr lang="en-US" dirty="0" err="1" smtClean="0"/>
              <a:t>Phương</a:t>
            </a:r>
            <a:r>
              <a:rPr lang="en-US" dirty="0" smtClean="0"/>
              <a:t> </a:t>
            </a:r>
            <a:r>
              <a:rPr lang="en-US" dirty="0" err="1" smtClean="0"/>
              <a:t>tiện</a:t>
            </a:r>
            <a:r>
              <a:rPr lang="en-US" dirty="0" smtClean="0"/>
              <a:t> </a:t>
            </a:r>
            <a:r>
              <a:rPr lang="en-US" dirty="0" err="1" smtClean="0"/>
              <a:t>cấp</a:t>
            </a:r>
            <a:r>
              <a:rPr lang="en-US" dirty="0" smtClean="0"/>
              <a:t> </a:t>
            </a:r>
            <a:r>
              <a:rPr lang="en-US" dirty="0" err="1" smtClean="0"/>
              <a:t>cứu</a:t>
            </a:r>
            <a:r>
              <a:rPr lang="en-US" dirty="0" smtClean="0"/>
              <a:t>+ </a:t>
            </a:r>
            <a:r>
              <a:rPr lang="en-US" dirty="0" err="1" smtClean="0"/>
              <a:t>Intralipid</a:t>
            </a:r>
            <a:r>
              <a:rPr lang="en-US" dirty="0" smtClean="0"/>
              <a:t>.</a:t>
            </a:r>
            <a:br>
              <a:rPr lang="en-US" dirty="0" smtClean="0"/>
            </a:br>
            <a:r>
              <a:rPr lang="en-US" dirty="0" smtClean="0"/>
              <a:t>2. Theo </a:t>
            </a:r>
            <a:r>
              <a:rPr lang="en-US" dirty="0" err="1" smtClean="0"/>
              <a:t>dõi</a:t>
            </a:r>
            <a:r>
              <a:rPr lang="en-US" dirty="0" smtClean="0"/>
              <a:t>: Tri </a:t>
            </a:r>
            <a:r>
              <a:rPr lang="en-US" dirty="0" err="1" smtClean="0"/>
              <a:t>giác</a:t>
            </a:r>
            <a:r>
              <a:rPr lang="en-US" dirty="0" smtClean="0"/>
              <a:t>, ECG, HA, SpO2, </a:t>
            </a:r>
            <a:r>
              <a:rPr lang="en-US" dirty="0" err="1" smtClean="0"/>
              <a:t>thở</a:t>
            </a:r>
            <a:r>
              <a:rPr lang="en-US" dirty="0" smtClean="0"/>
              <a:t> Oxy.</a:t>
            </a:r>
            <a:br>
              <a:rPr lang="en-US" dirty="0" smtClean="0"/>
            </a:br>
            <a:r>
              <a:rPr lang="en-US" dirty="0" smtClean="0"/>
              <a:t>3. </a:t>
            </a:r>
            <a:r>
              <a:rPr lang="en-US" dirty="0" err="1" smtClean="0"/>
              <a:t>Chọn</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gây</a:t>
            </a:r>
            <a:r>
              <a:rPr lang="en-US" dirty="0" smtClean="0"/>
              <a:t> </a:t>
            </a:r>
            <a:r>
              <a:rPr lang="en-US" dirty="0" err="1" smtClean="0"/>
              <a:t>tê</a:t>
            </a:r>
            <a:r>
              <a:rPr lang="en-US" dirty="0" smtClean="0"/>
              <a:t> </a:t>
            </a:r>
            <a:r>
              <a:rPr lang="en-US" dirty="0" err="1" smtClean="0"/>
              <a:t>phù</a:t>
            </a:r>
            <a:r>
              <a:rPr lang="en-US" dirty="0" smtClean="0"/>
              <a:t> </a:t>
            </a:r>
            <a:r>
              <a:rPr lang="en-US" dirty="0" err="1" smtClean="0"/>
              <a:t>hợp</a:t>
            </a:r>
            <a:r>
              <a:rPr lang="en-US" dirty="0" smtClean="0"/>
              <a:t>.</a:t>
            </a:r>
            <a:br>
              <a:rPr lang="en-US" dirty="0" smtClean="0"/>
            </a:br>
            <a:r>
              <a:rPr lang="en-US" dirty="0" smtClean="0"/>
              <a:t>4. </a:t>
            </a:r>
            <a:r>
              <a:rPr lang="en-US" dirty="0" err="1" smtClean="0"/>
              <a:t>Sử</a:t>
            </a:r>
            <a:r>
              <a:rPr lang="en-US" dirty="0" smtClean="0"/>
              <a:t> </a:t>
            </a:r>
            <a:r>
              <a:rPr lang="en-US" dirty="0" err="1" smtClean="0"/>
              <a:t>dụng</a:t>
            </a:r>
            <a:r>
              <a:rPr lang="en-US" dirty="0" smtClean="0"/>
              <a:t> </a:t>
            </a:r>
            <a:r>
              <a:rPr lang="en-US" dirty="0" err="1" smtClean="0"/>
              <a:t>đúng</a:t>
            </a:r>
            <a:r>
              <a:rPr lang="en-US" dirty="0" smtClean="0"/>
              <a:t> </a:t>
            </a:r>
            <a:r>
              <a:rPr lang="en-US" dirty="0" err="1" smtClean="0"/>
              <a:t>liều</a:t>
            </a:r>
            <a:r>
              <a:rPr lang="en-US" dirty="0" smtClean="0"/>
              <a:t>.</a:t>
            </a:r>
            <a:br>
              <a:rPr lang="en-US" dirty="0" smtClean="0"/>
            </a:br>
            <a:r>
              <a:rPr lang="en-US" dirty="0" smtClean="0"/>
              <a:t>5. </a:t>
            </a:r>
            <a:r>
              <a:rPr lang="en-US" dirty="0" err="1" smtClean="0"/>
              <a:t>Pha</a:t>
            </a:r>
            <a:r>
              <a:rPr lang="en-US" dirty="0" smtClean="0"/>
              <a:t> </a:t>
            </a:r>
            <a:r>
              <a:rPr lang="en-US" dirty="0" err="1" smtClean="0"/>
              <a:t>thêm</a:t>
            </a:r>
            <a:r>
              <a:rPr lang="en-US" dirty="0" smtClean="0"/>
              <a:t> Adrenalin.</a:t>
            </a:r>
            <a:br>
              <a:rPr lang="en-US" dirty="0" smtClean="0"/>
            </a:br>
            <a:r>
              <a:rPr lang="en-US" dirty="0" smtClean="0"/>
              <a:t>6. </a:t>
            </a:r>
            <a:r>
              <a:rPr lang="en-US" dirty="0" err="1" smtClean="0"/>
              <a:t>Tiêm</a:t>
            </a:r>
            <a:r>
              <a:rPr lang="en-US" dirty="0" smtClean="0"/>
              <a:t> </a:t>
            </a:r>
            <a:r>
              <a:rPr lang="en-US" dirty="0" err="1" smtClean="0"/>
              <a:t>chậm,hút</a:t>
            </a:r>
            <a:r>
              <a:rPr lang="en-US" dirty="0" smtClean="0"/>
              <a:t> </a:t>
            </a:r>
            <a:r>
              <a:rPr lang="en-US" dirty="0" err="1" smtClean="0"/>
              <a:t>lại</a:t>
            </a:r>
            <a:r>
              <a:rPr lang="en-US" dirty="0" smtClean="0"/>
              <a:t> </a:t>
            </a:r>
            <a:r>
              <a:rPr lang="en-US" dirty="0" err="1" smtClean="0"/>
              <a:t>mỗi</a:t>
            </a:r>
            <a:r>
              <a:rPr lang="en-US" dirty="0" smtClean="0"/>
              <a:t> </a:t>
            </a:r>
            <a:r>
              <a:rPr lang="en-US" dirty="0" err="1" smtClean="0"/>
              <a:t>khi</a:t>
            </a:r>
            <a:r>
              <a:rPr lang="en-US" dirty="0" smtClean="0"/>
              <a:t> </a:t>
            </a:r>
            <a:r>
              <a:rPr lang="en-US" dirty="0" err="1" smtClean="0"/>
              <a:t>tiêm</a:t>
            </a:r>
            <a:r>
              <a:rPr lang="en-US" dirty="0" smtClean="0"/>
              <a:t> 5ml.</a:t>
            </a:r>
            <a:br>
              <a:rPr lang="en-US" dirty="0" smtClean="0"/>
            </a:br>
            <a:r>
              <a:rPr lang="en-US" dirty="0" smtClean="0"/>
              <a:t>7. </a:t>
            </a:r>
            <a:r>
              <a:rPr lang="en-US" dirty="0" err="1" smtClean="0"/>
              <a:t>Ngừng</a:t>
            </a:r>
            <a:r>
              <a:rPr lang="en-US" dirty="0" smtClean="0"/>
              <a:t> </a:t>
            </a:r>
            <a:r>
              <a:rPr lang="en-US" dirty="0" err="1" smtClean="0"/>
              <a:t>tiêm</a:t>
            </a:r>
            <a:r>
              <a:rPr lang="en-US" dirty="0" smtClean="0"/>
              <a:t> </a:t>
            </a:r>
            <a:r>
              <a:rPr lang="en-US" dirty="0" err="1" smtClean="0"/>
              <a:t>khi</a:t>
            </a:r>
            <a:r>
              <a:rPr lang="en-US" dirty="0" smtClean="0"/>
              <a:t> </a:t>
            </a:r>
            <a:r>
              <a:rPr lang="en-US" dirty="0" err="1" smtClean="0"/>
              <a:t>có</a:t>
            </a:r>
            <a:r>
              <a:rPr lang="en-US" dirty="0" smtClean="0"/>
              <a:t> </a:t>
            </a:r>
            <a:r>
              <a:rPr lang="en-US" dirty="0" err="1" smtClean="0"/>
              <a:t>dấu</a:t>
            </a:r>
            <a:r>
              <a:rPr lang="en-US" dirty="0" smtClean="0"/>
              <a:t> </a:t>
            </a:r>
            <a:r>
              <a:rPr lang="en-US" dirty="0" err="1" smtClean="0"/>
              <a:t>hiệu</a:t>
            </a:r>
            <a:r>
              <a:rPr lang="en-US" dirty="0" smtClean="0"/>
              <a:t> </a:t>
            </a:r>
            <a:r>
              <a:rPr lang="en-US" dirty="0" err="1" smtClean="0"/>
              <a:t>bất</a:t>
            </a:r>
            <a:r>
              <a:rPr lang="en-US" dirty="0" smtClean="0"/>
              <a:t> </a:t>
            </a:r>
            <a:r>
              <a:rPr lang="en-US" dirty="0" err="1" smtClean="0"/>
              <a:t>thường</a:t>
            </a:r>
            <a:r>
              <a:rPr lang="en-US" dirty="0" smtClean="0"/>
              <a:t>.</a:t>
            </a:r>
            <a:br>
              <a:rPr lang="en-US" dirty="0" smtClean="0"/>
            </a:br>
            <a:r>
              <a:rPr lang="en-US" dirty="0" smtClean="0"/>
              <a:t>8. </a:t>
            </a:r>
            <a:r>
              <a:rPr lang="en-US" dirty="0" err="1" smtClean="0"/>
              <a:t>Giảm</a:t>
            </a:r>
            <a:r>
              <a:rPr lang="en-US" dirty="0" smtClean="0"/>
              <a:t> </a:t>
            </a:r>
            <a:r>
              <a:rPr lang="en-US" dirty="0" err="1" smtClean="0"/>
              <a:t>liều</a:t>
            </a:r>
            <a:r>
              <a:rPr lang="en-US" dirty="0" smtClean="0"/>
              <a:t> </a:t>
            </a:r>
            <a:r>
              <a:rPr lang="en-US" dirty="0" err="1" smtClean="0"/>
              <a:t>với</a:t>
            </a:r>
            <a:r>
              <a:rPr lang="en-US" dirty="0" smtClean="0"/>
              <a:t> BN </a:t>
            </a:r>
            <a:r>
              <a:rPr lang="en-US" dirty="0" err="1" smtClean="0"/>
              <a:t>nguy</a:t>
            </a:r>
            <a:r>
              <a:rPr lang="en-US" dirty="0" smtClean="0"/>
              <a:t> </a:t>
            </a:r>
            <a:r>
              <a:rPr lang="en-US" dirty="0" err="1" smtClean="0"/>
              <a:t>cơ</a:t>
            </a:r>
            <a:r>
              <a:rPr lang="en-US" dirty="0" smtClean="0"/>
              <a:t> </a:t>
            </a:r>
            <a:r>
              <a:rPr lang="en-US" dirty="0" err="1" smtClean="0"/>
              <a:t>cao</a:t>
            </a:r>
            <a:r>
              <a:rPr lang="en-US" dirty="0" smtClean="0"/>
              <a:t>: PNCT, </a:t>
            </a:r>
            <a:r>
              <a:rPr lang="en-US" dirty="0" err="1" smtClean="0"/>
              <a:t>giảm</a:t>
            </a:r>
            <a:r>
              <a:rPr lang="en-US" dirty="0" smtClean="0"/>
              <a:t> </a:t>
            </a:r>
            <a:r>
              <a:rPr lang="en-US" dirty="0" err="1" smtClean="0"/>
              <a:t>Pr</a:t>
            </a:r>
            <a:r>
              <a:rPr lang="en-US" dirty="0" smtClean="0"/>
              <a:t> </a:t>
            </a:r>
            <a:r>
              <a:rPr lang="en-US" dirty="0" err="1" smtClean="0"/>
              <a:t>máu</a:t>
            </a:r>
            <a:r>
              <a:rPr lang="en-US" dirty="0" smtClean="0"/>
              <a:t>, </a:t>
            </a:r>
            <a:r>
              <a:rPr lang="en-US" dirty="0" err="1" smtClean="0"/>
              <a:t>toan</a:t>
            </a:r>
            <a:r>
              <a:rPr lang="en-US" dirty="0" smtClean="0"/>
              <a:t> </a:t>
            </a:r>
            <a:r>
              <a:rPr lang="en-US" dirty="0" err="1" smtClean="0"/>
              <a:t>chuyển</a:t>
            </a:r>
            <a:r>
              <a:rPr lang="en-US" dirty="0" smtClean="0"/>
              <a:t> </a:t>
            </a:r>
            <a:r>
              <a:rPr lang="en-US" dirty="0" err="1" smtClean="0"/>
              <a:t>hóa,suy</a:t>
            </a:r>
            <a:r>
              <a:rPr lang="en-US" dirty="0" smtClean="0"/>
              <a:t> </a:t>
            </a:r>
            <a:r>
              <a:rPr lang="en-US" dirty="0" err="1" smtClean="0"/>
              <a:t>hô</a:t>
            </a:r>
            <a:r>
              <a:rPr lang="en-US" dirty="0" smtClean="0"/>
              <a:t> </a:t>
            </a:r>
            <a:r>
              <a:rPr lang="en-US" dirty="0" err="1" smtClean="0"/>
              <a:t>hấp</a:t>
            </a:r>
            <a:endParaRPr lang="en-US" dirty="0"/>
          </a:p>
        </p:txBody>
      </p:sp>
    </p:spTree>
    <p:extLst>
      <p:ext uri="{BB962C8B-B14F-4D97-AF65-F5344CB8AC3E}">
        <p14:creationId xmlns:p14="http://schemas.microsoft.com/office/powerpoint/2010/main" val="39231858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19400"/>
            <a:ext cx="8229600" cy="1143000"/>
          </a:xfrm>
        </p:spPr>
        <p:txBody>
          <a:bodyPr/>
          <a:lstStyle/>
          <a:p>
            <a:r>
              <a:rPr lang="en-US" dirty="0" smtClean="0"/>
              <a:t>CÁC KỸ THUẬT GÂY TÊ CƠ BẢN</a:t>
            </a:r>
            <a:endParaRPr lang="en-US" dirty="0"/>
          </a:p>
        </p:txBody>
      </p:sp>
    </p:spTree>
    <p:extLst>
      <p:ext uri="{BB962C8B-B14F-4D97-AF65-F5344CB8AC3E}">
        <p14:creationId xmlns:p14="http://schemas.microsoft.com/office/powerpoint/2010/main" val="1369743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GÂY TÊ TỦY SỐNG</a:t>
            </a:r>
            <a:endParaRPr lang="en-US" dirty="0"/>
          </a:p>
        </p:txBody>
      </p:sp>
      <p:sp>
        <p:nvSpPr>
          <p:cNvPr id="3" name="Content Placeholder 2"/>
          <p:cNvSpPr>
            <a:spLocks noGrp="1"/>
          </p:cNvSpPr>
          <p:nvPr>
            <p:ph idx="1"/>
          </p:nvPr>
        </p:nvSpPr>
        <p:spPr/>
        <p:txBody>
          <a:bodyPr/>
          <a:lstStyle/>
          <a:p>
            <a:r>
              <a:rPr lang="en-US" dirty="0" err="1" smtClean="0"/>
              <a:t>Khái</a:t>
            </a:r>
            <a:r>
              <a:rPr lang="en-US" dirty="0" smtClean="0"/>
              <a:t> </a:t>
            </a:r>
            <a:r>
              <a:rPr lang="en-US" dirty="0" err="1" smtClean="0"/>
              <a:t>niệm</a:t>
            </a:r>
            <a:r>
              <a:rPr lang="en-US" dirty="0" smtClean="0"/>
              <a:t>: </a:t>
            </a:r>
            <a:r>
              <a:rPr lang="en-US" dirty="0" err="1" smtClean="0"/>
              <a:t>là</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gây</a:t>
            </a:r>
            <a:r>
              <a:rPr lang="en-US" dirty="0" smtClean="0"/>
              <a:t> </a:t>
            </a:r>
            <a:r>
              <a:rPr lang="en-US" dirty="0" err="1" smtClean="0"/>
              <a:t>tê</a:t>
            </a:r>
            <a:r>
              <a:rPr lang="en-US" dirty="0" smtClean="0"/>
              <a:t> </a:t>
            </a:r>
            <a:r>
              <a:rPr lang="en-US" dirty="0" err="1" smtClean="0"/>
              <a:t>vùng</a:t>
            </a:r>
            <a:r>
              <a:rPr lang="en-US" dirty="0" smtClean="0"/>
              <a:t> </a:t>
            </a:r>
            <a:r>
              <a:rPr lang="en-US" dirty="0" err="1" smtClean="0"/>
              <a:t>trong</a:t>
            </a:r>
            <a:r>
              <a:rPr lang="en-US" dirty="0" smtClean="0"/>
              <a:t> </a:t>
            </a:r>
            <a:r>
              <a:rPr lang="en-US" dirty="0" err="1" smtClean="0"/>
              <a:t>đó</a:t>
            </a:r>
            <a:r>
              <a:rPr lang="en-US" dirty="0" smtClean="0"/>
              <a:t> </a:t>
            </a:r>
            <a:r>
              <a:rPr lang="en-US" dirty="0" err="1" smtClean="0"/>
              <a:t>thuốc</a:t>
            </a:r>
            <a:r>
              <a:rPr lang="en-US" dirty="0" smtClean="0"/>
              <a:t> </a:t>
            </a:r>
            <a:r>
              <a:rPr lang="en-US" dirty="0" err="1" smtClean="0"/>
              <a:t>tê</a:t>
            </a:r>
            <a:r>
              <a:rPr lang="en-US" dirty="0" smtClean="0"/>
              <a:t> </a:t>
            </a:r>
            <a:r>
              <a:rPr lang="en-US" dirty="0" err="1" smtClean="0"/>
              <a:t>được</a:t>
            </a:r>
            <a:r>
              <a:rPr lang="en-US" dirty="0" smtClean="0"/>
              <a:t> </a:t>
            </a:r>
            <a:r>
              <a:rPr lang="en-US" dirty="0" err="1" smtClean="0"/>
              <a:t>đưa</a:t>
            </a:r>
            <a:r>
              <a:rPr lang="en-US" dirty="0" smtClean="0"/>
              <a:t> </a:t>
            </a:r>
            <a:r>
              <a:rPr lang="en-US" dirty="0" err="1" smtClean="0"/>
              <a:t>vào</a:t>
            </a:r>
            <a:r>
              <a:rPr lang="en-US" dirty="0" smtClean="0"/>
              <a:t> </a:t>
            </a:r>
            <a:r>
              <a:rPr lang="en-US" dirty="0" err="1" smtClean="0"/>
              <a:t>khoang</a:t>
            </a:r>
            <a:r>
              <a:rPr lang="en-US" dirty="0" smtClean="0"/>
              <a:t> </a:t>
            </a:r>
            <a:r>
              <a:rPr lang="en-US" dirty="0" err="1" smtClean="0"/>
              <a:t>dưới</a:t>
            </a:r>
            <a:r>
              <a:rPr lang="en-US" dirty="0" smtClean="0"/>
              <a:t> </a:t>
            </a:r>
            <a:r>
              <a:rPr lang="en-US" dirty="0" err="1" smtClean="0"/>
              <a:t>nhện</a:t>
            </a:r>
            <a:r>
              <a:rPr lang="en-US" dirty="0" smtClean="0"/>
              <a:t> </a:t>
            </a:r>
            <a:r>
              <a:rPr lang="en-US" dirty="0" err="1" smtClean="0"/>
              <a:t>hòa</a:t>
            </a:r>
            <a:r>
              <a:rPr lang="en-US" dirty="0" smtClean="0"/>
              <a:t> </a:t>
            </a:r>
            <a:r>
              <a:rPr lang="en-US" dirty="0" err="1" smtClean="0"/>
              <a:t>vào</a:t>
            </a:r>
            <a:r>
              <a:rPr lang="en-US" dirty="0" smtClean="0"/>
              <a:t> </a:t>
            </a:r>
            <a:r>
              <a:rPr lang="en-US" dirty="0" err="1" smtClean="0"/>
              <a:t>dịch</a:t>
            </a:r>
            <a:r>
              <a:rPr lang="en-US" dirty="0" smtClean="0"/>
              <a:t> </a:t>
            </a:r>
            <a:r>
              <a:rPr lang="en-US" dirty="0" err="1" smtClean="0"/>
              <a:t>não</a:t>
            </a:r>
            <a:r>
              <a:rPr lang="en-US" dirty="0" smtClean="0"/>
              <a:t> </a:t>
            </a:r>
            <a:r>
              <a:rPr lang="en-US" dirty="0" err="1" smtClean="0"/>
              <a:t>tủy</a:t>
            </a:r>
            <a:r>
              <a:rPr lang="en-US" dirty="0" smtClean="0"/>
              <a:t> </a:t>
            </a:r>
            <a:r>
              <a:rPr lang="en-US" dirty="0" err="1" smtClean="0"/>
              <a:t>phong</a:t>
            </a:r>
            <a:r>
              <a:rPr lang="en-US" dirty="0" smtClean="0"/>
              <a:t> </a:t>
            </a:r>
            <a:r>
              <a:rPr lang="en-US" dirty="0" err="1" smtClean="0"/>
              <a:t>bế</a:t>
            </a:r>
            <a:r>
              <a:rPr lang="en-US" dirty="0" smtClean="0"/>
              <a:t> </a:t>
            </a:r>
            <a:r>
              <a:rPr lang="en-US" dirty="0" err="1" smtClean="0"/>
              <a:t>các</a:t>
            </a:r>
            <a:r>
              <a:rPr lang="en-US" dirty="0" smtClean="0"/>
              <a:t> </a:t>
            </a:r>
            <a:r>
              <a:rPr lang="en-US" dirty="0" err="1" smtClean="0"/>
              <a:t>rễ</a:t>
            </a:r>
            <a:r>
              <a:rPr lang="en-US" dirty="0" smtClean="0"/>
              <a:t> </a:t>
            </a:r>
            <a:r>
              <a:rPr lang="en-US" dirty="0" err="1" smtClean="0"/>
              <a:t>thần</a:t>
            </a:r>
            <a:r>
              <a:rPr lang="en-US" dirty="0" smtClean="0"/>
              <a:t> </a:t>
            </a:r>
            <a:r>
              <a:rPr lang="en-US" dirty="0" err="1" smtClean="0"/>
              <a:t>kinh</a:t>
            </a:r>
            <a:r>
              <a:rPr lang="en-US" dirty="0" smtClean="0"/>
              <a:t> </a:t>
            </a:r>
            <a:r>
              <a:rPr lang="en-US" dirty="0" err="1" smtClean="0"/>
              <a:t>đi</a:t>
            </a:r>
            <a:r>
              <a:rPr lang="en-US" dirty="0" smtClean="0"/>
              <a:t> </a:t>
            </a:r>
            <a:r>
              <a:rPr lang="en-US" dirty="0" err="1" smtClean="0"/>
              <a:t>ra</a:t>
            </a:r>
            <a:r>
              <a:rPr lang="en-US" dirty="0" smtClean="0"/>
              <a:t> </a:t>
            </a:r>
            <a:r>
              <a:rPr lang="en-US" dirty="0" err="1" smtClean="0"/>
              <a:t>từ</a:t>
            </a:r>
            <a:r>
              <a:rPr lang="en-US" dirty="0" smtClean="0"/>
              <a:t> </a:t>
            </a:r>
            <a:r>
              <a:rPr lang="en-US" dirty="0" err="1" smtClean="0"/>
              <a:t>tủy</a:t>
            </a:r>
            <a:r>
              <a:rPr lang="en-US" dirty="0" smtClean="0"/>
              <a:t> </a:t>
            </a:r>
            <a:r>
              <a:rPr lang="en-US" dirty="0" err="1" smtClean="0"/>
              <a:t>sống</a:t>
            </a:r>
            <a:r>
              <a:rPr lang="en-US" dirty="0" smtClean="0"/>
              <a:t>, </a:t>
            </a:r>
            <a:r>
              <a:rPr lang="en-US" dirty="0" err="1" smtClean="0"/>
              <a:t>làm</a:t>
            </a:r>
            <a:r>
              <a:rPr lang="en-US" dirty="0" smtClean="0"/>
              <a:t> </a:t>
            </a:r>
            <a:r>
              <a:rPr lang="en-US" dirty="0" err="1" smtClean="0"/>
              <a:t>mất</a:t>
            </a:r>
            <a:r>
              <a:rPr lang="en-US" dirty="0" smtClean="0"/>
              <a:t> </a:t>
            </a:r>
            <a:r>
              <a:rPr lang="en-US" dirty="0" err="1" smtClean="0"/>
              <a:t>cảm</a:t>
            </a:r>
            <a:r>
              <a:rPr lang="en-US" dirty="0" smtClean="0"/>
              <a:t> </a:t>
            </a:r>
            <a:r>
              <a:rPr lang="en-US" dirty="0" err="1" smtClean="0"/>
              <a:t>giác</a:t>
            </a:r>
            <a:r>
              <a:rPr lang="en-US" dirty="0" smtClean="0"/>
              <a:t> </a:t>
            </a:r>
            <a:r>
              <a:rPr lang="en-US" dirty="0" err="1" smtClean="0"/>
              <a:t>vùng</a:t>
            </a:r>
            <a:r>
              <a:rPr lang="en-US" dirty="0" smtClean="0"/>
              <a:t> </a:t>
            </a:r>
            <a:r>
              <a:rPr lang="en-US" dirty="0" err="1" smtClean="0"/>
              <a:t>cơ</a:t>
            </a:r>
            <a:r>
              <a:rPr lang="en-US" dirty="0" smtClean="0"/>
              <a:t> </a:t>
            </a:r>
            <a:r>
              <a:rPr lang="en-US" dirty="0" err="1" smtClean="0"/>
              <a:t>thể</a:t>
            </a:r>
            <a:r>
              <a:rPr lang="en-US" dirty="0" smtClean="0"/>
              <a:t> do </a:t>
            </a:r>
            <a:r>
              <a:rPr lang="en-US" dirty="0" err="1" smtClean="0"/>
              <a:t>thần</a:t>
            </a:r>
            <a:r>
              <a:rPr lang="en-US" dirty="0" smtClean="0"/>
              <a:t> </a:t>
            </a:r>
            <a:r>
              <a:rPr lang="en-US" dirty="0" err="1" smtClean="0"/>
              <a:t>kinh</a:t>
            </a:r>
            <a:r>
              <a:rPr lang="en-US" dirty="0" smtClean="0"/>
              <a:t> chi </a:t>
            </a:r>
            <a:r>
              <a:rPr lang="en-US" dirty="0" err="1" smtClean="0"/>
              <a:t>phối</a:t>
            </a:r>
            <a:endParaRPr lang="en-US" dirty="0"/>
          </a:p>
        </p:txBody>
      </p:sp>
    </p:spTree>
    <p:extLst>
      <p:ext uri="{BB962C8B-B14F-4D97-AF65-F5344CB8AC3E}">
        <p14:creationId xmlns:p14="http://schemas.microsoft.com/office/powerpoint/2010/main" val="9835582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latin typeface="Times New Roman" pitchFamily="18" charset="0"/>
                <a:cs typeface="Times New Roman" pitchFamily="18" charset="0"/>
              </a:rPr>
              <a:t>GIẢI PHẪU CỘT SỐNG</a:t>
            </a:r>
            <a:endParaRPr lang="en-US"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762000"/>
            <a:ext cx="4079816" cy="606213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6517" y="2057400"/>
            <a:ext cx="4111283" cy="3733800"/>
          </a:xfrm>
          <a:prstGeom prst="rect">
            <a:avLst/>
          </a:prstGeom>
        </p:spPr>
      </p:pic>
    </p:spTree>
    <p:extLst>
      <p:ext uri="{BB962C8B-B14F-4D97-AF65-F5344CB8AC3E}">
        <p14:creationId xmlns:p14="http://schemas.microsoft.com/office/powerpoint/2010/main" val="36211769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GIẢI PHẪU CỘT SỐNG</a:t>
            </a:r>
            <a:endParaRPr lang="en-US"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600200"/>
            <a:ext cx="4176684" cy="47720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5375" y="1371600"/>
            <a:ext cx="3705225" cy="5000625"/>
          </a:xfrm>
          <a:prstGeom prst="rect">
            <a:avLst/>
          </a:prstGeom>
        </p:spPr>
      </p:pic>
    </p:spTree>
    <p:extLst>
      <p:ext uri="{BB962C8B-B14F-4D97-AF65-F5344CB8AC3E}">
        <p14:creationId xmlns:p14="http://schemas.microsoft.com/office/powerpoint/2010/main" val="10743087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CÁCH TIẾN HÀNH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2057400"/>
            <a:ext cx="3672901" cy="452596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0" y="2057400"/>
            <a:ext cx="4524375" cy="4124325"/>
          </a:xfrm>
          <a:prstGeom prst="rect">
            <a:avLst/>
          </a:prstGeom>
        </p:spPr>
      </p:pic>
    </p:spTree>
    <p:extLst>
      <p:ext uri="{BB962C8B-B14F-4D97-AF65-F5344CB8AC3E}">
        <p14:creationId xmlns:p14="http://schemas.microsoft.com/office/powerpoint/2010/main" val="3561706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400"/>
            <a:ext cx="8229600" cy="1143000"/>
          </a:xfrm>
        </p:spPr>
        <p:txBody>
          <a:bodyPr/>
          <a:lstStyle/>
          <a:p>
            <a:r>
              <a:rPr lang="en-US" i="1" dirty="0" err="1" smtClean="0"/>
              <a:t>Cấu</a:t>
            </a:r>
            <a:r>
              <a:rPr lang="en-US" i="1" dirty="0" smtClean="0"/>
              <a:t> </a:t>
            </a:r>
            <a:r>
              <a:rPr lang="en-US" i="1" dirty="0" err="1" smtClean="0"/>
              <a:t>trúc</a:t>
            </a:r>
            <a:r>
              <a:rPr lang="en-US" i="1" dirty="0" smtClean="0"/>
              <a:t> </a:t>
            </a:r>
            <a:r>
              <a:rPr lang="en-US" i="1" dirty="0" err="1" smtClean="0"/>
              <a:t>hóa</a:t>
            </a:r>
            <a:r>
              <a:rPr lang="en-US" i="1" dirty="0" smtClean="0"/>
              <a:t> </a:t>
            </a:r>
            <a:r>
              <a:rPr lang="en-US" i="1" dirty="0" err="1" smtClean="0"/>
              <a:t>học</a:t>
            </a:r>
            <a:endParaRPr lang="en-US" i="1" dirty="0"/>
          </a:p>
        </p:txBody>
      </p:sp>
      <p:sp>
        <p:nvSpPr>
          <p:cNvPr id="3" name="Content Placeholder 2"/>
          <p:cNvSpPr>
            <a:spLocks noGrp="1"/>
          </p:cNvSpPr>
          <p:nvPr>
            <p:ph idx="1"/>
          </p:nvPr>
        </p:nvSpPr>
        <p:spPr>
          <a:xfrm>
            <a:off x="457200" y="838200"/>
            <a:ext cx="8686800" cy="4525963"/>
          </a:xfrm>
        </p:spPr>
        <p:txBody>
          <a:bodyPr/>
          <a:lstStyle/>
          <a:p>
            <a:r>
              <a:rPr lang="vi-VN" dirty="0" smtClean="0"/>
              <a:t>Tất cả thuốc tê đều có cấu trúc gồm 3 phần:</a:t>
            </a:r>
            <a:endParaRPr lang="en-US" dirty="0" smtClean="0"/>
          </a:p>
          <a:p>
            <a:r>
              <a:rPr lang="vi-VN" dirty="0" smtClean="0"/>
              <a:t> </a:t>
            </a:r>
            <a:r>
              <a:rPr lang="en-US" dirty="0" err="1" smtClean="0"/>
              <a:t>Cực</a:t>
            </a:r>
            <a:r>
              <a:rPr lang="en-US" dirty="0" smtClean="0"/>
              <a:t> tan </a:t>
            </a:r>
            <a:r>
              <a:rPr lang="en-US" dirty="0" err="1" smtClean="0"/>
              <a:t>trong</a:t>
            </a:r>
            <a:r>
              <a:rPr lang="en-US" dirty="0" smtClean="0"/>
              <a:t> </a:t>
            </a:r>
            <a:r>
              <a:rPr lang="en-US" dirty="0" err="1" smtClean="0"/>
              <a:t>mỡ</a:t>
            </a:r>
            <a:r>
              <a:rPr lang="en-US" dirty="0" smtClean="0"/>
              <a:t> : </a:t>
            </a:r>
            <a:r>
              <a:rPr lang="en-US" dirty="0" err="1" smtClean="0"/>
              <a:t>Nhân</a:t>
            </a:r>
            <a:r>
              <a:rPr lang="en-US" dirty="0" smtClean="0"/>
              <a:t> </a:t>
            </a:r>
            <a:r>
              <a:rPr lang="en-US" dirty="0" err="1" smtClean="0"/>
              <a:t>thơm</a:t>
            </a:r>
            <a:endParaRPr lang="en-US" dirty="0" smtClean="0"/>
          </a:p>
          <a:p>
            <a:r>
              <a:rPr lang="en-US" dirty="0" err="1" smtClean="0"/>
              <a:t>Cực</a:t>
            </a:r>
            <a:r>
              <a:rPr lang="en-US" dirty="0" smtClean="0"/>
              <a:t> tan </a:t>
            </a:r>
            <a:r>
              <a:rPr lang="en-US" dirty="0" err="1" smtClean="0"/>
              <a:t>trong</a:t>
            </a:r>
            <a:r>
              <a:rPr lang="en-US" dirty="0" smtClean="0"/>
              <a:t> </a:t>
            </a:r>
            <a:r>
              <a:rPr lang="en-US" dirty="0" err="1" smtClean="0"/>
              <a:t>nước</a:t>
            </a:r>
            <a:r>
              <a:rPr lang="en-US" dirty="0" smtClean="0"/>
              <a:t>: </a:t>
            </a:r>
            <a:r>
              <a:rPr lang="en-US" dirty="0" err="1" smtClean="0"/>
              <a:t>Gốc</a:t>
            </a:r>
            <a:r>
              <a:rPr lang="en-US" dirty="0" smtClean="0"/>
              <a:t> Amin</a:t>
            </a:r>
            <a:r>
              <a:rPr lang="vi-VN" dirty="0" smtClean="0"/>
              <a:t>. </a:t>
            </a:r>
            <a:endParaRPr lang="en-US" dirty="0" smtClean="0"/>
          </a:p>
          <a:p>
            <a:r>
              <a:rPr lang="vi-VN" dirty="0" smtClean="0"/>
              <a:t>Một cầu nối giữa hai nhóm</a:t>
            </a:r>
            <a:r>
              <a:rPr lang="en-US" dirty="0" smtClean="0"/>
              <a:t>: </a:t>
            </a:r>
            <a:r>
              <a:rPr lang="vi-VN" dirty="0" smtClean="0"/>
              <a:t>ester </a:t>
            </a:r>
            <a:r>
              <a:rPr lang="en-US" dirty="0"/>
              <a:t>/</a:t>
            </a:r>
            <a:r>
              <a:rPr lang="vi-VN" dirty="0" smtClean="0"/>
              <a:t> amide.</a:t>
            </a:r>
            <a:endParaRPr lang="en-US" dirty="0"/>
          </a:p>
        </p:txBody>
      </p:sp>
      <p:pic>
        <p:nvPicPr>
          <p:cNvPr id="4"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257" y="3208053"/>
            <a:ext cx="5493658" cy="3649947"/>
          </a:xfrm>
          <a:prstGeom prst="rect">
            <a:avLst/>
          </a:prstGeom>
        </p:spPr>
      </p:pic>
    </p:spTree>
    <p:extLst>
      <p:ext uri="{BB962C8B-B14F-4D97-AF65-F5344CB8AC3E}">
        <p14:creationId xmlns:p14="http://schemas.microsoft.com/office/powerpoint/2010/main" val="5157799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loại</a:t>
            </a:r>
            <a:r>
              <a:rPr lang="en-US" dirty="0" smtClean="0"/>
              <a:t> </a:t>
            </a:r>
            <a:r>
              <a:rPr lang="en-US" dirty="0" err="1" smtClean="0"/>
              <a:t>đầu</a:t>
            </a:r>
            <a:r>
              <a:rPr lang="en-US" dirty="0" smtClean="0"/>
              <a:t> </a:t>
            </a:r>
            <a:r>
              <a:rPr lang="en-US" dirty="0" err="1" smtClean="0"/>
              <a:t>kim</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0" y="1524000"/>
            <a:ext cx="6091377" cy="5213892"/>
          </a:xfrm>
        </p:spPr>
      </p:pic>
    </p:spTree>
    <p:extLst>
      <p:ext uri="{BB962C8B-B14F-4D97-AF65-F5344CB8AC3E}">
        <p14:creationId xmlns:p14="http://schemas.microsoft.com/office/powerpoint/2010/main" val="37331349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0"/>
            <a:ext cx="7239000" cy="3399870"/>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743200"/>
            <a:ext cx="6832219" cy="4038600"/>
          </a:xfrm>
          <a:prstGeom prst="rect">
            <a:avLst/>
          </a:prstGeom>
        </p:spPr>
      </p:pic>
    </p:spTree>
    <p:extLst>
      <p:ext uri="{BB962C8B-B14F-4D97-AF65-F5344CB8AC3E}">
        <p14:creationId xmlns:p14="http://schemas.microsoft.com/office/powerpoint/2010/main" val="22668796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MỨC ĐỘ PHONG BẾ TÙY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PHẪU THUẬT</a:t>
            </a:r>
            <a:endParaRPr lang="en-US"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372" y="1981199"/>
            <a:ext cx="8059828" cy="4742521"/>
          </a:xfrm>
        </p:spPr>
      </p:pic>
    </p:spTree>
    <p:extLst>
      <p:ext uri="{BB962C8B-B14F-4D97-AF65-F5344CB8AC3E}">
        <p14:creationId xmlns:p14="http://schemas.microsoft.com/office/powerpoint/2010/main" val="12640085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rial" pitchFamily="34" charset="0"/>
                <a:cs typeface="Arial" pitchFamily="34" charset="0"/>
              </a:rPr>
              <a:t>CÁC YẾU TỐ ẢNH HƯỞNG MỨC ĐỘ PHONG BẾ GTTS</a:t>
            </a:r>
            <a:endParaRPr lang="en-US" dirty="0">
              <a:latin typeface="Arial" pitchFamily="34" charset="0"/>
              <a:cs typeface="Arial" pitchFamily="34" charset="0"/>
            </a:endParaRPr>
          </a:p>
        </p:txBody>
      </p:sp>
      <p:sp>
        <p:nvSpPr>
          <p:cNvPr id="3" name="Content Placeholder 2"/>
          <p:cNvSpPr>
            <a:spLocks noGrp="1"/>
          </p:cNvSpPr>
          <p:nvPr>
            <p:ph idx="1"/>
          </p:nvPr>
        </p:nvSpPr>
        <p:spPr>
          <a:xfrm>
            <a:off x="1143000" y="1981200"/>
            <a:ext cx="8229600" cy="4525963"/>
          </a:xfrm>
        </p:spPr>
        <p:txBody>
          <a:bodyPr/>
          <a:lstStyle/>
          <a:p>
            <a:pPr marL="0" indent="0">
              <a:buNone/>
            </a:pPr>
            <a:r>
              <a:rPr lang="en-US" dirty="0" smtClean="0"/>
              <a:t>1. </a:t>
            </a:r>
            <a:r>
              <a:rPr lang="en-US" dirty="0" err="1" smtClean="0"/>
              <a:t>Tư</a:t>
            </a:r>
            <a:r>
              <a:rPr lang="en-US" dirty="0" smtClean="0"/>
              <a:t> </a:t>
            </a:r>
            <a:r>
              <a:rPr lang="en-US" dirty="0" err="1" smtClean="0"/>
              <a:t>thế</a:t>
            </a:r>
            <a:r>
              <a:rPr lang="en-US" dirty="0" smtClean="0"/>
              <a:t> </a:t>
            </a:r>
            <a:r>
              <a:rPr lang="en-US" dirty="0" err="1" smtClean="0"/>
              <a:t>gây</a:t>
            </a:r>
            <a:r>
              <a:rPr lang="en-US" dirty="0" smtClean="0"/>
              <a:t> </a:t>
            </a:r>
            <a:r>
              <a:rPr lang="en-US" dirty="0" err="1" smtClean="0"/>
              <a:t>tê</a:t>
            </a:r>
            <a:r>
              <a:rPr lang="en-US" dirty="0" smtClean="0"/>
              <a:t>.</a:t>
            </a:r>
            <a:br>
              <a:rPr lang="en-US" dirty="0" smtClean="0"/>
            </a:br>
            <a:r>
              <a:rPr lang="en-US" dirty="0" smtClean="0"/>
              <a:t>2. </a:t>
            </a:r>
            <a:r>
              <a:rPr lang="en-US" dirty="0" err="1" smtClean="0"/>
              <a:t>Nồng</a:t>
            </a:r>
            <a:r>
              <a:rPr lang="en-US" dirty="0" smtClean="0"/>
              <a:t> </a:t>
            </a:r>
            <a:r>
              <a:rPr lang="en-US" dirty="0" err="1" smtClean="0"/>
              <a:t>độ</a:t>
            </a:r>
            <a:r>
              <a:rPr lang="en-US" dirty="0" smtClean="0"/>
              <a:t>, </a:t>
            </a:r>
            <a:r>
              <a:rPr lang="en-US" dirty="0" err="1" smtClean="0"/>
              <a:t>liều</a:t>
            </a:r>
            <a:r>
              <a:rPr lang="en-US" dirty="0" smtClean="0"/>
              <a:t> </a:t>
            </a:r>
            <a:r>
              <a:rPr lang="en-US" dirty="0" err="1" smtClean="0"/>
              <a:t>thuốc</a:t>
            </a:r>
            <a:r>
              <a:rPr lang="en-US" dirty="0" smtClean="0"/>
              <a:t>.</a:t>
            </a:r>
            <a:br>
              <a:rPr lang="en-US" dirty="0" smtClean="0"/>
            </a:br>
            <a:r>
              <a:rPr lang="en-US" dirty="0" smtClean="0"/>
              <a:t>3. </a:t>
            </a:r>
            <a:r>
              <a:rPr lang="en-US" dirty="0" err="1" smtClean="0"/>
              <a:t>Vị</a:t>
            </a:r>
            <a:r>
              <a:rPr lang="en-US" dirty="0" smtClean="0"/>
              <a:t> </a:t>
            </a:r>
            <a:r>
              <a:rPr lang="en-US" dirty="0" err="1" smtClean="0"/>
              <a:t>trí</a:t>
            </a:r>
            <a:r>
              <a:rPr lang="en-US" dirty="0" smtClean="0"/>
              <a:t> </a:t>
            </a:r>
            <a:r>
              <a:rPr lang="en-US" dirty="0" err="1" smtClean="0"/>
              <a:t>chọc</a:t>
            </a:r>
            <a:r>
              <a:rPr lang="en-US" dirty="0" smtClean="0"/>
              <a:t> </a:t>
            </a:r>
            <a:r>
              <a:rPr lang="en-US" dirty="0" err="1" smtClean="0"/>
              <a:t>kim</a:t>
            </a:r>
            <a:r>
              <a:rPr lang="en-US" dirty="0" smtClean="0"/>
              <a:t>.</a:t>
            </a:r>
            <a:br>
              <a:rPr lang="en-US" dirty="0" smtClean="0"/>
            </a:br>
            <a:r>
              <a:rPr lang="en-US" dirty="0" smtClean="0"/>
              <a:t>4. </a:t>
            </a:r>
            <a:r>
              <a:rPr lang="en-US" dirty="0" err="1" smtClean="0"/>
              <a:t>Tốc</a:t>
            </a:r>
            <a:r>
              <a:rPr lang="en-US" dirty="0" smtClean="0"/>
              <a:t> </a:t>
            </a:r>
            <a:r>
              <a:rPr lang="en-US" dirty="0" err="1" smtClean="0"/>
              <a:t>độ</a:t>
            </a:r>
            <a:r>
              <a:rPr lang="en-US" dirty="0" smtClean="0"/>
              <a:t> </a:t>
            </a:r>
            <a:r>
              <a:rPr lang="en-US" dirty="0" err="1" smtClean="0"/>
              <a:t>bơm</a:t>
            </a:r>
            <a:r>
              <a:rPr lang="en-US" dirty="0" smtClean="0"/>
              <a:t> </a:t>
            </a:r>
            <a:r>
              <a:rPr lang="en-US" dirty="0" err="1" smtClean="0"/>
              <a:t>thuốc</a:t>
            </a:r>
            <a:r>
              <a:rPr lang="en-US" dirty="0" smtClean="0"/>
              <a:t>.</a:t>
            </a:r>
            <a:br>
              <a:rPr lang="en-US" dirty="0" smtClean="0"/>
            </a:br>
            <a:r>
              <a:rPr lang="en-US" dirty="0" smtClean="0"/>
              <a:t>5. </a:t>
            </a:r>
            <a:r>
              <a:rPr lang="en-US" dirty="0" err="1" smtClean="0"/>
              <a:t>Thể</a:t>
            </a:r>
            <a:r>
              <a:rPr lang="en-US" dirty="0" smtClean="0"/>
              <a:t> </a:t>
            </a:r>
            <a:r>
              <a:rPr lang="en-US" dirty="0" err="1" smtClean="0"/>
              <a:t>trạng</a:t>
            </a:r>
            <a:r>
              <a:rPr lang="en-US" dirty="0" smtClean="0"/>
              <a:t> BN</a:t>
            </a:r>
            <a:endParaRPr lang="en-US" dirty="0"/>
          </a:p>
        </p:txBody>
      </p:sp>
    </p:spTree>
    <p:extLst>
      <p:ext uri="{BB962C8B-B14F-4D97-AF65-F5344CB8AC3E}">
        <p14:creationId xmlns:p14="http://schemas.microsoft.com/office/powerpoint/2010/main" val="8832760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CHỐNG CHỈ ĐỊNH</a:t>
            </a:r>
            <a:endParaRPr lang="en-US" dirty="0"/>
          </a:p>
        </p:txBody>
      </p:sp>
      <p:sp>
        <p:nvSpPr>
          <p:cNvPr id="3" name="Content Placeholder 2"/>
          <p:cNvSpPr>
            <a:spLocks noGrp="1"/>
          </p:cNvSpPr>
          <p:nvPr>
            <p:ph idx="1"/>
          </p:nvPr>
        </p:nvSpPr>
        <p:spPr/>
        <p:txBody>
          <a:bodyPr/>
          <a:lstStyle/>
          <a:p>
            <a:r>
              <a:rPr lang="en-US" dirty="0" smtClean="0"/>
              <a:t>BN </a:t>
            </a:r>
            <a:r>
              <a:rPr lang="en-US" dirty="0" err="1" smtClean="0"/>
              <a:t>tình</a:t>
            </a:r>
            <a:r>
              <a:rPr lang="en-US" dirty="0" smtClean="0"/>
              <a:t> </a:t>
            </a:r>
            <a:r>
              <a:rPr lang="en-US" dirty="0" err="1" smtClean="0"/>
              <a:t>trạng</a:t>
            </a:r>
            <a:r>
              <a:rPr lang="en-US" dirty="0" smtClean="0"/>
              <a:t> </a:t>
            </a:r>
            <a:r>
              <a:rPr lang="en-US" dirty="0" err="1" smtClean="0"/>
              <a:t>sốc</a:t>
            </a:r>
            <a:r>
              <a:rPr lang="en-US" dirty="0" smtClean="0"/>
              <a:t>, </a:t>
            </a:r>
            <a:r>
              <a:rPr lang="en-US" dirty="0" err="1" smtClean="0"/>
              <a:t>thiếu</a:t>
            </a:r>
            <a:r>
              <a:rPr lang="en-US" dirty="0" smtClean="0"/>
              <a:t> </a:t>
            </a:r>
            <a:r>
              <a:rPr lang="en-US" dirty="0" err="1" smtClean="0"/>
              <a:t>khối</a:t>
            </a:r>
            <a:r>
              <a:rPr lang="en-US" dirty="0" smtClean="0"/>
              <a:t> </a:t>
            </a:r>
            <a:r>
              <a:rPr lang="en-US" dirty="0" err="1" smtClean="0"/>
              <a:t>lượng</a:t>
            </a:r>
            <a:r>
              <a:rPr lang="en-US" dirty="0" smtClean="0"/>
              <a:t> </a:t>
            </a:r>
            <a:r>
              <a:rPr lang="en-US" dirty="0" err="1" smtClean="0"/>
              <a:t>tuần</a:t>
            </a:r>
            <a:r>
              <a:rPr lang="en-US" dirty="0" smtClean="0"/>
              <a:t> </a:t>
            </a:r>
            <a:r>
              <a:rPr lang="en-US" dirty="0" err="1" smtClean="0"/>
              <a:t>hoàn</a:t>
            </a:r>
            <a:endParaRPr lang="en-US" dirty="0" smtClean="0"/>
          </a:p>
          <a:p>
            <a:r>
              <a:rPr lang="en-US" dirty="0" err="1" smtClean="0"/>
              <a:t>Rối</a:t>
            </a:r>
            <a:r>
              <a:rPr lang="en-US" dirty="0" smtClean="0"/>
              <a:t> </a:t>
            </a:r>
            <a:r>
              <a:rPr lang="en-US" dirty="0" err="1" smtClean="0"/>
              <a:t>loạn</a:t>
            </a:r>
            <a:r>
              <a:rPr lang="en-US" dirty="0" smtClean="0"/>
              <a:t> </a:t>
            </a:r>
            <a:r>
              <a:rPr lang="en-US" dirty="0" err="1" smtClean="0"/>
              <a:t>đông</a:t>
            </a:r>
            <a:r>
              <a:rPr lang="en-US" dirty="0" smtClean="0"/>
              <a:t> </a:t>
            </a:r>
            <a:r>
              <a:rPr lang="en-US" dirty="0" err="1" smtClean="0"/>
              <a:t>máu</a:t>
            </a:r>
            <a:r>
              <a:rPr lang="en-US" dirty="0" smtClean="0"/>
              <a:t> </a:t>
            </a:r>
            <a:r>
              <a:rPr lang="en-US" dirty="0" err="1" smtClean="0"/>
              <a:t>hoặc</a:t>
            </a:r>
            <a:r>
              <a:rPr lang="en-US" dirty="0" smtClean="0"/>
              <a:t> </a:t>
            </a:r>
            <a:r>
              <a:rPr lang="en-US" dirty="0" err="1" smtClean="0"/>
              <a:t>đang</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thuốc</a:t>
            </a:r>
            <a:r>
              <a:rPr lang="en-US" dirty="0" smtClean="0"/>
              <a:t> </a:t>
            </a:r>
            <a:r>
              <a:rPr lang="en-US" dirty="0" err="1" smtClean="0"/>
              <a:t>chống</a:t>
            </a:r>
            <a:r>
              <a:rPr lang="en-US" dirty="0" smtClean="0"/>
              <a:t> </a:t>
            </a:r>
            <a:r>
              <a:rPr lang="en-US" dirty="0" err="1" smtClean="0"/>
              <a:t>đông</a:t>
            </a:r>
            <a:r>
              <a:rPr lang="en-US" dirty="0" smtClean="0"/>
              <a:t>.</a:t>
            </a:r>
          </a:p>
          <a:p>
            <a:r>
              <a:rPr lang="en-US" dirty="0" err="1" smtClean="0"/>
              <a:t>Nhiễm</a:t>
            </a:r>
            <a:r>
              <a:rPr lang="en-US" dirty="0" smtClean="0"/>
              <a:t> </a:t>
            </a:r>
            <a:r>
              <a:rPr lang="en-US" dirty="0" err="1" smtClean="0"/>
              <a:t>trùng</a:t>
            </a:r>
            <a:r>
              <a:rPr lang="en-US" dirty="0" smtClean="0"/>
              <a:t> </a:t>
            </a:r>
            <a:r>
              <a:rPr lang="en-US" dirty="0" err="1" smtClean="0"/>
              <a:t>tại</a:t>
            </a:r>
            <a:r>
              <a:rPr lang="en-US" dirty="0" smtClean="0"/>
              <a:t> </a:t>
            </a:r>
            <a:r>
              <a:rPr lang="en-US" dirty="0" err="1" smtClean="0"/>
              <a:t>vị</a:t>
            </a:r>
            <a:r>
              <a:rPr lang="en-US" dirty="0" smtClean="0"/>
              <a:t> </a:t>
            </a:r>
            <a:r>
              <a:rPr lang="en-US" dirty="0" err="1" smtClean="0"/>
              <a:t>trí</a:t>
            </a:r>
            <a:r>
              <a:rPr lang="en-US" dirty="0" smtClean="0"/>
              <a:t> </a:t>
            </a:r>
            <a:r>
              <a:rPr lang="en-US" dirty="0" err="1" smtClean="0"/>
              <a:t>chọc</a:t>
            </a:r>
            <a:r>
              <a:rPr lang="en-US" dirty="0" smtClean="0"/>
              <a:t> </a:t>
            </a:r>
            <a:r>
              <a:rPr lang="en-US" dirty="0" err="1" smtClean="0"/>
              <a:t>kim</a:t>
            </a:r>
            <a:r>
              <a:rPr lang="en-US" dirty="0" smtClean="0"/>
              <a:t>.</a:t>
            </a:r>
          </a:p>
          <a:p>
            <a:r>
              <a:rPr lang="en-US" dirty="0" err="1" smtClean="0"/>
              <a:t>Dị</a:t>
            </a:r>
            <a:r>
              <a:rPr lang="en-US" dirty="0" smtClean="0"/>
              <a:t> </a:t>
            </a:r>
            <a:r>
              <a:rPr lang="en-US" dirty="0" err="1" smtClean="0"/>
              <a:t>ứng</a:t>
            </a:r>
            <a:r>
              <a:rPr lang="en-US" dirty="0" smtClean="0"/>
              <a:t> </a:t>
            </a:r>
            <a:r>
              <a:rPr lang="en-US" dirty="0" err="1" smtClean="0"/>
              <a:t>thuốc</a:t>
            </a:r>
            <a:r>
              <a:rPr lang="en-US" dirty="0" smtClean="0"/>
              <a:t> </a:t>
            </a:r>
            <a:r>
              <a:rPr lang="en-US" dirty="0" err="1" smtClean="0"/>
              <a:t>tê</a:t>
            </a:r>
            <a:r>
              <a:rPr lang="en-US" dirty="0" smtClean="0"/>
              <a:t>.</a:t>
            </a:r>
          </a:p>
          <a:p>
            <a:r>
              <a:rPr lang="en-US" dirty="0" err="1" smtClean="0"/>
              <a:t>Từ</a:t>
            </a:r>
            <a:r>
              <a:rPr lang="en-US" dirty="0" smtClean="0"/>
              <a:t> </a:t>
            </a:r>
            <a:r>
              <a:rPr lang="en-US" dirty="0" err="1" smtClean="0"/>
              <a:t>chối</a:t>
            </a:r>
            <a:r>
              <a:rPr lang="en-US" dirty="0" smtClean="0"/>
              <a:t> </a:t>
            </a:r>
            <a:r>
              <a:rPr lang="en-US" dirty="0" err="1" smtClean="0"/>
              <a:t>không</a:t>
            </a:r>
            <a:r>
              <a:rPr lang="en-US" dirty="0" smtClean="0"/>
              <a:t> </a:t>
            </a:r>
            <a:r>
              <a:rPr lang="en-US" dirty="0" err="1" smtClean="0"/>
              <a:t>hợp</a:t>
            </a:r>
            <a:r>
              <a:rPr lang="en-US" dirty="0" smtClean="0"/>
              <a:t> </a:t>
            </a:r>
            <a:r>
              <a:rPr lang="en-US" dirty="0" err="1" smtClean="0"/>
              <a:t>tác</a:t>
            </a:r>
            <a:endParaRPr lang="en-US" dirty="0" smtClean="0"/>
          </a:p>
        </p:txBody>
      </p:sp>
    </p:spTree>
    <p:extLst>
      <p:ext uri="{BB962C8B-B14F-4D97-AF65-F5344CB8AC3E}">
        <p14:creationId xmlns:p14="http://schemas.microsoft.com/office/powerpoint/2010/main" val="38347830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TAI BIẾN GTTS	</a:t>
            </a:r>
            <a:endParaRPr lang="en-US" dirty="0"/>
          </a:p>
        </p:txBody>
      </p:sp>
      <p:sp>
        <p:nvSpPr>
          <p:cNvPr id="3" name="Content Placeholder 2"/>
          <p:cNvSpPr>
            <a:spLocks noGrp="1"/>
          </p:cNvSpPr>
          <p:nvPr>
            <p:ph idx="1"/>
          </p:nvPr>
        </p:nvSpPr>
        <p:spPr/>
        <p:txBody>
          <a:bodyPr/>
          <a:lstStyle/>
          <a:p>
            <a:r>
              <a:rPr lang="en-US" dirty="0" smtClean="0"/>
              <a:t>- </a:t>
            </a:r>
            <a:r>
              <a:rPr lang="en-US" dirty="0" err="1" smtClean="0"/>
              <a:t>Tụt</a:t>
            </a:r>
            <a:r>
              <a:rPr lang="en-US" dirty="0" smtClean="0"/>
              <a:t> </a:t>
            </a:r>
            <a:r>
              <a:rPr lang="en-US" dirty="0" err="1" smtClean="0"/>
              <a:t>huyết</a:t>
            </a:r>
            <a:r>
              <a:rPr lang="en-US" dirty="0" smtClean="0"/>
              <a:t> </a:t>
            </a:r>
            <a:r>
              <a:rPr lang="en-US" dirty="0" err="1" smtClean="0"/>
              <a:t>áp</a:t>
            </a:r>
            <a:r>
              <a:rPr lang="en-US" dirty="0" smtClean="0"/>
              <a:t> : do </a:t>
            </a:r>
            <a:r>
              <a:rPr lang="en-US" dirty="0" err="1" smtClean="0"/>
              <a:t>ức</a:t>
            </a:r>
            <a:r>
              <a:rPr lang="en-US" dirty="0" smtClean="0"/>
              <a:t> </a:t>
            </a:r>
            <a:r>
              <a:rPr lang="en-US" dirty="0" err="1" smtClean="0"/>
              <a:t>chế</a:t>
            </a:r>
            <a:r>
              <a:rPr lang="en-US" dirty="0" smtClean="0"/>
              <a:t> </a:t>
            </a:r>
            <a:r>
              <a:rPr lang="en-US" dirty="0" err="1" smtClean="0"/>
              <a:t>giao</a:t>
            </a:r>
            <a:r>
              <a:rPr lang="en-US" dirty="0" smtClean="0"/>
              <a:t> </a:t>
            </a:r>
            <a:r>
              <a:rPr lang="en-US" dirty="0" err="1" smtClean="0"/>
              <a:t>cảm</a:t>
            </a:r>
            <a:r>
              <a:rPr lang="en-US" dirty="0" smtClean="0"/>
              <a:t>, </a:t>
            </a:r>
            <a:r>
              <a:rPr lang="en-US" dirty="0" err="1" smtClean="0"/>
              <a:t>nhịp</a:t>
            </a:r>
            <a:r>
              <a:rPr lang="en-US" dirty="0" smtClean="0"/>
              <a:t> </a:t>
            </a:r>
            <a:r>
              <a:rPr lang="en-US" dirty="0" err="1" smtClean="0"/>
              <a:t>chậm</a:t>
            </a:r>
            <a:r>
              <a:rPr lang="en-US" dirty="0" smtClean="0"/>
              <a:t>.</a:t>
            </a:r>
          </a:p>
          <a:p>
            <a:r>
              <a:rPr lang="en-US" dirty="0" smtClean="0"/>
              <a:t>- </a:t>
            </a:r>
            <a:r>
              <a:rPr lang="en-US" dirty="0" err="1" smtClean="0"/>
              <a:t>Suy</a:t>
            </a:r>
            <a:r>
              <a:rPr lang="en-US" dirty="0" smtClean="0"/>
              <a:t> </a:t>
            </a:r>
            <a:r>
              <a:rPr lang="en-US" dirty="0" err="1" smtClean="0"/>
              <a:t>hô</a:t>
            </a:r>
            <a:r>
              <a:rPr lang="en-US" dirty="0" smtClean="0"/>
              <a:t> </a:t>
            </a:r>
            <a:r>
              <a:rPr lang="en-US" dirty="0" err="1" smtClean="0"/>
              <a:t>hấp</a:t>
            </a:r>
            <a:r>
              <a:rPr lang="en-US" dirty="0" smtClean="0"/>
              <a:t> .</a:t>
            </a:r>
          </a:p>
          <a:p>
            <a:r>
              <a:rPr lang="en-US" dirty="0" smtClean="0"/>
              <a:t>- </a:t>
            </a:r>
            <a:r>
              <a:rPr lang="en-US" dirty="0" err="1" smtClean="0"/>
              <a:t>Nôn</a:t>
            </a:r>
            <a:r>
              <a:rPr lang="en-US" dirty="0" smtClean="0"/>
              <a:t>, </a:t>
            </a:r>
            <a:r>
              <a:rPr lang="en-US" dirty="0" err="1" smtClean="0"/>
              <a:t>buồn</a:t>
            </a:r>
            <a:r>
              <a:rPr lang="en-US" dirty="0" smtClean="0"/>
              <a:t> </a:t>
            </a:r>
            <a:r>
              <a:rPr lang="en-US" dirty="0" err="1" smtClean="0"/>
              <a:t>nôn</a:t>
            </a:r>
            <a:r>
              <a:rPr lang="en-US" dirty="0" smtClean="0"/>
              <a:t>.</a:t>
            </a:r>
          </a:p>
          <a:p>
            <a:r>
              <a:rPr lang="en-US" dirty="0" smtClean="0"/>
              <a:t>- </a:t>
            </a:r>
            <a:r>
              <a:rPr lang="en-US" dirty="0" err="1" smtClean="0"/>
              <a:t>Bí</a:t>
            </a:r>
            <a:r>
              <a:rPr lang="en-US" dirty="0" smtClean="0"/>
              <a:t> </a:t>
            </a:r>
            <a:r>
              <a:rPr lang="en-US" dirty="0" err="1" smtClean="0"/>
              <a:t>đái</a:t>
            </a:r>
            <a:r>
              <a:rPr lang="en-US" dirty="0" smtClean="0"/>
              <a:t>.</a:t>
            </a:r>
          </a:p>
          <a:p>
            <a:r>
              <a:rPr lang="en-US" dirty="0" smtClean="0"/>
              <a:t>- </a:t>
            </a:r>
            <a:r>
              <a:rPr lang="en-US" dirty="0" err="1" smtClean="0"/>
              <a:t>Đau</a:t>
            </a:r>
            <a:r>
              <a:rPr lang="en-US" dirty="0" smtClean="0"/>
              <a:t> </a:t>
            </a:r>
            <a:r>
              <a:rPr lang="en-US" dirty="0" err="1" smtClean="0"/>
              <a:t>đầu</a:t>
            </a:r>
            <a:r>
              <a:rPr lang="en-US" dirty="0" smtClean="0"/>
              <a:t> </a:t>
            </a:r>
            <a:r>
              <a:rPr lang="en-US" dirty="0" err="1" smtClean="0"/>
              <a:t>sau</a:t>
            </a:r>
            <a:r>
              <a:rPr lang="en-US" dirty="0" smtClean="0"/>
              <a:t> GTTS.</a:t>
            </a:r>
            <a:endParaRPr lang="en-US" dirty="0"/>
          </a:p>
        </p:txBody>
      </p:sp>
    </p:spTree>
    <p:extLst>
      <p:ext uri="{BB962C8B-B14F-4D97-AF65-F5344CB8AC3E}">
        <p14:creationId xmlns:p14="http://schemas.microsoft.com/office/powerpoint/2010/main" val="11965649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GÂY TÊ ĐÁM RỐI CÁNH TAY</a:t>
            </a:r>
            <a:endParaRPr lang="en-US" dirty="0"/>
          </a:p>
        </p:txBody>
      </p:sp>
      <p:sp>
        <p:nvSpPr>
          <p:cNvPr id="3" name="Content Placeholder 2"/>
          <p:cNvSpPr>
            <a:spLocks noGrp="1"/>
          </p:cNvSpPr>
          <p:nvPr>
            <p:ph idx="1"/>
          </p:nvPr>
        </p:nvSpPr>
        <p:spPr/>
        <p:txBody>
          <a:bodyPr/>
          <a:lstStyle/>
          <a:p>
            <a:r>
              <a:rPr lang="en-US" dirty="0" err="1" smtClean="0"/>
              <a:t>Khái</a:t>
            </a:r>
            <a:r>
              <a:rPr lang="en-US" dirty="0" smtClean="0"/>
              <a:t> </a:t>
            </a:r>
            <a:r>
              <a:rPr lang="en-US" dirty="0" err="1" smtClean="0"/>
              <a:t>niệm</a:t>
            </a:r>
            <a:r>
              <a:rPr lang="en-US" dirty="0" smtClean="0"/>
              <a:t> : </a:t>
            </a:r>
            <a:r>
              <a:rPr lang="en-US" dirty="0" err="1" smtClean="0"/>
              <a:t>là</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tiêm</a:t>
            </a:r>
            <a:r>
              <a:rPr lang="en-US" dirty="0" smtClean="0"/>
              <a:t> </a:t>
            </a:r>
            <a:r>
              <a:rPr lang="en-US" dirty="0" err="1" smtClean="0"/>
              <a:t>thuốc</a:t>
            </a:r>
            <a:r>
              <a:rPr lang="en-US" dirty="0" smtClean="0"/>
              <a:t> </a:t>
            </a:r>
            <a:r>
              <a:rPr lang="en-US" dirty="0" err="1" smtClean="0"/>
              <a:t>tê</a:t>
            </a:r>
            <a:r>
              <a:rPr lang="en-US" dirty="0" smtClean="0"/>
              <a:t> </a:t>
            </a:r>
            <a:r>
              <a:rPr lang="en-US" dirty="0" err="1" smtClean="0"/>
              <a:t>vào</a:t>
            </a:r>
            <a:r>
              <a:rPr lang="en-US" dirty="0" smtClean="0"/>
              <a:t> </a:t>
            </a:r>
            <a:r>
              <a:rPr lang="en-US" dirty="0" err="1" smtClean="0"/>
              <a:t>quanh</a:t>
            </a:r>
            <a:r>
              <a:rPr lang="en-US" dirty="0" smtClean="0"/>
              <a:t> </a:t>
            </a:r>
            <a:r>
              <a:rPr lang="en-US" dirty="0" err="1" smtClean="0"/>
              <a:t>đám</a:t>
            </a:r>
            <a:r>
              <a:rPr lang="en-US" dirty="0" smtClean="0"/>
              <a:t> </a:t>
            </a:r>
            <a:r>
              <a:rPr lang="en-US" dirty="0" err="1" smtClean="0"/>
              <a:t>rối</a:t>
            </a:r>
            <a:r>
              <a:rPr lang="en-US" dirty="0" smtClean="0"/>
              <a:t> </a:t>
            </a:r>
            <a:r>
              <a:rPr lang="en-US" dirty="0" err="1" smtClean="0"/>
              <a:t>thần</a:t>
            </a:r>
            <a:r>
              <a:rPr lang="en-US" dirty="0" smtClean="0"/>
              <a:t> </a:t>
            </a:r>
            <a:r>
              <a:rPr lang="en-US" dirty="0" err="1" smtClean="0"/>
              <a:t>kinh</a:t>
            </a:r>
            <a:r>
              <a:rPr lang="en-US" dirty="0" smtClean="0"/>
              <a:t> </a:t>
            </a:r>
            <a:r>
              <a:rPr lang="en-US" dirty="0" err="1" smtClean="0"/>
              <a:t>cánh</a:t>
            </a:r>
            <a:r>
              <a:rPr lang="en-US" dirty="0" smtClean="0"/>
              <a:t> </a:t>
            </a:r>
            <a:r>
              <a:rPr lang="en-US" dirty="0" err="1" smtClean="0"/>
              <a:t>tay</a:t>
            </a:r>
            <a:r>
              <a:rPr lang="en-US" dirty="0" smtClean="0"/>
              <a:t>, </a:t>
            </a:r>
            <a:r>
              <a:rPr lang="en-US" dirty="0" err="1" smtClean="0"/>
              <a:t>phong</a:t>
            </a:r>
            <a:r>
              <a:rPr lang="en-US" dirty="0" smtClean="0"/>
              <a:t> </a:t>
            </a:r>
            <a:r>
              <a:rPr lang="en-US" dirty="0" err="1" smtClean="0"/>
              <a:t>bế</a:t>
            </a:r>
            <a:r>
              <a:rPr lang="en-US" dirty="0" smtClean="0"/>
              <a:t> </a:t>
            </a:r>
            <a:r>
              <a:rPr lang="en-US" dirty="0" err="1" smtClean="0"/>
              <a:t>các</a:t>
            </a:r>
            <a:r>
              <a:rPr lang="en-US" dirty="0" smtClean="0"/>
              <a:t> </a:t>
            </a:r>
            <a:r>
              <a:rPr lang="en-US" dirty="0" err="1" smtClean="0"/>
              <a:t>dây</a:t>
            </a:r>
            <a:r>
              <a:rPr lang="en-US" dirty="0" smtClean="0"/>
              <a:t> </a:t>
            </a:r>
            <a:r>
              <a:rPr lang="en-US" dirty="0" err="1" smtClean="0"/>
              <a:t>thần</a:t>
            </a:r>
            <a:r>
              <a:rPr lang="en-US" dirty="0" smtClean="0"/>
              <a:t> </a:t>
            </a:r>
            <a:r>
              <a:rPr lang="en-US" dirty="0" err="1" smtClean="0"/>
              <a:t>kinh</a:t>
            </a:r>
            <a:r>
              <a:rPr lang="en-US" dirty="0" smtClean="0"/>
              <a:t> </a:t>
            </a:r>
            <a:r>
              <a:rPr lang="en-US" dirty="0" err="1" smtClean="0"/>
              <a:t>thuộc</a:t>
            </a:r>
            <a:r>
              <a:rPr lang="en-US" dirty="0" smtClean="0"/>
              <a:t> </a:t>
            </a:r>
            <a:r>
              <a:rPr lang="en-US" dirty="0" err="1" smtClean="0"/>
              <a:t>đám</a:t>
            </a:r>
            <a:r>
              <a:rPr lang="en-US" dirty="0" smtClean="0"/>
              <a:t> </a:t>
            </a:r>
            <a:r>
              <a:rPr lang="en-US" dirty="0" err="1" smtClean="0"/>
              <a:t>rối</a:t>
            </a:r>
            <a:r>
              <a:rPr lang="en-US" dirty="0" smtClean="0"/>
              <a:t> </a:t>
            </a:r>
            <a:r>
              <a:rPr lang="en-US" dirty="0" err="1" smtClean="0"/>
              <a:t>cánh</a:t>
            </a:r>
            <a:r>
              <a:rPr lang="en-US" dirty="0" smtClean="0"/>
              <a:t> </a:t>
            </a:r>
            <a:r>
              <a:rPr lang="en-US" dirty="0" err="1" smtClean="0"/>
              <a:t>tay</a:t>
            </a:r>
            <a:r>
              <a:rPr lang="en-US" dirty="0" smtClean="0"/>
              <a:t> </a:t>
            </a:r>
            <a:r>
              <a:rPr lang="en-US" dirty="0" err="1" smtClean="0"/>
              <a:t>và</a:t>
            </a:r>
            <a:r>
              <a:rPr lang="en-US" dirty="0" smtClean="0"/>
              <a:t> </a:t>
            </a:r>
            <a:r>
              <a:rPr lang="en-US" dirty="0" err="1" smtClean="0"/>
              <a:t>làm</a:t>
            </a:r>
            <a:r>
              <a:rPr lang="en-US" dirty="0" smtClean="0"/>
              <a:t> </a:t>
            </a:r>
            <a:r>
              <a:rPr lang="en-US" dirty="0" err="1" smtClean="0"/>
              <a:t>mất</a:t>
            </a:r>
            <a:r>
              <a:rPr lang="en-US" dirty="0" smtClean="0"/>
              <a:t> </a:t>
            </a:r>
            <a:r>
              <a:rPr lang="en-US" dirty="0" err="1" smtClean="0"/>
              <a:t>cảm</a:t>
            </a:r>
            <a:r>
              <a:rPr lang="en-US" dirty="0" smtClean="0"/>
              <a:t> </a:t>
            </a:r>
            <a:r>
              <a:rPr lang="en-US" dirty="0" err="1" smtClean="0"/>
              <a:t>giác</a:t>
            </a:r>
            <a:r>
              <a:rPr lang="en-US" dirty="0" smtClean="0"/>
              <a:t> </a:t>
            </a:r>
            <a:r>
              <a:rPr lang="en-US" dirty="0" err="1" smtClean="0"/>
              <a:t>vùng</a:t>
            </a:r>
            <a:r>
              <a:rPr lang="en-US" dirty="0" smtClean="0"/>
              <a:t> do </a:t>
            </a:r>
            <a:r>
              <a:rPr lang="en-US" dirty="0" err="1" smtClean="0"/>
              <a:t>thần</a:t>
            </a:r>
            <a:r>
              <a:rPr lang="en-US" dirty="0" smtClean="0"/>
              <a:t> </a:t>
            </a:r>
            <a:r>
              <a:rPr lang="en-US" dirty="0" err="1" smtClean="0"/>
              <a:t>kinh</a:t>
            </a:r>
            <a:r>
              <a:rPr lang="en-US" dirty="0" smtClean="0"/>
              <a:t> </a:t>
            </a:r>
            <a:r>
              <a:rPr lang="en-US" dirty="0" err="1" smtClean="0"/>
              <a:t>này</a:t>
            </a:r>
            <a:r>
              <a:rPr lang="en-US" dirty="0" smtClean="0"/>
              <a:t> chi </a:t>
            </a:r>
            <a:r>
              <a:rPr lang="en-US" dirty="0" err="1" smtClean="0"/>
              <a:t>phối</a:t>
            </a:r>
            <a:r>
              <a:rPr lang="en-US" dirty="0" smtClean="0"/>
              <a:t>.</a:t>
            </a:r>
            <a:endParaRPr lang="en-US" dirty="0"/>
          </a:p>
        </p:txBody>
      </p:sp>
    </p:spTree>
    <p:extLst>
      <p:ext uri="{BB962C8B-B14F-4D97-AF65-F5344CB8AC3E}">
        <p14:creationId xmlns:p14="http://schemas.microsoft.com/office/powerpoint/2010/main" val="32246947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427156"/>
            <a:ext cx="7010400" cy="6430844"/>
          </a:xfrm>
        </p:spPr>
      </p:pic>
    </p:spTree>
    <p:extLst>
      <p:ext uri="{BB962C8B-B14F-4D97-AF65-F5344CB8AC3E}">
        <p14:creationId xmlns:p14="http://schemas.microsoft.com/office/powerpoint/2010/main" val="3817132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ĐƯỜNG TRÊN ĐÒN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50298"/>
            <a:ext cx="4876800" cy="3245652"/>
          </a:xfrm>
          <a:prstGeom prst="rect">
            <a:avLst/>
          </a:prstGeom>
        </p:spPr>
      </p:pic>
      <p:pic>
        <p:nvPicPr>
          <p:cNvPr id="6"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24400" y="2238365"/>
            <a:ext cx="4419600" cy="3669518"/>
          </a:xfrm>
          <a:prstGeom prst="rect">
            <a:avLst/>
          </a:prstGeom>
        </p:spPr>
      </p:pic>
    </p:spTree>
    <p:extLst>
      <p:ext uri="{BB962C8B-B14F-4D97-AF65-F5344CB8AC3E}">
        <p14:creationId xmlns:p14="http://schemas.microsoft.com/office/powerpoint/2010/main" val="42100101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TAI BIẾN</a:t>
            </a:r>
            <a:endParaRPr lang="en-US" dirty="0"/>
          </a:p>
        </p:txBody>
      </p:sp>
      <p:sp>
        <p:nvSpPr>
          <p:cNvPr id="3" name="Content Placeholder 2"/>
          <p:cNvSpPr>
            <a:spLocks noGrp="1"/>
          </p:cNvSpPr>
          <p:nvPr>
            <p:ph idx="1"/>
          </p:nvPr>
        </p:nvSpPr>
        <p:spPr/>
        <p:txBody>
          <a:bodyPr/>
          <a:lstStyle/>
          <a:p>
            <a:r>
              <a:rPr lang="en-US" dirty="0" smtClean="0"/>
              <a:t>1. </a:t>
            </a:r>
            <a:r>
              <a:rPr lang="en-US" dirty="0" err="1" smtClean="0"/>
              <a:t>Tràn</a:t>
            </a:r>
            <a:r>
              <a:rPr lang="en-US" dirty="0" smtClean="0"/>
              <a:t> </a:t>
            </a:r>
            <a:r>
              <a:rPr lang="en-US" dirty="0" err="1" smtClean="0"/>
              <a:t>khí</a:t>
            </a:r>
            <a:r>
              <a:rPr lang="en-US" dirty="0" smtClean="0"/>
              <a:t> </a:t>
            </a:r>
            <a:r>
              <a:rPr lang="en-US" dirty="0" err="1" smtClean="0"/>
              <a:t>màng</a:t>
            </a:r>
            <a:r>
              <a:rPr lang="en-US" dirty="0" smtClean="0"/>
              <a:t> </a:t>
            </a:r>
            <a:r>
              <a:rPr lang="en-US" dirty="0" err="1" smtClean="0"/>
              <a:t>phổi</a:t>
            </a:r>
            <a:r>
              <a:rPr lang="en-US" dirty="0" smtClean="0"/>
              <a:t>.</a:t>
            </a:r>
          </a:p>
          <a:p>
            <a:r>
              <a:rPr lang="en-US" dirty="0" smtClean="0"/>
              <a:t>2. </a:t>
            </a:r>
            <a:r>
              <a:rPr lang="en-US" dirty="0" err="1" smtClean="0"/>
              <a:t>Chọc</a:t>
            </a:r>
            <a:r>
              <a:rPr lang="en-US" dirty="0" smtClean="0"/>
              <a:t> </a:t>
            </a:r>
            <a:r>
              <a:rPr lang="en-US" dirty="0" err="1" smtClean="0"/>
              <a:t>vào</a:t>
            </a:r>
            <a:r>
              <a:rPr lang="en-US" dirty="0" smtClean="0"/>
              <a:t> </a:t>
            </a:r>
            <a:r>
              <a:rPr lang="en-US" dirty="0" err="1" smtClean="0"/>
              <a:t>động</a:t>
            </a:r>
            <a:r>
              <a:rPr lang="en-US" dirty="0" smtClean="0"/>
              <a:t> </a:t>
            </a:r>
            <a:r>
              <a:rPr lang="en-US" dirty="0" err="1" smtClean="0"/>
              <a:t>mạch</a:t>
            </a:r>
            <a:r>
              <a:rPr lang="en-US" dirty="0" smtClean="0"/>
              <a:t> </a:t>
            </a:r>
            <a:r>
              <a:rPr lang="en-US" dirty="0" err="1" smtClean="0"/>
              <a:t>dưới</a:t>
            </a:r>
            <a:r>
              <a:rPr lang="en-US" dirty="0" smtClean="0"/>
              <a:t> </a:t>
            </a:r>
            <a:r>
              <a:rPr lang="en-US" dirty="0" err="1" smtClean="0"/>
              <a:t>đòn</a:t>
            </a:r>
            <a:r>
              <a:rPr lang="en-US" dirty="0" smtClean="0"/>
              <a:t>.</a:t>
            </a:r>
          </a:p>
          <a:p>
            <a:r>
              <a:rPr lang="en-US" dirty="0" smtClean="0"/>
              <a:t>3. </a:t>
            </a:r>
            <a:r>
              <a:rPr lang="en-US" dirty="0" err="1" smtClean="0"/>
              <a:t>Liệt</a:t>
            </a:r>
            <a:r>
              <a:rPr lang="en-US" dirty="0" smtClean="0"/>
              <a:t> </a:t>
            </a:r>
            <a:r>
              <a:rPr lang="en-US" dirty="0" err="1" smtClean="0"/>
              <a:t>thần</a:t>
            </a:r>
            <a:r>
              <a:rPr lang="en-US" dirty="0" smtClean="0"/>
              <a:t> </a:t>
            </a:r>
            <a:r>
              <a:rPr lang="en-US" dirty="0" err="1" smtClean="0"/>
              <a:t>kinh</a:t>
            </a:r>
            <a:r>
              <a:rPr lang="en-US" dirty="0" smtClean="0"/>
              <a:t> </a:t>
            </a:r>
            <a:r>
              <a:rPr lang="en-US" dirty="0" err="1" smtClean="0"/>
              <a:t>hoành</a:t>
            </a:r>
            <a:r>
              <a:rPr lang="en-US" dirty="0" smtClean="0"/>
              <a:t>.</a:t>
            </a:r>
          </a:p>
          <a:p>
            <a:r>
              <a:rPr lang="en-US" dirty="0" smtClean="0"/>
              <a:t>4. </a:t>
            </a:r>
            <a:r>
              <a:rPr lang="en-US" dirty="0" err="1" smtClean="0"/>
              <a:t>Tổn</a:t>
            </a:r>
            <a:r>
              <a:rPr lang="en-US" dirty="0" smtClean="0"/>
              <a:t> </a:t>
            </a:r>
            <a:r>
              <a:rPr lang="en-US" dirty="0" err="1" smtClean="0"/>
              <a:t>thương</a:t>
            </a:r>
            <a:r>
              <a:rPr lang="en-US" dirty="0" smtClean="0"/>
              <a:t> </a:t>
            </a:r>
            <a:r>
              <a:rPr lang="en-US" dirty="0" err="1" smtClean="0"/>
              <a:t>thần</a:t>
            </a:r>
            <a:r>
              <a:rPr lang="en-US" dirty="0" smtClean="0"/>
              <a:t> </a:t>
            </a:r>
            <a:r>
              <a:rPr lang="en-US" dirty="0" err="1" smtClean="0"/>
              <a:t>kinh</a:t>
            </a:r>
            <a:endParaRPr lang="en-US" dirty="0"/>
          </a:p>
        </p:txBody>
      </p:sp>
    </p:spTree>
    <p:extLst>
      <p:ext uri="{BB962C8B-B14F-4D97-AF65-F5344CB8AC3E}">
        <p14:creationId xmlns:p14="http://schemas.microsoft.com/office/powerpoint/2010/main" val="29163134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loại</a:t>
            </a:r>
            <a:r>
              <a:rPr lang="en-US" dirty="0" smtClean="0"/>
              <a:t> </a:t>
            </a:r>
            <a:r>
              <a:rPr lang="en-US" dirty="0" err="1" smtClean="0"/>
              <a:t>thuốc</a:t>
            </a:r>
            <a:r>
              <a:rPr lang="en-US" dirty="0" smtClean="0"/>
              <a:t> </a:t>
            </a:r>
            <a:r>
              <a:rPr lang="en-US" dirty="0" err="1" smtClean="0"/>
              <a:t>tê</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43000"/>
            <a:ext cx="8534400" cy="4400550"/>
          </a:xfrm>
        </p:spPr>
      </p:pic>
      <p:sp>
        <p:nvSpPr>
          <p:cNvPr id="3" name="TextBox 2"/>
          <p:cNvSpPr txBox="1"/>
          <p:nvPr/>
        </p:nvSpPr>
        <p:spPr>
          <a:xfrm>
            <a:off x="1143000" y="5334000"/>
            <a:ext cx="6934200" cy="646331"/>
          </a:xfrm>
          <a:prstGeom prst="rect">
            <a:avLst/>
          </a:prstGeom>
          <a:noFill/>
        </p:spPr>
        <p:txBody>
          <a:bodyPr wrap="square" rtlCol="0">
            <a:spAutoFit/>
          </a:bodyPr>
          <a:lstStyle/>
          <a:p>
            <a:r>
              <a:rPr lang="en-US" dirty="0" smtClean="0"/>
              <a:t>* </a:t>
            </a:r>
            <a:r>
              <a:rPr lang="en-US" dirty="0" err="1" smtClean="0"/>
              <a:t>Cocain</a:t>
            </a:r>
            <a:r>
              <a:rPr lang="en-US" dirty="0" smtClean="0"/>
              <a:t>: </a:t>
            </a:r>
            <a:r>
              <a:rPr lang="en-US" dirty="0" err="1" smtClean="0"/>
              <a:t>thuốc</a:t>
            </a:r>
            <a:r>
              <a:rPr lang="en-US" dirty="0" smtClean="0"/>
              <a:t> </a:t>
            </a:r>
            <a:r>
              <a:rPr lang="en-US" dirty="0" err="1" smtClean="0"/>
              <a:t>tê</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trên</a:t>
            </a:r>
            <a:r>
              <a:rPr lang="en-US" dirty="0" smtClean="0"/>
              <a:t> </a:t>
            </a:r>
            <a:r>
              <a:rPr lang="en-US" dirty="0" err="1" smtClean="0"/>
              <a:t>lâm</a:t>
            </a:r>
            <a:r>
              <a:rPr lang="en-US" dirty="0" smtClean="0"/>
              <a:t> </a:t>
            </a:r>
            <a:r>
              <a:rPr lang="en-US" dirty="0" err="1" smtClean="0"/>
              <a:t>sàng</a:t>
            </a:r>
            <a:r>
              <a:rPr lang="en-US" dirty="0" smtClean="0"/>
              <a:t> </a:t>
            </a:r>
            <a:r>
              <a:rPr lang="en-US" dirty="0" err="1" smtClean="0"/>
              <a:t>vì</a:t>
            </a:r>
            <a:r>
              <a:rPr lang="en-US" dirty="0" smtClean="0"/>
              <a:t> </a:t>
            </a:r>
            <a:r>
              <a:rPr lang="en-US" dirty="0" err="1" smtClean="0"/>
              <a:t>tác</a:t>
            </a:r>
            <a:r>
              <a:rPr lang="en-US" dirty="0" smtClean="0"/>
              <a:t> </a:t>
            </a:r>
            <a:r>
              <a:rPr lang="en-US" dirty="0" err="1" smtClean="0"/>
              <a:t>dụng</a:t>
            </a:r>
            <a:r>
              <a:rPr lang="en-US" dirty="0" smtClean="0"/>
              <a:t> </a:t>
            </a:r>
            <a:r>
              <a:rPr lang="en-US" dirty="0" err="1" smtClean="0"/>
              <a:t>độc</a:t>
            </a:r>
            <a:r>
              <a:rPr lang="en-US" dirty="0" smtClean="0"/>
              <a:t> </a:t>
            </a:r>
            <a:r>
              <a:rPr lang="en-US" dirty="0" err="1" smtClean="0"/>
              <a:t>toàn</a:t>
            </a:r>
            <a:r>
              <a:rPr lang="en-US" dirty="0" smtClean="0"/>
              <a:t> </a:t>
            </a:r>
            <a:r>
              <a:rPr lang="en-US" dirty="0" err="1" smtClean="0"/>
              <a:t>thân</a:t>
            </a:r>
            <a:r>
              <a:rPr lang="en-US" dirty="0" smtClean="0"/>
              <a:t> </a:t>
            </a:r>
            <a:r>
              <a:rPr lang="en-US" dirty="0" err="1" smtClean="0"/>
              <a:t>cao</a:t>
            </a:r>
            <a:r>
              <a:rPr lang="en-US" dirty="0" smtClean="0"/>
              <a:t> </a:t>
            </a:r>
            <a:r>
              <a:rPr lang="en-US" dirty="0" err="1" smtClean="0"/>
              <a:t>nên</a:t>
            </a:r>
            <a:r>
              <a:rPr lang="en-US" dirty="0" smtClean="0"/>
              <a:t> </a:t>
            </a:r>
            <a:r>
              <a:rPr lang="en-US" dirty="0" err="1" smtClean="0"/>
              <a:t>không</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nữa</a:t>
            </a:r>
            <a:r>
              <a:rPr lang="en-US" dirty="0" smtClean="0"/>
              <a:t>.</a:t>
            </a:r>
            <a:endParaRPr lang="en-US" dirty="0"/>
          </a:p>
        </p:txBody>
      </p:sp>
    </p:spTree>
    <p:extLst>
      <p:ext uri="{BB962C8B-B14F-4D97-AF65-F5344CB8AC3E}">
        <p14:creationId xmlns:p14="http://schemas.microsoft.com/office/powerpoint/2010/main" val="20066152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93439"/>
            <a:ext cx="2743200" cy="1096962"/>
          </a:xfrm>
        </p:spPr>
        <p:txBody>
          <a:bodyPr/>
          <a:lstStyle/>
          <a:p>
            <a:r>
              <a:rPr lang="en-US" dirty="0" smtClean="0"/>
              <a:t>CHỈ ĐỊNH</a:t>
            </a:r>
            <a:endParaRPr lang="en-US" dirty="0"/>
          </a:p>
        </p:txBody>
      </p:sp>
      <p:sp>
        <p:nvSpPr>
          <p:cNvPr id="3" name="Content Placeholder 2"/>
          <p:cNvSpPr>
            <a:spLocks noGrp="1"/>
          </p:cNvSpPr>
          <p:nvPr>
            <p:ph idx="1"/>
          </p:nvPr>
        </p:nvSpPr>
        <p:spPr>
          <a:xfrm>
            <a:off x="457200" y="1676400"/>
            <a:ext cx="3200400" cy="4449763"/>
          </a:xfrm>
        </p:spPr>
        <p:txBody>
          <a:bodyPr/>
          <a:lstStyle/>
          <a:p>
            <a:r>
              <a:rPr lang="en-US" dirty="0" err="1" smtClean="0"/>
              <a:t>Các</a:t>
            </a:r>
            <a:r>
              <a:rPr lang="en-US" dirty="0" smtClean="0"/>
              <a:t> </a:t>
            </a:r>
            <a:r>
              <a:rPr lang="en-US" dirty="0" err="1" smtClean="0"/>
              <a:t>phẫu</a:t>
            </a:r>
            <a:r>
              <a:rPr lang="en-US" dirty="0" smtClean="0"/>
              <a:t> </a:t>
            </a:r>
            <a:r>
              <a:rPr lang="en-US" dirty="0" err="1" smtClean="0"/>
              <a:t>thuật</a:t>
            </a:r>
            <a:r>
              <a:rPr lang="en-US" dirty="0" smtClean="0"/>
              <a:t> </a:t>
            </a:r>
            <a:r>
              <a:rPr lang="en-US" dirty="0" err="1" smtClean="0"/>
              <a:t>giữa</a:t>
            </a:r>
            <a:r>
              <a:rPr lang="en-US" dirty="0" smtClean="0"/>
              <a:t> </a:t>
            </a:r>
            <a:r>
              <a:rPr lang="en-US" dirty="0" err="1" smtClean="0"/>
              <a:t>cánh</a:t>
            </a:r>
            <a:r>
              <a:rPr lang="en-US" dirty="0" smtClean="0"/>
              <a:t> </a:t>
            </a:r>
            <a:r>
              <a:rPr lang="en-US" dirty="0" err="1" smtClean="0"/>
              <a:t>tay</a:t>
            </a:r>
            <a:r>
              <a:rPr lang="en-US" dirty="0" smtClean="0"/>
              <a:t> </a:t>
            </a:r>
            <a:r>
              <a:rPr lang="en-US" dirty="0" err="1" smtClean="0"/>
              <a:t>đến</a:t>
            </a:r>
            <a:r>
              <a:rPr lang="en-US" dirty="0" smtClean="0"/>
              <a:t> </a:t>
            </a:r>
            <a:r>
              <a:rPr lang="en-US" dirty="0" err="1" smtClean="0"/>
              <a:t>bàn</a:t>
            </a:r>
            <a:r>
              <a:rPr lang="en-US" dirty="0" smtClean="0"/>
              <a:t> </a:t>
            </a:r>
            <a:r>
              <a:rPr lang="en-US" dirty="0" err="1" smtClean="0"/>
              <a:t>tay</a:t>
            </a:r>
            <a:endParaRPr lang="en-US" dirty="0"/>
          </a:p>
        </p:txBody>
      </p:sp>
      <p:sp>
        <p:nvSpPr>
          <p:cNvPr id="5" name="TextBox 4"/>
          <p:cNvSpPr txBox="1"/>
          <p:nvPr/>
        </p:nvSpPr>
        <p:spPr>
          <a:xfrm>
            <a:off x="4343400" y="457200"/>
            <a:ext cx="4343400" cy="769441"/>
          </a:xfrm>
          <a:prstGeom prst="rect">
            <a:avLst/>
          </a:prstGeom>
          <a:noFill/>
        </p:spPr>
        <p:txBody>
          <a:bodyPr wrap="square" rtlCol="0">
            <a:spAutoFit/>
          </a:bodyPr>
          <a:lstStyle/>
          <a:p>
            <a:r>
              <a:rPr lang="en-US" sz="4400" dirty="0" smtClean="0"/>
              <a:t>CHỐNG CHỈ ĐỊNH</a:t>
            </a:r>
            <a:endParaRPr lang="en-US" sz="4400" dirty="0"/>
          </a:p>
        </p:txBody>
      </p:sp>
      <p:sp>
        <p:nvSpPr>
          <p:cNvPr id="6" name="TextBox 5"/>
          <p:cNvSpPr txBox="1"/>
          <p:nvPr/>
        </p:nvSpPr>
        <p:spPr>
          <a:xfrm>
            <a:off x="4038600" y="1600200"/>
            <a:ext cx="4724400" cy="3323987"/>
          </a:xfrm>
          <a:prstGeom prst="rect">
            <a:avLst/>
          </a:prstGeom>
          <a:noFill/>
        </p:spPr>
        <p:txBody>
          <a:bodyPr wrap="square" rtlCol="0">
            <a:spAutoFit/>
          </a:bodyPr>
          <a:lstStyle/>
          <a:p>
            <a:pPr marL="285750" indent="-285750">
              <a:buFontTx/>
              <a:buChar char="-"/>
            </a:pPr>
            <a:r>
              <a:rPr lang="en-US" sz="3200" dirty="0" err="1" smtClean="0"/>
              <a:t>Liệt</a:t>
            </a:r>
            <a:r>
              <a:rPr lang="en-US" sz="3200" dirty="0" smtClean="0"/>
              <a:t> </a:t>
            </a:r>
            <a:r>
              <a:rPr lang="en-US" sz="3200" dirty="0" err="1" smtClean="0"/>
              <a:t>cơ</a:t>
            </a:r>
            <a:r>
              <a:rPr lang="en-US" sz="3200" dirty="0" smtClean="0"/>
              <a:t> </a:t>
            </a:r>
            <a:r>
              <a:rPr lang="en-US" sz="3200" dirty="0" err="1" smtClean="0"/>
              <a:t>hoành</a:t>
            </a:r>
            <a:r>
              <a:rPr lang="en-US" sz="3200" dirty="0" smtClean="0"/>
              <a:t> </a:t>
            </a:r>
            <a:r>
              <a:rPr lang="en-US" sz="3200" dirty="0" err="1" smtClean="0"/>
              <a:t>bên</a:t>
            </a:r>
            <a:r>
              <a:rPr lang="en-US" sz="3200" dirty="0" smtClean="0"/>
              <a:t> </a:t>
            </a:r>
            <a:r>
              <a:rPr lang="en-US" sz="3200" dirty="0" err="1" smtClean="0"/>
              <a:t>đối</a:t>
            </a:r>
            <a:r>
              <a:rPr lang="en-US" sz="3200" dirty="0" smtClean="0"/>
              <a:t> </a:t>
            </a:r>
            <a:r>
              <a:rPr lang="en-US" sz="3200" dirty="0" err="1" smtClean="0"/>
              <a:t>diện</a:t>
            </a:r>
            <a:endParaRPr lang="en-US" sz="3200" dirty="0" smtClean="0"/>
          </a:p>
          <a:p>
            <a:pPr marL="285750" indent="-285750">
              <a:buFontTx/>
              <a:buChar char="-"/>
            </a:pPr>
            <a:r>
              <a:rPr lang="en-US" sz="3200" dirty="0" err="1" smtClean="0"/>
              <a:t>Tràn</a:t>
            </a:r>
            <a:r>
              <a:rPr lang="en-US" sz="3200" dirty="0" smtClean="0"/>
              <a:t> </a:t>
            </a:r>
            <a:r>
              <a:rPr lang="en-US" sz="3200" dirty="0" err="1" smtClean="0"/>
              <a:t>khí</a:t>
            </a:r>
            <a:r>
              <a:rPr lang="en-US" sz="3200" dirty="0" smtClean="0"/>
              <a:t> </a:t>
            </a:r>
            <a:r>
              <a:rPr lang="en-US" sz="3200" dirty="0" err="1" smtClean="0"/>
              <a:t>màng</a:t>
            </a:r>
            <a:r>
              <a:rPr lang="en-US" sz="3200" dirty="0" smtClean="0"/>
              <a:t> </a:t>
            </a:r>
            <a:r>
              <a:rPr lang="en-US" sz="3200" dirty="0" err="1" smtClean="0"/>
              <a:t>phổi</a:t>
            </a:r>
            <a:r>
              <a:rPr lang="en-US" sz="3200" dirty="0" smtClean="0"/>
              <a:t> </a:t>
            </a:r>
            <a:r>
              <a:rPr lang="en-US" sz="3200" dirty="0" err="1" smtClean="0"/>
              <a:t>bên</a:t>
            </a:r>
            <a:r>
              <a:rPr lang="en-US" sz="3200" dirty="0" smtClean="0"/>
              <a:t> </a:t>
            </a:r>
            <a:r>
              <a:rPr lang="en-US" sz="3200" dirty="0" err="1" smtClean="0"/>
              <a:t>đối</a:t>
            </a:r>
            <a:r>
              <a:rPr lang="en-US" sz="3200" dirty="0" smtClean="0"/>
              <a:t> </a:t>
            </a:r>
            <a:r>
              <a:rPr lang="en-US" sz="3200" dirty="0" err="1" smtClean="0"/>
              <a:t>diện</a:t>
            </a:r>
            <a:r>
              <a:rPr lang="en-US" sz="3200" dirty="0" smtClean="0"/>
              <a:t>.</a:t>
            </a:r>
          </a:p>
          <a:p>
            <a:pPr marL="285750" indent="-285750">
              <a:buFontTx/>
              <a:buChar char="-"/>
            </a:pPr>
            <a:r>
              <a:rPr lang="en-US" sz="3200" dirty="0" err="1" smtClean="0"/>
              <a:t>Suy</a:t>
            </a:r>
            <a:r>
              <a:rPr lang="en-US" sz="3200" dirty="0" smtClean="0"/>
              <a:t> </a:t>
            </a:r>
            <a:r>
              <a:rPr lang="en-US" sz="3200" dirty="0" err="1" smtClean="0"/>
              <a:t>hô</a:t>
            </a:r>
            <a:r>
              <a:rPr lang="en-US" sz="3200" dirty="0" smtClean="0"/>
              <a:t> </a:t>
            </a:r>
            <a:r>
              <a:rPr lang="en-US" sz="3200" dirty="0" err="1" smtClean="0"/>
              <a:t>hấp</a:t>
            </a:r>
            <a:r>
              <a:rPr lang="en-US" sz="3200" dirty="0" smtClean="0"/>
              <a:t>.</a:t>
            </a:r>
          </a:p>
          <a:p>
            <a:pPr marL="285750" indent="-285750">
              <a:buFontTx/>
              <a:buChar char="-"/>
            </a:pPr>
            <a:r>
              <a:rPr lang="en-US" sz="3200" dirty="0" err="1" smtClean="0"/>
              <a:t>Gây</a:t>
            </a:r>
            <a:r>
              <a:rPr lang="en-US" sz="3200" dirty="0" smtClean="0"/>
              <a:t> </a:t>
            </a:r>
            <a:r>
              <a:rPr lang="en-US" sz="3200" dirty="0" err="1" smtClean="0"/>
              <a:t>tê</a:t>
            </a:r>
            <a:r>
              <a:rPr lang="en-US" sz="3200" dirty="0" smtClean="0"/>
              <a:t> 2 </a:t>
            </a:r>
            <a:r>
              <a:rPr lang="en-US" sz="3200" dirty="0" err="1" smtClean="0"/>
              <a:t>bên</a:t>
            </a:r>
            <a:endParaRPr lang="en-US" sz="3200" dirty="0" smtClean="0"/>
          </a:p>
          <a:p>
            <a:pPr marL="285750" indent="-285750">
              <a:buFontTx/>
              <a:buChar char="-"/>
            </a:pPr>
            <a:endParaRPr lang="en-US" dirty="0"/>
          </a:p>
        </p:txBody>
      </p:sp>
    </p:spTree>
    <p:extLst>
      <p:ext uri="{BB962C8B-B14F-4D97-AF65-F5344CB8AC3E}">
        <p14:creationId xmlns:p14="http://schemas.microsoft.com/office/powerpoint/2010/main" val="7251170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ĐƯỜNG NÁCH</a:t>
            </a:r>
            <a:endParaRPr lang="en-US" dirty="0"/>
          </a:p>
        </p:txBody>
      </p:sp>
      <p:sp>
        <p:nvSpPr>
          <p:cNvPr id="3" name="Content Placeholder 2"/>
          <p:cNvSpPr>
            <a:spLocks noGrp="1"/>
          </p:cNvSpPr>
          <p:nvPr>
            <p:ph idx="1"/>
          </p:nvPr>
        </p:nvSpPr>
        <p:spPr/>
        <p:txBody>
          <a:bodyPr/>
          <a:lstStyle/>
          <a:p>
            <a:pPr marL="0" indent="0">
              <a:buNone/>
            </a:pPr>
            <a:r>
              <a:rPr lang="en-US" dirty="0" err="1" smtClean="0"/>
              <a:t>Thuốc</a:t>
            </a:r>
            <a:r>
              <a:rPr lang="en-US" dirty="0" smtClean="0"/>
              <a:t> </a:t>
            </a:r>
            <a:r>
              <a:rPr lang="en-US" dirty="0" err="1" smtClean="0"/>
              <a:t>tê</a:t>
            </a:r>
            <a:r>
              <a:rPr lang="en-US" dirty="0" smtClean="0"/>
              <a:t> </a:t>
            </a:r>
            <a:r>
              <a:rPr lang="en-US" dirty="0" err="1" smtClean="0"/>
              <a:t>được</a:t>
            </a:r>
            <a:r>
              <a:rPr lang="en-US" dirty="0" smtClean="0"/>
              <a:t> </a:t>
            </a:r>
            <a:r>
              <a:rPr lang="en-US" dirty="0" err="1" smtClean="0"/>
              <a:t>tiêm</a:t>
            </a:r>
            <a:r>
              <a:rPr lang="en-US" dirty="0" smtClean="0"/>
              <a:t> </a:t>
            </a:r>
            <a:r>
              <a:rPr lang="en-US" dirty="0" err="1" smtClean="0"/>
              <a:t>vào</a:t>
            </a:r>
            <a:r>
              <a:rPr lang="en-US" dirty="0" smtClean="0"/>
              <a:t> </a:t>
            </a:r>
            <a:r>
              <a:rPr lang="en-US" dirty="0" err="1" smtClean="0"/>
              <a:t>đám</a:t>
            </a:r>
            <a:r>
              <a:rPr lang="en-US" dirty="0" smtClean="0"/>
              <a:t> </a:t>
            </a:r>
            <a:r>
              <a:rPr lang="en-US" dirty="0" err="1" smtClean="0"/>
              <a:t>rối</a:t>
            </a:r>
            <a:r>
              <a:rPr lang="en-US" dirty="0" smtClean="0"/>
              <a:t> </a:t>
            </a:r>
            <a:r>
              <a:rPr lang="en-US" dirty="0" err="1" smtClean="0"/>
              <a:t>cánh</a:t>
            </a:r>
            <a:r>
              <a:rPr lang="en-US" dirty="0" smtClean="0"/>
              <a:t> </a:t>
            </a:r>
            <a:r>
              <a:rPr lang="en-US" dirty="0" err="1" smtClean="0"/>
              <a:t>tay</a:t>
            </a:r>
            <a:r>
              <a:rPr lang="en-US" dirty="0" smtClean="0"/>
              <a:t> ở </a:t>
            </a:r>
            <a:r>
              <a:rPr lang="en-US" dirty="0" err="1" smtClean="0"/>
              <a:t>hõm</a:t>
            </a:r>
            <a:r>
              <a:rPr lang="en-US" dirty="0" smtClean="0"/>
              <a:t> </a:t>
            </a:r>
            <a:r>
              <a:rPr lang="en-US" dirty="0" err="1" smtClean="0"/>
              <a:t>nách</a:t>
            </a:r>
            <a:r>
              <a:rPr lang="en-US" dirty="0" smtClean="0"/>
              <a:t>. Ở </a:t>
            </a:r>
            <a:r>
              <a:rPr lang="en-US" dirty="0" err="1" smtClean="0"/>
              <a:t>vị</a:t>
            </a:r>
            <a:r>
              <a:rPr lang="en-US" dirty="0" smtClean="0"/>
              <a:t> </a:t>
            </a:r>
            <a:r>
              <a:rPr lang="en-US" dirty="0" err="1" smtClean="0"/>
              <a:t>trí</a:t>
            </a:r>
            <a:r>
              <a:rPr lang="en-US" dirty="0" smtClean="0"/>
              <a:t> </a:t>
            </a:r>
            <a:r>
              <a:rPr lang="en-US" dirty="0" err="1" smtClean="0"/>
              <a:t>này</a:t>
            </a:r>
            <a:r>
              <a:rPr lang="en-US" dirty="0" smtClean="0"/>
              <a:t> </a:t>
            </a:r>
            <a:r>
              <a:rPr lang="en-US" dirty="0" err="1" smtClean="0"/>
              <a:t>các</a:t>
            </a:r>
            <a:r>
              <a:rPr lang="en-US" dirty="0" smtClean="0"/>
              <a:t> </a:t>
            </a:r>
            <a:r>
              <a:rPr lang="en-US" dirty="0" err="1" smtClean="0"/>
              <a:t>thần</a:t>
            </a:r>
            <a:r>
              <a:rPr lang="en-US" dirty="0" smtClean="0"/>
              <a:t> </a:t>
            </a:r>
            <a:r>
              <a:rPr lang="en-US" dirty="0" err="1" smtClean="0"/>
              <a:t>kinh</a:t>
            </a:r>
            <a:r>
              <a:rPr lang="en-US" dirty="0" smtClean="0"/>
              <a:t> </a:t>
            </a:r>
            <a:r>
              <a:rPr lang="en-US" dirty="0" err="1" smtClean="0"/>
              <a:t>đi</a:t>
            </a:r>
            <a:r>
              <a:rPr lang="en-US" dirty="0" smtClean="0"/>
              <a:t> </a:t>
            </a:r>
            <a:r>
              <a:rPr lang="en-US" dirty="0" err="1" smtClean="0"/>
              <a:t>quanh</a:t>
            </a:r>
            <a:r>
              <a:rPr lang="en-US" dirty="0" smtClean="0"/>
              <a:t> </a:t>
            </a:r>
            <a:r>
              <a:rPr lang="en-US" dirty="0" err="1" smtClean="0"/>
              <a:t>động</a:t>
            </a:r>
            <a:r>
              <a:rPr lang="en-US" dirty="0" smtClean="0"/>
              <a:t> </a:t>
            </a:r>
            <a:r>
              <a:rPr lang="en-US" dirty="0" err="1" smtClean="0"/>
              <a:t>mạch</a:t>
            </a:r>
            <a:r>
              <a:rPr lang="en-US" dirty="0" smtClean="0"/>
              <a:t> </a:t>
            </a:r>
            <a:r>
              <a:rPr lang="en-US" dirty="0" err="1" smtClean="0"/>
              <a:t>cánh</a:t>
            </a:r>
            <a:r>
              <a:rPr lang="en-US" dirty="0" smtClean="0"/>
              <a:t> </a:t>
            </a:r>
            <a:r>
              <a:rPr lang="en-US" dirty="0" err="1" smtClean="0"/>
              <a:t>tay</a:t>
            </a:r>
            <a:r>
              <a:rPr lang="en-US" dirty="0" smtClean="0"/>
              <a:t>. </a:t>
            </a:r>
          </a:p>
          <a:p>
            <a:pPr>
              <a:buFontTx/>
              <a:buChar char="-"/>
            </a:pPr>
            <a:r>
              <a:rPr lang="en-US" dirty="0" err="1" smtClean="0"/>
              <a:t>Nếu</a:t>
            </a:r>
            <a:r>
              <a:rPr lang="en-US" dirty="0" smtClean="0"/>
              <a:t> </a:t>
            </a:r>
            <a:r>
              <a:rPr lang="en-US" dirty="0" err="1" smtClean="0"/>
              <a:t>có</a:t>
            </a:r>
            <a:r>
              <a:rPr lang="en-US" dirty="0" smtClean="0"/>
              <a:t> </a:t>
            </a:r>
            <a:r>
              <a:rPr lang="en-US" dirty="0" err="1" smtClean="0"/>
              <a:t>siêu</a:t>
            </a:r>
            <a:r>
              <a:rPr lang="en-US" dirty="0" smtClean="0"/>
              <a:t> </a:t>
            </a:r>
            <a:r>
              <a:rPr lang="en-US" dirty="0" err="1" smtClean="0"/>
              <a:t>âm</a:t>
            </a:r>
            <a:r>
              <a:rPr lang="en-US" dirty="0" smtClean="0"/>
              <a:t>: </a:t>
            </a:r>
            <a:r>
              <a:rPr lang="en-US" dirty="0" err="1" smtClean="0"/>
              <a:t>chỉ</a:t>
            </a:r>
            <a:r>
              <a:rPr lang="en-US" dirty="0" smtClean="0"/>
              <a:t> </a:t>
            </a:r>
            <a:r>
              <a:rPr lang="en-US" dirty="0" err="1" smtClean="0"/>
              <a:t>định</a:t>
            </a:r>
            <a:r>
              <a:rPr lang="en-US" dirty="0" smtClean="0"/>
              <a:t> </a:t>
            </a:r>
            <a:r>
              <a:rPr lang="en-US" dirty="0" err="1" smtClean="0"/>
              <a:t>cho</a:t>
            </a:r>
            <a:r>
              <a:rPr lang="en-US" dirty="0" smtClean="0"/>
              <a:t> </a:t>
            </a:r>
            <a:r>
              <a:rPr lang="en-US" dirty="0" err="1" smtClean="0"/>
              <a:t>phẫu</a:t>
            </a:r>
            <a:r>
              <a:rPr lang="en-US" dirty="0" smtClean="0"/>
              <a:t> </a:t>
            </a:r>
            <a:r>
              <a:rPr lang="en-US" dirty="0" err="1" smtClean="0"/>
              <a:t>thuật</a:t>
            </a:r>
            <a:r>
              <a:rPr lang="en-US" dirty="0" smtClean="0"/>
              <a:t> </a:t>
            </a:r>
            <a:r>
              <a:rPr lang="en-US" dirty="0" err="1" smtClean="0"/>
              <a:t>từ</a:t>
            </a:r>
            <a:r>
              <a:rPr lang="en-US" dirty="0" smtClean="0"/>
              <a:t> </a:t>
            </a:r>
            <a:r>
              <a:rPr lang="en-US" dirty="0" err="1" smtClean="0"/>
              <a:t>khuỷu</a:t>
            </a:r>
            <a:r>
              <a:rPr lang="en-US" dirty="0" smtClean="0"/>
              <a:t> </a:t>
            </a:r>
            <a:r>
              <a:rPr lang="en-US" dirty="0" err="1" smtClean="0"/>
              <a:t>đến</a:t>
            </a:r>
            <a:r>
              <a:rPr lang="en-US" dirty="0" smtClean="0"/>
              <a:t> </a:t>
            </a:r>
            <a:r>
              <a:rPr lang="en-US" dirty="0" err="1" smtClean="0"/>
              <a:t>bàn</a:t>
            </a:r>
            <a:r>
              <a:rPr lang="en-US" dirty="0" smtClean="0"/>
              <a:t> </a:t>
            </a:r>
            <a:r>
              <a:rPr lang="en-US" dirty="0" err="1" smtClean="0"/>
              <a:t>tay</a:t>
            </a:r>
            <a:r>
              <a:rPr lang="en-US" dirty="0" smtClean="0"/>
              <a:t>.</a:t>
            </a:r>
          </a:p>
          <a:p>
            <a:pPr>
              <a:buFontTx/>
              <a:buChar char="-"/>
            </a:pPr>
            <a:r>
              <a:rPr lang="en-US" dirty="0" err="1" smtClean="0"/>
              <a:t>Tê</a:t>
            </a:r>
            <a:r>
              <a:rPr lang="en-US" dirty="0" smtClean="0"/>
              <a:t> </a:t>
            </a:r>
            <a:r>
              <a:rPr lang="en-US" dirty="0" err="1" smtClean="0"/>
              <a:t>theo</a:t>
            </a:r>
            <a:r>
              <a:rPr lang="en-US" dirty="0" smtClean="0"/>
              <a:t> </a:t>
            </a:r>
            <a:r>
              <a:rPr lang="en-US" dirty="0" err="1" smtClean="0"/>
              <a:t>mốc</a:t>
            </a:r>
            <a:r>
              <a:rPr lang="en-US" dirty="0" smtClean="0"/>
              <a:t> </a:t>
            </a:r>
            <a:r>
              <a:rPr lang="en-US" dirty="0" err="1" smtClean="0"/>
              <a:t>giải</a:t>
            </a:r>
            <a:r>
              <a:rPr lang="en-US" dirty="0" smtClean="0"/>
              <a:t> </a:t>
            </a:r>
            <a:r>
              <a:rPr lang="en-US" dirty="0" err="1" smtClean="0"/>
              <a:t>phẫu</a:t>
            </a:r>
            <a:r>
              <a:rPr lang="en-US" dirty="0" smtClean="0"/>
              <a:t> </a:t>
            </a:r>
            <a:r>
              <a:rPr lang="en-US" dirty="0" err="1" smtClean="0"/>
              <a:t>hoặc</a:t>
            </a:r>
            <a:r>
              <a:rPr lang="en-US" dirty="0" smtClean="0"/>
              <a:t> </a:t>
            </a:r>
            <a:r>
              <a:rPr lang="en-US" dirty="0" err="1" smtClean="0"/>
              <a:t>máy</a:t>
            </a:r>
            <a:r>
              <a:rPr lang="en-US" dirty="0" smtClean="0"/>
              <a:t> </a:t>
            </a:r>
            <a:r>
              <a:rPr lang="en-US" dirty="0" err="1" smtClean="0"/>
              <a:t>kích</a:t>
            </a:r>
            <a:r>
              <a:rPr lang="en-US" dirty="0" smtClean="0"/>
              <a:t> </a:t>
            </a:r>
            <a:r>
              <a:rPr lang="en-US" dirty="0" err="1" smtClean="0"/>
              <a:t>thích</a:t>
            </a:r>
            <a:r>
              <a:rPr lang="en-US" dirty="0" smtClean="0"/>
              <a:t> </a:t>
            </a:r>
            <a:r>
              <a:rPr lang="en-US" dirty="0" err="1" smtClean="0"/>
              <a:t>thần</a:t>
            </a:r>
            <a:r>
              <a:rPr lang="en-US" dirty="0" smtClean="0"/>
              <a:t> </a:t>
            </a:r>
            <a:r>
              <a:rPr lang="en-US" dirty="0" err="1" smtClean="0"/>
              <a:t>kinh</a:t>
            </a:r>
            <a:r>
              <a:rPr lang="en-US" dirty="0" smtClean="0"/>
              <a:t>: </a:t>
            </a:r>
            <a:r>
              <a:rPr lang="en-US" dirty="0" err="1" smtClean="0"/>
              <a:t>chỉ</a:t>
            </a:r>
            <a:r>
              <a:rPr lang="en-US" dirty="0" smtClean="0"/>
              <a:t> </a:t>
            </a:r>
            <a:r>
              <a:rPr lang="en-US" dirty="0" err="1" smtClean="0"/>
              <a:t>định</a:t>
            </a:r>
            <a:r>
              <a:rPr lang="en-US" dirty="0" smtClean="0"/>
              <a:t> </a:t>
            </a:r>
            <a:r>
              <a:rPr lang="en-US" dirty="0" err="1" smtClean="0"/>
              <a:t>cho</a:t>
            </a:r>
            <a:r>
              <a:rPr lang="en-US" dirty="0" smtClean="0"/>
              <a:t> </a:t>
            </a:r>
            <a:r>
              <a:rPr lang="en-US" dirty="0" err="1" smtClean="0"/>
              <a:t>phẫu</a:t>
            </a:r>
            <a:r>
              <a:rPr lang="en-US" dirty="0" smtClean="0"/>
              <a:t> </a:t>
            </a:r>
            <a:r>
              <a:rPr lang="en-US" dirty="0" err="1" smtClean="0"/>
              <a:t>thuật</a:t>
            </a:r>
            <a:r>
              <a:rPr lang="en-US" dirty="0" smtClean="0"/>
              <a:t> </a:t>
            </a:r>
            <a:r>
              <a:rPr lang="en-US" dirty="0" err="1" smtClean="0"/>
              <a:t>bàn</a:t>
            </a:r>
            <a:r>
              <a:rPr lang="en-US" dirty="0" smtClean="0"/>
              <a:t> </a:t>
            </a:r>
            <a:r>
              <a:rPr lang="en-US" dirty="0" err="1" smtClean="0"/>
              <a:t>tay</a:t>
            </a:r>
            <a:endParaRPr lang="en-US" dirty="0"/>
          </a:p>
        </p:txBody>
      </p:sp>
    </p:spTree>
    <p:extLst>
      <p:ext uri="{BB962C8B-B14F-4D97-AF65-F5344CB8AC3E}">
        <p14:creationId xmlns:p14="http://schemas.microsoft.com/office/powerpoint/2010/main" val="39132662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467600" cy="1143000"/>
          </a:xfrm>
        </p:spPr>
        <p:txBody>
          <a:bodyPr>
            <a:normAutofit/>
          </a:bodyPr>
          <a:lstStyle/>
          <a:p>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00" y="2133600"/>
            <a:ext cx="4405690" cy="3581400"/>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4148" y="2137833"/>
            <a:ext cx="5109852" cy="3733800"/>
          </a:xfrm>
          <a:prstGeom prst="rect">
            <a:avLst/>
          </a:prstGeom>
        </p:spPr>
      </p:pic>
    </p:spTree>
    <p:extLst>
      <p:ext uri="{BB962C8B-B14F-4D97-AF65-F5344CB8AC3E}">
        <p14:creationId xmlns:p14="http://schemas.microsoft.com/office/powerpoint/2010/main" val="11644031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CHỐNG CHỈ ĐỊNH</a:t>
            </a:r>
            <a:endParaRPr lang="en-US" dirty="0"/>
          </a:p>
        </p:txBody>
      </p:sp>
      <p:sp>
        <p:nvSpPr>
          <p:cNvPr id="3" name="Content Placeholder 2"/>
          <p:cNvSpPr>
            <a:spLocks noGrp="1"/>
          </p:cNvSpPr>
          <p:nvPr>
            <p:ph idx="1"/>
          </p:nvPr>
        </p:nvSpPr>
        <p:spPr/>
        <p:txBody>
          <a:bodyPr/>
          <a:lstStyle/>
          <a:p>
            <a:r>
              <a:rPr lang="en-US" dirty="0" err="1" smtClean="0"/>
              <a:t>Nhiễm</a:t>
            </a:r>
            <a:r>
              <a:rPr lang="en-US" dirty="0" smtClean="0"/>
              <a:t> </a:t>
            </a:r>
            <a:r>
              <a:rPr lang="en-US" dirty="0" err="1" smtClean="0"/>
              <a:t>trùng</a:t>
            </a:r>
            <a:r>
              <a:rPr lang="en-US" dirty="0" smtClean="0"/>
              <a:t> </a:t>
            </a:r>
            <a:r>
              <a:rPr lang="en-US" dirty="0" err="1" smtClean="0"/>
              <a:t>vị</a:t>
            </a:r>
            <a:r>
              <a:rPr lang="en-US" dirty="0" smtClean="0"/>
              <a:t> </a:t>
            </a:r>
            <a:r>
              <a:rPr lang="en-US" dirty="0" err="1" smtClean="0"/>
              <a:t>trí</a:t>
            </a:r>
            <a:r>
              <a:rPr lang="en-US" dirty="0" smtClean="0"/>
              <a:t> </a:t>
            </a:r>
            <a:r>
              <a:rPr lang="en-US" dirty="0" err="1" smtClean="0"/>
              <a:t>học</a:t>
            </a:r>
            <a:r>
              <a:rPr lang="en-US" dirty="0" smtClean="0"/>
              <a:t> </a:t>
            </a:r>
            <a:r>
              <a:rPr lang="en-US" dirty="0" err="1" smtClean="0"/>
              <a:t>kim</a:t>
            </a:r>
            <a:r>
              <a:rPr lang="en-US" dirty="0" smtClean="0"/>
              <a:t>.</a:t>
            </a:r>
          </a:p>
          <a:p>
            <a:r>
              <a:rPr lang="en-US" dirty="0" err="1" smtClean="0"/>
              <a:t>Rối</a:t>
            </a:r>
            <a:r>
              <a:rPr lang="en-US" dirty="0" smtClean="0"/>
              <a:t> </a:t>
            </a:r>
            <a:r>
              <a:rPr lang="en-US" dirty="0" err="1" smtClean="0"/>
              <a:t>loạn</a:t>
            </a:r>
            <a:r>
              <a:rPr lang="en-US" dirty="0" smtClean="0"/>
              <a:t> </a:t>
            </a:r>
            <a:r>
              <a:rPr lang="en-US" dirty="0" err="1" smtClean="0"/>
              <a:t>đông</a:t>
            </a:r>
            <a:r>
              <a:rPr lang="en-US" dirty="0" smtClean="0"/>
              <a:t> </a:t>
            </a:r>
            <a:r>
              <a:rPr lang="en-US" dirty="0" err="1" smtClean="0"/>
              <a:t>máu</a:t>
            </a:r>
            <a:r>
              <a:rPr lang="en-US" dirty="0" smtClean="0"/>
              <a:t>, </a:t>
            </a:r>
            <a:r>
              <a:rPr lang="en-US" dirty="0" err="1" smtClean="0"/>
              <a:t>đang</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thuốc</a:t>
            </a:r>
            <a:r>
              <a:rPr lang="en-US" dirty="0" smtClean="0"/>
              <a:t> </a:t>
            </a:r>
            <a:r>
              <a:rPr lang="en-US" dirty="0" err="1" smtClean="0"/>
              <a:t>chống</a:t>
            </a:r>
            <a:r>
              <a:rPr lang="en-US" dirty="0" smtClean="0"/>
              <a:t> </a:t>
            </a:r>
            <a:r>
              <a:rPr lang="en-US" dirty="0" err="1" smtClean="0"/>
              <a:t>đông</a:t>
            </a:r>
            <a:r>
              <a:rPr lang="en-US" dirty="0" smtClean="0"/>
              <a:t>.</a:t>
            </a:r>
          </a:p>
          <a:p>
            <a:r>
              <a:rPr lang="en-US" dirty="0" err="1" smtClean="0"/>
              <a:t>Dị</a:t>
            </a:r>
            <a:r>
              <a:rPr lang="en-US" dirty="0" smtClean="0"/>
              <a:t> </a:t>
            </a:r>
            <a:r>
              <a:rPr lang="en-US" dirty="0" err="1" smtClean="0"/>
              <a:t>ứng</a:t>
            </a:r>
            <a:r>
              <a:rPr lang="en-US" dirty="0" smtClean="0"/>
              <a:t> </a:t>
            </a:r>
            <a:r>
              <a:rPr lang="en-US" dirty="0" err="1" smtClean="0"/>
              <a:t>thuốc</a:t>
            </a:r>
            <a:r>
              <a:rPr lang="en-US" dirty="0" smtClean="0"/>
              <a:t> </a:t>
            </a:r>
            <a:r>
              <a:rPr lang="en-US" dirty="0" err="1" smtClean="0"/>
              <a:t>tê</a:t>
            </a:r>
            <a:r>
              <a:rPr lang="en-US" dirty="0" smtClean="0"/>
              <a:t>.</a:t>
            </a:r>
          </a:p>
          <a:p>
            <a:r>
              <a:rPr lang="en-US" dirty="0" err="1" smtClean="0"/>
              <a:t>Không</a:t>
            </a:r>
            <a:r>
              <a:rPr lang="en-US" dirty="0" smtClean="0"/>
              <a:t> </a:t>
            </a:r>
            <a:r>
              <a:rPr lang="en-US" dirty="0" err="1" smtClean="0"/>
              <a:t>đặt</a:t>
            </a:r>
            <a:r>
              <a:rPr lang="en-US" dirty="0" smtClean="0"/>
              <a:t> </a:t>
            </a:r>
            <a:r>
              <a:rPr lang="en-US" dirty="0" err="1" smtClean="0"/>
              <a:t>được</a:t>
            </a:r>
            <a:r>
              <a:rPr lang="en-US" dirty="0" smtClean="0"/>
              <a:t> </a:t>
            </a:r>
            <a:r>
              <a:rPr lang="en-US" dirty="0" err="1" smtClean="0"/>
              <a:t>tư</a:t>
            </a:r>
            <a:r>
              <a:rPr lang="en-US" dirty="0" smtClean="0"/>
              <a:t> </a:t>
            </a:r>
            <a:r>
              <a:rPr lang="en-US" dirty="0" err="1" smtClean="0"/>
              <a:t>thế</a:t>
            </a:r>
            <a:r>
              <a:rPr lang="en-US" dirty="0" smtClean="0"/>
              <a:t> </a:t>
            </a:r>
            <a:r>
              <a:rPr lang="en-US" dirty="0" err="1" smtClean="0"/>
              <a:t>thích</a:t>
            </a:r>
            <a:r>
              <a:rPr lang="en-US" dirty="0" smtClean="0"/>
              <a:t> </a:t>
            </a:r>
            <a:r>
              <a:rPr lang="en-US" dirty="0" err="1" smtClean="0"/>
              <a:t>hợp</a:t>
            </a:r>
            <a:r>
              <a:rPr lang="en-US" dirty="0" smtClean="0"/>
              <a:t> </a:t>
            </a:r>
            <a:r>
              <a:rPr lang="en-US" dirty="0" err="1" smtClean="0"/>
              <a:t>hoặc</a:t>
            </a:r>
            <a:r>
              <a:rPr lang="en-US" dirty="0" smtClean="0"/>
              <a:t> </a:t>
            </a:r>
            <a:r>
              <a:rPr lang="en-US" dirty="0" err="1" smtClean="0"/>
              <a:t>bệnh</a:t>
            </a:r>
            <a:r>
              <a:rPr lang="en-US" dirty="0" smtClean="0"/>
              <a:t> </a:t>
            </a:r>
            <a:r>
              <a:rPr lang="en-US" dirty="0" err="1" smtClean="0"/>
              <a:t>nhân</a:t>
            </a:r>
            <a:r>
              <a:rPr lang="en-US" dirty="0" smtClean="0"/>
              <a:t> </a:t>
            </a:r>
            <a:r>
              <a:rPr lang="en-US" dirty="0" err="1" smtClean="0"/>
              <a:t>không</a:t>
            </a:r>
            <a:r>
              <a:rPr lang="en-US" dirty="0" smtClean="0"/>
              <a:t> </a:t>
            </a:r>
            <a:r>
              <a:rPr lang="en-US" dirty="0" err="1" smtClean="0"/>
              <a:t>đồng</a:t>
            </a:r>
            <a:r>
              <a:rPr lang="en-US" dirty="0" smtClean="0"/>
              <a:t> ý</a:t>
            </a:r>
            <a:endParaRPr lang="en-US" dirty="0"/>
          </a:p>
        </p:txBody>
      </p:sp>
    </p:spTree>
    <p:extLst>
      <p:ext uri="{BB962C8B-B14F-4D97-AF65-F5344CB8AC3E}">
        <p14:creationId xmlns:p14="http://schemas.microsoft.com/office/powerpoint/2010/main" val="33369860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09800"/>
            <a:ext cx="9448800" cy="2209800"/>
          </a:xfrm>
        </p:spPr>
        <p:txBody>
          <a:bodyPr/>
          <a:lstStyle/>
          <a:p>
            <a:r>
              <a:rPr lang="en-US" dirty="0" smtClean="0"/>
              <a:t>CẢM ƠN SỰ CHÚ Ý LẮNG NGHE!</a:t>
            </a:r>
            <a:endParaRPr lang="en-US" dirty="0"/>
          </a:p>
        </p:txBody>
      </p:sp>
    </p:spTree>
    <p:extLst>
      <p:ext uri="{BB962C8B-B14F-4D97-AF65-F5344CB8AC3E}">
        <p14:creationId xmlns:p14="http://schemas.microsoft.com/office/powerpoint/2010/main" val="4056460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38400"/>
            <a:ext cx="8229600" cy="1143000"/>
          </a:xfrm>
        </p:spPr>
        <p:txBody>
          <a:bodyPr>
            <a:normAutofit/>
          </a:bodyPr>
          <a:lstStyle/>
          <a:p>
            <a:r>
              <a:rPr lang="en-US" sz="6000" dirty="0" smtClean="0"/>
              <a:t>CƠ CHẾ TÁC DỤNG</a:t>
            </a:r>
            <a:endParaRPr lang="en-US" sz="6000" dirty="0"/>
          </a:p>
        </p:txBody>
      </p:sp>
    </p:spTree>
    <p:extLst>
      <p:ext uri="{BB962C8B-B14F-4D97-AF65-F5344CB8AC3E}">
        <p14:creationId xmlns:p14="http://schemas.microsoft.com/office/powerpoint/2010/main" val="27512568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1143000"/>
            <a:ext cx="5581650" cy="2858074"/>
          </a:xfrm>
        </p:spPr>
      </p:pic>
      <p:sp>
        <p:nvSpPr>
          <p:cNvPr id="4" name="Title 1"/>
          <p:cNvSpPr>
            <a:spLocks noGrp="1"/>
          </p:cNvSpPr>
          <p:nvPr>
            <p:ph type="title"/>
          </p:nvPr>
        </p:nvSpPr>
        <p:spPr/>
        <p:txBody>
          <a:bodyPr>
            <a:normAutofit/>
          </a:bodyPr>
          <a:lstStyle/>
          <a:p>
            <a:r>
              <a:rPr lang="en-US" dirty="0" smtClean="0"/>
              <a:t>SINH LÝ DẪN TRUYỀN THẦN KINH</a:t>
            </a:r>
            <a:endParaRPr lang="en-US" dirty="0">
              <a:solidFill>
                <a:srgbClr val="FF0000"/>
              </a:solidFill>
            </a:endParaRPr>
          </a:p>
        </p:txBody>
      </p:sp>
      <p:sp>
        <p:nvSpPr>
          <p:cNvPr id="6" name="TextBox 5"/>
          <p:cNvSpPr txBox="1"/>
          <p:nvPr/>
        </p:nvSpPr>
        <p:spPr>
          <a:xfrm>
            <a:off x="228600" y="4114799"/>
            <a:ext cx="8763000" cy="2031325"/>
          </a:xfrm>
          <a:prstGeom prst="rect">
            <a:avLst/>
          </a:prstGeom>
          <a:noFill/>
        </p:spPr>
        <p:txBody>
          <a:bodyPr wrap="square" rtlCol="0">
            <a:spAutoFit/>
          </a:bodyPr>
          <a:lstStyle/>
          <a:p>
            <a:r>
              <a:rPr lang="en-US" dirty="0" smtClean="0"/>
              <a:t>- </a:t>
            </a:r>
            <a:r>
              <a:rPr lang="en-US" dirty="0" err="1" smtClean="0"/>
              <a:t>Trạng</a:t>
            </a:r>
            <a:r>
              <a:rPr lang="en-US" dirty="0" smtClean="0"/>
              <a:t> </a:t>
            </a:r>
            <a:r>
              <a:rPr lang="en-US" dirty="0" err="1" smtClean="0"/>
              <a:t>thái</a:t>
            </a:r>
            <a:r>
              <a:rPr lang="en-US" dirty="0" smtClean="0"/>
              <a:t> </a:t>
            </a:r>
            <a:r>
              <a:rPr lang="en-US" dirty="0" err="1" smtClean="0"/>
              <a:t>nghỉ</a:t>
            </a:r>
            <a:r>
              <a:rPr lang="en-US" dirty="0" smtClean="0"/>
              <a:t>: </a:t>
            </a:r>
            <a:r>
              <a:rPr lang="en-US" dirty="0" err="1" smtClean="0"/>
              <a:t>màng</a:t>
            </a:r>
            <a:r>
              <a:rPr lang="en-US" dirty="0" smtClean="0"/>
              <a:t> TB </a:t>
            </a:r>
            <a:r>
              <a:rPr lang="en-US" dirty="0" err="1" smtClean="0"/>
              <a:t>phân</a:t>
            </a:r>
            <a:r>
              <a:rPr lang="en-US" dirty="0" smtClean="0"/>
              <a:t> </a:t>
            </a:r>
            <a:r>
              <a:rPr lang="en-US" dirty="0" err="1" smtClean="0"/>
              <a:t>cực</a:t>
            </a:r>
            <a:r>
              <a:rPr lang="en-US" dirty="0" smtClean="0"/>
              <a:t>, </a:t>
            </a:r>
            <a:r>
              <a:rPr lang="en-US" dirty="0" err="1" smtClean="0"/>
              <a:t>ngoài</a:t>
            </a:r>
            <a:r>
              <a:rPr lang="en-US" dirty="0" smtClean="0"/>
              <a:t> </a:t>
            </a:r>
            <a:r>
              <a:rPr lang="en-US" dirty="0" err="1" smtClean="0"/>
              <a:t>dương</a:t>
            </a:r>
            <a:r>
              <a:rPr lang="en-US" dirty="0" smtClean="0"/>
              <a:t>, </a:t>
            </a:r>
            <a:r>
              <a:rPr lang="en-US" dirty="0" err="1" smtClean="0"/>
              <a:t>trong</a:t>
            </a:r>
            <a:r>
              <a:rPr lang="en-US" dirty="0" smtClean="0"/>
              <a:t> </a:t>
            </a:r>
            <a:r>
              <a:rPr lang="en-US" dirty="0" err="1" smtClean="0"/>
              <a:t>âm</a:t>
            </a:r>
            <a:r>
              <a:rPr lang="en-US" dirty="0" smtClean="0"/>
              <a:t> </a:t>
            </a:r>
            <a:r>
              <a:rPr lang="en-US" dirty="0" err="1" smtClean="0"/>
              <a:t>khoảng</a:t>
            </a:r>
            <a:r>
              <a:rPr lang="en-US" dirty="0" smtClean="0"/>
              <a:t> -90mV</a:t>
            </a:r>
            <a:br>
              <a:rPr lang="en-US" dirty="0" smtClean="0"/>
            </a:br>
            <a:r>
              <a:rPr lang="en-US" dirty="0" smtClean="0"/>
              <a:t>- </a:t>
            </a:r>
            <a:r>
              <a:rPr lang="en-US" dirty="0" err="1" smtClean="0"/>
              <a:t>Khi</a:t>
            </a:r>
            <a:r>
              <a:rPr lang="en-US" dirty="0" smtClean="0"/>
              <a:t> </a:t>
            </a:r>
            <a:r>
              <a:rPr lang="en-US" dirty="0" err="1" smtClean="0"/>
              <a:t>có</a:t>
            </a:r>
            <a:r>
              <a:rPr lang="en-US" dirty="0" smtClean="0"/>
              <a:t> </a:t>
            </a:r>
            <a:r>
              <a:rPr lang="en-US" dirty="0" err="1" smtClean="0"/>
              <a:t>kích</a:t>
            </a:r>
            <a:r>
              <a:rPr lang="en-US" dirty="0" smtClean="0"/>
              <a:t> </a:t>
            </a:r>
            <a:r>
              <a:rPr lang="en-US" dirty="0" err="1" smtClean="0"/>
              <a:t>thích</a:t>
            </a:r>
            <a:r>
              <a:rPr lang="en-US" dirty="0" smtClean="0"/>
              <a:t>: ion Na+ </a:t>
            </a:r>
            <a:r>
              <a:rPr lang="en-US" dirty="0" err="1" smtClean="0"/>
              <a:t>tăng</a:t>
            </a:r>
            <a:r>
              <a:rPr lang="en-US" dirty="0" smtClean="0"/>
              <a:t> </a:t>
            </a:r>
            <a:r>
              <a:rPr lang="en-US" dirty="0" err="1" smtClean="0"/>
              <a:t>lên</a:t>
            </a:r>
            <a:r>
              <a:rPr lang="en-US" dirty="0" smtClean="0"/>
              <a:t> </a:t>
            </a:r>
            <a:r>
              <a:rPr lang="en-US" dirty="0" err="1" smtClean="0"/>
              <a:t>đi</a:t>
            </a:r>
            <a:r>
              <a:rPr lang="en-US" dirty="0" smtClean="0"/>
              <a:t> </a:t>
            </a:r>
            <a:r>
              <a:rPr lang="en-US" dirty="0" err="1" smtClean="0"/>
              <a:t>vào</a:t>
            </a:r>
            <a:r>
              <a:rPr lang="en-US" dirty="0" smtClean="0"/>
              <a:t> </a:t>
            </a:r>
            <a:r>
              <a:rPr lang="en-US" dirty="0" err="1" smtClean="0"/>
              <a:t>trong</a:t>
            </a:r>
            <a:r>
              <a:rPr lang="en-US" dirty="0" smtClean="0"/>
              <a:t>  =&gt; </a:t>
            </a:r>
            <a:r>
              <a:rPr lang="en-US" dirty="0" err="1" smtClean="0"/>
              <a:t>Điện</a:t>
            </a:r>
            <a:r>
              <a:rPr lang="en-US" dirty="0" smtClean="0"/>
              <a:t> </a:t>
            </a:r>
            <a:r>
              <a:rPr lang="en-US" dirty="0" err="1" smtClean="0"/>
              <a:t>thế</a:t>
            </a:r>
            <a:r>
              <a:rPr lang="en-US" dirty="0" smtClean="0"/>
              <a:t> </a:t>
            </a:r>
            <a:r>
              <a:rPr lang="en-US" dirty="0" err="1" smtClean="0"/>
              <a:t>hoạt</a:t>
            </a:r>
            <a:r>
              <a:rPr lang="en-US" dirty="0" smtClean="0"/>
              <a:t> </a:t>
            </a:r>
            <a:r>
              <a:rPr lang="en-US" dirty="0" err="1" smtClean="0"/>
              <a:t>động</a:t>
            </a:r>
            <a:r>
              <a:rPr lang="en-US" dirty="0" smtClean="0"/>
              <a:t>  =&gt; </a:t>
            </a:r>
            <a:r>
              <a:rPr lang="en-US" dirty="0" err="1" smtClean="0"/>
              <a:t>Dẫn</a:t>
            </a:r>
            <a:r>
              <a:rPr lang="en-US" dirty="0" smtClean="0"/>
              <a:t> </a:t>
            </a:r>
            <a:r>
              <a:rPr lang="en-US" dirty="0" err="1" smtClean="0"/>
              <a:t>truyền</a:t>
            </a:r>
            <a:r>
              <a:rPr lang="en-US" dirty="0" smtClean="0"/>
              <a:t> </a:t>
            </a:r>
            <a:r>
              <a:rPr lang="en-US" dirty="0" err="1" smtClean="0"/>
              <a:t>thần</a:t>
            </a:r>
            <a:r>
              <a:rPr lang="en-US" dirty="0" smtClean="0"/>
              <a:t> </a:t>
            </a:r>
            <a:r>
              <a:rPr lang="en-US" dirty="0" err="1" smtClean="0"/>
              <a:t>kinh</a:t>
            </a:r>
            <a:r>
              <a:rPr lang="en-US" dirty="0" smtClean="0"/>
              <a:t>.</a:t>
            </a:r>
            <a:br>
              <a:rPr lang="en-US" dirty="0" smtClean="0"/>
            </a:br>
            <a:r>
              <a:rPr lang="en-US" dirty="0" smtClean="0"/>
              <a:t>- </a:t>
            </a:r>
            <a:r>
              <a:rPr lang="en-US" dirty="0" err="1" smtClean="0"/>
              <a:t>Điện</a:t>
            </a:r>
            <a:r>
              <a:rPr lang="en-US" dirty="0" smtClean="0"/>
              <a:t> </a:t>
            </a:r>
            <a:r>
              <a:rPr lang="en-US" dirty="0" err="1" smtClean="0"/>
              <a:t>thế</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ngắn</a:t>
            </a:r>
            <a:r>
              <a:rPr lang="en-US" dirty="0" smtClean="0"/>
              <a:t>  </a:t>
            </a:r>
            <a:r>
              <a:rPr lang="en-US" dirty="0" err="1" smtClean="0"/>
              <a:t>sau</a:t>
            </a:r>
            <a:r>
              <a:rPr lang="en-US" dirty="0" smtClean="0"/>
              <a:t> </a:t>
            </a:r>
            <a:r>
              <a:rPr lang="en-US" dirty="0" err="1" smtClean="0"/>
              <a:t>đó</a:t>
            </a:r>
            <a:r>
              <a:rPr lang="en-US" dirty="0" smtClean="0"/>
              <a:t> </a:t>
            </a:r>
            <a:r>
              <a:rPr lang="en-US" dirty="0" err="1" smtClean="0"/>
              <a:t>kênh</a:t>
            </a:r>
            <a:r>
              <a:rPr lang="en-US" dirty="0" smtClean="0"/>
              <a:t> Na+ </a:t>
            </a:r>
            <a:r>
              <a:rPr lang="en-US" dirty="0" err="1" smtClean="0"/>
              <a:t>đóng</a:t>
            </a:r>
            <a:r>
              <a:rPr lang="en-US" dirty="0" smtClean="0"/>
              <a:t>, K+ </a:t>
            </a:r>
            <a:r>
              <a:rPr lang="en-US" dirty="0" err="1" smtClean="0"/>
              <a:t>mở</a:t>
            </a:r>
            <a:r>
              <a:rPr lang="en-US" dirty="0" smtClean="0"/>
              <a:t> =&gt; </a:t>
            </a:r>
            <a:r>
              <a:rPr lang="en-US" dirty="0" err="1" smtClean="0"/>
              <a:t>Tái</a:t>
            </a:r>
            <a:r>
              <a:rPr lang="en-US" dirty="0" smtClean="0"/>
              <a:t> </a:t>
            </a:r>
            <a:r>
              <a:rPr lang="en-US" dirty="0" err="1" smtClean="0"/>
              <a:t>lập</a:t>
            </a:r>
            <a:r>
              <a:rPr lang="en-US" dirty="0" smtClean="0"/>
              <a:t> </a:t>
            </a:r>
            <a:r>
              <a:rPr lang="en-US" dirty="0" err="1" smtClean="0"/>
              <a:t>điện</a:t>
            </a:r>
            <a:r>
              <a:rPr lang="en-US" dirty="0" smtClean="0"/>
              <a:t> </a:t>
            </a:r>
            <a:r>
              <a:rPr lang="en-US" dirty="0" err="1" smtClean="0"/>
              <a:t>thế</a:t>
            </a:r>
            <a:r>
              <a:rPr lang="en-US" dirty="0" smtClean="0"/>
              <a:t> </a:t>
            </a:r>
            <a:r>
              <a:rPr lang="en-US" dirty="0" err="1" smtClean="0"/>
              <a:t>nghỉ</a:t>
            </a:r>
            <a:r>
              <a:rPr lang="en-US" dirty="0" smtClean="0"/>
              <a:t/>
            </a:r>
            <a:br>
              <a:rPr lang="en-US" dirty="0" smtClean="0"/>
            </a:br>
            <a:r>
              <a:rPr lang="en-US" dirty="0" smtClean="0"/>
              <a:t>- </a:t>
            </a:r>
            <a:r>
              <a:rPr lang="en-US" dirty="0" err="1" smtClean="0"/>
              <a:t>Điện</a:t>
            </a:r>
            <a:r>
              <a:rPr lang="en-US" dirty="0" smtClean="0"/>
              <a:t> </a:t>
            </a:r>
            <a:r>
              <a:rPr lang="en-US" dirty="0" err="1" smtClean="0"/>
              <a:t>thế</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khi</a:t>
            </a:r>
            <a:r>
              <a:rPr lang="en-US" dirty="0" smtClean="0"/>
              <a:t> </a:t>
            </a:r>
            <a:r>
              <a:rPr lang="en-US" dirty="0" err="1" smtClean="0"/>
              <a:t>điện</a:t>
            </a:r>
            <a:r>
              <a:rPr lang="en-US" dirty="0" smtClean="0"/>
              <a:t> </a:t>
            </a:r>
            <a:r>
              <a:rPr lang="en-US" dirty="0" err="1" smtClean="0"/>
              <a:t>thế</a:t>
            </a:r>
            <a:r>
              <a:rPr lang="en-US" dirty="0" smtClean="0"/>
              <a:t> </a:t>
            </a:r>
            <a:r>
              <a:rPr lang="en-US" dirty="0" err="1" smtClean="0"/>
              <a:t>màng</a:t>
            </a:r>
            <a:r>
              <a:rPr lang="en-US" dirty="0" smtClean="0"/>
              <a:t> </a:t>
            </a:r>
            <a:r>
              <a:rPr lang="en-US" dirty="0" err="1" smtClean="0"/>
              <a:t>từ</a:t>
            </a:r>
            <a:r>
              <a:rPr lang="en-US" dirty="0" smtClean="0"/>
              <a:t> -90mV </a:t>
            </a:r>
            <a:r>
              <a:rPr lang="en-US" dirty="0" err="1" smtClean="0"/>
              <a:t>lên</a:t>
            </a:r>
            <a:r>
              <a:rPr lang="en-US" dirty="0" smtClean="0"/>
              <a:t> -60mV</a:t>
            </a:r>
            <a:br>
              <a:rPr lang="en-US" dirty="0" smtClean="0"/>
            </a:br>
            <a:r>
              <a:rPr lang="en-US" dirty="0" smtClean="0"/>
              <a:t>(- 60mV </a:t>
            </a:r>
            <a:r>
              <a:rPr lang="en-US" dirty="0" err="1" smtClean="0"/>
              <a:t>gọi</a:t>
            </a:r>
            <a:r>
              <a:rPr lang="en-US" dirty="0" smtClean="0"/>
              <a:t> </a:t>
            </a:r>
            <a:r>
              <a:rPr lang="en-US" dirty="0" err="1" smtClean="0"/>
              <a:t>là</a:t>
            </a:r>
            <a:r>
              <a:rPr lang="en-US" dirty="0" smtClean="0"/>
              <a:t> </a:t>
            </a:r>
            <a:r>
              <a:rPr lang="en-US" dirty="0" err="1" smtClean="0"/>
              <a:t>ngưỡng</a:t>
            </a:r>
            <a:r>
              <a:rPr lang="en-US" dirty="0" smtClean="0"/>
              <a:t> </a:t>
            </a:r>
            <a:r>
              <a:rPr lang="en-US" dirty="0" err="1" smtClean="0"/>
              <a:t>kích</a:t>
            </a:r>
            <a:r>
              <a:rPr lang="en-US" dirty="0" smtClean="0"/>
              <a:t> </a:t>
            </a:r>
            <a:r>
              <a:rPr lang="en-US" dirty="0" err="1" smtClean="0"/>
              <a:t>thích</a:t>
            </a:r>
            <a:r>
              <a:rPr lang="en-US" dirty="0" smtClean="0"/>
              <a:t>).</a:t>
            </a:r>
            <a:endParaRPr lang="en-US" dirty="0"/>
          </a:p>
        </p:txBody>
      </p:sp>
    </p:spTree>
    <p:extLst>
      <p:ext uri="{BB962C8B-B14F-4D97-AF65-F5344CB8AC3E}">
        <p14:creationId xmlns:p14="http://schemas.microsoft.com/office/powerpoint/2010/main" val="31713483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SINH LÝ DẪN TRUYỀN THẦN KINH</a:t>
            </a:r>
          </a:p>
        </p:txBody>
      </p:sp>
      <p:sp>
        <p:nvSpPr>
          <p:cNvPr id="3" name="Content Placeholder 2"/>
          <p:cNvSpPr>
            <a:spLocks noGrp="1"/>
          </p:cNvSpPr>
          <p:nvPr>
            <p:ph idx="1"/>
          </p:nvPr>
        </p:nvSpPr>
        <p:spPr/>
        <p:txBody>
          <a:bodyPr/>
          <a:lstStyle/>
          <a:p>
            <a:pPr marL="0" indent="0">
              <a:buNone/>
            </a:pPr>
            <a:r>
              <a:rPr lang="en-US" dirty="0" err="1" smtClean="0"/>
              <a:t>Sợi</a:t>
            </a:r>
            <a:r>
              <a:rPr lang="en-US" dirty="0" smtClean="0"/>
              <a:t> </a:t>
            </a:r>
            <a:r>
              <a:rPr lang="en-US" dirty="0" err="1" smtClean="0"/>
              <a:t>thần</a:t>
            </a:r>
            <a:r>
              <a:rPr lang="en-US" dirty="0" smtClean="0"/>
              <a:t> </a:t>
            </a:r>
            <a:r>
              <a:rPr lang="en-US" dirty="0" err="1" smtClean="0"/>
              <a:t>kinh</a:t>
            </a:r>
            <a:r>
              <a:rPr lang="en-US" dirty="0" smtClean="0"/>
              <a:t> </a:t>
            </a:r>
            <a:r>
              <a:rPr lang="en-US" dirty="0" err="1" smtClean="0"/>
              <a:t>có</a:t>
            </a:r>
            <a:r>
              <a:rPr lang="en-US" dirty="0" smtClean="0"/>
              <a:t> </a:t>
            </a:r>
            <a:r>
              <a:rPr lang="en-US" dirty="0" err="1" smtClean="0"/>
              <a:t>loại</a:t>
            </a:r>
            <a:r>
              <a:rPr lang="en-US" dirty="0" smtClean="0"/>
              <a:t>:</a:t>
            </a:r>
            <a:br>
              <a:rPr lang="en-US" dirty="0" smtClean="0"/>
            </a:br>
            <a:r>
              <a:rPr lang="en-US" dirty="0" smtClean="0"/>
              <a:t>- </a:t>
            </a:r>
            <a:r>
              <a:rPr lang="en-US" dirty="0" err="1" smtClean="0"/>
              <a:t>Không</a:t>
            </a:r>
            <a:r>
              <a:rPr lang="en-US" dirty="0" smtClean="0"/>
              <a:t> myelin: </a:t>
            </a:r>
            <a:r>
              <a:rPr lang="en-US" dirty="0" err="1" smtClean="0"/>
              <a:t>điện</a:t>
            </a:r>
            <a:r>
              <a:rPr lang="en-US" dirty="0" smtClean="0"/>
              <a:t> </a:t>
            </a:r>
            <a:r>
              <a:rPr lang="en-US" dirty="0" err="1" smtClean="0"/>
              <a:t>thế</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lan</a:t>
            </a:r>
            <a:r>
              <a:rPr lang="en-US" dirty="0" smtClean="0"/>
              <a:t> </a:t>
            </a:r>
            <a:r>
              <a:rPr lang="en-US" dirty="0" err="1" smtClean="0"/>
              <a:t>truyền</a:t>
            </a:r>
            <a:r>
              <a:rPr lang="en-US" dirty="0" smtClean="0"/>
              <a:t> </a:t>
            </a:r>
            <a:r>
              <a:rPr lang="en-US" dirty="0" err="1" smtClean="0"/>
              <a:t>theo</a:t>
            </a:r>
            <a:r>
              <a:rPr lang="en-US" dirty="0" smtClean="0"/>
              <a:t> </a:t>
            </a:r>
            <a:r>
              <a:rPr lang="en-US" dirty="0" err="1" smtClean="0"/>
              <a:t>cả</a:t>
            </a:r>
            <a:r>
              <a:rPr lang="en-US" dirty="0" smtClean="0"/>
              <a:t> 2 </a:t>
            </a:r>
            <a:r>
              <a:rPr lang="en-US" dirty="0" err="1" smtClean="0"/>
              <a:t>hướng</a:t>
            </a:r>
            <a:r>
              <a:rPr lang="en-US" dirty="0" smtClean="0"/>
              <a:t>.</a:t>
            </a:r>
            <a:br>
              <a:rPr lang="en-US" dirty="0" smtClean="0"/>
            </a:br>
            <a:r>
              <a:rPr lang="en-US" dirty="0" smtClean="0"/>
              <a:t>- </a:t>
            </a:r>
            <a:r>
              <a:rPr lang="en-US" dirty="0" err="1" smtClean="0"/>
              <a:t>Có</a:t>
            </a:r>
            <a:r>
              <a:rPr lang="en-US" dirty="0" smtClean="0"/>
              <a:t> myelin: </a:t>
            </a:r>
            <a:r>
              <a:rPr lang="en-US" dirty="0" err="1" smtClean="0"/>
              <a:t>dẫn</a:t>
            </a:r>
            <a:r>
              <a:rPr lang="en-US" dirty="0" smtClean="0"/>
              <a:t> </a:t>
            </a:r>
            <a:r>
              <a:rPr lang="en-US" dirty="0" err="1" smtClean="0"/>
              <a:t>truyền</a:t>
            </a:r>
            <a:r>
              <a:rPr lang="en-US" dirty="0" smtClean="0"/>
              <a:t> </a:t>
            </a:r>
            <a:r>
              <a:rPr lang="en-US" dirty="0" err="1" smtClean="0"/>
              <a:t>kiểu</a:t>
            </a:r>
            <a:r>
              <a:rPr lang="en-US" dirty="0" smtClean="0"/>
              <a:t> </a:t>
            </a:r>
            <a:r>
              <a:rPr lang="en-US" dirty="0" err="1" smtClean="0"/>
              <a:t>nhảy</a:t>
            </a:r>
            <a:r>
              <a:rPr lang="en-US" dirty="0" smtClean="0"/>
              <a:t> </a:t>
            </a:r>
            <a:r>
              <a:rPr lang="en-US" dirty="0" err="1" smtClean="0"/>
              <a:t>cách</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quãng</a:t>
            </a:r>
            <a:r>
              <a:rPr lang="en-US" dirty="0" smtClean="0"/>
              <a:t> Ranvier </a:t>
            </a:r>
            <a:r>
              <a:rPr lang="en-US" dirty="0" err="1" smtClean="0"/>
              <a:t>dọc</a:t>
            </a:r>
            <a:r>
              <a:rPr lang="en-US" dirty="0" smtClean="0"/>
              <a:t> </a:t>
            </a:r>
            <a:r>
              <a:rPr lang="en-US" dirty="0" err="1" smtClean="0"/>
              <a:t>chiều</a:t>
            </a:r>
            <a:r>
              <a:rPr lang="en-US" dirty="0" smtClean="0"/>
              <a:t> </a:t>
            </a:r>
            <a:r>
              <a:rPr lang="en-US" dirty="0" err="1" smtClean="0"/>
              <a:t>dài</a:t>
            </a:r>
            <a:r>
              <a:rPr lang="en-US" dirty="0" smtClean="0"/>
              <a:t> </a:t>
            </a:r>
            <a:r>
              <a:rPr lang="en-US" dirty="0" err="1" smtClean="0"/>
              <a:t>sợi</a:t>
            </a:r>
            <a:r>
              <a:rPr lang="en-US" dirty="0" smtClean="0"/>
              <a:t> </a:t>
            </a:r>
            <a:r>
              <a:rPr lang="en-US" dirty="0" err="1" smtClean="0"/>
              <a:t>trục</a:t>
            </a:r>
            <a:r>
              <a:rPr lang="en-US" dirty="0" smtClean="0"/>
              <a:t> =&gt; </a:t>
            </a:r>
            <a:r>
              <a:rPr lang="en-US" dirty="0" err="1" smtClean="0">
                <a:solidFill>
                  <a:srgbClr val="FF0000"/>
                </a:solidFill>
              </a:rPr>
              <a:t>Dẫn</a:t>
            </a:r>
            <a:r>
              <a:rPr lang="en-US" dirty="0" smtClean="0">
                <a:solidFill>
                  <a:srgbClr val="FF0000"/>
                </a:solidFill>
              </a:rPr>
              <a:t> </a:t>
            </a:r>
            <a:r>
              <a:rPr lang="en-US" dirty="0" err="1" smtClean="0">
                <a:solidFill>
                  <a:srgbClr val="FF0000"/>
                </a:solidFill>
              </a:rPr>
              <a:t>truyền</a:t>
            </a:r>
            <a:r>
              <a:rPr lang="en-US" dirty="0" smtClean="0">
                <a:solidFill>
                  <a:srgbClr val="FF0000"/>
                </a:solidFill>
              </a:rPr>
              <a:t> </a:t>
            </a:r>
            <a:r>
              <a:rPr lang="en-US" dirty="0" err="1" smtClean="0">
                <a:solidFill>
                  <a:srgbClr val="FF0000"/>
                </a:solidFill>
              </a:rPr>
              <a:t>nhanh</a:t>
            </a:r>
            <a:r>
              <a:rPr lang="en-US" dirty="0" smtClean="0">
                <a:solidFill>
                  <a:srgbClr val="FF0000"/>
                </a:solidFill>
              </a:rPr>
              <a:t> </a:t>
            </a:r>
            <a:r>
              <a:rPr lang="en-US" dirty="0" err="1" smtClean="0">
                <a:solidFill>
                  <a:srgbClr val="FF0000"/>
                </a:solidFill>
              </a:rPr>
              <a:t>hơn</a:t>
            </a:r>
            <a:r>
              <a:rPr lang="en-US" dirty="0" smtClean="0">
                <a:solidFill>
                  <a:srgbClr val="FF0000"/>
                </a:solidFill>
              </a:rPr>
              <a:t> </a:t>
            </a:r>
            <a:r>
              <a:rPr lang="en-US" dirty="0" err="1" smtClean="0">
                <a:solidFill>
                  <a:srgbClr val="FF0000"/>
                </a:solidFill>
              </a:rPr>
              <a:t>rất</a:t>
            </a:r>
            <a:r>
              <a:rPr lang="en-US" dirty="0" smtClean="0">
                <a:solidFill>
                  <a:srgbClr val="FF0000"/>
                </a:solidFill>
              </a:rPr>
              <a:t> </a:t>
            </a:r>
            <a:r>
              <a:rPr lang="en-US" dirty="0" err="1" smtClean="0">
                <a:solidFill>
                  <a:srgbClr val="FF0000"/>
                </a:solidFill>
              </a:rPr>
              <a:t>nhiều</a:t>
            </a:r>
            <a:r>
              <a:rPr lang="en-US" dirty="0" smtClean="0"/>
              <a:t>. </a:t>
            </a:r>
            <a:endParaRPr lang="en-US" dirty="0"/>
          </a:p>
        </p:txBody>
      </p:sp>
    </p:spTree>
    <p:extLst>
      <p:ext uri="{BB962C8B-B14F-4D97-AF65-F5344CB8AC3E}">
        <p14:creationId xmlns:p14="http://schemas.microsoft.com/office/powerpoint/2010/main" val="3411725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538" y="152400"/>
            <a:ext cx="8839200" cy="1143000"/>
          </a:xfrm>
        </p:spPr>
        <p:txBody>
          <a:bodyPr>
            <a:normAutofit fontScale="90000"/>
          </a:bodyPr>
          <a:lstStyle/>
          <a:p>
            <a:r>
              <a:rPr lang="en-US" dirty="0" smtClean="0"/>
              <a:t>TÁC DỤNG CỦA THUỐC TÊ:</a:t>
            </a:r>
            <a:br>
              <a:rPr lang="en-US" dirty="0" smtClean="0"/>
            </a:br>
            <a:r>
              <a:rPr lang="en-US" dirty="0" smtClean="0">
                <a:solidFill>
                  <a:srgbClr val="FF0000"/>
                </a:solidFill>
              </a:rPr>
              <a:t>KÊNH NATRI</a:t>
            </a:r>
            <a:endParaRPr lang="en-US" dirty="0">
              <a:solidFill>
                <a:srgbClr val="FF0000"/>
              </a:solidFill>
            </a:endParaRPr>
          </a:p>
        </p:txBody>
      </p:sp>
      <p:sp>
        <p:nvSpPr>
          <p:cNvPr id="3" name="Content Placeholder 2"/>
          <p:cNvSpPr>
            <a:spLocks noGrp="1"/>
          </p:cNvSpPr>
          <p:nvPr>
            <p:ph idx="1"/>
          </p:nvPr>
        </p:nvSpPr>
        <p:spPr>
          <a:xfrm>
            <a:off x="228600" y="1640976"/>
            <a:ext cx="5410200" cy="4449763"/>
          </a:xfrm>
        </p:spPr>
        <p:txBody>
          <a:bodyPr>
            <a:normAutofit/>
          </a:bodyPr>
          <a:lstStyle/>
          <a:p>
            <a:r>
              <a:rPr lang="en-US" dirty="0" err="1" smtClean="0"/>
              <a:t>Thuốc</a:t>
            </a:r>
            <a:r>
              <a:rPr lang="en-US" dirty="0" smtClean="0"/>
              <a:t> </a:t>
            </a:r>
            <a:r>
              <a:rPr lang="en-US" dirty="0" err="1" smtClean="0"/>
              <a:t>tê</a:t>
            </a:r>
            <a:r>
              <a:rPr lang="en-US" dirty="0" smtClean="0"/>
              <a:t> </a:t>
            </a:r>
            <a:r>
              <a:rPr lang="en-US" dirty="0" err="1" smtClean="0"/>
              <a:t>gắn</a:t>
            </a:r>
            <a:r>
              <a:rPr lang="en-US" dirty="0" smtClean="0"/>
              <a:t> </a:t>
            </a:r>
            <a:r>
              <a:rPr lang="en-US" dirty="0" err="1" smtClean="0"/>
              <a:t>vào</a:t>
            </a:r>
            <a:r>
              <a:rPr lang="en-US" dirty="0" smtClean="0"/>
              <a:t> </a:t>
            </a:r>
            <a:r>
              <a:rPr lang="en-US" dirty="0" err="1" smtClean="0"/>
              <a:t>kênh</a:t>
            </a:r>
            <a:r>
              <a:rPr lang="en-US" dirty="0" smtClean="0"/>
              <a:t> Na+ </a:t>
            </a:r>
            <a:r>
              <a:rPr lang="en-US" dirty="0" err="1" smtClean="0"/>
              <a:t>mặt</a:t>
            </a:r>
            <a:r>
              <a:rPr lang="en-US" dirty="0" smtClean="0"/>
              <a:t> </a:t>
            </a:r>
            <a:r>
              <a:rPr lang="en-US" dirty="0" err="1" smtClean="0"/>
              <a:t>trong</a:t>
            </a:r>
            <a:r>
              <a:rPr lang="en-US" dirty="0" smtClean="0"/>
              <a:t> </a:t>
            </a:r>
            <a:r>
              <a:rPr lang="en-US" dirty="0" err="1" smtClean="0"/>
              <a:t>màng</a:t>
            </a:r>
            <a:r>
              <a:rPr lang="en-US" dirty="0" smtClean="0"/>
              <a:t> : </a:t>
            </a:r>
            <a:r>
              <a:rPr lang="vi-VN" dirty="0" smtClean="0"/>
              <a:t>Không có dòng Na+ đi qua</a:t>
            </a:r>
            <a:r>
              <a:rPr lang="en-US" dirty="0" smtClean="0"/>
              <a:t>.</a:t>
            </a:r>
            <a:br>
              <a:rPr lang="en-US" dirty="0" smtClean="0"/>
            </a:br>
            <a:r>
              <a:rPr lang="en-US" dirty="0" smtClean="0">
                <a:solidFill>
                  <a:srgbClr val="FF0000"/>
                </a:solidFill>
              </a:rPr>
              <a:t>=&gt; </a:t>
            </a:r>
            <a:r>
              <a:rPr lang="en-US" dirty="0" err="1" smtClean="0">
                <a:solidFill>
                  <a:srgbClr val="FF0000"/>
                </a:solidFill>
              </a:rPr>
              <a:t>Thay</a:t>
            </a:r>
            <a:r>
              <a:rPr lang="en-US" dirty="0" smtClean="0">
                <a:solidFill>
                  <a:srgbClr val="FF0000"/>
                </a:solidFill>
              </a:rPr>
              <a:t> </a:t>
            </a:r>
            <a:r>
              <a:rPr lang="en-US" dirty="0" err="1" smtClean="0">
                <a:solidFill>
                  <a:srgbClr val="FF0000"/>
                </a:solidFill>
              </a:rPr>
              <a:t>đổi</a:t>
            </a:r>
            <a:r>
              <a:rPr lang="en-US" dirty="0" smtClean="0">
                <a:solidFill>
                  <a:srgbClr val="FF0000"/>
                </a:solidFill>
              </a:rPr>
              <a:t> </a:t>
            </a:r>
            <a:r>
              <a:rPr lang="en-US" dirty="0" err="1" smtClean="0">
                <a:solidFill>
                  <a:srgbClr val="FF0000"/>
                </a:solidFill>
              </a:rPr>
              <a:t>điện</a:t>
            </a:r>
            <a:r>
              <a:rPr lang="en-US" dirty="0" smtClean="0">
                <a:solidFill>
                  <a:srgbClr val="FF0000"/>
                </a:solidFill>
              </a:rPr>
              <a:t> </a:t>
            </a:r>
            <a:r>
              <a:rPr lang="en-US" dirty="0" err="1" smtClean="0">
                <a:solidFill>
                  <a:srgbClr val="FF0000"/>
                </a:solidFill>
              </a:rPr>
              <a:t>thế</a:t>
            </a:r>
            <a:r>
              <a:rPr lang="en-US" dirty="0" smtClean="0">
                <a:solidFill>
                  <a:srgbClr val="FF0000"/>
                </a:solidFill>
              </a:rPr>
              <a:t> </a:t>
            </a:r>
            <a:r>
              <a:rPr lang="en-US" dirty="0" err="1" smtClean="0">
                <a:solidFill>
                  <a:srgbClr val="FF0000"/>
                </a:solidFill>
              </a:rPr>
              <a:t>hoạt</a:t>
            </a:r>
            <a:r>
              <a:rPr lang="en-US" dirty="0" smtClean="0">
                <a:solidFill>
                  <a:srgbClr val="FF0000"/>
                </a:solidFill>
              </a:rPr>
              <a:t> </a:t>
            </a:r>
            <a:r>
              <a:rPr lang="en-US" dirty="0" err="1" smtClean="0">
                <a:solidFill>
                  <a:srgbClr val="FF0000"/>
                </a:solidFill>
              </a:rPr>
              <a:t>động</a:t>
            </a:r>
            <a:r>
              <a:rPr lang="en-US" dirty="0" smtClean="0">
                <a:solidFill>
                  <a:srgbClr val="FF0000"/>
                </a:solidFill>
              </a:rPr>
              <a:t> , </a:t>
            </a:r>
            <a:r>
              <a:rPr lang="en-US" dirty="0" err="1" smtClean="0">
                <a:solidFill>
                  <a:srgbClr val="FF0000"/>
                </a:solidFill>
              </a:rPr>
              <a:t>không</a:t>
            </a:r>
            <a:r>
              <a:rPr lang="en-US" dirty="0" smtClean="0">
                <a:solidFill>
                  <a:srgbClr val="FF0000"/>
                </a:solidFill>
              </a:rPr>
              <a:t> </a:t>
            </a:r>
            <a:r>
              <a:rPr lang="en-US" dirty="0" err="1" smtClean="0">
                <a:solidFill>
                  <a:srgbClr val="FF0000"/>
                </a:solidFill>
              </a:rPr>
              <a:t>thay</a:t>
            </a:r>
            <a:r>
              <a:rPr lang="en-US" dirty="0" smtClean="0">
                <a:solidFill>
                  <a:srgbClr val="FF0000"/>
                </a:solidFill>
              </a:rPr>
              <a:t> </a:t>
            </a:r>
            <a:r>
              <a:rPr lang="en-US" dirty="0" err="1" smtClean="0">
                <a:solidFill>
                  <a:srgbClr val="FF0000"/>
                </a:solidFill>
              </a:rPr>
              <a:t>đổi</a:t>
            </a:r>
            <a:r>
              <a:rPr lang="en-US" dirty="0" smtClean="0">
                <a:solidFill>
                  <a:srgbClr val="FF0000"/>
                </a:solidFill>
              </a:rPr>
              <a:t> </a:t>
            </a:r>
            <a:r>
              <a:rPr lang="en-US" dirty="0" err="1" smtClean="0">
                <a:solidFill>
                  <a:srgbClr val="FF0000"/>
                </a:solidFill>
              </a:rPr>
              <a:t>ngưỡng</a:t>
            </a:r>
            <a:r>
              <a:rPr lang="en-US" dirty="0" smtClean="0">
                <a:solidFill>
                  <a:srgbClr val="FF0000"/>
                </a:solidFill>
              </a:rPr>
              <a:t> </a:t>
            </a:r>
            <a:r>
              <a:rPr lang="en-US" dirty="0" err="1" smtClean="0">
                <a:solidFill>
                  <a:srgbClr val="FF0000"/>
                </a:solidFill>
              </a:rPr>
              <a:t>kích</a:t>
            </a:r>
            <a:r>
              <a:rPr lang="en-US" dirty="0" smtClean="0">
                <a:solidFill>
                  <a:srgbClr val="FF0000"/>
                </a:solidFill>
              </a:rPr>
              <a:t> </a:t>
            </a:r>
            <a:r>
              <a:rPr lang="en-US" dirty="0" err="1" smtClean="0">
                <a:solidFill>
                  <a:srgbClr val="FF0000"/>
                </a:solidFill>
              </a:rPr>
              <a:t>thích</a:t>
            </a:r>
            <a:r>
              <a:rPr lang="en-US" dirty="0" smtClean="0">
                <a:solidFill>
                  <a:srgbClr val="FF0000"/>
                </a:solidFill>
              </a:rPr>
              <a:t>. </a:t>
            </a:r>
            <a:endParaRPr lang="en-US" dirty="0">
              <a:solidFill>
                <a:srgbClr val="FF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646753"/>
            <a:ext cx="3657601" cy="3504848"/>
          </a:xfrm>
          <a:prstGeom prst="rect">
            <a:avLst/>
          </a:prstGeom>
        </p:spPr>
      </p:pic>
    </p:spTree>
    <p:extLst>
      <p:ext uri="{BB962C8B-B14F-4D97-AF65-F5344CB8AC3E}">
        <p14:creationId xmlns:p14="http://schemas.microsoft.com/office/powerpoint/2010/main" val="40617235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876</TotalTime>
  <Words>1384</Words>
  <Application>Microsoft Office PowerPoint</Application>
  <PresentationFormat>On-screen Show (4:3)</PresentationFormat>
  <Paragraphs>403</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ĐẠI CƯƠNG GÂY TÊ</vt:lpstr>
      <vt:lpstr>MỤC TIÊU </vt:lpstr>
      <vt:lpstr>ĐỊNH NGHĨA</vt:lpstr>
      <vt:lpstr>Cấu trúc hóa học</vt:lpstr>
      <vt:lpstr>Phân loại thuốc tê</vt:lpstr>
      <vt:lpstr>CƠ CHẾ TÁC DỤNG</vt:lpstr>
      <vt:lpstr>SINH LÝ DẪN TRUYỀN THẦN KINH</vt:lpstr>
      <vt:lpstr>SINH LÝ DẪN TRUYỀN THẦN KINH</vt:lpstr>
      <vt:lpstr>TÁC DỤNG CỦA THUỐC TÊ: KÊNH NATRI</vt:lpstr>
      <vt:lpstr>DƯỢC LÝ HỌC THUỐC TÊ: Liên quan giữa cấu trúc và đặc tính lý hóa</vt:lpstr>
      <vt:lpstr>DƯỢC LÝ HỌC THUỐC TÊ: Tính chất dược lý của thuốc tê</vt:lpstr>
      <vt:lpstr>DƯỢC ĐỘNG HỌC THUỐC TÊ</vt:lpstr>
      <vt:lpstr>DƯỢC ĐỘNG HỌC THUỐC TÊ</vt:lpstr>
      <vt:lpstr>Giải phẫu thần kinh</vt:lpstr>
      <vt:lpstr>CÁC LOẠI SỢI THẦN KINH</vt:lpstr>
      <vt:lpstr>XUẤT HIỆN VÀ PHỤC HỒI PHONG BẾ TK</vt:lpstr>
      <vt:lpstr>Khác biệt về phong bế dẫn truyền</vt:lpstr>
      <vt:lpstr>TÍNH CHẤT CỦA DUNG DỊCH THUỐC TÊ: 1. THUỐC CO MẠCH</vt:lpstr>
      <vt:lpstr>PowerPoint Presentation</vt:lpstr>
      <vt:lpstr>TÍNH CHẤT CỦA DUNG DỊCH THUỐC TÊ: 2. KIỀM HÓA</vt:lpstr>
      <vt:lpstr>NGỘ ĐỘC THUỐC TÊ</vt:lpstr>
      <vt:lpstr>Ảnh hưởng dược lý và độc tính  Ảnh hưởng của thuốc tê lên tim</vt:lpstr>
      <vt:lpstr>Ảnh hưởng dược lý và độc tính  Ảnh hưởng của thuốc tê lên tim</vt:lpstr>
      <vt:lpstr>Ảnh hưởng dược lý và độc tính  Ảnh hưởng của thuốc tê lên tim</vt:lpstr>
      <vt:lpstr>Ảnh hưởng dược lý và độc tính  Ảnh hưởng của thuốc tê lên TKTW</vt:lpstr>
      <vt:lpstr>Triệu chứng Ngộ độc thuốc tê </vt:lpstr>
      <vt:lpstr>Tỉ lệ các triệu chứng Ngộ độc thuốc tê </vt:lpstr>
      <vt:lpstr>Triệu chứng thần kinh</vt:lpstr>
      <vt:lpstr>Triệu chứng tim mạch</vt:lpstr>
      <vt:lpstr>Lipofundin 20%</vt:lpstr>
      <vt:lpstr>Thông tư 51/2017/TT-BYT về hướng dẫn xử trí phản vệ trong một số trường hợp đặc biệt</vt:lpstr>
      <vt:lpstr>Thông tư 51/2017/TT-BYT về hướng dẫn xử trí phản vệ trong một số trường hợp đặc biệt</vt:lpstr>
      <vt:lpstr>PowerPoint Presentation</vt:lpstr>
      <vt:lpstr>PHÒNG NGỪA NGỘ ĐỘC THUỐC TÊ</vt:lpstr>
      <vt:lpstr>CÁC KỸ THUẬT GÂY TÊ CƠ BẢN</vt:lpstr>
      <vt:lpstr>GÂY TÊ TỦY SỐNG</vt:lpstr>
      <vt:lpstr>GIẢI PHẪU CỘT SỐNG</vt:lpstr>
      <vt:lpstr>GIẢI PHẪU CỘT SỐNG</vt:lpstr>
      <vt:lpstr>CÁCH TIẾN HÀNH</vt:lpstr>
      <vt:lpstr>Các loại đầu kim</vt:lpstr>
      <vt:lpstr>PowerPoint Presentation</vt:lpstr>
      <vt:lpstr>MỨC ĐỘ PHONG BẾ TÙY  PHẪU THUẬT</vt:lpstr>
      <vt:lpstr>CÁC YẾU TỐ ẢNH HƯỞNG MỨC ĐỘ PHONG BẾ GTTS</vt:lpstr>
      <vt:lpstr>CHỐNG CHỈ ĐỊNH</vt:lpstr>
      <vt:lpstr>TAI BIẾN GTTS </vt:lpstr>
      <vt:lpstr>GÂY TÊ ĐÁM RỐI CÁNH TAY</vt:lpstr>
      <vt:lpstr>PowerPoint Presentation</vt:lpstr>
      <vt:lpstr>ĐƯỜNG TRÊN ĐÒN</vt:lpstr>
      <vt:lpstr>TAI BIẾN</vt:lpstr>
      <vt:lpstr>CHỈ ĐỊNH</vt:lpstr>
      <vt:lpstr>ĐƯỜNG NÁCH</vt:lpstr>
      <vt:lpstr>PowerPoint Presentation</vt:lpstr>
      <vt:lpstr>CHỐNG CHỈ ĐỊNH</vt:lpstr>
      <vt:lpstr>CẢM ƠN SỰ CHÚ Ý LẮNG NGHE!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HOANGANH</dc:creator>
  <cp:lastModifiedBy>HOANGANH</cp:lastModifiedBy>
  <cp:revision>67</cp:revision>
  <dcterms:created xsi:type="dcterms:W3CDTF">2019-07-24T07:36:41Z</dcterms:created>
  <dcterms:modified xsi:type="dcterms:W3CDTF">2020-08-18T16:20:17Z</dcterms:modified>
</cp:coreProperties>
</file>