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A592-3C36-4927-940D-F87BF17DA7F8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358F-5B3D-486E-90C2-0F5DB918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A592-3C36-4927-940D-F87BF17DA7F8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358F-5B3D-486E-90C2-0F5DB918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4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A592-3C36-4927-940D-F87BF17DA7F8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358F-5B3D-486E-90C2-0F5DB918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0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A592-3C36-4927-940D-F87BF17DA7F8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358F-5B3D-486E-90C2-0F5DB918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8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A592-3C36-4927-940D-F87BF17DA7F8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358F-5B3D-486E-90C2-0F5DB918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8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A592-3C36-4927-940D-F87BF17DA7F8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358F-5B3D-486E-90C2-0F5DB918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1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A592-3C36-4927-940D-F87BF17DA7F8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358F-5B3D-486E-90C2-0F5DB918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A592-3C36-4927-940D-F87BF17DA7F8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358F-5B3D-486E-90C2-0F5DB918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3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A592-3C36-4927-940D-F87BF17DA7F8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358F-5B3D-486E-90C2-0F5DB918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7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A592-3C36-4927-940D-F87BF17DA7F8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358F-5B3D-486E-90C2-0F5DB918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9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A592-3C36-4927-940D-F87BF17DA7F8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358F-5B3D-486E-90C2-0F5DB918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6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4A592-3C36-4927-940D-F87BF17DA7F8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5358F-5B3D-486E-90C2-0F5DB9180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4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THEO DÕI TRONG GÂY MÊ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648200"/>
            <a:ext cx="6781800" cy="175260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BS LƯU HOÀNG ANH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BỘ MÔN GÂY MÊ HỒI SỨC-ĐHYD HẢI PHÒNG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9600" y="177800"/>
            <a:ext cx="2286000" cy="2286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248400" y="152400"/>
            <a:ext cx="2286000" cy="22098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HADM KHÔNG XÂM LẤN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5638800" cy="422365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568" y="2209800"/>
            <a:ext cx="3430432" cy="228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KÍCH THƯỚC BAO ĐO (Cuff) </a:t>
            </a:r>
            <a:r>
              <a:rPr lang="en-US" sz="4000" dirty="0" smtClean="0"/>
              <a:t>≈ </a:t>
            </a:r>
            <a:r>
              <a:rPr lang="en-US" dirty="0" smtClean="0"/>
              <a:t>40% CHU VI CÁNH TAY.</a:t>
            </a:r>
          </a:p>
          <a:p>
            <a:r>
              <a:rPr lang="en-US" dirty="0" smtClean="0"/>
              <a:t>QUÁ NHỎ =&gt;&gt;&gt; CAO HƠN GIÁ TRỊ THỰC TẾ.</a:t>
            </a:r>
          </a:p>
          <a:p>
            <a:r>
              <a:rPr lang="en-US" dirty="0" smtClean="0"/>
              <a:t>QUÁ TO =&gt;&gt;&gt; THẤP GIẢ TẠO</a:t>
            </a:r>
          </a:p>
        </p:txBody>
      </p:sp>
    </p:spTree>
    <p:extLst>
      <p:ext uri="{BB962C8B-B14F-4D97-AF65-F5344CB8AC3E}">
        <p14:creationId xmlns:p14="http://schemas.microsoft.com/office/powerpoint/2010/main" val="18713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HẠN CHẾ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-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HA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ngột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. ( VD: u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yên</a:t>
            </a:r>
            <a:r>
              <a:rPr lang="en-US" dirty="0" smtClean="0"/>
              <a:t>, </a:t>
            </a:r>
            <a:r>
              <a:rPr lang="en-US" dirty="0" err="1" smtClean="0"/>
              <a:t>mổ</a:t>
            </a:r>
            <a:r>
              <a:rPr lang="en-US" dirty="0" smtClean="0"/>
              <a:t> </a:t>
            </a:r>
            <a:r>
              <a:rPr lang="en-US" dirty="0" err="1" smtClean="0"/>
              <a:t>đẻ</a:t>
            </a:r>
            <a:r>
              <a:rPr lang="en-US" dirty="0" smtClean="0"/>
              <a:t>,..)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Nhạy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mổ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2,5 – 5 </a:t>
            </a:r>
            <a:r>
              <a:rPr lang="en-US" b="1" dirty="0" err="1" smtClean="0">
                <a:solidFill>
                  <a:srgbClr val="FF0000"/>
                </a:solidFill>
              </a:rPr>
              <a:t>phút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51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HADM XÂM LẤN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7" y="2590800"/>
            <a:ext cx="4534822" cy="25508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867" y="1862667"/>
            <a:ext cx="4525133" cy="362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1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CHỈ ĐỊNH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Phẫu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BN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( NMCT,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,COPD </a:t>
            </a:r>
            <a:r>
              <a:rPr lang="en-US" dirty="0" err="1" smtClean="0"/>
              <a:t>nặng</a:t>
            </a:r>
            <a:r>
              <a:rPr lang="en-US" dirty="0" smtClean="0"/>
              <a:t>,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,..)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vân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or </a:t>
            </a:r>
            <a:r>
              <a:rPr lang="en-US" dirty="0" err="1" smtClean="0"/>
              <a:t>hạ</a:t>
            </a:r>
            <a:r>
              <a:rPr lang="en-US" dirty="0" smtClean="0"/>
              <a:t> HA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,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HADM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xâm</a:t>
            </a:r>
            <a:r>
              <a:rPr lang="en-US" dirty="0" smtClean="0"/>
              <a:t> </a:t>
            </a:r>
            <a:r>
              <a:rPr lang="en-US" dirty="0" err="1" smtClean="0"/>
              <a:t>lấn</a:t>
            </a:r>
            <a:r>
              <a:rPr lang="en-US" dirty="0" smtClean="0"/>
              <a:t> </a:t>
            </a:r>
          </a:p>
          <a:p>
            <a:r>
              <a:rPr lang="en-US" dirty="0" smtClean="0"/>
              <a:t>( </a:t>
            </a:r>
            <a:r>
              <a:rPr lang="en-US" dirty="0" err="1" smtClean="0"/>
              <a:t>Béo</a:t>
            </a:r>
            <a:r>
              <a:rPr lang="en-US" dirty="0" smtClean="0"/>
              <a:t> </a:t>
            </a:r>
            <a:r>
              <a:rPr lang="en-US" dirty="0" err="1" smtClean="0"/>
              <a:t>phì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1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BÃO HÒA OXY MAO MẠCH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600200"/>
            <a:ext cx="4800600" cy="4302539"/>
          </a:xfrm>
        </p:spPr>
      </p:pic>
      <p:sp>
        <p:nvSpPr>
          <p:cNvPr id="5" name="TextBox 4"/>
          <p:cNvSpPr txBox="1"/>
          <p:nvPr/>
        </p:nvSpPr>
        <p:spPr>
          <a:xfrm>
            <a:off x="152400" y="1447800"/>
            <a:ext cx="388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Đo</a:t>
            </a:r>
            <a:r>
              <a:rPr lang="en-US" sz="3200" dirty="0" smtClean="0"/>
              <a:t> </a:t>
            </a:r>
            <a:r>
              <a:rPr lang="en-US" sz="3200" dirty="0" err="1" smtClean="0"/>
              <a:t>dựa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nguyên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hấp</a:t>
            </a:r>
            <a:r>
              <a:rPr lang="en-US" sz="3200" dirty="0" smtClean="0"/>
              <a:t> </a:t>
            </a:r>
            <a:r>
              <a:rPr lang="en-US" sz="3200" dirty="0" err="1" smtClean="0"/>
              <a:t>thu</a:t>
            </a:r>
            <a:r>
              <a:rPr lang="en-US" sz="3200" dirty="0" smtClean="0"/>
              <a:t> </a:t>
            </a:r>
            <a:r>
              <a:rPr lang="en-US" sz="3200" dirty="0" err="1" smtClean="0"/>
              <a:t>ánh</a:t>
            </a:r>
            <a:r>
              <a:rPr lang="en-US" sz="3200" dirty="0" smtClean="0"/>
              <a:t> </a:t>
            </a:r>
            <a:r>
              <a:rPr lang="en-US" sz="3200" dirty="0" err="1" smtClean="0"/>
              <a:t>sáng</a:t>
            </a:r>
            <a:r>
              <a:rPr lang="en-US" sz="3200" dirty="0" smtClean="0"/>
              <a:t> </a:t>
            </a:r>
            <a:r>
              <a:rPr lang="en-US" sz="3200" dirty="0" err="1" smtClean="0"/>
              <a:t>giữa</a:t>
            </a:r>
            <a:r>
              <a:rPr lang="en-US" sz="3200" dirty="0" smtClean="0"/>
              <a:t> Hemoglobin </a:t>
            </a:r>
            <a:r>
              <a:rPr lang="en-US" sz="3200" dirty="0" err="1" smtClean="0"/>
              <a:t>đã</a:t>
            </a:r>
            <a:r>
              <a:rPr lang="en-US" sz="3200" dirty="0" smtClean="0"/>
              <a:t> </a:t>
            </a:r>
            <a:r>
              <a:rPr lang="en-US" sz="3200" dirty="0" err="1" smtClean="0"/>
              <a:t>gắn</a:t>
            </a:r>
            <a:r>
              <a:rPr lang="en-US" sz="3200" dirty="0" smtClean="0"/>
              <a:t> Oxy </a:t>
            </a:r>
            <a:r>
              <a:rPr lang="en-US" sz="3200" dirty="0" err="1" smtClean="0"/>
              <a:t>và</a:t>
            </a:r>
            <a:r>
              <a:rPr lang="en-US" sz="3200" dirty="0" smtClean="0"/>
              <a:t> Hemoglobin </a:t>
            </a:r>
            <a:r>
              <a:rPr lang="en-US" sz="3200" dirty="0" err="1" smtClean="0"/>
              <a:t>khử</a:t>
            </a:r>
            <a:r>
              <a:rPr lang="en-US" sz="3200" dirty="0" smtClean="0"/>
              <a:t> </a:t>
            </a:r>
            <a:r>
              <a:rPr lang="en-US" sz="3200" dirty="0" err="1" smtClean="0"/>
              <a:t>khác</a:t>
            </a:r>
            <a:r>
              <a:rPr lang="en-US" sz="3200" dirty="0" smtClean="0"/>
              <a:t> </a:t>
            </a:r>
            <a:r>
              <a:rPr lang="en-US" sz="3200" dirty="0" err="1" smtClean="0"/>
              <a:t>nhau</a:t>
            </a:r>
            <a:r>
              <a:rPr lang="en-US" sz="3200" dirty="0" smtClean="0"/>
              <a:t> </a:t>
            </a:r>
            <a:r>
              <a:rPr lang="en-US" sz="3200" dirty="0" err="1" smtClean="0"/>
              <a:t>về</a:t>
            </a:r>
            <a:r>
              <a:rPr lang="en-US" sz="3200" dirty="0" smtClean="0"/>
              <a:t> </a:t>
            </a:r>
            <a:r>
              <a:rPr lang="en-US" sz="3200" dirty="0" err="1" smtClean="0"/>
              <a:t>khả</a:t>
            </a:r>
            <a:r>
              <a:rPr lang="en-US" sz="3200" dirty="0" smtClean="0"/>
              <a:t> </a:t>
            </a:r>
            <a:r>
              <a:rPr lang="en-US" sz="3200" dirty="0" err="1" smtClean="0"/>
              <a:t>năng</a:t>
            </a:r>
            <a:r>
              <a:rPr lang="en-US" sz="3200" dirty="0" smtClean="0"/>
              <a:t> </a:t>
            </a:r>
            <a:r>
              <a:rPr lang="en-US" sz="3200" dirty="0" err="1" smtClean="0"/>
              <a:t>hấp</a:t>
            </a:r>
            <a:r>
              <a:rPr lang="en-US" sz="3200" dirty="0" smtClean="0"/>
              <a:t> </a:t>
            </a:r>
            <a:r>
              <a:rPr lang="en-US" sz="3200" dirty="0" err="1" smtClean="0"/>
              <a:t>thu</a:t>
            </a:r>
            <a:r>
              <a:rPr lang="en-US" sz="3200" dirty="0" smtClean="0"/>
              <a:t> </a:t>
            </a:r>
            <a:r>
              <a:rPr lang="en-US" sz="3200" dirty="0" err="1" smtClean="0"/>
              <a:t>ánh</a:t>
            </a:r>
            <a:r>
              <a:rPr lang="en-US" sz="3200" dirty="0" smtClean="0"/>
              <a:t> </a:t>
            </a:r>
            <a:r>
              <a:rPr lang="en-US" sz="3200" dirty="0" err="1" smtClean="0"/>
              <a:t>sáng</a:t>
            </a:r>
            <a:r>
              <a:rPr lang="en-US" sz="3200" dirty="0" smtClean="0"/>
              <a:t> </a:t>
            </a:r>
            <a:r>
              <a:rPr lang="en-US" sz="3200" dirty="0" err="1" smtClean="0"/>
              <a:t>đỏ</a:t>
            </a:r>
            <a:r>
              <a:rPr lang="en-US" sz="3200" dirty="0" smtClean="0"/>
              <a:t> ( 660 nm)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phổ</a:t>
            </a:r>
            <a:r>
              <a:rPr lang="en-US" sz="3200" dirty="0" smtClean="0"/>
              <a:t> </a:t>
            </a:r>
            <a:r>
              <a:rPr lang="en-US" sz="3200" dirty="0" err="1" smtClean="0"/>
              <a:t>ánh</a:t>
            </a:r>
            <a:r>
              <a:rPr lang="en-US" sz="3200" dirty="0" smtClean="0"/>
              <a:t> </a:t>
            </a:r>
            <a:r>
              <a:rPr lang="en-US" sz="3200" dirty="0" err="1" smtClean="0"/>
              <a:t>sáng</a:t>
            </a:r>
            <a:r>
              <a:rPr lang="en-US" sz="3200" dirty="0" smtClean="0"/>
              <a:t> </a:t>
            </a:r>
            <a:r>
              <a:rPr lang="en-US" sz="3200" dirty="0" err="1" smtClean="0"/>
              <a:t>hồng</a:t>
            </a:r>
            <a:r>
              <a:rPr lang="en-US" sz="3200" dirty="0" smtClean="0"/>
              <a:t> </a:t>
            </a:r>
            <a:r>
              <a:rPr lang="en-US" sz="3200" dirty="0" err="1" smtClean="0"/>
              <a:t>ngoại</a:t>
            </a:r>
            <a:r>
              <a:rPr lang="en-US" sz="3200" dirty="0" smtClean="0"/>
              <a:t> (940 nm).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360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MỨC ĐỘ CHÍNH XÁC CỦA SpO2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tưới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hạ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nhiệt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co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máu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98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THÁN ĐỒ ( CARNOGRAPHY)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7620000" cy="4354285"/>
          </a:xfrm>
        </p:spPr>
      </p:pic>
    </p:spTree>
    <p:extLst>
      <p:ext uri="{BB962C8B-B14F-4D97-AF65-F5344CB8AC3E}">
        <p14:creationId xmlns:p14="http://schemas.microsoft.com/office/powerpoint/2010/main" val="254773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ĐỊNH 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nồng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CO2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19400"/>
            <a:ext cx="8191901" cy="31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5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CÁCH ĐO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2819400" cy="3200399"/>
          </a:xfrm>
        </p:spPr>
        <p:txBody>
          <a:bodyPr>
            <a:normAutofit fontScale="62500" lnSpcReduction="20000"/>
          </a:bodyPr>
          <a:lstStyle/>
          <a:p>
            <a:r>
              <a:rPr lang="en-US" sz="5100" dirty="0" smtClean="0"/>
              <a:t>C1 : </a:t>
            </a:r>
            <a:r>
              <a:rPr lang="en-US" sz="5100" dirty="0" err="1" smtClean="0"/>
              <a:t>dựa</a:t>
            </a:r>
            <a:r>
              <a:rPr lang="en-US" sz="5100" dirty="0" smtClean="0"/>
              <a:t> </a:t>
            </a:r>
            <a:r>
              <a:rPr lang="en-US" sz="5100" dirty="0" err="1" smtClean="0"/>
              <a:t>sự</a:t>
            </a:r>
            <a:r>
              <a:rPr lang="en-US" sz="5100" dirty="0" smtClean="0"/>
              <a:t> </a:t>
            </a:r>
            <a:r>
              <a:rPr lang="en-US" sz="5100" dirty="0" err="1" smtClean="0"/>
              <a:t>hấp</a:t>
            </a:r>
            <a:r>
              <a:rPr lang="en-US" sz="5100" dirty="0" smtClean="0"/>
              <a:t> </a:t>
            </a:r>
            <a:r>
              <a:rPr lang="en-US" sz="5100" dirty="0" err="1" smtClean="0"/>
              <a:t>thu</a:t>
            </a:r>
            <a:r>
              <a:rPr lang="en-US" sz="5100" dirty="0" smtClean="0"/>
              <a:t> </a:t>
            </a:r>
            <a:r>
              <a:rPr lang="en-US" sz="5100" dirty="0" err="1" smtClean="0"/>
              <a:t>hồng</a:t>
            </a:r>
            <a:r>
              <a:rPr lang="en-US" sz="5100" dirty="0" smtClean="0"/>
              <a:t> </a:t>
            </a:r>
            <a:r>
              <a:rPr lang="en-US" sz="5100" dirty="0" err="1" smtClean="0"/>
              <a:t>ngoại</a:t>
            </a:r>
            <a:r>
              <a:rPr lang="en-US" sz="5100" dirty="0" smtClean="0"/>
              <a:t> </a:t>
            </a:r>
            <a:r>
              <a:rPr lang="en-US" sz="5100" dirty="0" err="1" smtClean="0"/>
              <a:t>của</a:t>
            </a:r>
            <a:r>
              <a:rPr lang="en-US" sz="5100" dirty="0" smtClean="0"/>
              <a:t> CO2 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143500"/>
            <a:ext cx="2800350" cy="163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5" y="2743200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67" y="2971800"/>
            <a:ext cx="4572000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95975" y="914400"/>
            <a:ext cx="2867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C2: </a:t>
            </a:r>
            <a:r>
              <a:rPr lang="en-US" sz="3600" dirty="0" err="1" smtClean="0"/>
              <a:t>dùng</a:t>
            </a:r>
            <a:r>
              <a:rPr lang="en-US" sz="3600" dirty="0" smtClean="0"/>
              <a:t> </a:t>
            </a:r>
            <a:r>
              <a:rPr lang="en-US" sz="3600" dirty="0" err="1" smtClean="0"/>
              <a:t>buồng</a:t>
            </a:r>
            <a:r>
              <a:rPr lang="en-US" sz="3600" dirty="0" smtClean="0"/>
              <a:t> </a:t>
            </a:r>
            <a:r>
              <a:rPr lang="en-US" sz="3600" dirty="0" err="1" smtClean="0"/>
              <a:t>phân</a:t>
            </a:r>
            <a:r>
              <a:rPr lang="en-US" sz="3600" dirty="0" smtClean="0"/>
              <a:t> </a:t>
            </a:r>
            <a:r>
              <a:rPr lang="en-US" sz="3600" dirty="0" err="1" smtClean="0"/>
              <a:t>tích</a:t>
            </a:r>
            <a:r>
              <a:rPr lang="en-US" sz="3600" dirty="0" smtClean="0"/>
              <a:t> </a:t>
            </a:r>
            <a:r>
              <a:rPr lang="en-US" sz="3600" dirty="0" err="1" smtClean="0"/>
              <a:t>khí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67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mê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ASA .</a:t>
            </a:r>
          </a:p>
          <a:p>
            <a:pPr marL="0" indent="0">
              <a:buNone/>
            </a:pPr>
            <a:r>
              <a:rPr lang="en-US" dirty="0" smtClean="0"/>
              <a:t>2 . 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,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mê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895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ETCO2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Chênh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PaCO2 </a:t>
            </a:r>
            <a:r>
              <a:rPr lang="en-US" dirty="0" err="1" smtClean="0"/>
              <a:t>là</a:t>
            </a:r>
            <a:r>
              <a:rPr lang="en-US" dirty="0" smtClean="0"/>
              <a:t> 2- 5 mmHg.</a:t>
            </a:r>
          </a:p>
          <a:p>
            <a:pPr>
              <a:buFontTx/>
              <a:buChar char="-"/>
            </a:pPr>
            <a:r>
              <a:rPr lang="en-US" dirty="0" smtClean="0"/>
              <a:t>EtCO2 = 30- 50 mmHg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nghịch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thán</a:t>
            </a:r>
            <a:r>
              <a:rPr lang="en-US" dirty="0" smtClean="0"/>
              <a:t>: EtCO2 &gt; 50 mmHg.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thán</a:t>
            </a:r>
            <a:r>
              <a:rPr lang="en-US" dirty="0" smtClean="0"/>
              <a:t> : EtCO2 &lt; 30 mmHg.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THÂN NHIỆT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+ Catheter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phổi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+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dò</a:t>
            </a:r>
            <a:r>
              <a:rPr lang="en-US" dirty="0" smtClean="0"/>
              <a:t> </a:t>
            </a:r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+ </a:t>
            </a:r>
            <a:r>
              <a:rPr lang="en-US" dirty="0" err="1" smtClean="0"/>
              <a:t>Ống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bàng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nhiệt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Ngoại</a:t>
            </a:r>
            <a:r>
              <a:rPr lang="en-US" dirty="0" smtClean="0"/>
              <a:t> vi: </a:t>
            </a:r>
            <a:r>
              <a:rPr lang="en-US" dirty="0" err="1" smtClean="0"/>
              <a:t>miệng,nách,bẹn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HẠ THÂN NHIỆT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HAY GẶP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mổ</a:t>
            </a:r>
            <a:r>
              <a:rPr lang="en-US" dirty="0" smtClean="0"/>
              <a:t> do:</a:t>
            </a:r>
          </a:p>
          <a:p>
            <a:pPr>
              <a:buFontTx/>
              <a:buChar char="-"/>
            </a:pP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lạnh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mổ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lạnh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mê</a:t>
            </a:r>
            <a:r>
              <a:rPr lang="en-US" dirty="0" smtClean="0"/>
              <a:t>, </a:t>
            </a:r>
            <a:r>
              <a:rPr lang="en-US" dirty="0" err="1" smtClean="0"/>
              <a:t>thuốc</a:t>
            </a:r>
            <a:r>
              <a:rPr lang="en-US" dirty="0" smtClean="0"/>
              <a:t> </a:t>
            </a:r>
            <a:r>
              <a:rPr lang="en-US" dirty="0" err="1" smtClean="0"/>
              <a:t>tê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giãn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,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nhiệt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HẬU QUẢ: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thụ</a:t>
            </a:r>
            <a:r>
              <a:rPr lang="en-US" dirty="0" smtClean="0"/>
              <a:t> oxy, </a:t>
            </a:r>
            <a:r>
              <a:rPr lang="en-US" dirty="0" err="1" smtClean="0"/>
              <a:t>rối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, </a:t>
            </a:r>
            <a:r>
              <a:rPr lang="en-US" dirty="0" err="1" smtClean="0"/>
              <a:t>chậm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thuốc</a:t>
            </a:r>
            <a:r>
              <a:rPr lang="en-US" dirty="0" smtClean="0"/>
              <a:t> ( </a:t>
            </a:r>
            <a:r>
              <a:rPr lang="en-US" dirty="0" err="1" smtClean="0"/>
              <a:t>chậm</a:t>
            </a:r>
            <a:r>
              <a:rPr lang="en-US" dirty="0" smtClean="0"/>
              <a:t> </a:t>
            </a:r>
            <a:r>
              <a:rPr lang="en-US" dirty="0" err="1" smtClean="0"/>
              <a:t>tỉnh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giãn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8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TĂNG THÂN NHIỆT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ÍT GẶP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mổ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smtClean="0">
                <a:solidFill>
                  <a:srgbClr val="FF0000"/>
                </a:solidFill>
              </a:rPr>
              <a:t>SỐT CAO ÁC TÍNH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THEO DÕI 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ÁP LỰC TĨNH MẠCH TRUNG ƯƠNG (CVP)</a:t>
            </a:r>
          </a:p>
          <a:p>
            <a:pPr>
              <a:buFontTx/>
              <a:buChar char="-"/>
            </a:pPr>
            <a:r>
              <a:rPr lang="en-US" sz="3600" dirty="0" err="1" smtClean="0"/>
              <a:t>Bình</a:t>
            </a:r>
            <a:r>
              <a:rPr lang="en-US" sz="3600" dirty="0" smtClean="0"/>
              <a:t> </a:t>
            </a:r>
            <a:r>
              <a:rPr lang="en-US" sz="3600" dirty="0" err="1" smtClean="0"/>
              <a:t>thường</a:t>
            </a:r>
            <a:r>
              <a:rPr lang="en-US" sz="3600" dirty="0" smtClean="0"/>
              <a:t>: 8 -12 cm H2O</a:t>
            </a:r>
          </a:p>
          <a:p>
            <a:pPr>
              <a:buFontTx/>
              <a:buChar char="-"/>
            </a:pPr>
            <a:r>
              <a:rPr lang="en-US" sz="3600" dirty="0" err="1" smtClean="0"/>
              <a:t>Phản</a:t>
            </a:r>
            <a:r>
              <a:rPr lang="en-US" sz="3600" dirty="0" smtClean="0"/>
              <a:t> </a:t>
            </a:r>
            <a:r>
              <a:rPr lang="en-US" sz="3600" dirty="0" err="1" smtClean="0"/>
              <a:t>ánh</a:t>
            </a:r>
            <a:r>
              <a:rPr lang="en-US" sz="3600" dirty="0" smtClean="0"/>
              <a:t> </a:t>
            </a:r>
            <a:r>
              <a:rPr lang="en-US" sz="3600" dirty="0" err="1" smtClean="0"/>
              <a:t>áp</a:t>
            </a:r>
            <a:r>
              <a:rPr lang="en-US" sz="3600" dirty="0" smtClean="0"/>
              <a:t> </a:t>
            </a:r>
            <a:r>
              <a:rPr lang="en-US" sz="3600" dirty="0" err="1" smtClean="0"/>
              <a:t>lực</a:t>
            </a:r>
            <a:r>
              <a:rPr lang="en-US" sz="3600" dirty="0" smtClean="0"/>
              <a:t> </a:t>
            </a:r>
            <a:r>
              <a:rPr lang="en-US" sz="3600" dirty="0" err="1" smtClean="0"/>
              <a:t>làm</a:t>
            </a:r>
            <a:r>
              <a:rPr lang="en-US" sz="3600" dirty="0" smtClean="0"/>
              <a:t> </a:t>
            </a:r>
            <a:r>
              <a:rPr lang="en-US" sz="3600" dirty="0" err="1" smtClean="0"/>
              <a:t>đầy</a:t>
            </a:r>
            <a:r>
              <a:rPr lang="en-US" sz="3600" dirty="0" smtClean="0"/>
              <a:t> </a:t>
            </a:r>
            <a:r>
              <a:rPr lang="en-US" sz="3600" dirty="0" err="1" smtClean="0"/>
              <a:t>tim</a:t>
            </a:r>
            <a:r>
              <a:rPr lang="en-US" sz="3600" dirty="0" smtClean="0"/>
              <a:t> </a:t>
            </a:r>
            <a:r>
              <a:rPr lang="en-US" sz="3600" dirty="0" err="1" smtClean="0"/>
              <a:t>phải</a:t>
            </a:r>
            <a:endParaRPr lang="en-US" sz="3600" dirty="0" smtClean="0"/>
          </a:p>
          <a:p>
            <a:pPr>
              <a:buFontTx/>
              <a:buChar char="-"/>
            </a:pPr>
            <a:r>
              <a:rPr lang="en-US" sz="3600" dirty="0" err="1" smtClean="0"/>
              <a:t>Đo</a:t>
            </a:r>
            <a:r>
              <a:rPr lang="en-US" sz="3600" dirty="0" smtClean="0"/>
              <a:t> qua: TM </a:t>
            </a:r>
            <a:r>
              <a:rPr lang="en-US" sz="3600" dirty="0" err="1" smtClean="0"/>
              <a:t>cảnh</a:t>
            </a:r>
            <a:r>
              <a:rPr lang="en-US" sz="3600" dirty="0" smtClean="0"/>
              <a:t> </a:t>
            </a:r>
            <a:r>
              <a:rPr lang="en-US" sz="3600" dirty="0" err="1" smtClean="0"/>
              <a:t>trong,TM</a:t>
            </a:r>
            <a:r>
              <a:rPr lang="en-US" sz="3600" dirty="0" smtClean="0"/>
              <a:t> </a:t>
            </a:r>
            <a:r>
              <a:rPr lang="en-US" sz="3600" dirty="0" err="1" smtClean="0"/>
              <a:t>dưới</a:t>
            </a:r>
            <a:r>
              <a:rPr lang="en-US" sz="3600" dirty="0" smtClean="0"/>
              <a:t> </a:t>
            </a:r>
            <a:r>
              <a:rPr lang="en-US" sz="3600" dirty="0" err="1" smtClean="0"/>
              <a:t>đòn</a:t>
            </a:r>
            <a:r>
              <a:rPr lang="en-US" sz="3600" dirty="0" smtClean="0"/>
              <a:t>, TM </a:t>
            </a:r>
            <a:r>
              <a:rPr lang="en-US" sz="3600" dirty="0" err="1" smtClean="0"/>
              <a:t>đùi</a:t>
            </a:r>
            <a:r>
              <a:rPr lang="en-US" sz="3600" dirty="0" smtClean="0"/>
              <a:t> =&gt; </a:t>
            </a:r>
            <a:r>
              <a:rPr lang="en-US" sz="3600" dirty="0" err="1" smtClean="0"/>
              <a:t>Thể</a:t>
            </a:r>
            <a:r>
              <a:rPr lang="en-US" sz="3600" dirty="0" smtClean="0"/>
              <a:t> </a:t>
            </a:r>
            <a:r>
              <a:rPr lang="en-US" sz="3600" dirty="0" err="1" smtClean="0"/>
              <a:t>hiện</a:t>
            </a:r>
            <a:r>
              <a:rPr lang="en-US" sz="3600" dirty="0" smtClean="0"/>
              <a:t> </a:t>
            </a:r>
            <a:r>
              <a:rPr lang="en-US" sz="3600" dirty="0" err="1" smtClean="0"/>
              <a:t>chiều</a:t>
            </a:r>
            <a:r>
              <a:rPr lang="en-US" sz="3600" dirty="0" smtClean="0"/>
              <a:t> </a:t>
            </a:r>
            <a:r>
              <a:rPr lang="en-US" sz="3600" dirty="0" err="1" smtClean="0"/>
              <a:t>cao</a:t>
            </a:r>
            <a:r>
              <a:rPr lang="en-US" sz="3600" dirty="0" smtClean="0"/>
              <a:t> </a:t>
            </a:r>
            <a:r>
              <a:rPr lang="en-US" sz="3600" dirty="0" err="1" smtClean="0"/>
              <a:t>cột</a:t>
            </a:r>
            <a:r>
              <a:rPr lang="en-US" sz="3600" dirty="0" smtClean="0"/>
              <a:t> </a:t>
            </a:r>
            <a:r>
              <a:rPr lang="en-US" sz="3600" dirty="0" err="1" smtClean="0"/>
              <a:t>nước</a:t>
            </a:r>
            <a:r>
              <a:rPr lang="en-US" sz="3600" dirty="0" smtClean="0"/>
              <a:t> </a:t>
            </a:r>
            <a:r>
              <a:rPr lang="en-US" sz="3600" dirty="0" err="1" smtClean="0"/>
              <a:t>hoặc</a:t>
            </a:r>
            <a:r>
              <a:rPr lang="en-US" sz="3600" dirty="0" smtClean="0"/>
              <a:t> </a:t>
            </a:r>
            <a:r>
              <a:rPr lang="en-US" sz="3600" dirty="0" err="1" smtClean="0"/>
              <a:t>cảm</a:t>
            </a:r>
            <a:r>
              <a:rPr lang="en-US" sz="3600" dirty="0" smtClean="0"/>
              <a:t> </a:t>
            </a:r>
            <a:r>
              <a:rPr lang="en-US" sz="3600" dirty="0" err="1" smtClean="0"/>
              <a:t>biến</a:t>
            </a:r>
            <a:r>
              <a:rPr lang="en-US" sz="3600" dirty="0" smtClean="0"/>
              <a:t> </a:t>
            </a:r>
            <a:r>
              <a:rPr lang="en-US" sz="3600" dirty="0" err="1" smtClean="0"/>
              <a:t>áp</a:t>
            </a:r>
            <a:r>
              <a:rPr lang="en-US" sz="3600" dirty="0" smtClean="0"/>
              <a:t> </a:t>
            </a:r>
            <a:r>
              <a:rPr lang="en-US" sz="3600" dirty="0" err="1" smtClean="0"/>
              <a:t>lực</a:t>
            </a:r>
            <a:r>
              <a:rPr lang="en-US" sz="3600" dirty="0"/>
              <a:t> </a:t>
            </a:r>
            <a:r>
              <a:rPr lang="en-US" sz="3600" dirty="0" err="1" smtClean="0"/>
              <a:t>đo</a:t>
            </a:r>
            <a:r>
              <a:rPr lang="en-US" sz="3600" dirty="0" smtClean="0"/>
              <a:t> </a:t>
            </a:r>
            <a:r>
              <a:rPr lang="en-US" sz="3600" dirty="0" err="1" smtClean="0"/>
              <a:t>liên</a:t>
            </a:r>
            <a:r>
              <a:rPr lang="en-US" sz="3600" dirty="0" smtClean="0"/>
              <a:t> </a:t>
            </a:r>
            <a:r>
              <a:rPr lang="en-US" sz="3600" dirty="0" err="1" smtClean="0"/>
              <a:t>tục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3946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CHỈ SỐ LƯỠNG PHỔ (BIS)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876800"/>
          </a:xfrm>
        </p:spPr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( EEG)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0 </a:t>
            </a:r>
            <a:r>
              <a:rPr lang="en-US" dirty="0" err="1" smtClean="0"/>
              <a:t>đến</a:t>
            </a:r>
            <a:r>
              <a:rPr lang="en-US" dirty="0" smtClean="0"/>
              <a:t> 100.</a:t>
            </a:r>
          </a:p>
          <a:p>
            <a:r>
              <a:rPr lang="en-US" dirty="0" smtClean="0"/>
              <a:t>Theo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mê</a:t>
            </a:r>
            <a:r>
              <a:rPr lang="en-US" dirty="0" smtClean="0"/>
              <a:t> ,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mê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-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: 40 -60.</a:t>
            </a:r>
          </a:p>
          <a:p>
            <a:pPr marL="0" indent="0">
              <a:buNone/>
            </a:pPr>
            <a:r>
              <a:rPr lang="en-US" dirty="0" smtClean="0"/>
              <a:t> - </a:t>
            </a:r>
            <a:r>
              <a:rPr lang="en-US" dirty="0" err="1" smtClean="0"/>
              <a:t>Mê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: &lt; 40.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Mê</a:t>
            </a:r>
            <a:r>
              <a:rPr lang="en-US" dirty="0" smtClean="0"/>
              <a:t> </a:t>
            </a:r>
            <a:r>
              <a:rPr lang="en-US" dirty="0" err="1" smtClean="0"/>
              <a:t>nông,thức</a:t>
            </a:r>
            <a:r>
              <a:rPr lang="en-US" dirty="0" smtClean="0"/>
              <a:t> </a:t>
            </a:r>
            <a:r>
              <a:rPr lang="en-US" dirty="0" err="1" smtClean="0"/>
              <a:t>tỉnh</a:t>
            </a:r>
            <a:r>
              <a:rPr lang="en-US" dirty="0" smtClean="0"/>
              <a:t>, an </a:t>
            </a:r>
            <a:r>
              <a:rPr lang="en-US" dirty="0" err="1" smtClean="0"/>
              <a:t>thần</a:t>
            </a:r>
            <a:r>
              <a:rPr lang="en-US" dirty="0" smtClean="0"/>
              <a:t> : &gt; 60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67" y="2133600"/>
            <a:ext cx="339969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28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MỨC ĐỘ GIÃN CƠ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: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ống</a:t>
            </a:r>
            <a:r>
              <a:rPr lang="en-US" dirty="0" smtClean="0"/>
              <a:t> NKQ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333310"/>
            <a:ext cx="5486400" cy="435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06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LƯU LƯỢNG NƯỚC TIỂU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TỐI THIỂU : 0,5- 1 ml/ kg/ </a:t>
            </a:r>
            <a:r>
              <a:rPr lang="en-US" dirty="0" err="1" smtClean="0"/>
              <a:t>giờ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: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,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,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thận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319260"/>
            <a:ext cx="4419600" cy="331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80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THÌ MỔ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6705600" cy="4358640"/>
          </a:xfrm>
        </p:spPr>
      </p:pic>
    </p:spTree>
    <p:extLst>
      <p:ext uri="{BB962C8B-B14F-4D97-AF65-F5344CB8AC3E}">
        <p14:creationId xmlns:p14="http://schemas.microsoft.com/office/powerpoint/2010/main" val="3432379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DỊCH MÁU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1905000"/>
            <a:ext cx="4572000" cy="4572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133600"/>
            <a:ext cx="514864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2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MONITOR </a:t>
            </a:r>
            <a:br>
              <a:rPr lang="en-US" i="1" dirty="0" smtClean="0"/>
            </a:br>
            <a:r>
              <a:rPr lang="en-US" i="1" dirty="0" smtClean="0"/>
              <a:t>( CẢNH BÁO)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71600"/>
            <a:ext cx="6955816" cy="5486400"/>
          </a:xfrm>
        </p:spPr>
      </p:pic>
    </p:spTree>
    <p:extLst>
      <p:ext uri="{BB962C8B-B14F-4D97-AF65-F5344CB8AC3E}">
        <p14:creationId xmlns:p14="http://schemas.microsoft.com/office/powerpoint/2010/main" val="15862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762000"/>
            <a:ext cx="9226865" cy="5191919"/>
          </a:xfrm>
        </p:spPr>
      </p:pic>
    </p:spTree>
    <p:extLst>
      <p:ext uri="{BB962C8B-B14F-4D97-AF65-F5344CB8AC3E}">
        <p14:creationId xmlns:p14="http://schemas.microsoft.com/office/powerpoint/2010/main" val="239773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TIÊU CHUẨN THEO DÕI BỆNH NHÂN TRONG GÂY MÊ THEO ASA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Theo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ASA (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mê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)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1986,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2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TC 1: </a:t>
            </a:r>
            <a:r>
              <a:rPr lang="en-US" dirty="0" err="1" smtClean="0"/>
              <a:t>có</a:t>
            </a:r>
            <a:r>
              <a:rPr lang="en-US" dirty="0" smtClean="0"/>
              <a:t> BS GM, y </a:t>
            </a:r>
            <a:r>
              <a:rPr lang="en-US" dirty="0" err="1" smtClean="0"/>
              <a:t>tá</a:t>
            </a:r>
            <a:r>
              <a:rPr lang="en-US" dirty="0" smtClean="0"/>
              <a:t> GM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TC 2: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,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oxy </a:t>
            </a:r>
            <a:r>
              <a:rPr lang="en-US" dirty="0" err="1" smtClean="0"/>
              <a:t>hóa</a:t>
            </a:r>
            <a:r>
              <a:rPr lang="en-US" dirty="0" smtClean="0"/>
              <a:t>,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,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nhiệt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2163762"/>
          </a:xfrm>
        </p:spPr>
        <p:txBody>
          <a:bodyPr/>
          <a:lstStyle/>
          <a:p>
            <a:r>
              <a:rPr lang="en-US" dirty="0" smtClean="0"/>
              <a:t>1998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41637"/>
            <a:ext cx="8229600" cy="4525963"/>
          </a:xfrm>
        </p:spPr>
        <p:txBody>
          <a:bodyPr/>
          <a:lstStyle/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r>
              <a:rPr lang="en-US" dirty="0" smtClean="0"/>
              <a:t> ETCO2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mê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8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 DÕI CƠ 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ECG.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HUYẾT ÁP ĐỘNG MẠCH.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BÃO HÒA OXY MAO MẠCH.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THÁN ĐỒ.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THÂN NHIỆT.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9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ELECTROCARDIOGRAM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2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II </a:t>
            </a:r>
            <a:r>
              <a:rPr lang="en-US" dirty="0" err="1" smtClean="0"/>
              <a:t>và</a:t>
            </a:r>
            <a:r>
              <a:rPr lang="en-US" dirty="0" smtClean="0"/>
              <a:t> V5.</a:t>
            </a:r>
          </a:p>
          <a:p>
            <a:pPr marL="0" indent="0">
              <a:buNone/>
            </a:pPr>
            <a:r>
              <a:rPr lang="en-US" dirty="0" smtClean="0"/>
              <a:t>=&gt;-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95%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mổ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r>
              <a:rPr lang="en-US" dirty="0" smtClean="0"/>
              <a:t>  </a:t>
            </a:r>
            <a:r>
              <a:rPr lang="en-US" dirty="0" err="1" smtClean="0"/>
              <a:t>nhờ</a:t>
            </a:r>
            <a:r>
              <a:rPr lang="en-US" dirty="0" smtClean="0"/>
              <a:t> DII </a:t>
            </a:r>
            <a:r>
              <a:rPr lang="en-US" dirty="0" err="1" smtClean="0"/>
              <a:t>trục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 </a:t>
            </a:r>
            <a:r>
              <a:rPr lang="en-US" dirty="0" err="1" smtClean="0"/>
              <a:t>trục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nhĩ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14800"/>
            <a:ext cx="8075245" cy="25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BỊ NHIỄU BỞI CÁC YẾU TỐ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Đốt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Sự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</a:p>
          <a:p>
            <a:r>
              <a:rPr lang="en-US" dirty="0" smtClean="0"/>
              <a:t>=&gt;&gt;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đường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biểu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diễn</a:t>
            </a:r>
            <a:r>
              <a:rPr lang="en-US" dirty="0" smtClean="0">
                <a:solidFill>
                  <a:srgbClr val="FF0000"/>
                </a:solidFill>
              </a:rPr>
              <a:t> SpO2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sóng</a:t>
            </a:r>
            <a:r>
              <a:rPr lang="en-US" dirty="0" smtClean="0">
                <a:solidFill>
                  <a:srgbClr val="FF0000"/>
                </a:solidFill>
              </a:rPr>
              <a:t> HA </a:t>
            </a:r>
            <a:r>
              <a:rPr lang="en-US" dirty="0" err="1" smtClean="0">
                <a:solidFill>
                  <a:srgbClr val="FF0000"/>
                </a:solidFill>
              </a:rPr>
              <a:t>động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mạch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xâm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lấn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133600"/>
            <a:ext cx="4191000" cy="2469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3600"/>
            <a:ext cx="3962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0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HUYẾT ÁP ĐỘNG MẠCH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GIÁ TRỊ THỂ HIỆN: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4400" dirty="0" smtClean="0"/>
              <a:t>+ </a:t>
            </a:r>
            <a:r>
              <a:rPr lang="en-US" sz="4400" dirty="0" err="1" smtClean="0"/>
              <a:t>Biến</a:t>
            </a:r>
            <a:r>
              <a:rPr lang="en-US" sz="4400" dirty="0" smtClean="0"/>
              <a:t> </a:t>
            </a:r>
            <a:r>
              <a:rPr lang="en-US" sz="4400" dirty="0" err="1" smtClean="0"/>
              <a:t>đổi</a:t>
            </a:r>
            <a:r>
              <a:rPr lang="en-US" sz="4400" dirty="0" smtClean="0"/>
              <a:t> </a:t>
            </a:r>
            <a:r>
              <a:rPr lang="en-US" sz="4400" dirty="0" err="1" smtClean="0"/>
              <a:t>lưu</a:t>
            </a:r>
            <a:r>
              <a:rPr lang="en-US" sz="4400" dirty="0" smtClean="0"/>
              <a:t> </a:t>
            </a:r>
            <a:r>
              <a:rPr lang="en-US" sz="4400" dirty="0" err="1" smtClean="0"/>
              <a:t>lượng</a:t>
            </a:r>
            <a:r>
              <a:rPr lang="en-US" sz="4400" dirty="0" smtClean="0"/>
              <a:t> </a:t>
            </a:r>
            <a:r>
              <a:rPr lang="en-US" sz="4400" dirty="0" err="1" smtClean="0"/>
              <a:t>tim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      + </a:t>
            </a:r>
            <a:r>
              <a:rPr lang="en-US" sz="4400" dirty="0" err="1" smtClean="0"/>
              <a:t>Sức</a:t>
            </a:r>
            <a:r>
              <a:rPr lang="en-US" sz="4400" dirty="0" smtClean="0"/>
              <a:t> </a:t>
            </a:r>
            <a:r>
              <a:rPr lang="en-US" sz="4400" dirty="0" err="1" smtClean="0"/>
              <a:t>cản</a:t>
            </a:r>
            <a:r>
              <a:rPr lang="en-US" sz="4400" dirty="0" smtClean="0"/>
              <a:t> </a:t>
            </a:r>
            <a:r>
              <a:rPr lang="en-US" sz="4400" dirty="0" err="1" smtClean="0"/>
              <a:t>mạch</a:t>
            </a:r>
            <a:r>
              <a:rPr lang="en-US" sz="4400" dirty="0" smtClean="0"/>
              <a:t> </a:t>
            </a:r>
            <a:r>
              <a:rPr lang="en-US" sz="4400" dirty="0" err="1" smtClean="0"/>
              <a:t>máu</a:t>
            </a:r>
            <a:r>
              <a:rPr lang="en-US" sz="4400" dirty="0" smtClean="0"/>
              <a:t> </a:t>
            </a:r>
            <a:r>
              <a:rPr lang="en-US" sz="4400" dirty="0" err="1" smtClean="0"/>
              <a:t>hệ</a:t>
            </a:r>
            <a:r>
              <a:rPr lang="en-US" sz="4400" dirty="0" smtClean="0"/>
              <a:t> </a:t>
            </a:r>
            <a:r>
              <a:rPr lang="en-US" sz="4400" dirty="0" err="1" smtClean="0"/>
              <a:t>thống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593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917</Words>
  <Application>Microsoft Office PowerPoint</Application>
  <PresentationFormat>On-screen Show (4:3)</PresentationFormat>
  <Paragraphs>110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THEO DÕI TRONG GÂY MÊ</vt:lpstr>
      <vt:lpstr>MỤC TIÊU </vt:lpstr>
      <vt:lpstr>MONITOR  ( CẢNH BÁO)</vt:lpstr>
      <vt:lpstr>TIÊU CHUẨN THEO DÕI BỆNH NHÂN TRONG GÂY MÊ THEO ASA</vt:lpstr>
      <vt:lpstr>1998 </vt:lpstr>
      <vt:lpstr>THEO DÕI CƠ BẢN</vt:lpstr>
      <vt:lpstr>ELECTROCARDIOGRAM</vt:lpstr>
      <vt:lpstr>BỊ NHIỄU BỞI CÁC YẾU TỐ</vt:lpstr>
      <vt:lpstr>HUYẾT ÁP ĐỘNG MẠCH</vt:lpstr>
      <vt:lpstr>HADM KHÔNG XÂM LẤN</vt:lpstr>
      <vt:lpstr>PowerPoint Presentation</vt:lpstr>
      <vt:lpstr>HẠN CHẾ</vt:lpstr>
      <vt:lpstr>HADM XÂM LẤN</vt:lpstr>
      <vt:lpstr>CHỈ ĐỊNH</vt:lpstr>
      <vt:lpstr>BÃO HÒA OXY MAO MẠCH</vt:lpstr>
      <vt:lpstr>PowerPoint Presentation</vt:lpstr>
      <vt:lpstr>THÁN ĐỒ ( CARNOGRAPHY)</vt:lpstr>
      <vt:lpstr>ĐỊNH NGHĨA</vt:lpstr>
      <vt:lpstr>CÁCH ĐO</vt:lpstr>
      <vt:lpstr>Giá trị ETCO2</vt:lpstr>
      <vt:lpstr>THÂN NHIỆT</vt:lpstr>
      <vt:lpstr>HẠ THÂN NHIỆT</vt:lpstr>
      <vt:lpstr>TĂNG THÂN NHIỆT</vt:lpstr>
      <vt:lpstr>CÁC THEO DÕI KHÁC</vt:lpstr>
      <vt:lpstr>CHỈ SỐ LƯỠNG PHỔ (BIS)</vt:lpstr>
      <vt:lpstr>MỨC ĐỘ GIÃN CƠ</vt:lpstr>
      <vt:lpstr>LƯU LƯỢNG NƯỚC TIỂU</vt:lpstr>
      <vt:lpstr>CÁC THÌ MỔ</vt:lpstr>
      <vt:lpstr>DỊCH MÁU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 DÕI TRONG GÂY MÊ</dc:title>
  <dc:creator>HOANGANH</dc:creator>
  <cp:lastModifiedBy>HOANGANH</cp:lastModifiedBy>
  <cp:revision>20</cp:revision>
  <dcterms:created xsi:type="dcterms:W3CDTF">2019-08-08T15:03:05Z</dcterms:created>
  <dcterms:modified xsi:type="dcterms:W3CDTF">2019-08-08T23:36:52Z</dcterms:modified>
</cp:coreProperties>
</file>