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28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60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8E6B-26B3-45CA-B0ED-B5698841075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78657-D1A4-484F-A7F0-093EA0B17C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51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914448-0760-4DEB-A63F-E4034A379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8FE596-E108-4702-9212-C794DFF16B3B}" type="slidenum">
              <a:rPr lang="en-US" altLang="vi-VN"/>
              <a:pPr/>
              <a:t>1</a:t>
            </a:fld>
            <a:endParaRPr lang="en-US" altLang="vi-VN"/>
          </a:p>
        </p:txBody>
      </p:sp>
      <p:sp>
        <p:nvSpPr>
          <p:cNvPr id="184321" name="Rectangle 1">
            <a:extLst>
              <a:ext uri="{FF2B5EF4-FFF2-40B4-BE49-F238E27FC236}">
                <a16:creationId xmlns:a16="http://schemas.microsoft.com/office/drawing/2014/main" id="{B06B86AA-11B1-4999-B4C0-9B00F049E2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91ACEC77-8CEF-417E-BA97-0E0C063A08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10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357922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11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419440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12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00533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13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4020386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14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884797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15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361847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16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428486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17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886141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18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078037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19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55833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2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20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684697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21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479615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22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280461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A12C57-1A00-41A4-BD62-981D42EB53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2AD6B7-74F9-4DB6-A017-0F69CD451A97}" type="slidenum">
              <a:rPr lang="en-US" altLang="vi-VN"/>
              <a:pPr/>
              <a:t>23</a:t>
            </a:fld>
            <a:endParaRPr lang="en-US" altLang="vi-VN"/>
          </a:p>
        </p:txBody>
      </p:sp>
      <p:sp>
        <p:nvSpPr>
          <p:cNvPr id="290817" name="Rectangle 1">
            <a:extLst>
              <a:ext uri="{FF2B5EF4-FFF2-40B4-BE49-F238E27FC236}">
                <a16:creationId xmlns:a16="http://schemas.microsoft.com/office/drawing/2014/main" id="{877DD20D-F5B5-48A6-84C5-D396FC7700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003AEB91-3734-4254-83E9-8FCB03E0D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3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43591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4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86569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5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61950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6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15089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7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70302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8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92830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60D13-9B79-4A83-AAEF-F5EAF5B24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57CAB-3B4C-450C-9542-9D3FCB86A097}" type="slidenum">
              <a:rPr lang="en-US" altLang="vi-VN"/>
              <a:pPr/>
              <a:t>9</a:t>
            </a:fld>
            <a:endParaRPr lang="en-US" altLang="vi-VN"/>
          </a:p>
        </p:txBody>
      </p:sp>
      <p:sp>
        <p:nvSpPr>
          <p:cNvPr id="258049" name="Rectangle 1">
            <a:extLst>
              <a:ext uri="{FF2B5EF4-FFF2-40B4-BE49-F238E27FC236}">
                <a16:creationId xmlns:a16="http://schemas.microsoft.com/office/drawing/2014/main" id="{3A83FC93-CE9E-4DC2-A963-94BA5A61B5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6506F774-055E-4F18-9A28-288BEE9642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90348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CD12-A88A-4E49-B8B7-F15B5E0A6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D6E2E-6162-457B-80CE-AD465FEC9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943B-3315-4E36-9248-3DF2712F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01CE-7659-4081-BBE8-F20D3A2E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5A5D-D429-499A-A2C2-86DD5EAD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56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C882-AF8C-4A80-BBC6-9115B907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368A3-7C6E-498B-9AAB-6ED51A59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8545-50F1-436F-8974-6C51DBB6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77EB-1D52-4752-B4BE-E8CD75B3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7810-1E2C-4784-9FA0-154C453C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57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3D3D2-E59F-4F05-9D35-B4C56BC72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DAF0-2D23-4A5D-AE0B-098D54484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4973-7293-4AC0-810E-6EC58186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96AF-E22D-4AAA-AFBF-10F2B4D1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66FA-5DB2-4FAA-B23C-E2E91C50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12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A619-2CFD-4132-A7A0-B6244CFA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A7E3-D9DC-487B-87DA-6F98217F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0CEF-7A55-4063-AFDA-41C36AAD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DA7C-E410-4C99-ADA1-86DE6415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EC1E-018B-42EB-B852-1BAB6A0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600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2DEF-4EA3-44AE-909A-A2EC5433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CBDA-465A-4F4A-8778-0FBC7F8D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6838-D713-4460-99CE-E763C9F4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8C89-23A4-4DE4-A748-D3F0F3EA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6D0A-7EA7-47DC-AFCE-2F7F20E7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88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5C2A-7BFF-4F39-8591-4754C6A5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F316-7E6D-4287-BF26-0965A39E9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5D211-7D20-4BF1-BD6E-C26A00DC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7541E-3EFD-42D7-9547-C491BF3D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3A908-3B2E-4D98-8516-6AA1D287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DA-D891-43A7-8D98-B93DF433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035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BF9B-D0C2-4CE5-B431-BA367C78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99BA0-368D-4C45-B292-824C90AA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7108-48F9-4FD2-9D87-CD00A861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42D55-1ADC-4261-827E-446F6E6A5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037BE-B1F9-46A1-9722-12426C2EE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356FD-3C5D-49FC-B0E2-E6FA301B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82216-EB0F-4955-948A-94CDDF00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6641C-68F0-4D9A-95AF-364C17A1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87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142D-9662-4064-B711-F940FA0D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76537-86E5-4C3A-9063-B2609CF9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BB8AC-E470-412E-A18D-8ADA668E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64988-AECA-415D-A8FE-CB14728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097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309E3-2186-47EE-83C6-DCADB63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ED002-D77F-4329-A41C-EA69E00D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64BF-548A-4F40-83A2-5EAA4EAC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22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4BA1-F752-4B1F-A46F-093B280B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E9DE-C165-45AA-B003-8B088430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EA025-95EC-4D34-BDAC-FFFE8D3F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7BAEF-624C-4FC2-933E-56ADD158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7541-86C2-400F-826C-055E568C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13CBA-367D-47C2-8206-1E1F9F08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57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EE1A-5012-4FB6-9F9A-8A081845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9EBCF-E2CF-4F7F-AC47-8D70018F1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74D3C-B08F-4AF9-B9ED-B12F8CC5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359AE-A2D0-4BA5-894E-D583EA2E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493E-68BE-4408-9884-C8D3E556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35E4-A151-4A67-B942-5B3645CA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893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3698C-C410-4ACC-A8EB-4536A657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DBC9-5E48-44EC-A66C-23709D95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4897-285F-4D07-B720-A196FFAC7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A2E5-5887-4A1E-806A-07B73D33AC62}" type="datetimeFigureOut">
              <a:rPr lang="vi-VN" smtClean="0"/>
              <a:t>07/02/2021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819D-B555-44D6-9977-90C7E4E92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A72F-56EE-48A0-BC38-B70114C78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AACD-B450-4059-B022-692535E632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60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BFC2F91F-E828-426F-B27F-82786FD05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134" y="2032244"/>
            <a:ext cx="6963483" cy="162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5000" b="1" dirty="0">
                <a:latin typeface="Lato Black" pitchFamily="32" charset="0"/>
                <a:cs typeface="Lato Black" pitchFamily="32" charset="0"/>
              </a:rPr>
              <a:t>HƯỚNG DẪN LÀM BỆNH ÁN NHI KHOA 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B0FCA7A-3339-4585-B9B2-5500FA859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3821113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>
                <a:latin typeface="Open Sans" panose="020B0606030504020204" pitchFamily="34" charset="0"/>
              </a:rPr>
              <a:t>PGS. TS. </a:t>
            </a:r>
            <a:r>
              <a:rPr lang="en-US" altLang="vi-VN" sz="2000" dirty="0" err="1">
                <a:latin typeface="Open Sans" panose="020B0606030504020204" pitchFamily="34" charset="0"/>
              </a:rPr>
              <a:t>Nguyễn</a:t>
            </a:r>
            <a:r>
              <a:rPr lang="en-US" altLang="vi-VN" sz="2000" dirty="0">
                <a:latin typeface="Open Sans" panose="020B0606030504020204" pitchFamily="34" charset="0"/>
              </a:rPr>
              <a:t> Ngọc </a:t>
            </a:r>
            <a:r>
              <a:rPr lang="en-US" altLang="vi-VN" sz="2000" dirty="0" err="1">
                <a:latin typeface="Open Sans" panose="020B0606030504020204" pitchFamily="34" charset="0"/>
              </a:rPr>
              <a:t>Sáng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grpSp>
        <p:nvGrpSpPr>
          <p:cNvPr id="60419" name="Group 3">
            <a:extLst>
              <a:ext uri="{FF2B5EF4-FFF2-40B4-BE49-F238E27FC236}">
                <a16:creationId xmlns:a16="http://schemas.microsoft.com/office/drawing/2014/main" id="{4F90761F-F414-4262-9539-96FF3862EA52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3600450"/>
            <a:ext cx="1625600" cy="101600"/>
            <a:chOff x="3327" y="2268"/>
            <a:chExt cx="1024" cy="64"/>
          </a:xfrm>
        </p:grpSpPr>
        <p:sp>
          <p:nvSpPr>
            <p:cNvPr id="60420" name="Rectangle 4">
              <a:extLst>
                <a:ext uri="{FF2B5EF4-FFF2-40B4-BE49-F238E27FC236}">
                  <a16:creationId xmlns:a16="http://schemas.microsoft.com/office/drawing/2014/main" id="{1A712063-4A73-493D-8D7F-7AD22C9CC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2268"/>
              <a:ext cx="341" cy="64"/>
            </a:xfrm>
            <a:prstGeom prst="rect">
              <a:avLst/>
            </a:prstGeom>
            <a:solidFill>
              <a:srgbClr val="0F6F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60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0421" name="Rectangle 5">
              <a:extLst>
                <a:ext uri="{FF2B5EF4-FFF2-40B4-BE49-F238E27FC236}">
                  <a16:creationId xmlns:a16="http://schemas.microsoft.com/office/drawing/2014/main" id="{70F81E2C-4ED2-45A2-8195-A854454D8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2268"/>
              <a:ext cx="341" cy="64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60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0422" name="Rectangle 6">
              <a:extLst>
                <a:ext uri="{FF2B5EF4-FFF2-40B4-BE49-F238E27FC236}">
                  <a16:creationId xmlns:a16="http://schemas.microsoft.com/office/drawing/2014/main" id="{8360B5E9-3619-4A07-BF6E-E03665B7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268"/>
              <a:ext cx="341" cy="64"/>
            </a:xfrm>
            <a:prstGeom prst="rect">
              <a:avLst/>
            </a:prstGeom>
            <a:solidFill>
              <a:srgbClr val="0BD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60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0423" name="Rectangle 7">
            <a:extLst>
              <a:ext uri="{FF2B5EF4-FFF2-40B4-BE49-F238E27FC236}">
                <a16:creationId xmlns:a16="http://schemas.microsoft.com/office/drawing/2014/main" id="{D58A6801-F8FC-4789-9BC2-0CEC9842D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6045200"/>
            <a:ext cx="1482725" cy="46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50000"/>
              </a:lnSpc>
            </a:pPr>
            <a:r>
              <a:rPr lang="en-US" altLang="vi-VN" dirty="0" err="1">
                <a:solidFill>
                  <a:srgbClr val="595959"/>
                </a:solidFill>
                <a:latin typeface="Open Sans" panose="020B0606030504020204" pitchFamily="34" charset="0"/>
              </a:rPr>
              <a:t>MedPocket</a:t>
            </a:r>
            <a:endParaRPr lang="en-US" altLang="vi-VN" dirty="0">
              <a:solidFill>
                <a:srgbClr val="595959"/>
              </a:solidFill>
              <a:latin typeface="Open Sans" panose="020B06060305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0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3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5.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Khám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lâm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sàng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14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5.2.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Khám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bộ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phận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Tùy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từng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ưu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bộ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nào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trước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lượt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toàn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106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6.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Tóm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tắt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sơ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bộ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235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(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Họ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)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nhập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lý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do (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nêu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lý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do) qua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hỏi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phát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hội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sau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(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nêu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/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hội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liên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quan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).</a:t>
            </a:r>
          </a:p>
          <a:p>
            <a:pPr hangingPunct="1">
              <a:lnSpc>
                <a:spcPct val="150000"/>
              </a:lnSpc>
            </a:pP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Tóm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tắt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được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trình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bày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theo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hướng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thu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gọn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dựa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vào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rồi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đưa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ra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sơ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bộ</a:t>
            </a:r>
            <a:endParaRPr lang="en-US" altLang="vi-VN" sz="2000" i="1" dirty="0">
              <a:solidFill>
                <a:srgbClr val="59595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6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7.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Chẩn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đoán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sơ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bộ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188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tức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mắc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phải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này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lấy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cơ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sở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dụ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BN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nam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5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tuổi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ho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sốt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thở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nhanh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nghe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phổi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thấy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rale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ẩm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to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hạt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2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sơ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bộ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phổi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  <a:endParaRPr lang="en-US" altLang="vi-VN" sz="2000" i="1" dirty="0">
              <a:solidFill>
                <a:srgbClr val="59595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51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8.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Xét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nghiệm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28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8.1.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Yêu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cầu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xét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nghiệm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Bao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giờ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xét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nghiệm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thăm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dò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định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hoặc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loại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trừ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bao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giờ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khách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quan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chính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gồm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Công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thức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máu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hóa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sinh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máu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(AST, ALT,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Ure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Creatinin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v.v.)</a:t>
            </a:r>
          </a:p>
        </p:txBody>
      </p:sp>
    </p:spTree>
    <p:extLst>
      <p:ext uri="{BB962C8B-B14F-4D97-AF65-F5344CB8AC3E}">
        <p14:creationId xmlns:p14="http://schemas.microsoft.com/office/powerpoint/2010/main" val="3004066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8.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Xét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nghiệm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9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8.2.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Phân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tích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kết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quả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Ghi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chép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kết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quả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tích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kết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quả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77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9.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Chẩn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đoán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188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9.1.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xác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định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Sự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suy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luận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hay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nói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sự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minh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của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Trong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luận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ta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phải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nêu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lý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do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sao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ta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lại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nghĩ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hay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ít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theo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thứ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tự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một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ngắn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gọn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lý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964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9.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Chẩn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đoán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32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9.2.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phân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biệt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biệt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với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Tại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sao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lại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phải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biệt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với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Tiêu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chuẩn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nào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loại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trừ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dụ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phổi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biệt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với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phế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quản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phế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quản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ở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trẻ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lớn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nghe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phổi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rale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rít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rale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ngáy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rale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ẩm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to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hạt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Xquang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đậm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rốn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phổi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nhánh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phế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quản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125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9.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Chẩn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đoán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373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9.2.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Tùy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từng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nhau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ảnh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hưởng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tới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dụ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cầu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cấp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5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</a:t>
            </a:r>
          </a:p>
          <a:p>
            <a:pPr hangingPunct="1">
              <a:lnSpc>
                <a:spcPct val="150000"/>
              </a:lnSpc>
            </a:pP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	+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tiềm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tang</a:t>
            </a:r>
          </a:p>
          <a:p>
            <a:pPr hangingPunct="1">
              <a:lnSpc>
                <a:spcPct val="150000"/>
              </a:lnSpc>
            </a:pP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	+ 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thông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thường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	+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đái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máu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	+ 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tăng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huyết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áp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	+ 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vô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niệu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63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9.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Chẩn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đoán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235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9.4.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nguyên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Một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số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nguyên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ảnh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hưởng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tới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dụ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Nguyên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cầu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cấp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thường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do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liên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cầu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khuẩn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dựa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họng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hoặc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da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trước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xét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nghiệm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máu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ASLT &gt; 250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916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9.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Chẩn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đoán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14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9.5.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biến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(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nếu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)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dụ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cầu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cấp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gây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suy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cấp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dựa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ure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creatinine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máu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tăng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812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996731"/>
            <a:ext cx="40608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1.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Hành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Chính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32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Họ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Tuổi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Giới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tính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Nghề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nghiệp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bố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/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mẹ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Địa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chỉ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thoại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Ngày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nhập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–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Số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giường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- Khoa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10.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Điều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trị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465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ghi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cụ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bao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gồm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cả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chế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độ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ăn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chăm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sóc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theo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dõi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thuốc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Chế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độ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ăn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Cơm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cháo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sữa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v.v.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Chăm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sóc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Chăm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sóc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1 (CS1), CS2, CS3.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Theo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dõi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Mạch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nhiệt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độ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huyết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áp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v.v.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Thuốc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Ghi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rõ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hàm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lượng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dùng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hangingPunct="1">
              <a:lnSpc>
                <a:spcPct val="150000"/>
              </a:lnSpc>
            </a:pP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Hằng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ngày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ghi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diễn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biến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của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từ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cơ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năng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toàn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thân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thực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, v.v.</a:t>
            </a:r>
          </a:p>
          <a:p>
            <a:pPr hangingPunct="1">
              <a:lnSpc>
                <a:spcPct val="150000"/>
              </a:lnSpc>
            </a:pP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Y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lệnh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Thuốc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tiêm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trước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rồi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tới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thuốc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uống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thuốc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bôi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da, v.v.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Thuốc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độc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rồi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đến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kháng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sinh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cuối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mới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đến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thuốc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bổ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, vitamin, v.v.</a:t>
            </a:r>
          </a:p>
          <a:p>
            <a:pPr hangingPunct="1">
              <a:lnSpc>
                <a:spcPct val="150000"/>
              </a:lnSpc>
            </a:pP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Sau 15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ngày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phải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sơ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kết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án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. Ra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viện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phải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tổng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kết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i="1" dirty="0" err="1">
                <a:solidFill>
                  <a:srgbClr val="595959"/>
                </a:solidFill>
                <a:latin typeface="Open Sans" panose="020B0606030504020204" pitchFamily="34" charset="0"/>
              </a:rPr>
              <a:t>án</a:t>
            </a:r>
            <a:r>
              <a:rPr lang="en-US" altLang="vi-VN" sz="2000" i="1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048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11.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Tiên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lượng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28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lượng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mốc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triển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sẽ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đâu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tốt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xấu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dè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dặt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hay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vong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lượng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Dựa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diễn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trong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quá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trình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lượng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dựa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học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của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thwucj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tế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3037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12.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Phòng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bệnh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14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Tùy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theo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từng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trường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hợp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đưa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ra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pháp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phòng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thích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hợp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dụ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Phòng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thấp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bằng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Benzathin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penixilin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1.200.000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mông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mỗi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tháng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1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03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AACA2F4C-FA0F-40EF-8C23-62B596C2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2835275"/>
            <a:ext cx="40608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THANK </a:t>
            </a:r>
            <a:r>
              <a:rPr lang="en-US" altLang="vi-VN" sz="4000" b="1" dirty="0">
                <a:solidFill>
                  <a:srgbClr val="009DD9"/>
                </a:solidFill>
                <a:latin typeface="Lato Black" pitchFamily="32" charset="0"/>
                <a:cs typeface="Lato Black" pitchFamily="32" charset="0"/>
              </a:rPr>
              <a:t>YOU</a:t>
            </a: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D94C4031-948F-4E6D-A3D6-C070E53B5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2496185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56F81871-7237-4014-BD06-1B4D9D4A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3481388"/>
            <a:ext cx="7437438" cy="50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50000"/>
              </a:lnSpc>
            </a:pP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Hy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vọng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bài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giảng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hỗ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trợ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trong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việc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học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41" y="1022711"/>
            <a:ext cx="630110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2.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Lý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do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vào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viện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235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Thường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chemeClr val="accent2"/>
                </a:solidFill>
                <a:latin typeface="Open Sans" panose="020B0606030504020204" pitchFamily="34" charset="0"/>
              </a:rPr>
              <a:t>cơ</a:t>
            </a:r>
            <a:r>
              <a:rPr lang="en-US" altLang="vi-VN" sz="2000" dirty="0">
                <a:solidFill>
                  <a:schemeClr val="accent2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chemeClr val="accent2"/>
                </a:solidFill>
                <a:latin typeface="Open Sans" panose="020B0606030504020204" pitchFamily="34" charset="0"/>
              </a:rPr>
              <a:t>năng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một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thực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chịu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hoặc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quan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nhập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một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hoặc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một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Nếu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một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chọn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chính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đưa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chẩn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được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diễn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tả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theo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từ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ngữ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của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dụ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đau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bụng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sốt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đau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đầu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825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996731"/>
            <a:ext cx="40608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3.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Bệnh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sử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235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Lịch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những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diễn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từ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khởi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phát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lúc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nhập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(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nếu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ngay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lúc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nhập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),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sau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nhập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(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nếu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sau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một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thời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gian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).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Diễn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bao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gồm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những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xuất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theo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thứ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tự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thời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gian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mối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quan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hệ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giữa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cả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đoán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22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996731"/>
            <a:ext cx="40608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3.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Bệnh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sử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373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trả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lời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bằng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7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câu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hỏi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sau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bắt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đầu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từ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bao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giờ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bắt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đầu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bằng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Diễn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biến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của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ra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sao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kèm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theo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chưa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Bằng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thuốc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Kết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quả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ra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sao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tại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cảm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thấy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thế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nào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0385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996731"/>
            <a:ext cx="40608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4.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Tiền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sử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32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4.1.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Tiền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sử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bản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thân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Tiền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sản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khoa: Con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mấy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đẻ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thường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hay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đẻ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mổ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nặng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lúc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đẻ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v.v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Tiền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dinh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dưỡng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phát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triển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Nuôi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con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sữa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mẹ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hay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sữa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bò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mấy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tháng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ăn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sam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?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Tiền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chủng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Tiền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tật</a:t>
            </a:r>
            <a:endParaRPr lang="en-US" altLang="vi-VN" sz="2000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Tiền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sử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(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chú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ý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thuốc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3332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996731"/>
            <a:ext cx="40608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4.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Tiền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sử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188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4.2.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Tiền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sử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gia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đình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Ghi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người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trong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gia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đình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mắc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phải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cụ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rõ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ràng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tốt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nhưng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phải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có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liên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quan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đến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lý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lần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này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nhất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dị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di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truyền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lao, hen, v.v.</a:t>
            </a:r>
          </a:p>
        </p:txBody>
      </p:sp>
    </p:spTree>
    <p:extLst>
      <p:ext uri="{BB962C8B-B14F-4D97-AF65-F5344CB8AC3E}">
        <p14:creationId xmlns:p14="http://schemas.microsoft.com/office/powerpoint/2010/main" val="583013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5.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Khám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lâm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sàng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14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phát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hiện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thực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lâm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gồm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nhìn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sờ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gõ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nghe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nghiệm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pháp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thực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sẽ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được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ghi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nhận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080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D8D3887F-7DA1-4B1F-892D-90EEA768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731" y="1022711"/>
            <a:ext cx="5546725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5.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Khám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lâm</a:t>
            </a:r>
            <a:r>
              <a:rPr lang="en-US" altLang="vi-VN" sz="4000" b="1" dirty="0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 </a:t>
            </a:r>
            <a:r>
              <a:rPr lang="en-US" altLang="vi-VN" sz="4000" b="1" dirty="0" err="1">
                <a:solidFill>
                  <a:srgbClr val="0F6FC6"/>
                </a:solidFill>
                <a:latin typeface="Lato Black" pitchFamily="32" charset="0"/>
                <a:cs typeface="Lato Black" pitchFamily="32" charset="0"/>
              </a:rPr>
              <a:t>sàng</a:t>
            </a:r>
            <a:endParaRPr lang="en-US" altLang="vi-VN" sz="4000" b="1" dirty="0">
              <a:solidFill>
                <a:srgbClr val="009DD9"/>
              </a:solidFill>
              <a:latin typeface="Lato Black" pitchFamily="32" charset="0"/>
              <a:cs typeface="Lato Black" pitchFamily="32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7A7E222-CEA6-41AA-80C6-72F4A63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4056"/>
            <a:ext cx="444658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vi-VN" sz="2000" dirty="0" err="1">
                <a:latin typeface="Open Sans" panose="020B0606030504020204" pitchFamily="34" charset="0"/>
              </a:rPr>
              <a:t>MedPocket</a:t>
            </a:r>
            <a:endParaRPr lang="en-US" altLang="vi-VN" sz="2000" dirty="0">
              <a:latin typeface="Open Sans" panose="020B0606030504020204" pitchFamily="34" charset="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32BBF50-5061-4F5E-A1BD-705BEEB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16100"/>
            <a:ext cx="9601200" cy="28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5.1.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Khám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toàn</a:t>
            </a:r>
            <a:r>
              <a:rPr lang="en-US" altLang="vi-VN" sz="2000" b="1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b="1" dirty="0" err="1">
                <a:solidFill>
                  <a:srgbClr val="595959"/>
                </a:solidFill>
                <a:latin typeface="Open Sans" panose="020B0606030504020204" pitchFamily="34" charset="0"/>
              </a:rPr>
              <a:t>thân</a:t>
            </a:r>
            <a:endParaRPr lang="en-US" altLang="vi-VN" sz="2000" b="1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Dầu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sinh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tồn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Mạch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huyết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áp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nhiệt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độ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nhịp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thở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-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Thể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trạng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Béo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hay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gầy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suy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kiệt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hay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béo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phì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chính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nhất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là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tính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theo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chiều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cao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nặng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 hangingPunct="1">
              <a:lnSpc>
                <a:spcPct val="150000"/>
              </a:lnSpc>
              <a:buFontTx/>
              <a:buChar char="-"/>
            </a:pP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triệu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chứng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tổng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quát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khác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: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Vàng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da, da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niêm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mạc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nhợt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da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trắng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bệnh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phù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toàn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thân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,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xuất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huyết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</a:t>
            </a:r>
            <a:r>
              <a:rPr lang="en-US" altLang="vi-VN" sz="2000" dirty="0" err="1">
                <a:solidFill>
                  <a:srgbClr val="595959"/>
                </a:solidFill>
                <a:latin typeface="Open Sans" panose="020B0606030504020204" pitchFamily="34" charset="0"/>
              </a:rPr>
              <a:t>dưới</a:t>
            </a:r>
            <a:r>
              <a:rPr lang="en-US" altLang="vi-VN" sz="2000" dirty="0">
                <a:solidFill>
                  <a:srgbClr val="595959"/>
                </a:solidFill>
                <a:latin typeface="Open Sans" panose="020B0606030504020204" pitchFamily="34" charset="0"/>
              </a:rPr>
              <a:t> da</a:t>
            </a:r>
          </a:p>
        </p:txBody>
      </p:sp>
    </p:spTree>
    <p:extLst>
      <p:ext uri="{BB962C8B-B14F-4D97-AF65-F5344CB8AC3E}">
        <p14:creationId xmlns:p14="http://schemas.microsoft.com/office/powerpoint/2010/main" val="3691218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1439</Words>
  <Application>Microsoft Office PowerPoint</Application>
  <PresentationFormat>Widescreen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Lato Black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LÀM BỆNH ÁN NHI KHOA</dc:title>
  <dc:creator>Long Nhat Nguyen</dc:creator>
  <cp:lastModifiedBy>Long Nhat Nguyen</cp:lastModifiedBy>
  <cp:revision>31</cp:revision>
  <dcterms:created xsi:type="dcterms:W3CDTF">2021-02-07T14:57:01Z</dcterms:created>
  <dcterms:modified xsi:type="dcterms:W3CDTF">2021-02-07T16:12:45Z</dcterms:modified>
</cp:coreProperties>
</file>