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type="screen16x9" cy="6858000" cx="12192000"/>
  <p:notesSz cx="6858000" cy="9144000"/>
  <p:defaultTextStyle>
    <a:defPPr>
      <a:defRPr lang="vi-V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62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vi-VN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vi-V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5753-89B5-4E71-BBB9-78B6890513DA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0F8F-E441-4338-80AC-34E26A73FFDF}" type="slidenum">
              <a:rPr lang="vi-VN" smtClean="0"/>
              <a:t>‹#›</a:t>
            </a:fld>
            <a:endParaRPr lang="vi-V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3"/>
          <p:cNvSpPr>
            <a:spLocks noGrp="1"/>
          </p:cNvSpPr>
          <p:nvPr>
            <p:ph type="title"/>
          </p:nvPr>
        </p:nvSpPr>
        <p:spPr>
          <a:xfrm>
            <a:off x="825321" y="1743165"/>
            <a:ext cx="10515600" cy="1325563"/>
          </a:xfrm>
        </p:spPr>
        <p:txBody>
          <a:bodyPr>
            <a:noAutofit/>
          </a:bodyPr>
          <a:p>
            <a:pPr algn="ctr"/>
            <a:r>
              <a:rPr b="1" dirty="0" sz="4800" lang="en-US" smtClean="0">
                <a:latin typeface="Times New Roman" pitchFamily="18" charset="0"/>
                <a:cs typeface="Times New Roman" pitchFamily="18" charset="0"/>
              </a:rPr>
              <a:t>GIAO BAN</a:t>
            </a:r>
            <a:br>
              <a:rPr b="1" dirty="0" sz="4800" lang="en-US" smtClean="0">
                <a:latin typeface="Times New Roman" pitchFamily="18" charset="0"/>
                <a:cs typeface="Times New Roman" pitchFamily="18" charset="0"/>
              </a:rPr>
            </a:b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5/4/2020</a:t>
            </a:r>
            <a:endParaRPr b="1" dirty="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4"/>
          <p:cNvSpPr>
            <a:spLocks noGrp="1"/>
          </p:cNvSpPr>
          <p:nvPr>
            <p:ph idx="1"/>
          </p:nvPr>
        </p:nvSpPr>
        <p:spPr>
          <a:xfrm>
            <a:off x="838199" y="190020"/>
            <a:ext cx="10515600" cy="6477958"/>
          </a:xfrm>
        </p:spPr>
        <p:txBody>
          <a:bodyPr>
            <a:noAutofit/>
          </a:bodyPr>
          <a:p>
            <a:pPr algn="just"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Theo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dõi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2h: 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thở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ổn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sốt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vết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mổ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thấm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hồng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hồng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sonde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vàng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trong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4"/>
          <p:cNvSpPr>
            <a:spLocks noGrp="1"/>
          </p:cNvSpPr>
          <p:nvPr>
            <p:ph idx="1"/>
          </p:nvPr>
        </p:nvSpPr>
        <p:spPr>
          <a:xfrm>
            <a:off x="838200" y="257578"/>
            <a:ext cx="10515600" cy="6477958"/>
          </a:xfrm>
        </p:spPr>
        <p:txBody>
          <a:bodyPr>
            <a:noAutofit/>
          </a:bodyPr>
          <a:p>
            <a:pPr algn="just" indent="0" marL="0">
              <a:buNone/>
            </a:pP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Khám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altLang="en-US" b="1" dirty="0" sz="29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altLang="en-US" b="1" sz="2900" lang="zh-CN"/>
          </a:p>
          <a:p>
            <a:pPr indent="0" marL="0">
              <a:lnSpc>
                <a:spcPct val="107000"/>
              </a:lnSpc>
              <a:spcBef>
                <a:spcPts val="400"/>
              </a:spcBef>
              <a:buNone/>
            </a:pPr>
            <a:r>
              <a:rPr b="1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a,</a:t>
            </a:r>
            <a:r>
              <a:rPr b="1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Toàn</a:t>
            </a:r>
            <a:r>
              <a:rPr b="1"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en-US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thân</a:t>
            </a:r>
            <a:endParaRPr b="1"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marL="0">
              <a:lnSpc>
                <a:spcPct val="107000"/>
              </a:lnSpc>
              <a:spcBef>
                <a:spcPts val="400"/>
              </a:spcBef>
              <a:buNone/>
            </a:pPr>
            <a:r>
              <a:rPr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xúc</a:t>
            </a:r>
            <a:r>
              <a:rPr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  <a:buFontTx/>
              <a:buChar char="-"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85 l/p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HA: 120/70mmHg , 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°: 36.5°C </a:t>
            </a:r>
          </a:p>
          <a:p>
            <a:pPr indent="0" marL="0">
              <a:lnSpc>
                <a:spcPct val="107000"/>
              </a:lnSpc>
              <a:spcBef>
                <a:spcPts val="400"/>
              </a:spcBef>
              <a:buNone/>
            </a:pP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niêm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hồng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marL="0">
              <a:lnSpc>
                <a:spcPct val="107000"/>
              </a:lnSpc>
              <a:spcBef>
                <a:spcPts val="400"/>
              </a:spcBef>
              <a:buNone/>
            </a:pPr>
            <a:r>
              <a:rPr b="1"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b="1"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b="1"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Bộ</a:t>
            </a: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phận</a:t>
            </a:r>
            <a:endParaRPr b="1"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marL="0">
              <a:lnSpc>
                <a:spcPct val="107000"/>
              </a:lnSpc>
              <a:spcBef>
                <a:spcPts val="400"/>
              </a:spcBef>
              <a:buNone/>
            </a:pP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trọng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400"/>
              </a:spcBef>
              <a:buNone/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Mỏm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đập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ở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khoang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sườn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đường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đòn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(T).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400"/>
              </a:spcBef>
              <a:buNone/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T1, T2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đều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rõ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thổi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lí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Hô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hấp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lvl="0" marL="0">
              <a:lnSpc>
                <a:spcPct val="107000"/>
              </a:lnSpc>
              <a:spcBef>
                <a:spcPts val="400"/>
              </a:spcBef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Lồng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ngực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đối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di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nhịp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thở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lvl="0" marL="0">
              <a:lnSpc>
                <a:spcPct val="107000"/>
              </a:lnSpc>
              <a:spcBef>
                <a:spcPts val="400"/>
              </a:spcBef>
              <a:buNone/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RRFN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rõ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rale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phát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lí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4"/>
          <p:cNvSpPr>
            <a:spLocks noGrp="1"/>
          </p:cNvSpPr>
          <p:nvPr>
            <p:ph idx="1"/>
          </p:nvPr>
        </p:nvSpPr>
        <p:spPr>
          <a:xfrm>
            <a:off x="838200" y="81643"/>
            <a:ext cx="10515600" cy="6670221"/>
          </a:xfrm>
        </p:spPr>
        <p:txBody>
          <a:bodyPr>
            <a:noAutofit/>
          </a:bodyPr>
          <a:p>
            <a:pPr algn="just" indent="0" marL="0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vú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vú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cân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đối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sắc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kéo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sần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sùi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Núm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vú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tụt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nứt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sữa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nổi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u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cục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bụng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-342900" lvl="0" marL="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Nhìn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vết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sạch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sưng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đỏ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chồng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mép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thấm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ít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dịch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-342900" lvl="0" marL="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Sờ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	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Bụng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mềm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chướng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u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cục</a:t>
            </a:r>
            <a:endParaRPr dirty="0" sz="2400" lang="en-US" smtClean="0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lvl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en-US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Ấn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vết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-342900" lvl="0" marL="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Gõ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vang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phụ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khoa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Âm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hộ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tầng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môn: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sang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đặc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biệt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Thăm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	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nhày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máu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Cổ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kín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mềm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 sz="2400" lang="vi-VN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4"/>
          <p:cNvSpPr>
            <a:spLocks noGrp="1"/>
          </p:cNvSpPr>
          <p:nvPr>
            <p:ph idx="1"/>
          </p:nvPr>
        </p:nvSpPr>
        <p:spPr>
          <a:xfrm>
            <a:off x="838200" y="257578"/>
            <a:ext cx="10515600" cy="5919386"/>
          </a:xfrm>
        </p:spPr>
        <p:txBody>
          <a:bodyPr>
            <a:normAutofit/>
          </a:bodyPr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VI. BIỆN LUẬN VÀ CHẨN ĐOÁN</a:t>
            </a:r>
            <a:endParaRPr b="1"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1. </a:t>
            </a:r>
            <a:r>
              <a:rPr b="1"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Tóm</a:t>
            </a: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tắt</a:t>
            </a: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án</a:t>
            </a:r>
            <a:endParaRPr b="1"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nữ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37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tuổi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PARA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viện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vì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chậm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tuần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tức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vùng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hố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chậu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trái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Qua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hỏi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thấy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Tiền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altLang="en-US" dirty="0" sz="2400" lang="vi-VN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Đã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altLang="en-US" dirty="0" sz="2400" lang="vi-VN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đặ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vòng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tránh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lộ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tuyến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cổ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tử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Chửa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ngoài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tử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soi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cắt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vòi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trứng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(P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năm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20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endParaRPr dirty="0" sz="24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endParaRPr dirty="0" sz="2200" lang="vi-VN"/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4"/>
          <p:cNvSpPr>
            <a:spLocks noGrp="1"/>
          </p:cNvSpPr>
          <p:nvPr>
            <p:ph idx="1"/>
          </p:nvPr>
        </p:nvSpPr>
        <p:spPr>
          <a:xfrm>
            <a:off x="838200" y="257578"/>
            <a:ext cx="10515600" cy="5919386"/>
          </a:xfrm>
        </p:spPr>
        <p:txBody>
          <a:bodyPr>
            <a:normAutofit/>
          </a:bodyPr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thấy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Bụng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chướng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nhẹ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phản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bụng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vùng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hố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chậu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(T)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hạ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vị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phụ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(T)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ấn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chói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nghiệm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Siêu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âm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thấy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túi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buồn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tử cung</a:t>
            </a:r>
            <a:r>
              <a:rPr dirty="0" sz="2400" lang="en-US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phụ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(T)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trúc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11mm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âm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thấy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thấy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túi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noãn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hoàng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phụ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(T)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ít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dịch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đồng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nhất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Tú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cùng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altLang="en-US" dirty="0" sz="2400" lang="vi-VN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ít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dịch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beta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HCG: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1374mUI/ml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CTM: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HC 5.31G/l (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Hb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114g/l (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nhẹ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Hct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0.327l/l (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nhẹ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vi-VN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4"/>
          <p:cNvSpPr>
            <a:spLocks noGrp="1"/>
          </p:cNvSpPr>
          <p:nvPr>
            <p:ph idx="1"/>
          </p:nvPr>
        </p:nvSpPr>
        <p:spPr>
          <a:xfrm>
            <a:off x="838200" y="257578"/>
            <a:ext cx="10515600" cy="5919386"/>
          </a:xfrm>
        </p:spPr>
        <p:txBody>
          <a:bodyPr>
            <a:normAutofit fontScale="93750" lnSpcReduction="20000"/>
          </a:bodyPr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dõi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chửa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chư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vỡ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endParaRPr altLang="en-US" lang="zh-CN"/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phẫu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soi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cắt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vòi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(T)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18h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mê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phẫu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xảy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tai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</a:t>
            </a:r>
            <a:endParaRPr altLang="en-US" lang="zh-CN"/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Chẩn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đoán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soi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cắt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vòi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trứng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dirty="0" sz="2400" lang="fr-FR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truyền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dịch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phù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nề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băng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rửa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vết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dưỡng</a:t>
            </a:r>
            <a:endParaRPr dirty="0" sz="2400" lang="fr-FR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dõi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indent="-342900" lvl="0" marL="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2h: 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tỉnh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thở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ổn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sốt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vết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thấm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hồng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ổ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hồng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qua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sonde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vàng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trong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endParaRPr dirty="0" sz="16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dirty="0" sz="2400" lang="vi-VN"/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4"/>
          <p:cNvSpPr>
            <a:spLocks noGrp="1"/>
          </p:cNvSpPr>
          <p:nvPr>
            <p:ph idx="1"/>
          </p:nvPr>
        </p:nvSpPr>
        <p:spPr>
          <a:xfrm>
            <a:off x="838200" y="257576"/>
            <a:ext cx="10515600" cy="6453467"/>
          </a:xfrm>
        </p:spPr>
        <p:txBody>
          <a:bodyPr>
            <a:normAutofit/>
          </a:bodyPr>
          <a:p>
            <a:pPr indent="-342900" lvl="0" marL="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dirty="0" sz="2400" lang="en-US" err="1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Hiện</a:t>
            </a:r>
            <a:r>
              <a:rPr dirty="0" sz="2400" lang="en-US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tại</a:t>
            </a:r>
            <a:r>
              <a:rPr dirty="0" sz="2400" lang="en-US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ngày</a:t>
            </a:r>
            <a:r>
              <a:rPr dirty="0" sz="2400" lang="en-US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thứ</a:t>
            </a:r>
            <a:r>
              <a:rPr dirty="0" sz="2400" lang="en-US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1 </a:t>
            </a:r>
            <a:r>
              <a:rPr dirty="0" sz="2400" lang="en-US" err="1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sau</a:t>
            </a:r>
            <a:r>
              <a:rPr dirty="0" sz="2400" lang="en-US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mổ</a:t>
            </a:r>
            <a:r>
              <a:rPr dirty="0" sz="2400" lang="en-US" smtClean="0"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: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tỉnh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: 85 l/p,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HA: 120/70mmHg, 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t°: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36.5°C</a:t>
            </a: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vết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mổ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vết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mổ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nề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mép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thấm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hồng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sonde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tiểu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 </a:t>
            </a:r>
            <a:r>
              <a:rPr b="1"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Chẩn</a:t>
            </a: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b="1"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đoán</a:t>
            </a:r>
            <a:endParaRPr b="1" dirty="0" sz="16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nội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soi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cắt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vòi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trứng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(T)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ổn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định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altLang="en-US" lang="zh-CN"/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endParaRPr dirty="0" sz="1600" lang="vi-VN" smtClean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endParaRPr dirty="0" sz="1600" lang="en-US">
              <a:latin typeface="Times New Roman" pitchFamily="18" charset="0"/>
              <a:cs typeface="Times New Roman" pitchFamily="18" charset="0"/>
            </a:endParaRPr>
          </a:p>
          <a:p>
            <a:pPr indent="0" lvl="0" marL="0">
              <a:lnSpc>
                <a:spcPct val="107000"/>
              </a:lnSpc>
              <a:spcAft>
                <a:spcPts val="800"/>
              </a:spcAft>
              <a:buNone/>
            </a:pPr>
            <a:endParaRPr dirty="0" sz="1600" lang="vi-VN" smtClean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400" lang="vi-VN"/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4"/>
          <p:cNvSpPr>
            <a:spLocks noGrp="1"/>
          </p:cNvSpPr>
          <p:nvPr>
            <p:ph idx="1"/>
          </p:nvPr>
        </p:nvSpPr>
        <p:spPr>
          <a:xfrm>
            <a:off x="838200" y="257577"/>
            <a:ext cx="10515600" cy="6184043"/>
          </a:xfrm>
        </p:spPr>
        <p:txBody>
          <a:bodyPr>
            <a:normAutofit/>
          </a:bodyPr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b="1"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VII</a:t>
            </a: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ĐIỀU TRỊ</a:t>
            </a:r>
            <a:endParaRPr b="1" dirty="0" sz="16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 indent="0" marL="0">
              <a:lnSpc>
                <a:spcPct val="107000"/>
              </a:lnSpc>
              <a:spcAft>
                <a:spcPts val="800"/>
              </a:spcAft>
              <a:buNone/>
            </a:pP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*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Hướng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dirty="0" sz="16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phòng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dirty="0" sz="2400" lang="en-US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dirty="0" sz="16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băng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rửa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vết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thương</a:t>
            </a:r>
            <a:endParaRPr dirty="0" sz="1600" lang="vi-VN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Lập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kế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hoạch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chăm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sóc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dinh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</a:rPr>
              <a:t>dưỡng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ăn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uống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đủ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chất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ngủ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đủ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giấc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.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Vận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động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đi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lại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nhẹ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</a:rPr>
              <a:t>nhàng</a:t>
            </a:r>
            <a:endParaRPr dirty="0" sz="2400" lang="vi-VN"/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4"/>
          <p:cNvSpPr>
            <a:spLocks noGrp="1"/>
          </p:cNvSpPr>
          <p:nvPr>
            <p:ph idx="1"/>
          </p:nvPr>
        </p:nvSpPr>
        <p:spPr>
          <a:xfrm>
            <a:off x="838200" y="257577"/>
            <a:ext cx="10515600" cy="6184043"/>
          </a:xfrm>
        </p:spPr>
        <p:txBody>
          <a:bodyPr>
            <a:normAutofit/>
          </a:bodyPr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*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Điều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cụ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Nerusyn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Ampicillin+Sulbactam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2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lọ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2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lần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chiều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pha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nước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tĩnh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Epfapara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Codein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Paracetamol+Codein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phosphat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500mg+15mg) x 2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1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lần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uống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1viên,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chiều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Statripsine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4.2mg x 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2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lần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uống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sáng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chiều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NaCl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0.9% 500ml x 1 chai/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truyền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tĩnh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Glucose 5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% 500ml 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 1 chai/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truyền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tĩnh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VIII. TIÊN LƯỢNG</a:t>
            </a:r>
            <a:endParaRPr b="1"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gần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bệnh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tạm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ổn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Tiên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xa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dirty="0" sz="2400" lang="fr-FR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nhiễm</a:t>
            </a:r>
            <a:r>
              <a:rPr dirty="0" sz="2400" lang="fr-FR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khuẩn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vết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tái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chảy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máu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dirty="0" sz="2400" lang="fr-FR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mổ</a:t>
            </a:r>
            <a:r>
              <a:rPr dirty="0" sz="2400" lang="fr-FR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dirty="0" sz="2400" lang="vi-VN"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subTitle" idx="1"/>
          </p:nvPr>
        </p:nvSpPr>
        <p:spPr>
          <a:xfrm>
            <a:off x="180410" y="111560"/>
            <a:ext cx="12080861" cy="6635587"/>
          </a:xfrm>
        </p:spPr>
        <p:txBody>
          <a:bodyPr/>
          <a:p>
            <a:pPr algn="l"/>
            <a:r>
              <a:rPr lang="en-US"/>
              <a:t>Biện</a:t>
            </a:r>
            <a:r>
              <a:rPr lang="en-US"/>
              <a:t> </a:t>
            </a:r>
            <a:r>
              <a:rPr lang="en-US"/>
              <a:t>luận</a:t>
            </a:r>
            <a:r>
              <a:rPr lang="en-US"/>
              <a:t> </a:t>
            </a:r>
            <a:r>
              <a:rPr lang="en-US"/>
              <a:t>chẩn</a:t>
            </a:r>
            <a:r>
              <a:rPr lang="en-US"/>
              <a:t> </a:t>
            </a:r>
            <a:r>
              <a:rPr altLang="en-US" lang="vi-VN"/>
              <a:t>đoán</a:t>
            </a:r>
            <a:r>
              <a:rPr altLang="en-US" lang="en-US"/>
              <a:t> </a:t>
            </a:r>
            <a:r>
              <a:rPr altLang="en-US" lang="en-US"/>
              <a:t>chửa</a:t>
            </a:r>
            <a:r>
              <a:rPr altLang="en-US" lang="en-US"/>
              <a:t> </a:t>
            </a:r>
            <a:r>
              <a:rPr altLang="en-US" lang="en-US"/>
              <a:t>ngoài</a:t>
            </a:r>
            <a:r>
              <a:rPr altLang="en-US" lang="en-US"/>
              <a:t> </a:t>
            </a:r>
            <a:r>
              <a:rPr altLang="en-US" lang="en-US"/>
              <a:t>tử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g</a:t>
            </a:r>
            <a:endParaRPr lang="vi-VN"/>
          </a:p>
          <a:p>
            <a:pPr algn="l"/>
            <a:r>
              <a:rPr altLang="en-US" lang="en-US"/>
              <a:t> </a:t>
            </a:r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biện </a:t>
            </a:r>
            <a:r>
              <a:rPr altLang="en-US" lang="en-US"/>
              <a:t>luận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có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i</a:t>
            </a:r>
            <a:endParaRPr lang="vi-VN"/>
          </a:p>
          <a:p>
            <a:pPr algn="l"/>
            <a:r>
              <a:rPr altLang="en-US" lang="en-US"/>
              <a:t> </a:t>
            </a:r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biện</a:t>
            </a:r>
            <a:r>
              <a:rPr altLang="en-US" lang="en-US"/>
              <a:t> </a:t>
            </a:r>
            <a:r>
              <a:rPr altLang="en-US" lang="en-US"/>
              <a:t>luậ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chửa</a:t>
            </a:r>
            <a:r>
              <a:rPr altLang="en-US" lang="en-US"/>
              <a:t> </a:t>
            </a:r>
            <a:r>
              <a:rPr altLang="en-US" lang="en-US"/>
              <a:t>ngoài</a:t>
            </a:r>
            <a:r>
              <a:rPr altLang="en-US" lang="en-US"/>
              <a:t> </a:t>
            </a:r>
            <a:r>
              <a:rPr altLang="en-US" lang="en-US"/>
              <a:t>tử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g</a:t>
            </a:r>
            <a:endParaRPr lang="vi-VN"/>
          </a:p>
          <a:p>
            <a:pPr algn="l"/>
            <a:r>
              <a:rPr altLang="en-US" lang="en-US"/>
              <a:t> </a:t>
            </a:r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biện </a:t>
            </a:r>
            <a:r>
              <a:rPr altLang="en-US" lang="en-US"/>
              <a:t>luận</a:t>
            </a:r>
            <a:r>
              <a:rPr altLang="en-US" lang="en-US"/>
              <a:t> </a:t>
            </a:r>
            <a:r>
              <a:rPr altLang="en-US" lang="vi-VN"/>
              <a:t>để</a:t>
            </a:r>
            <a:r>
              <a:rPr altLang="en-US" lang="en-US"/>
              <a:t> </a:t>
            </a:r>
            <a:r>
              <a:rPr altLang="en-US" lang="en-US"/>
              <a:t>chẩn</a:t>
            </a:r>
            <a:r>
              <a:rPr altLang="en-US" lang="en-US"/>
              <a:t> </a:t>
            </a:r>
            <a:r>
              <a:rPr altLang="en-US" lang="vi-VN"/>
              <a:t>đoán</a:t>
            </a:r>
            <a:r>
              <a:rPr altLang="en-US" lang="en-US"/>
              <a:t> </a:t>
            </a:r>
            <a:r>
              <a:rPr altLang="en-US" lang="en-US"/>
              <a:t>phâ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biệ</a:t>
            </a:r>
            <a:r>
              <a:rPr altLang="en-US" lang="en-US"/>
              <a:t>t</a:t>
            </a:r>
            <a:r>
              <a:rPr altLang="en-US" lang="en-US"/>
              <a:t>(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b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vi-VN"/>
              <a:t>ới</a:t>
            </a:r>
            <a:r>
              <a:rPr altLang="en-US" lang="en-US"/>
              <a:t> </a:t>
            </a:r>
            <a:r>
              <a:rPr altLang="en-US" lang="en-US"/>
              <a:t>sảy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sớm</a:t>
            </a:r>
            <a:r>
              <a:rPr altLang="en-US" lang="en-US"/>
              <a:t>)</a:t>
            </a:r>
            <a:endParaRPr lang="vi-VN"/>
          </a:p>
          <a:p>
            <a:pPr algn="l"/>
            <a:r>
              <a:rPr altLang="en-US" lang="en-US"/>
              <a:t>1</a:t>
            </a:r>
            <a:r>
              <a:rPr altLang="en-US" lang="en-US"/>
              <a:t>.</a:t>
            </a:r>
            <a:r>
              <a:rPr altLang="en-US" lang="en-US"/>
              <a:t> </a:t>
            </a:r>
            <a:r>
              <a:rPr altLang="en-US" lang="en-US"/>
              <a:t>Biện</a:t>
            </a:r>
            <a:r>
              <a:rPr altLang="en-US" lang="en-US"/>
              <a:t> </a:t>
            </a:r>
            <a:r>
              <a:rPr altLang="en-US" lang="en-US"/>
              <a:t>luận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có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i</a:t>
            </a:r>
            <a:endParaRPr lang="vi-VN"/>
          </a:p>
          <a:p>
            <a:pPr algn="l"/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cơ</a:t>
            </a:r>
            <a:r>
              <a:rPr altLang="en-US" lang="en-US"/>
              <a:t> </a:t>
            </a:r>
            <a:r>
              <a:rPr altLang="en-US" lang="en-US"/>
              <a:t>năng</a:t>
            </a:r>
            <a:r>
              <a:rPr altLang="en-US" lang="en-US"/>
              <a:t>:</a:t>
            </a:r>
            <a:r>
              <a:rPr altLang="en-US" lang="en-US"/>
              <a:t> </a:t>
            </a:r>
            <a:r>
              <a:rPr altLang="en-US" lang="en-US"/>
              <a:t>trễ</a:t>
            </a:r>
            <a:r>
              <a:rPr altLang="en-US" lang="en-US"/>
              <a:t> </a:t>
            </a:r>
            <a:r>
              <a:rPr altLang="en-US" lang="en-US"/>
              <a:t>k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h</a:t>
            </a:r>
            <a:endParaRPr lang="vi-VN"/>
          </a:p>
          <a:p>
            <a:pPr algn="l"/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khá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:</a:t>
            </a:r>
            <a:r>
              <a:rPr altLang="en-US" lang="en-US"/>
              <a:t> </a:t>
            </a:r>
            <a:r>
              <a:rPr altLang="en-US" lang="en-US"/>
              <a:t>k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phát</a:t>
            </a:r>
            <a:r>
              <a:rPr altLang="en-US" lang="en-US"/>
              <a:t> </a:t>
            </a:r>
            <a:r>
              <a:rPr altLang="en-US" lang="en-US"/>
              <a:t>hiện</a:t>
            </a:r>
            <a:r>
              <a:rPr altLang="en-US" lang="en-US"/>
              <a:t> </a:t>
            </a:r>
            <a:r>
              <a:rPr altLang="en-US" lang="vi-VN"/>
              <a:t>được</a:t>
            </a:r>
            <a:r>
              <a:rPr altLang="en-US" lang="en-US"/>
              <a:t> </a:t>
            </a:r>
            <a:r>
              <a:rPr altLang="en-US" lang="en-US"/>
              <a:t>nhiều</a:t>
            </a:r>
            <a:endParaRPr lang="vi-VN"/>
          </a:p>
          <a:p>
            <a:pPr algn="l"/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: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C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3</a:t>
            </a:r>
            <a:r>
              <a:rPr altLang="en-US" lang="en-US"/>
              <a:t>7</a:t>
            </a:r>
            <a:r>
              <a:rPr altLang="en-US" lang="en-US"/>
              <a:t>4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U</a:t>
            </a:r>
            <a:r>
              <a:rPr altLang="en-US" lang="en-US"/>
              <a:t>I</a:t>
            </a:r>
            <a:r>
              <a:rPr altLang="en-US" lang="en-US"/>
              <a:t>/</a:t>
            </a:r>
            <a:r>
              <a:rPr altLang="en-US" lang="en-US"/>
              <a:t>m</a:t>
            </a:r>
            <a:r>
              <a:rPr altLang="en-US" lang="en-US"/>
              <a:t>l</a:t>
            </a:r>
            <a:endParaRPr lang="vi-VN"/>
          </a:p>
          <a:p>
            <a:pPr algn="l"/>
            <a:r>
              <a:rPr altLang="en-US" lang="en-US"/>
              <a:t>2</a:t>
            </a:r>
            <a:r>
              <a:rPr altLang="en-US" lang="en-US"/>
              <a:t> </a:t>
            </a:r>
            <a:r>
              <a:rPr altLang="en-US" lang="en-US"/>
              <a:t>.</a:t>
            </a:r>
            <a:r>
              <a:rPr altLang="en-US" lang="en-US"/>
              <a:t> </a:t>
            </a:r>
            <a:r>
              <a:rPr altLang="en-US" lang="en-US"/>
              <a:t>Biện</a:t>
            </a:r>
            <a:r>
              <a:rPr altLang="en-US" lang="en-US"/>
              <a:t> </a:t>
            </a:r>
            <a:r>
              <a:rPr altLang="en-US" lang="en-US"/>
              <a:t>luận</a:t>
            </a:r>
            <a:r>
              <a:rPr altLang="en-US" lang="en-US"/>
              <a:t> </a:t>
            </a:r>
            <a:r>
              <a:rPr altLang="en-US" lang="en-US"/>
              <a:t>chửa </a:t>
            </a:r>
            <a:r>
              <a:rPr altLang="en-US" lang="en-US"/>
              <a:t>ngoài</a:t>
            </a:r>
            <a:r>
              <a:rPr altLang="en-US" lang="en-US"/>
              <a:t> </a:t>
            </a:r>
            <a:r>
              <a:rPr altLang="en-US" lang="en-US"/>
              <a:t>tử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g</a:t>
            </a:r>
            <a:endParaRPr lang="vi-VN"/>
          </a:p>
          <a:p>
            <a:pPr algn="l"/>
            <a:r>
              <a:rPr lang="en-US"/>
              <a:t>-</a:t>
            </a:r>
            <a:r>
              <a:rPr lang="en-US"/>
              <a:t> </a:t>
            </a:r>
            <a:r>
              <a:rPr lang="en-US"/>
              <a:t>cơ</a:t>
            </a:r>
            <a:r>
              <a:rPr lang="en-US"/>
              <a:t> </a:t>
            </a:r>
            <a:r>
              <a:rPr lang="en-US"/>
              <a:t>năng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 </a:t>
            </a:r>
            <a:r>
              <a:rPr altLang="en-US" lang="vi-VN"/>
              <a:t>đau </a:t>
            </a:r>
            <a:r>
              <a:rPr altLang="en-US" lang="en-US"/>
              <a:t>bụn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vùng</a:t>
            </a:r>
            <a:r>
              <a:rPr altLang="en-US" lang="en-US"/>
              <a:t> </a:t>
            </a:r>
            <a:r>
              <a:rPr altLang="en-US" lang="en-US"/>
              <a:t>hạ</a:t>
            </a:r>
            <a:r>
              <a:rPr altLang="en-US" lang="en-US"/>
              <a:t> </a:t>
            </a:r>
            <a:r>
              <a:rPr altLang="en-US" lang="en-US"/>
              <a:t>vị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vi-VN"/>
              <a:t>đ</a:t>
            </a:r>
            <a:r>
              <a:rPr altLang="en-US" lang="en-US"/>
              <a:t>a</a:t>
            </a:r>
            <a:r>
              <a:rPr altLang="en-US" lang="en-US"/>
              <a:t>u</a:t>
            </a:r>
            <a:r>
              <a:rPr altLang="en-US" lang="en-US"/>
              <a:t> </a:t>
            </a:r>
            <a:r>
              <a:rPr altLang="en-US" lang="vi-VN"/>
              <a:t>â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vi-VN"/>
              <a:t>ỉ</a:t>
            </a:r>
            <a:r>
              <a:rPr altLang="en-US" lang="en-US"/>
              <a:t> </a:t>
            </a:r>
            <a:r>
              <a:rPr altLang="en-US" lang="en-US"/>
              <a:t>liê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tục</a:t>
            </a:r>
            <a:endParaRPr lang="vi-VN"/>
          </a:p>
          <a:p>
            <a:pPr algn="l"/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khám</a:t>
            </a:r>
            <a:r>
              <a:rPr altLang="en-US" lang="en-US"/>
              <a:t> </a:t>
            </a:r>
            <a:r>
              <a:rPr altLang="en-US" lang="en-US"/>
              <a:t>:</a:t>
            </a:r>
            <a:r>
              <a:rPr altLang="en-US" lang="en-US"/>
              <a:t> </a:t>
            </a:r>
            <a:r>
              <a:rPr altLang="en-US" lang="en-US"/>
              <a:t>khá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phản</a:t>
            </a:r>
            <a:r>
              <a:rPr altLang="en-US" lang="en-US"/>
              <a:t> </a:t>
            </a:r>
            <a:r>
              <a:rPr altLang="en-US" lang="vi-VN"/>
              <a:t>ứng</a:t>
            </a:r>
            <a:r>
              <a:rPr altLang="en-US" lang="en-US"/>
              <a:t> </a:t>
            </a:r>
            <a:r>
              <a:rPr altLang="en-US" lang="en-US"/>
              <a:t>hố </a:t>
            </a:r>
            <a:r>
              <a:rPr altLang="en-US" lang="en-US"/>
              <a:t>chậu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vi-VN"/>
              <a:t>ấn</a:t>
            </a:r>
            <a:r>
              <a:rPr altLang="en-US" lang="en-US"/>
              <a:t> </a:t>
            </a:r>
            <a:r>
              <a:rPr altLang="en-US" lang="vi-VN"/>
              <a:t>đ</a:t>
            </a:r>
            <a:r>
              <a:rPr altLang="en-US" lang="en-US"/>
              <a:t>a</a:t>
            </a:r>
            <a:r>
              <a:rPr altLang="en-US" lang="en-US"/>
              <a:t>u</a:t>
            </a:r>
            <a:r>
              <a:rPr altLang="en-US" lang="en-US"/>
              <a:t> </a:t>
            </a:r>
            <a:r>
              <a:rPr altLang="en-US" lang="en-US"/>
              <a:t>phần</a:t>
            </a:r>
            <a:r>
              <a:rPr altLang="en-US" lang="en-US"/>
              <a:t> </a:t>
            </a:r>
            <a:r>
              <a:rPr altLang="en-US" lang="en-US"/>
              <a:t>phụ</a:t>
            </a:r>
            <a:r>
              <a:rPr altLang="en-US" lang="en-US"/>
              <a:t> </a:t>
            </a:r>
            <a:r>
              <a:rPr altLang="en-US" lang="en-US"/>
              <a:t>bên</a:t>
            </a:r>
            <a:r>
              <a:rPr altLang="en-US" lang="en-US"/>
              <a:t> </a:t>
            </a:r>
            <a:r>
              <a:rPr altLang="en-US" lang="en-US"/>
              <a:t>trái</a:t>
            </a:r>
            <a:endParaRPr lang="vi-VN"/>
          </a:p>
          <a:p>
            <a:pPr algn="l"/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:</a:t>
            </a:r>
            <a:r>
              <a:rPr altLang="en-US" lang="en-US"/>
              <a:t> </a:t>
            </a:r>
            <a:r>
              <a:rPr altLang="en-US" lang="en-US"/>
              <a:t>siêu</a:t>
            </a:r>
            <a:r>
              <a:rPr altLang="en-US" lang="en-US"/>
              <a:t> </a:t>
            </a:r>
            <a:r>
              <a:rPr altLang="en-US" lang="vi-VN"/>
              <a:t>â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k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thấy</a:t>
            </a:r>
            <a:r>
              <a:rPr altLang="en-US" lang="en-US"/>
              <a:t> </a:t>
            </a:r>
            <a:r>
              <a:rPr altLang="en-US" lang="en-US"/>
              <a:t>thai </a:t>
            </a:r>
            <a:r>
              <a:rPr altLang="en-US" lang="en-US"/>
              <a:t>tr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buồng</a:t>
            </a:r>
            <a:r>
              <a:rPr altLang="en-US" lang="en-US"/>
              <a:t> </a:t>
            </a:r>
            <a:r>
              <a:rPr altLang="en-US" lang="en-US"/>
              <a:t>tử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.</a:t>
            </a:r>
            <a:r>
              <a:rPr altLang="en-US" lang="en-US"/>
              <a:t>.</a:t>
            </a:r>
            <a:r>
              <a:rPr altLang="en-US" lang="en-US"/>
              <a:t>.</a:t>
            </a:r>
            <a:r>
              <a:rPr altLang="en-US" lang="en-US"/>
              <a:t>.</a:t>
            </a:r>
            <a:r>
              <a:rPr altLang="en-US" lang="en-US"/>
              <a:t>.</a:t>
            </a:r>
            <a:r>
              <a:rPr altLang="en-US" lang="en-US"/>
              <a:t>.</a:t>
            </a:r>
            <a:r>
              <a:rPr altLang="en-US" lang="en-US"/>
              <a:t>.</a:t>
            </a:r>
            <a:endParaRPr lang="vi-VN"/>
          </a:p>
          <a:p>
            <a:pPr algn="l"/>
            <a:r>
              <a:rPr altLang="en-US" lang="en-US"/>
              <a:t>H</a:t>
            </a:r>
            <a:r>
              <a:rPr altLang="en-US" lang="en-US"/>
              <a:t>C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: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3</a:t>
            </a:r>
            <a:r>
              <a:rPr altLang="en-US" lang="en-US"/>
              <a:t>7</a:t>
            </a:r>
            <a:r>
              <a:rPr altLang="en-US" lang="en-US"/>
              <a:t>4</a:t>
            </a:r>
            <a:r>
              <a:rPr altLang="en-US" lang="en-US"/>
              <a:t> </a:t>
            </a:r>
            <a:endParaRPr lang="vi-VN"/>
          </a:p>
          <a:p>
            <a:pPr algn="l"/>
            <a:r>
              <a:rPr altLang="en-US" lang="en-US"/>
              <a:t>3</a:t>
            </a:r>
            <a:r>
              <a:rPr altLang="en-US" lang="en-US"/>
              <a:t> </a:t>
            </a:r>
            <a:r>
              <a:rPr altLang="en-US" lang="en-US"/>
              <a:t>Biện</a:t>
            </a:r>
            <a:r>
              <a:rPr altLang="en-US" lang="en-US"/>
              <a:t> </a:t>
            </a:r>
            <a:r>
              <a:rPr altLang="en-US" lang="en-US"/>
              <a:t>luận</a:t>
            </a:r>
            <a:r>
              <a:rPr altLang="en-US" lang="en-US"/>
              <a:t> </a:t>
            </a:r>
            <a:r>
              <a:rPr altLang="en-US" lang="en-US"/>
              <a:t>loại</a:t>
            </a:r>
            <a:r>
              <a:rPr altLang="en-US" lang="en-US"/>
              <a:t> </a:t>
            </a:r>
            <a:r>
              <a:rPr altLang="en-US" lang="en-US"/>
              <a:t>bỏ</a:t>
            </a:r>
            <a:r>
              <a:rPr altLang="en-US" lang="en-US"/>
              <a:t> </a:t>
            </a:r>
            <a:r>
              <a:rPr altLang="en-US" lang="en-US"/>
              <a:t>sảy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sớm</a:t>
            </a:r>
            <a:endParaRPr lang="vi-VN"/>
          </a:p>
          <a:p>
            <a:pPr algn="l"/>
            <a:r>
              <a:rPr altLang="en-US" lang="en-US"/>
              <a:t>-</a:t>
            </a:r>
            <a:r>
              <a:rPr altLang="en-US" lang="en-US"/>
              <a:t> </a:t>
            </a:r>
            <a:r>
              <a:rPr altLang="en-US" lang="en-US"/>
              <a:t>sảy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sớm</a:t>
            </a:r>
            <a:r>
              <a:rPr altLang="en-US" lang="en-US"/>
              <a:t> </a:t>
            </a:r>
            <a:r>
              <a:rPr altLang="en-US" lang="en-US"/>
              <a:t>là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siêu</a:t>
            </a:r>
            <a:r>
              <a:rPr altLang="en-US" lang="en-US"/>
              <a:t> </a:t>
            </a:r>
            <a:r>
              <a:rPr altLang="en-US" lang="vi-VN"/>
              <a:t>âm</a:t>
            </a:r>
            <a:r>
              <a:rPr altLang="en-US" lang="en-US"/>
              <a:t> </a:t>
            </a:r>
            <a:r>
              <a:rPr altLang="en-US" lang="en-US"/>
              <a:t>chư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thấy</a:t>
            </a:r>
            <a:r>
              <a:rPr altLang="en-US" lang="en-US"/>
              <a:t> </a:t>
            </a:r>
            <a:r>
              <a:rPr altLang="en-US" lang="en-US"/>
              <a:t>túi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mà</a:t>
            </a:r>
            <a:r>
              <a:rPr altLang="en-US" lang="en-US"/>
              <a:t> </a:t>
            </a:r>
            <a:r>
              <a:rPr altLang="en-US" lang="vi-VN"/>
              <a:t>đã</a:t>
            </a:r>
            <a:r>
              <a:rPr altLang="en-US" lang="en-US"/>
              <a:t> </a:t>
            </a:r>
            <a:r>
              <a:rPr altLang="en-US" lang="en-US"/>
              <a:t>sảy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rồi</a:t>
            </a:r>
            <a:r>
              <a:rPr altLang="en-US" lang="en-US"/>
              <a:t> </a:t>
            </a: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3"/>
          <p:cNvSpPr>
            <a:spLocks noGrp="1"/>
          </p:cNvSpPr>
          <p:nvPr>
            <p:ph type="title"/>
          </p:nvPr>
        </p:nvSpPr>
        <p:spPr>
          <a:xfrm>
            <a:off x="825321" y="1743165"/>
            <a:ext cx="10515600" cy="1325563"/>
          </a:xfrm>
        </p:spPr>
        <p:txBody>
          <a:bodyPr>
            <a:noAutofit/>
          </a:bodyPr>
          <a:p>
            <a:pPr algn="ctr"/>
            <a:r>
              <a:rPr b="1" sz="4800" lang="en-US" smtClean="0">
                <a:latin typeface="Times New Roman" pitchFamily="18" charset="0"/>
                <a:cs typeface="Times New Roman" pitchFamily="18" charset="0"/>
              </a:rPr>
              <a:t>BỆNH ÁN CHỬA NGOÀI TỬ CUNG</a:t>
            </a:r>
            <a:endParaRPr b="1" sz="48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subTitle" idx="1"/>
          </p:nvPr>
        </p:nvSpPr>
        <p:spPr>
          <a:xfrm>
            <a:off x="411656" y="0"/>
            <a:ext cx="11780344" cy="6426112"/>
          </a:xfrm>
        </p:spPr>
        <p:txBody>
          <a:bodyPr/>
          <a:p>
            <a:pPr algn="l"/>
            <a:r>
              <a:rPr sz="2900" lang="en-US"/>
              <a:t>-</a:t>
            </a:r>
            <a:r>
              <a:rPr sz="2900" lang="en-US"/>
              <a:t> </a:t>
            </a:r>
            <a:r>
              <a:rPr sz="2900" lang="en-US"/>
              <a:t>sảy</a:t>
            </a:r>
            <a:r>
              <a:rPr sz="2900" lang="en-US"/>
              <a:t> </a:t>
            </a:r>
            <a:r>
              <a:rPr sz="2900" lang="en-US"/>
              <a:t>t</a:t>
            </a:r>
            <a:r>
              <a:rPr sz="2900" lang="en-US"/>
              <a:t>h</a:t>
            </a:r>
            <a:r>
              <a:rPr sz="2900" lang="en-US"/>
              <a:t>a</a:t>
            </a:r>
            <a:r>
              <a:rPr sz="2900" lang="en-US"/>
              <a:t>i</a:t>
            </a:r>
            <a:r>
              <a:rPr sz="2900" lang="en-US"/>
              <a:t> </a:t>
            </a:r>
            <a:r>
              <a:rPr sz="2900" lang="en-US"/>
              <a:t>sớm</a:t>
            </a:r>
            <a:r>
              <a:rPr sz="2900" lang="en-US"/>
              <a:t> </a:t>
            </a:r>
            <a:r>
              <a:rPr sz="2900" lang="en-US"/>
              <a:t>b</a:t>
            </a:r>
            <a:r>
              <a:rPr sz="2900" lang="en-US"/>
              <a:t>n</a:t>
            </a:r>
            <a:r>
              <a:rPr sz="2900" lang="en-US"/>
              <a:t> </a:t>
            </a:r>
            <a:r>
              <a:rPr altLang="en-US" sz="2900" lang="vi-VN"/>
              <a:t>đau </a:t>
            </a:r>
            <a:r>
              <a:rPr altLang="en-US" sz="2900" lang="en-US"/>
              <a:t>bụng</a:t>
            </a:r>
            <a:r>
              <a:rPr altLang="en-US" sz="2900" lang="en-US"/>
              <a:t> </a:t>
            </a:r>
            <a:r>
              <a:rPr altLang="en-US" sz="2900" lang="en-US"/>
              <a:t>dữ</a:t>
            </a:r>
            <a:r>
              <a:rPr altLang="en-US" sz="2900" lang="en-US"/>
              <a:t> </a:t>
            </a:r>
            <a:r>
              <a:rPr altLang="en-US" sz="2900" lang="en-US"/>
              <a:t>dội</a:t>
            </a:r>
            <a:r>
              <a:rPr altLang="en-US" sz="2900" lang="en-US"/>
              <a:t> </a:t>
            </a:r>
            <a:r>
              <a:rPr altLang="en-US" sz="2900" lang="en-US"/>
              <a:t>từng</a:t>
            </a:r>
            <a:r>
              <a:rPr altLang="en-US" sz="2900" lang="en-US"/>
              <a:t> </a:t>
            </a:r>
            <a:r>
              <a:rPr altLang="en-US" sz="2900" lang="en-US"/>
              <a:t>cơ</a:t>
            </a:r>
            <a:r>
              <a:rPr altLang="en-US" sz="2900" lang="en-US"/>
              <a:t>n</a:t>
            </a:r>
            <a:r>
              <a:rPr altLang="en-US" sz="2900" lang="en-US"/>
              <a:t>,</a:t>
            </a:r>
            <a:r>
              <a:rPr altLang="en-US" sz="2900" lang="en-US"/>
              <a:t> </a:t>
            </a:r>
            <a:r>
              <a:rPr altLang="en-US" sz="2900" lang="en-US"/>
              <a:t>r</a:t>
            </a:r>
            <a:r>
              <a:rPr altLang="en-US" sz="2900" lang="en-US"/>
              <a:t>a</a:t>
            </a:r>
            <a:r>
              <a:rPr altLang="en-US" sz="2900" lang="en-US"/>
              <a:t> </a:t>
            </a:r>
            <a:r>
              <a:rPr altLang="en-US" sz="2900" lang="en-US"/>
              <a:t>máu</a:t>
            </a:r>
            <a:r>
              <a:rPr altLang="en-US" sz="2900" lang="en-US"/>
              <a:t> </a:t>
            </a:r>
            <a:r>
              <a:rPr altLang="en-US" sz="2900" lang="en-US"/>
              <a:t>nhiều</a:t>
            </a:r>
            <a:endParaRPr sz="2900" lang="vi-VN"/>
          </a:p>
          <a:p>
            <a:pPr algn="l"/>
            <a:r>
              <a:rPr altLang="en-US" sz="2900" lang="en-US"/>
              <a:t>S</a:t>
            </a:r>
            <a:r>
              <a:rPr altLang="en-US" sz="2900" lang="en-US"/>
              <a:t>a</a:t>
            </a:r>
            <a:r>
              <a:rPr altLang="en-US" sz="2900" lang="en-US"/>
              <a:t>u</a:t>
            </a:r>
            <a:r>
              <a:rPr altLang="en-US" sz="2900" lang="en-US"/>
              <a:t> </a:t>
            </a:r>
            <a:r>
              <a:rPr altLang="en-US" sz="2900" lang="en-US"/>
              <a:t>cơ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vi-VN"/>
              <a:t>đ</a:t>
            </a:r>
            <a:r>
              <a:rPr altLang="en-US" sz="2900" lang="en-US"/>
              <a:t>a</a:t>
            </a:r>
            <a:r>
              <a:rPr altLang="en-US" sz="2900" lang="en-US"/>
              <a:t>u</a:t>
            </a:r>
            <a:r>
              <a:rPr altLang="en-US" sz="2900" lang="en-US"/>
              <a:t> </a:t>
            </a:r>
            <a:r>
              <a:rPr altLang="en-US" sz="2900" lang="en-US"/>
              <a:t> </a:t>
            </a:r>
            <a:r>
              <a:rPr altLang="en-US" sz="2900" lang="en-US"/>
              <a:t>b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vi-VN"/>
              <a:t>đỡ </a:t>
            </a:r>
            <a:r>
              <a:rPr altLang="en-US" sz="2900" lang="vi-VN"/>
              <a:t>đau</a:t>
            </a:r>
            <a:r>
              <a:rPr altLang="en-US" sz="2900" lang="en-US"/>
              <a:t> </a:t>
            </a:r>
            <a:r>
              <a:rPr altLang="en-US" sz="2900" lang="en-US"/>
              <a:t>.</a:t>
            </a:r>
            <a:r>
              <a:rPr altLang="en-US" sz="2900" lang="en-US"/>
              <a:t> </a:t>
            </a:r>
            <a:r>
              <a:rPr altLang="en-US" sz="2900" lang="en-US"/>
              <a:t>Còn</a:t>
            </a:r>
            <a:r>
              <a:rPr altLang="en-US" sz="2900" lang="en-US"/>
              <a:t> </a:t>
            </a:r>
            <a:r>
              <a:rPr altLang="en-US" sz="2900" lang="en-US"/>
              <a:t>c</a:t>
            </a:r>
            <a:r>
              <a:rPr altLang="en-US" sz="2900" lang="en-US"/>
              <a:t>n</a:t>
            </a:r>
            <a:r>
              <a:rPr altLang="en-US" sz="2900" lang="en-US"/>
              <a:t>t</a:t>
            </a:r>
            <a:r>
              <a:rPr altLang="en-US" sz="2900" lang="en-US"/>
              <a:t>c</a:t>
            </a:r>
            <a:r>
              <a:rPr altLang="en-US" sz="2900" lang="en-US"/>
              <a:t> </a:t>
            </a:r>
            <a:r>
              <a:rPr altLang="en-US" sz="2900" lang="en-US"/>
              <a:t>b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en-US"/>
              <a:t>chỉ</a:t>
            </a:r>
            <a:r>
              <a:rPr altLang="en-US" sz="2900" lang="en-US"/>
              <a:t> </a:t>
            </a:r>
            <a:r>
              <a:rPr altLang="en-US" sz="2900" lang="vi-VN"/>
              <a:t>đau </a:t>
            </a:r>
            <a:r>
              <a:rPr altLang="en-US" sz="2900" lang="en-US"/>
              <a:t>tức</a:t>
            </a:r>
            <a:r>
              <a:rPr altLang="en-US" sz="2900" lang="en-US"/>
              <a:t> </a:t>
            </a:r>
            <a:r>
              <a:rPr altLang="en-US" sz="2900" lang="en-US"/>
              <a:t>nhẹ</a:t>
            </a:r>
            <a:r>
              <a:rPr altLang="en-US" sz="2900" lang="en-US"/>
              <a:t> </a:t>
            </a:r>
            <a:r>
              <a:rPr altLang="en-US" sz="2900" lang="vi-VN"/>
              <a:t>ở</a:t>
            </a:r>
            <a:r>
              <a:rPr altLang="en-US" sz="2900" lang="en-US"/>
              <a:t> </a:t>
            </a:r>
            <a:r>
              <a:rPr altLang="en-US" sz="2900" lang="en-US"/>
              <a:t>hạ</a:t>
            </a:r>
            <a:r>
              <a:rPr altLang="en-US" sz="2900" lang="en-US"/>
              <a:t> </a:t>
            </a:r>
            <a:r>
              <a:rPr altLang="en-US" sz="2900" lang="en-US"/>
              <a:t>vị</a:t>
            </a:r>
            <a:r>
              <a:rPr altLang="en-US" sz="2900" lang="en-US"/>
              <a:t> </a:t>
            </a:r>
            <a:r>
              <a:rPr altLang="en-US" sz="2900" lang="en-US"/>
              <a:t>.</a:t>
            </a:r>
            <a:r>
              <a:rPr altLang="en-US" sz="2900" lang="en-US"/>
              <a:t> </a:t>
            </a:r>
            <a:r>
              <a:rPr altLang="en-US" sz="2900" lang="en-US"/>
              <a:t>Trừ</a:t>
            </a:r>
            <a:r>
              <a:rPr altLang="en-US" sz="2900" lang="en-US"/>
              <a:t> </a:t>
            </a:r>
            <a:r>
              <a:rPr altLang="en-US" sz="2900" lang="en-US"/>
              <a:t>k</a:t>
            </a:r>
            <a:r>
              <a:rPr altLang="en-US" sz="2900" lang="en-US"/>
              <a:t>h</a:t>
            </a:r>
            <a:r>
              <a:rPr altLang="en-US" sz="2900" lang="en-US"/>
              <a:t>i</a:t>
            </a:r>
            <a:r>
              <a:rPr altLang="en-US" sz="2900" lang="en-US"/>
              <a:t> </a:t>
            </a:r>
            <a:r>
              <a:rPr altLang="en-US" sz="2900" lang="en-US"/>
              <a:t>vỡ</a:t>
            </a:r>
            <a:r>
              <a:rPr altLang="en-US" sz="2900" lang="en-US"/>
              <a:t> </a:t>
            </a:r>
            <a:r>
              <a:rPr altLang="en-US" sz="2900" lang="en-US"/>
              <a:t>ngập</a:t>
            </a:r>
            <a:r>
              <a:rPr altLang="en-US" sz="2900" lang="en-US"/>
              <a:t> </a:t>
            </a:r>
            <a:r>
              <a:rPr altLang="en-US" sz="2900" lang="en-US"/>
              <a:t>máu</a:t>
            </a:r>
            <a:r>
              <a:rPr altLang="en-US" sz="2900" lang="en-US"/>
              <a:t> </a:t>
            </a:r>
            <a:r>
              <a:rPr altLang="en-US" sz="2900" lang="vi-VN"/>
              <a:t>ổ </a:t>
            </a:r>
            <a:r>
              <a:rPr altLang="en-US" sz="2900" lang="en-US"/>
              <a:t>bụng</a:t>
            </a:r>
            <a:r>
              <a:rPr altLang="en-US" sz="2900" lang="en-US"/>
              <a:t> </a:t>
            </a:r>
            <a:r>
              <a:rPr altLang="en-US" sz="2900" lang="en-US"/>
              <a:t>thì</a:t>
            </a:r>
            <a:r>
              <a:rPr altLang="en-US" sz="2900" lang="en-US"/>
              <a:t> </a:t>
            </a:r>
            <a:r>
              <a:rPr altLang="en-US" sz="2900" lang="en-US"/>
              <a:t>mới</a:t>
            </a:r>
            <a:r>
              <a:rPr altLang="en-US" sz="2900" lang="en-US"/>
              <a:t> </a:t>
            </a:r>
            <a:r>
              <a:rPr altLang="en-US" sz="2900" lang="vi-VN"/>
              <a:t>đ</a:t>
            </a:r>
            <a:r>
              <a:rPr altLang="en-US" sz="2900" lang="en-US"/>
              <a:t>a</a:t>
            </a:r>
            <a:r>
              <a:rPr altLang="en-US" sz="2900" lang="en-US"/>
              <a:t>u</a:t>
            </a:r>
            <a:r>
              <a:rPr altLang="en-US" sz="2900" lang="en-US"/>
              <a:t> </a:t>
            </a:r>
            <a:r>
              <a:rPr altLang="en-US" sz="2900" lang="en-US"/>
              <a:t>dữ</a:t>
            </a:r>
            <a:r>
              <a:rPr altLang="en-US" sz="2900" lang="en-US"/>
              <a:t> </a:t>
            </a:r>
            <a:r>
              <a:rPr altLang="en-US" sz="2900" lang="en-US"/>
              <a:t>dội</a:t>
            </a:r>
            <a:r>
              <a:rPr altLang="en-US" sz="2900" lang="en-US"/>
              <a:t>.</a:t>
            </a:r>
            <a:r>
              <a:rPr altLang="en-US" sz="2900" lang="en-US"/>
              <a:t> </a:t>
            </a:r>
            <a:r>
              <a:rPr altLang="en-US" sz="2900" lang="en-US"/>
              <a:t>R</a:t>
            </a:r>
            <a:r>
              <a:rPr altLang="en-US" sz="2900" lang="en-US"/>
              <a:t>a</a:t>
            </a:r>
            <a:r>
              <a:rPr altLang="en-US" sz="2900" lang="en-US"/>
              <a:t> </a:t>
            </a:r>
            <a:r>
              <a:rPr altLang="en-US" sz="2900" lang="en-US"/>
              <a:t>máu</a:t>
            </a:r>
            <a:r>
              <a:rPr altLang="en-US" sz="2900" lang="en-US"/>
              <a:t> </a:t>
            </a:r>
            <a:r>
              <a:rPr altLang="en-US" sz="2900" lang="en-US"/>
              <a:t>số</a:t>
            </a:r>
            <a:r>
              <a:rPr altLang="en-US" sz="2900" lang="en-US"/>
              <a:t> </a:t>
            </a:r>
            <a:r>
              <a:rPr altLang="en-US" sz="2900" lang="en-US"/>
              <a:t>lượng</a:t>
            </a:r>
            <a:r>
              <a:rPr altLang="en-US" sz="2900" lang="en-US"/>
              <a:t> </a:t>
            </a:r>
            <a:r>
              <a:rPr altLang="en-US" sz="2900" lang="vi-VN"/>
              <a:t>í</a:t>
            </a:r>
            <a:r>
              <a:rPr altLang="en-US" sz="2900" lang="en-US"/>
              <a:t>t</a:t>
            </a:r>
            <a:r>
              <a:rPr altLang="en-US" sz="2900" lang="en-US"/>
              <a:t>.</a:t>
            </a:r>
            <a:r>
              <a:rPr altLang="en-US" sz="2900" lang="en-US"/>
              <a:t> </a:t>
            </a:r>
            <a:r>
              <a:rPr altLang="en-US" sz="2900" lang="en-US"/>
              <a:t>Máu </a:t>
            </a:r>
            <a:r>
              <a:rPr altLang="en-US" sz="2900" lang="en-US"/>
              <a:t>thường</a:t>
            </a:r>
            <a:r>
              <a:rPr altLang="en-US" sz="2900" lang="en-US"/>
              <a:t> </a:t>
            </a:r>
            <a:r>
              <a:rPr altLang="en-US" sz="2900" lang="vi-VN"/>
              <a:t>đ</a:t>
            </a:r>
            <a:r>
              <a:rPr altLang="en-US" sz="2900" lang="en-US"/>
              <a:t>e</a:t>
            </a:r>
            <a:r>
              <a:rPr altLang="en-US" sz="2900" lang="en-US"/>
              <a:t>n</a:t>
            </a:r>
            <a:r>
              <a:rPr altLang="en-US" sz="2900" lang="en-US"/>
              <a:t>,</a:t>
            </a:r>
            <a:r>
              <a:rPr altLang="en-US" sz="2900" lang="en-US"/>
              <a:t> </a:t>
            </a:r>
            <a:r>
              <a:rPr altLang="en-US" sz="2900" lang="en-US"/>
              <a:t>nâu </a:t>
            </a:r>
            <a:r>
              <a:rPr altLang="en-US" sz="2900" lang="en-US"/>
              <a:t>thâ</a:t>
            </a:r>
            <a:r>
              <a:rPr altLang="en-US" sz="2900" lang="en-US"/>
              <a:t>m</a:t>
            </a:r>
            <a:endParaRPr lang="vi-VN"/>
          </a:p>
          <a:p>
            <a:pPr algn="l"/>
            <a:r>
              <a:rPr altLang="en-US" sz="2900" lang="en-US"/>
              <a:t>Giải</a:t>
            </a:r>
            <a:r>
              <a:rPr altLang="en-US" sz="2900" lang="en-US"/>
              <a:t> </a:t>
            </a:r>
            <a:r>
              <a:rPr altLang="en-US" sz="2900" lang="en-US"/>
              <a:t>thích</a:t>
            </a:r>
            <a:r>
              <a:rPr altLang="en-US" sz="2900" lang="en-US"/>
              <a:t>:</a:t>
            </a:r>
            <a:r>
              <a:rPr altLang="en-US" sz="2900" lang="en-US"/>
              <a:t>:</a:t>
            </a:r>
            <a:r>
              <a:rPr altLang="en-US" sz="2900" lang="en-US"/>
              <a:t> </a:t>
            </a:r>
            <a:r>
              <a:rPr altLang="en-US" sz="2900" lang="en-US"/>
              <a:t>b</a:t>
            </a:r>
            <a:r>
              <a:rPr altLang="en-US" sz="2900" lang="en-US"/>
              <a:t>t</a:t>
            </a:r>
            <a:r>
              <a:rPr altLang="en-US" sz="2900" lang="en-US"/>
              <a:t> </a:t>
            </a:r>
            <a:r>
              <a:rPr altLang="en-US" sz="2900" lang="en-US"/>
              <a:t>b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en-US"/>
              <a:t>có</a:t>
            </a:r>
            <a:r>
              <a:rPr altLang="en-US" sz="2900" lang="en-US"/>
              <a:t> </a:t>
            </a:r>
            <a:r>
              <a:rPr altLang="en-US" sz="2900" lang="en-US"/>
              <a:t>t</a:t>
            </a:r>
            <a:r>
              <a:rPr altLang="en-US" sz="2900" lang="en-US"/>
              <a:t>h</a:t>
            </a:r>
            <a:r>
              <a:rPr altLang="en-US" sz="2900" lang="en-US"/>
              <a:t>a</a:t>
            </a:r>
            <a:r>
              <a:rPr altLang="en-US" sz="2900" lang="en-US"/>
              <a:t>i</a:t>
            </a:r>
            <a:r>
              <a:rPr altLang="en-US" sz="2900" lang="en-US"/>
              <a:t> </a:t>
            </a:r>
            <a:r>
              <a:rPr altLang="en-US" sz="2900" lang="en-US"/>
              <a:t>t</a:t>
            </a:r>
            <a:r>
              <a:rPr altLang="en-US" sz="2900" lang="en-US"/>
              <a:t>r</a:t>
            </a:r>
            <a:r>
              <a:rPr altLang="en-US" sz="2900" lang="en-US"/>
              <a:t>o</a:t>
            </a:r>
            <a:r>
              <a:rPr altLang="en-US" sz="2900" lang="en-US"/>
              <a:t>n</a:t>
            </a:r>
            <a:r>
              <a:rPr altLang="en-US" sz="2900" lang="en-US"/>
              <a:t>g</a:t>
            </a:r>
            <a:r>
              <a:rPr altLang="en-US" sz="2900" lang="en-US"/>
              <a:t> </a:t>
            </a:r>
            <a:r>
              <a:rPr altLang="en-US" sz="2900" lang="en-US"/>
              <a:t>buồng</a:t>
            </a:r>
            <a:r>
              <a:rPr altLang="en-US" sz="2900" lang="en-US"/>
              <a:t> </a:t>
            </a:r>
            <a:r>
              <a:rPr altLang="en-US" sz="2900" lang="en-US"/>
              <a:t>chỉ</a:t>
            </a:r>
            <a:r>
              <a:rPr altLang="en-US" sz="2900" lang="en-US"/>
              <a:t> </a:t>
            </a:r>
            <a:r>
              <a:rPr altLang="en-US" sz="2900" lang="en-US"/>
              <a:t>tứ</a:t>
            </a:r>
            <a:r>
              <a:rPr altLang="en-US" sz="2900" lang="en-US"/>
              <a:t>c</a:t>
            </a:r>
            <a:r>
              <a:rPr altLang="en-US" sz="2900" lang="en-US"/>
              <a:t> </a:t>
            </a:r>
            <a:r>
              <a:rPr altLang="en-US" sz="2900" lang="en-US"/>
              <a:t>hạ</a:t>
            </a:r>
            <a:r>
              <a:rPr altLang="en-US" sz="2900" lang="en-US"/>
              <a:t> </a:t>
            </a:r>
            <a:r>
              <a:rPr altLang="en-US" sz="2900" lang="en-US"/>
              <a:t>vị</a:t>
            </a:r>
            <a:r>
              <a:rPr altLang="en-US" sz="2900" lang="en-US"/>
              <a:t> </a:t>
            </a:r>
            <a:r>
              <a:rPr altLang="en-US" sz="2900" lang="en-US"/>
              <a:t>d</a:t>
            </a:r>
            <a:r>
              <a:rPr altLang="en-US" sz="2900" lang="en-US"/>
              <a:t>o</a:t>
            </a:r>
            <a:r>
              <a:rPr altLang="en-US" sz="2900" lang="en-US"/>
              <a:t> </a:t>
            </a:r>
            <a:r>
              <a:rPr altLang="en-US" sz="2900" lang="en-US"/>
              <a:t>t</a:t>
            </a:r>
            <a:r>
              <a:rPr altLang="en-US" sz="2900" lang="en-US"/>
              <a:t>h</a:t>
            </a:r>
            <a:r>
              <a:rPr altLang="en-US" sz="2900" lang="en-US"/>
              <a:t>a</a:t>
            </a:r>
            <a:r>
              <a:rPr altLang="en-US" sz="2900" lang="en-US"/>
              <a:t>i</a:t>
            </a:r>
            <a:r>
              <a:rPr altLang="en-US" sz="2900" lang="en-US"/>
              <a:t> </a:t>
            </a:r>
            <a:r>
              <a:rPr altLang="en-US" sz="2900" lang="en-US"/>
              <a:t>kích</a:t>
            </a:r>
            <a:r>
              <a:rPr altLang="en-US" sz="2900" lang="en-US"/>
              <a:t> </a:t>
            </a:r>
            <a:r>
              <a:rPr altLang="en-US" sz="2900" lang="en-US"/>
              <a:t>thích</a:t>
            </a:r>
            <a:r>
              <a:rPr altLang="en-US" sz="2900" lang="en-US"/>
              <a:t> </a:t>
            </a:r>
            <a:r>
              <a:rPr altLang="en-US" sz="2900" lang="en-US"/>
              <a:t>vùng</a:t>
            </a:r>
            <a:r>
              <a:rPr altLang="en-US" sz="2900" lang="en-US"/>
              <a:t> </a:t>
            </a:r>
            <a:r>
              <a:rPr altLang="en-US" sz="2900" lang="vi-VN"/>
              <a:t>đó</a:t>
            </a:r>
            <a:r>
              <a:rPr altLang="en-US" sz="2900" lang="en-US"/>
              <a:t>.</a:t>
            </a:r>
            <a:r>
              <a:rPr altLang="en-US" sz="2900" lang="en-US"/>
              <a:t> </a:t>
            </a:r>
            <a:r>
              <a:rPr altLang="en-US" sz="2900" lang="en-US"/>
              <a:t>B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en-US"/>
              <a:t>c</a:t>
            </a:r>
            <a:r>
              <a:rPr altLang="en-US" sz="2900" lang="en-US"/>
              <a:t>n</a:t>
            </a:r>
            <a:r>
              <a:rPr altLang="en-US" sz="2900" lang="en-US"/>
              <a:t>t</a:t>
            </a:r>
            <a:r>
              <a:rPr altLang="en-US" sz="2900" lang="en-US"/>
              <a:t>c</a:t>
            </a:r>
            <a:r>
              <a:rPr altLang="en-US" sz="2900" lang="en-US"/>
              <a:t> </a:t>
            </a:r>
            <a:r>
              <a:rPr altLang="en-US" sz="2900" lang="en-US"/>
              <a:t>kích</a:t>
            </a:r>
            <a:r>
              <a:rPr altLang="en-US" sz="2900" lang="en-US"/>
              <a:t> </a:t>
            </a:r>
            <a:r>
              <a:rPr altLang="en-US" sz="2900" lang="en-US"/>
              <a:t>thích</a:t>
            </a:r>
            <a:r>
              <a:rPr altLang="en-US" sz="2900" lang="en-US"/>
              <a:t> </a:t>
            </a:r>
            <a:r>
              <a:rPr altLang="en-US" sz="2900" lang="vi-VN"/>
              <a:t>đầu</a:t>
            </a:r>
            <a:r>
              <a:rPr altLang="en-US" sz="2900" lang="en-US"/>
              <a:t> </a:t>
            </a:r>
            <a:r>
              <a:rPr altLang="en-US" sz="2900" lang="en-US"/>
              <a:t>mút</a:t>
            </a:r>
            <a:r>
              <a:rPr altLang="en-US" sz="2900" lang="en-US"/>
              <a:t> </a:t>
            </a:r>
            <a:r>
              <a:rPr altLang="en-US" sz="2900" lang="en-US"/>
              <a:t>thần</a:t>
            </a:r>
            <a:r>
              <a:rPr altLang="en-US" sz="2900" lang="en-US"/>
              <a:t> </a:t>
            </a:r>
            <a:r>
              <a:rPr altLang="en-US" sz="2900" lang="en-US"/>
              <a:t>k</a:t>
            </a:r>
            <a:r>
              <a:rPr altLang="en-US" sz="2900" lang="en-US"/>
              <a:t>i</a:t>
            </a:r>
            <a:r>
              <a:rPr altLang="en-US" sz="2900" lang="en-US"/>
              <a:t>n</a:t>
            </a:r>
            <a:r>
              <a:rPr altLang="en-US" sz="2900" lang="en-US"/>
              <a:t>h</a:t>
            </a:r>
            <a:r>
              <a:rPr altLang="en-US" sz="2900" lang="en-US"/>
              <a:t> </a:t>
            </a:r>
            <a:r>
              <a:rPr altLang="en-US" sz="2900" lang="en-US"/>
              <a:t> </a:t>
            </a:r>
            <a:r>
              <a:rPr altLang="en-US" sz="2900" lang="en-US"/>
              <a:t>và</a:t>
            </a:r>
            <a:r>
              <a:rPr altLang="en-US" sz="2900" lang="en-US"/>
              <a:t> </a:t>
            </a:r>
            <a:r>
              <a:rPr altLang="en-US" sz="2900" lang="en-US"/>
              <a:t>máu</a:t>
            </a:r>
            <a:r>
              <a:rPr altLang="en-US" sz="2900" lang="en-US"/>
              <a:t> </a:t>
            </a:r>
            <a:r>
              <a:rPr altLang="en-US" sz="2900" lang="en-US"/>
              <a:t>chảy</a:t>
            </a:r>
            <a:r>
              <a:rPr altLang="en-US" sz="2900" lang="en-US"/>
              <a:t> </a:t>
            </a:r>
            <a:r>
              <a:rPr altLang="en-US" sz="2900" lang="en-US"/>
              <a:t>vào</a:t>
            </a:r>
            <a:r>
              <a:rPr altLang="en-US" sz="2900" lang="en-US"/>
              <a:t> </a:t>
            </a:r>
            <a:r>
              <a:rPr altLang="en-US" sz="2900" lang="vi-VN"/>
              <a:t>ổ</a:t>
            </a:r>
            <a:r>
              <a:rPr altLang="en-US" sz="2900" lang="en-US"/>
              <a:t> </a:t>
            </a:r>
            <a:r>
              <a:rPr altLang="en-US" sz="2900" lang="en-US"/>
              <a:t>bụng</a:t>
            </a:r>
            <a:r>
              <a:rPr altLang="en-US" sz="2900" lang="en-US"/>
              <a:t> </a:t>
            </a:r>
            <a:r>
              <a:rPr altLang="en-US" sz="2900" lang="en-US"/>
              <a:t>k</a:t>
            </a:r>
            <a:r>
              <a:rPr altLang="en-US" sz="2900" lang="en-US"/>
              <a:t>t</a:t>
            </a:r>
            <a:r>
              <a:rPr altLang="en-US" sz="2900" lang="en-US"/>
              <a:t> </a:t>
            </a:r>
            <a:r>
              <a:rPr altLang="en-US" sz="2900" lang="en-US"/>
              <a:t>phúc</a:t>
            </a:r>
            <a:r>
              <a:rPr altLang="en-US" sz="2900" lang="en-US"/>
              <a:t> </a:t>
            </a:r>
            <a:r>
              <a:rPr altLang="en-US" sz="2900" lang="en-US"/>
              <a:t>mạc</a:t>
            </a:r>
            <a:endParaRPr lang="vi-VN"/>
          </a:p>
          <a:p>
            <a:pPr algn="l"/>
            <a:r>
              <a:rPr altLang="en-US" sz="2900" lang="en-US"/>
              <a:t>-</a:t>
            </a:r>
            <a:r>
              <a:rPr altLang="en-US" sz="2900" lang="en-US"/>
              <a:t> </a:t>
            </a:r>
            <a:r>
              <a:rPr altLang="en-US" sz="2900" lang="en-US"/>
              <a:t>b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en-US"/>
              <a:t>r</a:t>
            </a:r>
            <a:r>
              <a:rPr altLang="en-US" sz="2900" lang="en-US"/>
              <a:t>a</a:t>
            </a:r>
            <a:r>
              <a:rPr altLang="en-US" sz="2900" lang="en-US"/>
              <a:t> </a:t>
            </a:r>
            <a:r>
              <a:rPr altLang="en-US" sz="2900" lang="en-US"/>
              <a:t>máu</a:t>
            </a:r>
            <a:r>
              <a:rPr altLang="en-US" sz="2900" lang="en-US"/>
              <a:t> </a:t>
            </a:r>
            <a:r>
              <a:rPr altLang="en-US" sz="2900" lang="en-US"/>
              <a:t>d</a:t>
            </a:r>
            <a:r>
              <a:rPr altLang="en-US" sz="2900" lang="en-US"/>
              <a:t>o</a:t>
            </a:r>
            <a:r>
              <a:rPr altLang="en-US" sz="2900" lang="en-US"/>
              <a:t> </a:t>
            </a:r>
            <a:r>
              <a:rPr altLang="en-US" sz="2900" lang="en-US"/>
              <a:t>bong </a:t>
            </a:r>
            <a:r>
              <a:rPr altLang="en-US" sz="2900" lang="en-US"/>
              <a:t>niê</a:t>
            </a:r>
            <a:r>
              <a:rPr altLang="en-US" sz="2900" lang="en-US"/>
              <a:t>m</a:t>
            </a:r>
            <a:r>
              <a:rPr altLang="en-US" sz="2900" lang="en-US"/>
              <a:t> </a:t>
            </a:r>
            <a:r>
              <a:rPr altLang="en-US" sz="2900" lang="en-US"/>
              <a:t>mạc</a:t>
            </a:r>
            <a:r>
              <a:rPr altLang="en-US" sz="2900" lang="en-US"/>
              <a:t> </a:t>
            </a:r>
            <a:r>
              <a:rPr altLang="en-US" sz="2900" lang="en-US"/>
              <a:t>tử</a:t>
            </a:r>
            <a:r>
              <a:rPr altLang="en-US" sz="2900" lang="en-US"/>
              <a:t> </a:t>
            </a:r>
            <a:r>
              <a:rPr altLang="en-US" sz="2900" lang="en-US"/>
              <a:t>c</a:t>
            </a:r>
            <a:r>
              <a:rPr altLang="en-US" sz="2900" lang="en-US"/>
              <a:t>u</a:t>
            </a:r>
            <a:r>
              <a:rPr altLang="en-US" sz="2900" lang="en-US"/>
              <a:t>n</a:t>
            </a:r>
            <a:r>
              <a:rPr altLang="en-US" sz="2900" lang="en-US"/>
              <a:t>g</a:t>
            </a:r>
            <a:r>
              <a:rPr altLang="en-US" sz="2900" lang="en-US"/>
              <a:t> </a:t>
            </a:r>
            <a:r>
              <a:rPr altLang="en-US" sz="2900" lang="en-US"/>
              <a:t>d</a:t>
            </a:r>
            <a:r>
              <a:rPr altLang="en-US" sz="2900" lang="en-US"/>
              <a:t>o</a:t>
            </a:r>
            <a:r>
              <a:rPr altLang="en-US" sz="2900" lang="en-US"/>
              <a:t> </a:t>
            </a:r>
            <a:r>
              <a:rPr altLang="en-US" sz="2900" lang="en-US"/>
              <a:t>H</a:t>
            </a:r>
            <a:r>
              <a:rPr altLang="en-US" sz="2900" lang="en-US"/>
              <a:t>C</a:t>
            </a:r>
            <a:r>
              <a:rPr altLang="en-US" sz="2900" lang="en-US"/>
              <a:t>G</a:t>
            </a:r>
            <a:r>
              <a:rPr altLang="en-US" sz="2900" lang="en-US"/>
              <a:t> </a:t>
            </a:r>
            <a:r>
              <a:rPr altLang="en-US" sz="2900" lang="en-US"/>
              <a:t>thấp</a:t>
            </a:r>
            <a:r>
              <a:rPr altLang="en-US" sz="2900" lang="en-US"/>
              <a:t> </a:t>
            </a:r>
            <a:r>
              <a:rPr altLang="en-US" sz="2900" lang="en-US"/>
              <a:t>=</a:t>
            </a:r>
            <a:r>
              <a:rPr altLang="en-US" sz="2900" lang="en-US"/>
              <a:t>&gt;</a:t>
            </a:r>
            <a:r>
              <a:rPr altLang="en-US" sz="2900" lang="en-US"/>
              <a:t> </a:t>
            </a:r>
            <a:r>
              <a:rPr altLang="en-US" sz="2900" lang="en-US"/>
              <a:t>es</a:t>
            </a:r>
            <a:r>
              <a:rPr altLang="en-US" sz="2900" lang="en-US"/>
              <a:t>t</a:t>
            </a:r>
            <a:r>
              <a:rPr altLang="en-US" sz="2900" lang="en-US"/>
              <a:t>r</a:t>
            </a:r>
            <a:r>
              <a:rPr altLang="en-US" sz="2900" lang="en-US"/>
              <a:t>o</a:t>
            </a:r>
            <a:r>
              <a:rPr altLang="en-US" sz="2900" lang="en-US"/>
              <a:t>g</a:t>
            </a:r>
            <a:r>
              <a:rPr altLang="en-US" sz="2900" lang="en-US"/>
              <a:t>e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en-US"/>
              <a:t>và</a:t>
            </a:r>
            <a:r>
              <a:rPr altLang="en-US" sz="2900" lang="en-US"/>
              <a:t> </a:t>
            </a:r>
            <a:r>
              <a:rPr altLang="en-US" sz="2900" lang="en-US"/>
              <a:t>p</a:t>
            </a:r>
            <a:r>
              <a:rPr altLang="en-US" sz="2900" lang="en-US"/>
              <a:t>r</a:t>
            </a:r>
            <a:r>
              <a:rPr altLang="en-US" sz="2900" lang="en-US"/>
              <a:t>o</a:t>
            </a:r>
            <a:r>
              <a:rPr altLang="en-US" sz="2900" lang="en-US"/>
              <a:t>g</a:t>
            </a:r>
            <a:r>
              <a:rPr altLang="en-US" sz="2900" lang="en-US"/>
              <a:t>e</a:t>
            </a:r>
            <a:r>
              <a:rPr altLang="en-US" sz="2900" lang="en-US"/>
              <a:t>s</a:t>
            </a:r>
            <a:r>
              <a:rPr altLang="en-US" sz="2900" lang="en-US"/>
              <a:t>t</a:t>
            </a:r>
            <a:r>
              <a:rPr altLang="en-US" sz="2900" lang="en-US"/>
              <a:t>e</a:t>
            </a:r>
            <a:r>
              <a:rPr altLang="en-US" sz="2900" lang="en-US"/>
              <a:t>r</a:t>
            </a:r>
            <a:r>
              <a:rPr altLang="en-US" sz="2900" lang="en-US"/>
              <a:t>o</a:t>
            </a:r>
            <a:r>
              <a:rPr altLang="en-US" sz="2900" lang="en-US"/>
              <a:t>n</a:t>
            </a:r>
            <a:r>
              <a:rPr altLang="en-US" sz="2900" lang="en-US"/>
              <a:t> </a:t>
            </a:r>
            <a:r>
              <a:rPr altLang="en-US" sz="2900" lang="en-US"/>
              <a:t>thấp</a:t>
            </a:r>
            <a:r>
              <a:rPr altLang="en-US" sz="2900" lang="en-US"/>
              <a:t>.</a:t>
            </a:r>
            <a:r>
              <a:rPr altLang="en-US" sz="2900" lang="en-US"/>
              <a:t> </a:t>
            </a:r>
            <a:r>
              <a:rPr altLang="en-US" sz="2900" lang="en-US"/>
              <a:t>Nhưng</a:t>
            </a:r>
            <a:r>
              <a:rPr altLang="en-US" sz="2900" lang="en-US"/>
              <a:t> </a:t>
            </a:r>
            <a:r>
              <a:rPr altLang="en-US" sz="2900" lang="en-US"/>
              <a:t>chỉ</a:t>
            </a:r>
            <a:r>
              <a:rPr altLang="en-US" sz="2900" lang="en-US"/>
              <a:t> </a:t>
            </a:r>
            <a:r>
              <a:rPr altLang="en-US" sz="2900" lang="en-US"/>
              <a:t>bong </a:t>
            </a:r>
            <a:r>
              <a:rPr altLang="en-US" sz="2900" lang="en-US"/>
              <a:t>tróc</a:t>
            </a:r>
            <a:r>
              <a:rPr altLang="en-US" sz="2900" lang="en-US"/>
              <a:t> </a:t>
            </a:r>
            <a:r>
              <a:rPr altLang="en-US" sz="2900" lang="en-US"/>
              <a:t>1</a:t>
            </a:r>
            <a:r>
              <a:rPr altLang="en-US" sz="2900" lang="en-US"/>
              <a:t> </a:t>
            </a:r>
            <a:r>
              <a:rPr altLang="en-US" sz="2900" lang="en-US"/>
              <a:t>phần</a:t>
            </a:r>
            <a:r>
              <a:rPr altLang="en-US" sz="2900" lang="en-US"/>
              <a:t> </a:t>
            </a:r>
            <a:r>
              <a:rPr altLang="en-US" sz="2900" lang="en-US"/>
              <a:t>=</a:t>
            </a:r>
            <a:r>
              <a:rPr altLang="en-US" sz="2900" lang="en-US"/>
              <a:t>&gt;</a:t>
            </a:r>
            <a:r>
              <a:rPr altLang="en-US" sz="2900" lang="en-US"/>
              <a:t> </a:t>
            </a:r>
            <a:r>
              <a:rPr altLang="en-US" sz="2900" lang="en-US"/>
              <a:t>r</a:t>
            </a:r>
            <a:r>
              <a:rPr altLang="en-US" sz="2900" lang="en-US"/>
              <a:t>a</a:t>
            </a:r>
            <a:r>
              <a:rPr altLang="en-US" sz="2900" lang="en-US"/>
              <a:t> </a:t>
            </a:r>
            <a:r>
              <a:rPr altLang="en-US" sz="2900" lang="vi-VN"/>
              <a:t>ít</a:t>
            </a:r>
            <a:r>
              <a:rPr altLang="en-US" sz="2900" lang="en-US"/>
              <a:t>.</a:t>
            </a:r>
            <a:r>
              <a:rPr altLang="en-US" sz="2900" lang="en-US"/>
              <a:t> </a:t>
            </a:r>
            <a:r>
              <a:rPr altLang="en-US" sz="2900" lang="en-US"/>
              <a:t>R</a:t>
            </a:r>
            <a:r>
              <a:rPr altLang="en-US" sz="2900" lang="en-US"/>
              <a:t>a</a:t>
            </a:r>
            <a:r>
              <a:rPr altLang="en-US" sz="2900" lang="en-US"/>
              <a:t> </a:t>
            </a:r>
            <a:r>
              <a:rPr altLang="en-US" sz="2900" lang="en-US"/>
              <a:t>máu</a:t>
            </a:r>
            <a:r>
              <a:rPr altLang="en-US" sz="2900" lang="en-US"/>
              <a:t> </a:t>
            </a:r>
            <a:r>
              <a:rPr altLang="en-US" sz="2900" lang="vi-VN"/>
              <a:t>ít</a:t>
            </a:r>
            <a:r>
              <a:rPr altLang="en-US" sz="2900" lang="en-US"/>
              <a:t> </a:t>
            </a:r>
            <a:r>
              <a:rPr altLang="en-US" sz="2900" lang="en-US"/>
              <a:t>chư</a:t>
            </a:r>
            <a:r>
              <a:rPr altLang="en-US" sz="2900" lang="en-US"/>
              <a:t>a</a:t>
            </a:r>
            <a:r>
              <a:rPr altLang="en-US" sz="2900" lang="en-US"/>
              <a:t> </a:t>
            </a:r>
            <a:r>
              <a:rPr altLang="en-US" sz="2900" lang="en-US"/>
              <a:t>kịp</a:t>
            </a:r>
            <a:r>
              <a:rPr altLang="en-US" sz="2900" lang="en-US"/>
              <a:t> </a:t>
            </a:r>
            <a:r>
              <a:rPr altLang="en-US" sz="2900" lang="en-US"/>
              <a:t>r</a:t>
            </a:r>
            <a:r>
              <a:rPr altLang="en-US" sz="2900" lang="en-US"/>
              <a:t>a</a:t>
            </a:r>
            <a:r>
              <a:rPr altLang="en-US" sz="2900" lang="en-US"/>
              <a:t> </a:t>
            </a:r>
            <a:r>
              <a:rPr altLang="en-US" sz="2900" lang="en-US"/>
              <a:t>ngoài</a:t>
            </a:r>
            <a:r>
              <a:rPr altLang="en-US" sz="2900" lang="en-US"/>
              <a:t> </a:t>
            </a:r>
            <a:r>
              <a:rPr altLang="en-US" sz="2900" lang="en-US"/>
              <a:t>,</a:t>
            </a:r>
            <a:r>
              <a:rPr altLang="en-US" sz="2900" lang="en-US"/>
              <a:t> </a:t>
            </a:r>
            <a:r>
              <a:rPr altLang="en-US" sz="2900" lang="vi-VN"/>
              <a:t>đ</a:t>
            </a:r>
            <a:r>
              <a:rPr altLang="en-US" sz="2900" lang="en-US"/>
              <a:t>o</a:t>
            </a:r>
            <a:r>
              <a:rPr altLang="en-US" sz="2900" lang="en-US"/>
              <a:t>n</a:t>
            </a:r>
            <a:r>
              <a:rPr altLang="en-US" sz="2900" lang="en-US"/>
              <a:t>g</a:t>
            </a:r>
            <a:r>
              <a:rPr altLang="en-US" sz="2900" lang="en-US"/>
              <a:t> </a:t>
            </a:r>
            <a:r>
              <a:rPr altLang="en-US" sz="2900" lang="en-US"/>
              <a:t>lại</a:t>
            </a:r>
            <a:r>
              <a:rPr altLang="en-US" sz="2900" lang="en-US"/>
              <a:t> </a:t>
            </a:r>
            <a:r>
              <a:rPr altLang="en-US" sz="2900" lang="en-US"/>
              <a:t>t</a:t>
            </a:r>
            <a:r>
              <a:rPr altLang="en-US" sz="2900" lang="en-US"/>
              <a:t>r</a:t>
            </a:r>
            <a:r>
              <a:rPr altLang="en-US" sz="2900" lang="en-US"/>
              <a:t>o</a:t>
            </a:r>
            <a:r>
              <a:rPr altLang="en-US" sz="2900" lang="en-US"/>
              <a:t>n</a:t>
            </a:r>
            <a:r>
              <a:rPr altLang="en-US" sz="2900" lang="en-US"/>
              <a:t>g</a:t>
            </a:r>
            <a:r>
              <a:rPr altLang="en-US" sz="2900" lang="en-US"/>
              <a:t> </a:t>
            </a:r>
            <a:r>
              <a:rPr altLang="en-US" sz="2900" lang="en-US"/>
              <a:t>tử c</a:t>
            </a:r>
            <a:r>
              <a:rPr altLang="en-US" sz="2900" lang="en-US"/>
              <a:t>u</a:t>
            </a:r>
            <a:r>
              <a:rPr altLang="en-US" sz="2900" lang="en-US"/>
              <a:t>n</a:t>
            </a:r>
            <a:r>
              <a:rPr altLang="en-US" sz="2900" lang="en-US"/>
              <a:t>g</a:t>
            </a:r>
            <a:r>
              <a:rPr altLang="en-US" sz="2900" lang="en-US"/>
              <a:t> </a:t>
            </a:r>
            <a:r>
              <a:rPr altLang="en-US" sz="2900" lang="en-US"/>
              <a:t>=</a:t>
            </a:r>
            <a:r>
              <a:rPr altLang="en-US" sz="2900" lang="en-US"/>
              <a:t>&gt;</a:t>
            </a:r>
            <a:r>
              <a:rPr altLang="en-US" sz="2900" lang="en-US"/>
              <a:t> </a:t>
            </a:r>
            <a:r>
              <a:rPr altLang="en-US" sz="2900" lang="en-US"/>
              <a:t>màu</a:t>
            </a:r>
            <a:r>
              <a:rPr altLang="en-US" sz="2900" lang="en-US"/>
              <a:t> </a:t>
            </a:r>
            <a:r>
              <a:rPr altLang="en-US" sz="2900" lang="en-US"/>
              <a:t>nâu</a:t>
            </a:r>
            <a:r>
              <a:rPr altLang="en-US" sz="2900" lang="en-US"/>
              <a:t> </a:t>
            </a:r>
            <a:r>
              <a:rPr altLang="en-US" lang="en-US"/>
              <a:t> </a:t>
            </a:r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subTitle" idx="1"/>
          </p:nvPr>
        </p:nvSpPr>
        <p:spPr>
          <a:xfrm>
            <a:off x="893378" y="320469"/>
            <a:ext cx="11184759" cy="6533953"/>
          </a:xfrm>
        </p:spPr>
        <p:txBody>
          <a:bodyPr/>
          <a:p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4"/>
          <p:cNvSpPr>
            <a:spLocks noGrp="1"/>
          </p:cNvSpPr>
          <p:nvPr>
            <p:ph idx="1"/>
          </p:nvPr>
        </p:nvSpPr>
        <p:spPr>
          <a:xfrm>
            <a:off x="838200" y="257578"/>
            <a:ext cx="10515600" cy="6371822"/>
          </a:xfrm>
        </p:spPr>
        <p:txBody>
          <a:bodyPr>
            <a:normAutofit lnSpcReduction="10000"/>
          </a:bodyPr>
          <a:p>
            <a:pPr algn="just" indent="0" mar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I. HÀNH CHÍNH</a:t>
            </a:r>
          </a:p>
          <a:p>
            <a:pPr algn="just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NGUYỄN THỊ THUÝ – 37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tuổi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Nghề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ruộng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Bát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An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Lão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Hải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Phòng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18/3/2020</a:t>
            </a:r>
          </a:p>
          <a:p>
            <a:pPr algn="just" indent="0" mar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II. LÝ DO VÀO VIỆN: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chậm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tức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hố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chậu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trái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III. TIỀN SỬ</a:t>
            </a:r>
          </a:p>
          <a:p>
            <a:pPr algn="just" indent="0" mar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b="1" dirty="0" sz="2400" lang="en-US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400" lang="en-US" err="1" smtClean="0">
                <a:latin typeface="Times New Roman" pitchFamily="18" charset="0"/>
                <a:cs typeface="Times New Roman" pitchFamily="18" charset="0"/>
              </a:rPr>
              <a:t>thân</a:t>
            </a:r>
            <a:endParaRPr b="1"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lvl="0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mạn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lvl="0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chấn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phẫu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chậu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nguyệt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14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kì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nguyệt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28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kéo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3-4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luợng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thỉnh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thoảng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cục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4"/>
          <p:cNvSpPr>
            <a:spLocks noGrp="1"/>
          </p:cNvSpPr>
          <p:nvPr>
            <p:ph idx="1"/>
          </p:nvPr>
        </p:nvSpPr>
        <p:spPr>
          <a:xfrm>
            <a:off x="838200" y="-66343"/>
            <a:ext cx="10309511" cy="6785551"/>
          </a:xfrm>
        </p:spPr>
        <p:txBody>
          <a:bodyPr>
            <a:noAutofit/>
          </a:bodyPr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biện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hoá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tránh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2013-2014.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nguyệt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lưng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	</a:t>
            </a:r>
          </a:p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cổ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2012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đốt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Chửa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mổ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soi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cắt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vòi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(P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2017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mắc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lây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qua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dục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22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PARA 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0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3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2</a:t>
            </a:r>
            <a:endParaRPr altLang="en-US" lang="zh-CN"/>
          </a:p>
          <a:p>
            <a:pPr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2006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trai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3200g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khoẻ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2011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gái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3300g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khoẻ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Nạo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hút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marL="0">
              <a:buNone/>
            </a:pP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Chửa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7</a:t>
            </a:r>
            <a:endParaRPr altLang="en-US" lang="zh-CN"/>
          </a:p>
          <a:p>
            <a:pPr indent="0" mar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b="1" dirty="0" sz="2400" lang="en-US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b="1"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400" lang="en-US" err="1">
                <a:latin typeface="Times New Roman" pitchFamily="18" charset="0"/>
                <a:cs typeface="Times New Roman" pitchFamily="18" charset="0"/>
              </a:rPr>
              <a:t>đình</a:t>
            </a:r>
            <a:r>
              <a:rPr b="1"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mắc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mạn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di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nhiễm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4"/>
          <p:cNvSpPr>
            <a:spLocks noGrp="1"/>
          </p:cNvSpPr>
          <p:nvPr>
            <p:ph idx="1"/>
          </p:nvPr>
        </p:nvSpPr>
        <p:spPr>
          <a:xfrm>
            <a:off x="838200" y="257578"/>
            <a:ext cx="10515600" cy="5919386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IV. BỆNH SỬ</a:t>
            </a:r>
          </a:p>
          <a:p>
            <a:pPr algn="just" indent="0" marL="0">
              <a:buNone/>
            </a:pPr>
            <a:r>
              <a:rPr dirty="0" sz="2400" lang="vi-VN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vi-V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nhân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kinh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11/2/2020,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đỏ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thẫm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không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lẫn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cục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đông.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1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nhân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chậm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kinh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theo đau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âm ỉ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hố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chậu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(T),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thỉnh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thoảng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đau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tức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khi lao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đau khu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trú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không lan.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ra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nhân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căng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tức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vú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không ra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âm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không nôn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nghén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không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sốt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không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chướng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.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nay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nhân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đau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tăng lên, đau liên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nhân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Đa khoa An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Lão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đây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que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thai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(+) →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An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lúc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11h </a:t>
            </a:r>
            <a:r>
              <a:rPr dirty="0" sz="2400" lang="vi-VN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sz="2400" lang="vi-VN">
                <a:latin typeface="Times New Roman" pitchFamily="18" charset="0"/>
                <a:cs typeface="Times New Roman" pitchFamily="18" charset="0"/>
              </a:rPr>
              <a:t> 18/3</a:t>
            </a:r>
            <a:r>
              <a:rPr dirty="0" sz="2400" lang="vi-VN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siê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vi-VN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vi-VN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chửa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ngoà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chư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cắ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vòi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altLang="en-US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subTitle" idx="1"/>
          </p:nvPr>
        </p:nvSpPr>
        <p:spPr>
          <a:xfrm rot="21563250">
            <a:off x="127861" y="94592"/>
            <a:ext cx="11365714" cy="6761806"/>
          </a:xfrm>
        </p:spPr>
        <p:txBody>
          <a:bodyPr/>
          <a:p>
            <a:pPr algn="l"/>
            <a:r>
              <a:rPr sz="3400" lang="en-US"/>
              <a:t>Hiện</a:t>
            </a:r>
            <a:r>
              <a:rPr sz="3400" lang="en-US"/>
              <a:t> </a:t>
            </a:r>
            <a:r>
              <a:rPr sz="3400" lang="en-US"/>
              <a:t>tại</a:t>
            </a:r>
            <a:r>
              <a:rPr sz="3400" lang="en-US"/>
              <a:t> </a:t>
            </a:r>
            <a:r>
              <a:rPr sz="3400" lang="en-US"/>
              <a:t>ngày</a:t>
            </a:r>
            <a:r>
              <a:rPr sz="3400" lang="en-US"/>
              <a:t> </a:t>
            </a:r>
            <a:r>
              <a:rPr sz="3400" lang="en-US"/>
              <a:t>thứ</a:t>
            </a:r>
            <a:r>
              <a:rPr sz="3400" lang="en-US"/>
              <a:t> </a:t>
            </a:r>
            <a:r>
              <a:rPr sz="3400" lang="en-US"/>
              <a:t>1</a:t>
            </a:r>
            <a:r>
              <a:rPr sz="3400" lang="en-US"/>
              <a:t> </a:t>
            </a:r>
            <a:r>
              <a:rPr sz="3400" lang="en-US"/>
              <a:t>s</a:t>
            </a:r>
            <a:r>
              <a:rPr sz="3400" lang="en-US"/>
              <a:t>a</a:t>
            </a:r>
            <a:r>
              <a:rPr sz="3400" lang="en-US"/>
              <a:t>u</a:t>
            </a:r>
            <a:r>
              <a:rPr sz="3400" lang="en-US"/>
              <a:t> </a:t>
            </a:r>
            <a:r>
              <a:rPr sz="3400" lang="en-US"/>
              <a:t>mổ</a:t>
            </a:r>
            <a:r>
              <a:rPr sz="3400" lang="en-US"/>
              <a:t> </a:t>
            </a:r>
            <a:r>
              <a:rPr sz="3400" lang="en-US"/>
              <a:t>:</a:t>
            </a:r>
            <a:r>
              <a:rPr sz="3400" lang="en-US"/>
              <a:t> </a:t>
            </a:r>
            <a:r>
              <a:rPr sz="3400" lang="en-US"/>
              <a:t>b</a:t>
            </a:r>
            <a:r>
              <a:rPr sz="3400" lang="en-US"/>
              <a:t>n</a:t>
            </a:r>
            <a:r>
              <a:rPr sz="3400" lang="en-US"/>
              <a:t> </a:t>
            </a:r>
            <a:r>
              <a:rPr sz="3400" lang="en-US"/>
              <a:t>tỉnh</a:t>
            </a:r>
            <a:r>
              <a:rPr sz="3400" lang="en-US"/>
              <a:t>,</a:t>
            </a:r>
            <a:r>
              <a:rPr sz="3400" lang="en-US"/>
              <a:t> </a:t>
            </a:r>
            <a:r>
              <a:rPr sz="3400" lang="en-US"/>
              <a:t>khô</a:t>
            </a:r>
            <a:r>
              <a:rPr sz="3400" lang="en-US"/>
              <a:t>n</a:t>
            </a:r>
            <a:r>
              <a:rPr sz="3400" lang="en-US"/>
              <a:t>g</a:t>
            </a:r>
            <a:r>
              <a:rPr sz="3400" lang="en-US"/>
              <a:t> </a:t>
            </a:r>
            <a:r>
              <a:rPr sz="3400" lang="en-US"/>
              <a:t>số</a:t>
            </a:r>
            <a:r>
              <a:rPr sz="3400" lang="en-US"/>
              <a:t>t</a:t>
            </a:r>
            <a:r>
              <a:rPr sz="3400" lang="en-US"/>
              <a:t>,</a:t>
            </a:r>
            <a:r>
              <a:rPr sz="3400" lang="en-US"/>
              <a:t> </a:t>
            </a:r>
            <a:r>
              <a:rPr sz="3400" lang="en-US"/>
              <a:t>còn</a:t>
            </a:r>
            <a:r>
              <a:rPr sz="3400" lang="en-US"/>
              <a:t> </a:t>
            </a:r>
            <a:r>
              <a:rPr altLang="en-US" sz="3400" lang="vi-VN"/>
              <a:t>đ</a:t>
            </a:r>
            <a:r>
              <a:rPr altLang="en-US" sz="3400" lang="en-US"/>
              <a:t>a</a:t>
            </a:r>
            <a:r>
              <a:rPr altLang="en-US" sz="3400" lang="en-US"/>
              <a:t>u</a:t>
            </a:r>
            <a:r>
              <a:rPr altLang="en-US" sz="3400" lang="en-US"/>
              <a:t> </a:t>
            </a:r>
            <a:r>
              <a:rPr altLang="en-US" sz="3400" lang="en-US"/>
              <a:t>vết</a:t>
            </a:r>
            <a:r>
              <a:rPr altLang="en-US" sz="3400" lang="en-US"/>
              <a:t> </a:t>
            </a:r>
            <a:r>
              <a:rPr altLang="en-US" sz="3400" lang="en-US"/>
              <a:t>mổ</a:t>
            </a:r>
            <a:r>
              <a:rPr altLang="en-US" sz="3400" lang="en-US"/>
              <a:t>,</a:t>
            </a:r>
            <a:r>
              <a:rPr altLang="en-US" sz="3400" lang="en-US"/>
              <a:t> </a:t>
            </a:r>
            <a:r>
              <a:rPr altLang="en-US" sz="3400" lang="en-US"/>
              <a:t>khô</a:t>
            </a:r>
            <a:r>
              <a:rPr altLang="en-US" sz="3400" lang="en-US"/>
              <a:t>n</a:t>
            </a:r>
            <a:r>
              <a:rPr altLang="en-US" sz="3400" lang="en-US"/>
              <a:t>g</a:t>
            </a:r>
            <a:r>
              <a:rPr altLang="en-US" sz="3400" lang="en-US"/>
              <a:t> </a:t>
            </a:r>
            <a:r>
              <a:rPr altLang="en-US" sz="3400" lang="en-US"/>
              <a:t>chướng </a:t>
            </a:r>
            <a:r>
              <a:rPr altLang="en-US" sz="3400" lang="en-US"/>
              <a:t>bụng</a:t>
            </a:r>
            <a:r>
              <a:rPr altLang="en-US" sz="3400" lang="en-US"/>
              <a:t> </a:t>
            </a:r>
            <a:r>
              <a:rPr altLang="en-US" sz="3400" lang="en-US"/>
              <a:t>,</a:t>
            </a:r>
            <a:r>
              <a:rPr altLang="en-US" sz="3400" lang="en-US"/>
              <a:t> </a:t>
            </a:r>
            <a:r>
              <a:rPr altLang="en-US" sz="3400" lang="vi-VN"/>
              <a:t>đã</a:t>
            </a:r>
            <a:r>
              <a:rPr altLang="en-US" sz="3400" lang="en-US"/>
              <a:t> </a:t>
            </a:r>
            <a:r>
              <a:rPr altLang="en-US" sz="3400" lang="en-US"/>
              <a:t>tr</a:t>
            </a:r>
            <a:r>
              <a:rPr altLang="en-US" sz="3400" lang="en-US"/>
              <a:t>u</a:t>
            </a:r>
            <a:r>
              <a:rPr altLang="en-US" sz="3400" lang="en-US"/>
              <a:t>n</a:t>
            </a:r>
            <a:r>
              <a:rPr altLang="en-US" sz="3400" lang="en-US"/>
              <a:t>g</a:t>
            </a:r>
            <a:r>
              <a:rPr altLang="en-US" sz="3400" lang="en-US"/>
              <a:t> </a:t>
            </a:r>
            <a:r>
              <a:rPr altLang="en-US" sz="3400" lang="en-US"/>
              <a:t>tiện</a:t>
            </a:r>
            <a:r>
              <a:rPr altLang="en-US" sz="3400" lang="en-US"/>
              <a:t>,</a:t>
            </a:r>
            <a:r>
              <a:rPr altLang="en-US" sz="3400" lang="en-US"/>
              <a:t> </a:t>
            </a:r>
            <a:r>
              <a:rPr altLang="en-US" sz="3400" lang="vi-VN"/>
              <a:t>đã</a:t>
            </a:r>
            <a:r>
              <a:rPr altLang="en-US" sz="3400" lang="en-US"/>
              <a:t> </a:t>
            </a:r>
            <a:r>
              <a:rPr altLang="en-US" sz="3400" lang="en-US"/>
              <a:t>rút</a:t>
            </a:r>
            <a:r>
              <a:rPr altLang="en-US" sz="3400" lang="en-US"/>
              <a:t> </a:t>
            </a:r>
            <a:r>
              <a:rPr altLang="en-US" sz="3400" lang="en-US"/>
              <a:t>s</a:t>
            </a:r>
            <a:r>
              <a:rPr altLang="en-US" sz="3400" lang="en-US"/>
              <a:t>o</a:t>
            </a:r>
            <a:r>
              <a:rPr altLang="en-US" sz="3400" lang="en-US"/>
              <a:t>n</a:t>
            </a:r>
            <a:r>
              <a:rPr altLang="en-US" sz="3400" lang="en-US"/>
              <a:t>d</a:t>
            </a:r>
            <a:r>
              <a:rPr altLang="en-US" sz="3400" lang="en-US"/>
              <a:t>e</a:t>
            </a:r>
            <a:r>
              <a:rPr altLang="en-US" sz="3400" lang="en-US"/>
              <a:t> </a:t>
            </a:r>
            <a:r>
              <a:rPr altLang="en-US" sz="3400" lang="en-US"/>
              <a:t>tiểu</a:t>
            </a:r>
            <a:endParaRPr sz="3400"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subTitle" idx="1"/>
          </p:nvPr>
        </p:nvSpPr>
        <p:spPr>
          <a:xfrm>
            <a:off x="665646" y="353756"/>
            <a:ext cx="12236303" cy="6504244"/>
          </a:xfrm>
        </p:spPr>
        <p:txBody>
          <a:bodyPr/>
          <a:p>
            <a:pPr algn="just" indent="0" marL="0">
              <a:buNone/>
            </a:pPr>
            <a:r>
              <a:rPr b="1" dirty="0" sz="3800" lang="en-US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b="1" dirty="0" sz="3800"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b="1" dirty="0" sz="38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3800" lang="en-US" smtClean="0">
                <a:latin typeface="Times New Roman" pitchFamily="18" charset="0"/>
                <a:cs typeface="Times New Roman" pitchFamily="18" charset="0"/>
              </a:rPr>
              <a:t>Khám</a:t>
            </a:r>
            <a:r>
              <a:rPr b="1" dirty="0" sz="38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3800" lang="en-US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b="1" dirty="0" sz="3800"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b="1" dirty="0" sz="38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b="0" dirty="0" sz="32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b="1" dirty="0" sz="3200" lang="en-US" err="1">
                <a:latin typeface="Times New Roman" pitchFamily="18" charset="0"/>
                <a:cs typeface="Times New Roman" pitchFamily="18" charset="0"/>
              </a:rPr>
              <a:t>1</a:t>
            </a:r>
            <a:r>
              <a:rPr b="1" dirty="0" sz="3200" lang="en-US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b="1" dirty="0" sz="32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3200" lang="en-US" err="1">
                <a:latin typeface="Times New Roman" pitchFamily="18" charset="0"/>
                <a:cs typeface="Times New Roman" pitchFamily="18" charset="0"/>
              </a:rPr>
              <a:t>Khám </a:t>
            </a:r>
            <a:r>
              <a:rPr b="1" dirty="0" sz="3200" lang="en-US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b="1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3200" lang="en-US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b="1" dirty="0" sz="3200" lang="en-US">
                <a:latin typeface="Times New Roman" pitchFamily="18" charset="0"/>
                <a:cs typeface="Times New Roman" pitchFamily="18" charset="0"/>
              </a:rPr>
              <a:t>: </a:t>
            </a:r>
            <a:endParaRPr altLang="en-US" b="1" sz="3200" lang="zh-CN"/>
          </a:p>
          <a:p>
            <a:pPr algn="just" lvl="0"/>
            <a:r>
              <a:rPr b="0" dirty="0" sz="3200" lang="en-US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b="0" dirty="0" sz="32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:</a:t>
            </a:r>
            <a:endParaRPr b="0" dirty="0" sz="32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tỉnh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xúc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.</a:t>
            </a:r>
            <a:endParaRPr b="0" dirty="0" sz="32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ổn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. </a:t>
            </a:r>
            <a:endParaRPr b="0" dirty="0" sz="32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Da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niêm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b="0" dirty="0" sz="32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3200" lang="en-US" err="1" smtClean="0">
                <a:latin typeface="Times New Roman" pitchFamily="18" charset="0"/>
                <a:cs typeface="Times New Roman" pitchFamily="18" charset="0"/>
              </a:rPr>
              <a:t>hồng</a:t>
            </a:r>
            <a:endParaRPr b="0" dirty="0" sz="32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b="0" dirty="0" sz="32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b="0" dirty="0" sz="3200" lang="en-US">
              <a:latin typeface="Times New Roman" pitchFamily="18" charset="0"/>
              <a:cs typeface="Times New Roman" pitchFamily="18" charset="0"/>
            </a:endParaRPr>
          </a:p>
          <a:p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4"/>
          <p:cNvSpPr>
            <a:spLocks noGrp="1"/>
          </p:cNvSpPr>
          <p:nvPr>
            <p:ph idx="1"/>
          </p:nvPr>
        </p:nvSpPr>
        <p:spPr>
          <a:xfrm>
            <a:off x="838200" y="257576"/>
            <a:ext cx="10515600" cy="6437137"/>
          </a:xfrm>
        </p:spPr>
        <p:txBody>
          <a:bodyPr>
            <a:normAutofit fontScale="95833" lnSpcReduction="10000"/>
          </a:bodyPr>
          <a:p>
            <a:pPr algn="just" lvl="0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chướng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hố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chậu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(T)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hạ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hộ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máu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Cổ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tổn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thương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mại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(P)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(T)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đau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chói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indent="0" marL="0">
              <a:buNone/>
            </a:pP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lvl="0"/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Siêu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Buồng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mỏng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niêm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mạc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dày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vi-VN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túi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US" dirty="0" sz="2400" lang="en-US" err="1">
                <a:latin typeface="Times New Roman" pitchFamily="18" charset="0"/>
                <a:cs typeface="Times New Roman" pitchFamily="18" charset="0"/>
              </a:rPr>
              <a:t>buồng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(T)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nang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11mm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tim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túi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noãn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quanh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(T)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indent="0" marL="0">
              <a:buNone/>
            </a:pP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ổ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túi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Douglas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ít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22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mm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4"/>
          <p:cNvSpPr>
            <a:spLocks noGrp="1"/>
          </p:cNvSpPr>
          <p:nvPr>
            <p:ph idx="1"/>
          </p:nvPr>
        </p:nvSpPr>
        <p:spPr>
          <a:xfrm>
            <a:off x="543792" y="248568"/>
            <a:ext cx="10515600" cy="5919386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dirty="0" sz="2700" lang="en-US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beta HCG: 1374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mUI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/ml	</a:t>
            </a:r>
            <a:endParaRPr dirty="0" sz="27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+ Gonadotropin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thai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nghén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hoá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–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miễn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Duơng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dirty="0" sz="27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7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: HC 5.31 G/l (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),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Hb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114 g/l (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),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Hct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0.327 l/l (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).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bạch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.</a:t>
            </a:r>
            <a:endParaRPr dirty="0" sz="2700" lang="en-US"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+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hoá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: Glucose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ure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creatinin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, AST, ALT,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;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10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700" lang="en-US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sz="2700" lang="en-US">
                <a:latin typeface="Times New Roman" pitchFamily="18" charset="0"/>
                <a:cs typeface="Times New Roman" pitchFamily="18" charset="0"/>
              </a:rPr>
              <a:t>.</a:t>
            </a:r>
            <a:endParaRPr dirty="0" sz="27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GB CNTC</dc:title>
  <dc:creator>CPH1819</dc:creator>
  <cp:lastModifiedBy>HP</cp:lastModifiedBy>
  <dcterms:created xsi:type="dcterms:W3CDTF">2020-04-02T07:39:13Z</dcterms:created>
  <dcterms:modified xsi:type="dcterms:W3CDTF">2020-04-05T03:25:12Z</dcterms:modified>
</cp:coreProperties>
</file>