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  <p:sp>
        <p:nvSpPr>
          <p:cNvPr id="104863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  <p:sp>
        <p:nvSpPr>
          <p:cNvPr id="104862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2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D75E-6B91-48EC-BDFC-5AAD1A6CBD46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054E74-E143-4211-8BF1-949FE99EE76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 idx="4294967295"/>
          </p:nvPr>
        </p:nvSpPr>
        <p:spPr>
          <a:xfrm>
            <a:off x="0" y="1811338"/>
            <a:ext cx="7767638" cy="1647825"/>
          </a:xfrm>
        </p:spPr>
        <p:txBody>
          <a:bodyPr/>
          <a:p>
            <a:pPr algn="ctr"/>
            <a:r>
              <a:rPr b="1" dirty="0"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 ÁN CHUYỂN DẠ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subTitle" idx="1"/>
          </p:nvPr>
        </p:nvSpPr>
        <p:spPr>
          <a:xfrm>
            <a:off x="564987" y="-5297"/>
            <a:ext cx="11373034" cy="6971725"/>
          </a:xfrm>
        </p:spPr>
        <p:txBody>
          <a:bodyPr/>
          <a:p>
            <a:pPr algn="l" indent="0" marL="0">
              <a:buNone/>
            </a:pPr>
            <a:r>
              <a:rPr altLang="en-US" sz="2500" lang="en-US">
                <a:solidFill>
                  <a:srgbClr val="000000"/>
                </a:solidFill>
              </a:rPr>
              <a:t>T</a:t>
            </a:r>
            <a:r>
              <a:rPr altLang="en-US" sz="2500" lang="en-US">
                <a:solidFill>
                  <a:srgbClr val="000000"/>
                </a:solidFill>
              </a:rPr>
              <a:t>h</a:t>
            </a:r>
            <a:r>
              <a:rPr altLang="en-US" sz="2500" lang="en-US">
                <a:solidFill>
                  <a:srgbClr val="000000"/>
                </a:solidFill>
              </a:rPr>
              <a:t>e</a:t>
            </a:r>
            <a:r>
              <a:rPr altLang="en-US" sz="2500" lang="en-US">
                <a:solidFill>
                  <a:srgbClr val="000000"/>
                </a:solidFill>
              </a:rPr>
              <a:t>o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en-US">
                <a:solidFill>
                  <a:srgbClr val="000000"/>
                </a:solidFill>
              </a:rPr>
              <a:t>dõi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en-US">
                <a:solidFill>
                  <a:srgbClr val="000000"/>
                </a:solidFill>
              </a:rPr>
              <a:t>5</a:t>
            </a:r>
            <a:r>
              <a:rPr altLang="en-US" sz="2500" lang="en-US">
                <a:solidFill>
                  <a:srgbClr val="000000"/>
                </a:solidFill>
              </a:rPr>
              <a:t>h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en-US">
                <a:solidFill>
                  <a:srgbClr val="000000"/>
                </a:solidFill>
              </a:rPr>
              <a:t>tại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en-US">
                <a:solidFill>
                  <a:srgbClr val="000000"/>
                </a:solidFill>
              </a:rPr>
              <a:t>phòng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en-US">
                <a:solidFill>
                  <a:srgbClr val="000000"/>
                </a:solidFill>
              </a:rPr>
              <a:t>chờ</a:t>
            </a:r>
            <a:r>
              <a:rPr altLang="en-US" sz="2500" lang="en-US">
                <a:solidFill>
                  <a:srgbClr val="000000"/>
                </a:solidFill>
              </a:rPr>
              <a:t> </a:t>
            </a:r>
            <a:r>
              <a:rPr altLang="en-US" sz="2500" lang="vi-VN">
                <a:solidFill>
                  <a:srgbClr val="000000"/>
                </a:solidFill>
              </a:rPr>
              <a:t>đẻ</a:t>
            </a:r>
            <a:endParaRPr altLang="en-US" sz="2500" lang="zh-CN">
              <a:solidFill>
                <a:srgbClr val="000000"/>
              </a:solidFill>
            </a:endParaRPr>
          </a:p>
          <a:p>
            <a:pPr algn="l" indent="0" marL="0">
              <a:buNone/>
            </a:pP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tại,sau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qua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bệnhphát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HC,TC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tỉnh,tiếp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 1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0/80 mmHg,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CCTC 2-3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30s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KTC/VB : 32/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 trọng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+/- 300 gam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vi-VN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chỏm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CTC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vi-V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4c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lọt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Tx/>
              <a:buChar char="-"/>
            </a:pP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endParaRPr dirty="0" sz="25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har char="-"/>
            </a:pP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5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500" lang="en-US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sz="2500" lang="vi-VN">
              <a:solidFill>
                <a:srgbClr val="000000"/>
              </a:solidFill>
            </a:endParaRPr>
          </a:p>
          <a:p>
            <a:pPr algn="l">
              <a:buChar char="-"/>
            </a:pPr>
            <a:r>
              <a:rPr sz="2500" lang="en-US">
                <a:solidFill>
                  <a:srgbClr val="FF0000"/>
                </a:solidFill>
              </a:rPr>
              <a:t>C</a:t>
            </a:r>
            <a:r>
              <a:rPr sz="2500" lang="en-US">
                <a:solidFill>
                  <a:srgbClr val="FF0000"/>
                </a:solidFill>
              </a:rPr>
              <a:t>L</a:t>
            </a:r>
            <a:r>
              <a:rPr sz="2500" lang="en-US">
                <a:solidFill>
                  <a:srgbClr val="FF0000"/>
                </a:solidFill>
              </a:rPr>
              <a:t>S</a:t>
            </a:r>
            <a:r>
              <a:rPr sz="2500" lang="en-US">
                <a:solidFill>
                  <a:srgbClr val="FF0000"/>
                </a:solidFill>
              </a:rPr>
              <a:t> </a:t>
            </a:r>
            <a:r>
              <a:rPr sz="2500" lang="en-US">
                <a:solidFill>
                  <a:srgbClr val="FF0000"/>
                </a:solidFill>
              </a:rPr>
              <a:t>.</a:t>
            </a:r>
            <a:r>
              <a:rPr sz="2500" lang="en-US">
                <a:solidFill>
                  <a:srgbClr val="FF0000"/>
                </a:solidFill>
              </a:rPr>
              <a:t>.</a:t>
            </a:r>
            <a:r>
              <a:rPr sz="2500" lang="en-US">
                <a:solidFill>
                  <a:srgbClr val="FF0000"/>
                </a:solidFill>
              </a:rPr>
              <a:t>.</a:t>
            </a:r>
            <a:r>
              <a:rPr sz="2500" lang="en-US">
                <a:solidFill>
                  <a:srgbClr val="FF0000"/>
                </a:solidFill>
              </a:rPr>
              <a:t>.</a:t>
            </a:r>
            <a:r>
              <a:rPr sz="2500" lang="en-US">
                <a:solidFill>
                  <a:srgbClr val="FF0000"/>
                </a:solidFill>
              </a:rPr>
              <a:t>.</a:t>
            </a:r>
            <a:r>
              <a:rPr sz="2500" lang="en-US">
                <a:solidFill>
                  <a:srgbClr val="FF0000"/>
                </a:solidFill>
              </a:rPr>
              <a:t>.</a:t>
            </a:r>
            <a:endParaRPr sz="2500" lang="vi-V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4294967295"/>
          </p:nvPr>
        </p:nvSpPr>
        <p:spPr>
          <a:xfrm>
            <a:off x="1178719" y="2321719"/>
            <a:ext cx="8036719" cy="3500438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indent="0" marL="0">
              <a:buNone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DẠ LẦN 2 39 TUẦN 1 NGÀY, </a:t>
            </a:r>
            <a:r>
              <a:rPr b="1"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NGÔI CHỎM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I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b="1" dirty="0" sz="240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b="1"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Tiên lượng</a:t>
            </a:r>
          </a:p>
          <a:p>
            <a:pPr indent="0" marL="0">
              <a:buNone/>
            </a:pPr>
            <a:r>
              <a:rPr b="1"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Đẻ thường qua đường âm đạo.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4294967295"/>
          </p:nvPr>
        </p:nvSpPr>
        <p:spPr>
          <a:xfrm>
            <a:off x="1910953" y="2303859"/>
            <a:ext cx="8001000" cy="4089796"/>
          </a:xfrm>
        </p:spPr>
        <p:txBody>
          <a:bodyPr>
            <a:normAutofit/>
          </a:bodyPr>
          <a:p>
            <a:pPr>
              <a:buAutoNum type="arabi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BN: LƯU THỊ XUÂN</a:t>
            </a: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tuổi:29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Dân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tộc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phường Tràng Minh, quận Kiến An, HP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Công nhân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0342819845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8h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/03/20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hỏi bệnh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4294967295"/>
          </p:nvPr>
        </p:nvSpPr>
        <p:spPr>
          <a:xfrm>
            <a:off x="1375172" y="1930401"/>
            <a:ext cx="8465344" cy="4784724"/>
          </a:xfrm>
        </p:spPr>
        <p:txBody>
          <a:bodyPr>
            <a:noAutofit/>
          </a:bodyPr>
          <a:p>
            <a:pPr>
              <a:buAutoNum type="arabicPeriod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39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tuần,đau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nhầy hồng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nội,ngoại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kia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PARA 1001  1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39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2015, con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3500 gram,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đẻ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nguyệt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28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tễ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sz="half" idx="4294967295"/>
          </p:nvPr>
        </p:nvSpPr>
        <p:spPr>
          <a:xfrm>
            <a:off x="1192202" y="378478"/>
            <a:ext cx="8837434" cy="5468989"/>
          </a:xfrm>
        </p:spPr>
        <p:txBody>
          <a:bodyPr>
            <a:noAutofit/>
          </a:bodyPr>
          <a:p>
            <a:pPr indent="0" marL="0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3. Bệnh sử</a:t>
            </a: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2, 39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SA 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04/04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/2020,tăng 12kg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0" marL="0">
              <a:buNone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nghén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 BV Kiến An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lần,kết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Được tiêm 2 mũi uốn ván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tháng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4294967295"/>
          </p:nvPr>
        </p:nvSpPr>
        <p:spPr>
          <a:xfrm>
            <a:off x="1518048" y="1589484"/>
            <a:ext cx="8572500" cy="4929188"/>
          </a:xfrm>
        </p:spPr>
        <p:txBody>
          <a:bodyPr>
            <a:normAutofit/>
          </a:bodyPr>
          <a:p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này,cách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1h,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dậy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môn,mỗi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khoàng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30s, 10-15p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1cơn,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kèm ra nhầy hồng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sốt,không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 Sản BV Kiến An.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vi-V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4294967295"/>
          </p:nvPr>
        </p:nvSpPr>
        <p:spPr>
          <a:xfrm>
            <a:off x="0" y="1050925"/>
            <a:ext cx="8596313" cy="49911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153cm,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59kg, BMI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24.2.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phù,không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</a:p>
          <a:p>
            <a:pPr>
              <a:buFontTx/>
              <a:buChar char="-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sờ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DHST: M 84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/p     HA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/80mmHg      T 36,8          NT 20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</a:p>
          <a:p>
            <a:pPr>
              <a:buFontTx/>
              <a:buChar char="-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4294967295"/>
          </p:nvPr>
        </p:nvSpPr>
        <p:spPr>
          <a:xfrm>
            <a:off x="1660922" y="357189"/>
            <a:ext cx="8501062" cy="5536406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lphaLcPeriod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khám vú 2 vú  cân đối núm vú không tụt</a:t>
            </a:r>
          </a:p>
          <a:p>
            <a:pPr>
              <a:buFontTx/>
              <a:buChar char="-"/>
            </a:pP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 </a:t>
            </a:r>
            <a:r>
              <a:rPr altLang="en-US" dirty="0" sz="24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sẹo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TC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trứng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dọc,hình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CCTC 2-3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/10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30s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KTC/VB : 32/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4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3175             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+/- 300 gam</a:t>
            </a: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lỏng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141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/p ,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12 cm,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lphaLcPeriod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4294967295"/>
          </p:nvPr>
        </p:nvSpPr>
        <p:spPr>
          <a:xfrm>
            <a:off x="714376" y="446484"/>
            <a:ext cx="9947672" cy="5965031"/>
          </a:xfrm>
        </p:spPr>
        <p:txBody>
          <a:bodyPr>
            <a:noAutofit/>
          </a:bodyPr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TSH,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âm </a:t>
            </a:r>
            <a:r>
              <a:rPr altLang="en-US" dirty="0" sz="20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 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CTC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altLang="en-US" lang="zh-CN">
              <a:solidFill>
                <a:srgbClr val="C00000"/>
              </a:solidFill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phồng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chỏm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000" lang="vi-V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000"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 Tim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LN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đối,di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ở KLS 5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T,diện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 cm</a:t>
            </a:r>
          </a:p>
          <a:p>
            <a:pPr>
              <a:buFontTx/>
              <a:buChar char="-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T1 t2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dõ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84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RRPN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dõ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rales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dirty="0" sz="2000" lang="vi-VN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0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CLS: Siêu âm tim thai 141l/p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000" lang="en-US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altLang="en-US" lang="zh-CN">
              <a:solidFill>
                <a:srgbClr val="C00000"/>
              </a:solidFill>
            </a:endParaRPr>
          </a:p>
          <a:p>
            <a:pPr indent="0" marL="0">
              <a:buNone/>
            </a:pPr>
            <a:r>
              <a:rPr dirty="0" sz="2000" lang="vi-VN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cân nặng 3200gam</a:t>
            </a:r>
          </a:p>
          <a:p>
            <a:pPr indent="0" marL="0">
              <a:buNone/>
            </a:pP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vi-V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0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4294967295"/>
          </p:nvPr>
        </p:nvSpPr>
        <p:spPr>
          <a:xfrm>
            <a:off x="425957" y="0"/>
            <a:ext cx="11340086" cy="6469063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</a:t>
            </a:r>
            <a:endParaRPr dirty="0" sz="27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29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đẻ thường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khoẻ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nạo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sảy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Lầ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khoẻ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bung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nhầy hồng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altLang="en-US" sz="2700" lang="zh-CN"/>
          </a:p>
          <a:p>
            <a:pPr indent="0" marL="0">
              <a:buNone/>
            </a:pP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en-US" sz="2700" lang="zh-CN"/>
          </a:p>
          <a:p>
            <a:pPr indent="0" marL="0">
              <a:buNone/>
            </a:pP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độ lọt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700" lang="zh-CN"/>
          </a:p>
          <a:p>
            <a:pPr indent="0" marL="0">
              <a:buNone/>
            </a:pP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700" lang="zh-CN"/>
          </a:p>
          <a:p>
            <a:pPr indent="0" marL="0">
              <a:buNone/>
            </a:pP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đoá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7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altLang="en-US" sz="270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thanh nguyen</dc:creator>
  <cp:lastModifiedBy>Người dùng Không xác định</cp:lastModifiedBy>
  <dcterms:created xsi:type="dcterms:W3CDTF">2020-03-01T21:39:18Z</dcterms:created>
  <dcterms:modified xsi:type="dcterms:W3CDTF">2020-04-06T10:18:28Z</dcterms:modified>
</cp:coreProperties>
</file>