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70" r:id="rId10"/>
    <p:sldId id="271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FACBFB-BF6C-4F9A-B8BB-CE749FA82F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0E05E8-E1B2-4196-9598-363D5C38EA9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sz="4900" b="1" dirty="0"/>
            </a:br>
            <a:r>
              <a:rPr lang="en-US" sz="5300" b="1" dirty="0"/>
              <a:t>BỆNH ÁN GIAO BAN</a:t>
            </a:r>
            <a:br>
              <a:rPr lang="en-US" sz="5300" b="1" dirty="0"/>
            </a:br>
            <a:endParaRPr lang="en-US" sz="5300" b="1" dirty="0"/>
          </a:p>
        </p:txBody>
      </p:sp>
    </p:spTree>
    <p:extLst>
      <p:ext uri="{BB962C8B-B14F-4D97-AF65-F5344CB8AC3E}">
        <p14:creationId xmlns:p14="http://schemas.microsoft.com/office/powerpoint/2010/main" val="43289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V. </a:t>
            </a:r>
            <a:r>
              <a:rPr lang="en-US" b="1" dirty="0" err="1">
                <a:solidFill>
                  <a:srgbClr val="FF0000"/>
                </a:solidFill>
              </a:rPr>
              <a:t>Tóm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đẻ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do </a:t>
            </a:r>
            <a:r>
              <a:rPr lang="en-US" dirty="0" err="1"/>
              <a:t>ối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non,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6. Theo </a:t>
            </a:r>
            <a:r>
              <a:rPr lang="en-US" dirty="0" err="1"/>
              <a:t>dõi</a:t>
            </a:r>
            <a:endParaRPr lang="en-US" dirty="0"/>
          </a:p>
          <a:p>
            <a:r>
              <a:rPr lang="en-US" dirty="0" err="1"/>
              <a:t>Mẹ</a:t>
            </a:r>
            <a:r>
              <a:rPr lang="en-US" dirty="0"/>
              <a:t>: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co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vú</a:t>
            </a:r>
            <a:r>
              <a:rPr lang="en-US" dirty="0"/>
              <a:t>.</a:t>
            </a:r>
          </a:p>
          <a:p>
            <a:r>
              <a:rPr lang="en-US" dirty="0"/>
              <a:t>7.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1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V. </a:t>
            </a:r>
            <a:r>
              <a:rPr lang="en-US" b="1" dirty="0" err="1">
                <a:solidFill>
                  <a:srgbClr val="FF0000"/>
                </a:solidFill>
              </a:rPr>
              <a:t>Tóm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tốt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khuẩn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 :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hấp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nhiệt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dưỡng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khuẩn</a:t>
            </a:r>
            <a:r>
              <a:rPr lang="en-US" dirty="0"/>
              <a:t> </a:t>
            </a:r>
            <a:r>
              <a:rPr lang="en-US" dirty="0" err="1"/>
              <a:t>ối</a:t>
            </a:r>
            <a:r>
              <a:rPr lang="en-US" dirty="0"/>
              <a:t>? </a:t>
            </a:r>
          </a:p>
          <a:p>
            <a:r>
              <a:rPr lang="en-US" dirty="0"/>
              <a:t>Ở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đẻ</a:t>
            </a:r>
            <a:r>
              <a:rPr lang="en-US" dirty="0"/>
              <a:t> non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3743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I. </a:t>
            </a:r>
            <a:r>
              <a:rPr lang="en-US" sz="3600" b="1" dirty="0" err="1">
                <a:solidFill>
                  <a:srgbClr val="FF0000"/>
                </a:solidFill>
              </a:rPr>
              <a:t>Hành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chính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: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Thủy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Tuổi</a:t>
            </a:r>
            <a:r>
              <a:rPr lang="en-US" sz="2000" dirty="0"/>
              <a:t> : 34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Nghề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: </a:t>
            </a:r>
            <a:r>
              <a:rPr lang="en-US" sz="2000" dirty="0" err="1"/>
              <a:t>Tự</a:t>
            </a:r>
            <a:r>
              <a:rPr lang="en-US" sz="2000" dirty="0"/>
              <a:t> do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: </a:t>
            </a:r>
            <a:r>
              <a:rPr lang="en-US" sz="2000" dirty="0" err="1"/>
              <a:t>Thôn</a:t>
            </a:r>
            <a:r>
              <a:rPr lang="en-US" sz="2000" dirty="0"/>
              <a:t> 6,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Tú</a:t>
            </a:r>
            <a:r>
              <a:rPr lang="en-US" sz="2000" dirty="0"/>
              <a:t> </a:t>
            </a:r>
            <a:r>
              <a:rPr lang="en-US" sz="2000" dirty="0" err="1"/>
              <a:t>Sơn</a:t>
            </a:r>
            <a:r>
              <a:rPr lang="en-US" sz="2000" dirty="0"/>
              <a:t>, </a:t>
            </a:r>
            <a:r>
              <a:rPr lang="en-US" sz="2000" dirty="0" err="1"/>
              <a:t>huyện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Thụy</a:t>
            </a:r>
            <a:r>
              <a:rPr lang="en-US" sz="2000" dirty="0"/>
              <a:t>, </a:t>
            </a:r>
            <a:r>
              <a:rPr lang="en-US" sz="2000" dirty="0" err="1"/>
              <a:t>Tp</a:t>
            </a:r>
            <a:r>
              <a:rPr lang="en-US" sz="2000" dirty="0"/>
              <a:t> </a:t>
            </a:r>
            <a:r>
              <a:rPr lang="en-US" sz="2000" dirty="0" err="1"/>
              <a:t>Hải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tin </a:t>
            </a:r>
            <a:r>
              <a:rPr lang="en-US" sz="2000" dirty="0" err="1"/>
              <a:t>cho</a:t>
            </a:r>
            <a:r>
              <a:rPr lang="en-US" sz="2000" dirty="0"/>
              <a:t>: </a:t>
            </a:r>
            <a:r>
              <a:rPr lang="en-US" sz="2000" dirty="0" err="1"/>
              <a:t>Chồng</a:t>
            </a:r>
            <a:r>
              <a:rPr lang="en-US" sz="2000" dirty="0"/>
              <a:t> </a:t>
            </a:r>
            <a:r>
              <a:rPr lang="en-US" sz="2000" dirty="0" err="1"/>
              <a:t>Bùi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, </a:t>
            </a:r>
            <a:r>
              <a:rPr lang="en-US" sz="2000" dirty="0" err="1"/>
              <a:t>sdt</a:t>
            </a:r>
            <a:r>
              <a:rPr lang="en-US" sz="2000" dirty="0"/>
              <a:t> : 0384586129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: 9h40 </a:t>
            </a:r>
            <a:r>
              <a:rPr lang="en-US" sz="2000" dirty="0" err="1"/>
              <a:t>ngày</a:t>
            </a:r>
            <a:r>
              <a:rPr lang="en-US" sz="2000" dirty="0"/>
              <a:t> 29/3/2020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Lí</a:t>
            </a:r>
            <a:r>
              <a:rPr lang="en-US" sz="2000" b="1" dirty="0"/>
              <a:t> do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viện</a:t>
            </a:r>
            <a:r>
              <a:rPr lang="en-US" sz="2000" b="1" dirty="0"/>
              <a:t> :Thai 33 </a:t>
            </a:r>
            <a:r>
              <a:rPr lang="en-US" sz="2000" b="1" dirty="0" err="1"/>
              <a:t>tuần</a:t>
            </a:r>
            <a:r>
              <a:rPr lang="en-US" sz="2000" b="1" dirty="0"/>
              <a:t> </a:t>
            </a:r>
            <a:r>
              <a:rPr lang="en-US" sz="2000" b="1" dirty="0" err="1"/>
              <a:t>đau</a:t>
            </a:r>
            <a:r>
              <a:rPr lang="en-US" sz="2000" b="1" dirty="0"/>
              <a:t> </a:t>
            </a:r>
            <a:r>
              <a:rPr lang="en-US" sz="2000" b="1" dirty="0" err="1"/>
              <a:t>bụng</a:t>
            </a:r>
            <a:r>
              <a:rPr lang="en-US" sz="2000" b="1" dirty="0"/>
              <a:t> </a:t>
            </a:r>
            <a:r>
              <a:rPr lang="en-US" sz="2000" b="1" dirty="0" err="1"/>
              <a:t>cơn</a:t>
            </a:r>
            <a:r>
              <a:rPr lang="en-US" sz="2000" b="1" dirty="0"/>
              <a:t> + </a:t>
            </a:r>
            <a:r>
              <a:rPr lang="en-US" sz="2000" b="1" dirty="0" err="1"/>
              <a:t>ra</a:t>
            </a:r>
            <a:r>
              <a:rPr lang="en-US" sz="2000" b="1" dirty="0"/>
              <a:t> </a:t>
            </a:r>
            <a:r>
              <a:rPr lang="en-US" sz="2000" b="1" dirty="0" err="1"/>
              <a:t>nước</a:t>
            </a:r>
            <a:r>
              <a:rPr lang="en-US" sz="2000" b="1" dirty="0"/>
              <a:t> </a:t>
            </a:r>
            <a:r>
              <a:rPr lang="en-US" sz="2000" b="1" dirty="0" err="1"/>
              <a:t>âm</a:t>
            </a:r>
            <a:r>
              <a:rPr lang="en-US" sz="2000" b="1" dirty="0"/>
              <a:t> </a:t>
            </a:r>
            <a:r>
              <a:rPr lang="en-US" sz="2000" b="1" dirty="0" err="1"/>
              <a:t>đạo</a:t>
            </a:r>
            <a:r>
              <a:rPr lang="en-US" sz="2000" b="1" dirty="0"/>
              <a:t> </a:t>
            </a:r>
            <a:r>
              <a:rPr lang="en-US" sz="2000" b="1" dirty="0" err="1"/>
              <a:t>giờ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732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II. </a:t>
            </a:r>
            <a:r>
              <a:rPr lang="en-US" b="1" dirty="0" err="1">
                <a:solidFill>
                  <a:srgbClr val="C00000"/>
                </a:solidFill>
              </a:rPr>
              <a:t>Tiền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sử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503920" cy="4572000"/>
          </a:xfrm>
        </p:spPr>
        <p:txBody>
          <a:bodyPr>
            <a:noAutofit/>
          </a:bodyPr>
          <a:lstStyle/>
          <a:p>
            <a:pPr marL="571500" indent="-571500">
              <a:lnSpc>
                <a:spcPct val="170000"/>
              </a:lnSpc>
              <a:buFont typeface="Wingdings 2"/>
              <a:buAutoNum type="romanUcPeriod"/>
            </a:pPr>
            <a:r>
              <a:rPr lang="en-US" sz="1600" b="1" dirty="0"/>
              <a:t>Gia </a:t>
            </a:r>
            <a:r>
              <a:rPr lang="en-US" sz="1600" b="1" dirty="0" err="1"/>
              <a:t>đình</a:t>
            </a:r>
            <a:r>
              <a:rPr lang="en-US" sz="1600" b="1" dirty="0"/>
              <a:t> :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di </a:t>
            </a:r>
            <a:r>
              <a:rPr lang="en-US" sz="1600" dirty="0" err="1"/>
              <a:t>truyền</a:t>
            </a:r>
            <a:endParaRPr lang="en-US" sz="1600" dirty="0"/>
          </a:p>
          <a:p>
            <a:pPr marL="571500" indent="-571500">
              <a:lnSpc>
                <a:spcPct val="170000"/>
              </a:lnSpc>
              <a:buFont typeface="Wingdings 2"/>
              <a:buAutoNum type="romanUcPeriod"/>
            </a:pPr>
            <a:r>
              <a:rPr lang="en-US" sz="1600" b="1" dirty="0"/>
              <a:t> </a:t>
            </a:r>
            <a:r>
              <a:rPr lang="en-US" sz="1600" b="1" dirty="0" err="1"/>
              <a:t>Bản</a:t>
            </a:r>
            <a:r>
              <a:rPr lang="en-US" sz="1600" b="1" dirty="0"/>
              <a:t> </a:t>
            </a:r>
            <a:r>
              <a:rPr lang="en-US" sz="1600" b="1" dirty="0" err="1"/>
              <a:t>thân</a:t>
            </a:r>
            <a:endParaRPr lang="en-US" sz="1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1. </a:t>
            </a:r>
            <a:r>
              <a:rPr lang="en-US" sz="1600" b="1" dirty="0" err="1"/>
              <a:t>Nội</a:t>
            </a:r>
            <a:r>
              <a:rPr lang="en-US" sz="1600" b="1" dirty="0"/>
              <a:t> </a:t>
            </a:r>
            <a:r>
              <a:rPr lang="en-US" sz="1600" b="1" dirty="0" err="1"/>
              <a:t>khoa</a:t>
            </a:r>
            <a:r>
              <a:rPr lang="en-US" sz="1600" dirty="0"/>
              <a:t>: 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mạn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,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tiền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dị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2. </a:t>
            </a:r>
            <a:r>
              <a:rPr lang="en-US" sz="1600" b="1" dirty="0" err="1"/>
              <a:t>Ngoại</a:t>
            </a:r>
            <a:r>
              <a:rPr lang="en-US" sz="1600" b="1" dirty="0"/>
              <a:t> </a:t>
            </a:r>
            <a:r>
              <a:rPr lang="en-US" sz="1600" b="1" dirty="0" err="1"/>
              <a:t>khoa</a:t>
            </a:r>
            <a:r>
              <a:rPr lang="en-US" sz="1600" dirty="0"/>
              <a:t>: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ghi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phẫu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đây</a:t>
            </a:r>
            <a:r>
              <a:rPr lang="en-US" sz="1600" dirty="0"/>
              <a:t>, 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chấn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chậu</a:t>
            </a:r>
            <a:endParaRPr lang="en-US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3. </a:t>
            </a:r>
            <a:r>
              <a:rPr lang="en-US" sz="1600" b="1" dirty="0" err="1"/>
              <a:t>Phụ</a:t>
            </a:r>
            <a:r>
              <a:rPr lang="en-US" sz="1600" b="1" dirty="0"/>
              <a:t> </a:t>
            </a:r>
            <a:r>
              <a:rPr lang="en-US" sz="1600" b="1" dirty="0" err="1"/>
              <a:t>khoa</a:t>
            </a:r>
            <a:r>
              <a:rPr lang="en-US" sz="1600" dirty="0"/>
              <a:t>: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năm</a:t>
            </a:r>
            <a:r>
              <a:rPr lang="en-US" sz="1600" dirty="0"/>
              <a:t> 14t, </a:t>
            </a:r>
            <a:r>
              <a:rPr lang="en-US" sz="1600" dirty="0" err="1"/>
              <a:t>chu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,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5 </a:t>
            </a:r>
            <a:r>
              <a:rPr lang="en-US" sz="1600" dirty="0" err="1"/>
              <a:t>ngày</a:t>
            </a:r>
            <a:r>
              <a:rPr lang="en-US" sz="1600" dirty="0"/>
              <a:t>,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máu</a:t>
            </a:r>
            <a:r>
              <a:rPr lang="en-US" sz="1600" dirty="0"/>
              <a:t> </a:t>
            </a:r>
            <a:r>
              <a:rPr lang="en-US" sz="1600" dirty="0" err="1"/>
              <a:t>vừa</a:t>
            </a:r>
            <a:r>
              <a:rPr lang="en-US" sz="1600" dirty="0"/>
              <a:t>,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thẫm</a:t>
            </a:r>
            <a:r>
              <a:rPr lang="en-US" sz="1600" dirty="0"/>
              <a:t> ,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ít</a:t>
            </a:r>
            <a:r>
              <a:rPr lang="en-US" sz="1600" dirty="0"/>
              <a:t> </a:t>
            </a:r>
            <a:r>
              <a:rPr lang="en-US" sz="1600" dirty="0" err="1"/>
              <a:t>máu</a:t>
            </a:r>
            <a:r>
              <a:rPr lang="en-US" sz="1600" dirty="0"/>
              <a:t> </a:t>
            </a:r>
            <a:r>
              <a:rPr lang="en-US" sz="1600" dirty="0" err="1"/>
              <a:t>cục</a:t>
            </a:r>
            <a:endParaRPr lang="en-US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                        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khoa</a:t>
            </a:r>
            <a:r>
              <a:rPr lang="en-US" sz="1600" dirty="0"/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bao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vợ</a:t>
            </a:r>
            <a:r>
              <a:rPr lang="en-US" sz="1600" dirty="0"/>
              <a:t> </a:t>
            </a:r>
            <a:r>
              <a:rPr lang="en-US" sz="1600" dirty="0" err="1"/>
              <a:t>chồng</a:t>
            </a:r>
            <a:endParaRPr lang="en-US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4. </a:t>
            </a:r>
            <a:r>
              <a:rPr lang="en-US" sz="1600" b="1" dirty="0" err="1"/>
              <a:t>Sản</a:t>
            </a:r>
            <a:r>
              <a:rPr lang="en-US" sz="1600" b="1" dirty="0"/>
              <a:t> </a:t>
            </a:r>
            <a:r>
              <a:rPr lang="en-US" sz="1600" b="1" dirty="0" err="1"/>
              <a:t>khoa</a:t>
            </a:r>
            <a:r>
              <a:rPr lang="en-US" sz="1600" dirty="0"/>
              <a:t>: </a:t>
            </a:r>
            <a:r>
              <a:rPr lang="en-US" sz="1600" dirty="0" err="1"/>
              <a:t>Lấy</a:t>
            </a:r>
            <a:r>
              <a:rPr lang="en-US" sz="1600" dirty="0"/>
              <a:t> </a:t>
            </a:r>
            <a:r>
              <a:rPr lang="en-US" sz="1600" dirty="0" err="1"/>
              <a:t>chồng</a:t>
            </a:r>
            <a:r>
              <a:rPr lang="en-US" sz="1600" dirty="0"/>
              <a:t> 17t,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endParaRPr lang="en-US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                           PARA : 2002  (</a:t>
            </a:r>
            <a:r>
              <a:rPr lang="en-US" sz="1600" dirty="0" err="1"/>
              <a:t>năm</a:t>
            </a:r>
            <a:r>
              <a:rPr lang="en-US" sz="1600" dirty="0"/>
              <a:t> 2003, 01 </a:t>
            </a:r>
            <a:r>
              <a:rPr lang="en-US" sz="1600" dirty="0" err="1"/>
              <a:t>bé</a:t>
            </a:r>
            <a:r>
              <a:rPr lang="en-US" sz="1600" dirty="0"/>
              <a:t> </a:t>
            </a:r>
            <a:r>
              <a:rPr lang="en-US" sz="1600" dirty="0" err="1"/>
              <a:t>trai</a:t>
            </a:r>
            <a:r>
              <a:rPr lang="en-US" sz="1600" dirty="0"/>
              <a:t> </a:t>
            </a:r>
            <a:r>
              <a:rPr lang="en-US" sz="1600" dirty="0" err="1"/>
              <a:t>đủ</a:t>
            </a:r>
            <a:r>
              <a:rPr lang="en-US" sz="1600" dirty="0"/>
              <a:t> </a:t>
            </a:r>
            <a:r>
              <a:rPr lang="en-US" sz="1600" dirty="0" err="1"/>
              <a:t>tháng</a:t>
            </a:r>
            <a:r>
              <a:rPr lang="en-US" sz="1600" dirty="0"/>
              <a:t> 3200gr , </a:t>
            </a:r>
            <a:r>
              <a:rPr lang="en-US" sz="1600" dirty="0" err="1"/>
              <a:t>đẻ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                                                     </a:t>
            </a:r>
            <a:r>
              <a:rPr lang="en-US" sz="1600" dirty="0" err="1"/>
              <a:t>năm</a:t>
            </a:r>
            <a:r>
              <a:rPr lang="en-US" sz="1600" dirty="0"/>
              <a:t> 2009, 01 </a:t>
            </a:r>
            <a:r>
              <a:rPr lang="en-US" sz="1600" dirty="0" err="1"/>
              <a:t>bé</a:t>
            </a:r>
            <a:r>
              <a:rPr lang="en-US" sz="1600" dirty="0"/>
              <a:t> </a:t>
            </a:r>
            <a:r>
              <a:rPr lang="en-US" sz="1600" dirty="0" err="1"/>
              <a:t>gái</a:t>
            </a:r>
            <a:r>
              <a:rPr lang="en-US" sz="1600" dirty="0"/>
              <a:t> </a:t>
            </a:r>
            <a:r>
              <a:rPr lang="en-US" sz="1600" dirty="0" err="1"/>
              <a:t>đủ</a:t>
            </a:r>
            <a:r>
              <a:rPr lang="en-US" sz="1600" dirty="0"/>
              <a:t> </a:t>
            </a:r>
            <a:r>
              <a:rPr lang="en-US" sz="1600" dirty="0" err="1"/>
              <a:t>tháng</a:t>
            </a:r>
            <a:r>
              <a:rPr lang="en-US" sz="1600" dirty="0"/>
              <a:t> 3600gr, </a:t>
            </a:r>
            <a:r>
              <a:rPr lang="en-US" sz="1600" dirty="0" err="1"/>
              <a:t>đẻ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01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III. </a:t>
            </a:r>
            <a:r>
              <a:rPr lang="en-US" b="1" dirty="0" err="1">
                <a:solidFill>
                  <a:srgbClr val="C00000"/>
                </a:solidFill>
              </a:rPr>
              <a:t>Bệnh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sử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10000"/>
              </a:lnSpc>
            </a:pP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thai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3,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thai</a:t>
            </a:r>
            <a:r>
              <a:rPr lang="en-US" sz="2000" dirty="0"/>
              <a:t>, 33 </a:t>
            </a:r>
            <a:r>
              <a:rPr lang="en-US" sz="2000" dirty="0" err="1"/>
              <a:t>tuần</a:t>
            </a:r>
            <a:r>
              <a:rPr lang="en-US" sz="2000" dirty="0"/>
              <a:t>,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3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17/5/2020.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thai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thai</a:t>
            </a:r>
            <a:r>
              <a:rPr lang="en-US" sz="2000" dirty="0"/>
              <a:t> </a:t>
            </a:r>
            <a:r>
              <a:rPr lang="en-US" sz="2000" dirty="0" err="1"/>
              <a:t>nghén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en-US" sz="2000" dirty="0"/>
              <a:t> </a:t>
            </a:r>
            <a:r>
              <a:rPr lang="en-US" sz="2000" dirty="0" err="1"/>
              <a:t>nhân.Quá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thai</a:t>
            </a:r>
            <a:r>
              <a:rPr lang="en-US" sz="2000" dirty="0"/>
              <a:t> </a:t>
            </a:r>
            <a:r>
              <a:rPr lang="en-US" sz="2000" dirty="0" err="1"/>
              <a:t>khỏe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endParaRPr lang="en-US" sz="2000" dirty="0"/>
          </a:p>
          <a:p>
            <a:pPr>
              <a:lnSpc>
                <a:spcPct val="210000"/>
              </a:lnSpc>
            </a:pPr>
            <a:r>
              <a:rPr lang="en-US" sz="2000" dirty="0" err="1"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b="1" dirty="0">
                <a:cs typeface="Times New Roman" panose="02020603050405020304" pitchFamily="18" charset="0"/>
              </a:rPr>
              <a:t>1 </a:t>
            </a:r>
            <a:r>
              <a:rPr lang="en-US" sz="2000" b="1" dirty="0" err="1">
                <a:cs typeface="Times New Roman" panose="02020603050405020304" pitchFamily="18" charset="0"/>
              </a:rPr>
              <a:t>giờ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khi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vào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viện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sản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phụ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thấy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đau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bụng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nhẹ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từng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cơn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mỗi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cơn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kéo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dài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tầm</a:t>
            </a:r>
            <a:r>
              <a:rPr lang="en-US" sz="2000" dirty="0">
                <a:cs typeface="Times New Roman" panose="02020603050405020304" pitchFamily="18" charset="0"/>
              </a:rPr>
              <a:t> 20s, </a:t>
            </a:r>
            <a:r>
              <a:rPr lang="en-US" sz="2000" dirty="0" err="1"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cs typeface="Times New Roman" panose="02020603050405020304" pitchFamily="18" charset="0"/>
              </a:rPr>
              <a:t> 20’ </a:t>
            </a:r>
            <a:r>
              <a:rPr lang="en-US" sz="2000" dirty="0" err="1">
                <a:cs typeface="Times New Roman" panose="02020603050405020304" pitchFamily="18" charset="0"/>
              </a:rPr>
              <a:t>có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một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cơn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kèm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theo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ra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nước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âm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đạo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số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ít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màu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trong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210000"/>
              </a:lnSpc>
            </a:pPr>
            <a:r>
              <a:rPr lang="en-US" sz="2000" dirty="0" err="1">
                <a:cs typeface="Times New Roman" panose="02020603050405020304" pitchFamily="18" charset="0"/>
              </a:rPr>
              <a:t>Ngoài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ra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sản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phụ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không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sốt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không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buồn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nôn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không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nôn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đại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tiểu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tiện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cs typeface="Times New Roman" panose="02020603050405020304" pitchFamily="18" charset="0"/>
              </a:rPr>
              <a:t>. Ở </a:t>
            </a:r>
            <a:r>
              <a:rPr lang="en-US" sz="2000" dirty="0" err="1">
                <a:cs typeface="Times New Roman" panose="02020603050405020304" pitchFamily="18" charset="0"/>
              </a:rPr>
              <a:t>nhà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chưa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xử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trí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gì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vào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viện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nhập</a:t>
            </a:r>
            <a:r>
              <a:rPr lang="en-US" sz="2000" dirty="0">
                <a:cs typeface="Times New Roman" panose="02020603050405020304" pitchFamily="18" charset="0"/>
              </a:rPr>
              <a:t> BV </a:t>
            </a:r>
            <a:r>
              <a:rPr lang="en-US" sz="2000" dirty="0" err="1">
                <a:cs typeface="Times New Roman" panose="02020603050405020304" pitchFamily="18" charset="0"/>
              </a:rPr>
              <a:t>Kiến</a:t>
            </a:r>
            <a:r>
              <a:rPr lang="en-US" sz="2000" dirty="0"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cs typeface="Times New Roman" panose="02020603050405020304" pitchFamily="18" charset="0"/>
              </a:rPr>
              <a:t>Hải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Phòng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endParaRPr lang="en-US" sz="2000" dirty="0"/>
          </a:p>
          <a:p>
            <a:pPr>
              <a:lnSpc>
                <a:spcPct val="210000"/>
              </a:lnSpc>
            </a:pPr>
            <a:r>
              <a:rPr lang="en-US" sz="2000" b="1" dirty="0" err="1"/>
              <a:t>Chẩn</a:t>
            </a:r>
            <a:r>
              <a:rPr lang="en-US" sz="2000" b="1" dirty="0"/>
              <a:t> </a:t>
            </a:r>
            <a:r>
              <a:rPr lang="en-US" sz="2000" b="1" dirty="0" err="1"/>
              <a:t>đoán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viện</a:t>
            </a:r>
            <a:r>
              <a:rPr lang="en-US" sz="2000" b="1" dirty="0"/>
              <a:t>:  </a:t>
            </a:r>
            <a:r>
              <a:rPr lang="en-US" sz="2000" b="1" dirty="0" err="1"/>
              <a:t>Tiền</a:t>
            </a:r>
            <a:r>
              <a:rPr lang="en-US" sz="2000" b="1" dirty="0"/>
              <a:t> </a:t>
            </a:r>
            <a:r>
              <a:rPr lang="en-US" sz="2000" b="1" dirty="0" err="1"/>
              <a:t>chuyển</a:t>
            </a:r>
            <a:r>
              <a:rPr lang="en-US" sz="2000" b="1" dirty="0"/>
              <a:t> </a:t>
            </a:r>
            <a:r>
              <a:rPr lang="en-US" sz="2000" b="1" dirty="0" err="1"/>
              <a:t>dạ</a:t>
            </a:r>
            <a:r>
              <a:rPr lang="en-US" sz="2000" b="1" dirty="0"/>
              <a:t> </a:t>
            </a:r>
            <a:r>
              <a:rPr lang="en-US" sz="2000" b="1" dirty="0" err="1"/>
              <a:t>lần</a:t>
            </a:r>
            <a:r>
              <a:rPr lang="en-US" sz="2000" b="1" dirty="0"/>
              <a:t> 3, </a:t>
            </a:r>
            <a:r>
              <a:rPr lang="en-US" sz="2000" b="1" dirty="0" err="1"/>
              <a:t>thai</a:t>
            </a:r>
            <a:r>
              <a:rPr lang="en-US" sz="2000" b="1" dirty="0"/>
              <a:t> 33 </a:t>
            </a:r>
            <a:r>
              <a:rPr lang="en-US" sz="2000" b="1" dirty="0" err="1"/>
              <a:t>tuần</a:t>
            </a:r>
            <a:r>
              <a:rPr lang="en-US" sz="2000" b="1" dirty="0"/>
              <a:t>, </a:t>
            </a:r>
            <a:r>
              <a:rPr lang="en-US" sz="2000" b="1" dirty="0" err="1"/>
              <a:t>ngôi</a:t>
            </a:r>
            <a:r>
              <a:rPr lang="en-US" sz="2000" b="1" dirty="0"/>
              <a:t> </a:t>
            </a:r>
            <a:r>
              <a:rPr lang="en-US" sz="2000" b="1" dirty="0" err="1"/>
              <a:t>đầu</a:t>
            </a:r>
            <a:r>
              <a:rPr lang="en-US" sz="2000" b="1" dirty="0"/>
              <a:t>, </a:t>
            </a:r>
            <a:r>
              <a:rPr lang="en-US" sz="2000" b="1" dirty="0" err="1"/>
              <a:t>ối</a:t>
            </a:r>
            <a:r>
              <a:rPr lang="en-US" sz="2000" b="1" dirty="0"/>
              <a:t> </a:t>
            </a:r>
            <a:r>
              <a:rPr lang="en-US" sz="2000" b="1" dirty="0" err="1"/>
              <a:t>vỡ</a:t>
            </a:r>
            <a:r>
              <a:rPr lang="en-US" sz="2000" b="1" dirty="0"/>
              <a:t> non </a:t>
            </a:r>
            <a:r>
              <a:rPr lang="en-US" sz="2000" b="1" dirty="0" err="1"/>
              <a:t>giờ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1. </a:t>
            </a:r>
          </a:p>
          <a:p>
            <a:pPr>
              <a:lnSpc>
                <a:spcPct val="21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115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385048" cy="609600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Bệnh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sử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38200"/>
            <a:ext cx="8689848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cs typeface="Times New Roman" pitchFamily="18" charset="0"/>
              </a:rPr>
              <a:t>Sau</a:t>
            </a:r>
            <a:r>
              <a:rPr lang="en-US" sz="2000" dirty="0">
                <a:cs typeface="Times New Roman" pitchFamily="18" charset="0"/>
              </a:rPr>
              <a:t> 12h </a:t>
            </a:r>
            <a:r>
              <a:rPr lang="en-US" sz="2000" dirty="0" err="1">
                <a:cs typeface="Times New Roman" pitchFamily="18" charset="0"/>
              </a:rPr>
              <a:t>theo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dõi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sản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phụ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được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sử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dụng</a:t>
            </a:r>
            <a:r>
              <a:rPr lang="en-US" sz="2000" dirty="0">
                <a:cs typeface="Times New Roman" pitchFamily="18" charset="0"/>
              </a:rPr>
              <a:t> 2 </a:t>
            </a:r>
            <a:r>
              <a:rPr lang="en-US" sz="2000" dirty="0" err="1">
                <a:cs typeface="Times New Roman" pitchFamily="18" charset="0"/>
              </a:rPr>
              <a:t>viên</a:t>
            </a:r>
            <a:r>
              <a:rPr lang="en-US" sz="2000" dirty="0">
                <a:cs typeface="Times New Roman" pitchFamily="18" charset="0"/>
              </a:rPr>
              <a:t> Ampicillin 500mg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cs typeface="Times New Roman" pitchFamily="18" charset="0"/>
              </a:rPr>
              <a:t>Sau</a:t>
            </a:r>
            <a:r>
              <a:rPr lang="en-US" sz="2000" dirty="0">
                <a:cs typeface="Times New Roman" pitchFamily="18" charset="0"/>
              </a:rPr>
              <a:t> 13h </a:t>
            </a:r>
            <a:r>
              <a:rPr lang="en-US" sz="2000" dirty="0" err="1">
                <a:cs typeface="Times New Roman" pitchFamily="18" charset="0"/>
              </a:rPr>
              <a:t>theo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dõi,tiến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triển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cuộc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chuyển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dạ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chậm</a:t>
            </a:r>
            <a:r>
              <a:rPr lang="en-US" sz="2000" dirty="0">
                <a:cs typeface="Times New Roman" pitchFamily="18" charset="0"/>
              </a:rPr>
              <a:t> ,CCTC </a:t>
            </a:r>
            <a:r>
              <a:rPr lang="en-US" sz="2000" dirty="0" err="1">
                <a:cs typeface="Times New Roman" pitchFamily="18" charset="0"/>
              </a:rPr>
              <a:t>tần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số</a:t>
            </a:r>
            <a:r>
              <a:rPr lang="en-US" sz="2000" dirty="0">
                <a:cs typeface="Times New Roman" pitchFamily="18" charset="0"/>
              </a:rPr>
              <a:t> 3, CTC </a:t>
            </a:r>
            <a:r>
              <a:rPr lang="en-US" sz="2000" dirty="0" err="1">
                <a:cs typeface="Times New Roman" pitchFamily="18" charset="0"/>
              </a:rPr>
              <a:t>mở</a:t>
            </a:r>
            <a:r>
              <a:rPr lang="en-US" sz="2000" dirty="0">
                <a:cs typeface="Times New Roman" pitchFamily="18" charset="0"/>
              </a:rPr>
              <a:t> 5cm, TG </a:t>
            </a:r>
            <a:r>
              <a:rPr lang="en-US" sz="2000" dirty="0" err="1">
                <a:cs typeface="Times New Roman" pitchFamily="18" charset="0"/>
              </a:rPr>
              <a:t>kéo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dài</a:t>
            </a:r>
            <a:r>
              <a:rPr lang="en-US" sz="2000" dirty="0">
                <a:cs typeface="Times New Roman" pitchFamily="18" charset="0"/>
              </a:rPr>
              <a:t> 30s, </a:t>
            </a:r>
            <a:r>
              <a:rPr lang="en-US" sz="2000" dirty="0" err="1">
                <a:cs typeface="Times New Roman" pitchFamily="18" charset="0"/>
              </a:rPr>
              <a:t>tim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thai</a:t>
            </a:r>
            <a:r>
              <a:rPr lang="en-US" sz="2000" dirty="0">
                <a:cs typeface="Times New Roman" pitchFamily="18" charset="0"/>
              </a:rPr>
              <a:t> 145ck/p </a:t>
            </a:r>
            <a:r>
              <a:rPr lang="en-US" sz="2000" dirty="0" err="1">
                <a:cs typeface="Times New Roman" pitchFamily="18" charset="0"/>
              </a:rPr>
              <a:t>chỉ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định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đẻ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chỉ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huy</a:t>
            </a:r>
            <a:r>
              <a:rPr lang="en-US" sz="2000" dirty="0">
                <a:cs typeface="Times New Roman" pitchFamily="18" charset="0"/>
              </a:rPr>
              <a:t> 5UI Oxytocin </a:t>
            </a:r>
            <a:r>
              <a:rPr lang="en-US" sz="2000" dirty="0" err="1">
                <a:cs typeface="Times New Roman" pitchFamily="18" charset="0"/>
              </a:rPr>
              <a:t>pha</a:t>
            </a:r>
            <a:r>
              <a:rPr lang="en-US" sz="2000" dirty="0">
                <a:cs typeface="Times New Roman" pitchFamily="18" charset="0"/>
              </a:rPr>
              <a:t> 500ml dung </a:t>
            </a:r>
            <a:r>
              <a:rPr lang="en-US" sz="2000" dirty="0" err="1">
                <a:cs typeface="Times New Roman" pitchFamily="18" charset="0"/>
              </a:rPr>
              <a:t>dịch</a:t>
            </a:r>
            <a:r>
              <a:rPr lang="en-US" sz="2000" dirty="0">
                <a:cs typeface="Times New Roman" pitchFamily="18" charset="0"/>
              </a:rPr>
              <a:t> Glucose 5% </a:t>
            </a:r>
            <a:r>
              <a:rPr lang="en-US" sz="2000" dirty="0" err="1">
                <a:cs typeface="Times New Roman" pitchFamily="18" charset="0"/>
              </a:rPr>
              <a:t>truyền</a:t>
            </a:r>
            <a:r>
              <a:rPr lang="en-US" sz="2000" dirty="0">
                <a:cs typeface="Times New Roman" pitchFamily="18" charset="0"/>
              </a:rPr>
              <a:t> TM 8 </a:t>
            </a:r>
            <a:r>
              <a:rPr lang="en-US" sz="2000" dirty="0" err="1">
                <a:cs typeface="Times New Roman" pitchFamily="18" charset="0"/>
              </a:rPr>
              <a:t>giọt</a:t>
            </a:r>
            <a:r>
              <a:rPr lang="en-US" sz="2000" dirty="0">
                <a:cs typeface="Times New Roman" pitchFamily="18" charset="0"/>
              </a:rPr>
              <a:t>/</a:t>
            </a:r>
            <a:r>
              <a:rPr lang="en-US" sz="2000" dirty="0" err="1">
                <a:cs typeface="Times New Roman" pitchFamily="18" charset="0"/>
              </a:rPr>
              <a:t>phút</a:t>
            </a:r>
            <a:r>
              <a:rPr lang="en-US" sz="2000" dirty="0"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 Sau 30’  , </a:t>
            </a:r>
            <a:r>
              <a:rPr lang="en-US" sz="2000" dirty="0" err="1">
                <a:cs typeface="Times New Roman" pitchFamily="18" charset="0"/>
              </a:rPr>
              <a:t>đẻ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thường</a:t>
            </a:r>
            <a:r>
              <a:rPr lang="en-US" sz="2000" dirty="0">
                <a:cs typeface="Times New Roman" pitchFamily="18" charset="0"/>
              </a:rPr>
              <a:t>  1 </a:t>
            </a:r>
            <a:r>
              <a:rPr lang="en-US" sz="2000" dirty="0" err="1">
                <a:cs typeface="Times New Roman" pitchFamily="18" charset="0"/>
              </a:rPr>
              <a:t>nhi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trai</a:t>
            </a:r>
            <a:r>
              <a:rPr lang="en-US" sz="2000" dirty="0">
                <a:cs typeface="Times New Roman" pitchFamily="18" charset="0"/>
              </a:rPr>
              <a:t> 1700gr, </a:t>
            </a:r>
            <a:r>
              <a:rPr lang="en-US" sz="2000" dirty="0" err="1">
                <a:cs typeface="Times New Roman" pitchFamily="18" charset="0"/>
              </a:rPr>
              <a:t>apgar</a:t>
            </a:r>
            <a:r>
              <a:rPr lang="en-US" sz="2000" dirty="0">
                <a:cs typeface="Times New Roman" pitchFamily="18" charset="0"/>
              </a:rPr>
              <a:t> 7-8-8. Sau </a:t>
            </a:r>
            <a:r>
              <a:rPr lang="en-US" sz="2000" dirty="0" err="1">
                <a:cs typeface="Times New Roman" pitchFamily="18" charset="0"/>
              </a:rPr>
              <a:t>đẻ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rau</a:t>
            </a:r>
            <a:r>
              <a:rPr lang="en-US" sz="2000" dirty="0">
                <a:cs typeface="Times New Roman" pitchFamily="18" charset="0"/>
              </a:rPr>
              <a:t> bong </a:t>
            </a:r>
            <a:r>
              <a:rPr lang="en-US" sz="2000" dirty="0" err="1">
                <a:cs typeface="Times New Roman" pitchFamily="18" charset="0"/>
              </a:rPr>
              <a:t>thiếu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kiểm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soát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tử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cung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máu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mất</a:t>
            </a:r>
            <a:r>
              <a:rPr lang="en-US" sz="2000" dirty="0">
                <a:cs typeface="Times New Roman" pitchFamily="18" charset="0"/>
              </a:rPr>
              <a:t> 300ml. </a:t>
            </a:r>
            <a:r>
              <a:rPr lang="en-US" sz="2000" dirty="0" err="1">
                <a:cs typeface="Times New Roman" pitchFamily="18" charset="0"/>
              </a:rPr>
              <a:t>Trong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và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sau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đẻ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mẹ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không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xảy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ra</a:t>
            </a:r>
            <a:r>
              <a:rPr lang="en-US" sz="2000" dirty="0">
                <a:cs typeface="Times New Roman" pitchFamily="18" charset="0"/>
              </a:rPr>
              <a:t> tai </a:t>
            </a:r>
            <a:r>
              <a:rPr lang="en-US" sz="2000" dirty="0" err="1">
                <a:cs typeface="Times New Roman" pitchFamily="18" charset="0"/>
              </a:rPr>
              <a:t>biến</a:t>
            </a:r>
            <a:r>
              <a:rPr lang="en-US" sz="2000" dirty="0">
                <a:cs typeface="Times New Roman" pitchFamily="18" charset="0"/>
              </a:rPr>
              <a:t>, con </a:t>
            </a:r>
            <a:r>
              <a:rPr lang="en-US" sz="2000" dirty="0" err="1">
                <a:cs typeface="Times New Roman" pitchFamily="18" charset="0"/>
              </a:rPr>
              <a:t>chuyển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hồi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sức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nhi</a:t>
            </a:r>
            <a:r>
              <a:rPr lang="en-US" sz="2000" dirty="0"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cs typeface="Times New Roman" pitchFamily="18" charset="0"/>
              </a:rPr>
              <a:t>Hiện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tại</a:t>
            </a:r>
            <a:r>
              <a:rPr lang="en-US" sz="2000" dirty="0">
                <a:cs typeface="Times New Roman" pitchFamily="18" charset="0"/>
              </a:rPr>
              <a:t> 2h </a:t>
            </a:r>
            <a:r>
              <a:rPr lang="en-US" sz="2000" dirty="0" err="1">
                <a:cs typeface="Times New Roman" pitchFamily="18" charset="0"/>
              </a:rPr>
              <a:t>đầu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sản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phụ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tỉnh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không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sốt</a:t>
            </a:r>
            <a:r>
              <a:rPr lang="en-US" sz="2000" dirty="0"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vú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căng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tức</a:t>
            </a:r>
            <a:r>
              <a:rPr lang="vi-VN" sz="2000" dirty="0">
                <a:cs typeface="Times New Roman" pitchFamily="18" charset="0"/>
              </a:rPr>
              <a:t>, chưa tiết sữa non, đau vết khâu tsm, sản dịch (đỏ thẫm lượng....có máu đông cục.., ),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chưa</a:t>
            </a:r>
            <a:r>
              <a:rPr lang="vi-VN" sz="2000" dirty="0">
                <a:cs typeface="Times New Roman" pitchFamily="18" charset="0"/>
              </a:rPr>
              <a:t> tiểu tiện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.</a:t>
            </a:r>
            <a:r>
              <a:rPr lang="vi-VN" sz="2000" dirty="0"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Chẩn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đoán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tại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: Sau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đẻ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huy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giờ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thứ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2 do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ối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vỡ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non .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Georgia" pitchFamily="18" charset="0"/>
                <a:cs typeface="Times New Roman" pitchFamily="18" charset="0"/>
              </a:rPr>
              <a:t>tại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mẹ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ổn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định</a:t>
            </a:r>
            <a:r>
              <a:rPr lang="en-US" sz="2000" dirty="0">
                <a:cs typeface="Times New Roman" pitchFamily="18" charset="0"/>
              </a:rPr>
              <a:t>.</a:t>
            </a: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IV. </a:t>
            </a:r>
            <a:r>
              <a:rPr lang="en-US" b="1" dirty="0" err="1">
                <a:solidFill>
                  <a:srgbClr val="FF0000"/>
                </a:solidFill>
              </a:rPr>
              <a:t>Khám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bệnh</a:t>
            </a:r>
            <a:r>
              <a:rPr lang="en-US" b="1" dirty="0">
                <a:solidFill>
                  <a:srgbClr val="FF0000"/>
                </a:solidFill>
              </a:rPr>
              <a:t> 2h </a:t>
            </a:r>
            <a:r>
              <a:rPr lang="en-US" b="1" dirty="0" err="1">
                <a:solidFill>
                  <a:srgbClr val="FF0000"/>
                </a:solidFill>
              </a:rPr>
              <a:t>sau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đẻ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48472" cy="4651248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err="1">
                <a:cs typeface="Times New Roman" pitchFamily="18" charset="0"/>
              </a:rPr>
              <a:t>Toàn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thân</a:t>
            </a:r>
            <a:r>
              <a:rPr lang="en-US" sz="1800" b="1" dirty="0">
                <a:cs typeface="Times New Roman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itchFamily="18" charset="0"/>
              </a:rPr>
              <a:t>             </a:t>
            </a:r>
            <a:r>
              <a:rPr lang="en-US" sz="1600" dirty="0" err="1">
                <a:cs typeface="Times New Roman" pitchFamily="18" charset="0"/>
              </a:rPr>
              <a:t>Sản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phụ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tỉnh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tiếp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xúc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tốt</a:t>
            </a:r>
            <a:r>
              <a:rPr lang="en-US" sz="1600" dirty="0">
                <a:cs typeface="Times New Roman" pitchFamily="18" charset="0"/>
              </a:rPr>
              <a:t>, da </a:t>
            </a:r>
            <a:r>
              <a:rPr lang="en-US" sz="1600" dirty="0" err="1">
                <a:cs typeface="Times New Roman" pitchFamily="18" charset="0"/>
              </a:rPr>
              <a:t>niêm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mạc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hồng</a:t>
            </a:r>
            <a:r>
              <a:rPr lang="en-US" sz="16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cs typeface="Times New Roman" pitchFamily="18" charset="0"/>
              </a:rPr>
              <a:t>M: 87 </a:t>
            </a:r>
            <a:r>
              <a:rPr lang="en-US" sz="1600" dirty="0" err="1">
                <a:cs typeface="Times New Roman" pitchFamily="18" charset="0"/>
              </a:rPr>
              <a:t>lần</a:t>
            </a:r>
            <a:r>
              <a:rPr lang="en-US" sz="1600" dirty="0">
                <a:cs typeface="Times New Roman" pitchFamily="18" charset="0"/>
              </a:rPr>
              <a:t>/</a:t>
            </a:r>
            <a:r>
              <a:rPr lang="en-US" sz="1600" dirty="0" err="1">
                <a:cs typeface="Times New Roman" pitchFamily="18" charset="0"/>
              </a:rPr>
              <a:t>phút</a:t>
            </a:r>
            <a:r>
              <a:rPr lang="en-US" sz="1600" dirty="0">
                <a:cs typeface="Times New Roman" pitchFamily="18" charset="0"/>
              </a:rPr>
              <a:t>  , HA: 130/70mmHg , </a:t>
            </a:r>
            <a:r>
              <a:rPr lang="en-US" sz="1600" dirty="0" err="1">
                <a:cs typeface="Times New Roman" pitchFamily="18" charset="0"/>
              </a:rPr>
              <a:t>nhiệt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độ</a:t>
            </a:r>
            <a:r>
              <a:rPr lang="en-US" sz="1600" dirty="0">
                <a:cs typeface="Times New Roman" pitchFamily="18" charset="0"/>
              </a:rPr>
              <a:t> : 36,5</a:t>
            </a:r>
            <a:r>
              <a:rPr lang="en-US" sz="1600" dirty="0">
                <a:latin typeface="Times New Roman"/>
                <a:cs typeface="Times New Roman"/>
              </a:rPr>
              <a:t>°C</a:t>
            </a:r>
            <a:endParaRPr lang="en-US" sz="1600" dirty="0"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phù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xuất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huyết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dưới</a:t>
            </a:r>
            <a:r>
              <a:rPr lang="en-US" sz="1600" dirty="0">
                <a:cs typeface="Times New Roman" pitchFamily="18" charset="0"/>
              </a:rPr>
              <a:t> da.</a:t>
            </a:r>
          </a:p>
          <a:p>
            <a:pPr lvl="2">
              <a:lnSpc>
                <a:spcPct val="150000"/>
              </a:lnSpc>
            </a:pPr>
            <a:r>
              <a:rPr lang="en-US" sz="1600" dirty="0" err="1">
                <a:cs typeface="Times New Roman" pitchFamily="18" charset="0"/>
              </a:rPr>
              <a:t>Tuyến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giáp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to,  </a:t>
            </a:r>
            <a:r>
              <a:rPr lang="en-US" sz="1600" dirty="0" err="1">
                <a:cs typeface="Times New Roman" pitchFamily="18" charset="0"/>
              </a:rPr>
              <a:t>hạch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ngoại</a:t>
            </a:r>
            <a:r>
              <a:rPr lang="en-US" sz="1600" dirty="0">
                <a:cs typeface="Times New Roman" pitchFamily="18" charset="0"/>
              </a:rPr>
              <a:t> vi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sờ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thấy</a:t>
            </a:r>
            <a:r>
              <a:rPr lang="en-US" sz="1600" dirty="0"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err="1">
                <a:cs typeface="Times New Roman" pitchFamily="18" charset="0"/>
              </a:rPr>
              <a:t>Khám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sản</a:t>
            </a:r>
            <a:endParaRPr lang="en-US" sz="1800" b="1" dirty="0"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600" dirty="0" err="1">
                <a:cs typeface="Times New Roman" pitchFamily="18" charset="0"/>
              </a:rPr>
              <a:t>Khám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ngoài</a:t>
            </a:r>
            <a:r>
              <a:rPr lang="en-US" sz="1600" dirty="0">
                <a:cs typeface="Times New Roman" pitchFamily="18" charset="0"/>
              </a:rPr>
              <a:t> : 2 </a:t>
            </a:r>
            <a:r>
              <a:rPr lang="en-US" sz="1600" dirty="0" err="1">
                <a:cs typeface="Times New Roman" pitchFamily="18" charset="0"/>
              </a:rPr>
              <a:t>vú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cân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đối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sưng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tấy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núm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vú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tụt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err="1">
                <a:cs typeface="Times New Roman" pitchFamily="18" charset="0"/>
              </a:rPr>
              <a:t>chưa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tiết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sữa</a:t>
            </a:r>
            <a:r>
              <a:rPr lang="en-US" sz="1600" dirty="0">
                <a:cs typeface="Times New Roman" pitchFamily="18" charset="0"/>
              </a:rPr>
              <a:t> non </a:t>
            </a:r>
          </a:p>
          <a:p>
            <a:pPr lvl="2">
              <a:lnSpc>
                <a:spcPct val="150000"/>
              </a:lnSpc>
            </a:pPr>
            <a:r>
              <a:rPr lang="en-US" sz="1600" dirty="0" err="1">
                <a:cs typeface="Times New Roman" pitchFamily="18" charset="0"/>
              </a:rPr>
              <a:t>Bụng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tử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cung</a:t>
            </a:r>
            <a:r>
              <a:rPr lang="en-US" sz="1600" dirty="0">
                <a:cs typeface="Times New Roman" pitchFamily="18" charset="0"/>
              </a:rPr>
              <a:t> co </a:t>
            </a:r>
            <a:r>
              <a:rPr lang="en-US" sz="1600" dirty="0" err="1">
                <a:cs typeface="Times New Roman" pitchFamily="18" charset="0"/>
              </a:rPr>
              <a:t>hồi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giữa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rốn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và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khớp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vệ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err="1">
                <a:cs typeface="Times New Roman" pitchFamily="18" charset="0"/>
              </a:rPr>
              <a:t>mật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độ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chắc</a:t>
            </a:r>
            <a:endParaRPr lang="en-US" sz="1600" dirty="0"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600" dirty="0">
                <a:cs typeface="Times New Roman" pitchFamily="18" charset="0"/>
              </a:rPr>
              <a:t>TSM, </a:t>
            </a:r>
            <a:r>
              <a:rPr lang="en-US" sz="1600" dirty="0" err="1">
                <a:cs typeface="Times New Roman" pitchFamily="18" charset="0"/>
              </a:rPr>
              <a:t>âm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hộ</a:t>
            </a:r>
            <a:r>
              <a:rPr lang="en-US" sz="1600" dirty="0">
                <a:cs typeface="Times New Roman" pitchFamily="18" charset="0"/>
              </a:rPr>
              <a:t>: </a:t>
            </a:r>
            <a:r>
              <a:rPr lang="en-US" sz="1600" dirty="0" err="1">
                <a:cs typeface="Times New Roman" pitchFamily="18" charset="0"/>
              </a:rPr>
              <a:t>vết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khâu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tầng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sinh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môn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vị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trí</a:t>
            </a:r>
            <a:r>
              <a:rPr lang="en-US" sz="1600" dirty="0">
                <a:cs typeface="Times New Roman" pitchFamily="18" charset="0"/>
              </a:rPr>
              <a:t> 7h </a:t>
            </a:r>
            <a:r>
              <a:rPr lang="en-US" sz="1600" dirty="0" err="1">
                <a:cs typeface="Times New Roman" pitchFamily="18" charset="0"/>
              </a:rPr>
              <a:t>nề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đỏ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err="1">
                <a:cs typeface="Times New Roman" pitchFamily="18" charset="0"/>
              </a:rPr>
              <a:t>vết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khâu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chồng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mép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âm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hộ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bình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thường</a:t>
            </a:r>
            <a:endParaRPr lang="en-US" sz="1600" dirty="0"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600" dirty="0" err="1">
                <a:cs typeface="Times New Roman" pitchFamily="18" charset="0"/>
              </a:rPr>
              <a:t>Khám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trong</a:t>
            </a:r>
            <a:r>
              <a:rPr lang="en-US" sz="1600" dirty="0">
                <a:cs typeface="Times New Roman" pitchFamily="18" charset="0"/>
              </a:rPr>
              <a:t>: </a:t>
            </a:r>
            <a:r>
              <a:rPr lang="en-US" sz="1600" dirty="0" err="1">
                <a:cs typeface="Times New Roman" pitchFamily="18" charset="0"/>
              </a:rPr>
              <a:t>Âm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đạo</a:t>
            </a:r>
            <a:r>
              <a:rPr lang="en-US" sz="1600" dirty="0">
                <a:cs typeface="Times New Roman" pitchFamily="18" charset="0"/>
              </a:rPr>
              <a:t>: </a:t>
            </a:r>
            <a:r>
              <a:rPr lang="en-US" sz="1600" dirty="0" err="1">
                <a:cs typeface="Times New Roman" pitchFamily="18" charset="0"/>
              </a:rPr>
              <a:t>sản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dịch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thấm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đẫm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khố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máu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đỏ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thẫm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máu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cục</a:t>
            </a:r>
            <a:r>
              <a:rPr lang="en-US" sz="1600" dirty="0">
                <a:cs typeface="Times New Roman" pitchFamily="18" charset="0"/>
              </a:rPr>
              <a:t> ; CTC : </a:t>
            </a:r>
            <a:r>
              <a:rPr lang="en-US" sz="1600" dirty="0" err="1">
                <a:cs typeface="Times New Roman" pitchFamily="18" charset="0"/>
              </a:rPr>
              <a:t>hé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mở</a:t>
            </a:r>
            <a:r>
              <a:rPr lang="en-US" sz="1600" dirty="0">
                <a:cs typeface="Times New Roman" pitchFamily="18" charset="0"/>
              </a:rPr>
              <a:t> , </a:t>
            </a:r>
            <a:r>
              <a:rPr lang="en-US" sz="1600" dirty="0" err="1">
                <a:cs typeface="Times New Roman" pitchFamily="18" charset="0"/>
              </a:rPr>
              <a:t>không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rách</a:t>
            </a:r>
            <a:r>
              <a:rPr lang="en-US" sz="1800" dirty="0">
                <a:cs typeface="Times New Roman" pitchFamily="18" charset="0"/>
              </a:rPr>
              <a:t>. </a:t>
            </a:r>
          </a:p>
          <a:p>
            <a:pPr lvl="2"/>
            <a:endParaRPr lang="en-US" sz="1800" dirty="0"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1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IV. </a:t>
            </a:r>
            <a:r>
              <a:rPr lang="en-US" b="1" dirty="0" err="1">
                <a:solidFill>
                  <a:srgbClr val="FF0000"/>
                </a:solidFill>
              </a:rPr>
              <a:t>Khám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bệnh</a:t>
            </a:r>
            <a:r>
              <a:rPr lang="en-US" b="1" dirty="0">
                <a:solidFill>
                  <a:srgbClr val="FF0000"/>
                </a:solidFill>
              </a:rPr>
              <a:t> 2h </a:t>
            </a:r>
            <a:r>
              <a:rPr lang="en-US" b="1" dirty="0" err="1">
                <a:solidFill>
                  <a:srgbClr val="FF0000"/>
                </a:solidFill>
              </a:rPr>
              <a:t>sau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Tim </a:t>
            </a:r>
            <a:r>
              <a:rPr lang="en-US" dirty="0" err="1">
                <a:cs typeface="Times New Roman" pitchFamily="18" charset="0"/>
              </a:rPr>
              <a:t>mạch</a:t>
            </a:r>
            <a:r>
              <a:rPr lang="en-US" dirty="0">
                <a:cs typeface="Times New Roman" pitchFamily="18" charset="0"/>
              </a:rPr>
              <a:t> :  </a:t>
            </a:r>
            <a:r>
              <a:rPr lang="en-US" dirty="0" err="1">
                <a:cs typeface="Times New Roman" pitchFamily="18" charset="0"/>
              </a:rPr>
              <a:t>mỏm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đập</a:t>
            </a:r>
            <a:r>
              <a:rPr lang="en-US" dirty="0">
                <a:cs typeface="Times New Roman" pitchFamily="18" charset="0"/>
              </a:rPr>
              <a:t> ở </a:t>
            </a:r>
            <a:r>
              <a:rPr lang="en-US" dirty="0" err="1">
                <a:cs typeface="Times New Roman" pitchFamily="18" charset="0"/>
              </a:rPr>
              <a:t>kls</a:t>
            </a:r>
            <a:r>
              <a:rPr lang="en-US" dirty="0">
                <a:cs typeface="Times New Roman" pitchFamily="18" charset="0"/>
              </a:rPr>
              <a:t> 5 </a:t>
            </a:r>
            <a:r>
              <a:rPr lang="en-US" dirty="0" err="1">
                <a:cs typeface="Times New Roman" pitchFamily="18" charset="0"/>
              </a:rPr>
              <a:t>đường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giữa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đòn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trái</a:t>
            </a:r>
            <a:r>
              <a:rPr lang="en-US" dirty="0">
                <a:cs typeface="Times New Roman" pitchFamily="18" charset="0"/>
              </a:rPr>
              <a:t> . T1 t2 </a:t>
            </a:r>
            <a:r>
              <a:rPr lang="en-US" dirty="0" err="1">
                <a:cs typeface="Times New Roman" pitchFamily="18" charset="0"/>
              </a:rPr>
              <a:t>đều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rõ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cs typeface="Times New Roman" pitchFamily="18" charset="0"/>
              </a:rPr>
              <a:t>Hô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hấp</a:t>
            </a:r>
            <a:r>
              <a:rPr lang="en-US" dirty="0">
                <a:cs typeface="Times New Roman" pitchFamily="18" charset="0"/>
              </a:rPr>
              <a:t> : </a:t>
            </a:r>
            <a:r>
              <a:rPr lang="en-US" dirty="0" err="1">
                <a:cs typeface="Times New Roman" pitchFamily="18" charset="0"/>
              </a:rPr>
              <a:t>lồng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ngực</a:t>
            </a:r>
            <a:r>
              <a:rPr lang="en-US" dirty="0">
                <a:cs typeface="Times New Roman" pitchFamily="18" charset="0"/>
              </a:rPr>
              <a:t> di </a:t>
            </a:r>
            <a:r>
              <a:rPr lang="en-US" dirty="0" err="1">
                <a:cs typeface="Times New Roman" pitchFamily="18" charset="0"/>
              </a:rPr>
              <a:t>động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thở</a:t>
            </a:r>
            <a:r>
              <a:rPr lang="en-US" dirty="0">
                <a:cs typeface="Times New Roman" pitchFamily="18" charset="0"/>
              </a:rPr>
              <a:t> ,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rale , </a:t>
            </a:r>
            <a:r>
              <a:rPr lang="en-US" dirty="0" err="1">
                <a:cs typeface="Times New Roman" pitchFamily="18" charset="0"/>
              </a:rPr>
              <a:t>rrpn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rõ</a:t>
            </a:r>
            <a:endParaRPr lang="en-US" dirty="0"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khác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bất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thường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V. </a:t>
            </a:r>
            <a:r>
              <a:rPr lang="en-US" b="1" dirty="0" err="1">
                <a:solidFill>
                  <a:srgbClr val="FF0000"/>
                </a:solidFill>
              </a:rPr>
              <a:t>Tóm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-457200">
              <a:lnSpc>
                <a:spcPct val="200000"/>
              </a:lnSpc>
              <a:buNone/>
            </a:pPr>
            <a:r>
              <a:rPr lang="en-US" sz="1800" dirty="0">
                <a:cs typeface="Times New Roman" pitchFamily="18" charset="0"/>
              </a:rPr>
              <a:t>      </a:t>
            </a:r>
            <a:r>
              <a:rPr lang="en-US" sz="1800" dirty="0" err="1">
                <a:cs typeface="Times New Roman" pitchFamily="18" charset="0"/>
              </a:rPr>
              <a:t>Sản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phụ</a:t>
            </a:r>
            <a:r>
              <a:rPr lang="en-US" sz="1800" dirty="0">
                <a:cs typeface="Times New Roman" pitchFamily="18" charset="0"/>
              </a:rPr>
              <a:t> 34 </a:t>
            </a:r>
            <a:r>
              <a:rPr lang="en-US" sz="1800" dirty="0" err="1">
                <a:cs typeface="Times New Roman" pitchFamily="18" charset="0"/>
              </a:rPr>
              <a:t>tuổi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mang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thai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tự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nhiên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lần</a:t>
            </a:r>
            <a:r>
              <a:rPr lang="en-US" sz="1800" dirty="0">
                <a:cs typeface="Times New Roman" pitchFamily="18" charset="0"/>
              </a:rPr>
              <a:t> 3, </a:t>
            </a:r>
            <a:r>
              <a:rPr lang="en-US" sz="1800" dirty="0" err="1">
                <a:cs typeface="Times New Roman" pitchFamily="18" charset="0"/>
              </a:rPr>
              <a:t>tiền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sử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khỏe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mạnh</a:t>
            </a:r>
            <a:r>
              <a:rPr lang="en-US" sz="1800" dirty="0">
                <a:cs typeface="Times New Roman" pitchFamily="18" charset="0"/>
              </a:rPr>
              <a:t> PARA:2002 </a:t>
            </a:r>
            <a:r>
              <a:rPr lang="en-US" sz="1800" dirty="0" err="1">
                <a:cs typeface="Times New Roman" pitchFamily="18" charset="0"/>
              </a:rPr>
              <a:t>đẻ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thường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thai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 err="1">
                <a:cs typeface="Times New Roman" pitchFamily="18" charset="0"/>
              </a:rPr>
              <a:t>lần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này</a:t>
            </a:r>
            <a:r>
              <a:rPr lang="en-US" sz="1800" dirty="0">
                <a:cs typeface="Times New Roman" pitchFamily="18" charset="0"/>
              </a:rPr>
              <a:t> 33 </a:t>
            </a:r>
            <a:r>
              <a:rPr lang="en-US" sz="1800" dirty="0" err="1">
                <a:cs typeface="Times New Roman" pitchFamily="18" charset="0"/>
              </a:rPr>
              <a:t>tuần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ngày</a:t>
            </a:r>
            <a:r>
              <a:rPr lang="en-US" sz="1800" dirty="0">
                <a:cs typeface="Times New Roman" pitchFamily="18" charset="0"/>
              </a:rPr>
              <a:t> nay </a:t>
            </a:r>
            <a:r>
              <a:rPr lang="en-US" sz="1800" dirty="0" err="1">
                <a:cs typeface="Times New Roman" pitchFamily="18" charset="0"/>
              </a:rPr>
              <a:t>bệnh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nhân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thấy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đau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bụng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cơn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kèm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theo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ra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nước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âm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đạo</a:t>
            </a:r>
            <a:r>
              <a:rPr lang="en-US" sz="1800" dirty="0">
                <a:cs typeface="Times New Roman" pitchFamily="18" charset="0"/>
              </a:rPr>
              <a:t> , </a:t>
            </a:r>
            <a:r>
              <a:rPr lang="en-US" sz="1800" dirty="0" err="1">
                <a:cs typeface="Times New Roman" pitchFamily="18" charset="0"/>
              </a:rPr>
              <a:t>vào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viện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được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chẩn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đoán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tiền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chuyển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dạ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lần</a:t>
            </a:r>
            <a:r>
              <a:rPr lang="en-US" sz="1800" b="1" dirty="0">
                <a:cs typeface="Times New Roman" pitchFamily="18" charset="0"/>
              </a:rPr>
              <a:t> 3 , </a:t>
            </a:r>
            <a:r>
              <a:rPr lang="en-US" sz="1800" b="1" dirty="0" err="1">
                <a:cs typeface="Times New Roman" pitchFamily="18" charset="0"/>
              </a:rPr>
              <a:t>thai</a:t>
            </a:r>
            <a:r>
              <a:rPr lang="en-US" sz="1800" b="1" dirty="0">
                <a:cs typeface="Times New Roman" pitchFamily="18" charset="0"/>
              </a:rPr>
              <a:t> 33 </a:t>
            </a:r>
            <a:r>
              <a:rPr lang="en-US" sz="1800" b="1" dirty="0" err="1">
                <a:cs typeface="Times New Roman" pitchFamily="18" charset="0"/>
              </a:rPr>
              <a:t>tuần</a:t>
            </a:r>
            <a:r>
              <a:rPr lang="en-US" sz="1800" b="1" dirty="0">
                <a:cs typeface="Times New Roman" pitchFamily="18" charset="0"/>
              </a:rPr>
              <a:t>  </a:t>
            </a:r>
            <a:r>
              <a:rPr lang="en-US" sz="1800" b="1" dirty="0" err="1">
                <a:cs typeface="Times New Roman" pitchFamily="18" charset="0"/>
              </a:rPr>
              <a:t>ngôi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đầu</a:t>
            </a:r>
            <a:r>
              <a:rPr lang="en-US" sz="1800" b="1" dirty="0">
                <a:cs typeface="Times New Roman" pitchFamily="18" charset="0"/>
              </a:rPr>
              <a:t>, </a:t>
            </a:r>
            <a:r>
              <a:rPr lang="en-US" sz="1800" b="1" dirty="0" err="1">
                <a:cs typeface="Times New Roman" pitchFamily="18" charset="0"/>
              </a:rPr>
              <a:t>ối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vỡ</a:t>
            </a:r>
            <a:r>
              <a:rPr lang="en-US" sz="1800" b="1" dirty="0">
                <a:cs typeface="Times New Roman" pitchFamily="18" charset="0"/>
              </a:rPr>
              <a:t> non </a:t>
            </a:r>
            <a:r>
              <a:rPr lang="en-US" sz="1800" b="1" dirty="0" err="1">
                <a:cs typeface="Times New Roman" pitchFamily="18" charset="0"/>
              </a:rPr>
              <a:t>giờ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thứ</a:t>
            </a:r>
            <a:r>
              <a:rPr lang="en-US" sz="1800" b="1" dirty="0">
                <a:cs typeface="Times New Roman" pitchFamily="18" charset="0"/>
              </a:rPr>
              <a:t> 1 </a:t>
            </a:r>
            <a:r>
              <a:rPr lang="en-US" sz="1800" dirty="0">
                <a:cs typeface="Times New Roman" pitchFamily="18" charset="0"/>
              </a:rPr>
              <a:t>. </a:t>
            </a:r>
            <a:r>
              <a:rPr lang="en-US" sz="1800" dirty="0" err="1">
                <a:cs typeface="Times New Roman" pitchFamily="18" charset="0"/>
              </a:rPr>
              <a:t>Sau</a:t>
            </a:r>
            <a:r>
              <a:rPr lang="en-US" sz="1800" dirty="0">
                <a:cs typeface="Times New Roman" pitchFamily="18" charset="0"/>
              </a:rPr>
              <a:t> 13h </a:t>
            </a:r>
            <a:r>
              <a:rPr lang="en-US" sz="1800" dirty="0" err="1">
                <a:cs typeface="Times New Roman" pitchFamily="18" charset="0"/>
              </a:rPr>
              <a:t>theo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tại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phòng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chờ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đẻ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sản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phụ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được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chỉ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định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đẻ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chỉ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huy</a:t>
            </a:r>
            <a:r>
              <a:rPr lang="en-US" sz="1800" dirty="0">
                <a:cs typeface="Times New Roman" pitchFamily="18" charset="0"/>
              </a:rPr>
              <a:t>  5IU oxytocin </a:t>
            </a:r>
            <a:r>
              <a:rPr lang="en-US" sz="1800" dirty="0" err="1">
                <a:cs typeface="Times New Roman" pitchFamily="18" charset="0"/>
              </a:rPr>
              <a:t>pha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truyền</a:t>
            </a:r>
            <a:r>
              <a:rPr lang="en-US" sz="1800" dirty="0">
                <a:cs typeface="Times New Roman" pitchFamily="18" charset="0"/>
              </a:rPr>
              <a:t> 500ml Glucose 5% (8 </a:t>
            </a:r>
            <a:r>
              <a:rPr lang="en-US" sz="1800" dirty="0" err="1">
                <a:cs typeface="Times New Roman" pitchFamily="18" charset="0"/>
              </a:rPr>
              <a:t>giọt</a:t>
            </a:r>
            <a:r>
              <a:rPr lang="en-US" sz="1800" dirty="0">
                <a:cs typeface="Times New Roman" pitchFamily="18" charset="0"/>
              </a:rPr>
              <a:t> /</a:t>
            </a:r>
            <a:r>
              <a:rPr lang="en-US" sz="1800" dirty="0" err="1">
                <a:cs typeface="Times New Roman" pitchFamily="18" charset="0"/>
              </a:rPr>
              <a:t>phút</a:t>
            </a:r>
            <a:r>
              <a:rPr lang="en-US" sz="1800" dirty="0">
                <a:cs typeface="Times New Roman" pitchFamily="18" charset="0"/>
              </a:rPr>
              <a:t>) </a:t>
            </a:r>
            <a:r>
              <a:rPr lang="en-US" sz="1800" dirty="0" err="1">
                <a:cs typeface="Times New Roman" pitchFamily="18" charset="0"/>
              </a:rPr>
              <a:t>sau</a:t>
            </a:r>
            <a:r>
              <a:rPr lang="en-US" sz="1800" dirty="0">
                <a:cs typeface="Times New Roman" pitchFamily="18" charset="0"/>
              </a:rPr>
              <a:t> 30 </a:t>
            </a:r>
            <a:r>
              <a:rPr lang="en-US" sz="1800" dirty="0" err="1">
                <a:cs typeface="Times New Roman" pitchFamily="18" charset="0"/>
              </a:rPr>
              <a:t>phút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sinh</a:t>
            </a:r>
            <a:r>
              <a:rPr lang="en-US" sz="1800" b="1" dirty="0">
                <a:cs typeface="Times New Roman" pitchFamily="18" charset="0"/>
              </a:rPr>
              <a:t> 1 </a:t>
            </a:r>
            <a:r>
              <a:rPr lang="en-US" sz="1800" b="1" dirty="0" err="1">
                <a:cs typeface="Times New Roman" pitchFamily="18" charset="0"/>
              </a:rPr>
              <a:t>nhi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nam</a:t>
            </a:r>
            <a:r>
              <a:rPr lang="en-US" sz="1800" b="1" dirty="0">
                <a:cs typeface="Times New Roman" pitchFamily="18" charset="0"/>
              </a:rPr>
              <a:t> 1700g , Apgar 7-8-8,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cắt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khâu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tầng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sinh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môn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vị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trí</a:t>
            </a:r>
            <a:r>
              <a:rPr lang="en-US" sz="1800" dirty="0">
                <a:cs typeface="Times New Roman" pitchFamily="18" charset="0"/>
              </a:rPr>
              <a:t> 7h , </a:t>
            </a:r>
            <a:r>
              <a:rPr lang="en-US" sz="1800" dirty="0" err="1">
                <a:cs typeface="Times New Roman" pitchFamily="18" charset="0"/>
              </a:rPr>
              <a:t>sổ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rau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thiếu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nên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kiểm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soát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tử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cung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bằng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tay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lượng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máy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mất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khoảng</a:t>
            </a:r>
            <a:r>
              <a:rPr lang="en-US" sz="1800" dirty="0">
                <a:cs typeface="Times New Roman" pitchFamily="18" charset="0"/>
              </a:rPr>
              <a:t> 300ml. </a:t>
            </a:r>
            <a:r>
              <a:rPr lang="en-US" sz="1800" dirty="0" err="1">
                <a:cs typeface="Times New Roman" pitchFamily="18" charset="0"/>
              </a:rPr>
              <a:t>Trong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và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sau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đẻ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mẹ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ổn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định</a:t>
            </a:r>
            <a:r>
              <a:rPr lang="en-US" sz="1800" dirty="0">
                <a:cs typeface="Times New Roman" pitchFamily="18" charset="0"/>
              </a:rPr>
              <a:t>, con </a:t>
            </a:r>
            <a:r>
              <a:rPr lang="en-US" sz="1800" dirty="0" err="1">
                <a:cs typeface="Times New Roman" pitchFamily="18" charset="0"/>
              </a:rPr>
              <a:t>chuyển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hồi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sức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nhi</a:t>
            </a:r>
            <a:r>
              <a:rPr lang="en-US" sz="1800" dirty="0"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4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V. </a:t>
            </a:r>
            <a:r>
              <a:rPr lang="en-US" b="1" dirty="0" err="1">
                <a:solidFill>
                  <a:srgbClr val="FF0000"/>
                </a:solidFill>
              </a:rPr>
              <a:t>Tóm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257800"/>
          </a:xfrm>
        </p:spPr>
        <p:txBody>
          <a:bodyPr>
            <a:noAutofit/>
          </a:bodyPr>
          <a:lstStyle/>
          <a:p>
            <a:pPr marL="0" lvl="2" indent="0">
              <a:lnSpc>
                <a:spcPct val="150000"/>
              </a:lnSpc>
              <a:buClr>
                <a:schemeClr val="accent1"/>
              </a:buClr>
              <a:buSzPct val="85000"/>
              <a:buNone/>
            </a:pP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2h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0" lvl="2" indent="0">
              <a:lnSpc>
                <a:spcPct val="150000"/>
              </a:lnSpc>
              <a:buClr>
                <a:schemeClr val="accent1"/>
              </a:buClr>
              <a:buSzPct val="85000"/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1.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Toàn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2" indent="0">
              <a:lnSpc>
                <a:spcPct val="150000"/>
              </a:lnSpc>
              <a:buClr>
                <a:schemeClr val="accent1"/>
              </a:buClr>
              <a:buSzPct val="85000"/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tốt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lnSpc>
                <a:spcPct val="150000"/>
              </a:lnSpc>
              <a:buClr>
                <a:schemeClr val="accent1"/>
              </a:buClr>
              <a:buSzPct val="85000"/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M: 87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, HA: 130/70mmHg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: 36,5°C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HCTM (-);  HCNT (-).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2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vú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sưng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tấy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núm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vú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tụt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non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sẹo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co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rốn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TSM,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vết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khâu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7h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nề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mép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thấm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đẫm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khố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thẫm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;CTC :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hé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rách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94360" lvl="2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07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1220</Words>
  <Application>Microsoft Office PowerPoint</Application>
  <PresentationFormat>Trình chiếu Trên màn hình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3" baseType="lpstr">
      <vt:lpstr>Civic</vt:lpstr>
      <vt:lpstr>  BỆNH ÁN GIAO BAN </vt:lpstr>
      <vt:lpstr>I. Hành chính </vt:lpstr>
      <vt:lpstr>II. Tiền sử</vt:lpstr>
      <vt:lpstr>III. Bệnh sử </vt:lpstr>
      <vt:lpstr>Bệnh sử </vt:lpstr>
      <vt:lpstr>IV. Khám bệnh 2h sau đẻ</vt:lpstr>
      <vt:lpstr>IV. Khám bệnh 2h sau đẻ</vt:lpstr>
      <vt:lpstr>V. Tóm tắt bệnh án </vt:lpstr>
      <vt:lpstr>V. Tóm tắt bệnh án </vt:lpstr>
      <vt:lpstr>V. Tóm tắt bệnh án </vt:lpstr>
      <vt:lpstr>V. Tóm tắt bệnh án </vt:lpstr>
      <vt:lpstr>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 giao ban</dc:title>
  <dc:creator>Windows User</dc:creator>
  <cp:lastModifiedBy>Người dùng Không xác định</cp:lastModifiedBy>
  <cp:revision>29</cp:revision>
  <dcterms:created xsi:type="dcterms:W3CDTF">2020-04-05T09:26:44Z</dcterms:created>
  <dcterms:modified xsi:type="dcterms:W3CDTF">2020-04-15T12:15:01Z</dcterms:modified>
</cp:coreProperties>
</file>