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Hiệp Nhữ" initials="HN" lastIdx="16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57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3" y="51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commentAuthors" Target="commentAuthor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66F78A-A9C7-46FE-B80F-79DC9EBF0DE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7E08D7-668C-4C21-9C96-CC16B6F6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66F78A-A9C7-46FE-B80F-79DC9EBF0DE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7E08D7-668C-4C21-9C96-CC16B6F6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66F78A-A9C7-46FE-B80F-79DC9EBF0DE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7E08D7-668C-4C21-9C96-CC16B6F6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66F78A-A9C7-46FE-B80F-79DC9EBF0DE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7E08D7-668C-4C21-9C96-CC16B6F6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66F78A-A9C7-46FE-B80F-79DC9EBF0DE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7E08D7-668C-4C21-9C96-CC16B6F6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66F78A-A9C7-46FE-B80F-79DC9EBF0DE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7E08D7-668C-4C21-9C96-CC16B6F6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66F78A-A9C7-46FE-B80F-79DC9EBF0DE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7E08D7-668C-4C21-9C96-CC16B6F6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66F78A-A9C7-46FE-B80F-79DC9EBF0DE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7E08D7-668C-4C21-9C96-CC16B6F6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66F78A-A9C7-46FE-B80F-79DC9EBF0DE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7E08D7-668C-4C21-9C96-CC16B6F6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66F78A-A9C7-46FE-B80F-79DC9EBF0DE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7E08D7-668C-4C21-9C96-CC16B6F6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66F78A-A9C7-46FE-B80F-79DC9EBF0DE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7E08D7-668C-4C21-9C96-CC16B6F6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F78A-A9C7-46FE-B80F-79DC9EBF0DE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08D7-668C-4C21-9C96-CC16B6F63D7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5"/>
          <p:cNvSpPr txBox="1"/>
          <p:nvPr/>
        </p:nvSpPr>
        <p:spPr>
          <a:xfrm rot="10800000" flipH="1" flipV="1">
            <a:off x="678180" y="467419"/>
            <a:ext cx="10919460" cy="5781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ban 09/04/2020</a:t>
            </a:r>
          </a:p>
          <a:p>
            <a:pPr algn="ctr"/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PHẠM THỊ VÂN CHI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37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An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Lão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04/04/2020</a:t>
            </a:r>
          </a:p>
          <a:p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Thai 33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5"/>
          <p:cNvSpPr txBox="1"/>
          <p:nvPr/>
        </p:nvSpPr>
        <p:spPr>
          <a:xfrm rot="10800000" flipH="1" flipV="1">
            <a:off x="783736" y="275955"/>
            <a:ext cx="10919460" cy="33807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Ngày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7/3/2020</a:t>
            </a:r>
          </a:p>
          <a:p>
            <a:pPr algn="just"/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thức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	HC 3,41 T/l</a:t>
            </a: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Hb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98 g/l</a:t>
            </a: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Hct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0.323 l/l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bổ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b="1" sz="2400" lang="vi-V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đô</a:t>
            </a:r>
            <a:r>
              <a:rPr altLang="en-US"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altLang="en-US"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altLang="en-US"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altLang="en-US"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altLang="en-US"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tiểu</a:t>
            </a:r>
            <a:r>
              <a:rPr altLang="en-US"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cầu</a:t>
            </a:r>
            <a:r>
              <a:rPr altLang="en-US"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xét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nghiệm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bình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5"/>
          <p:cNvSpPr txBox="1"/>
          <p:nvPr/>
        </p:nvSpPr>
        <p:spPr>
          <a:xfrm rot="10800000" flipH="1" flipV="1">
            <a:off x="800100" y="15895"/>
            <a:ext cx="10919460" cy="891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Tóm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tắt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bệnh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án</a:t>
            </a:r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48597" name="TextBox 2"/>
          <p:cNvSpPr txBox="1"/>
          <p:nvPr/>
        </p:nvSpPr>
        <p:spPr>
          <a:xfrm rot="10800000" flipH="1" flipV="1">
            <a:off x="800100" y="2684872"/>
            <a:ext cx="10919460" cy="1869442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phụ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5, 33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bất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ờng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đạo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ngày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1. Qua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hỏi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thấy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Tiền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 4013: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sống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5"/>
          <p:cNvSpPr txBox="1"/>
          <p:nvPr/>
        </p:nvSpPr>
        <p:spPr>
          <a:xfrm rot="10800000" flipH="1" flipV="1">
            <a:off x="800100" y="15895"/>
            <a:ext cx="10919460" cy="891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Tóm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tắt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bệnh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án</a:t>
            </a:r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48599" name="TextBox 2"/>
          <p:cNvSpPr txBox="1"/>
          <p:nvPr/>
        </p:nvSpPr>
        <p:spPr>
          <a:xfrm rot="10800000" flipH="1" flipV="1">
            <a:off x="617220" y="1216190"/>
            <a:ext cx="10919460" cy="6136639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thăm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xét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chẩn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Thai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5, 33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ngôi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Rau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tiền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tiêm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trưởng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phổi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Nói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rõ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tiêm lúc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altLang="en-US" lang="zh-CN"/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8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giờ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vi-VN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lấy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thai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dấu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chuyển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dạ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tuần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ngôi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ngược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tiền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vi-VN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đạo</a:t>
            </a:r>
            <a:endParaRPr/>
          </a:p>
          <a:p>
            <a:pPr algn="just"/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vô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mê </a:t>
            </a:r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endParaRPr/>
          </a:p>
          <a:p>
            <a:pPr algn="just"/>
            <a:r>
              <a:rPr altLang="en-US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TC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uá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phẫu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endParaRPr/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	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lấy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nặng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2000g, Apgar 6-8-8, DR 50cm,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thở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oxy qua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gọng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30s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trẻ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to.</a:t>
            </a: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	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chặt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lấy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rang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chảy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TC co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kém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Duratoxin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indent="-342900" marL="342900">
              <a:buFont typeface="Wingdings" panose="05000000000000000000" pitchFamily="2" charset="2"/>
              <a:buChar char="à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cắt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túi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cùng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Douglas.</a:t>
            </a:r>
          </a:p>
          <a:p>
            <a:pPr algn="just" indent="-342900" marL="342900">
              <a:buFont typeface="Wingdings" panose="05000000000000000000" pitchFamily="2" charset="2"/>
              <a:buChar char="à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5"/>
          <p:cNvSpPr txBox="1"/>
          <p:nvPr/>
        </p:nvSpPr>
        <p:spPr>
          <a:xfrm rot="10800000" flipH="1" flipV="1">
            <a:off x="800100" y="15895"/>
            <a:ext cx="10919460" cy="891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Tóm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tắt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bệnh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án</a:t>
            </a:r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48601" name="TextBox 2"/>
          <p:cNvSpPr txBox="1"/>
          <p:nvPr/>
        </p:nvSpPr>
        <p:spPr>
          <a:xfrm rot="10800000" flipH="1" flipV="1">
            <a:off x="800100" y="493367"/>
            <a:ext cx="10919460" cy="6492239"/>
          </a:xfrm>
          <a:prstGeom prst="rect"/>
          <a:noFill/>
        </p:spPr>
        <p:txBody>
          <a:bodyPr rtlCol="0" wrap="square">
            <a:spAutoFit/>
          </a:bodyPr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algn="just"/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Ngày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tỉnh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HC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thiếu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(+).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ít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ổ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bụng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200ml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đỏ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loãng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Ngày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tỉnh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HC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(+). Hai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vú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sữa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ít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ổ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bụng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150ml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đỏ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loãng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CTM: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HC 2,31 T/l,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Hb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73g/l,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Hct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21,2%</a:t>
            </a:r>
          </a:p>
          <a:p>
            <a:pPr algn="just" indent="-342900" marL="342900">
              <a:buFont typeface="Wingdings" panose="05000000000000000000" pitchFamily="2" charset="2"/>
              <a:buChar char="à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truyền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350ml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khối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toàn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algn="just" indent="-342900" marL="342900">
              <a:buFont typeface="Wingdings" panose="05000000000000000000" pitchFamily="2" charset="2"/>
              <a:buChar char="à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ngày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tỉnh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xúc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Hội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(+). Hai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vú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sữa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non.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nề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nhẹ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ít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mùi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nồng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ổ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bụng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thêm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đã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rút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CTM: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HC 3,41 T/l,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Hb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98 g/l,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Hct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32,3%</a:t>
            </a:r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5"/>
          <p:cNvSpPr txBox="1"/>
          <p:nvPr/>
        </p:nvSpPr>
        <p:spPr>
          <a:xfrm rot="10800000" flipH="1" flipV="1">
            <a:off x="800100" y="15895"/>
            <a:ext cx="10919460" cy="891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Chẩn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đoán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48603" name="Isosceles Triangle 1"/>
          <p:cNvSpPr/>
          <p:nvPr/>
        </p:nvSpPr>
        <p:spPr>
          <a:xfrm>
            <a:off x="567690" y="1704559"/>
            <a:ext cx="464820" cy="419100"/>
          </a:xfrm>
          <a:prstGeom prst="triangle"/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4" name="TextBox 3"/>
          <p:cNvSpPr txBox="1"/>
          <p:nvPr/>
        </p:nvSpPr>
        <p:spPr>
          <a:xfrm>
            <a:off x="1280160" y="1477328"/>
            <a:ext cx="104394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5, 33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răng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48605" name="TextBox 6"/>
          <p:cNvSpPr txBox="1"/>
          <p:nvPr/>
        </p:nvSpPr>
        <p:spPr>
          <a:xfrm>
            <a:off x="567690" y="2887980"/>
            <a:ext cx="1063371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6" name="TextBox 7"/>
          <p:cNvSpPr txBox="1"/>
          <p:nvPr/>
        </p:nvSpPr>
        <p:spPr>
          <a:xfrm>
            <a:off x="567690" y="3429000"/>
            <a:ext cx="10633710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indent="-342900" marL="342900">
              <a:buFontTx/>
              <a:buChar char="-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Tx/>
              <a:buChar char="-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indent="-342900" marL="342900">
              <a:buFontTx/>
              <a:buChar char="-"/>
            </a:pP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con: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hấp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extBox 5"/>
          <p:cNvSpPr txBox="1"/>
          <p:nvPr/>
        </p:nvSpPr>
        <p:spPr>
          <a:xfrm rot="10800000" flipH="1" flipV="1">
            <a:off x="678180" y="289618"/>
            <a:ext cx="10919460" cy="61366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 marL="457200">
              <a:buAutoNum type="arabicPeriod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AutoNum type="arabicPeriod"/>
            </a:pP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lvl="1" marL="914400">
              <a:buAutoNum type="alphaLcPeriod"/>
            </a:pP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 lvl="1" marL="914400">
              <a:buAutoNum type="alphaLcPeriod"/>
            </a:pP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 lvl="1" marL="914400">
              <a:buAutoNum type="alphaLcPeriod"/>
            </a:pP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nguyệt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28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4,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vi-V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altLang="en-US" lang="zh-CN">
              <a:solidFill>
                <a:srgbClr val="FF0000"/>
              </a:solidFill>
            </a:endParaRPr>
          </a:p>
          <a:p>
            <a:pPr lvl="1"/>
            <a:endParaRPr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5"/>
          <p:cNvSpPr txBox="1"/>
          <p:nvPr/>
        </p:nvSpPr>
        <p:spPr>
          <a:xfrm rot="10800000" flipH="1" flipV="1">
            <a:off x="677930" y="560043"/>
            <a:ext cx="10919460" cy="55143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PARA 4013</a:t>
            </a: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Con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2008,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3500g,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Con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2011,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3600g,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Con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2013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3800g,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do tai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đuối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2015,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Con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đẻ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2017,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4000g,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Box 5"/>
          <p:cNvSpPr txBox="1"/>
          <p:nvPr/>
        </p:nvSpPr>
        <p:spPr>
          <a:xfrm rot="10800000" flipH="1" flipV="1">
            <a:off x="624840" y="29269"/>
            <a:ext cx="10919460" cy="6581138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5, 33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20/05/2020.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nghén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khám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thấy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phụ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tỉnh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xúc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niêm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mạc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hồng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phù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Mạch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80l/p, HA 110/70mmHg.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145 l/p.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Tử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trứng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ngôi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BCTC 24cm.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CCTC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rõ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ít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đỏ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lẫn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cục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CTC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thế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hé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lỗ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ngoài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Ối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chưa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vỡ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5"/>
          <p:cNvSpPr txBox="1"/>
          <p:nvPr/>
        </p:nvSpPr>
        <p:spPr>
          <a:xfrm rot="10800000" flipH="1" flipV="1">
            <a:off x="624840" y="165157"/>
            <a:ext cx="10919460" cy="54254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Siêu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âm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-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ảnh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ngôi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33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tuần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145 l/p. </a:t>
            </a: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- Rau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tiền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bàng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mạch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tăng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Siê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vi-V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âm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nói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rõ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bám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mặ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trước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mặ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altLang="en-US" lang="zh-CN"/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-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ối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thức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	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HC: 3,72 T/l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122 g/l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Hct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0.342 l/l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thiếu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vi-V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đông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tiểu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cầu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altLang="en-US" lang="zh-CN"/>
          </a:p>
          <a:p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xét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nghiệm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bình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Box 5"/>
          <p:cNvSpPr txBox="1"/>
          <p:nvPr/>
        </p:nvSpPr>
        <p:spPr>
          <a:xfrm rot="10800000" flipH="1" flipV="1">
            <a:off x="670560" y="97170"/>
            <a:ext cx="10919460" cy="68478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chẩn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Thai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5, 33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tuần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ngôi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ngược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Rau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tiền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đạo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trung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tâm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vết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đẻ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cũ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dõi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khoa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xử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trí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Nifedipin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Toxacin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tiêm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trưởng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phổi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truyền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hồng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giờ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phụ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tỉnh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xúc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Mạch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85l/p. HA 110/70mmHg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Tim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140l/p.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CCTC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cường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nhẹ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ít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cục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CTC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mở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2cm.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Monitoring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khoa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CCTC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3,4,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cường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nhẹ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Tim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140l/p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dao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bình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lấy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thai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5"/>
          <p:cNvSpPr txBox="1"/>
          <p:nvPr/>
        </p:nvSpPr>
        <p:spPr>
          <a:xfrm rot="10800000" flipH="1" flipV="1">
            <a:off x="655320" y="460584"/>
            <a:ext cx="10919460" cy="55143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lấy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thai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vô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cảm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Mê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NKQ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Quá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rạch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2000g, Apgar 6-8-8, DR 50cm.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thở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oxy qua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Doratoxin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5"/>
          <p:cNvSpPr txBox="1"/>
          <p:nvPr/>
        </p:nvSpPr>
        <p:spPr>
          <a:xfrm rot="10800000" flipH="1" flipV="1">
            <a:off x="662940" y="237064"/>
            <a:ext cx="10919460" cy="58699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algn="just"/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Ngày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tỉnh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M 100 l/p, HA 110/70mmHg.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ít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ổ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bụng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200ml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đỏ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loãng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Ngày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tỉnh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Da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niêm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mạc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nhợt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Mạch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86 l/p, HA 110/70mmHg. Hai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vú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sữa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ít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ổ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bụng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200ml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đỏ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loãng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CTM: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HC 2,31 T/l,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Hb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73g/l,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Hct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21,2%</a:t>
            </a:r>
          </a:p>
          <a:p>
            <a:pPr algn="just" indent="-342900" marL="342900">
              <a:buFont typeface="Wingdings" panose="05000000000000000000" pitchFamily="2" charset="2"/>
              <a:buChar char="à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truyền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350ml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toàn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algn="just" indent="-342900" marL="342900">
              <a:buFont typeface="Wingdings" panose="05000000000000000000" pitchFamily="2" charset="2"/>
              <a:buChar char="à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ngày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tỉnh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Còn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5"/>
          <p:cNvSpPr txBox="1"/>
          <p:nvPr/>
        </p:nvSpPr>
        <p:spPr>
          <a:xfrm rot="10800000" flipH="1" flipV="1">
            <a:off x="731520" y="26244"/>
            <a:ext cx="10919460" cy="65811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b="1"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I. 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Toàn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thân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tỉnh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xúc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 xanh, niêm mạc hồng nhạt.</a:t>
            </a:r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phù.</a:t>
            </a:r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Mạch 87 l/p, HA 110/70mmHg.</a:t>
            </a:r>
            <a:endParaRPr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vú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vú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nứt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non.</a:t>
            </a:r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mùi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nồng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lvl="1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Elena Millance</dc:creator>
  <cp:lastModifiedBy>Elena Millance</cp:lastModifiedBy>
  <dcterms:created xsi:type="dcterms:W3CDTF">2020-04-07T18:15:09Z</dcterms:created>
  <dcterms:modified xsi:type="dcterms:W3CDTF">2020-04-09T13:34:10Z</dcterms:modified>
</cp:coreProperties>
</file>