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</p:sldIdLst>
  <p:sldSz type="screen16x9" cy="6858000" cx="12192000"/>
  <p:notesSz cx="6858000" cy="9144000"/>
  <p:defaultTextStyle>
    <a:defPPr>
      <a:defRPr lang="vi-V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4961" autoAdjust="0"/>
    <p:restoredTop sz="94660"/>
  </p:normalViewPr>
  <p:slideViewPr>
    <p:cSldViewPr showGuides="1" snapToGrid="0">
      <p:cViewPr varScale="1">
        <p:scale>
          <a:sx n="63" d="100"/>
          <a:sy n="63" d="100"/>
        </p:scale>
        <p:origin x="924" y="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097155" name="Picture 15" descr="HD-PanelTitleR1.png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/>
          </p:spPr>
        </p:pic>
        <p:sp>
          <p:nvSpPr>
            <p:cNvPr id="1048582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/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97156" name="Picture 16" descr="HDRibbonTitle-UniformTrim.png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2"/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/>
          </p:spPr>
        </p:pic>
        <p:pic>
          <p:nvPicPr>
            <p:cNvPr id="2097157" name="Picture 19" descr="HDRibbonTitle-UniformTrim.png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2"/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/>
          </p:spPr>
        </p:pic>
      </p:grpSp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algn="ctr" indent="0" marL="0">
              <a:buNone/>
              <a:defRPr sz="2100">
                <a:solidFill>
                  <a:schemeClr val="tx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p>
            <a:fld id="{0CA2C4C3-55B2-4092-A2DF-69B3B2F2E2E6}" type="datetimeFigureOut">
              <a:rPr lang="vi-VN" smtClean="0"/>
              <a:t>05/04/2020</a:t>
            </a:fld>
            <a:endParaRPr lang="vi-VN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p>
            <a:endParaRPr lang="vi-VN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p>
            <a:fld id="{94C494A9-6F1A-43D1-9858-559AC8AFCFDC}" type="slidenum">
              <a:rPr lang="vi-VN" smtClean="0"/>
              <a:t>‹#›</a:t>
            </a:fld>
            <a:endParaRPr lang="vi-VN"/>
          </a:p>
        </p:txBody>
      </p:sp>
      <p:cxnSp>
        <p:nvCxnSpPr>
          <p:cNvPr id="3145728" name="Straight Connector 14"/>
          <p:cNvCxnSpPr>
            <a:cxnSpLocks/>
          </p:cNvCxnSpPr>
          <p:nvPr/>
        </p:nvCxnSpPr>
        <p:spPr>
          <a:xfrm>
            <a:off x="2692399" y="3522131"/>
            <a:ext cx="6815668" cy="0"/>
          </a:xfrm>
          <a:prstGeom prst="line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b="0" sz="2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4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75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7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CA2C4C3-55B2-4092-A2DF-69B3B2F2E2E6}" type="datetimeFigureOut">
              <a:rPr lang="vi-VN" smtClean="0"/>
              <a:t>05/04/2020</a:t>
            </a:fld>
            <a:endParaRPr lang="vi-VN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vi-VN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C494A9-6F1A-43D1-9858-559AC8AFCFDC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b="0" cap="none" sz="3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28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algn="ct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CA2C4C3-55B2-4092-A2DF-69B3B2F2E2E6}" type="datetimeFigureOut">
              <a:rPr lang="vi-VN" smtClean="0"/>
              <a:t>05/04/2020</a:t>
            </a:fld>
            <a:endParaRPr lang="vi-VN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vi-VN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C494A9-6F1A-43D1-9858-559AC8AFCFDC}" type="slidenum">
              <a:rPr lang="vi-VN" smtClean="0"/>
              <a:t>‹#›</a:t>
            </a:fld>
            <a:endParaRPr lang="vi-VN"/>
          </a:p>
        </p:txBody>
      </p:sp>
      <p:cxnSp>
        <p:nvCxnSpPr>
          <p:cNvPr id="3145731" name="Straight Connector 14"/>
          <p:cNvCxnSpPr>
            <a:cxnSpLocks/>
          </p:cNvCxnSpPr>
          <p:nvPr/>
        </p:nvCxnSpPr>
        <p:spPr>
          <a:xfrm>
            <a:off x="1396169" y="4140199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6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algn="r" indent="0" marL="0">
              <a:buFontTx/>
              <a:buNone/>
              <a:defRPr sz="2000"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67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algn="ct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CA2C4C3-55B2-4092-A2DF-69B3B2F2E2E6}" type="datetimeFigureOut">
              <a:rPr lang="vi-VN" smtClean="0"/>
              <a:t>05/04/2020</a:t>
            </a:fld>
            <a:endParaRPr lang="vi-VN"/>
          </a:p>
        </p:txBody>
      </p:sp>
      <p:sp>
        <p:nvSpPr>
          <p:cNvPr id="10486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vi-VN"/>
          </a:p>
        </p:txBody>
      </p:sp>
      <p:sp>
        <p:nvSpPr>
          <p:cNvPr id="10486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C494A9-6F1A-43D1-9858-559AC8AFCFDC}" type="slidenum">
              <a:rPr lang="vi-VN" smtClean="0"/>
              <a:t>‹#›</a:t>
            </a:fld>
            <a:endParaRPr lang="vi-VN"/>
          </a:p>
        </p:txBody>
      </p:sp>
      <p:sp>
        <p:nvSpPr>
          <p:cNvPr id="1048671" name="TextBox 13"/>
          <p:cNvSpPr txBox="1"/>
          <p:nvPr/>
        </p:nvSpPr>
        <p:spPr>
          <a:xfrm>
            <a:off x="862013" y="87996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72" name="TextBox 14"/>
          <p:cNvSpPr txBox="1"/>
          <p:nvPr/>
        </p:nvSpPr>
        <p:spPr>
          <a:xfrm>
            <a:off x="10600267" y="2827870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3145736" name="Straight Connector 18"/>
          <p:cNvCxnSpPr>
            <a:cxnSpLocks/>
          </p:cNvCxnSpPr>
          <p:nvPr/>
        </p:nvCxnSpPr>
        <p:spPr>
          <a:xfrm>
            <a:off x="1396169" y="4140199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b="0" cap="none" sz="3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2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algn="l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CA2C4C3-55B2-4092-A2DF-69B3B2F2E2E6}" type="datetimeFigureOut">
              <a:rPr lang="vi-VN" smtClean="0"/>
              <a:t>05/04/2020</a:t>
            </a:fld>
            <a:endParaRPr lang="vi-VN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vi-VN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C494A9-6F1A-43D1-9858-559AC8AFCFDC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algn="l" indent="0" mar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CA2C4C3-55B2-4092-A2DF-69B3B2F2E2E6}" type="datetimeFigureOut">
              <a:rPr lang="vi-VN" smtClean="0"/>
              <a:t>05/04/2020</a:t>
            </a:fld>
            <a:endParaRPr lang="vi-VN"/>
          </a:p>
        </p:txBody>
      </p:sp>
      <p:sp>
        <p:nvSpPr>
          <p:cNvPr id="10486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vi-VN"/>
          </a:p>
        </p:txBody>
      </p:sp>
      <p:sp>
        <p:nvSpPr>
          <p:cNvPr id="10486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C494A9-6F1A-43D1-9858-559AC8AFCFDC}" type="slidenum">
              <a:rPr lang="vi-VN" smtClean="0"/>
              <a:t>‹#›</a:t>
            </a:fld>
            <a:endParaRPr lang="vi-VN"/>
          </a:p>
        </p:txBody>
      </p:sp>
      <p:sp>
        <p:nvSpPr>
          <p:cNvPr id="1048691" name="TextBox 11"/>
          <p:cNvSpPr txBox="1"/>
          <p:nvPr/>
        </p:nvSpPr>
        <p:spPr>
          <a:xfrm>
            <a:off x="862013" y="87996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92" name="TextBox 12"/>
          <p:cNvSpPr txBox="1"/>
          <p:nvPr/>
        </p:nvSpPr>
        <p:spPr>
          <a:xfrm>
            <a:off x="10600267" y="259926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3145738" name="Straight Connector 25"/>
          <p:cNvCxnSpPr>
            <a:cxnSpLocks/>
          </p:cNvCxnSpPr>
          <p:nvPr/>
        </p:nvCxnSpPr>
        <p:spPr>
          <a:xfrm>
            <a:off x="1396169" y="3429000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anchor="ctr" bIns="45720" lIns="91440" rIns="91440" rtlCol="0" tIns="45720" vert="horz">
            <a:normAutofit/>
          </a:bodyPr>
          <a:lstStyle>
            <a:lvl1pPr>
              <a:defRPr b="0" dirty="0" lang="en-US"/>
            </a:lvl1pPr>
          </a:lstStyle>
          <a:p>
            <a:pPr lvl="0" marL="0"/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39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algn="l" indent="0" mar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CA2C4C3-55B2-4092-A2DF-69B3B2F2E2E6}" type="datetimeFigureOut">
              <a:rPr lang="vi-VN" smtClean="0"/>
              <a:t>05/04/2020</a:t>
            </a:fld>
            <a:endParaRPr lang="vi-VN"/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vi-VN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C494A9-6F1A-43D1-9858-559AC8AFCFDC}" type="slidenum">
              <a:rPr lang="vi-VN" smtClean="0"/>
              <a:t>‹#›</a:t>
            </a:fld>
            <a:endParaRPr lang="vi-VN"/>
          </a:p>
        </p:txBody>
      </p:sp>
      <p:cxnSp>
        <p:nvCxnSpPr>
          <p:cNvPr id="3145732" name="Straight Connector 14"/>
          <p:cNvCxnSpPr>
            <a:cxnSpLocks/>
          </p:cNvCxnSpPr>
          <p:nvPr/>
        </p:nvCxnSpPr>
        <p:spPr>
          <a:xfrm>
            <a:off x="1396169" y="3429000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/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0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CA2C4C3-55B2-4092-A2DF-69B3B2F2E2E6}" type="datetimeFigureOut">
              <a:rPr lang="vi-VN" smtClean="0"/>
              <a:t>05/04/2020</a:t>
            </a:fld>
            <a:endParaRPr lang="vi-VN"/>
          </a:p>
        </p:txBody>
      </p:sp>
      <p:sp>
        <p:nvSpPr>
          <p:cNvPr id="10487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vi-VN"/>
          </a:p>
        </p:txBody>
      </p:sp>
      <p:sp>
        <p:nvSpPr>
          <p:cNvPr id="10487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C494A9-6F1A-43D1-9858-559AC8AFCFDC}" type="slidenum">
              <a:rPr lang="vi-VN" smtClean="0"/>
              <a:t>‹#›</a:t>
            </a:fld>
            <a:endParaRPr lang="vi-VN"/>
          </a:p>
        </p:txBody>
      </p:sp>
      <p:cxnSp>
        <p:nvCxnSpPr>
          <p:cNvPr id="3145740" name="Straight Connector 13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6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anchor="t"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CA2C4C3-55B2-4092-A2DF-69B3B2F2E2E6}" type="datetimeFigureOut">
              <a:rPr lang="vi-VN" smtClean="0"/>
              <a:t>05/04/2020</a:t>
            </a:fld>
            <a:endParaRPr lang="vi-VN"/>
          </a:p>
        </p:txBody>
      </p:sp>
      <p:sp>
        <p:nvSpPr>
          <p:cNvPr id="10486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vi-VN"/>
          </a:p>
        </p:txBody>
      </p:sp>
      <p:sp>
        <p:nvSpPr>
          <p:cNvPr id="10486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C494A9-6F1A-43D1-9858-559AC8AFCFDC}" type="slidenum">
              <a:rPr lang="vi-VN" smtClean="0"/>
              <a:t>‹#›</a:t>
            </a:fld>
            <a:endParaRPr lang="vi-VN"/>
          </a:p>
        </p:txBody>
      </p:sp>
      <p:cxnSp>
        <p:nvCxnSpPr>
          <p:cNvPr id="3145735" name="Straight Connector 13"/>
          <p:cNvCxnSpPr>
            <a:cxnSpLocks/>
          </p:cNvCxnSpPr>
          <p:nvPr/>
        </p:nvCxnSpPr>
        <p:spPr>
          <a:xfrm>
            <a:off x="8863890" y="990600"/>
            <a:ext cx="0" cy="487680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9" name="Straight Connector 6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CA2C4C3-55B2-4092-A2DF-69B3B2F2E2E6}" type="datetimeFigureOut">
              <a:rPr lang="vi-VN" smtClean="0"/>
              <a:t>05/04/2020</a:t>
            </a:fld>
            <a:endParaRPr lang="vi-VN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vi-VN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C494A9-6F1A-43D1-9858-559AC8AFCFDC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b="0" cap="none" sz="4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5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algn="ctr"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CA2C4C3-55B2-4092-A2DF-69B3B2F2E2E6}" type="datetimeFigureOut">
              <a:rPr lang="vi-VN" smtClean="0"/>
              <a:t>05/04/2020</a:t>
            </a:fld>
            <a:endParaRPr lang="vi-VN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vi-VN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C494A9-6F1A-43D1-9858-559AC8AFCFDC}" type="slidenum">
              <a:rPr lang="vi-VN" smtClean="0"/>
              <a:t>‹#›</a:t>
            </a:fld>
            <a:endParaRPr lang="vi-VN"/>
          </a:p>
        </p:txBody>
      </p:sp>
      <p:cxnSp>
        <p:nvCxnSpPr>
          <p:cNvPr id="3145733" name="Straight Connector 15"/>
          <p:cNvCxnSpPr>
            <a:cxnSpLocks/>
          </p:cNvCxnSpPr>
          <p:nvPr/>
        </p:nvCxnSpPr>
        <p:spPr>
          <a:xfrm>
            <a:off x="2012723" y="3710585"/>
            <a:ext cx="8163380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7" name="Straight Connector 7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0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81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8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CA2C4C3-55B2-4092-A2DF-69B3B2F2E2E6}" type="datetimeFigureOut">
              <a:rPr lang="vi-VN" smtClean="0"/>
              <a:t>05/04/2020</a:t>
            </a:fld>
            <a:endParaRPr lang="vi-VN"/>
          </a:p>
        </p:txBody>
      </p:sp>
      <p:sp>
        <p:nvSpPr>
          <p:cNvPr id="104868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vi-VN"/>
          </a:p>
        </p:txBody>
      </p:sp>
      <p:sp>
        <p:nvSpPr>
          <p:cNvPr id="104868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C494A9-6F1A-43D1-9858-559AC8AFCFDC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0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indent="0" marL="0">
              <a:spcBef>
                <a:spcPts val="672"/>
              </a:spcBef>
              <a:spcAft>
                <a:spcPts val="600"/>
              </a:spcAft>
              <a:buNone/>
              <a:defRPr b="0" sz="28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51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5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indent="0" marL="0">
              <a:spcBef>
                <a:spcPts val="672"/>
              </a:spcBef>
              <a:spcAft>
                <a:spcPts val="600"/>
              </a:spcAft>
              <a:buNone/>
              <a:defRPr b="0" sz="28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53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5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CA2C4C3-55B2-4092-A2DF-69B3B2F2E2E6}" type="datetimeFigureOut">
              <a:rPr lang="vi-VN" smtClean="0"/>
              <a:t>05/04/2020</a:t>
            </a:fld>
            <a:endParaRPr lang="vi-VN"/>
          </a:p>
        </p:txBody>
      </p:sp>
      <p:sp>
        <p:nvSpPr>
          <p:cNvPr id="104865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vi-VN"/>
          </a:p>
        </p:txBody>
      </p:sp>
      <p:sp>
        <p:nvSpPr>
          <p:cNvPr id="104865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C494A9-6F1A-43D1-9858-559AC8AFCFDC}" type="slidenum">
              <a:rPr lang="vi-VN" smtClean="0"/>
              <a:t>‹#›</a:t>
            </a:fld>
            <a:endParaRPr lang="vi-VN"/>
          </a:p>
        </p:txBody>
      </p:sp>
      <p:cxnSp>
        <p:nvCxnSpPr>
          <p:cNvPr id="3145734" name="Straight Connector 17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CA2C4C3-55B2-4092-A2DF-69B3B2F2E2E6}" type="datetimeFigureOut">
              <a:rPr lang="vi-VN" smtClean="0"/>
              <a:t>05/04/2020</a:t>
            </a:fld>
            <a:endParaRPr lang="vi-VN"/>
          </a:p>
        </p:txBody>
      </p:sp>
      <p:sp>
        <p:nvSpPr>
          <p:cNvPr id="104862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vi-VN"/>
          </a:p>
        </p:txBody>
      </p:sp>
      <p:sp>
        <p:nvSpPr>
          <p:cNvPr id="10486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C494A9-6F1A-43D1-9858-559AC8AFCFDC}" type="slidenum">
              <a:rPr lang="vi-VN" smtClean="0"/>
              <a:t>‹#›</a:t>
            </a:fld>
            <a:endParaRPr lang="vi-VN"/>
          </a:p>
        </p:txBody>
      </p:sp>
      <p:cxnSp>
        <p:nvCxnSpPr>
          <p:cNvPr id="3145730" name="Straight Connector 13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CA2C4C3-55B2-4092-A2DF-69B3B2F2E2E6}" type="datetimeFigureOut">
              <a:rPr lang="vi-VN" smtClean="0"/>
              <a:t>05/04/2020</a:t>
            </a:fld>
            <a:endParaRPr lang="vi-VN"/>
          </a:p>
        </p:txBody>
      </p:sp>
      <p:sp>
        <p:nvSpPr>
          <p:cNvPr id="104865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vi-VN"/>
          </a:p>
        </p:txBody>
      </p:sp>
      <p:sp>
        <p:nvSpPr>
          <p:cNvPr id="104865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C494A9-6F1A-43D1-9858-559AC8AFCFDC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b="0" sz="2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94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95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9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CA2C4C3-55B2-4092-A2DF-69B3B2F2E2E6}" type="datetimeFigureOut">
              <a:rPr lang="vi-VN" smtClean="0"/>
              <a:t>05/04/2020</a:t>
            </a:fld>
            <a:endParaRPr lang="vi-VN"/>
          </a:p>
        </p:txBody>
      </p:sp>
      <p:sp>
        <p:nvSpPr>
          <p:cNvPr id="104869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vi-VN"/>
          </a:p>
        </p:txBody>
      </p:sp>
      <p:sp>
        <p:nvSpPr>
          <p:cNvPr id="10486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C494A9-6F1A-43D1-9858-559AC8AFCFDC}" type="slidenum">
              <a:rPr lang="vi-VN" smtClean="0"/>
              <a:t>‹#›</a:t>
            </a:fld>
            <a:endParaRPr lang="vi-VN"/>
          </a:p>
        </p:txBody>
      </p:sp>
      <p:cxnSp>
        <p:nvCxnSpPr>
          <p:cNvPr id="3145739" name="Straight Connector 15"/>
          <p:cNvCxnSpPr>
            <a:cxnSpLocks/>
          </p:cNvCxnSpPr>
          <p:nvPr/>
        </p:nvCxnSpPr>
        <p:spPr>
          <a:xfrm>
            <a:off x="1396169" y="2912533"/>
            <a:ext cx="35144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3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3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algn="ctr"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CA2C4C3-55B2-4092-A2DF-69B3B2F2E2E6}" type="datetimeFigureOut">
              <a:rPr lang="vi-VN" smtClean="0"/>
              <a:t>05/04/2020</a:t>
            </a:fld>
            <a:endParaRPr lang="vi-VN"/>
          </a:p>
        </p:txBody>
      </p:sp>
      <p:sp>
        <p:nvSpPr>
          <p:cNvPr id="104863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vi-VN"/>
          </a:p>
        </p:txBody>
      </p:sp>
      <p:sp>
        <p:nvSpPr>
          <p:cNvPr id="104863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C494A9-6F1A-43D1-9858-559AC8AFCFDC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3.png"/><Relationship Id="rId19" Type="http://schemas.openxmlformats.org/officeDocument/2006/relationships/image" Target="../media/image4.png"/><Relationship Id="rId2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97152" name="Picture 7" descr="HD-PanelContent.png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8"/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/>
          </p:spPr>
        </p:pic>
        <p:sp>
          <p:nvSpPr>
            <p:cNvPr id="1048576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/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97153" name="Picture 9" descr="HDRibbonContent-UniformTrim.png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19"/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/>
          </p:spPr>
        </p:pic>
        <p:pic>
          <p:nvPicPr>
            <p:cNvPr id="2097154" name="Picture 10" descr="HDRibbonContent-UniformTrim.png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19"/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/>
          </p:spPr>
        </p:pic>
      </p:grp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/>
          <a:effectLst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A2C4C3-55B2-4092-A2DF-69B3B2F2E2E6}" type="datetimeFigureOut">
              <a:rPr lang="vi-VN" smtClean="0"/>
              <a:t>05/04/2020</a:t>
            </a:fld>
            <a:endParaRPr lang="vi-VN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vi-VN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C494A9-6F1A-43D1-9858-559AC8AFCFDC}" type="slidenum">
              <a:rPr lang="vi-VN" smtClean="0"/>
              <a:t>‹#›</a:t>
            </a:fld>
            <a:endParaRPr lang="vi-V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eaLnBrk="1" hangingPunct="1" latinLnBrk="0" rtl="0">
        <a:spcBef>
          <a:spcPct val="0"/>
        </a:spcBef>
        <a:buNone/>
        <a:defRPr cap="none" sz="4400" kern="1200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2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20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8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6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Bệnh án giao ban</a:t>
            </a:r>
            <a:endParaRPr dirty="0"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dirty="0" lang="vi-V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Tóm tắt bệnh án</a:t>
            </a:r>
            <a:endParaRPr dirty="0"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721948"/>
          </a:xfrm>
        </p:spPr>
        <p:txBody>
          <a:bodyPr>
            <a:normAutofit/>
          </a:bodyPr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 phụ 29 tuổi thai 40T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thai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khoẻ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viện vì đau bụng cơn ngày T1. Qua hỏi và khám thấy: </a:t>
            </a:r>
            <a:endParaRPr altLang="en-US" lang="zh-CN"/>
          </a:p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TS: khỏe mạnh. PARA: 2002, đẻ thường 2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altLang="en-US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altLang="en-US" 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Content Placeholder 2"/>
          <p:cNvSpPr>
            <a:spLocks noGrp="1"/>
          </p:cNvSpPr>
          <p:nvPr>
            <p:ph idx="1"/>
          </p:nvPr>
        </p:nvSpPr>
        <p:spPr>
          <a:xfrm>
            <a:off x="1295401" y="792480"/>
            <a:ext cx="9601196" cy="5083388"/>
          </a:xfrm>
        </p:spPr>
        <p:txBody>
          <a:bodyPr/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chẩn đoán: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Chuyển dạ đẻ lần 3 thai 40T,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giai đoạn </a:t>
            </a:r>
            <a:r>
              <a:rPr dirty="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ngôi đầu</a:t>
            </a:r>
            <a:endParaRPr altLang="en-US" lang="zh-CN"/>
          </a:p>
          <a:p>
            <a:pPr>
              <a:buFont typeface="Arial" panose="020B0604020202020204" pitchFamily="34" charset="0"/>
              <a:buChar char="•"/>
            </a:pP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dõi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đẻ đường dưới tại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phòng chờ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đẻ sau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12h: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triển của cuộc chuyển dạ chậm, cơn co TC thưa yếu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phụ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cho thở Oxy 3l/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tiến hành bấm ối, nước ối màu xanh đục, tim thai 175l/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liên tục trong 20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altLang="en-US" lang="zh-CN"/>
          </a:p>
          <a:p>
            <a:pPr indent="0" marL="0">
              <a:buNone/>
            </a:pP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vi-VN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vi-VN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mổ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mổ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đẻ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 nhi nam nặng 3700gr, APGA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9-10-10,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ối</a:t>
            </a:r>
            <a:r>
              <a:rPr altLang="en-US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Trong và sau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mổ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không xảy ra tai biến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gì. </a:t>
            </a: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Content Placeholder 2"/>
          <p:cNvSpPr>
            <a:spLocks noGrp="1"/>
          </p:cNvSpPr>
          <p:nvPr>
            <p:ph idx="1"/>
          </p:nvPr>
        </p:nvSpPr>
        <p:spPr>
          <a:xfrm>
            <a:off x="929641" y="1021080"/>
            <a:ext cx="10643839" cy="5007188"/>
          </a:xfrm>
        </p:spPr>
        <p:txBody>
          <a:bodyPr>
            <a:normAutofit/>
          </a:bodyPr>
          <a:p>
            <a:pPr indent="0" marL="0">
              <a:buNone/>
            </a:pPr>
          </a:p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 tại 8h sau đẻ: </a:t>
            </a:r>
          </a:p>
          <a:p>
            <a:pPr indent="0" marL="0">
              <a:buNone/>
            </a:pP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-Bệnh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nhân tỉnh, tiếp xúc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altLang="en-US" lang="zh-CN"/>
          </a:p>
          <a:p>
            <a:pPr indent="0" marL="0">
              <a:buNone/>
            </a:pP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-Vú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 bên cân đối, núm vú không tụt không nứt, hơi căng,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sữa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altLang="en-US" lang="zh-CN"/>
          </a:p>
          <a:p>
            <a:pPr indent="0" marL="0">
              <a:buNone/>
            </a:pP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-Vết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mổ phía trên xương mu 3cm ngang nếp lằn bụng dài 10cm, thấ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dịch hồng, còn sưng nề nhẹ</a:t>
            </a:r>
            <a:endParaRPr altLang="en-US" lang="zh-CN"/>
          </a:p>
          <a:p>
            <a:pPr indent="0" marL="0">
              <a:buNone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-Đáy tử cung ngang rốn, co hồi tốt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mậ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chắc</a:t>
            </a:r>
            <a:endParaRPr altLang="en-US" lang="zh-CN"/>
          </a:p>
          <a:p>
            <a:pPr indent="0" marL="0">
              <a:buNone/>
            </a:pPr>
            <a:endParaRPr altLang="en-US" lang="zh-CN"/>
          </a:p>
          <a:p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vi-VN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</a:p>
          <a:p>
            <a:pPr indent="0" marL="0">
              <a:buNone/>
            </a:pP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-Sản dịch đỏ thẫm, số lượng trung bình, có ít máu cục máu đông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Chẩn đoán: Sau mổ đẻ  giờ T8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thai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suy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tại mẹ và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 tạm ổn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dirty="0"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dirty="0"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 trị</a:t>
            </a:r>
            <a:endParaRPr dirty="0"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 đau</a:t>
            </a:r>
          </a:p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Kháng sinh</a:t>
            </a:r>
          </a:p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 dịch</a:t>
            </a:r>
          </a:p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 co tử cung</a:t>
            </a:r>
          </a:p>
          <a:p>
            <a:endParaRPr dirty="0"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-213358" y="524932"/>
            <a:ext cx="9601196" cy="1303867"/>
          </a:xfrm>
        </p:spPr>
        <p:txBody>
          <a:bodyPr/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 lượng mẹ</a:t>
            </a:r>
            <a:endParaRPr dirty="0"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Gần: </a:t>
            </a:r>
          </a:p>
          <a:p>
            <a:pPr indent="0" marL="0">
              <a:buNone/>
            </a:pP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Ngày 1: chảy máu sau đẻ</a:t>
            </a:r>
          </a:p>
          <a:p>
            <a:pPr indent="0" marL="0">
              <a:buNone/>
            </a:pP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Ngày T3 trở đi: Nhiễm khuẩn hậu sản</a:t>
            </a:r>
          </a:p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Xa: </a:t>
            </a:r>
          </a:p>
          <a:p>
            <a:pPr indent="0" marL="0">
              <a:buNone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Dính ruột dính tạng gây tắc ruột</a:t>
            </a:r>
          </a:p>
          <a:p>
            <a:pPr indent="0" marL="0">
              <a:buNone/>
            </a:pP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+Áp xe dư ổ bụng</a:t>
            </a:r>
          </a:p>
          <a:p>
            <a:pPr indent="0" marL="0">
              <a:buNone/>
            </a:pPr>
            <a:endParaRPr dirty="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 lượng con</a:t>
            </a:r>
            <a:endParaRPr dirty="0"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Gần: vàng da sinh lý, nhiễm khuẩn rốn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1158242" y="433492"/>
            <a:ext cx="9601196" cy="1303867"/>
          </a:xfrm>
        </p:spPr>
        <p:txBody>
          <a:bodyPr/>
          <a:p>
            <a:r>
              <a:rPr b="1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Bệnh án hậu phẫu</a:t>
            </a:r>
            <a:endParaRPr b="1" dirty="0"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b="1" dirty="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I.Hành</a:t>
            </a:r>
            <a:r>
              <a:rPr b="1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chính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 và tên: </a:t>
            </a:r>
            <a:r>
              <a:rPr dirty="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Thị Cúc  29 Tuổi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Nghề nghiệp: Công nhân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Địa chỉ: Vinh Quang – Tiên Lãng – Hải Phòng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 vào viện: 8h10 phút ngày 28/3/2020</a:t>
            </a:r>
          </a:p>
          <a:p>
            <a:pPr indent="0" marL="0">
              <a:buNone/>
            </a:pPr>
            <a:endParaRPr dirty="0"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Content Placeholder 2"/>
          <p:cNvSpPr>
            <a:spLocks noGrp="1"/>
          </p:cNvSpPr>
          <p:nvPr>
            <p:ph idx="1"/>
          </p:nvPr>
        </p:nvSpPr>
        <p:spPr>
          <a:xfrm>
            <a:off x="944882" y="1110826"/>
            <a:ext cx="9601196" cy="5276428"/>
          </a:xfrm>
        </p:spPr>
        <p:txBody>
          <a:bodyPr>
            <a:normAutofit fontScale="95833" lnSpcReduction="10000"/>
          </a:bodyPr>
          <a:p>
            <a:pPr indent="0" marL="0">
              <a:buNone/>
            </a:pPr>
            <a:r>
              <a:rPr b="1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Lý do vào viện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Thai 40 tuần, đau bụng cơn ngày T1</a:t>
            </a:r>
          </a:p>
          <a:p>
            <a:pPr indent="0" marL="0">
              <a:buNone/>
            </a:pPr>
            <a:r>
              <a:rPr b="1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Tiền sử</a:t>
            </a:r>
          </a:p>
          <a:p>
            <a:pPr indent="0" marL="0">
              <a:buNone/>
            </a:pP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Gia đình: Chưa phát hiện bệnh lý di truyền</a:t>
            </a:r>
          </a:p>
          <a:p>
            <a:pPr indent="0" marL="0">
              <a:buNone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Bản thân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khoa: Chưa phát hiện dấu hiệu bệnh lý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Ngoại khoa: Không có chấn thương, phẫu thuật thủ thuật vùng bụng, xương chậu, cột sống.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 khoa</a:t>
            </a:r>
          </a:p>
          <a:p>
            <a:pPr>
              <a:buFontTx/>
              <a:buChar char="-"/>
            </a:pP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 sử kinh nguyệt: Bắt đầu có kinh năm 13T, chu kỳ 28 ngày đều, thời gian hành kinh 4 ngày, lượng máu vừa, thỉnh thoảng có máu đông máu cục </a:t>
            </a:r>
          </a:p>
          <a:p>
            <a:pPr>
              <a:buFontTx/>
              <a:buChar char="-"/>
            </a:pP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từng phát hiện bệnh lý phụ khoa</a:t>
            </a:r>
            <a:endParaRPr dirty="0"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dirty="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1036322" y="971972"/>
            <a:ext cx="9601196" cy="3318936"/>
          </a:xfrm>
        </p:spPr>
        <p:txBody>
          <a:bodyPr/>
          <a:p>
            <a:pPr>
              <a:buFont typeface="Arial" panose="020B0604020202020204" pitchFamily="34" charset="0"/>
              <a:buChar char="•"/>
            </a:pP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 khoa: </a:t>
            </a:r>
          </a:p>
          <a:p>
            <a:pPr>
              <a:buFontTx/>
              <a:buChar char="-"/>
            </a:pP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 chồng năm 22 tuổi</a:t>
            </a:r>
          </a:p>
          <a:p>
            <a:pPr>
              <a:buFontTx/>
              <a:buChar char="-"/>
            </a:pP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PARA: 2002. Con thứ 1 sinh năm 2013, nặng 3000gr, con thứ 2 sinh năm 2016 nặng 3200gr, sinh thường cả 2 lần, trước trong và sau đẻ không xảy ra tai biến gì.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>
          <a:xfrm>
            <a:off x="-1523998" y="314958"/>
            <a:ext cx="9601196" cy="1303867"/>
          </a:xfrm>
        </p:spPr>
        <p:txBody>
          <a:bodyPr/>
          <a:p>
            <a:r>
              <a:rPr b="1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Bệnh </a:t>
            </a:r>
            <a:r>
              <a:rPr b="1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endParaRPr b="1" dirty="0"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1066801" y="1402080"/>
            <a:ext cx="9601196" cy="4907279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3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 phụ mang thai lần 3, 40T đơn thai, DKS </a:t>
            </a:r>
            <a:r>
              <a:rPr dirty="0" sz="3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29/3/2020 theo SÂ 12 tuần. </a:t>
            </a:r>
            <a:r>
              <a:rPr dirty="0" sz="3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 được khám định kỳ tại phòng khám tư kết quả </a:t>
            </a:r>
            <a:r>
              <a:rPr dirty="0" sz="300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</a:t>
            </a:r>
            <a:r>
              <a:rPr dirty="0" sz="3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có gì bất thường. Quá trình mang thai khỏe mạnh. 1 ngày trước khi vào viện </a:t>
            </a:r>
            <a:r>
              <a:rPr dirty="0" sz="300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r>
              <a:rPr dirty="0" sz="3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đau bụng cơn, đau tăng dần, ở nhà chưa xử trí gì </a:t>
            </a:r>
            <a:r>
              <a:rPr dirty="0" sz="3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vào </a:t>
            </a:r>
            <a:r>
              <a:rPr dirty="0" sz="3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khoa sản BV Kiến An lúc 8h10ph ngày 28/3/2020</a:t>
            </a:r>
            <a:r>
              <a:rPr dirty="0" sz="3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3000" lang="vi-VN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altLang="en-US" dirty="0" sz="3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3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chẩn</a:t>
            </a:r>
            <a:r>
              <a:rPr altLang="en-US" dirty="0" sz="3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3000" lang="vi-VN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đoán</a:t>
            </a:r>
            <a:r>
              <a:rPr altLang="en-US" dirty="0" sz="3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3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chuyển</a:t>
            </a:r>
            <a:r>
              <a:rPr altLang="en-US" dirty="0" sz="3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3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dạ</a:t>
            </a:r>
            <a:r>
              <a:rPr altLang="en-US" dirty="0" sz="3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3000" lang="vi-VN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đẻ</a:t>
            </a:r>
            <a:r>
              <a:rPr altLang="en-US" dirty="0" sz="3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3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lần</a:t>
            </a:r>
            <a:r>
              <a:rPr altLang="en-US" dirty="0" sz="3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3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altLang="en-US" dirty="0" sz="3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3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altLang="en-US" dirty="0" sz="3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</a:t>
            </a:r>
            <a:r>
              <a:rPr altLang="en-US" dirty="0" sz="3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altLang="en-US" dirty="0" sz="3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altLang="en-US" dirty="0" sz="3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3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altLang="en-US" dirty="0" sz="3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altLang="en-US" dirty="0" sz="3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3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altLang="en-US" dirty="0" sz="3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3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altLang="en-US" dirty="0" sz="3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3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ngô</a:t>
            </a:r>
            <a:r>
              <a:rPr altLang="en-US" dirty="0" sz="3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altLang="en-US" dirty="0" sz="3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3000" lang="vi-VN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đầu</a:t>
            </a:r>
            <a:r>
              <a:rPr altLang="en-US" dirty="0" sz="3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altLang="en-US" dirty="0" sz="3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3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</a:t>
            </a:r>
            <a:r>
              <a:rPr altLang="en-US" dirty="0" sz="3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altLang="en-US" dirty="0" sz="3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altLang="en-US" dirty="0" sz="3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altLang="en-US" dirty="0" sz="3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3000" lang="vi-VN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đoạn</a:t>
            </a:r>
            <a:r>
              <a:rPr altLang="en-US" dirty="0" sz="3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3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altLang="en-US" dirty="0" sz="3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endParaRPr dirty="0" sz="30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0" marL="0">
              <a:buNone/>
            </a:pPr>
            <a:endParaRPr dirty="0" sz="30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1051561" y="773852"/>
            <a:ext cx="9601196" cy="5764108"/>
          </a:xfrm>
        </p:spPr>
        <p:txBody>
          <a:bodyPr>
            <a:normAutofit/>
          </a:bodyPr>
          <a:p>
            <a:pPr indent="0" marL="0">
              <a:buNone/>
            </a:pPr>
          </a:p>
          <a:p>
            <a:pPr>
              <a:buFont typeface="Wingdings" panose="05000000000000000000" pitchFamily="2" charset="2"/>
              <a:buChar char="v"/>
            </a:pP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 lượng: có thể đẻ được đường dưới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 dõi tại phòng chờ đẻ:</a:t>
            </a:r>
          </a:p>
          <a:p>
            <a:pPr indent="0" marL="0">
              <a:buNone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 h sau khi vào viện: Tiến triển của cuộc chuyển dạ chậm, cơn co TC thưa yếu (tần số 2), Tim thai 165l/</a:t>
            </a:r>
            <a:r>
              <a:rPr dirty="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cổ TC mở 2cm, ngôi đầu cao</a:t>
            </a:r>
          </a:p>
          <a:p>
            <a:pPr indent="0" marL="0">
              <a:buNone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phụ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cho thở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Oxy 3l/</a:t>
            </a:r>
            <a:r>
              <a:rPr dirty="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tiến hành bấm ối, nước ối màu xanh đục, tim thai 175l/</a:t>
            </a:r>
            <a:r>
              <a:rPr dirty="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liên tục trong 20 </a:t>
            </a:r>
            <a:r>
              <a:rPr dirty="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dirty="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Đc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chẩn đoán: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Chuyển dạ đẻ lần 3 thai 40T, </a:t>
            </a:r>
            <a:r>
              <a:rPr dirty="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gđ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ngôi đầu, suy thai</a:t>
            </a: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dirty="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1188721" y="789092"/>
            <a:ext cx="9601196" cy="5276428"/>
          </a:xfrm>
        </p:spPr>
        <p:txBody>
          <a:bodyPr>
            <a:normAutofit fontScale="95833" lnSpcReduction="20000"/>
          </a:bodyPr>
          <a:p>
            <a:pPr indent="0" marL="0">
              <a:buNone/>
            </a:pP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chỉ định mổ lấy thai </a:t>
            </a:r>
          </a:p>
          <a:p>
            <a:pPr indent="0" marL="0">
              <a:buNone/>
            </a:pP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gây tê: tê tủy sống</a:t>
            </a:r>
          </a:p>
          <a:p>
            <a:pPr indent="0" marL="0">
              <a:buNone/>
            </a:pP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Mổ đẻ ra 1 nhi nam nặng 3700gr, APGA 9-10-10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dirty="0" lang="en-US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dirty="0" lang="en-US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dirty="0" lang="en-US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en-US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lang="en-US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lang="en-US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vi-VN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ối</a:t>
            </a:r>
            <a:r>
              <a:rPr altLang="en-US" dirty="0" lang="en-US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altLang="en-US" dirty="0" lang="en-US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vi-VN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altLang="en-US" dirty="0" lang="en-US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vi-VN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altLang="en-US" dirty="0" lang="en-US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altLang="en-US" dirty="0" lang="en-US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</a:t>
            </a:r>
            <a:r>
              <a:rPr altLang="en-US" dirty="0" lang="en-US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lang="en-US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altLang="en-US" dirty="0" lang="en-US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lang="en-US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dirty="0" lang="en-US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lang="en-US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lang="en-US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dirty="0" lang="en-US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lang="en-US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lang="en-US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altLang="en-US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Trong và sau mổ không xảy ra tai biến gì</a:t>
            </a:r>
            <a:endParaRPr altLang="en-US" lang="zh-CN"/>
          </a:p>
          <a:p>
            <a:pPr>
              <a:buFont typeface="Arial" panose="020B0604020202020204" pitchFamily="34" charset="0"/>
              <a:buChar char="•"/>
            </a:pP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 dõi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 2h đầu sau đẻ: </a:t>
            </a:r>
          </a:p>
          <a:p>
            <a:pPr indent="0" marL="0">
              <a:buNone/>
            </a:pP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-Sản phụ tỉnh, mệt, vết mổ đau nhiều, thấm dịch, sản dịch thấm đẫm khố, máu đỏ thẫm,</a:t>
            </a:r>
          </a:p>
          <a:p>
            <a:pPr indent="0" marL="0">
              <a:buNone/>
            </a:pP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-Con tỉnh khóc to, niêm mạc hồng, nhịp tim 110l/</a:t>
            </a:r>
            <a:r>
              <a:rPr dirty="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rốn không chảy máu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đẻ</a:t>
            </a:r>
            <a:r>
              <a:rPr altLang="en-US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altLang="en-US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altLang="en-US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altLang="en-US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</a:t>
            </a:r>
            <a:r>
              <a:rPr altLang="en-US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US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altLang="en-US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altLang="en-US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altLang="en-US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altLang="en-US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altLang="en-US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altLang="en-US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altLang="en-US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</a:t>
            </a:r>
            <a:r>
              <a:rPr altLang="en-US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792480" y="296332"/>
            <a:ext cx="5135880" cy="1303867"/>
          </a:xfrm>
        </p:spPr>
        <p:txBody>
          <a:bodyPr>
            <a:normAutofit fontScale="90000"/>
          </a:bodyPr>
          <a:p>
            <a:r>
              <a:rPr b="1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 Khám </a:t>
            </a:r>
            <a:r>
              <a:rPr b="1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lúc 8h sau đẻ </a:t>
            </a:r>
            <a:endParaRPr b="1" dirty="0"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>
          <a:xfrm>
            <a:off x="1127762" y="1356359"/>
            <a:ext cx="9601196" cy="4925908"/>
          </a:xfrm>
        </p:spPr>
        <p:txBody>
          <a:bodyPr>
            <a:normAutofit fontScale="95833" lnSpcReduction="20000"/>
          </a:bodyPr>
          <a:p>
            <a:pPr indent="0" marL="0">
              <a:buNone/>
            </a:pPr>
            <a:r>
              <a:rPr dirty="0"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Mẹ</a:t>
            </a:r>
          </a:p>
          <a:p>
            <a:pPr indent="0" marL="0">
              <a:buNone/>
            </a:pP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thân:</a:t>
            </a:r>
          </a:p>
          <a:p>
            <a:pPr indent="0" marL="0">
              <a:buNone/>
            </a:pP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-Bệnh nhân tỉnh, tiếp xúc tốt</a:t>
            </a:r>
          </a:p>
          <a:p>
            <a:pPr indent="0" marL="0">
              <a:buNone/>
            </a:pP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-Da niêm mạc hồng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nhạt</a:t>
            </a:r>
            <a:endParaRPr dirty="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-M: 80l/</a:t>
            </a:r>
            <a:r>
              <a:rPr dirty="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HA 110/70mmHg, cao 152cm, 45Kg</a:t>
            </a:r>
          </a:p>
          <a:p>
            <a:pPr indent="0" marL="0">
              <a:buNone/>
            </a:pP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Sản khoa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Khám vú: Vú 2 bên cân đối, núm vú không tụt không nứt, hơi căng, </a:t>
            </a:r>
            <a:r>
              <a:rPr dirty="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chảy sữa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Khám ngoài: </a:t>
            </a:r>
          </a:p>
          <a:p>
            <a:pPr indent="0" marL="0">
              <a:buNone/>
            </a:pP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-Vết mổ phía trên xương mu 3cm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ngang nếp lằn bụng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dài 10cm, thấm dịch hồng, còn sưng nề nhẹ</a:t>
            </a:r>
          </a:p>
          <a:p>
            <a:pPr indent="0" marL="0">
              <a:buNone/>
            </a:pP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-Đáy tử cung ngang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rốn, mật độ chắc</a:t>
            </a:r>
            <a:endParaRPr dirty="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dirty="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dirty="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dirty="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Content Placeholder 2"/>
          <p:cNvSpPr>
            <a:spLocks noGrp="1"/>
          </p:cNvSpPr>
          <p:nvPr>
            <p:ph idx="1"/>
          </p:nvPr>
        </p:nvSpPr>
        <p:spPr>
          <a:xfrm>
            <a:off x="1295400" y="792480"/>
            <a:ext cx="10043159" cy="5083388"/>
          </a:xfrm>
        </p:spPr>
        <p:txBody>
          <a:bodyPr/>
          <a:p>
            <a:r>
              <a:rPr dirty="0" lang="en-US" smtClean="0"/>
              <a:t>Khám trong</a:t>
            </a:r>
          </a:p>
          <a:p>
            <a:pPr>
              <a:buFontTx/>
              <a:buChar char="-"/>
            </a:pPr>
            <a:r>
              <a:rPr dirty="0" lang="en-US" smtClean="0"/>
              <a:t>Sản dịch đỏ thẫm lượng trung bình, có ít máu cục máu đông</a:t>
            </a:r>
          </a:p>
          <a:p>
            <a:pPr indent="0" marL="0">
              <a:buNone/>
            </a:pPr>
            <a:r>
              <a:rPr dirty="0" lang="en-US" smtClean="0"/>
              <a:t>3. Bộ phận</a:t>
            </a:r>
          </a:p>
          <a:p>
            <a:pPr indent="0" marL="0">
              <a:buNone/>
            </a:pPr>
            <a:r>
              <a:rPr dirty="0" lang="en-US" smtClean="0"/>
              <a:t>Chưa phát hiện dấu hiệu bệnh </a:t>
            </a:r>
            <a:r>
              <a:rPr dirty="0" lang="en-US" smtClean="0"/>
              <a:t>lý</a:t>
            </a:r>
          </a:p>
          <a:p>
            <a:pPr indent="0" marL="0">
              <a:buNone/>
            </a:pPr>
            <a:r>
              <a:rPr dirty="0" lang="en-US" smtClean="0">
                <a:solidFill>
                  <a:schemeClr val="tx1"/>
                </a:solidFill>
              </a:rPr>
              <a:t>Con: Da hồng, thở đều, phản xạ sợ sinh tốt, đã đại tiểu tiện </a:t>
            </a:r>
            <a:endParaRPr dirty="0" lang="vi-V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Organic">
  <a:themeElements>
    <a:clrScheme name="Organic">
      <a:dk1>
        <a:sysClr lastClr="000000" val="windowText"/>
      </a:dk1>
      <a:lt1>
        <a:sysClr lastClr="FFFFFF" val="window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algn="tl" flip="none" sx="100000" sy="100000" tx="0" ty="0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r="13500000" dist="12700">
              <a:srgbClr val="000000">
                <a:alpha val="45000"/>
              </a:srgbClr>
            </a:innerShdw>
          </a:effectLst>
        </a:effectStyle>
        <a:effectStyle>
          <a:effectLst>
            <a:outerShdw blurRad="38100" dir="5400000" dist="254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Bệnh án giao ban</dc:title>
  <dc:creator>My PC</dc:creator>
  <cp:lastModifiedBy>My PC</cp:lastModifiedBy>
  <dcterms:created xsi:type="dcterms:W3CDTF">2020-04-04T06:05:25Z</dcterms:created>
  <dcterms:modified xsi:type="dcterms:W3CDTF">2020-04-06T08:15:49Z</dcterms:modified>
</cp:coreProperties>
</file>