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5" r:id="rId4"/>
    <p:sldId id="306" r:id="rId5"/>
    <p:sldId id="258" r:id="rId6"/>
    <p:sldId id="307" r:id="rId7"/>
    <p:sldId id="259" r:id="rId8"/>
    <p:sldId id="276" r:id="rId9"/>
    <p:sldId id="260" r:id="rId10"/>
    <p:sldId id="308" r:id="rId11"/>
    <p:sldId id="261" r:id="rId12"/>
    <p:sldId id="277" r:id="rId13"/>
    <p:sldId id="278" r:id="rId14"/>
    <p:sldId id="309" r:id="rId15"/>
    <p:sldId id="310" r:id="rId16"/>
    <p:sldId id="262" r:id="rId17"/>
    <p:sldId id="279" r:id="rId18"/>
    <p:sldId id="280" r:id="rId19"/>
    <p:sldId id="263" r:id="rId20"/>
    <p:sldId id="311" r:id="rId21"/>
    <p:sldId id="264" r:id="rId22"/>
    <p:sldId id="265" r:id="rId23"/>
    <p:sldId id="282" r:id="rId24"/>
    <p:sldId id="267" r:id="rId25"/>
    <p:sldId id="268" r:id="rId26"/>
    <p:sldId id="283" r:id="rId27"/>
    <p:sldId id="269" r:id="rId28"/>
    <p:sldId id="312" r:id="rId29"/>
    <p:sldId id="270" r:id="rId30"/>
    <p:sldId id="271" r:id="rId31"/>
    <p:sldId id="284" r:id="rId32"/>
    <p:sldId id="285" r:id="rId33"/>
    <p:sldId id="272" r:id="rId34"/>
    <p:sldId id="287" r:id="rId35"/>
    <p:sldId id="288" r:id="rId36"/>
    <p:sldId id="313" r:id="rId37"/>
    <p:sldId id="286" r:id="rId38"/>
    <p:sldId id="289" r:id="rId39"/>
    <p:sldId id="273" r:id="rId40"/>
    <p:sldId id="290" r:id="rId41"/>
    <p:sldId id="274" r:id="rId42"/>
    <p:sldId id="314" r:id="rId43"/>
    <p:sldId id="315" r:id="rId44"/>
    <p:sldId id="316" r:id="rId45"/>
    <p:sldId id="275"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18" r:id="rId61"/>
    <p:sldId id="317"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0" d="100"/>
          <a:sy n="80" d="100"/>
        </p:scale>
        <p:origin x="-1722"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9958CA-BB21-47BA-AB29-6044F387C8B5}"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80E23-AAFC-4411-ACEB-4BBD28342096}" type="slidenum">
              <a:rPr lang="en-US" smtClean="0"/>
              <a:t>‹#›</a:t>
            </a:fld>
            <a:endParaRPr lang="en-US"/>
          </a:p>
        </p:txBody>
      </p:sp>
    </p:spTree>
    <p:extLst>
      <p:ext uri="{BB962C8B-B14F-4D97-AF65-F5344CB8AC3E}">
        <p14:creationId xmlns:p14="http://schemas.microsoft.com/office/powerpoint/2010/main" val="185946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9958CA-BB21-47BA-AB29-6044F387C8B5}"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80E23-AAFC-4411-ACEB-4BBD28342096}" type="slidenum">
              <a:rPr lang="en-US" smtClean="0"/>
              <a:t>‹#›</a:t>
            </a:fld>
            <a:endParaRPr lang="en-US"/>
          </a:p>
        </p:txBody>
      </p:sp>
    </p:spTree>
    <p:extLst>
      <p:ext uri="{BB962C8B-B14F-4D97-AF65-F5344CB8AC3E}">
        <p14:creationId xmlns:p14="http://schemas.microsoft.com/office/powerpoint/2010/main" val="332844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9958CA-BB21-47BA-AB29-6044F387C8B5}"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80E23-AAFC-4411-ACEB-4BBD28342096}" type="slidenum">
              <a:rPr lang="en-US" smtClean="0"/>
              <a:t>‹#›</a:t>
            </a:fld>
            <a:endParaRPr lang="en-US"/>
          </a:p>
        </p:txBody>
      </p:sp>
    </p:spTree>
    <p:extLst>
      <p:ext uri="{BB962C8B-B14F-4D97-AF65-F5344CB8AC3E}">
        <p14:creationId xmlns:p14="http://schemas.microsoft.com/office/powerpoint/2010/main" val="3249736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9958CA-BB21-47BA-AB29-6044F387C8B5}"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80E23-AAFC-4411-ACEB-4BBD28342096}" type="slidenum">
              <a:rPr lang="en-US" smtClean="0"/>
              <a:t>‹#›</a:t>
            </a:fld>
            <a:endParaRPr lang="en-US"/>
          </a:p>
        </p:txBody>
      </p:sp>
    </p:spTree>
    <p:extLst>
      <p:ext uri="{BB962C8B-B14F-4D97-AF65-F5344CB8AC3E}">
        <p14:creationId xmlns:p14="http://schemas.microsoft.com/office/powerpoint/2010/main" val="144968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9958CA-BB21-47BA-AB29-6044F387C8B5}"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80E23-AAFC-4411-ACEB-4BBD28342096}" type="slidenum">
              <a:rPr lang="en-US" smtClean="0"/>
              <a:t>‹#›</a:t>
            </a:fld>
            <a:endParaRPr lang="en-US"/>
          </a:p>
        </p:txBody>
      </p:sp>
    </p:spTree>
    <p:extLst>
      <p:ext uri="{BB962C8B-B14F-4D97-AF65-F5344CB8AC3E}">
        <p14:creationId xmlns:p14="http://schemas.microsoft.com/office/powerpoint/2010/main" val="86986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9958CA-BB21-47BA-AB29-6044F387C8B5}"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80E23-AAFC-4411-ACEB-4BBD28342096}" type="slidenum">
              <a:rPr lang="en-US" smtClean="0"/>
              <a:t>‹#›</a:t>
            </a:fld>
            <a:endParaRPr lang="en-US"/>
          </a:p>
        </p:txBody>
      </p:sp>
    </p:spTree>
    <p:extLst>
      <p:ext uri="{BB962C8B-B14F-4D97-AF65-F5344CB8AC3E}">
        <p14:creationId xmlns:p14="http://schemas.microsoft.com/office/powerpoint/2010/main" val="201153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9958CA-BB21-47BA-AB29-6044F387C8B5}"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80E23-AAFC-4411-ACEB-4BBD28342096}" type="slidenum">
              <a:rPr lang="en-US" smtClean="0"/>
              <a:t>‹#›</a:t>
            </a:fld>
            <a:endParaRPr lang="en-US"/>
          </a:p>
        </p:txBody>
      </p:sp>
    </p:spTree>
    <p:extLst>
      <p:ext uri="{BB962C8B-B14F-4D97-AF65-F5344CB8AC3E}">
        <p14:creationId xmlns:p14="http://schemas.microsoft.com/office/powerpoint/2010/main" val="4025187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9958CA-BB21-47BA-AB29-6044F387C8B5}"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580E23-AAFC-4411-ACEB-4BBD28342096}" type="slidenum">
              <a:rPr lang="en-US" smtClean="0"/>
              <a:t>‹#›</a:t>
            </a:fld>
            <a:endParaRPr lang="en-US"/>
          </a:p>
        </p:txBody>
      </p:sp>
    </p:spTree>
    <p:extLst>
      <p:ext uri="{BB962C8B-B14F-4D97-AF65-F5344CB8AC3E}">
        <p14:creationId xmlns:p14="http://schemas.microsoft.com/office/powerpoint/2010/main" val="46025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958CA-BB21-47BA-AB29-6044F387C8B5}"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80E23-AAFC-4411-ACEB-4BBD28342096}" type="slidenum">
              <a:rPr lang="en-US" smtClean="0"/>
              <a:t>‹#›</a:t>
            </a:fld>
            <a:endParaRPr lang="en-US"/>
          </a:p>
        </p:txBody>
      </p:sp>
    </p:spTree>
    <p:extLst>
      <p:ext uri="{BB962C8B-B14F-4D97-AF65-F5344CB8AC3E}">
        <p14:creationId xmlns:p14="http://schemas.microsoft.com/office/powerpoint/2010/main" val="20192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958CA-BB21-47BA-AB29-6044F387C8B5}"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80E23-AAFC-4411-ACEB-4BBD28342096}" type="slidenum">
              <a:rPr lang="en-US" smtClean="0"/>
              <a:t>‹#›</a:t>
            </a:fld>
            <a:endParaRPr lang="en-US"/>
          </a:p>
        </p:txBody>
      </p:sp>
    </p:spTree>
    <p:extLst>
      <p:ext uri="{BB962C8B-B14F-4D97-AF65-F5344CB8AC3E}">
        <p14:creationId xmlns:p14="http://schemas.microsoft.com/office/powerpoint/2010/main" val="384174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958CA-BB21-47BA-AB29-6044F387C8B5}"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80E23-AAFC-4411-ACEB-4BBD28342096}" type="slidenum">
              <a:rPr lang="en-US" smtClean="0"/>
              <a:t>‹#›</a:t>
            </a:fld>
            <a:endParaRPr lang="en-US"/>
          </a:p>
        </p:txBody>
      </p:sp>
    </p:spTree>
    <p:extLst>
      <p:ext uri="{BB962C8B-B14F-4D97-AF65-F5344CB8AC3E}">
        <p14:creationId xmlns:p14="http://schemas.microsoft.com/office/powerpoint/2010/main" val="104709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958CA-BB21-47BA-AB29-6044F387C8B5}" type="datetimeFigureOut">
              <a:rPr lang="en-US" smtClean="0"/>
              <a:t>3/21/2019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80E23-AAFC-4411-ACEB-4BBD28342096}" type="slidenum">
              <a:rPr lang="en-US" smtClean="0"/>
              <a:t>‹#›</a:t>
            </a:fld>
            <a:endParaRPr lang="en-US"/>
          </a:p>
        </p:txBody>
      </p:sp>
    </p:spTree>
    <p:extLst>
      <p:ext uri="{BB962C8B-B14F-4D97-AF65-F5344CB8AC3E}">
        <p14:creationId xmlns:p14="http://schemas.microsoft.com/office/powerpoint/2010/main" val="364401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CASE LÂM SÀNG SẢN</a:t>
            </a:r>
            <a:endParaRPr lang="en-US"/>
          </a:p>
        </p:txBody>
      </p:sp>
      <p:sp>
        <p:nvSpPr>
          <p:cNvPr id="3" name="Subtitle 2"/>
          <p:cNvSpPr>
            <a:spLocks noGrp="1"/>
          </p:cNvSpPr>
          <p:nvPr>
            <p:ph type="subTitle" idx="1"/>
          </p:nvPr>
        </p:nvSpPr>
        <p:spPr/>
        <p:txBody>
          <a:bodyPr/>
          <a:lstStyle/>
          <a:p>
            <a:r>
              <a:rPr lang="en-US" smtClean="0"/>
              <a:t>Hoang </a:t>
            </a:r>
            <a:r>
              <a:rPr lang="en-US" err="1" smtClean="0"/>
              <a:t>Thieu</a:t>
            </a:r>
            <a:endParaRPr lang="en-US"/>
          </a:p>
        </p:txBody>
      </p:sp>
    </p:spTree>
    <p:extLst>
      <p:ext uri="{BB962C8B-B14F-4D97-AF65-F5344CB8AC3E}">
        <p14:creationId xmlns:p14="http://schemas.microsoft.com/office/powerpoint/2010/main" val="1693393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Ối xanh, khám Leopold để đánh giá ngôi</a:t>
            </a:r>
          </a:p>
          <a:p>
            <a:pPr marL="0" indent="0">
              <a:buNone/>
            </a:pPr>
            <a:r>
              <a:rPr lang="en-US" smtClean="0"/>
              <a:t>=&gt; Ngôi mông, tiếp tục theo dõi chuyển dạ</a:t>
            </a:r>
          </a:p>
          <a:p>
            <a:pPr marL="0" indent="0">
              <a:buNone/>
            </a:pPr>
            <a:r>
              <a:rPr lang="en-US" smtClean="0"/>
              <a:t>=&gt; Ngôi đầu, TD suy thai.</a:t>
            </a:r>
          </a:p>
          <a:p>
            <a:pPr lvl="1"/>
            <a:r>
              <a:rPr lang="en-US" smtClean="0"/>
              <a:t>Nằm nghiêng trái, thở oxy, RL</a:t>
            </a:r>
          </a:p>
          <a:p>
            <a:pPr lvl="1"/>
            <a:r>
              <a:rPr lang="en-US" smtClean="0"/>
              <a:t>Đo CTG, nếu đáp ứng thì tiếp tục theo dõi. CTG nhóm 3 thì MLT, nhóm II tùy trường hợp</a:t>
            </a:r>
            <a:endParaRPr lang="en-US"/>
          </a:p>
        </p:txBody>
      </p:sp>
    </p:spTree>
    <p:extLst>
      <p:ext uri="{BB962C8B-B14F-4D97-AF65-F5344CB8AC3E}">
        <p14:creationId xmlns:p14="http://schemas.microsoft.com/office/powerpoint/2010/main" val="88442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5</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smtClean="0"/>
              <a:t>BN 50t, (4004), MLT 1lần, kinh nguyệt đều, tiền sử không có bệnh lý. 2 tháng nay rong kinh 10 ngày, lượng ít, sẫm màu.</a:t>
            </a:r>
          </a:p>
          <a:p>
            <a:pPr marL="0" indent="0">
              <a:buNone/>
            </a:pPr>
            <a:r>
              <a:rPr lang="en-US" smtClean="0"/>
              <a:t>Sinh hiệu ổn.</a:t>
            </a:r>
          </a:p>
          <a:p>
            <a:pPr marL="0" indent="0">
              <a:buNone/>
            </a:pPr>
            <a:r>
              <a:rPr lang="en-US" smtClean="0"/>
              <a:t>MV: chảy máu từ buồng TC</a:t>
            </a:r>
          </a:p>
          <a:p>
            <a:pPr marL="0" indent="0">
              <a:buNone/>
            </a:pPr>
            <a:r>
              <a:rPr lang="en-US" smtClean="0"/>
              <a:t>CTM, CNĐM bình thường.</a:t>
            </a:r>
          </a:p>
          <a:p>
            <a:pPr marL="0" indent="0">
              <a:buNone/>
            </a:pPr>
            <a:r>
              <a:rPr lang="en-US" smtClean="0"/>
              <a:t>CA125: </a:t>
            </a:r>
            <a:r>
              <a:rPr lang="en-US" b="1" smtClean="0"/>
              <a:t>95</a:t>
            </a:r>
            <a:r>
              <a:rPr lang="en-US" smtClean="0"/>
              <a:t>; HE4: 45</a:t>
            </a:r>
          </a:p>
          <a:p>
            <a:pPr marL="0" indent="0">
              <a:buNone/>
            </a:pPr>
            <a:r>
              <a:rPr lang="en-US" smtClean="0"/>
              <a:t>Siêu âm: Nội mạc </a:t>
            </a:r>
            <a:r>
              <a:rPr lang="en-US" b="1" smtClean="0"/>
              <a:t>17mm</a:t>
            </a:r>
            <a:r>
              <a:rPr lang="en-US" smtClean="0"/>
              <a:t>, buồng trứng trái vài nang, nang lớn nhất 31x33mm, có vách, CTC có nang 15mm</a:t>
            </a:r>
          </a:p>
          <a:p>
            <a:pPr marL="514350" indent="-514350">
              <a:buAutoNum type="arabicPeriod"/>
            </a:pPr>
            <a:r>
              <a:rPr lang="en-US" smtClean="0"/>
              <a:t>Chẩn đoán</a:t>
            </a:r>
          </a:p>
          <a:p>
            <a:pPr marL="514350" indent="-514350">
              <a:buAutoNum type="arabicPeriod"/>
            </a:pPr>
            <a:r>
              <a:rPr lang="en-US" smtClean="0"/>
              <a:t>CA125 là gì? Có ý nghĩa gì?</a:t>
            </a:r>
          </a:p>
          <a:p>
            <a:pPr marL="514350" indent="-514350">
              <a:buAutoNum type="arabicPeriod"/>
            </a:pPr>
            <a:r>
              <a:rPr lang="en-US" smtClean="0"/>
              <a:t>Nguyên nhân chảy máu bất thường từ TC ngoài thai kỳ?</a:t>
            </a:r>
          </a:p>
          <a:p>
            <a:pPr marL="514350" indent="-514350">
              <a:buAutoNum type="arabicPeriod"/>
            </a:pPr>
            <a:r>
              <a:rPr lang="en-US" smtClean="0"/>
              <a:t>Xử trí gì?</a:t>
            </a:r>
          </a:p>
          <a:p>
            <a:pPr marL="514350" indent="-514350">
              <a:buAutoNum type="arabicPeriod"/>
            </a:pPr>
            <a:r>
              <a:rPr lang="en-US" smtClean="0"/>
              <a:t>Tư vấn gì sau khi ra viện?</a:t>
            </a:r>
            <a:endParaRPr lang="en-US"/>
          </a:p>
        </p:txBody>
      </p:sp>
    </p:spTree>
    <p:extLst>
      <p:ext uri="{BB962C8B-B14F-4D97-AF65-F5344CB8AC3E}">
        <p14:creationId xmlns:p14="http://schemas.microsoft.com/office/powerpoint/2010/main" val="1253254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smtClean="0">
                <a:solidFill>
                  <a:srgbClr val="FF0000"/>
                </a:solidFill>
              </a:rPr>
              <a:t>Tăng sinh nội mạc tử cung biến chứng rong kinh/ u nang buồng trứng</a:t>
            </a:r>
          </a:p>
          <a:p>
            <a:r>
              <a:rPr lang="vi-VN" b="1" smtClean="0">
                <a:solidFill>
                  <a:srgbClr val="FF0000"/>
                </a:solidFill>
              </a:rPr>
              <a:t>CA </a:t>
            </a:r>
            <a:r>
              <a:rPr lang="vi-VN" b="1">
                <a:solidFill>
                  <a:srgbClr val="FF0000"/>
                </a:solidFill>
              </a:rPr>
              <a:t>125:</a:t>
            </a:r>
            <a:r>
              <a:rPr lang="vi-VN"/>
              <a:t> CA 125 là một protein có nồng độ trong máu cao hơn bình thường trong khoảng 80% phụ nữ bị ung thư buồng trứng. CA 125 thường được sử dụng để theo dõi phụ nữ bị ung thư buồng trứng</a:t>
            </a:r>
            <a:r>
              <a:rPr lang="vi-VN" smtClean="0"/>
              <a:t>.</a:t>
            </a:r>
            <a:r>
              <a:rPr lang="en-US" smtClean="0"/>
              <a:t> (BT 35)</a:t>
            </a:r>
            <a:endParaRPr lang="vi-VN"/>
          </a:p>
          <a:p>
            <a:r>
              <a:rPr lang="vi-VN"/>
              <a:t>Người ta hy vọng rằng CA 125 có thể được sử dụng để biết liệu một người phụ nữ có nguy cơ bị ung thư buồng trứng hay không. Tuy nhiên, mức CA 125 có thể cao trong nhiều điều kiện khác, bao gồm:</a:t>
            </a:r>
          </a:p>
          <a:p>
            <a:pPr lvl="1"/>
            <a:r>
              <a:rPr lang="vi-VN" smtClean="0"/>
              <a:t>Endometriosis</a:t>
            </a:r>
            <a:r>
              <a:rPr lang="en-US" smtClean="0"/>
              <a:t> (u lạc nội mạc tử cung)</a:t>
            </a:r>
            <a:endParaRPr lang="vi-VN"/>
          </a:p>
          <a:p>
            <a:pPr lvl="1"/>
            <a:r>
              <a:rPr lang="vi-VN"/>
              <a:t>U xơ tử cung.</a:t>
            </a:r>
          </a:p>
          <a:p>
            <a:pPr lvl="1"/>
            <a:r>
              <a:rPr lang="vi-VN"/>
              <a:t>Bệnh gan (xơ gan).</a:t>
            </a:r>
          </a:p>
          <a:p>
            <a:pPr lvl="1"/>
            <a:r>
              <a:rPr lang="vi-VN"/>
              <a:t>Nhiễm trùng vùng chậu.</a:t>
            </a:r>
          </a:p>
          <a:p>
            <a:pPr lvl="1"/>
            <a:r>
              <a:rPr lang="vi-VN"/>
              <a:t>Các bệnh ung thư khác, bao gồm ung thư nội mạc tử cung, vú, phổi và tuyến tụy.</a:t>
            </a:r>
          </a:p>
          <a:p>
            <a:r>
              <a:rPr lang="vi-VN"/>
              <a:t>Ngoài ra, nồng độ CA 125 cao hơn bình thường trong khoảng 1% phụ nữ khỏe mạnh và cũng thay đổi trong chu kỳ kinh nguyệt</a:t>
            </a:r>
            <a:r>
              <a:rPr lang="vi-VN" smtClean="0"/>
              <a:t>.</a:t>
            </a:r>
            <a:endParaRPr lang="en-US" smtClean="0"/>
          </a:p>
          <a:p>
            <a:r>
              <a:rPr lang="en-US" smtClean="0"/>
              <a:t>Giá trị</a:t>
            </a:r>
          </a:p>
          <a:p>
            <a:pPr lvl="1"/>
            <a:r>
              <a:rPr lang="en-US" smtClean="0"/>
              <a:t>Hỗ trợ chẩn đoán phân biệt các khối u vùng chậu</a:t>
            </a:r>
          </a:p>
          <a:p>
            <a:pPr lvl="1"/>
            <a:r>
              <a:rPr lang="en-US" smtClean="0"/>
              <a:t>Theo dõi đáp ứng điều trị, phát hiện K BT tái phát</a:t>
            </a:r>
          </a:p>
          <a:p>
            <a:pPr lvl="1"/>
            <a:r>
              <a:rPr lang="en-US" smtClean="0"/>
              <a:t>Tiên lượng</a:t>
            </a:r>
            <a:endParaRPr lang="vi-VN"/>
          </a:p>
          <a:p>
            <a:pPr marL="0" indent="0">
              <a:buNone/>
            </a:pPr>
            <a:endParaRPr lang="en-US"/>
          </a:p>
        </p:txBody>
      </p:sp>
    </p:spTree>
    <p:extLst>
      <p:ext uri="{BB962C8B-B14F-4D97-AF65-F5344CB8AC3E}">
        <p14:creationId xmlns:p14="http://schemas.microsoft.com/office/powerpoint/2010/main" val="3176816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447800"/>
            <a:ext cx="8305800" cy="4678363"/>
          </a:xfrm>
        </p:spPr>
        <p:txBody>
          <a:bodyPr>
            <a:normAutofit fontScale="55000" lnSpcReduction="20000"/>
          </a:bodyPr>
          <a:lstStyle/>
          <a:p>
            <a:r>
              <a:rPr lang="vi-VN"/>
              <a:t>CA-125 tăng cao ở các bệnh lý khối u vùng chậu đặc biệt là KBT, tuy nhiên độ nhạy và độ đặc hiệu không cao nên không được xem như một xét nghiệm đơn độc trong chẩn đoán KBT. . Kết quả sơ bộ cho thấy rằng tầm soát đa phương thức có hiệu quả hơn trong việc phát hiện ung thư ở giai đoạn sớm [1].</a:t>
            </a:r>
          </a:p>
          <a:p>
            <a:r>
              <a:rPr lang="vi-VN" smtClean="0"/>
              <a:t>CA-125 </a:t>
            </a:r>
            <a:r>
              <a:rPr lang="vi-VN"/>
              <a:t>có thể hữu ích trong việc gợi ý bệnh lý ác tính đối với các phụ nữ mãn kinh trong trường hợp có khối u vùng chậu kèm với tăng nồng độ CA-125.</a:t>
            </a:r>
          </a:p>
          <a:p>
            <a:r>
              <a:rPr lang="vi-VN" smtClean="0"/>
              <a:t>Có </a:t>
            </a:r>
            <a:r>
              <a:rPr lang="vi-VN"/>
              <a:t>thể sử dụng CA-125 để phát hiện sớm K BT ở những người có tiền sử gia đình liên quan đến yếu tố di truyền, đặc biệt có liên quan đến gen BRCA1 hoặc BRCA2.</a:t>
            </a:r>
          </a:p>
          <a:p>
            <a:r>
              <a:rPr lang="vi-VN" smtClean="0"/>
              <a:t>Mức </a:t>
            </a:r>
            <a:r>
              <a:rPr lang="vi-VN"/>
              <a:t>độ CA-125 tăng ở khoảng 80% số phụ nữ bị ung thư buồng trứng và tăng tỷ lệ với tiến trình của bệnh, với kích thước khối u, giảm về bình thường sau phẫu thuật, tăng trở lại nếu tái phát; mức độ CA125 càng cao, tiên lượng càng xấu [3].</a:t>
            </a:r>
          </a:p>
          <a:p>
            <a:r>
              <a:rPr lang="vi-VN" smtClean="0"/>
              <a:t>Mức </a:t>
            </a:r>
            <a:r>
              <a:rPr lang="vi-VN"/>
              <a:t>độ CA-125 cũng có thể tăng ở một số các ung thư khác, ở một số bệnh lành tính và ở một số trạng thái sinh lý, vì vậy, việc chẩn đoán phân biệt với các tình trạng này là cần thiết</a:t>
            </a:r>
            <a:r>
              <a:rPr lang="vi-VN" smtClean="0"/>
              <a:t>.</a:t>
            </a:r>
            <a:endParaRPr lang="vi-VN"/>
          </a:p>
        </p:txBody>
      </p:sp>
    </p:spTree>
    <p:extLst>
      <p:ext uri="{BB962C8B-B14F-4D97-AF65-F5344CB8AC3E}">
        <p14:creationId xmlns:p14="http://schemas.microsoft.com/office/powerpoint/2010/main" val="1885669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t>Nguyên nhân xuất huyết tử cung bất thường</a:t>
            </a:r>
            <a:endParaRPr lang="en-US" sz="320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435147"/>
            <a:ext cx="8686800" cy="5125850"/>
          </a:xfrm>
        </p:spPr>
      </p:pic>
    </p:spTree>
    <p:extLst>
      <p:ext uri="{BB962C8B-B14F-4D97-AF65-F5344CB8AC3E}">
        <p14:creationId xmlns:p14="http://schemas.microsoft.com/office/powerpoint/2010/main" val="244165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smtClean="0"/>
              <a:t>Xử trí</a:t>
            </a:r>
          </a:p>
          <a:p>
            <a:pPr>
              <a:buFontTx/>
              <a:buChar char="-"/>
            </a:pPr>
            <a:r>
              <a:rPr lang="en-US" smtClean="0"/>
              <a:t>Theo dõi huyết động???</a:t>
            </a:r>
          </a:p>
          <a:p>
            <a:pPr>
              <a:buFontTx/>
              <a:buChar char="-"/>
            </a:pPr>
            <a:r>
              <a:rPr lang="en-US" smtClean="0"/>
              <a:t>Sử dụng thuốc ngừa thai phối hợp</a:t>
            </a:r>
          </a:p>
          <a:p>
            <a:pPr marL="0" indent="0">
              <a:buNone/>
            </a:pPr>
            <a:r>
              <a:rPr lang="en-US" smtClean="0"/>
              <a:t>Tư vấn</a:t>
            </a:r>
          </a:p>
          <a:p>
            <a:pPr>
              <a:buFontTx/>
              <a:buChar char="-"/>
            </a:pPr>
            <a:r>
              <a:rPr lang="en-US" smtClean="0"/>
              <a:t>Theo dõi tình trạng rong kinh rong huyết</a:t>
            </a:r>
          </a:p>
          <a:p>
            <a:pPr>
              <a:buFontTx/>
              <a:buChar char="-"/>
            </a:pPr>
            <a:r>
              <a:rPr lang="en-US" smtClean="0"/>
              <a:t>Tái khám sau 3 tháng để sinh thiết nội mạc tử cung làm giải phẫu bệnh</a:t>
            </a:r>
          </a:p>
          <a:p>
            <a:pPr>
              <a:buFontTx/>
              <a:buChar char="-"/>
            </a:pPr>
            <a:r>
              <a:rPr lang="en-US" smtClean="0"/>
              <a:t>Sau khi hết ra máu thì xem xét tầm soát K CTC</a:t>
            </a:r>
          </a:p>
          <a:p>
            <a:pPr marL="0" indent="0">
              <a:buNone/>
            </a:pPr>
            <a:endParaRPr lang="en-US" smtClean="0"/>
          </a:p>
          <a:p>
            <a:pPr>
              <a:buFontTx/>
              <a:buChar char="-"/>
            </a:pPr>
            <a:endParaRPr lang="en-US"/>
          </a:p>
        </p:txBody>
      </p:sp>
    </p:spTree>
    <p:extLst>
      <p:ext uri="{BB962C8B-B14F-4D97-AF65-F5344CB8AC3E}">
        <p14:creationId xmlns:p14="http://schemas.microsoft.com/office/powerpoint/2010/main" val="238391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6</a:t>
            </a:r>
            <a:endParaRPr lang="en-US"/>
          </a:p>
        </p:txBody>
      </p:sp>
      <p:sp>
        <p:nvSpPr>
          <p:cNvPr id="3" name="Content Placeholder 2"/>
          <p:cNvSpPr>
            <a:spLocks noGrp="1"/>
          </p:cNvSpPr>
          <p:nvPr>
            <p:ph idx="1"/>
          </p:nvPr>
        </p:nvSpPr>
        <p:spPr/>
        <p:txBody>
          <a:bodyPr>
            <a:normAutofit lnSpcReduction="10000"/>
          </a:bodyPr>
          <a:lstStyle/>
          <a:p>
            <a:pPr marL="0" indent="0">
              <a:buNone/>
            </a:pPr>
            <a:r>
              <a:rPr lang="en-US"/>
              <a:t>S</a:t>
            </a:r>
            <a:r>
              <a:rPr lang="en-US" smtClean="0"/>
              <a:t>ản </a:t>
            </a:r>
            <a:r>
              <a:rPr lang="en-US"/>
              <a:t>phụ </a:t>
            </a:r>
            <a:r>
              <a:rPr lang="en-US" smtClean="0"/>
              <a:t>PARA </a:t>
            </a:r>
            <a:r>
              <a:rPr lang="en-US"/>
              <a:t>(2002) 2 lần trước sinh thường, </a:t>
            </a:r>
            <a:r>
              <a:rPr lang="en-US" smtClean="0"/>
              <a:t>lần này thai </a:t>
            </a:r>
            <a:r>
              <a:rPr lang="en-US"/>
              <a:t>40w nhập </a:t>
            </a:r>
            <a:r>
              <a:rPr lang="en-US" smtClean="0"/>
              <a:t>viện </a:t>
            </a:r>
            <a:r>
              <a:rPr lang="en-US"/>
              <a:t>các dấu hiệu khác đều bình </a:t>
            </a:r>
            <a:r>
              <a:rPr lang="en-US" smtClean="0"/>
              <a:t>thường, BCTC </a:t>
            </a:r>
            <a:r>
              <a:rPr lang="en-US"/>
              <a:t>36cm </a:t>
            </a:r>
            <a:br>
              <a:rPr lang="en-US"/>
            </a:br>
            <a:r>
              <a:rPr lang="en-US"/>
              <a:t>1. </a:t>
            </a:r>
            <a:r>
              <a:rPr lang="en-US" smtClean="0"/>
              <a:t>Hãy </a:t>
            </a:r>
            <a:r>
              <a:rPr lang="en-US"/>
              <a:t>nêu các chẩn đoán có </a:t>
            </a:r>
            <a:r>
              <a:rPr lang="en-US" smtClean="0"/>
              <a:t>thể </a:t>
            </a:r>
            <a:r>
              <a:rPr lang="en-US" i="1" smtClean="0"/>
              <a:t>(Thai to, đa ối, đa thai, khối u)</a:t>
            </a:r>
            <a:r>
              <a:rPr lang="en-US"/>
              <a:t/>
            </a:r>
            <a:br>
              <a:rPr lang="en-US"/>
            </a:br>
            <a:r>
              <a:rPr lang="en-US"/>
              <a:t>2</a:t>
            </a:r>
            <a:r>
              <a:rPr lang="en-US" smtClean="0"/>
              <a:t>. Đọc CTG, xử trí?</a:t>
            </a:r>
            <a:r>
              <a:rPr lang="en-US"/>
              <a:t/>
            </a:r>
            <a:br>
              <a:rPr lang="en-US"/>
            </a:br>
            <a:r>
              <a:rPr lang="en-US" smtClean="0"/>
              <a:t>3. BN </a:t>
            </a:r>
            <a:r>
              <a:rPr lang="en-US"/>
              <a:t>tiên lượng đẻ đường dưới </a:t>
            </a:r>
            <a:r>
              <a:rPr lang="en-US" smtClean="0"/>
              <a:t>được không?</a:t>
            </a:r>
            <a:r>
              <a:rPr lang="en-US"/>
              <a:t/>
            </a:r>
            <a:br>
              <a:rPr lang="en-US"/>
            </a:br>
            <a:r>
              <a:rPr lang="en-US" smtClean="0"/>
              <a:t>Cần </a:t>
            </a:r>
            <a:r>
              <a:rPr lang="en-US"/>
              <a:t>làm gì để biết, cách làm, chống chỉ định, kết </a:t>
            </a:r>
            <a:r>
              <a:rPr lang="en-US" smtClean="0"/>
              <a:t>quả?</a:t>
            </a:r>
            <a:r>
              <a:rPr lang="en-US"/>
              <a:t/>
            </a:r>
            <a:br>
              <a:rPr lang="en-US"/>
            </a:br>
            <a:r>
              <a:rPr lang="en-US" smtClean="0"/>
              <a:t>4. Tiên lượng </a:t>
            </a:r>
            <a:r>
              <a:rPr lang="en-US"/>
              <a:t>gì ở cuộc đẻ </a:t>
            </a:r>
            <a:r>
              <a:rPr lang="en-US" smtClean="0"/>
              <a:t>này? </a:t>
            </a:r>
            <a:endParaRPr lang="en-US"/>
          </a:p>
        </p:txBody>
      </p:sp>
    </p:spTree>
    <p:extLst>
      <p:ext uri="{BB962C8B-B14F-4D97-AF65-F5344CB8AC3E}">
        <p14:creationId xmlns:p14="http://schemas.microsoft.com/office/powerpoint/2010/main" val="1253254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b="1" smtClean="0"/>
              <a:t>Đa thai </a:t>
            </a:r>
            <a:r>
              <a:rPr lang="en-US" smtClean="0"/>
              <a:t>có thể đẻ được đường dưới nếu thai 1 là ngôi thuận.</a:t>
            </a:r>
          </a:p>
          <a:p>
            <a:pPr marL="0" indent="0">
              <a:buNone/>
            </a:pPr>
            <a:r>
              <a:rPr lang="en-US" smtClean="0"/>
              <a:t>Nếu là </a:t>
            </a:r>
            <a:r>
              <a:rPr lang="en-US" b="1" smtClean="0"/>
              <a:t>đa ối</a:t>
            </a:r>
            <a:r>
              <a:rPr lang="en-US" smtClean="0"/>
              <a:t>, con bình thường, có thể theo dõi đẻ.</a:t>
            </a:r>
          </a:p>
          <a:p>
            <a:pPr marL="0" indent="0">
              <a:buNone/>
            </a:pPr>
            <a:r>
              <a:rPr lang="en-US" smtClean="0"/>
              <a:t>Nếu là </a:t>
            </a:r>
            <a:r>
              <a:rPr lang="en-US" b="1" smtClean="0"/>
              <a:t>con to</a:t>
            </a:r>
            <a:r>
              <a:rPr lang="en-US" smtClean="0"/>
              <a:t>, 2 lần trước sinh thường, lần này cũng có thể theo dõi đẻ, làm nghiệm phát lọt ngôi chỏm. </a:t>
            </a:r>
          </a:p>
          <a:p>
            <a:pPr marL="0" indent="0">
              <a:buNone/>
            </a:pPr>
            <a:r>
              <a:rPr lang="en-US" b="1" smtClean="0"/>
              <a:t>Điều kiện </a:t>
            </a:r>
            <a:r>
              <a:rPr lang="en-US" smtClean="0"/>
              <a:t>thực hiện</a:t>
            </a:r>
            <a:r>
              <a:rPr lang="en-US" smtClean="0">
                <a:sym typeface="Wingdings" pitchFamily="2" charset="2"/>
              </a:rPr>
              <a:t>: (5)</a:t>
            </a:r>
            <a:endParaRPr lang="en-US" smtClean="0"/>
          </a:p>
          <a:p>
            <a:r>
              <a:rPr lang="en-US" smtClean="0"/>
              <a:t>Phải là ngôi chỏm</a:t>
            </a:r>
          </a:p>
          <a:p>
            <a:r>
              <a:rPr lang="en-US" smtClean="0"/>
              <a:t>Có chuyển dạ thực sự</a:t>
            </a:r>
          </a:p>
          <a:p>
            <a:r>
              <a:rPr lang="en-US" smtClean="0"/>
              <a:t>Go tử cung 3-4 cơn/10p, nếu go không đủ phải cho thêm oxytocin</a:t>
            </a:r>
          </a:p>
          <a:p>
            <a:r>
              <a:rPr lang="en-US" smtClean="0"/>
              <a:t>Cổ tử cung xóa, mở &gt;= 4cm</a:t>
            </a:r>
          </a:p>
          <a:p>
            <a:r>
              <a:rPr lang="en-US" smtClean="0"/>
              <a:t>Có điều kiện để theo dõi sát bệnh nhân</a:t>
            </a:r>
            <a:endParaRPr lang="en-US" b="1" smtClean="0"/>
          </a:p>
          <a:p>
            <a:pPr marL="0" indent="0">
              <a:buNone/>
            </a:pPr>
            <a:r>
              <a:rPr lang="en-US" b="1" smtClean="0"/>
              <a:t>Chống chỉ định</a:t>
            </a:r>
            <a:r>
              <a:rPr lang="en-US" smtClean="0"/>
              <a:t>: (4)</a:t>
            </a:r>
          </a:p>
          <a:p>
            <a:r>
              <a:rPr lang="en-US" smtClean="0"/>
              <a:t>Thai suy</a:t>
            </a:r>
          </a:p>
          <a:p>
            <a:r>
              <a:rPr lang="en-US" smtClean="0"/>
              <a:t>Ngôi không phải ngôi chỏm</a:t>
            </a:r>
          </a:p>
          <a:p>
            <a:r>
              <a:rPr lang="en-US" smtClean="0"/>
              <a:t>Có vết mổ cũ</a:t>
            </a:r>
          </a:p>
          <a:p>
            <a:r>
              <a:rPr lang="en-US" smtClean="0"/>
              <a:t>Khung chậu hẹp hoàn toàn hoặc hẹp eo giữa và eo dưới</a:t>
            </a:r>
          </a:p>
          <a:p>
            <a:endParaRPr lang="en-US" smtClean="0"/>
          </a:p>
          <a:p>
            <a:pPr marL="0" indent="0">
              <a:buNone/>
            </a:pPr>
            <a:endParaRPr lang="en-US"/>
          </a:p>
        </p:txBody>
      </p:sp>
    </p:spTree>
    <p:extLst>
      <p:ext uri="{BB962C8B-B14F-4D97-AF65-F5344CB8AC3E}">
        <p14:creationId xmlns:p14="http://schemas.microsoft.com/office/powerpoint/2010/main" val="1821649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b="1"/>
              <a:t>Cách </a:t>
            </a:r>
            <a:r>
              <a:rPr lang="en-US" b="1" smtClean="0"/>
              <a:t>làm</a:t>
            </a:r>
            <a:r>
              <a:rPr lang="en-US"/>
              <a:t> </a:t>
            </a:r>
            <a:r>
              <a:rPr lang="en-US" smtClean="0"/>
              <a:t>(6 bước)</a:t>
            </a:r>
          </a:p>
          <a:p>
            <a:r>
              <a:rPr lang="en-US" smtClean="0"/>
              <a:t>Thai </a:t>
            </a:r>
            <a:r>
              <a:rPr lang="en-US"/>
              <a:t>phụ nằm tư thế sản khoa, </a:t>
            </a:r>
            <a:endParaRPr lang="en-US" smtClean="0"/>
          </a:p>
          <a:p>
            <a:r>
              <a:rPr lang="en-US" smtClean="0"/>
              <a:t>Khám </a:t>
            </a:r>
            <a:r>
              <a:rPr lang="en-US"/>
              <a:t>đánh giá tim thai, cơn go tử cung, ngôi </a:t>
            </a:r>
            <a:r>
              <a:rPr lang="en-US" smtClean="0"/>
              <a:t>thai</a:t>
            </a:r>
          </a:p>
          <a:p>
            <a:r>
              <a:rPr lang="en-US" smtClean="0"/>
              <a:t>Tiến </a:t>
            </a:r>
            <a:r>
              <a:rPr lang="en-US"/>
              <a:t>hành bấm ối, nếu đầu cao cần đề phòng sa dây rốn</a:t>
            </a:r>
            <a:r>
              <a:rPr lang="en-US" smtClean="0"/>
              <a:t>.</a:t>
            </a:r>
          </a:p>
          <a:p>
            <a:r>
              <a:rPr lang="en-US" smtClean="0"/>
              <a:t>Ghi rõ giờ tiến hành bấm ối và diễn biến cơn go tử cung</a:t>
            </a:r>
          </a:p>
          <a:p>
            <a:r>
              <a:rPr lang="en-US" smtClean="0"/>
              <a:t>Theo dõi cơn go tử cung, tim thai, tình trạng CTC, ngôi thai sau 1 và 2h</a:t>
            </a:r>
          </a:p>
          <a:p>
            <a:r>
              <a:rPr lang="en-US" smtClean="0"/>
              <a:t>Nếu co tử cung trên 3 cơn/10p =&gt; ngừng truyền oxytocin =&gt; nếu vẫn tăng trương lực thì dùng giảm go</a:t>
            </a:r>
            <a:endParaRPr lang="en-US"/>
          </a:p>
          <a:p>
            <a:pPr marL="0" indent="0">
              <a:buNone/>
            </a:pPr>
            <a:r>
              <a:rPr lang="en-US" b="1"/>
              <a:t>Kết quả: </a:t>
            </a:r>
            <a:r>
              <a:rPr lang="en-US"/>
              <a:t>Đánh giá độ lọt của thai sau mỗi 2h.  Nếu CTC mở thêm 2cm, ngôi xuống thêm, tim thai trong giới hạn bình thường, có thể quyết định theo dõi </a:t>
            </a:r>
            <a:r>
              <a:rPr lang="en-US" smtClean="0"/>
              <a:t>tiếp, thời gian theo dõi tối đa là 6h.</a:t>
            </a:r>
            <a:endParaRPr lang="en-US"/>
          </a:p>
          <a:p>
            <a:pPr marL="0" indent="0">
              <a:buNone/>
            </a:pPr>
            <a:r>
              <a:rPr lang="en-US" b="1"/>
              <a:t>Mổ lấy thai </a:t>
            </a:r>
            <a:r>
              <a:rPr lang="en-US"/>
              <a:t>nếu: </a:t>
            </a:r>
          </a:p>
          <a:p>
            <a:r>
              <a:rPr lang="en-US"/>
              <a:t>Thai suy</a:t>
            </a:r>
          </a:p>
          <a:p>
            <a:r>
              <a:rPr lang="en-US"/>
              <a:t>Sa dây rốn</a:t>
            </a:r>
          </a:p>
          <a:p>
            <a:r>
              <a:rPr lang="en-US"/>
              <a:t>Go tử cung dồn dập dù đã cắt Oxytocin và giảm go</a:t>
            </a:r>
          </a:p>
          <a:p>
            <a:r>
              <a:rPr lang="en-US" smtClean="0"/>
              <a:t>Sau 2h,CTC </a:t>
            </a:r>
            <a:r>
              <a:rPr lang="en-US"/>
              <a:t>không mở </a:t>
            </a:r>
            <a:r>
              <a:rPr lang="en-US" smtClean="0"/>
              <a:t>thêm, rắn hơn hoặc phù nề; đầu cao, ngôi không tiến triển hoặc có bướu huyết thanh.</a:t>
            </a:r>
            <a:endParaRPr lang="en-US"/>
          </a:p>
          <a:p>
            <a:pPr marL="0" indent="0">
              <a:buNone/>
            </a:pPr>
            <a:endParaRPr lang="en-US"/>
          </a:p>
        </p:txBody>
      </p:sp>
    </p:spTree>
    <p:extLst>
      <p:ext uri="{BB962C8B-B14F-4D97-AF65-F5344CB8AC3E}">
        <p14:creationId xmlns:p14="http://schemas.microsoft.com/office/powerpoint/2010/main" val="305820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7</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a:t>29 tuổi </a:t>
            </a:r>
            <a:r>
              <a:rPr lang="en-US" smtClean="0"/>
              <a:t>PARA 1001</a:t>
            </a:r>
            <a:r>
              <a:rPr lang="en-US"/>
              <a:t>, chu kì kinh nguyệt </a:t>
            </a:r>
            <a:r>
              <a:rPr lang="en-US" smtClean="0"/>
              <a:t>không đều</a:t>
            </a:r>
            <a:r>
              <a:rPr lang="en-US"/>
              <a:t>.</a:t>
            </a:r>
            <a:r>
              <a:rPr lang="en-US" smtClean="0"/>
              <a:t> KCC cách </a:t>
            </a:r>
            <a:r>
              <a:rPr lang="en-US"/>
              <a:t>đây 3 tuần</a:t>
            </a:r>
            <a:r>
              <a:rPr lang="en-US" smtClean="0"/>
              <a:t>. Đau bụng </a:t>
            </a:r>
            <a:r>
              <a:rPr lang="en-US"/>
              <a:t>lâm râm nên vào viện. </a:t>
            </a:r>
            <a:endParaRPr lang="en-US" smtClean="0"/>
          </a:p>
          <a:p>
            <a:pPr marL="0" indent="0">
              <a:buNone/>
            </a:pPr>
            <a:r>
              <a:rPr lang="en-US" smtClean="0"/>
              <a:t>Không </a:t>
            </a:r>
            <a:r>
              <a:rPr lang="en-US"/>
              <a:t>tăng cân, sụt cân, </a:t>
            </a:r>
            <a:r>
              <a:rPr lang="en-US" smtClean="0"/>
              <a:t>không </a:t>
            </a:r>
            <a:r>
              <a:rPr lang="en-US"/>
              <a:t>đau </a:t>
            </a:r>
            <a:r>
              <a:rPr lang="en-US" smtClean="0"/>
              <a:t>bụng, không </a:t>
            </a:r>
            <a:r>
              <a:rPr lang="en-US"/>
              <a:t>đau khi giao hợp. </a:t>
            </a:r>
            <a:endParaRPr lang="en-US" smtClean="0"/>
          </a:p>
          <a:p>
            <a:pPr marL="0" indent="0">
              <a:buNone/>
            </a:pPr>
            <a:r>
              <a:rPr lang="en-US" smtClean="0"/>
              <a:t>MV:bình thường</a:t>
            </a:r>
          </a:p>
          <a:p>
            <a:pPr marL="0" indent="0">
              <a:buNone/>
            </a:pPr>
            <a:r>
              <a:rPr lang="en-US" smtClean="0"/>
              <a:t>Tế bào </a:t>
            </a:r>
            <a:r>
              <a:rPr lang="en-US"/>
              <a:t>cổ tử </a:t>
            </a:r>
            <a:r>
              <a:rPr lang="en-US" smtClean="0"/>
              <a:t>cung: Bình thường. </a:t>
            </a:r>
          </a:p>
          <a:p>
            <a:pPr marL="0" indent="0">
              <a:buNone/>
            </a:pPr>
            <a:r>
              <a:rPr lang="en-US" smtClean="0"/>
              <a:t>TV: </a:t>
            </a:r>
            <a:r>
              <a:rPr lang="en-US"/>
              <a:t>1 khối u phần phụ phải </a:t>
            </a:r>
            <a:r>
              <a:rPr lang="en-US" smtClean="0"/>
              <a:t>7x7 cm </a:t>
            </a:r>
            <a:r>
              <a:rPr lang="en-US"/>
              <a:t>di động không đau trơn láng. </a:t>
            </a:r>
            <a:endParaRPr lang="en-US" smtClean="0"/>
          </a:p>
          <a:p>
            <a:pPr marL="0" indent="0">
              <a:buNone/>
            </a:pPr>
            <a:r>
              <a:rPr lang="en-US" smtClean="0"/>
              <a:t>Siêu âm</a:t>
            </a:r>
            <a:r>
              <a:rPr lang="en-US"/>
              <a:t>: khối u phần phụ 8cm có phần đặc, nang, vôi hóa trong nang, </a:t>
            </a:r>
            <a:r>
              <a:rPr lang="en-US" smtClean="0"/>
              <a:t>không </a:t>
            </a:r>
            <a:r>
              <a:rPr lang="en-US"/>
              <a:t>có dịch ổ bụng</a:t>
            </a:r>
            <a:br>
              <a:rPr lang="en-US"/>
            </a:br>
            <a:r>
              <a:rPr lang="en-US"/>
              <a:t>1. </a:t>
            </a:r>
            <a:r>
              <a:rPr lang="en-US" smtClean="0"/>
              <a:t>Chẩn đoán </a:t>
            </a:r>
            <a:r>
              <a:rPr lang="en-US"/>
              <a:t>ưu tiên?</a:t>
            </a:r>
            <a:br>
              <a:rPr lang="en-US"/>
            </a:br>
            <a:r>
              <a:rPr lang="en-US"/>
              <a:t>2</a:t>
            </a:r>
            <a:r>
              <a:rPr lang="en-US" smtClean="0"/>
              <a:t>. Xét nghiệm</a:t>
            </a:r>
            <a:r>
              <a:rPr lang="en-US"/>
              <a:t>?</a:t>
            </a:r>
            <a:br>
              <a:rPr lang="en-US"/>
            </a:br>
            <a:r>
              <a:rPr lang="en-US"/>
              <a:t>3</a:t>
            </a:r>
            <a:r>
              <a:rPr lang="en-US" smtClean="0"/>
              <a:t>. Nếu không </a:t>
            </a:r>
            <a:r>
              <a:rPr lang="en-US"/>
              <a:t>điều trị có biến chứng gì?</a:t>
            </a:r>
            <a:br>
              <a:rPr lang="en-US"/>
            </a:br>
            <a:r>
              <a:rPr lang="en-US"/>
              <a:t>4. </a:t>
            </a:r>
            <a:r>
              <a:rPr lang="en-US" smtClean="0"/>
              <a:t>Những cách </a:t>
            </a:r>
            <a:r>
              <a:rPr lang="en-US"/>
              <a:t>điều </a:t>
            </a:r>
            <a:r>
              <a:rPr lang="en-US" smtClean="0"/>
              <a:t>trị?</a:t>
            </a:r>
            <a:endParaRPr lang="en-US"/>
          </a:p>
        </p:txBody>
      </p:sp>
    </p:spTree>
    <p:extLst>
      <p:ext uri="{BB962C8B-B14F-4D97-AF65-F5344CB8AC3E}">
        <p14:creationId xmlns:p14="http://schemas.microsoft.com/office/powerpoint/2010/main" val="125325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err="1"/>
              <a:t>Sản</a:t>
            </a:r>
            <a:r>
              <a:rPr lang="en-US"/>
              <a:t> </a:t>
            </a:r>
            <a:r>
              <a:rPr lang="en-US" err="1"/>
              <a:t>phụ</a:t>
            </a:r>
            <a:r>
              <a:rPr lang="en-US"/>
              <a:t> </a:t>
            </a:r>
            <a:r>
              <a:rPr lang="en-US" err="1"/>
              <a:t>mang</a:t>
            </a:r>
            <a:r>
              <a:rPr lang="en-US"/>
              <a:t> </a:t>
            </a:r>
            <a:r>
              <a:rPr lang="en-US" err="1"/>
              <a:t>thai</a:t>
            </a:r>
            <a:r>
              <a:rPr lang="en-US"/>
              <a:t> 38 </a:t>
            </a:r>
            <a:r>
              <a:rPr lang="en-US" err="1"/>
              <a:t>tuần</a:t>
            </a:r>
            <a:r>
              <a:rPr lang="en-US"/>
              <a:t> 4 </a:t>
            </a:r>
            <a:r>
              <a:rPr lang="en-US" err="1"/>
              <a:t>ngày</a:t>
            </a:r>
            <a:r>
              <a:rPr lang="en-US"/>
              <a:t> PARA 1011, </a:t>
            </a:r>
            <a:r>
              <a:rPr lang="en-US" err="1"/>
              <a:t>không</a:t>
            </a:r>
            <a:r>
              <a:rPr lang="en-US"/>
              <a:t> </a:t>
            </a:r>
            <a:r>
              <a:rPr lang="en-US" err="1"/>
              <a:t>có</a:t>
            </a:r>
            <a:r>
              <a:rPr lang="en-US"/>
              <a:t> </a:t>
            </a:r>
            <a:r>
              <a:rPr lang="en-US" err="1"/>
              <a:t>tiền</a:t>
            </a:r>
            <a:r>
              <a:rPr lang="en-US"/>
              <a:t> </a:t>
            </a:r>
            <a:r>
              <a:rPr lang="en-US" err="1"/>
              <a:t>sử</a:t>
            </a:r>
            <a:r>
              <a:rPr lang="en-US"/>
              <a:t> THA, ĐTĐ. </a:t>
            </a:r>
            <a:r>
              <a:rPr lang="en-US" err="1"/>
              <a:t>Có</a:t>
            </a:r>
            <a:r>
              <a:rPr lang="en-US"/>
              <a:t> </a:t>
            </a:r>
            <a:r>
              <a:rPr lang="en-US" err="1"/>
              <a:t>đi</a:t>
            </a:r>
            <a:r>
              <a:rPr lang="en-US"/>
              <a:t> </a:t>
            </a:r>
            <a:r>
              <a:rPr lang="en-US" err="1"/>
              <a:t>khám</a:t>
            </a:r>
            <a:r>
              <a:rPr lang="en-US"/>
              <a:t> </a:t>
            </a:r>
            <a:r>
              <a:rPr lang="en-US" err="1"/>
              <a:t>sàng</a:t>
            </a:r>
            <a:r>
              <a:rPr lang="en-US"/>
              <a:t> </a:t>
            </a:r>
            <a:r>
              <a:rPr lang="en-US" err="1"/>
              <a:t>lọc</a:t>
            </a:r>
            <a:r>
              <a:rPr lang="en-US"/>
              <a:t> </a:t>
            </a:r>
            <a:r>
              <a:rPr lang="en-US" err="1"/>
              <a:t>chăm</a:t>
            </a:r>
            <a:r>
              <a:rPr lang="en-US"/>
              <a:t> </a:t>
            </a:r>
            <a:r>
              <a:rPr lang="en-US" err="1"/>
              <a:t>sóc</a:t>
            </a:r>
            <a:r>
              <a:rPr lang="en-US"/>
              <a:t> </a:t>
            </a:r>
            <a:r>
              <a:rPr lang="en-US" err="1"/>
              <a:t>các</a:t>
            </a:r>
            <a:r>
              <a:rPr lang="en-US"/>
              <a:t> </a:t>
            </a:r>
            <a:r>
              <a:rPr lang="en-US" err="1"/>
              <a:t>quý</a:t>
            </a:r>
            <a:r>
              <a:rPr lang="en-US"/>
              <a:t> </a:t>
            </a:r>
            <a:r>
              <a:rPr lang="en-US" err="1"/>
              <a:t>đầy</a:t>
            </a:r>
            <a:r>
              <a:rPr lang="en-US"/>
              <a:t> </a:t>
            </a:r>
            <a:r>
              <a:rPr lang="en-US" err="1"/>
              <a:t>đủ</a:t>
            </a:r>
            <a:r>
              <a:rPr lang="en-US"/>
              <a:t>. </a:t>
            </a:r>
            <a:br>
              <a:rPr lang="en-US"/>
            </a:br>
            <a:r>
              <a:rPr lang="en-US" err="1"/>
              <a:t>Vào</a:t>
            </a:r>
            <a:r>
              <a:rPr lang="en-US"/>
              <a:t> </a:t>
            </a:r>
            <a:r>
              <a:rPr lang="en-US" err="1"/>
              <a:t>viện</a:t>
            </a:r>
            <a:r>
              <a:rPr lang="en-US"/>
              <a:t> </a:t>
            </a:r>
            <a:r>
              <a:rPr lang="en-US" err="1"/>
              <a:t>vì</a:t>
            </a:r>
            <a:r>
              <a:rPr lang="en-US"/>
              <a:t> </a:t>
            </a:r>
            <a:r>
              <a:rPr lang="en-US" err="1"/>
              <a:t>đau</a:t>
            </a:r>
            <a:r>
              <a:rPr lang="en-US"/>
              <a:t> </a:t>
            </a:r>
            <a:r>
              <a:rPr lang="en-US" err="1"/>
              <a:t>bụng</a:t>
            </a:r>
            <a:r>
              <a:rPr lang="en-US"/>
              <a:t> + </a:t>
            </a:r>
            <a:r>
              <a:rPr lang="en-US" err="1"/>
              <a:t>ra</a:t>
            </a:r>
            <a:r>
              <a:rPr lang="en-US"/>
              <a:t> </a:t>
            </a:r>
            <a:r>
              <a:rPr lang="en-US" err="1"/>
              <a:t>nhầy</a:t>
            </a:r>
            <a:r>
              <a:rPr lang="en-US"/>
              <a:t> </a:t>
            </a:r>
            <a:r>
              <a:rPr lang="en-US" err="1"/>
              <a:t>âm</a:t>
            </a:r>
            <a:r>
              <a:rPr lang="en-US"/>
              <a:t> </a:t>
            </a:r>
            <a:r>
              <a:rPr lang="en-US" err="1"/>
              <a:t>đạo</a:t>
            </a:r>
            <a:r>
              <a:rPr lang="en-US"/>
              <a:t/>
            </a:r>
            <a:br>
              <a:rPr lang="en-US"/>
            </a:br>
            <a:r>
              <a:rPr lang="en-US" err="1"/>
              <a:t>Khám</a:t>
            </a:r>
            <a:r>
              <a:rPr lang="en-US"/>
              <a:t>: CTC </a:t>
            </a:r>
            <a:r>
              <a:rPr lang="en-US" err="1"/>
              <a:t>đóng</a:t>
            </a:r>
            <a:r>
              <a:rPr lang="en-US"/>
              <a:t> </a:t>
            </a:r>
            <a:r>
              <a:rPr lang="en-US" err="1"/>
              <a:t>kín</a:t>
            </a:r>
            <a:r>
              <a:rPr lang="en-US"/>
              <a:t>, </a:t>
            </a:r>
            <a:r>
              <a:rPr lang="en-US" err="1"/>
              <a:t>dài</a:t>
            </a:r>
            <a:r>
              <a:rPr lang="en-US"/>
              <a:t>, </a:t>
            </a:r>
            <a:r>
              <a:rPr lang="en-US" err="1"/>
              <a:t>đầu</a:t>
            </a:r>
            <a:r>
              <a:rPr lang="en-US"/>
              <a:t> ở </a:t>
            </a:r>
            <a:r>
              <a:rPr lang="en-US" smtClean="0"/>
              <a:t>hạ sườn phải</a:t>
            </a:r>
            <a:r>
              <a:rPr lang="en-US"/>
              <a:t>, </a:t>
            </a:r>
            <a:r>
              <a:rPr lang="en-US" err="1"/>
              <a:t>lưng</a:t>
            </a:r>
            <a:r>
              <a:rPr lang="en-US"/>
              <a:t> </a:t>
            </a:r>
            <a:r>
              <a:rPr lang="en-US" err="1"/>
              <a:t>trên</a:t>
            </a:r>
            <a:r>
              <a:rPr lang="en-US"/>
              <a:t>, </a:t>
            </a:r>
            <a:r>
              <a:rPr lang="en-US" err="1"/>
              <a:t>hạ</a:t>
            </a:r>
            <a:r>
              <a:rPr lang="en-US"/>
              <a:t> </a:t>
            </a:r>
            <a:r>
              <a:rPr lang="en-US" err="1"/>
              <a:t>vị</a:t>
            </a:r>
            <a:r>
              <a:rPr lang="en-US"/>
              <a:t> </a:t>
            </a:r>
            <a:r>
              <a:rPr lang="en-US" err="1"/>
              <a:t>rỗng</a:t>
            </a:r>
            <a:r>
              <a:rPr lang="en-US"/>
              <a:t>, BCTC/VB= 30/95, 2 </a:t>
            </a:r>
            <a:r>
              <a:rPr lang="en-US" err="1"/>
              <a:t>cơn</a:t>
            </a:r>
            <a:r>
              <a:rPr lang="en-US"/>
              <a:t> go/10p, </a:t>
            </a:r>
            <a:br>
              <a:rPr lang="en-US"/>
            </a:br>
            <a:r>
              <a:rPr lang="en-US"/>
              <a:t>CTM... </a:t>
            </a:r>
            <a:r>
              <a:rPr lang="en-US" err="1"/>
              <a:t>Các</a:t>
            </a:r>
            <a:r>
              <a:rPr lang="en-US"/>
              <a:t> </a:t>
            </a:r>
            <a:r>
              <a:rPr lang="en-US" err="1"/>
              <a:t>chỉ</a:t>
            </a:r>
            <a:r>
              <a:rPr lang="en-US"/>
              <a:t> </a:t>
            </a:r>
            <a:r>
              <a:rPr lang="en-US" err="1"/>
              <a:t>số</a:t>
            </a:r>
            <a:r>
              <a:rPr lang="en-US"/>
              <a:t> </a:t>
            </a:r>
            <a:r>
              <a:rPr lang="en-US" err="1"/>
              <a:t>bt</a:t>
            </a:r>
            <a:r>
              <a:rPr lang="en-US"/>
              <a:t/>
            </a:r>
            <a:br>
              <a:rPr lang="en-US"/>
            </a:br>
            <a:r>
              <a:rPr lang="en-US" err="1"/>
              <a:t>Siêu</a:t>
            </a:r>
            <a:r>
              <a:rPr lang="en-US"/>
              <a:t> </a:t>
            </a:r>
            <a:r>
              <a:rPr lang="en-US" err="1"/>
              <a:t>âm</a:t>
            </a:r>
            <a:r>
              <a:rPr lang="en-US"/>
              <a:t> </a:t>
            </a:r>
            <a:r>
              <a:rPr lang="en-US" err="1"/>
              <a:t>thai</a:t>
            </a:r>
            <a:r>
              <a:rPr lang="en-US"/>
              <a:t>: </a:t>
            </a:r>
            <a:r>
              <a:rPr lang="en-US" err="1"/>
              <a:t>khoang</a:t>
            </a:r>
            <a:r>
              <a:rPr lang="en-US"/>
              <a:t> </a:t>
            </a:r>
            <a:r>
              <a:rPr lang="en-US" err="1"/>
              <a:t>ối</a:t>
            </a:r>
            <a:r>
              <a:rPr lang="en-US"/>
              <a:t> </a:t>
            </a:r>
            <a:r>
              <a:rPr lang="en-US" err="1"/>
              <a:t>lớn</a:t>
            </a:r>
            <a:r>
              <a:rPr lang="en-US"/>
              <a:t> </a:t>
            </a:r>
            <a:r>
              <a:rPr lang="en-US" err="1"/>
              <a:t>nhất</a:t>
            </a:r>
            <a:r>
              <a:rPr lang="en-US"/>
              <a:t> 5.6cm (</a:t>
            </a:r>
            <a:r>
              <a:rPr lang="en-US" err="1"/>
              <a:t>dịch</a:t>
            </a:r>
            <a:r>
              <a:rPr lang="en-US"/>
              <a:t> </a:t>
            </a:r>
            <a:r>
              <a:rPr lang="en-US" err="1"/>
              <a:t>ối</a:t>
            </a:r>
            <a:r>
              <a:rPr lang="en-US"/>
              <a:t> </a:t>
            </a:r>
            <a:r>
              <a:rPr lang="en-US" err="1"/>
              <a:t>lợn</a:t>
            </a:r>
            <a:r>
              <a:rPr lang="en-US"/>
              <a:t> </a:t>
            </a:r>
            <a:r>
              <a:rPr lang="en-US" err="1"/>
              <a:t>cợn</a:t>
            </a:r>
            <a:r>
              <a:rPr lang="en-US"/>
              <a:t>) , </a:t>
            </a:r>
            <a:r>
              <a:rPr lang="en-US" err="1"/>
              <a:t>thai</a:t>
            </a:r>
            <a:r>
              <a:rPr lang="en-US"/>
              <a:t> 2657+-300gr, </a:t>
            </a:r>
            <a:r>
              <a:rPr lang="en-US" err="1"/>
              <a:t>tim</a:t>
            </a:r>
            <a:r>
              <a:rPr lang="en-US"/>
              <a:t> </a:t>
            </a:r>
            <a:r>
              <a:rPr lang="en-US" err="1"/>
              <a:t>thai</a:t>
            </a:r>
            <a:r>
              <a:rPr lang="en-US"/>
              <a:t> 143, CTG </a:t>
            </a:r>
            <a:r>
              <a:rPr lang="en-US" err="1"/>
              <a:t>cho</a:t>
            </a:r>
            <a:r>
              <a:rPr lang="en-US"/>
              <a:t> </a:t>
            </a:r>
            <a:r>
              <a:rPr lang="en-US" err="1"/>
              <a:t>hình</a:t>
            </a:r>
            <a:r>
              <a:rPr lang="en-US"/>
              <a:t>, </a:t>
            </a:r>
            <a:r>
              <a:rPr lang="en-US" err="1"/>
              <a:t>đầu</a:t>
            </a:r>
            <a:r>
              <a:rPr lang="en-US"/>
              <a:t> ở </a:t>
            </a:r>
            <a:r>
              <a:rPr lang="en-US" err="1"/>
              <a:t>hạ</a:t>
            </a:r>
            <a:r>
              <a:rPr lang="en-US"/>
              <a:t> </a:t>
            </a:r>
            <a:r>
              <a:rPr lang="en-US" err="1"/>
              <a:t>sườn</a:t>
            </a:r>
            <a:r>
              <a:rPr lang="en-US"/>
              <a:t> </a:t>
            </a:r>
            <a:r>
              <a:rPr lang="en-US" err="1"/>
              <a:t>phải</a:t>
            </a:r>
            <a:r>
              <a:rPr lang="en-US"/>
              <a:t/>
            </a:r>
            <a:br>
              <a:rPr lang="en-US"/>
            </a:br>
            <a:r>
              <a:rPr lang="en-US"/>
              <a:t>1. </a:t>
            </a:r>
            <a:r>
              <a:rPr lang="en-US" err="1"/>
              <a:t>Chẩn</a:t>
            </a:r>
            <a:r>
              <a:rPr lang="en-US"/>
              <a:t> </a:t>
            </a:r>
            <a:r>
              <a:rPr lang="en-US" err="1"/>
              <a:t>đoán</a:t>
            </a:r>
            <a:r>
              <a:rPr lang="en-US"/>
              <a:t/>
            </a:r>
            <a:br>
              <a:rPr lang="en-US"/>
            </a:br>
            <a:r>
              <a:rPr lang="en-US"/>
              <a:t>2. </a:t>
            </a:r>
            <a:r>
              <a:rPr lang="en-US" err="1"/>
              <a:t>Nêu</a:t>
            </a:r>
            <a:r>
              <a:rPr lang="en-US"/>
              <a:t> </a:t>
            </a:r>
            <a:r>
              <a:rPr lang="en-US" err="1"/>
              <a:t>các</a:t>
            </a:r>
            <a:r>
              <a:rPr lang="en-US"/>
              <a:t> </a:t>
            </a:r>
            <a:r>
              <a:rPr lang="en-US" err="1"/>
              <a:t>ngôi</a:t>
            </a:r>
            <a:r>
              <a:rPr lang="en-US"/>
              <a:t> </a:t>
            </a:r>
            <a:r>
              <a:rPr lang="en-US" err="1"/>
              <a:t>bất</a:t>
            </a:r>
            <a:r>
              <a:rPr lang="en-US"/>
              <a:t> </a:t>
            </a:r>
            <a:r>
              <a:rPr lang="en-US" err="1"/>
              <a:t>thường</a:t>
            </a:r>
            <a:r>
              <a:rPr lang="en-US"/>
              <a:t> </a:t>
            </a:r>
            <a:r>
              <a:rPr lang="en-US" err="1"/>
              <a:t>nào</a:t>
            </a:r>
            <a:r>
              <a:rPr lang="en-US"/>
              <a:t> (</a:t>
            </a:r>
            <a:r>
              <a:rPr lang="en-US" err="1"/>
              <a:t>đơn</a:t>
            </a:r>
            <a:r>
              <a:rPr lang="en-US"/>
              <a:t> </a:t>
            </a:r>
            <a:r>
              <a:rPr lang="en-US" err="1"/>
              <a:t>thai</a:t>
            </a:r>
            <a:r>
              <a:rPr lang="en-US"/>
              <a:t>) </a:t>
            </a:r>
            <a:r>
              <a:rPr lang="en-US" err="1"/>
              <a:t>không</a:t>
            </a:r>
            <a:r>
              <a:rPr lang="en-US"/>
              <a:t> </a:t>
            </a:r>
            <a:r>
              <a:rPr lang="en-US" err="1"/>
              <a:t>thể</a:t>
            </a:r>
            <a:r>
              <a:rPr lang="en-US"/>
              <a:t> </a:t>
            </a:r>
            <a:r>
              <a:rPr lang="en-US" err="1"/>
              <a:t>đẻ</a:t>
            </a:r>
            <a:r>
              <a:rPr lang="en-US"/>
              <a:t> qua </a:t>
            </a:r>
            <a:r>
              <a:rPr lang="en-US" err="1"/>
              <a:t>đường</a:t>
            </a:r>
            <a:r>
              <a:rPr lang="en-US"/>
              <a:t> </a:t>
            </a:r>
            <a:r>
              <a:rPr lang="en-US" err="1"/>
              <a:t>âm</a:t>
            </a:r>
            <a:r>
              <a:rPr lang="en-US"/>
              <a:t> </a:t>
            </a:r>
            <a:r>
              <a:rPr lang="en-US" err="1"/>
              <a:t>đạo</a:t>
            </a:r>
            <a:r>
              <a:rPr lang="en-US"/>
              <a:t/>
            </a:r>
            <a:br>
              <a:rPr lang="en-US"/>
            </a:br>
            <a:r>
              <a:rPr lang="en-US"/>
              <a:t>3. </a:t>
            </a:r>
            <a:r>
              <a:rPr lang="en-US" err="1"/>
              <a:t>Đọc</a:t>
            </a:r>
            <a:r>
              <a:rPr lang="en-US"/>
              <a:t> CTG</a:t>
            </a:r>
            <a:br>
              <a:rPr lang="en-US"/>
            </a:br>
            <a:r>
              <a:rPr lang="en-US"/>
              <a:t>4. </a:t>
            </a:r>
            <a:r>
              <a:rPr lang="en-US" err="1"/>
              <a:t>Các</a:t>
            </a:r>
            <a:r>
              <a:rPr lang="en-US"/>
              <a:t> </a:t>
            </a:r>
            <a:r>
              <a:rPr lang="en-US" err="1"/>
              <a:t>yếu</a:t>
            </a:r>
            <a:r>
              <a:rPr lang="en-US"/>
              <a:t> </a:t>
            </a:r>
            <a:r>
              <a:rPr lang="en-US" err="1"/>
              <a:t>tố</a:t>
            </a:r>
            <a:r>
              <a:rPr lang="en-US"/>
              <a:t> </a:t>
            </a:r>
            <a:r>
              <a:rPr lang="en-US" err="1"/>
              <a:t>nguy</a:t>
            </a:r>
            <a:r>
              <a:rPr lang="en-US"/>
              <a:t> </a:t>
            </a:r>
            <a:r>
              <a:rPr lang="en-US" err="1"/>
              <a:t>cơ</a:t>
            </a:r>
            <a:r>
              <a:rPr lang="en-US"/>
              <a:t> </a:t>
            </a:r>
            <a:r>
              <a:rPr lang="en-US" err="1"/>
              <a:t>của</a:t>
            </a:r>
            <a:r>
              <a:rPr lang="en-US"/>
              <a:t> </a:t>
            </a:r>
            <a:r>
              <a:rPr lang="en-US" err="1"/>
              <a:t>sản</a:t>
            </a:r>
            <a:r>
              <a:rPr lang="en-US"/>
              <a:t> </a:t>
            </a:r>
            <a:r>
              <a:rPr lang="en-US" err="1"/>
              <a:t>phụ</a:t>
            </a:r>
            <a:r>
              <a:rPr lang="en-US"/>
              <a:t/>
            </a:r>
            <a:br>
              <a:rPr lang="en-US"/>
            </a:br>
            <a:r>
              <a:rPr lang="en-US"/>
              <a:t>5. </a:t>
            </a:r>
            <a:r>
              <a:rPr lang="en-US" err="1"/>
              <a:t>Hướng</a:t>
            </a:r>
            <a:r>
              <a:rPr lang="en-US"/>
              <a:t> </a:t>
            </a:r>
            <a:r>
              <a:rPr lang="en-US" err="1"/>
              <a:t>xử</a:t>
            </a:r>
            <a:r>
              <a:rPr lang="en-US"/>
              <a:t> </a:t>
            </a:r>
            <a:r>
              <a:rPr lang="en-US" err="1"/>
              <a:t>trí</a:t>
            </a:r>
            <a:r>
              <a:rPr lang="en-US"/>
              <a:t> </a:t>
            </a:r>
            <a:r>
              <a:rPr lang="en-US" err="1"/>
              <a:t>trên</a:t>
            </a:r>
            <a:r>
              <a:rPr lang="en-US"/>
              <a:t> </a:t>
            </a:r>
            <a:r>
              <a:rPr lang="en-US" err="1"/>
              <a:t>sản</a:t>
            </a:r>
            <a:r>
              <a:rPr lang="en-US"/>
              <a:t> </a:t>
            </a:r>
            <a:r>
              <a:rPr lang="en-US" err="1"/>
              <a:t>phụ</a:t>
            </a:r>
            <a:endParaRPr lang="en-US"/>
          </a:p>
          <a:p>
            <a:endParaRPr lang="en-US"/>
          </a:p>
        </p:txBody>
      </p:sp>
    </p:spTree>
    <p:extLst>
      <p:ext uri="{BB962C8B-B14F-4D97-AF65-F5344CB8AC3E}">
        <p14:creationId xmlns:p14="http://schemas.microsoft.com/office/powerpoint/2010/main" val="293548771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mtClean="0"/>
              <a:t>Khối u buồng trứng phải kích thước 7x7 cm hiện chưa có biến chứng</a:t>
            </a:r>
          </a:p>
          <a:p>
            <a:r>
              <a:rPr lang="en-US" smtClean="0"/>
              <a:t>XN: CTM, b hCG, CA125, HE4, AFP</a:t>
            </a:r>
          </a:p>
          <a:p>
            <a:r>
              <a:rPr lang="en-US" smtClean="0"/>
              <a:t>Biến chứng: Trong thai kỳ, ngoài thai kỳ, hậu sản</a:t>
            </a:r>
          </a:p>
          <a:p>
            <a:r>
              <a:rPr lang="en-US" smtClean="0"/>
              <a:t>Điều trị:</a:t>
            </a:r>
          </a:p>
          <a:p>
            <a:pPr lvl="1"/>
            <a:r>
              <a:rPr lang="vi-VN"/>
              <a:t>Cơ năng: Theo dõi, phẫu thuật khi có biến chứng</a:t>
            </a:r>
            <a:endParaRPr lang="en-US"/>
          </a:p>
          <a:p>
            <a:pPr lvl="1"/>
            <a:r>
              <a:rPr lang="vi-VN"/>
              <a:t>Thực thể: Phẫu thuật và lấy mẫu gửi giải phẫu bệnh đọc xem lành tính hay ác tính</a:t>
            </a:r>
            <a:endParaRPr lang="en-US" smtClean="0"/>
          </a:p>
          <a:p>
            <a:endParaRPr lang="en-US" smtClean="0"/>
          </a:p>
          <a:p>
            <a:endParaRPr lang="en-US" smtClean="0"/>
          </a:p>
        </p:txBody>
      </p:sp>
    </p:spTree>
    <p:extLst>
      <p:ext uri="{BB962C8B-B14F-4D97-AF65-F5344CB8AC3E}">
        <p14:creationId xmlns:p14="http://schemas.microsoft.com/office/powerpoint/2010/main" val="1745418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8</a:t>
            </a:r>
            <a:endParaRPr lang="en-US"/>
          </a:p>
        </p:txBody>
      </p:sp>
      <p:sp>
        <p:nvSpPr>
          <p:cNvPr id="3" name="Content Placeholder 2"/>
          <p:cNvSpPr>
            <a:spLocks noGrp="1"/>
          </p:cNvSpPr>
          <p:nvPr>
            <p:ph idx="1"/>
          </p:nvPr>
        </p:nvSpPr>
        <p:spPr/>
        <p:txBody>
          <a:bodyPr/>
          <a:lstStyle/>
          <a:p>
            <a:pPr marL="0" indent="0">
              <a:buNone/>
            </a:pPr>
            <a:r>
              <a:rPr lang="en-US" smtClean="0"/>
              <a:t>BN 45 tuổi (3003) </a:t>
            </a:r>
            <a:r>
              <a:rPr lang="en-US"/>
              <a:t>đau bụng, rong huyết điều trị nội tiết 20 ngày không đỡ, nay siêu âm thấy tử cung có 2 khối u 4*5 cm 2.6*4 cm kèm theo thấy khó tiểu, tiểu ko hết nước tiểu</a:t>
            </a:r>
            <a:br>
              <a:rPr lang="en-US"/>
            </a:br>
            <a:r>
              <a:rPr lang="en-US" smtClean="0"/>
              <a:t>1. Nêu quy </a:t>
            </a:r>
            <a:r>
              <a:rPr lang="en-US"/>
              <a:t>trình chuẩn bị khám phụ khoa, phân biệt khối u ở tử cung vs u phần phụ</a:t>
            </a:r>
            <a:br>
              <a:rPr lang="en-US"/>
            </a:br>
            <a:r>
              <a:rPr lang="en-US" smtClean="0"/>
              <a:t>2. Hướng điều </a:t>
            </a:r>
            <a:r>
              <a:rPr lang="en-US"/>
              <a:t>trị tốt nhất là gì</a:t>
            </a:r>
            <a:br>
              <a:rPr lang="en-US"/>
            </a:br>
            <a:r>
              <a:rPr lang="en-US" smtClean="0"/>
              <a:t>3. Nêu các </a:t>
            </a:r>
            <a:r>
              <a:rPr lang="en-US"/>
              <a:t>biến chứng u xơ tử cung </a:t>
            </a:r>
            <a:br>
              <a:rPr lang="en-US"/>
            </a:br>
            <a:r>
              <a:rPr lang="en-US" smtClean="0"/>
              <a:t>4. Các yếu </a:t>
            </a:r>
            <a:r>
              <a:rPr lang="en-US"/>
              <a:t>tố nguy cơ gây u xơ tử cung</a:t>
            </a:r>
          </a:p>
          <a:p>
            <a:pPr marL="0" indent="0">
              <a:buNone/>
            </a:pPr>
            <a:endParaRPr lang="en-US"/>
          </a:p>
        </p:txBody>
      </p:sp>
    </p:spTree>
    <p:extLst>
      <p:ext uri="{BB962C8B-B14F-4D97-AF65-F5344CB8AC3E}">
        <p14:creationId xmlns:p14="http://schemas.microsoft.com/office/powerpoint/2010/main" val="1253254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smtClean="0"/>
              <a:t>Phân biệt: Khi di động tử cung, khối u di động theo gợi ý nằm ở tử cung, nếu không di động thì gợi ý nằm ở phần phụ.</a:t>
            </a:r>
          </a:p>
          <a:p>
            <a:pPr marL="514350" indent="-514350">
              <a:buAutoNum type="arabicPeriod"/>
            </a:pPr>
            <a:r>
              <a:rPr lang="en-US" smtClean="0"/>
              <a:t>Yếu tố nguy cơ gây UXTC</a:t>
            </a:r>
          </a:p>
          <a:p>
            <a:r>
              <a:rPr lang="en-US" smtClean="0"/>
              <a:t>Cường estrogen</a:t>
            </a:r>
          </a:p>
          <a:p>
            <a:r>
              <a:rPr lang="en-US" smtClean="0"/>
              <a:t>Đẻ ít</a:t>
            </a:r>
          </a:p>
          <a:p>
            <a:r>
              <a:rPr lang="en-US" smtClean="0"/>
              <a:t>Vô sinh</a:t>
            </a:r>
          </a:p>
          <a:p>
            <a:r>
              <a:rPr lang="en-US" smtClean="0"/>
              <a:t>Dậy thì sớm, mãn kinh muộn</a:t>
            </a:r>
          </a:p>
          <a:p>
            <a:r>
              <a:rPr lang="en-US" smtClean="0"/>
              <a:t>Béo phì</a:t>
            </a:r>
          </a:p>
          <a:p>
            <a:r>
              <a:rPr lang="en-US" smtClean="0"/>
              <a:t>Người thân mắc u xơ tử cung</a:t>
            </a:r>
          </a:p>
          <a:p>
            <a:pPr marL="0" indent="0">
              <a:buNone/>
            </a:pPr>
            <a:endParaRPr lang="en-US" smtClean="0"/>
          </a:p>
          <a:p>
            <a:pPr marL="514350" indent="-514350">
              <a:buAutoNum type="arabicPeriod"/>
            </a:pPr>
            <a:endParaRPr lang="en-US"/>
          </a:p>
        </p:txBody>
      </p:sp>
    </p:spTree>
    <p:extLst>
      <p:ext uri="{BB962C8B-B14F-4D97-AF65-F5344CB8AC3E}">
        <p14:creationId xmlns:p14="http://schemas.microsoft.com/office/powerpoint/2010/main" val="1253254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Điều trị u xơ tử cung</a:t>
            </a:r>
          </a:p>
        </p:txBody>
      </p:sp>
      <p:sp>
        <p:nvSpPr>
          <p:cNvPr id="3" name="Text Placeholder 2"/>
          <p:cNvSpPr>
            <a:spLocks noGrp="1"/>
          </p:cNvSpPr>
          <p:nvPr>
            <p:ph type="body" idx="1"/>
          </p:nvPr>
        </p:nvSpPr>
        <p:spPr>
          <a:xfrm>
            <a:off x="152400" y="1535112"/>
            <a:ext cx="4344988" cy="1055687"/>
          </a:xfrm>
        </p:spPr>
        <p:txBody>
          <a:bodyPr>
            <a:normAutofit fontScale="92500"/>
          </a:bodyPr>
          <a:lstStyle/>
          <a:p>
            <a:r>
              <a:rPr lang="en-US" smtClean="0"/>
              <a:t>Theo dõi: </a:t>
            </a:r>
            <a:r>
              <a:rPr lang="en-US" b="0" smtClean="0"/>
              <a:t>khi không có triệu chứng</a:t>
            </a:r>
          </a:p>
          <a:p>
            <a:r>
              <a:rPr lang="en-US" smtClean="0"/>
              <a:t>Nội khoa</a:t>
            </a:r>
            <a:endParaRPr lang="en-US"/>
          </a:p>
        </p:txBody>
      </p:sp>
      <p:sp>
        <p:nvSpPr>
          <p:cNvPr id="4" name="Content Placeholder 3"/>
          <p:cNvSpPr>
            <a:spLocks noGrp="1"/>
          </p:cNvSpPr>
          <p:nvPr>
            <p:ph sz="half" idx="2"/>
          </p:nvPr>
        </p:nvSpPr>
        <p:spPr>
          <a:xfrm>
            <a:off x="457200" y="2667001"/>
            <a:ext cx="4040188" cy="3459162"/>
          </a:xfrm>
        </p:spPr>
        <p:txBody>
          <a:bodyPr/>
          <a:lstStyle/>
          <a:p>
            <a:r>
              <a:rPr lang="en-US" smtClean="0"/>
              <a:t>Progestin</a:t>
            </a:r>
          </a:p>
          <a:p>
            <a:r>
              <a:rPr lang="en-US" smtClean="0"/>
              <a:t>Thuốc ngừa thai phối hợp</a:t>
            </a:r>
          </a:p>
          <a:p>
            <a:r>
              <a:rPr lang="en-US" smtClean="0"/>
              <a:t>Chất đồng vận GnRH</a:t>
            </a:r>
          </a:p>
          <a:p>
            <a:endParaRPr lang="en-US"/>
          </a:p>
        </p:txBody>
      </p:sp>
      <p:sp>
        <p:nvSpPr>
          <p:cNvPr id="5" name="Text Placeholder 4"/>
          <p:cNvSpPr>
            <a:spLocks noGrp="1"/>
          </p:cNvSpPr>
          <p:nvPr>
            <p:ph type="body" sz="quarter" idx="3"/>
          </p:nvPr>
        </p:nvSpPr>
        <p:spPr/>
        <p:txBody>
          <a:bodyPr/>
          <a:lstStyle/>
          <a:p>
            <a:r>
              <a:rPr lang="en-US" smtClean="0"/>
              <a:t>Phẫu thuật</a:t>
            </a:r>
            <a:endParaRPr lang="en-US"/>
          </a:p>
        </p:txBody>
      </p:sp>
      <p:sp>
        <p:nvSpPr>
          <p:cNvPr id="6" name="Content Placeholder 5"/>
          <p:cNvSpPr>
            <a:spLocks noGrp="1"/>
          </p:cNvSpPr>
          <p:nvPr>
            <p:ph sz="quarter" idx="4"/>
          </p:nvPr>
        </p:nvSpPr>
        <p:spPr/>
        <p:txBody>
          <a:bodyPr>
            <a:normAutofit fontScale="85000" lnSpcReduction="20000"/>
          </a:bodyPr>
          <a:lstStyle/>
          <a:p>
            <a:r>
              <a:rPr lang="en-US" smtClean="0"/>
              <a:t>U to &gt;= 12w có triệu chứng</a:t>
            </a:r>
          </a:p>
          <a:p>
            <a:r>
              <a:rPr lang="en-US" smtClean="0"/>
              <a:t>Xuất huyết sau điều trị nội</a:t>
            </a:r>
          </a:p>
          <a:p>
            <a:r>
              <a:rPr lang="en-US" smtClean="0"/>
              <a:t>Dưới niêm, rong huyết</a:t>
            </a:r>
          </a:p>
          <a:p>
            <a:r>
              <a:rPr lang="en-US" b="1" smtClean="0">
                <a:solidFill>
                  <a:srgbClr val="FF0000"/>
                </a:solidFill>
              </a:rPr>
              <a:t>Biến chứng (chèn ép BQ, niệu quản</a:t>
            </a:r>
          </a:p>
          <a:p>
            <a:r>
              <a:rPr lang="en-US" smtClean="0"/>
              <a:t>UXTC hoại tử, nhiễm trùng, điều trị nội thất bại</a:t>
            </a:r>
          </a:p>
          <a:p>
            <a:r>
              <a:rPr lang="en-US" smtClean="0"/>
              <a:t>To nhanh, nhất là sau mãn kinh</a:t>
            </a:r>
          </a:p>
          <a:p>
            <a:r>
              <a:rPr lang="en-US" smtClean="0"/>
              <a:t>Kết hợp bệnh lý ung thư, sa sinh dục</a:t>
            </a:r>
          </a:p>
          <a:p>
            <a:r>
              <a:rPr lang="en-US" smtClean="0"/>
              <a:t>Vô sinh, sẩy thai liên tiếp</a:t>
            </a:r>
          </a:p>
          <a:p>
            <a:r>
              <a:rPr lang="en-US" smtClean="0"/>
              <a:t>Khối u hạ vị không phân biệt khối u buồng trứng</a:t>
            </a:r>
            <a:endParaRPr lang="en-US"/>
          </a:p>
        </p:txBody>
      </p:sp>
    </p:spTree>
    <p:extLst>
      <p:ext uri="{BB962C8B-B14F-4D97-AF65-F5344CB8AC3E}">
        <p14:creationId xmlns:p14="http://schemas.microsoft.com/office/powerpoint/2010/main" val="1072711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Biến chứng UXTC</a:t>
            </a:r>
            <a:endParaRPr lang="en-US"/>
          </a:p>
        </p:txBody>
      </p:sp>
      <p:sp>
        <p:nvSpPr>
          <p:cNvPr id="3" name="Content Placeholder 2"/>
          <p:cNvSpPr>
            <a:spLocks noGrp="1"/>
          </p:cNvSpPr>
          <p:nvPr>
            <p:ph idx="1"/>
          </p:nvPr>
        </p:nvSpPr>
        <p:spPr/>
        <p:txBody>
          <a:bodyPr>
            <a:normAutofit lnSpcReduction="10000"/>
          </a:bodyPr>
          <a:lstStyle/>
          <a:p>
            <a:r>
              <a:rPr lang="en-US" smtClean="0"/>
              <a:t>Chảy máu gây thiếu máu mạn</a:t>
            </a:r>
          </a:p>
          <a:p>
            <a:r>
              <a:rPr lang="en-US" smtClean="0"/>
              <a:t>Khối u lớn chèn ép niệu quản, trực tràng, xoắn khối u dưới thanh mạc có cuống</a:t>
            </a:r>
            <a:endParaRPr lang="en-US"/>
          </a:p>
          <a:p>
            <a:r>
              <a:rPr lang="en-US" smtClean="0"/>
              <a:t>Sản khoa: Chậm có thai, vô sinh, ngôi bất thường, rau tiền đạo, chuyển dạ kéo dài, băng huyết sau sinh, bế sản dịch, xoắn u dưới thanh mạc kỳ hậu sản</a:t>
            </a:r>
          </a:p>
          <a:p>
            <a:r>
              <a:rPr lang="en-US" smtClean="0"/>
              <a:t>Nhiễm khuẩn</a:t>
            </a:r>
          </a:p>
          <a:p>
            <a:r>
              <a:rPr lang="en-US" smtClean="0"/>
              <a:t>Ung thư hóa</a:t>
            </a:r>
          </a:p>
        </p:txBody>
      </p:sp>
    </p:spTree>
    <p:extLst>
      <p:ext uri="{BB962C8B-B14F-4D97-AF65-F5344CB8AC3E}">
        <p14:creationId xmlns:p14="http://schemas.microsoft.com/office/powerpoint/2010/main" val="1253254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9</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a:t>Bn 32 tuổi, </a:t>
            </a:r>
            <a:r>
              <a:rPr lang="en-US" smtClean="0"/>
              <a:t>PARA 1001 </a:t>
            </a:r>
            <a:r>
              <a:rPr lang="en-US"/>
              <a:t>mang thai 41 tuần, siêu âm </a:t>
            </a:r>
            <a:r>
              <a:rPr lang="en-US" smtClean="0"/>
              <a:t>thai kỳ không </a:t>
            </a:r>
            <a:r>
              <a:rPr lang="en-US"/>
              <a:t>phát hiện bất </a:t>
            </a:r>
            <a:r>
              <a:rPr lang="en-US" smtClean="0"/>
              <a:t>thường.</a:t>
            </a:r>
          </a:p>
          <a:p>
            <a:pPr marL="0" indent="0">
              <a:buNone/>
            </a:pPr>
            <a:r>
              <a:rPr lang="en-US" smtClean="0"/>
              <a:t>Vào viện </a:t>
            </a:r>
            <a:r>
              <a:rPr lang="en-US"/>
              <a:t>vì quá </a:t>
            </a:r>
            <a:r>
              <a:rPr lang="en-US" smtClean="0"/>
              <a:t>ngày dự </a:t>
            </a:r>
            <a:r>
              <a:rPr lang="en-US"/>
              <a:t>sinh. </a:t>
            </a:r>
            <a:endParaRPr lang="en-US" smtClean="0"/>
          </a:p>
          <a:p>
            <a:pPr marL="0" indent="0">
              <a:buNone/>
            </a:pPr>
            <a:r>
              <a:rPr lang="en-US" smtClean="0"/>
              <a:t>Hiện </a:t>
            </a:r>
            <a:r>
              <a:rPr lang="en-US"/>
              <a:t>tại: siêu âm trọng lượng thai 3500 +- 300g, AFI 4cm, không đau bụng, không ra dịch âm đạo</a:t>
            </a:r>
            <a:br>
              <a:rPr lang="en-US"/>
            </a:br>
            <a:r>
              <a:rPr lang="en-US"/>
              <a:t>1. Chỉ định xét nghiệm</a:t>
            </a:r>
            <a:br>
              <a:rPr lang="en-US"/>
            </a:br>
            <a:r>
              <a:rPr lang="en-US"/>
              <a:t>2. </a:t>
            </a:r>
            <a:r>
              <a:rPr lang="en-US" smtClean="0"/>
              <a:t>BN đc </a:t>
            </a:r>
            <a:r>
              <a:rPr lang="en-US"/>
              <a:t>thúc đẩy chuyển dạ sinh thường được 01 bé gái khóc to, hồng hào, chi tím, đá chân, tim 110l/ph. Chỉ số APGAR của bé là bn</a:t>
            </a:r>
            <a:r>
              <a:rPr lang="en-US" smtClean="0"/>
              <a:t>? (8-9)</a:t>
            </a:r>
            <a:r>
              <a:rPr lang="en-US"/>
              <a:t/>
            </a:r>
            <a:br>
              <a:rPr lang="en-US"/>
            </a:br>
            <a:r>
              <a:rPr lang="en-US"/>
              <a:t>3. Với chỉ số APGAR như vậy, em sẽ làm gì tiếp theo cho mẹ và bé.</a:t>
            </a:r>
            <a:br>
              <a:rPr lang="en-US"/>
            </a:br>
            <a:r>
              <a:rPr lang="en-US"/>
              <a:t>4. Nêu các vị trí có thể cắt </a:t>
            </a:r>
            <a:r>
              <a:rPr lang="en-US" smtClean="0"/>
              <a:t>TSM, </a:t>
            </a:r>
            <a:r>
              <a:rPr lang="en-US"/>
              <a:t>ưu nhược điểm của từng vị trí.</a:t>
            </a:r>
          </a:p>
        </p:txBody>
      </p:sp>
    </p:spTree>
    <p:extLst>
      <p:ext uri="{BB962C8B-B14F-4D97-AF65-F5344CB8AC3E}">
        <p14:creationId xmlns:p14="http://schemas.microsoft.com/office/powerpoint/2010/main" val="1253254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Xét nghiệm trong thai già tháng</a:t>
            </a:r>
          </a:p>
          <a:p>
            <a:r>
              <a:rPr lang="en-US" smtClean="0"/>
              <a:t>Siêu âm (lưu ý đánh giá độ trưởng thành nhau)</a:t>
            </a:r>
          </a:p>
          <a:p>
            <a:r>
              <a:rPr lang="en-US" smtClean="0"/>
              <a:t>Doppler khảo sát huyết động học và tuần hoàn nhau thai, tiên lượng suy thai</a:t>
            </a:r>
          </a:p>
          <a:p>
            <a:r>
              <a:rPr lang="en-US" smtClean="0"/>
              <a:t>NST và ST</a:t>
            </a:r>
          </a:p>
          <a:p>
            <a:endParaRPr lang="en-US"/>
          </a:p>
        </p:txBody>
      </p:sp>
    </p:spTree>
    <p:extLst>
      <p:ext uri="{BB962C8B-B14F-4D97-AF65-F5344CB8AC3E}">
        <p14:creationId xmlns:p14="http://schemas.microsoft.com/office/powerpoint/2010/main" val="97451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47800"/>
            <a:ext cx="7705199" cy="4525963"/>
          </a:xfrm>
        </p:spPr>
      </p:pic>
    </p:spTree>
    <p:extLst>
      <p:ext uri="{BB962C8B-B14F-4D97-AF65-F5344CB8AC3E}">
        <p14:creationId xmlns:p14="http://schemas.microsoft.com/office/powerpoint/2010/main" val="1253254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smtClean="0"/>
              <a:t>6 bước chăm sóc thiết yếu trẻ sơ sinh</a:t>
            </a:r>
          </a:p>
          <a:p>
            <a:r>
              <a:rPr lang="vi-VN"/>
              <a:t>Bước 1: Ngay sau khi thai sổ lập tức lau khô trẻ, đặt trẻ nằm sấp trên bụng mẹ tiếp xúc da kề da. Phủ khăn khô để giữ ấm.</a:t>
            </a:r>
            <a:endParaRPr lang="en-US"/>
          </a:p>
          <a:p>
            <a:r>
              <a:rPr lang="vi-VN"/>
              <a:t>Bước 2: Tiêm bắp 10 đơn vị oxytocin.</a:t>
            </a:r>
            <a:endParaRPr lang="en-US"/>
          </a:p>
          <a:p>
            <a:r>
              <a:rPr lang="vi-VN"/>
              <a:t>Bước 3: Chờ dây rốn ngừng đập mới tiến hành kẹp và cắt dây rốn.</a:t>
            </a:r>
            <a:endParaRPr lang="en-US"/>
          </a:p>
          <a:p>
            <a:r>
              <a:rPr lang="vi-VN"/>
              <a:t>Bước 4: Kéo dây rốn có kiểm soát trong khi trẻ vẫn nằm sấp trên ngực mẹ</a:t>
            </a:r>
            <a:endParaRPr lang="en-US"/>
          </a:p>
          <a:p>
            <a:r>
              <a:rPr lang="vi-VN"/>
              <a:t>Bước 5: Sau khi rau sổ xoa đáy tử cung trong 2 giờ đầu sau đẻ, 15 phút 1 lần, đảm bảo cho tử cung co chặt và theo dõi chảy máu.</a:t>
            </a:r>
            <a:endParaRPr lang="en-US"/>
          </a:p>
          <a:p>
            <a:r>
              <a:rPr lang="vi-VN"/>
              <a:t>Bước 6: Hướng dẫn bà mẹ cho trẻ bú sớm và hoàn toàn trong giờ đầu sau </a:t>
            </a:r>
            <a:r>
              <a:rPr lang="vi-VN"/>
              <a:t>đẻ</a:t>
            </a:r>
            <a:r>
              <a:rPr lang="vi-VN" smtClean="0"/>
              <a:t>.</a:t>
            </a:r>
            <a:endParaRPr lang="en-US"/>
          </a:p>
        </p:txBody>
      </p:sp>
    </p:spTree>
    <p:extLst>
      <p:ext uri="{BB962C8B-B14F-4D97-AF65-F5344CB8AC3E}">
        <p14:creationId xmlns:p14="http://schemas.microsoft.com/office/powerpoint/2010/main" val="355849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10</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a:t>Nữ, 23t, chưa chồng, tiền sử </a:t>
            </a:r>
            <a:r>
              <a:rPr lang="en-US" smtClean="0"/>
              <a:t>kinh nguyệt không đều</a:t>
            </a:r>
            <a:r>
              <a:rPr lang="en-US"/>
              <a:t>, chu kì 3, 4 tháng, </a:t>
            </a:r>
            <a:r>
              <a:rPr lang="en-US" smtClean="0"/>
              <a:t>không </a:t>
            </a:r>
            <a:r>
              <a:rPr lang="en-US"/>
              <a:t>có </a:t>
            </a:r>
            <a:r>
              <a:rPr lang="en-US" smtClean="0"/>
              <a:t>bệnh lý </a:t>
            </a:r>
            <a:r>
              <a:rPr lang="en-US"/>
              <a:t>phụ khoa khác. Nay </a:t>
            </a:r>
            <a:r>
              <a:rPr lang="en-US" smtClean="0"/>
              <a:t>vào </a:t>
            </a:r>
            <a:r>
              <a:rPr lang="en-US"/>
              <a:t>viện vì ra máu âm đạo kéo dài 1 tháng.</a:t>
            </a:r>
            <a:br>
              <a:rPr lang="en-US"/>
            </a:br>
            <a:r>
              <a:rPr lang="en-US" smtClean="0"/>
              <a:t>Khám: </a:t>
            </a:r>
            <a:r>
              <a:rPr lang="en-US"/>
              <a:t>huyết động ổn, 1m52, 65kg, nhiều mụn trứng cá, bụng mềm </a:t>
            </a:r>
            <a:r>
              <a:rPr lang="en-US" smtClean="0"/>
              <a:t>không </a:t>
            </a:r>
            <a:r>
              <a:rPr lang="en-US"/>
              <a:t>đau, thăm trực tràng thấy túi cùng sau </a:t>
            </a:r>
            <a:r>
              <a:rPr lang="en-US" smtClean="0"/>
              <a:t>không </a:t>
            </a:r>
            <a:r>
              <a:rPr lang="en-US"/>
              <a:t>có bất thường.</a:t>
            </a:r>
            <a:br>
              <a:rPr lang="en-US"/>
            </a:br>
            <a:r>
              <a:rPr lang="en-US" smtClean="0"/>
              <a:t>CTM:</a:t>
            </a:r>
            <a:r>
              <a:rPr lang="en-US"/>
              <a:t> </a:t>
            </a:r>
            <a:r>
              <a:rPr lang="en-US" smtClean="0"/>
              <a:t>BC 11</a:t>
            </a:r>
            <a:r>
              <a:rPr lang="en-US"/>
              <a:t>, </a:t>
            </a:r>
            <a:r>
              <a:rPr lang="en-US" smtClean="0"/>
              <a:t>NEU 65</a:t>
            </a:r>
            <a:r>
              <a:rPr lang="en-US"/>
              <a:t>, </a:t>
            </a:r>
            <a:r>
              <a:rPr lang="en-US" smtClean="0"/>
              <a:t>HC bt</a:t>
            </a:r>
            <a:r>
              <a:rPr lang="en-US"/>
              <a:t>, </a:t>
            </a:r>
            <a:r>
              <a:rPr lang="en-US" smtClean="0"/>
              <a:t>HB 9</a:t>
            </a:r>
            <a:r>
              <a:rPr lang="en-US"/>
              <a:t>, </a:t>
            </a:r>
            <a:r>
              <a:rPr lang="en-US" smtClean="0"/>
              <a:t>TC bt</a:t>
            </a:r>
            <a:r>
              <a:rPr lang="en-US"/>
              <a:t/>
            </a:r>
            <a:br>
              <a:rPr lang="en-US"/>
            </a:br>
            <a:r>
              <a:rPr lang="en-US"/>
              <a:t>Siêu âm, tử cung tư thế trung gian, nội mạc 4mm, buồng trứng hơi lớn.</a:t>
            </a:r>
            <a:br>
              <a:rPr lang="en-US"/>
            </a:br>
            <a:r>
              <a:rPr lang="en-US"/>
              <a:t>1. Chẩn đoán ban đầu</a:t>
            </a:r>
            <a:br>
              <a:rPr lang="en-US"/>
            </a:br>
            <a:r>
              <a:rPr lang="en-US"/>
              <a:t>2. Kể các nguyên nhân chảy máu có thể có</a:t>
            </a:r>
            <a:br>
              <a:rPr lang="en-US"/>
            </a:br>
            <a:r>
              <a:rPr lang="en-US"/>
              <a:t>3. Cần khai thác thêm gì, lưu ý gì khi thăm khám</a:t>
            </a:r>
            <a:br>
              <a:rPr lang="en-US"/>
            </a:br>
            <a:r>
              <a:rPr lang="en-US"/>
              <a:t>4. </a:t>
            </a:r>
            <a:r>
              <a:rPr lang="en-US" smtClean="0"/>
              <a:t>XN thêm </a:t>
            </a:r>
            <a:r>
              <a:rPr lang="en-US"/>
              <a:t>gì, nếu cần</a:t>
            </a:r>
            <a:br>
              <a:rPr lang="en-US"/>
            </a:br>
            <a:r>
              <a:rPr lang="en-US"/>
              <a:t>5. Hướng xử trí</a:t>
            </a:r>
          </a:p>
        </p:txBody>
      </p:sp>
    </p:spTree>
    <p:extLst>
      <p:ext uri="{BB962C8B-B14F-4D97-AF65-F5344CB8AC3E}">
        <p14:creationId xmlns:p14="http://schemas.microsoft.com/office/powerpoint/2010/main" val="1253254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smtClean="0"/>
              <a:t>Thai III(1011) 38w4d chưa chuyển dạ/ngôi chếch</a:t>
            </a:r>
          </a:p>
          <a:p>
            <a:r>
              <a:rPr lang="en-US" smtClean="0"/>
              <a:t>Ngôi không đẻ được qua đường âm đạo: ngôi trán, </a:t>
            </a:r>
            <a:r>
              <a:rPr lang="en-US" smtClean="0">
                <a:solidFill>
                  <a:srgbClr val="FF0000"/>
                </a:solidFill>
              </a:rPr>
              <a:t>ngôi thóp trước</a:t>
            </a:r>
            <a:r>
              <a:rPr lang="en-US" smtClean="0"/>
              <a:t>, ngôi ngang</a:t>
            </a:r>
          </a:p>
          <a:p>
            <a:r>
              <a:rPr lang="en-US" smtClean="0"/>
              <a:t>Nguy cơ mẹ</a:t>
            </a:r>
          </a:p>
          <a:p>
            <a:pPr lvl="1"/>
            <a:r>
              <a:rPr lang="en-US" smtClean="0"/>
              <a:t>Chuyển dạ kéo dài</a:t>
            </a:r>
          </a:p>
          <a:p>
            <a:pPr lvl="1"/>
            <a:r>
              <a:rPr lang="en-US" smtClean="0"/>
              <a:t>Tăng nguy cơ sinh mổ, thủ thuật</a:t>
            </a:r>
          </a:p>
          <a:p>
            <a:pPr lvl="1"/>
            <a:r>
              <a:rPr lang="en-US" smtClean="0"/>
              <a:t>Vỡ tử cung, BHSS</a:t>
            </a:r>
          </a:p>
          <a:p>
            <a:r>
              <a:rPr lang="en-US" smtClean="0"/>
              <a:t>Nguy cơ con</a:t>
            </a:r>
          </a:p>
          <a:p>
            <a:pPr lvl="1"/>
            <a:r>
              <a:rPr lang="en-US" smtClean="0"/>
              <a:t>Ngạt</a:t>
            </a:r>
          </a:p>
          <a:p>
            <a:pPr lvl="1"/>
            <a:r>
              <a:rPr lang="en-US" smtClean="0"/>
              <a:t>Suy thai</a:t>
            </a:r>
          </a:p>
          <a:p>
            <a:pPr lvl="1"/>
            <a:r>
              <a:rPr lang="en-US" smtClean="0"/>
              <a:t>Sa dây rốn</a:t>
            </a:r>
          </a:p>
          <a:p>
            <a:endParaRPr lang="en-US"/>
          </a:p>
        </p:txBody>
      </p:sp>
    </p:spTree>
    <p:extLst>
      <p:ext uri="{BB962C8B-B14F-4D97-AF65-F5344CB8AC3E}">
        <p14:creationId xmlns:p14="http://schemas.microsoft.com/office/powerpoint/2010/main" val="2947890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mtClean="0"/>
              <a:t>Bệnh nhân nữ, 23 tuổi có </a:t>
            </a:r>
          </a:p>
          <a:p>
            <a:pPr>
              <a:buFontTx/>
              <a:buChar char="-"/>
            </a:pPr>
            <a:r>
              <a:rPr lang="en-US" smtClean="0"/>
              <a:t>Rối loạn phóng noãn: chu kỳ kinh thưa, không đều</a:t>
            </a:r>
          </a:p>
          <a:p>
            <a:pPr>
              <a:buFontTx/>
              <a:buChar char="-"/>
            </a:pPr>
            <a:r>
              <a:rPr lang="en-US" smtClean="0"/>
              <a:t>Dấu hiệu cường androgen: Béo phì, nhiều mụn trứng cá</a:t>
            </a:r>
          </a:p>
          <a:p>
            <a:pPr>
              <a:buFontTx/>
              <a:buChar char="-"/>
            </a:pPr>
            <a:r>
              <a:rPr lang="en-US" smtClean="0"/>
              <a:t>Dấu hiệu trên siêu âm: Buồng trứng hơi lớn</a:t>
            </a:r>
          </a:p>
          <a:p>
            <a:pPr>
              <a:buFont typeface="Symbol"/>
              <a:buChar char="Þ"/>
            </a:pPr>
            <a:r>
              <a:rPr lang="en-US" smtClean="0"/>
              <a:t>Nghĩ nhiều tới trường hợp u nang buồng trứng</a:t>
            </a:r>
          </a:p>
          <a:p>
            <a:pPr>
              <a:buFont typeface="Symbol"/>
              <a:buChar char="Þ"/>
            </a:pPr>
            <a:r>
              <a:rPr lang="en-US" smtClean="0"/>
              <a:t>TD Rong huyết do u nang buồng trứng/ thiếu máu mức độ trung bình</a:t>
            </a:r>
          </a:p>
          <a:p>
            <a:pPr marL="0" indent="0">
              <a:buNone/>
            </a:pPr>
            <a:endParaRPr lang="en-US"/>
          </a:p>
        </p:txBody>
      </p:sp>
    </p:spTree>
    <p:extLst>
      <p:ext uri="{BB962C8B-B14F-4D97-AF65-F5344CB8AC3E}">
        <p14:creationId xmlns:p14="http://schemas.microsoft.com/office/powerpoint/2010/main" val="12532546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mtClean="0"/>
              <a:t>Nguyên nhân chảy máu có thể có:</a:t>
            </a:r>
          </a:p>
          <a:p>
            <a:pPr>
              <a:buFontTx/>
              <a:buChar char="-"/>
            </a:pPr>
            <a:r>
              <a:rPr lang="en-US" smtClean="0"/>
              <a:t>Rong kinh, rong huyết cơ năng</a:t>
            </a:r>
          </a:p>
          <a:p>
            <a:pPr>
              <a:buFontTx/>
              <a:buChar char="-"/>
            </a:pPr>
            <a:r>
              <a:rPr lang="en-US" smtClean="0"/>
              <a:t>U xơ tử cung, polyp, các nguyên nhân ác tính</a:t>
            </a:r>
          </a:p>
          <a:p>
            <a:pPr>
              <a:buFontTx/>
              <a:buChar char="-"/>
            </a:pPr>
            <a:r>
              <a:rPr lang="en-US" smtClean="0"/>
              <a:t>Lạc nội mạc tử cung</a:t>
            </a:r>
          </a:p>
          <a:p>
            <a:pPr>
              <a:buFontTx/>
              <a:buChar char="-"/>
            </a:pPr>
            <a:r>
              <a:rPr lang="en-US" smtClean="0"/>
              <a:t>Sẩy thai, thai ngoài tử cung</a:t>
            </a:r>
          </a:p>
          <a:p>
            <a:pPr>
              <a:buFontTx/>
              <a:buChar char="-"/>
            </a:pPr>
            <a:r>
              <a:rPr lang="en-US" smtClean="0"/>
              <a:t>Bệnh về máu</a:t>
            </a:r>
          </a:p>
          <a:p>
            <a:pPr>
              <a:buFontTx/>
              <a:buChar char="-"/>
            </a:pPr>
            <a:r>
              <a:rPr lang="en-US" smtClean="0"/>
              <a:t>Sử dụng một số thuốc gây rối loạn đông máu</a:t>
            </a:r>
          </a:p>
          <a:p>
            <a:pPr>
              <a:buFontTx/>
              <a:buChar char="-"/>
            </a:pPr>
            <a:r>
              <a:rPr lang="en-US" smtClean="0"/>
              <a:t>Các khối u nội tiết từ buồng trứng</a:t>
            </a:r>
            <a:endParaRPr lang="en-US"/>
          </a:p>
        </p:txBody>
      </p:sp>
    </p:spTree>
    <p:extLst>
      <p:ext uri="{BB962C8B-B14F-4D97-AF65-F5344CB8AC3E}">
        <p14:creationId xmlns:p14="http://schemas.microsoft.com/office/powerpoint/2010/main" val="2566033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smtClean="0"/>
              <a:t>Thăm khám</a:t>
            </a:r>
          </a:p>
          <a:p>
            <a:pPr>
              <a:buFontTx/>
              <a:buChar char="-"/>
            </a:pPr>
            <a:r>
              <a:rPr lang="en-US" smtClean="0"/>
              <a:t>Hỏi tiền sử gia đình về khối u buồng trứng</a:t>
            </a:r>
          </a:p>
          <a:p>
            <a:pPr>
              <a:buFontTx/>
              <a:buChar char="-"/>
            </a:pPr>
            <a:r>
              <a:rPr lang="en-US" smtClean="0"/>
              <a:t>Tăng cân, giảm cân gần đây</a:t>
            </a:r>
          </a:p>
          <a:p>
            <a:pPr>
              <a:buFontTx/>
              <a:buChar char="-"/>
            </a:pPr>
            <a:r>
              <a:rPr lang="en-US" smtClean="0"/>
              <a:t>Quan hệ tình dục gần đây</a:t>
            </a:r>
          </a:p>
          <a:p>
            <a:pPr>
              <a:buFontTx/>
              <a:buChar char="-"/>
            </a:pPr>
            <a:r>
              <a:rPr lang="en-US" smtClean="0"/>
              <a:t>Lối sống</a:t>
            </a:r>
          </a:p>
          <a:p>
            <a:pPr>
              <a:buFontTx/>
              <a:buChar char="-"/>
            </a:pPr>
            <a:r>
              <a:rPr lang="en-US" smtClean="0"/>
              <a:t>Khám các dấu hiệu rậm lông</a:t>
            </a:r>
          </a:p>
          <a:p>
            <a:pPr>
              <a:buFontTx/>
              <a:buChar char="-"/>
            </a:pPr>
            <a:r>
              <a:rPr lang="en-US" smtClean="0"/>
              <a:t>Sử dụng thuốc</a:t>
            </a:r>
          </a:p>
          <a:p>
            <a:pPr marL="0" indent="0">
              <a:buNone/>
            </a:pPr>
            <a:r>
              <a:rPr lang="en-US" smtClean="0"/>
              <a:t>XN: b hCG, LH, FSH, Đường máu, TSH, FT4, siêu âm lại chú ý 2 buồng trứng</a:t>
            </a:r>
          </a:p>
          <a:p>
            <a:pPr marL="0" indent="0">
              <a:buNone/>
            </a:pPr>
            <a:r>
              <a:rPr lang="en-US" smtClean="0"/>
              <a:t>Xử trí: Vòng kinh nhân tạo bằng thuốc tránh thai kết hợp</a:t>
            </a:r>
            <a:endParaRPr lang="en-US"/>
          </a:p>
        </p:txBody>
      </p:sp>
    </p:spTree>
    <p:extLst>
      <p:ext uri="{BB962C8B-B14F-4D97-AF65-F5344CB8AC3E}">
        <p14:creationId xmlns:p14="http://schemas.microsoft.com/office/powerpoint/2010/main" val="4056131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11</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a:t>Nữ 28 tuổi, kinh không đều 30-60 ngày, tiền sử sảy thai tự </a:t>
            </a:r>
            <a:r>
              <a:rPr lang="en-US" smtClean="0"/>
              <a:t>nhiên </a:t>
            </a:r>
            <a:r>
              <a:rPr lang="en-US"/>
              <a:t>cách đây 2 năm lúc thai 8 tuần, có điều trị vô sinh vì </a:t>
            </a:r>
            <a:r>
              <a:rPr lang="en-US">
                <a:solidFill>
                  <a:srgbClr val="FF0000"/>
                </a:solidFill>
              </a:rPr>
              <a:t>hội chứng buồng trứng đa nang</a:t>
            </a:r>
            <a:r>
              <a:rPr lang="en-US"/>
              <a:t>. </a:t>
            </a:r>
            <a:endParaRPr lang="en-US" smtClean="0"/>
          </a:p>
          <a:p>
            <a:pPr marL="0" indent="0">
              <a:buNone/>
            </a:pPr>
            <a:r>
              <a:rPr lang="en-US" smtClean="0"/>
              <a:t>Nay </a:t>
            </a:r>
            <a:r>
              <a:rPr lang="en-US"/>
              <a:t>mang thai lần 2 </a:t>
            </a:r>
            <a:r>
              <a:rPr lang="en-US" smtClean="0"/>
              <a:t>PARA 0010</a:t>
            </a:r>
            <a:r>
              <a:rPr lang="en-US"/>
              <a:t>, kinh cuối cùng cách 7 tuần, vào viện vì ra máu âm đạo, đau bụng. </a:t>
            </a:r>
            <a:endParaRPr lang="en-US" smtClean="0"/>
          </a:p>
          <a:p>
            <a:pPr marL="0" indent="0">
              <a:buNone/>
            </a:pPr>
            <a:r>
              <a:rPr lang="en-US" smtClean="0"/>
              <a:t>Khám</a:t>
            </a:r>
            <a:r>
              <a:rPr lang="en-US"/>
              <a:t> thấy cổ tử cung còn kín, ra máu âm đạo.</a:t>
            </a:r>
            <a:br>
              <a:rPr lang="en-US"/>
            </a:br>
            <a:r>
              <a:rPr lang="en-US"/>
              <a:t>Siêu âm lúc 29/10 </a:t>
            </a:r>
            <a:r>
              <a:rPr lang="en-US" smtClean="0"/>
              <a:t>tử cung có </a:t>
            </a:r>
            <a:r>
              <a:rPr lang="en-US"/>
              <a:t>CRL 4.5 cm, hình ảnh bóc tách rộng</a:t>
            </a:r>
            <a:br>
              <a:rPr lang="en-US"/>
            </a:br>
            <a:r>
              <a:rPr lang="en-US"/>
              <a:t>1. </a:t>
            </a:r>
            <a:r>
              <a:rPr lang="en-US" smtClean="0"/>
              <a:t>Chẩn đoán </a:t>
            </a:r>
            <a:r>
              <a:rPr lang="en-US"/>
              <a:t>hiện tại</a:t>
            </a:r>
            <a:br>
              <a:rPr lang="en-US"/>
            </a:br>
            <a:r>
              <a:rPr lang="en-US"/>
              <a:t>2. Xử trí ntn</a:t>
            </a:r>
            <a:br>
              <a:rPr lang="en-US"/>
            </a:br>
            <a:r>
              <a:rPr lang="en-US"/>
              <a:t>3. Theo dõi gì</a:t>
            </a:r>
            <a:br>
              <a:rPr lang="en-US"/>
            </a:br>
            <a:r>
              <a:rPr lang="en-US"/>
              <a:t>4. </a:t>
            </a:r>
            <a:r>
              <a:rPr lang="en-US">
                <a:solidFill>
                  <a:srgbClr val="FF0000"/>
                </a:solidFill>
              </a:rPr>
              <a:t>Cần thêm thông tin gì ở BN</a:t>
            </a:r>
            <a:br>
              <a:rPr lang="en-US">
                <a:solidFill>
                  <a:srgbClr val="FF0000"/>
                </a:solidFill>
              </a:rPr>
            </a:br>
            <a:r>
              <a:rPr lang="en-US"/>
              <a:t>5. Sau điều trị </a:t>
            </a:r>
            <a:r>
              <a:rPr lang="en-US" smtClean="0"/>
              <a:t>thai </a:t>
            </a:r>
            <a:r>
              <a:rPr lang="en-US"/>
              <a:t>đã sẩy, cần tư vấn ntn cho BN</a:t>
            </a:r>
          </a:p>
        </p:txBody>
      </p:sp>
    </p:spTree>
    <p:extLst>
      <p:ext uri="{BB962C8B-B14F-4D97-AF65-F5344CB8AC3E}">
        <p14:creationId xmlns:p14="http://schemas.microsoft.com/office/powerpoint/2010/main" val="1253254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mtClean="0"/>
              <a:t>1. Thai lần II(0010) … tuần dọa sẩy/ hội chứng buồng trứng đa nang/ vô sinh I</a:t>
            </a:r>
          </a:p>
          <a:p>
            <a:pPr>
              <a:buFontTx/>
              <a:buChar char="-"/>
            </a:pPr>
            <a:r>
              <a:rPr lang="en-US" smtClean="0"/>
              <a:t>Nghỉ ngơi tại giường, ăn nhẹ, chống táo bón\</a:t>
            </a:r>
          </a:p>
          <a:p>
            <a:pPr>
              <a:buFontTx/>
              <a:buChar char="-"/>
            </a:pPr>
            <a:r>
              <a:rPr lang="en-US" smtClean="0"/>
              <a:t>Giải thích cho thai phụ và người nhà về nguy cơ có thể xảy ra; tránh lao động nặng, tránh giao hợp ít nhất 2 tuần sau khi hết ra máu</a:t>
            </a:r>
          </a:p>
          <a:p>
            <a:pPr>
              <a:buFontTx/>
              <a:buChar char="-"/>
            </a:pPr>
            <a:r>
              <a:rPr lang="en-US" smtClean="0"/>
              <a:t>Bổ sung sinh tố nhất là VitE, folic, B6</a:t>
            </a:r>
          </a:p>
          <a:p>
            <a:pPr>
              <a:buFontTx/>
              <a:buChar char="-"/>
            </a:pPr>
            <a:r>
              <a:rPr lang="en-US" smtClean="0"/>
              <a:t>Thuốc giảm go tử cung</a:t>
            </a:r>
          </a:p>
          <a:p>
            <a:pPr>
              <a:buFontTx/>
              <a:buChar char="-"/>
            </a:pPr>
            <a:r>
              <a:rPr lang="en-US" smtClean="0"/>
              <a:t>Progesterone tự nhiên: Utrogestan 200mgx1 viên</a:t>
            </a:r>
          </a:p>
          <a:p>
            <a:pPr>
              <a:buFontTx/>
              <a:buChar char="-"/>
            </a:pPr>
            <a:endParaRPr lang="en-US"/>
          </a:p>
        </p:txBody>
      </p:sp>
    </p:spTree>
    <p:extLst>
      <p:ext uri="{BB962C8B-B14F-4D97-AF65-F5344CB8AC3E}">
        <p14:creationId xmlns:p14="http://schemas.microsoft.com/office/powerpoint/2010/main" val="3144118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Theo dõi:</a:t>
            </a:r>
          </a:p>
          <a:p>
            <a:r>
              <a:rPr lang="en-US" smtClean="0"/>
              <a:t>Huyết động</a:t>
            </a:r>
          </a:p>
          <a:p>
            <a:r>
              <a:rPr lang="en-US" smtClean="0"/>
              <a:t>Đau bụng, ra máu, ra nước âm đạo</a:t>
            </a:r>
          </a:p>
          <a:p>
            <a:r>
              <a:rPr lang="en-US" smtClean="0"/>
              <a:t>b hCG sau 48h</a:t>
            </a:r>
          </a:p>
          <a:p>
            <a:r>
              <a:rPr lang="en-US" smtClean="0"/>
              <a:t>Siêu âm lại sau 1-2 tuần nếu tình trạng ổn</a:t>
            </a:r>
            <a:endParaRPr lang="en-US"/>
          </a:p>
        </p:txBody>
      </p:sp>
    </p:spTree>
    <p:extLst>
      <p:ext uri="{BB962C8B-B14F-4D97-AF65-F5344CB8AC3E}">
        <p14:creationId xmlns:p14="http://schemas.microsoft.com/office/powerpoint/2010/main" val="4082606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Tư vấn</a:t>
            </a:r>
          </a:p>
          <a:p>
            <a:r>
              <a:rPr lang="en-US" smtClean="0"/>
              <a:t>Chăm sóc, nghỉ ngơi sau sảy thai</a:t>
            </a:r>
          </a:p>
          <a:p>
            <a:r>
              <a:rPr lang="en-US" smtClean="0"/>
              <a:t>Các phương pháp tránh thai có thể sử dụng</a:t>
            </a:r>
          </a:p>
          <a:p>
            <a:r>
              <a:rPr lang="en-US" smtClean="0"/>
              <a:t>Thời gian có thai trở lại tốt nhất là sau 3-6 tháng</a:t>
            </a:r>
          </a:p>
          <a:p>
            <a:r>
              <a:rPr lang="en-US" smtClean="0"/>
              <a:t>…</a:t>
            </a:r>
          </a:p>
        </p:txBody>
      </p:sp>
    </p:spTree>
    <p:extLst>
      <p:ext uri="{BB962C8B-B14F-4D97-AF65-F5344CB8AC3E}">
        <p14:creationId xmlns:p14="http://schemas.microsoft.com/office/powerpoint/2010/main" val="3028909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12</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a:t>Sản phụ 29t 1001, sau sinh mổ ngày 7 do đầu không lọt. Nay vết mổ sưng nề, chảy dịch, đau nhức nhiều. Sản dịch lượng ít, không hôi. CTM bạch cầu tăng nhẹ, hồng cầu, HGB, HCT bình thường, CRP tăng nhiều. </a:t>
            </a:r>
            <a:br>
              <a:rPr lang="en-US"/>
            </a:br>
            <a:r>
              <a:rPr lang="en-US"/>
              <a:t>1. Chẩn đoán hiện tại </a:t>
            </a:r>
            <a:br>
              <a:rPr lang="en-US"/>
            </a:br>
            <a:r>
              <a:rPr lang="en-US"/>
              <a:t>2. Cần làm thêm XN gì</a:t>
            </a:r>
            <a:br>
              <a:rPr lang="en-US"/>
            </a:br>
            <a:r>
              <a:rPr lang="en-US"/>
              <a:t>3. Hướng xử trí</a:t>
            </a:r>
            <a:br>
              <a:rPr lang="en-US"/>
            </a:br>
            <a:r>
              <a:rPr lang="en-US"/>
              <a:t>4. Cần theo dõi gì ở sản phụ.</a:t>
            </a:r>
            <a:br>
              <a:rPr lang="en-US"/>
            </a:br>
            <a:r>
              <a:rPr lang="en-US"/>
              <a:t>5. Nêu 5 biến chứng sau sinh mổ thường gặp khác</a:t>
            </a:r>
          </a:p>
        </p:txBody>
      </p:sp>
    </p:spTree>
    <p:extLst>
      <p:ext uri="{BB962C8B-B14F-4D97-AF65-F5344CB8AC3E}">
        <p14:creationId xmlns:p14="http://schemas.microsoft.com/office/powerpoint/2010/main" val="3463499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514350" indent="-514350">
              <a:buAutoNum type="arabicPeriod"/>
            </a:pPr>
            <a:r>
              <a:rPr lang="en-US" smtClean="0"/>
              <a:t>Nhiễm trùng vết mổ/ Hậu phẫu lấy thai II(1001) ngày thứ 7, thai x tuần chuyển dạ do đầu không lọt</a:t>
            </a:r>
          </a:p>
          <a:p>
            <a:pPr marL="514350" indent="-514350">
              <a:buAutoNum type="arabicPeriod"/>
            </a:pPr>
            <a:r>
              <a:rPr lang="en-US" smtClean="0"/>
              <a:t>XN: Siêu âm bụng, đánh giá tử cung và vết mổ</a:t>
            </a:r>
          </a:p>
          <a:p>
            <a:pPr marL="514350" indent="-514350">
              <a:buAutoNum type="arabicPeriod"/>
            </a:pPr>
            <a:r>
              <a:rPr lang="en-US" smtClean="0"/>
              <a:t>Cắt chỉ nếu chưa cắt, kháng sinh, kháng viêm, giảm đau. Rửa vết thương bằng nước muối và sát khuẩn bằng betadine, thay băng hàng ngày. </a:t>
            </a:r>
          </a:p>
          <a:p>
            <a:pPr marL="514350" indent="-514350">
              <a:buAutoNum type="arabicPeriod"/>
            </a:pPr>
            <a:r>
              <a:rPr lang="en-US" smtClean="0"/>
              <a:t>Theo dõi</a:t>
            </a:r>
          </a:p>
          <a:p>
            <a:r>
              <a:rPr lang="en-US" smtClean="0"/>
              <a:t>Huyết động, sốt, tình trạng nhiễm trùng</a:t>
            </a:r>
          </a:p>
          <a:p>
            <a:r>
              <a:rPr lang="en-US" smtClean="0"/>
              <a:t>Tình trạng vết mổ: Đau, chảy dịch, chảy máu, sưng nề, diễn tiến lành vết thương</a:t>
            </a:r>
          </a:p>
          <a:p>
            <a:r>
              <a:rPr lang="en-US" smtClean="0"/>
              <a:t>Theo dõi dấu bụng ngoại khoa</a:t>
            </a:r>
          </a:p>
          <a:p>
            <a:pPr marL="0" indent="0">
              <a:buNone/>
            </a:pPr>
            <a:r>
              <a:rPr lang="en-US" smtClean="0"/>
              <a:t>5 biến chứng hay gặp sau MLT</a:t>
            </a:r>
          </a:p>
          <a:p>
            <a:pPr>
              <a:buFontTx/>
              <a:buChar char="-"/>
            </a:pPr>
            <a:r>
              <a:rPr lang="en-US" smtClean="0"/>
              <a:t>Bí tiểu</a:t>
            </a:r>
          </a:p>
          <a:p>
            <a:pPr>
              <a:buFontTx/>
              <a:buChar char="-"/>
            </a:pPr>
            <a:r>
              <a:rPr lang="en-US" smtClean="0"/>
              <a:t>Tắc ruột</a:t>
            </a:r>
          </a:p>
          <a:p>
            <a:pPr>
              <a:buFontTx/>
              <a:buChar char="-"/>
            </a:pPr>
            <a:r>
              <a:rPr lang="en-US" smtClean="0"/>
              <a:t>Chảy máu</a:t>
            </a:r>
          </a:p>
          <a:p>
            <a:pPr>
              <a:buFontTx/>
              <a:buChar char="-"/>
            </a:pPr>
            <a:r>
              <a:rPr lang="en-US" smtClean="0"/>
              <a:t>Băng huyết</a:t>
            </a:r>
          </a:p>
          <a:p>
            <a:pPr>
              <a:buFontTx/>
              <a:buChar char="-"/>
            </a:pPr>
            <a:r>
              <a:rPr lang="en-US" smtClean="0"/>
              <a:t>Bế sản dịch</a:t>
            </a:r>
          </a:p>
          <a:p>
            <a:pPr>
              <a:buFontTx/>
              <a:buChar char="-"/>
            </a:pPr>
            <a:r>
              <a:rPr lang="en-US" smtClean="0"/>
              <a:t>Tụ máu vết khâu</a:t>
            </a:r>
          </a:p>
          <a:p>
            <a:pPr>
              <a:buFontTx/>
              <a:buChar char="-"/>
            </a:pPr>
            <a:endParaRPr lang="en-US" smtClean="0"/>
          </a:p>
          <a:p>
            <a:pPr marL="514350" indent="-514350">
              <a:buAutoNum type="arabicPeriod"/>
            </a:pPr>
            <a:endParaRPr lang="en-US"/>
          </a:p>
        </p:txBody>
      </p:sp>
    </p:spTree>
    <p:extLst>
      <p:ext uri="{BB962C8B-B14F-4D97-AF65-F5344CB8AC3E}">
        <p14:creationId xmlns:p14="http://schemas.microsoft.com/office/powerpoint/2010/main" val="4188081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13</a:t>
            </a:r>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a:t>PARA 0000. Ngày đầu kỳ kinh cuối 2/3/2018. Kinh đều 30 </a:t>
            </a:r>
            <a:r>
              <a:rPr lang="en-US" smtClean="0"/>
              <a:t>ngày. Siêu </a:t>
            </a:r>
            <a:r>
              <a:rPr lang="en-US"/>
              <a:t>âm tuần 8 dự sinh 16/12/2018. Tiền sử k có gì đặc biệt</a:t>
            </a:r>
            <a:br>
              <a:rPr lang="en-US"/>
            </a:br>
            <a:r>
              <a:rPr lang="en-US"/>
              <a:t>Ngày 5/11: </a:t>
            </a:r>
            <a:r>
              <a:rPr lang="en-US" smtClean="0"/>
              <a:t>BCTC/VB </a:t>
            </a:r>
            <a:r>
              <a:rPr lang="en-US"/>
              <a:t>27/92. </a:t>
            </a:r>
            <a:r>
              <a:rPr lang="en-US" smtClean="0"/>
              <a:t>(34w)</a:t>
            </a:r>
          </a:p>
          <a:p>
            <a:pPr marL="0" indent="0">
              <a:buNone/>
            </a:pPr>
            <a:r>
              <a:rPr lang="en-US" smtClean="0"/>
              <a:t>Siêu </a:t>
            </a:r>
            <a:r>
              <a:rPr lang="en-US"/>
              <a:t>âm song thai 1 thai 1800 gr tim thai 150. 1 thai chết lưu từ tuần 24 </a:t>
            </a:r>
            <a:r>
              <a:rPr lang="en-US" smtClean="0"/>
              <a:t>500g.</a:t>
            </a:r>
            <a:r>
              <a:rPr lang="en-US"/>
              <a:t/>
            </a:r>
            <a:br>
              <a:rPr lang="en-US"/>
            </a:br>
            <a:r>
              <a:rPr lang="en-US"/>
              <a:t>Nay (16/11) vào viện vì đau hạ vị. Ngoài ra ổn hết , tim thai cũng ổn. Go thưa</a:t>
            </a:r>
            <a:br>
              <a:rPr lang="en-US"/>
            </a:br>
            <a:r>
              <a:rPr lang="en-US"/>
              <a:t>1. Chẩn đoán hiện tại</a:t>
            </a:r>
            <a:br>
              <a:rPr lang="en-US"/>
            </a:br>
            <a:r>
              <a:rPr lang="en-US"/>
              <a:t>2. Xử trí</a:t>
            </a:r>
            <a:br>
              <a:rPr lang="en-US"/>
            </a:br>
            <a:r>
              <a:rPr lang="en-US"/>
              <a:t>3. Nếu theo dõi cần lưu ý những điều gì</a:t>
            </a:r>
            <a:br>
              <a:rPr lang="en-US"/>
            </a:br>
            <a:r>
              <a:rPr lang="en-US"/>
              <a:t>4. Cần biết thêm Thông tin gì</a:t>
            </a:r>
            <a:br>
              <a:rPr lang="en-US"/>
            </a:br>
            <a:r>
              <a:rPr lang="en-US"/>
              <a:t>5. Tiên lượng thai kỳ lần này</a:t>
            </a:r>
          </a:p>
        </p:txBody>
      </p:sp>
    </p:spTree>
    <p:extLst>
      <p:ext uri="{BB962C8B-B14F-4D97-AF65-F5344CB8AC3E}">
        <p14:creationId xmlns:p14="http://schemas.microsoft.com/office/powerpoint/2010/main" val="125325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Theo dõi</a:t>
            </a:r>
          </a:p>
          <a:p>
            <a:r>
              <a:rPr lang="en-US" smtClean="0"/>
              <a:t>Tim thai</a:t>
            </a:r>
          </a:p>
          <a:p>
            <a:r>
              <a:rPr lang="en-US" smtClean="0"/>
              <a:t>Go tử cung, xóa mở CTC, ra nước, ra máu âm đạo</a:t>
            </a:r>
          </a:p>
          <a:p>
            <a:r>
              <a:rPr lang="en-US" smtClean="0"/>
              <a:t>Sự bình chỉnh của ngôi thai khi chuyển dạ.</a:t>
            </a:r>
          </a:p>
          <a:p>
            <a:pPr lvl="1"/>
            <a:r>
              <a:rPr lang="en-US" smtClean="0"/>
              <a:t>Nếu là ngôi ngang thì tiến hành mổ lấy thai</a:t>
            </a:r>
          </a:p>
          <a:p>
            <a:pPr lvl="1"/>
            <a:r>
              <a:rPr lang="en-US" smtClean="0"/>
              <a:t>Nếu là ngôi dọc (ngôi mông/ ngôi đầu) thì tiếp tục theo dõi và đánh giá để xử trí.</a:t>
            </a:r>
            <a:endParaRPr lang="en-US"/>
          </a:p>
        </p:txBody>
      </p:sp>
    </p:spTree>
    <p:extLst>
      <p:ext uri="{BB962C8B-B14F-4D97-AF65-F5344CB8AC3E}">
        <p14:creationId xmlns:p14="http://schemas.microsoft.com/office/powerpoint/2010/main" val="3868111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a:pPr>
            <a:r>
              <a:rPr lang="en-US" smtClean="0"/>
              <a:t>Thai con so 34w song thai/ 1 thai phát triển bình thường, 1 thai lưu</a:t>
            </a:r>
          </a:p>
          <a:p>
            <a:pPr marL="514350" indent="-514350">
              <a:buAutoNum type="arabicPeriod"/>
            </a:pPr>
            <a:endParaRPr lang="en-US"/>
          </a:p>
        </p:txBody>
      </p:sp>
    </p:spTree>
    <p:extLst>
      <p:ext uri="{BB962C8B-B14F-4D97-AF65-F5344CB8AC3E}">
        <p14:creationId xmlns:p14="http://schemas.microsoft.com/office/powerpoint/2010/main" val="2636142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14</a:t>
            </a: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a:t>S</a:t>
            </a:r>
            <a:r>
              <a:rPr lang="en-US" smtClean="0"/>
              <a:t>ản </a:t>
            </a:r>
            <a:r>
              <a:rPr lang="en-US"/>
              <a:t>phụ 29t</a:t>
            </a:r>
            <a:r>
              <a:rPr lang="en-US" smtClean="0"/>
              <a:t>, thai </a:t>
            </a:r>
            <a:r>
              <a:rPr lang="en-US"/>
              <a:t>lần 3, para 1011</a:t>
            </a:r>
            <a:r>
              <a:rPr lang="en-US" smtClean="0"/>
              <a:t>, 37 </a:t>
            </a:r>
            <a:r>
              <a:rPr lang="en-US"/>
              <a:t>tuần 4 ngày, vào viện vì thai ít máy</a:t>
            </a:r>
            <a:r>
              <a:rPr lang="en-US" smtClean="0"/>
              <a:t>. Không </a:t>
            </a:r>
            <a:r>
              <a:rPr lang="en-US"/>
              <a:t>có đái tháo đường, tăng HA và các bệnh lí mạn tính khác.</a:t>
            </a:r>
            <a:br>
              <a:rPr lang="en-US"/>
            </a:br>
            <a:r>
              <a:rPr lang="en-US"/>
              <a:t>BCTC/VB:27/87, nặng 2200 gr, ngôi đầu thế trái</a:t>
            </a:r>
            <a:r>
              <a:rPr lang="en-US" smtClean="0"/>
              <a:t>. Rau </a:t>
            </a:r>
            <a:r>
              <a:rPr lang="en-US"/>
              <a:t>độ 3, kháng trở bình thường, AFI=3.</a:t>
            </a:r>
            <a:br>
              <a:rPr lang="en-US"/>
            </a:br>
            <a:r>
              <a:rPr lang="en-US"/>
              <a:t>1. </a:t>
            </a:r>
            <a:r>
              <a:rPr lang="en-US" smtClean="0"/>
              <a:t>Chẩn </a:t>
            </a:r>
            <a:r>
              <a:rPr lang="en-US"/>
              <a:t>đoán</a:t>
            </a:r>
            <a:br>
              <a:rPr lang="en-US"/>
            </a:br>
            <a:r>
              <a:rPr lang="en-US"/>
              <a:t>2. Hướng xử trí</a:t>
            </a:r>
            <a:br>
              <a:rPr lang="en-US"/>
            </a:br>
            <a:r>
              <a:rPr lang="en-US"/>
              <a:t>3</a:t>
            </a:r>
            <a:r>
              <a:rPr lang="en-US" smtClean="0"/>
              <a:t>. Nếu </a:t>
            </a:r>
            <a:r>
              <a:rPr lang="en-US"/>
              <a:t>tiếp tục theo dõi chuyển dạ, cần lưu ý vấn đề gì trên sản phụ này</a:t>
            </a:r>
            <a:br>
              <a:rPr lang="en-US"/>
            </a:br>
            <a:r>
              <a:rPr lang="en-US" smtClean="0"/>
              <a:t>4. Em </a:t>
            </a:r>
            <a:r>
              <a:rPr lang="en-US"/>
              <a:t>cần thêm thông tin gì</a:t>
            </a:r>
            <a:br>
              <a:rPr lang="en-US"/>
            </a:br>
            <a:r>
              <a:rPr lang="en-US" smtClean="0"/>
              <a:t>5. </a:t>
            </a:r>
            <a:r>
              <a:rPr lang="en-US"/>
              <a:t>Tiên lượng đẻ thường hay sinh mổ</a:t>
            </a:r>
          </a:p>
        </p:txBody>
      </p:sp>
    </p:spTree>
    <p:extLst>
      <p:ext uri="{BB962C8B-B14F-4D97-AF65-F5344CB8AC3E}">
        <p14:creationId xmlns:p14="http://schemas.microsoft.com/office/powerpoint/2010/main" val="1253254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mtClean="0"/>
              <a:t>Thai III(1011) 37w4d/ thiểu ối/ thai chận phát triển trong tử cung.</a:t>
            </a:r>
          </a:p>
          <a:p>
            <a:r>
              <a:rPr lang="en-US" smtClean="0"/>
              <a:t>Xử trí: Đo CTG. Nếu CTG nhóm III thì MLT. Nếu CTG đáp ứng thì làm stress test. Nếu ST dương tính thì tiến hành mổ lấy thai. Nếu ST âm tính thì đánh giá chỉ số Bishop để khởi phát chuyển dạ.</a:t>
            </a:r>
          </a:p>
          <a:p>
            <a:r>
              <a:rPr lang="en-US" smtClean="0"/>
              <a:t>Tiếp tục chuyển dạ, cần lưu ý: </a:t>
            </a:r>
          </a:p>
          <a:p>
            <a:pPr lvl="1"/>
            <a:r>
              <a:rPr lang="en-US" smtClean="0"/>
              <a:t>Tim thai, go tử cung, cử động thai</a:t>
            </a:r>
          </a:p>
          <a:p>
            <a:pPr lvl="1"/>
            <a:r>
              <a:rPr lang="en-US" smtClean="0"/>
              <a:t>Trở kháng ĐM não giữa, ĐM rốn</a:t>
            </a:r>
          </a:p>
          <a:p>
            <a:pPr lvl="1"/>
            <a:endParaRPr lang="en-US" smtClean="0"/>
          </a:p>
          <a:p>
            <a:pPr lvl="1"/>
            <a:endParaRPr lang="en-US" smtClean="0"/>
          </a:p>
          <a:p>
            <a:pPr lvl="1"/>
            <a:endParaRPr lang="en-US" smtClean="0"/>
          </a:p>
          <a:p>
            <a:endParaRPr lang="en-US" smtClean="0"/>
          </a:p>
        </p:txBody>
      </p:sp>
    </p:spTree>
    <p:extLst>
      <p:ext uri="{BB962C8B-B14F-4D97-AF65-F5344CB8AC3E}">
        <p14:creationId xmlns:p14="http://schemas.microsoft.com/office/powerpoint/2010/main" val="1116461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vi-VN"/>
              <a:t>2. Xử trí: </a:t>
            </a:r>
            <a:endParaRPr lang="en-US"/>
          </a:p>
          <a:p>
            <a:pPr marL="0" indent="0">
              <a:buNone/>
            </a:pPr>
            <a:r>
              <a:rPr lang="vi-VN"/>
              <a:t>- Tư vấn tình trang thiểu ối cho sản phụ</a:t>
            </a:r>
            <a:endParaRPr lang="en-US"/>
          </a:p>
          <a:p>
            <a:pPr marL="0" indent="0">
              <a:buNone/>
            </a:pPr>
            <a:r>
              <a:rPr lang="vi-VN"/>
              <a:t>- Mornitoring sản khoa </a:t>
            </a:r>
            <a:endParaRPr lang="en-US"/>
          </a:p>
          <a:p>
            <a:pPr marL="0" indent="0">
              <a:buNone/>
            </a:pPr>
            <a:r>
              <a:rPr lang="vi-VN"/>
              <a:t>- Xét nghiệm Nitrazine test loại trừ rỉ ối/ ối vỡ</a:t>
            </a:r>
            <a:endParaRPr lang="en-US"/>
          </a:p>
          <a:p>
            <a:pPr marL="0" indent="0">
              <a:buNone/>
            </a:pPr>
            <a:r>
              <a:rPr lang="vi-VN"/>
              <a:t>- Nằm nghiêng trái</a:t>
            </a:r>
            <a:endParaRPr lang="en-US"/>
          </a:p>
          <a:p>
            <a:pPr marL="0" indent="0">
              <a:buNone/>
            </a:pPr>
            <a:r>
              <a:rPr lang="vi-VN"/>
              <a:t>- Uống &gt; 2l nước/ngày</a:t>
            </a:r>
            <a:endParaRPr lang="en-US"/>
          </a:p>
          <a:p>
            <a:pPr marL="0" indent="0">
              <a:buNone/>
            </a:pPr>
            <a:r>
              <a:rPr lang="vi-VN"/>
              <a:t>- Hướng dẫn sản phụ đếm cử động thai</a:t>
            </a:r>
            <a:endParaRPr lang="en-US"/>
          </a:p>
          <a:p>
            <a:pPr marL="0" indent="0">
              <a:buNone/>
            </a:pPr>
            <a:r>
              <a:rPr lang="vi-VN"/>
              <a:t>3. Theo </a:t>
            </a:r>
            <a:r>
              <a:rPr lang="en-US"/>
              <a:t>d</a:t>
            </a:r>
            <a:r>
              <a:rPr lang="vi-VN" smtClean="0"/>
              <a:t>õi </a:t>
            </a:r>
            <a:r>
              <a:rPr lang="vi-VN"/>
              <a:t>thêm:</a:t>
            </a:r>
            <a:endParaRPr lang="en-US"/>
          </a:p>
          <a:p>
            <a:pPr marL="0" indent="0">
              <a:buNone/>
            </a:pPr>
            <a:r>
              <a:rPr lang="vi-VN"/>
              <a:t>- Đánh giá Xoang ối lớn nhất (&lt;2 khởi phát chuyển dạ)</a:t>
            </a:r>
            <a:endParaRPr lang="en-US"/>
          </a:p>
          <a:p>
            <a:pPr marL="0" indent="0">
              <a:buNone/>
            </a:pPr>
            <a:r>
              <a:rPr lang="en-US"/>
              <a:t>- Hướng dẫn sản phụ đếm cử động thai</a:t>
            </a:r>
          </a:p>
          <a:p>
            <a:pPr marL="0" indent="0">
              <a:buNone/>
            </a:pPr>
            <a:r>
              <a:rPr lang="en-US"/>
              <a:t>- Theo dõi thêm các dấu hiệu chuyển </a:t>
            </a:r>
            <a:r>
              <a:rPr lang="en-US" smtClean="0"/>
              <a:t>dạ</a:t>
            </a:r>
            <a:endParaRPr lang="en-US"/>
          </a:p>
        </p:txBody>
      </p:sp>
    </p:spTree>
    <p:extLst>
      <p:ext uri="{BB962C8B-B14F-4D97-AF65-F5344CB8AC3E}">
        <p14:creationId xmlns:p14="http://schemas.microsoft.com/office/powerpoint/2010/main" val="4096654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46237"/>
            <a:ext cx="8229600" cy="4525963"/>
          </a:xfrm>
        </p:spPr>
        <p:txBody>
          <a:bodyPr>
            <a:normAutofit fontScale="85000" lnSpcReduction="20000"/>
          </a:bodyPr>
          <a:lstStyle/>
          <a:p>
            <a:pPr marL="0" indent="0">
              <a:buNone/>
            </a:pPr>
            <a:r>
              <a:rPr lang="vi-VN"/>
              <a:t>4. Những thông tin cần biết</a:t>
            </a:r>
            <a:r>
              <a:rPr lang="en-US"/>
              <a:t> (chẩn đoán nguyên nhân thiểu ối)</a:t>
            </a:r>
          </a:p>
          <a:p>
            <a:pPr marL="0" indent="0">
              <a:buNone/>
            </a:pPr>
            <a:r>
              <a:rPr lang="vi-VN"/>
              <a:t>- Tiền sử bệnh lý mẹ: THA, tiền sản giật, bệnh lý gan, thận mạn, suy dinh dưỡng mẹ</a:t>
            </a:r>
            <a:endParaRPr lang="en-US"/>
          </a:p>
          <a:p>
            <a:pPr marL="0" indent="0">
              <a:buNone/>
            </a:pPr>
            <a:r>
              <a:rPr lang="vi-VN"/>
              <a:t>- Tiền sử sản khoa: nguyên nhân sẩy thai, </a:t>
            </a:r>
            <a:endParaRPr lang="en-US"/>
          </a:p>
          <a:p>
            <a:pPr marL="0" indent="0">
              <a:buNone/>
            </a:pPr>
            <a:r>
              <a:rPr lang="vi-VN"/>
              <a:t>5. Đẻ hay </a:t>
            </a:r>
            <a:r>
              <a:rPr lang="vi-VN" smtClean="0"/>
              <a:t>mổ</a:t>
            </a:r>
            <a:endParaRPr lang="en-US" smtClean="0"/>
          </a:p>
          <a:p>
            <a:pPr marL="0" indent="0">
              <a:buNone/>
            </a:pPr>
            <a:r>
              <a:rPr lang="vi-VN" smtClean="0"/>
              <a:t>- </a:t>
            </a:r>
            <a:r>
              <a:rPr lang="vi-VN"/>
              <a:t>Nếu AFI &lt;2 hoặc suy thai cấp thì mổ lấy thai	</a:t>
            </a:r>
            <a:endParaRPr lang="en-US"/>
          </a:p>
          <a:p>
            <a:pPr marL="0" indent="0">
              <a:buNone/>
            </a:pPr>
            <a:r>
              <a:rPr lang="vi-VN"/>
              <a:t>- Khi thai đủ tháng làm test đả kích nếu tim thai chậm hoặc cuất hiện DIP biến đổi thì chỉ định mổ lấy thai. Nếu tim thai trong giới hạn bình thường thì đánh giá chỉ số Bishop để có chỉ định khới phát chuyển dạ.</a:t>
            </a:r>
            <a:endParaRPr lang="en-US"/>
          </a:p>
          <a:p>
            <a:pPr marL="0" indent="0">
              <a:buNone/>
            </a:pPr>
            <a:endParaRPr lang="en-US"/>
          </a:p>
        </p:txBody>
      </p:sp>
    </p:spTree>
    <p:extLst>
      <p:ext uri="{BB962C8B-B14F-4D97-AF65-F5344CB8AC3E}">
        <p14:creationId xmlns:p14="http://schemas.microsoft.com/office/powerpoint/2010/main" val="65596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15</a:t>
            </a:r>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a:t>S</a:t>
            </a:r>
            <a:r>
              <a:rPr lang="en-US" smtClean="0"/>
              <a:t>ản </a:t>
            </a:r>
            <a:r>
              <a:rPr lang="en-US"/>
              <a:t>phụ 26 tuổi, thai con so, vào viện vì ra nước âm đạo lúc 5h45 ngày 8/11, np vasaval (+), chưa có go tử cung, ctc chưa xoá chưa mở, mẹ bt, con ngôi đầu thế phải. </a:t>
            </a:r>
            <a:br>
              <a:rPr lang="en-US"/>
            </a:br>
            <a:r>
              <a:rPr lang="en-US"/>
              <a:t>1/ chẩn đoán gì</a:t>
            </a:r>
            <a:br>
              <a:rPr lang="en-US"/>
            </a:br>
            <a:r>
              <a:rPr lang="en-US"/>
              <a:t>2/ đến 18h cho vê vú, có cơn go 1-2 cơn/10 phút, ctc xoá hết, mở 2cm, ối vỡ ht</a:t>
            </a:r>
            <a:br>
              <a:rPr lang="en-US"/>
            </a:br>
            <a:r>
              <a:rPr lang="en-US"/>
              <a:t>.. đến 13h30 ngày 9/11, ctc mở 2cm,ối vỡ ht, không còn dịch chảy ra, go 3 cơn/10 phút. mẹ sốt 38*C, ha, mạch bt, thai bt.</a:t>
            </a:r>
            <a:br>
              <a:rPr lang="en-US"/>
            </a:br>
            <a:r>
              <a:rPr lang="en-US"/>
              <a:t>~&gt; Chẩn đoán lúc này là gì</a:t>
            </a:r>
            <a:br>
              <a:rPr lang="en-US"/>
            </a:br>
            <a:r>
              <a:rPr lang="en-US"/>
              <a:t>3/ Các nguy cơ của ối vỡ sớm</a:t>
            </a:r>
            <a:br>
              <a:rPr lang="en-US"/>
            </a:br>
            <a:r>
              <a:rPr lang="en-US"/>
              <a:t>4/ Cần xử trí gì tiếp theo trên bệnh nhân</a:t>
            </a:r>
          </a:p>
        </p:txBody>
      </p:sp>
    </p:spTree>
    <p:extLst>
      <p:ext uri="{BB962C8B-B14F-4D97-AF65-F5344CB8AC3E}">
        <p14:creationId xmlns:p14="http://schemas.microsoft.com/office/powerpoint/2010/main" val="1253254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a:pPr>
            <a:r>
              <a:rPr lang="en-US" smtClean="0"/>
              <a:t>Thai con so, x tuần ối vỡ non</a:t>
            </a:r>
          </a:p>
          <a:p>
            <a:pPr marL="514350" indent="-514350">
              <a:buAutoNum type="arabicPeriod"/>
            </a:pPr>
            <a:r>
              <a:rPr lang="en-US" smtClean="0"/>
              <a:t>Thai con so x tuần chuyển dạ, ối non sớm giờ thứ 32</a:t>
            </a:r>
          </a:p>
          <a:p>
            <a:pPr marL="514350" indent="-514350">
              <a:buAutoNum type="arabicPeriod"/>
            </a:pPr>
            <a:r>
              <a:rPr lang="en-US" smtClean="0"/>
              <a:t>Nhiễm trùng ối, sa dây rốn, sinh non, nhiễm trùng sơ sinh sớm,</a:t>
            </a:r>
          </a:p>
          <a:p>
            <a:pPr marL="514350" indent="-514350">
              <a:buAutoNum type="arabicPeriod"/>
            </a:pPr>
            <a:endParaRPr lang="en-US" smtClean="0"/>
          </a:p>
          <a:p>
            <a:pPr marL="514350" indent="-514350">
              <a:buAutoNum type="arabicPeriod"/>
            </a:pPr>
            <a:endParaRPr lang="en-US"/>
          </a:p>
        </p:txBody>
      </p:sp>
    </p:spTree>
    <p:extLst>
      <p:ext uri="{BB962C8B-B14F-4D97-AF65-F5344CB8AC3E}">
        <p14:creationId xmlns:p14="http://schemas.microsoft.com/office/powerpoint/2010/main" val="3045416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16</a:t>
            </a: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a:t>Sản phụ para 1011, kcc 11/8 kinh đều, siêu âm phát hiện thai lúc 7 tuần, hôm nay đi khám vì ra máu âm đạo 1 ít, đỏ, đau bụng lâm râm.</a:t>
            </a:r>
            <a:br>
              <a:rPr lang="en-US"/>
            </a:br>
            <a:r>
              <a:rPr lang="en-US"/>
              <a:t>Khám âm đạo:thấy tử cung trơn láng, không viêm, thấy đọng 1 ít máu bầm đen lau ko ra thêm</a:t>
            </a:r>
            <a:br>
              <a:rPr lang="en-US"/>
            </a:br>
            <a:r>
              <a:rPr lang="en-US"/>
              <a:t>Siêu âm: thai 12 tuần, bong 30%</a:t>
            </a:r>
            <a:br>
              <a:rPr lang="en-US"/>
            </a:br>
            <a:r>
              <a:rPr lang="en-US"/>
              <a:t>1 chấn đoán </a:t>
            </a:r>
            <a:br>
              <a:rPr lang="en-US"/>
            </a:br>
            <a:r>
              <a:rPr lang="en-US"/>
              <a:t>2 các thể lâm sàng có thể có </a:t>
            </a:r>
            <a:br>
              <a:rPr lang="en-US"/>
            </a:br>
            <a:r>
              <a:rPr lang="en-US"/>
              <a:t>3 Điều trị như thế nào</a:t>
            </a:r>
            <a:br>
              <a:rPr lang="en-US"/>
            </a:br>
            <a:r>
              <a:rPr lang="en-US"/>
              <a:t>4 nếu thai lần này sảy, tư vấn cho mẹ điều gì </a:t>
            </a:r>
            <a:br>
              <a:rPr lang="en-US"/>
            </a:br>
            <a:r>
              <a:rPr lang="en-US"/>
              <a:t>5 diển tiến như thế nào nếu sảy ?</a:t>
            </a:r>
          </a:p>
        </p:txBody>
      </p:sp>
    </p:spTree>
    <p:extLst>
      <p:ext uri="{BB962C8B-B14F-4D97-AF65-F5344CB8AC3E}">
        <p14:creationId xmlns:p14="http://schemas.microsoft.com/office/powerpoint/2010/main" val="4090308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17</a:t>
            </a: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a:t>Sản phụ thai con so 41 tuần theo siêu âm lúc 12 tuần vào viện vì chưa sinh. Sản phụ không có triệu chứng gì, thỉnh thoảng có vài cơn go nhẹ không đau. Chiều cao tử cùng/vòng bụng 32/98.</a:t>
            </a:r>
            <a:br>
              <a:rPr lang="en-US"/>
            </a:br>
            <a:r>
              <a:rPr lang="en-US"/>
              <a:t>Khám khung chậu không sờ thấy mỏm nhô.</a:t>
            </a:r>
            <a:br>
              <a:rPr lang="en-US"/>
            </a:br>
            <a:r>
              <a:rPr lang="en-US"/>
              <a:t>1. Nêu chẩn đoán</a:t>
            </a:r>
            <a:br>
              <a:rPr lang="en-US"/>
            </a:br>
            <a:r>
              <a:rPr lang="en-US"/>
              <a:t>2. Nêu các </a:t>
            </a:r>
            <a:r>
              <a:rPr lang="en-US" smtClean="0"/>
              <a:t>yếu tố </a:t>
            </a:r>
            <a:r>
              <a:rPr lang="en-US"/>
              <a:t>nguy cơ trên sản phụ</a:t>
            </a:r>
            <a:br>
              <a:rPr lang="en-US"/>
            </a:br>
            <a:r>
              <a:rPr lang="en-US"/>
              <a:t>3. Đọc CTG sau (mọi thứ bình thường từ tim thai đến go, mình </a:t>
            </a:r>
            <a:r>
              <a:rPr lang="en-US" smtClean="0"/>
              <a:t>nhận </a:t>
            </a:r>
            <a:r>
              <a:rPr lang="en-US"/>
              <a:t>xét xong kết luận ctg đáp ứng)</a:t>
            </a:r>
            <a:br>
              <a:rPr lang="en-US"/>
            </a:br>
            <a:r>
              <a:rPr lang="en-US"/>
              <a:t>4. Siêu âm thấy một thai 3200gram trong tử cung. Nhau độ III bám đáy. Hướng xử trí tiếp theo là gì</a:t>
            </a:r>
            <a:r>
              <a:rPr lang="en-US" smtClean="0"/>
              <a:t>?</a:t>
            </a:r>
            <a:endParaRPr lang="en-US"/>
          </a:p>
        </p:txBody>
      </p:sp>
    </p:spTree>
    <p:extLst>
      <p:ext uri="{BB962C8B-B14F-4D97-AF65-F5344CB8AC3E}">
        <p14:creationId xmlns:p14="http://schemas.microsoft.com/office/powerpoint/2010/main" val="3227971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smtClean="0"/>
              <a:t>Thai con so 41 tuần quá ngày dự sinh</a:t>
            </a:r>
          </a:p>
          <a:p>
            <a:r>
              <a:rPr lang="en-US" smtClean="0"/>
              <a:t>Nguy cơ cho mẹ</a:t>
            </a:r>
          </a:p>
          <a:p>
            <a:pPr lvl="1"/>
            <a:r>
              <a:rPr lang="en-US" smtClean="0"/>
              <a:t>Tăng mổ lấy thai, can thiệp thủ thuật</a:t>
            </a:r>
          </a:p>
          <a:p>
            <a:pPr lvl="1"/>
            <a:r>
              <a:rPr lang="en-US" smtClean="0"/>
              <a:t>Chảy máu sau sinh</a:t>
            </a:r>
          </a:p>
          <a:p>
            <a:pPr lvl="1"/>
            <a:r>
              <a:rPr lang="en-US" smtClean="0"/>
              <a:t>Nằm viện dài ngày do có biến chứng</a:t>
            </a:r>
          </a:p>
          <a:p>
            <a:r>
              <a:rPr lang="en-US" smtClean="0"/>
              <a:t>Nguy cơ cho con</a:t>
            </a:r>
          </a:p>
          <a:p>
            <a:pPr lvl="1">
              <a:buFontTx/>
              <a:buChar char="-"/>
            </a:pPr>
            <a:r>
              <a:rPr lang="en-US" smtClean="0"/>
              <a:t>Thiểu ối gây suy thai, chèn ép dây rốn</a:t>
            </a:r>
          </a:p>
          <a:p>
            <a:pPr lvl="1">
              <a:buFontTx/>
              <a:buChar char="-"/>
            </a:pPr>
            <a:r>
              <a:rPr lang="en-US" smtClean="0"/>
              <a:t>Rối loạn trưởng thành thai</a:t>
            </a:r>
          </a:p>
          <a:p>
            <a:pPr lvl="1">
              <a:buFontTx/>
              <a:buChar char="-"/>
            </a:pPr>
            <a:r>
              <a:rPr lang="en-US" smtClean="0"/>
              <a:t>Hít phân su</a:t>
            </a:r>
          </a:p>
          <a:p>
            <a:pPr lvl="1">
              <a:buFontTx/>
              <a:buChar char="-"/>
            </a:pPr>
            <a:r>
              <a:rPr lang="en-US" smtClean="0"/>
              <a:t>Thai lớn gây sinh khó, tổn thương xương, gãy xương, di chứng thần kinh tại chỗ và lâu dài</a:t>
            </a:r>
          </a:p>
          <a:p>
            <a:r>
              <a:rPr lang="en-US" smtClean="0"/>
              <a:t>Thai &gt;41w: (Xem lại có chỉ định khởi phát chuyển dạ ko)</a:t>
            </a:r>
          </a:p>
          <a:p>
            <a:pPr lvl="1"/>
            <a:r>
              <a:rPr lang="en-US" smtClean="0"/>
              <a:t>Nhập viện</a:t>
            </a:r>
          </a:p>
          <a:p>
            <a:pPr lvl="1"/>
            <a:r>
              <a:rPr lang="en-US" smtClean="0"/>
              <a:t>Theo dõi chỉ số ối</a:t>
            </a:r>
          </a:p>
          <a:p>
            <a:pPr lvl="1"/>
            <a:r>
              <a:rPr lang="en-US" smtClean="0"/>
              <a:t>CTG</a:t>
            </a:r>
          </a:p>
          <a:p>
            <a:pPr lvl="1"/>
            <a:r>
              <a:rPr lang="en-US" smtClean="0"/>
              <a:t>Đếm cử động thai</a:t>
            </a:r>
          </a:p>
          <a:p>
            <a:endParaRPr lang="en-US"/>
          </a:p>
        </p:txBody>
      </p:sp>
    </p:spTree>
    <p:extLst>
      <p:ext uri="{BB962C8B-B14F-4D97-AF65-F5344CB8AC3E}">
        <p14:creationId xmlns:p14="http://schemas.microsoft.com/office/powerpoint/2010/main" val="358960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2</a:t>
            </a:r>
            <a:endParaRPr lang="en-US"/>
          </a:p>
        </p:txBody>
      </p:sp>
      <p:sp>
        <p:nvSpPr>
          <p:cNvPr id="3" name="Content Placeholder 2"/>
          <p:cNvSpPr>
            <a:spLocks noGrp="1"/>
          </p:cNvSpPr>
          <p:nvPr>
            <p:ph idx="1"/>
          </p:nvPr>
        </p:nvSpPr>
        <p:spPr/>
        <p:txBody>
          <a:bodyPr>
            <a:normAutofit fontScale="70000" lnSpcReduction="20000"/>
          </a:bodyPr>
          <a:lstStyle/>
          <a:p>
            <a:pPr marL="0" indent="0" fontAlgn="ctr">
              <a:buNone/>
            </a:pPr>
            <a:r>
              <a:rPr lang="en-US"/>
              <a:t>Nữ 40 tuổi PARA 2002, kinh nguyệt đều. Đau bụng hạ vị hai tháng được chẩn đoán u buồng trứng. Nay vào viện vì đau bụng từng cơn nhiều hơn. Khám đau hố chậu trái có phản ứng thành bụng. Khám bằng tay thấy khối cạnh buồng trứng trái ấn đau, trơn láng, kém di động... cổ tử cung có polype chảy máu... </a:t>
            </a:r>
          </a:p>
          <a:p>
            <a:pPr marL="0" indent="0" fontAlgn="ctr">
              <a:buNone/>
            </a:pPr>
            <a:r>
              <a:rPr lang="en-US" smtClean="0"/>
              <a:t>siêu </a:t>
            </a:r>
            <a:r>
              <a:rPr lang="en-US"/>
              <a:t>âm khối u buồng trứng trái kích thước 4.5 * 6 cm. Thành dày dạng nang có cấu trúc đặc. Beta HCG âm tính. CA125: 3.2 </a:t>
            </a:r>
            <a:r>
              <a:rPr lang="en-US" smtClean="0"/>
              <a:t>u/ml. HE4 ? </a:t>
            </a:r>
            <a:r>
              <a:rPr lang="en-US"/>
              <a:t>Duglas trơn láng k dịch. </a:t>
            </a:r>
            <a:br>
              <a:rPr lang="en-US"/>
            </a:br>
            <a:r>
              <a:rPr lang="en-US"/>
              <a:t>1. Chẩn đoán</a:t>
            </a:r>
            <a:br>
              <a:rPr lang="en-US"/>
            </a:br>
            <a:r>
              <a:rPr lang="en-US"/>
              <a:t>2. </a:t>
            </a:r>
            <a:r>
              <a:rPr lang="en-US" smtClean="0"/>
              <a:t>CA125 </a:t>
            </a:r>
            <a:r>
              <a:rPr lang="en-US"/>
              <a:t>tăng trong trường hợp nào. Ý nghĩa?</a:t>
            </a:r>
            <a:br>
              <a:rPr lang="en-US"/>
            </a:br>
            <a:r>
              <a:rPr lang="en-US"/>
              <a:t>3. Xử trí</a:t>
            </a:r>
            <a:br>
              <a:rPr lang="en-US"/>
            </a:br>
            <a:r>
              <a:rPr lang="en-US"/>
              <a:t>4. Biến chứng của khối u buồng trứng</a:t>
            </a:r>
            <a:r>
              <a:rPr lang="en-US" smtClean="0"/>
              <a:t>. </a:t>
            </a:r>
            <a:endParaRPr lang="en-US"/>
          </a:p>
          <a:p>
            <a:pPr lvl="0" fontAlgn="ctr"/>
            <a:r>
              <a:rPr lang="en-US"/>
              <a:t>Biến chứng thường gặp của khối u buồng trứng ngoài thai kỳ</a:t>
            </a:r>
          </a:p>
          <a:p>
            <a:pPr marL="0" lvl="0" indent="0" fontAlgn="ctr">
              <a:buNone/>
            </a:pPr>
            <a:r>
              <a:rPr lang="en-US"/>
              <a:t>Case tương tự chỉ khác là không có phản ứng thành bụng mà khám mỏ vịt có polyp CTC dễ chảy máu</a:t>
            </a:r>
          </a:p>
        </p:txBody>
      </p:sp>
    </p:spTree>
    <p:extLst>
      <p:ext uri="{BB962C8B-B14F-4D97-AF65-F5344CB8AC3E}">
        <p14:creationId xmlns:p14="http://schemas.microsoft.com/office/powerpoint/2010/main" val="125325462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
            <a:ext cx="8382000" cy="6293069"/>
          </a:xfrm>
        </p:spPr>
      </p:pic>
    </p:spTree>
    <p:extLst>
      <p:ext uri="{BB962C8B-B14F-4D97-AF65-F5344CB8AC3E}">
        <p14:creationId xmlns:p14="http://schemas.microsoft.com/office/powerpoint/2010/main" val="729591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18</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a:t>Sản phụ 31t </a:t>
            </a:r>
            <a:r>
              <a:rPr lang="en-US" smtClean="0"/>
              <a:t>PARA </a:t>
            </a:r>
            <a:r>
              <a:rPr lang="en-US"/>
              <a:t>1001 sinh mổ vì thiểu ối năm 2015. </a:t>
            </a:r>
            <a:endParaRPr lang="en-US" smtClean="0"/>
          </a:p>
          <a:p>
            <a:pPr marL="0" indent="0">
              <a:buNone/>
            </a:pPr>
            <a:r>
              <a:rPr lang="en-US" smtClean="0"/>
              <a:t>Siêu </a:t>
            </a:r>
            <a:r>
              <a:rPr lang="en-US"/>
              <a:t>âm lúc 8w dự sinh 17/11/2018. Nay 38w5d vv vì đau hạ vị từng cơn. </a:t>
            </a:r>
            <a:endParaRPr lang="en-US" smtClean="0"/>
          </a:p>
          <a:p>
            <a:pPr marL="0" indent="0">
              <a:buNone/>
            </a:pPr>
            <a:r>
              <a:rPr lang="en-US" smtClean="0"/>
              <a:t>Hiện </a:t>
            </a:r>
            <a:r>
              <a:rPr lang="en-US"/>
              <a:t>tại 8/11 khám: mẹ toàn trạng ổn định da hồng, mạch nhiệt huyết áp bình thường, </a:t>
            </a:r>
            <a:r>
              <a:rPr lang="en-US" b="1"/>
              <a:t>ấn đau VMC</a:t>
            </a:r>
            <a:r>
              <a:rPr lang="en-US"/>
              <a:t>. </a:t>
            </a:r>
            <a:endParaRPr lang="en-US" smtClean="0"/>
          </a:p>
          <a:p>
            <a:pPr marL="0" indent="0">
              <a:buNone/>
            </a:pPr>
            <a:r>
              <a:rPr lang="en-US" smtClean="0"/>
              <a:t>Go tử cung </a:t>
            </a:r>
            <a:r>
              <a:rPr lang="en-US"/>
              <a:t>1-2 cơn/10p, tim thai 140. </a:t>
            </a:r>
            <a:endParaRPr lang="en-US" smtClean="0"/>
          </a:p>
          <a:p>
            <a:pPr marL="0" indent="0">
              <a:buNone/>
            </a:pPr>
            <a:r>
              <a:rPr lang="en-US" smtClean="0"/>
              <a:t>CTC </a:t>
            </a:r>
            <a:r>
              <a:rPr lang="en-US"/>
              <a:t>dài, mở &gt;1cm, ối còn đầu cao. </a:t>
            </a:r>
            <a:endParaRPr lang="en-US" smtClean="0"/>
          </a:p>
          <a:p>
            <a:pPr marL="0" indent="0">
              <a:buNone/>
            </a:pPr>
            <a:r>
              <a:rPr lang="en-US" smtClean="0"/>
              <a:t>SÂ </a:t>
            </a:r>
            <a:r>
              <a:rPr lang="en-US"/>
              <a:t>một thai phát triển bình thường trong TC, ối </a:t>
            </a:r>
            <a:r>
              <a:rPr lang="en-US" smtClean="0"/>
              <a:t>bình thường, </a:t>
            </a:r>
            <a:r>
              <a:rPr lang="en-US"/>
              <a:t>rau độ III. CTM trong giới hạn bt.</a:t>
            </a:r>
            <a:br>
              <a:rPr lang="en-US"/>
            </a:br>
            <a:r>
              <a:rPr lang="en-US"/>
              <a:t>1. Chẩn đoán</a:t>
            </a:r>
            <a:br>
              <a:rPr lang="en-US"/>
            </a:br>
            <a:r>
              <a:rPr lang="en-US"/>
              <a:t>2. VMC thì mang thai có những nguy cơ gì?</a:t>
            </a:r>
            <a:br>
              <a:rPr lang="en-US"/>
            </a:br>
            <a:r>
              <a:rPr lang="en-US"/>
              <a:t>3. Xử trí ở </a:t>
            </a:r>
            <a:r>
              <a:rPr lang="en-US" smtClean="0"/>
              <a:t>bệnh nhân </a:t>
            </a:r>
            <a:r>
              <a:rPr lang="en-US"/>
              <a:t>này.</a:t>
            </a:r>
            <a:br>
              <a:rPr lang="en-US"/>
            </a:br>
            <a:r>
              <a:rPr lang="en-US"/>
              <a:t>4. Bn ra viện, em tư vấn những gì?</a:t>
            </a:r>
          </a:p>
        </p:txBody>
      </p:sp>
    </p:spTree>
    <p:extLst>
      <p:ext uri="{BB962C8B-B14F-4D97-AF65-F5344CB8AC3E}">
        <p14:creationId xmlns:p14="http://schemas.microsoft.com/office/powerpoint/2010/main" val="20887986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smtClean="0"/>
              <a:t>Thai lần II(1001) 38w5d chưa chuyển dạ/ VMC/đau vết mổ cũ</a:t>
            </a:r>
          </a:p>
          <a:p>
            <a:r>
              <a:rPr lang="en-US" smtClean="0"/>
              <a:t>Nguy cơ khi mang thai có VMC</a:t>
            </a:r>
          </a:p>
          <a:p>
            <a:pPr lvl="1"/>
            <a:r>
              <a:rPr lang="en-US" smtClean="0"/>
              <a:t>Thai làm tổ tại VMC</a:t>
            </a:r>
          </a:p>
          <a:p>
            <a:pPr lvl="1"/>
            <a:r>
              <a:rPr lang="en-US" smtClean="0"/>
              <a:t>Vỡ tử cung trong thai kỳ, vỡ tử cung trong chuyển dạ, nứt vết mổ</a:t>
            </a:r>
          </a:p>
          <a:p>
            <a:pPr lvl="1"/>
            <a:r>
              <a:rPr lang="en-US" smtClean="0"/>
              <a:t>Tăng nguy cơ MLT, sinh thủ thuật cho những lần sau</a:t>
            </a:r>
          </a:p>
          <a:p>
            <a:pPr lvl="1"/>
            <a:r>
              <a:rPr lang="en-US" smtClean="0"/>
              <a:t>Nhau tiền đạo, nhau cài răng lược</a:t>
            </a:r>
          </a:p>
          <a:p>
            <a:r>
              <a:rPr lang="en-US" smtClean="0"/>
              <a:t>Xử trí: MLT vì có đau vết mổ cũ???</a:t>
            </a:r>
          </a:p>
          <a:p>
            <a:pPr lvl="1"/>
            <a:endParaRPr lang="en-US" smtClean="0"/>
          </a:p>
          <a:p>
            <a:endParaRPr lang="en-US"/>
          </a:p>
        </p:txBody>
      </p:sp>
    </p:spTree>
    <p:extLst>
      <p:ext uri="{BB962C8B-B14F-4D97-AF65-F5344CB8AC3E}">
        <p14:creationId xmlns:p14="http://schemas.microsoft.com/office/powerpoint/2010/main" val="2805985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smtClean="0"/>
              <a:t>Tư vấn</a:t>
            </a:r>
          </a:p>
          <a:p>
            <a:r>
              <a:rPr lang="en-US" smtClean="0"/>
              <a:t>Nuôi con bằng sữa mẹ</a:t>
            </a:r>
          </a:p>
          <a:p>
            <a:r>
              <a:rPr lang="en-US" smtClean="0"/>
              <a:t>Chăm sóc vết mổ</a:t>
            </a:r>
          </a:p>
          <a:p>
            <a:r>
              <a:rPr lang="en-US" smtClean="0"/>
              <a:t>Nếu đã đủ con, không nên sinh nữa, cần sử dụng các biện pháp tránh thai</a:t>
            </a:r>
          </a:p>
          <a:p>
            <a:r>
              <a:rPr lang="en-US" smtClean="0"/>
              <a:t>Nếu mang thai lần thứ 3 thì nguy cơ nứt vế mổ cũ, vỡ tử cung cao</a:t>
            </a:r>
          </a:p>
          <a:p>
            <a:r>
              <a:rPr lang="en-US" smtClean="0"/>
              <a:t>Nếu muốn có thai lần 3 thì không nên có thai quá sớm (&lt;18 tháng) vì dễ nứt vết mổ. Khám thai định kỳ và đầy đủ theo hẹn</a:t>
            </a:r>
          </a:p>
          <a:p>
            <a:r>
              <a:rPr lang="en-US" smtClean="0"/>
              <a:t>Cần chú ý những dấu hiệu đau vết mổ cũ: đau liên tục, ấn vào thì đau nhói lên</a:t>
            </a:r>
          </a:p>
          <a:p>
            <a:endParaRPr lang="en-US"/>
          </a:p>
        </p:txBody>
      </p:sp>
    </p:spTree>
    <p:extLst>
      <p:ext uri="{BB962C8B-B14F-4D97-AF65-F5344CB8AC3E}">
        <p14:creationId xmlns:p14="http://schemas.microsoft.com/office/powerpoint/2010/main" val="3137600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Case 19</a:t>
            </a:r>
            <a:endParaRPr lang="en-US">
              <a:solidFill>
                <a:srgbClr val="FF0000"/>
              </a:solidFill>
            </a:endParaRPr>
          </a:p>
        </p:txBody>
      </p:sp>
      <p:sp>
        <p:nvSpPr>
          <p:cNvPr id="3" name="Content Placeholder 2"/>
          <p:cNvSpPr>
            <a:spLocks noGrp="1"/>
          </p:cNvSpPr>
          <p:nvPr>
            <p:ph idx="1"/>
          </p:nvPr>
        </p:nvSpPr>
        <p:spPr/>
        <p:txBody>
          <a:bodyPr/>
          <a:lstStyle/>
          <a:p>
            <a:pPr marL="0" indent="0">
              <a:buNone/>
            </a:pPr>
            <a:r>
              <a:rPr lang="en-US"/>
              <a:t>Bệnh nhân 25 tuổi para 0000. Vào viện vì đau đột ngột hố chậu phải đã 2 giờ. Sêu âm thấy một khối lớn ở phần phụ. Thử thai âm tính</a:t>
            </a:r>
            <a:br>
              <a:rPr lang="en-US"/>
            </a:br>
            <a:r>
              <a:rPr lang="en-US"/>
              <a:t>1. Nêu các bước chuẩn bị để khám phụ khoa</a:t>
            </a:r>
            <a:br>
              <a:rPr lang="en-US"/>
            </a:br>
            <a:r>
              <a:rPr lang="en-US"/>
              <a:t>2. Nêu chẩn đoán có khả năng nhất. </a:t>
            </a:r>
            <a:br>
              <a:rPr lang="en-US"/>
            </a:br>
            <a:r>
              <a:rPr lang="en-US"/>
              <a:t>3. Phân biệt với bệnh </a:t>
            </a:r>
            <a:r>
              <a:rPr lang="en-US" smtClean="0"/>
              <a:t>gì</a:t>
            </a:r>
            <a:r>
              <a:rPr lang="en-US"/>
              <a:t/>
            </a:r>
            <a:br>
              <a:rPr lang="en-US"/>
            </a:br>
            <a:r>
              <a:rPr lang="en-US"/>
              <a:t>4. Hướng xử trí</a:t>
            </a:r>
          </a:p>
        </p:txBody>
      </p:sp>
    </p:spTree>
    <p:extLst>
      <p:ext uri="{BB962C8B-B14F-4D97-AF65-F5344CB8AC3E}">
        <p14:creationId xmlns:p14="http://schemas.microsoft.com/office/powerpoint/2010/main" val="1872858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20</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a:t>Bệnh nữ 47 tuổi PARA 4004 vào viện vì khối u hạ vị. Có kinh lúc 14t kinh đều 30 ngày k nhớ KCC. Khám thấy hạ vị có khối u lớn, mật độ chắc di động,....</a:t>
            </a:r>
            <a:br>
              <a:rPr lang="en-US"/>
            </a:br>
            <a:r>
              <a:rPr lang="en-US"/>
              <a:t>Ctm: rbc 4,5, </a:t>
            </a:r>
            <a:r>
              <a:rPr lang="en-US">
                <a:solidFill>
                  <a:srgbClr val="FF0000"/>
                </a:solidFill>
              </a:rPr>
              <a:t>Hb 8,5</a:t>
            </a:r>
            <a:r>
              <a:rPr lang="en-US"/>
              <a:t>,...</a:t>
            </a:r>
            <a:br>
              <a:rPr lang="en-US"/>
            </a:br>
            <a:r>
              <a:rPr lang="en-US"/>
              <a:t>Các maker: bHCG, CEA,.... đều âm tính</a:t>
            </a:r>
            <a:br>
              <a:rPr lang="en-US"/>
            </a:br>
            <a:r>
              <a:rPr lang="en-US"/>
              <a:t>Siêu âm: có khối u xơ chiếm toàn bộ thân tử cung kích thước 114x110mm, buồng trứng P bt, buồng trứng trái có nang kích thước ...</a:t>
            </a:r>
            <a:br>
              <a:rPr lang="en-US"/>
            </a:br>
            <a:r>
              <a:rPr lang="en-US"/>
              <a:t>Clvt: có khối u vùng tiểu khung cách biệt hoàn toàn với bàng quang kích thước 17x12cm, trong lòng thoái hoá dịch</a:t>
            </a:r>
            <a:br>
              <a:rPr lang="en-US"/>
            </a:br>
            <a:r>
              <a:rPr lang="en-US"/>
              <a:t>1. Chẩn đoán</a:t>
            </a:r>
            <a:br>
              <a:rPr lang="en-US"/>
            </a:br>
            <a:r>
              <a:rPr lang="en-US"/>
              <a:t>2. Phân độ u xơ tc theo FIGO</a:t>
            </a:r>
            <a:br>
              <a:rPr lang="en-US"/>
            </a:br>
            <a:r>
              <a:rPr lang="en-US"/>
              <a:t>3. XN nào để tầm soát ung thư ctc?</a:t>
            </a:r>
            <a:br>
              <a:rPr lang="en-US"/>
            </a:br>
            <a:r>
              <a:rPr lang="en-US"/>
              <a:t>4. Xử trí trên bệnh nhân này</a:t>
            </a:r>
          </a:p>
          <a:p>
            <a:pPr marL="0" indent="0">
              <a:buNone/>
            </a:pPr>
            <a:endParaRPr lang="en-US"/>
          </a:p>
        </p:txBody>
      </p:sp>
    </p:spTree>
    <p:extLst>
      <p:ext uri="{BB962C8B-B14F-4D97-AF65-F5344CB8AC3E}">
        <p14:creationId xmlns:p14="http://schemas.microsoft.com/office/powerpoint/2010/main" val="36983122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mtClean="0"/>
              <a:t>U xơ tử cung kích thước 17x12 cm trong lòng thoái hóa dịch/ thiếu máu mức độ vừa/ Nang buồng trứng trái </a:t>
            </a:r>
          </a:p>
          <a:p>
            <a:r>
              <a:rPr lang="en-US" smtClean="0"/>
              <a:t>XN tầm soát Ung thư CTC: pap smear, Thin prep Pap test, HPV DNA, phương pháp VIA (acid acetic)</a:t>
            </a:r>
          </a:p>
          <a:p>
            <a:r>
              <a:rPr lang="en-US" smtClean="0"/>
              <a:t>Xử trí: vì đã có biến chứng thoái hóa dịch nên cần chỉ định ngoại khoa. Bệnh nhân đã đủ con, cần tư vấn chọn lựa giữa cắt u xơ tử cung hay mổ cắt tử cung.</a:t>
            </a:r>
          </a:p>
          <a:p>
            <a:pPr marL="0" indent="0">
              <a:buNone/>
            </a:pPr>
            <a:endParaRPr lang="en-US"/>
          </a:p>
        </p:txBody>
      </p:sp>
    </p:spTree>
    <p:extLst>
      <p:ext uri="{BB962C8B-B14F-4D97-AF65-F5344CB8AC3E}">
        <p14:creationId xmlns:p14="http://schemas.microsoft.com/office/powerpoint/2010/main" val="956096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710" r="8463"/>
          <a:stretch/>
        </p:blipFill>
        <p:spPr>
          <a:xfrm>
            <a:off x="27709" y="152400"/>
            <a:ext cx="9067800" cy="6563464"/>
          </a:xfrm>
        </p:spPr>
      </p:pic>
    </p:spTree>
    <p:extLst>
      <p:ext uri="{BB962C8B-B14F-4D97-AF65-F5344CB8AC3E}">
        <p14:creationId xmlns:p14="http://schemas.microsoft.com/office/powerpoint/2010/main" val="2745339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21</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a:t>Sản phụ thai lần </a:t>
            </a:r>
            <a:r>
              <a:rPr lang="en-US" smtClean="0"/>
              <a:t>1, </a:t>
            </a:r>
            <a:r>
              <a:rPr lang="en-US"/>
              <a:t>39 tuần 1 ngày vào viện vì đau bụng và ra dịch nhầy âm đạo. </a:t>
            </a:r>
            <a:endParaRPr lang="en-US" smtClean="0"/>
          </a:p>
          <a:p>
            <a:pPr marL="0" indent="0">
              <a:buNone/>
            </a:pPr>
            <a:r>
              <a:rPr lang="en-US" smtClean="0"/>
              <a:t>Không </a:t>
            </a:r>
            <a:r>
              <a:rPr lang="en-US"/>
              <a:t>có tiền sử đtd, tăng huyết áp và bệnh mạn tính gan, thận . </a:t>
            </a:r>
            <a:endParaRPr lang="en-US" smtClean="0"/>
          </a:p>
          <a:p>
            <a:pPr marL="0" indent="0">
              <a:buNone/>
            </a:pPr>
            <a:r>
              <a:rPr lang="en-US" smtClean="0"/>
              <a:t>Bctc/VB </a:t>
            </a:r>
            <a:r>
              <a:rPr lang="en-US"/>
              <a:t>= 37/ 117. Ngôi đầu thế trái </a:t>
            </a:r>
            <a:br>
              <a:rPr lang="en-US"/>
            </a:br>
            <a:r>
              <a:rPr lang="en-US"/>
              <a:t>Khám go tc 1cơn/10ph, cổ tử cung mềm, xoá 80%, mở 3cm, ối phồng đầu </a:t>
            </a:r>
            <a:r>
              <a:rPr lang="en-US" smtClean="0"/>
              <a:t>cao, khó </a:t>
            </a:r>
            <a:r>
              <a:rPr lang="en-US"/>
              <a:t>xác định kiểu thế tim thai 146l/ph. </a:t>
            </a:r>
            <a:endParaRPr lang="en-US" smtClean="0"/>
          </a:p>
          <a:p>
            <a:pPr marL="0" indent="0">
              <a:buNone/>
            </a:pPr>
            <a:r>
              <a:rPr lang="en-US" smtClean="0"/>
              <a:t>SA</a:t>
            </a:r>
            <a:r>
              <a:rPr lang="en-US"/>
              <a:t>: có 1 thai trưởng thành trong buồng tử cung, cân nặng dự đoán </a:t>
            </a:r>
            <a:r>
              <a:rPr lang="en-US" smtClean="0"/>
              <a:t>4400g</a:t>
            </a:r>
            <a:r>
              <a:rPr lang="en-US"/>
              <a:t>, afi 26cm, khung chậu mẹ bình thường</a:t>
            </a:r>
            <a:br>
              <a:rPr lang="en-US"/>
            </a:br>
            <a:r>
              <a:rPr lang="en-US"/>
              <a:t>1. Chẩn đoán</a:t>
            </a:r>
            <a:br>
              <a:rPr lang="en-US"/>
            </a:br>
            <a:r>
              <a:rPr lang="en-US"/>
              <a:t>2. Hướng xử trí. Nếu tiếp tục TD chuyển dạ thì cần theo dõi gì</a:t>
            </a:r>
            <a:br>
              <a:rPr lang="en-US"/>
            </a:br>
            <a:r>
              <a:rPr lang="en-US"/>
              <a:t>3. Cần hỏi thông tin gì thêm</a:t>
            </a:r>
            <a:br>
              <a:rPr lang="en-US"/>
            </a:br>
            <a:r>
              <a:rPr lang="en-US"/>
              <a:t>4. Trên người mẹ nếu có vấn đề gì thì ko thể đẻ được bằng đường âm đạo</a:t>
            </a:r>
            <a:br>
              <a:rPr lang="en-US"/>
            </a:br>
            <a:r>
              <a:rPr lang="en-US"/>
              <a:t>5. Nguy cơ gì ở giai đoạn 2 và 3 của chuyển dạ.</a:t>
            </a:r>
          </a:p>
        </p:txBody>
      </p:sp>
    </p:spTree>
    <p:extLst>
      <p:ext uri="{BB962C8B-B14F-4D97-AF65-F5344CB8AC3E}">
        <p14:creationId xmlns:p14="http://schemas.microsoft.com/office/powerpoint/2010/main" val="821370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smtClean="0"/>
              <a:t>Thai con so 39 tuần 1 ngày chuyển dạ/ con to/ đa ối nhẹ</a:t>
            </a:r>
          </a:p>
          <a:p>
            <a:r>
              <a:rPr lang="en-US" smtClean="0"/>
              <a:t>Hướng xử trí ưu tiên là MLT, tuy nhiên cũng có thể theo dõi để đẻ đường âm đạo.</a:t>
            </a:r>
          </a:p>
          <a:p>
            <a:pPr lvl="1"/>
            <a:r>
              <a:rPr lang="en-US" smtClean="0"/>
              <a:t>Tổng trạng mẹ, huyết động</a:t>
            </a:r>
          </a:p>
          <a:p>
            <a:pPr lvl="1"/>
            <a:r>
              <a:rPr lang="en-US" smtClean="0"/>
              <a:t>Đau bụng, dấu hiệu dọa vỡ tử cung (vòng bandl)</a:t>
            </a:r>
          </a:p>
          <a:p>
            <a:pPr lvl="1"/>
            <a:r>
              <a:rPr lang="en-US" smtClean="0"/>
              <a:t>Ra máu âm đạo, nước ối (màu sắc, mùi)</a:t>
            </a:r>
          </a:p>
          <a:p>
            <a:pPr lvl="1"/>
            <a:r>
              <a:rPr lang="en-US" smtClean="0"/>
              <a:t>Go tử cung, tim thai</a:t>
            </a:r>
          </a:p>
          <a:p>
            <a:pPr lvl="1"/>
            <a:r>
              <a:rPr lang="en-US" smtClean="0"/>
              <a:t>Xóa mở cổ tử cung</a:t>
            </a:r>
          </a:p>
          <a:p>
            <a:pPr lvl="1"/>
            <a:r>
              <a:rPr lang="en-US" smtClean="0"/>
              <a:t>Độ lọt, ngôi thai</a:t>
            </a:r>
          </a:p>
          <a:p>
            <a:pPr lvl="1"/>
            <a:r>
              <a:rPr lang="en-US" smtClean="0"/>
              <a:t>Có sa dây rốn không?</a:t>
            </a:r>
          </a:p>
          <a:p>
            <a:r>
              <a:rPr lang="en-US" smtClean="0"/>
              <a:t>Cần hỏi thêm quá trình tăng cân ở mẹ trong thai kỳ. </a:t>
            </a:r>
          </a:p>
        </p:txBody>
      </p:sp>
    </p:spTree>
    <p:extLst>
      <p:ext uri="{BB962C8B-B14F-4D97-AF65-F5344CB8AC3E}">
        <p14:creationId xmlns:p14="http://schemas.microsoft.com/office/powerpoint/2010/main" val="417804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TD khối u buồng trứng xoắn/ poplyp CTC đang chảy máu</a:t>
            </a:r>
          </a:p>
          <a:p>
            <a:r>
              <a:rPr lang="en-US" smtClean="0"/>
              <a:t>Phẫu thuật cắt/ tháo xoắn khối u bằng nội soi hoặc mổ hở. Cắt polyp CTC qua đường âm đạo, làm giải phẫu bệnh</a:t>
            </a:r>
          </a:p>
          <a:p>
            <a:r>
              <a:rPr lang="en-US" smtClean="0"/>
              <a:t>Xoắn</a:t>
            </a:r>
            <a:r>
              <a:rPr lang="en-US"/>
              <a:t>, xuất huyết trong nang, vỡ khối u, chèn ép, nhiễm </a:t>
            </a:r>
            <a:r>
              <a:rPr lang="en-US" smtClean="0"/>
              <a:t>trùng, ung thư hóa (6)</a:t>
            </a:r>
            <a:endParaRPr lang="en-US"/>
          </a:p>
        </p:txBody>
      </p:sp>
    </p:spTree>
    <p:extLst>
      <p:ext uri="{BB962C8B-B14F-4D97-AF65-F5344CB8AC3E}">
        <p14:creationId xmlns:p14="http://schemas.microsoft.com/office/powerpoint/2010/main" val="337260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Không thể đẻ đường âm đạo khi </a:t>
            </a:r>
          </a:p>
          <a:p>
            <a:r>
              <a:rPr lang="en-US" smtClean="0"/>
              <a:t>Có sẹo mổ cũ dọc thân tử cung, xén góc tử cung</a:t>
            </a:r>
          </a:p>
          <a:p>
            <a:r>
              <a:rPr lang="en-US" smtClean="0"/>
              <a:t>Dị dạng tử cung</a:t>
            </a:r>
          </a:p>
          <a:p>
            <a:endParaRPr lang="en-US"/>
          </a:p>
        </p:txBody>
      </p:sp>
    </p:spTree>
    <p:extLst>
      <p:ext uri="{BB962C8B-B14F-4D97-AF65-F5344CB8AC3E}">
        <p14:creationId xmlns:p14="http://schemas.microsoft.com/office/powerpoint/2010/main" val="2217291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smtClean="0"/>
              <a:t>Nguy cơ trong giai đoạn II và III chuyển dạ</a:t>
            </a:r>
            <a:endParaRPr lang="en-US"/>
          </a:p>
          <a:p>
            <a:r>
              <a:rPr lang="en-US" smtClean="0"/>
              <a:t>Chuyển dạ kéo dài, chuyển dạ đình trệ</a:t>
            </a:r>
          </a:p>
          <a:p>
            <a:r>
              <a:rPr lang="en-US" smtClean="0"/>
              <a:t>Nguy cơ mổ lấy thai, can thiệp thủ thuật</a:t>
            </a:r>
          </a:p>
          <a:p>
            <a:r>
              <a:rPr lang="en-US" smtClean="0"/>
              <a:t>Vỡ tử cung</a:t>
            </a:r>
          </a:p>
          <a:p>
            <a:r>
              <a:rPr lang="en-US" smtClean="0"/>
              <a:t>Băng huyết sau sinh</a:t>
            </a:r>
          </a:p>
          <a:p>
            <a:r>
              <a:rPr lang="en-US" smtClean="0"/>
              <a:t>Chấn thương sinh dục</a:t>
            </a:r>
          </a:p>
          <a:p>
            <a:r>
              <a:rPr lang="en-US" smtClean="0"/>
              <a:t>Ngạt, suy thai</a:t>
            </a:r>
          </a:p>
          <a:p>
            <a:r>
              <a:rPr lang="en-US" smtClean="0"/>
              <a:t>Gãy xương đòn</a:t>
            </a:r>
          </a:p>
          <a:p>
            <a:r>
              <a:rPr lang="en-US" smtClean="0"/>
              <a:t>Tổn thương đám rối thần kinh cánh tay</a:t>
            </a:r>
          </a:p>
          <a:p>
            <a:r>
              <a:rPr lang="en-US" smtClean="0"/>
              <a:t>Hạ đường huyết ở thai</a:t>
            </a:r>
          </a:p>
        </p:txBody>
      </p:sp>
    </p:spTree>
    <p:extLst>
      <p:ext uri="{BB962C8B-B14F-4D97-AF65-F5344CB8AC3E}">
        <p14:creationId xmlns:p14="http://schemas.microsoft.com/office/powerpoint/2010/main" val="25014501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22</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a:t>Sản phụ 29 tuổi, para 2012, tiền sử sinh thường 2003, mổ lấy thai 2009 vì </a:t>
            </a:r>
            <a:r>
              <a:rPr lang="en-US" b="1"/>
              <a:t>ngôi ngang</a:t>
            </a:r>
            <a:r>
              <a:rPr lang="en-US"/>
              <a:t>. </a:t>
            </a:r>
            <a:endParaRPr lang="en-US" smtClean="0"/>
          </a:p>
          <a:p>
            <a:pPr marL="0" indent="0">
              <a:buNone/>
            </a:pPr>
            <a:r>
              <a:rPr lang="en-US" smtClean="0"/>
              <a:t>Thai </a:t>
            </a:r>
            <a:r>
              <a:rPr lang="en-US"/>
              <a:t>lần này 41 tuần theo siêu âm quý 1, vào viện vì ra nước âm </a:t>
            </a:r>
            <a:r>
              <a:rPr lang="en-US" smtClean="0"/>
              <a:t>đạo</a:t>
            </a:r>
            <a:r>
              <a:rPr lang="en-US"/>
              <a:t>.</a:t>
            </a:r>
            <a:endParaRPr lang="en-US" smtClean="0"/>
          </a:p>
          <a:p>
            <a:pPr marL="0" indent="0">
              <a:buNone/>
            </a:pPr>
            <a:r>
              <a:rPr lang="en-US" smtClean="0"/>
              <a:t>Chẩn </a:t>
            </a:r>
            <a:r>
              <a:rPr lang="en-US"/>
              <a:t>đoán ban </a:t>
            </a:r>
            <a:r>
              <a:rPr lang="en-US" smtClean="0"/>
              <a:t>đầu: </a:t>
            </a:r>
            <a:r>
              <a:rPr lang="en-US"/>
              <a:t>Thai 41 tuần ối vỡ sớm, vết mổ cũ, được cđ mổ lấy thai , hiện tại thăm khám </a:t>
            </a:r>
            <a:r>
              <a:rPr lang="en-US" smtClean="0"/>
              <a:t>vào giờ </a:t>
            </a:r>
            <a:r>
              <a:rPr lang="en-US"/>
              <a:t>thứ 8 sau mổ.</a:t>
            </a:r>
            <a:br>
              <a:rPr lang="en-US"/>
            </a:br>
            <a:r>
              <a:rPr lang="en-US"/>
              <a:t>1/ chẩn đoán hiện tại cho bn</a:t>
            </a:r>
            <a:br>
              <a:rPr lang="en-US"/>
            </a:br>
            <a:r>
              <a:rPr lang="en-US"/>
              <a:t>2/ Bn trên có những biến chứng gì có thể xảy ra trong 24h sau mổ</a:t>
            </a:r>
            <a:br>
              <a:rPr lang="en-US"/>
            </a:br>
            <a:r>
              <a:rPr lang="en-US"/>
              <a:t>3/ cần tư vấn những gì cho bn ra viện</a:t>
            </a:r>
            <a:br>
              <a:rPr lang="en-US"/>
            </a:br>
            <a:r>
              <a:rPr lang="en-US"/>
              <a:t>4</a:t>
            </a:r>
            <a:r>
              <a:rPr lang="en-US" smtClean="0"/>
              <a:t>/ bn </a:t>
            </a:r>
            <a:r>
              <a:rPr lang="en-US"/>
              <a:t>có vết mổ cũ có thai lần nữa thì có thể xảy ra biến chứng gì</a:t>
            </a:r>
          </a:p>
        </p:txBody>
      </p:sp>
    </p:spTree>
    <p:extLst>
      <p:ext uri="{BB962C8B-B14F-4D97-AF65-F5344CB8AC3E}">
        <p14:creationId xmlns:p14="http://schemas.microsoft.com/office/powerpoint/2010/main" val="11785915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smtClean="0"/>
              <a:t>Hậu phẫu lấy thai giờ thứ 8, thai lần IV(2012) 41 tuần ối vỡ sớm/ vết mổ cũ &gt;18 tháng</a:t>
            </a:r>
          </a:p>
          <a:p>
            <a:r>
              <a:rPr lang="en-US" smtClean="0"/>
              <a:t>Biến chứng trong vòng 24h đầu</a:t>
            </a:r>
          </a:p>
          <a:p>
            <a:pPr lvl="1"/>
            <a:r>
              <a:rPr lang="en-US"/>
              <a:t>Đờ tử </a:t>
            </a:r>
            <a:r>
              <a:rPr lang="en-US" smtClean="0"/>
              <a:t>cung, băng huyết</a:t>
            </a:r>
            <a:endParaRPr lang="en-US" sz="2000"/>
          </a:p>
          <a:p>
            <a:pPr lvl="1"/>
            <a:r>
              <a:rPr lang="en-US"/>
              <a:t>Bế sản dịch</a:t>
            </a:r>
            <a:endParaRPr lang="en-US" sz="2000"/>
          </a:p>
          <a:p>
            <a:pPr lvl="1"/>
            <a:r>
              <a:rPr lang="vi-VN"/>
              <a:t>Chảy máu: chảy máu âm đạo, chảy máu vết mổ, chảy máu ổ bụng </a:t>
            </a:r>
            <a:endParaRPr lang="en-US" sz="2000"/>
          </a:p>
          <a:p>
            <a:pPr lvl="1"/>
            <a:r>
              <a:rPr lang="vi-VN"/>
              <a:t>Biến chứng gây tê hoặc gây mê: nhức đầu, buồn nôn, nôn</a:t>
            </a:r>
            <a:endParaRPr lang="en-US" sz="2000"/>
          </a:p>
          <a:p>
            <a:pPr lvl="1"/>
            <a:r>
              <a:rPr lang="vi-VN"/>
              <a:t>Biến chứng về tiết niệu: bí tiểu, tiểu ra máu do tổn thương niệu quản, bàng quang trong quá trình phẫu thuật</a:t>
            </a:r>
            <a:endParaRPr lang="en-US"/>
          </a:p>
        </p:txBody>
      </p:sp>
    </p:spTree>
    <p:extLst>
      <p:ext uri="{BB962C8B-B14F-4D97-AF65-F5344CB8AC3E}">
        <p14:creationId xmlns:p14="http://schemas.microsoft.com/office/powerpoint/2010/main" val="34852782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smtClean="0"/>
              <a:t>Tư vấn</a:t>
            </a:r>
          </a:p>
          <a:p>
            <a:pPr>
              <a:buFontTx/>
              <a:buChar char="-"/>
            </a:pPr>
            <a:r>
              <a:rPr lang="en-US" smtClean="0"/>
              <a:t>Cắt chỉ</a:t>
            </a:r>
          </a:p>
          <a:p>
            <a:pPr>
              <a:buFontTx/>
              <a:buChar char="-"/>
            </a:pPr>
            <a:r>
              <a:rPr lang="en-US" smtClean="0"/>
              <a:t>Nghỉ ngơi, hạn chế lao động nặng trong 2 tháng đầu</a:t>
            </a:r>
          </a:p>
          <a:p>
            <a:pPr>
              <a:buFontTx/>
              <a:buChar char="-"/>
            </a:pPr>
            <a:r>
              <a:rPr lang="en-US" smtClean="0"/>
              <a:t>Chăm sóc vết mổ</a:t>
            </a:r>
          </a:p>
          <a:p>
            <a:pPr>
              <a:buFontTx/>
              <a:buChar char="-"/>
            </a:pPr>
            <a:r>
              <a:rPr lang="en-US" smtClean="0"/>
              <a:t>Dinh dưỡng đầy đủ, không kiêng khem</a:t>
            </a:r>
          </a:p>
          <a:p>
            <a:pPr>
              <a:buFontTx/>
              <a:buChar char="-"/>
            </a:pPr>
            <a:r>
              <a:rPr lang="en-US" smtClean="0"/>
              <a:t>Theo dõi sản dịch, ra máu âm đạo, sưng nề vết mổ</a:t>
            </a:r>
          </a:p>
          <a:p>
            <a:pPr>
              <a:buFontTx/>
              <a:buChar char="-"/>
            </a:pPr>
            <a:r>
              <a:rPr lang="en-US" smtClean="0"/>
              <a:t>Nuôi con bằng sữa mẹ</a:t>
            </a:r>
          </a:p>
          <a:p>
            <a:pPr>
              <a:buFontTx/>
              <a:buChar char="-"/>
            </a:pPr>
            <a:r>
              <a:rPr lang="en-US" smtClean="0"/>
              <a:t>Tư vấn sử dụng các biện pháp tránh thai</a:t>
            </a:r>
          </a:p>
          <a:p>
            <a:pPr>
              <a:buFontTx/>
              <a:buChar char="-"/>
            </a:pPr>
            <a:r>
              <a:rPr lang="en-US" smtClean="0"/>
              <a:t>Hiện đã đủ con, không nên có thai lại. Hoặc nếu có thai lại phải khám thai đầy đủ.</a:t>
            </a:r>
          </a:p>
          <a:p>
            <a:pPr marL="0" indent="0">
              <a:buNone/>
            </a:pPr>
            <a:r>
              <a:rPr lang="en-US" smtClean="0"/>
              <a:t>Biến chứng</a:t>
            </a:r>
          </a:p>
          <a:p>
            <a:pPr>
              <a:buFontTx/>
              <a:buChar char="-"/>
            </a:pPr>
            <a:r>
              <a:rPr lang="en-US" smtClean="0"/>
              <a:t>Thai làm tổ vết mổ cũ</a:t>
            </a:r>
          </a:p>
          <a:p>
            <a:pPr>
              <a:buFontTx/>
              <a:buChar char="-"/>
            </a:pPr>
            <a:r>
              <a:rPr lang="en-US" smtClean="0"/>
              <a:t>Nhau tiền đạo, nhau cài răng lược</a:t>
            </a:r>
          </a:p>
          <a:p>
            <a:pPr>
              <a:buFontTx/>
              <a:buChar char="-"/>
            </a:pPr>
            <a:r>
              <a:rPr lang="en-US" smtClean="0"/>
              <a:t>Vỡ tử cung trong thai kỳ và vỡ tử cung trong chuyển dạ</a:t>
            </a:r>
          </a:p>
          <a:p>
            <a:pPr>
              <a:buFontTx/>
              <a:buChar char="-"/>
            </a:pPr>
            <a:endParaRPr lang="en-US" smtClean="0"/>
          </a:p>
          <a:p>
            <a:pPr>
              <a:buFontTx/>
              <a:buChar char="-"/>
            </a:pPr>
            <a:endParaRPr lang="en-US" smtClean="0"/>
          </a:p>
        </p:txBody>
      </p:sp>
    </p:spTree>
    <p:extLst>
      <p:ext uri="{BB962C8B-B14F-4D97-AF65-F5344CB8AC3E}">
        <p14:creationId xmlns:p14="http://schemas.microsoft.com/office/powerpoint/2010/main" val="3371053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23</a:t>
            </a:r>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a:t>28t, mang thai lần đầu, </a:t>
            </a:r>
            <a:r>
              <a:rPr lang="en-US" smtClean="0"/>
              <a:t>KCC </a:t>
            </a:r>
            <a:r>
              <a:rPr lang="en-US"/>
              <a:t>10/2/2018.  </a:t>
            </a:r>
            <a:r>
              <a:rPr lang="en-US" smtClean="0"/>
              <a:t>NDS </a:t>
            </a:r>
            <a:r>
              <a:rPr lang="en-US"/>
              <a:t>S.am quý 1: 24.11.2018. </a:t>
            </a:r>
            <a:br>
              <a:rPr lang="en-US"/>
            </a:br>
            <a:r>
              <a:rPr lang="en-US" smtClean="0"/>
              <a:t>Vào </a:t>
            </a:r>
            <a:r>
              <a:rPr lang="en-US"/>
              <a:t>viện thai 37 tuần 5 </a:t>
            </a:r>
            <a:r>
              <a:rPr lang="en-US" smtClean="0"/>
              <a:t>ngày </a:t>
            </a:r>
            <a:r>
              <a:rPr lang="en-US"/>
              <a:t>vì đa ối, thai kém phát triển, tăng huyết áp. </a:t>
            </a:r>
            <a:endParaRPr lang="en-US" smtClean="0"/>
          </a:p>
          <a:p>
            <a:pPr marL="0" indent="0">
              <a:buNone/>
            </a:pPr>
            <a:r>
              <a:rPr lang="en-US" smtClean="0"/>
              <a:t>Sàng </a:t>
            </a:r>
            <a:r>
              <a:rPr lang="en-US"/>
              <a:t>lọc quý 1 có thiểu sản xương mũi, double test có nguy cơ cao bất </a:t>
            </a:r>
            <a:r>
              <a:rPr lang="en-US" smtClean="0"/>
              <a:t>thường </a:t>
            </a:r>
            <a:r>
              <a:rPr lang="en-US"/>
              <a:t>NST 13 18 21 nhưng sau đó chọc ối cho </a:t>
            </a:r>
            <a:r>
              <a:rPr lang="en-US" smtClean="0"/>
              <a:t>kết quả </a:t>
            </a:r>
            <a:r>
              <a:rPr lang="en-US"/>
              <a:t>bình </a:t>
            </a:r>
            <a:r>
              <a:rPr lang="en-US" smtClean="0"/>
              <a:t>thường</a:t>
            </a:r>
            <a:r>
              <a:rPr lang="en-US"/>
              <a:t>. </a:t>
            </a:r>
            <a:endParaRPr lang="en-US" smtClean="0"/>
          </a:p>
          <a:p>
            <a:pPr marL="0" indent="0">
              <a:buNone/>
            </a:pPr>
            <a:r>
              <a:rPr lang="en-US"/>
              <a:t>T</a:t>
            </a:r>
            <a:r>
              <a:rPr lang="en-US" smtClean="0"/>
              <a:t>iền </a:t>
            </a:r>
            <a:r>
              <a:rPr lang="en-US"/>
              <a:t>sử bản thân gia </a:t>
            </a:r>
            <a:r>
              <a:rPr lang="en-US" smtClean="0"/>
              <a:t>đình </a:t>
            </a:r>
            <a:r>
              <a:rPr lang="en-US"/>
              <a:t>bình thường. </a:t>
            </a:r>
            <a:endParaRPr lang="en-US" smtClean="0"/>
          </a:p>
          <a:p>
            <a:pPr marL="0" indent="0">
              <a:buNone/>
            </a:pPr>
            <a:r>
              <a:rPr lang="en-US" smtClean="0"/>
              <a:t>Khám </a:t>
            </a:r>
            <a:r>
              <a:rPr lang="en-US"/>
              <a:t>12/11/2018 có HA 160/100 30p sau đo lại 150/ 100, k đau đầu, k nhìn mờ; khám cơ quan ... bình thường. </a:t>
            </a:r>
            <a:endParaRPr lang="en-US" smtClean="0"/>
          </a:p>
          <a:p>
            <a:pPr marL="0" indent="0">
              <a:buNone/>
            </a:pPr>
            <a:r>
              <a:rPr lang="en-US" smtClean="0"/>
              <a:t>CTM</a:t>
            </a:r>
            <a:r>
              <a:rPr lang="en-US"/>
              <a:t>, glucose máu, cn gan thận bình thường. </a:t>
            </a:r>
            <a:endParaRPr lang="en-US" smtClean="0"/>
          </a:p>
          <a:p>
            <a:pPr marL="0" indent="0">
              <a:buNone/>
            </a:pPr>
            <a:r>
              <a:rPr lang="en-US" smtClean="0"/>
              <a:t>Tim </a:t>
            </a:r>
            <a:r>
              <a:rPr lang="en-US"/>
              <a:t>thai 140, bctc/vb ... k nhớ lắm. s.am: trọng lg thai 2500g +_ 200g. nhau bám mặt trc... ( bình thg), ối AFI 24, DSP 12cm. cho CTG ( Mờ lắm)</a:t>
            </a:r>
            <a:br>
              <a:rPr lang="en-US"/>
            </a:br>
            <a:r>
              <a:rPr lang="en-US"/>
              <a:t>a. mô tả kqua CTG</a:t>
            </a:r>
            <a:br>
              <a:rPr lang="en-US"/>
            </a:br>
            <a:r>
              <a:rPr lang="en-US"/>
              <a:t>b. chẩn đoán. xử trí. nếu tiếp tục theo dõi chuyển dạ, thì cần để ý vấn đề j.</a:t>
            </a:r>
            <a:br>
              <a:rPr lang="en-US"/>
            </a:br>
            <a:r>
              <a:rPr lang="en-US"/>
              <a:t>c. em cần biết thêm thông tin gì ?</a:t>
            </a:r>
            <a:br>
              <a:rPr lang="en-US"/>
            </a:br>
            <a:r>
              <a:rPr lang="en-US"/>
              <a:t>d. những triệu chứng gì trên sản phụ k thể sinh đg âm.đạo. </a:t>
            </a:r>
            <a:br>
              <a:rPr lang="en-US"/>
            </a:br>
            <a:r>
              <a:rPr lang="en-US"/>
              <a:t>thiếu 1 câu... nhưng cũng gần gần mấy cấu trên</a:t>
            </a:r>
          </a:p>
          <a:p>
            <a:pPr marL="0" indent="0">
              <a:buNone/>
            </a:pPr>
            <a:endParaRPr lang="en-US"/>
          </a:p>
        </p:txBody>
      </p:sp>
    </p:spTree>
    <p:extLst>
      <p:ext uri="{BB962C8B-B14F-4D97-AF65-F5344CB8AC3E}">
        <p14:creationId xmlns:p14="http://schemas.microsoft.com/office/powerpoint/2010/main" val="3873405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24</a:t>
            </a:r>
            <a:endParaRPr lang="en-US"/>
          </a:p>
        </p:txBody>
      </p:sp>
      <p:sp>
        <p:nvSpPr>
          <p:cNvPr id="3" name="Content Placeholder 2"/>
          <p:cNvSpPr>
            <a:spLocks noGrp="1"/>
          </p:cNvSpPr>
          <p:nvPr>
            <p:ph idx="1"/>
          </p:nvPr>
        </p:nvSpPr>
        <p:spPr/>
        <p:txBody>
          <a:bodyPr/>
          <a:lstStyle/>
          <a:p>
            <a:pPr marL="0" indent="0">
              <a:buNone/>
            </a:pPr>
            <a:r>
              <a:rPr lang="en-US"/>
              <a:t>25 tuổi, para 0000 kkc quên, tắt kinh 10 ngày, ra máu âm đạo, thử thai dương tính, đau bụng hạ vị. </a:t>
            </a:r>
            <a:br>
              <a:rPr lang="en-US"/>
            </a:br>
            <a:r>
              <a:rPr lang="en-US"/>
              <a:t>1, các trường hợp nghĩ đến trên bệnh nhân</a:t>
            </a:r>
            <a:br>
              <a:rPr lang="en-US"/>
            </a:br>
            <a:r>
              <a:rPr lang="en-US"/>
              <a:t>2, siêu âm có khối hồi âm bên cạnh phải tử cung kích </a:t>
            </a:r>
            <a:r>
              <a:rPr lang="en-US" smtClean="0"/>
              <a:t>thước #?? </a:t>
            </a:r>
            <a:r>
              <a:rPr lang="en-US"/>
              <a:t>có túi thai phôi thai tim thai. túi cùng k chứa dịch. chẩn đoán là gì? xử trí?</a:t>
            </a:r>
            <a:br>
              <a:rPr lang="en-US"/>
            </a:br>
            <a:r>
              <a:rPr lang="en-US"/>
              <a:t>3. thai lạc chỗ có những vị trí nào?</a:t>
            </a:r>
            <a:br>
              <a:rPr lang="en-US"/>
            </a:br>
            <a:r>
              <a:rPr lang="en-US"/>
              <a:t>4. mổ tntc có phải vết mổ cũ k? vì sao?</a:t>
            </a:r>
          </a:p>
        </p:txBody>
      </p:sp>
    </p:spTree>
    <p:extLst>
      <p:ext uri="{BB962C8B-B14F-4D97-AF65-F5344CB8AC3E}">
        <p14:creationId xmlns:p14="http://schemas.microsoft.com/office/powerpoint/2010/main" val="27166130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Nghĩ đến</a:t>
            </a:r>
          </a:p>
          <a:p>
            <a:pPr>
              <a:buFontTx/>
              <a:buChar char="-"/>
            </a:pPr>
            <a:r>
              <a:rPr lang="en-US" smtClean="0"/>
              <a:t>Dọa sẩy, sẩy thai</a:t>
            </a:r>
          </a:p>
          <a:p>
            <a:pPr>
              <a:buFontTx/>
              <a:buChar char="-"/>
            </a:pPr>
            <a:r>
              <a:rPr lang="en-US" smtClean="0"/>
              <a:t>Thai ngoài tử cung</a:t>
            </a:r>
          </a:p>
          <a:p>
            <a:pPr>
              <a:buFontTx/>
              <a:buChar char="-"/>
            </a:pPr>
            <a:r>
              <a:rPr lang="en-US" smtClean="0"/>
              <a:t>Thai lưu</a:t>
            </a:r>
          </a:p>
          <a:p>
            <a:pPr>
              <a:buFontTx/>
              <a:buChar char="-"/>
            </a:pPr>
            <a:r>
              <a:rPr lang="en-US" smtClean="0"/>
              <a:t>Chửa trứng</a:t>
            </a:r>
          </a:p>
          <a:p>
            <a:pPr>
              <a:buFontTx/>
              <a:buChar char="-"/>
            </a:pPr>
            <a:r>
              <a:rPr lang="en-US" smtClean="0"/>
              <a:t>Polyp CTC, u xơ tử cung/ thai kỳ</a:t>
            </a:r>
          </a:p>
          <a:p>
            <a:pPr>
              <a:buFontTx/>
              <a:buChar char="-"/>
            </a:pPr>
            <a:endParaRPr lang="en-US" smtClean="0"/>
          </a:p>
        </p:txBody>
      </p:sp>
    </p:spTree>
    <p:extLst>
      <p:ext uri="{BB962C8B-B14F-4D97-AF65-F5344CB8AC3E}">
        <p14:creationId xmlns:p14="http://schemas.microsoft.com/office/powerpoint/2010/main" val="4925515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smtClean="0"/>
              <a:t>Chẩn đoán: Thai lần I khoảng 6 tuần, lạc chỗ ở cạnh phải tử cung chưa vỡ</a:t>
            </a:r>
          </a:p>
          <a:p>
            <a:pPr marL="0" indent="0">
              <a:buNone/>
            </a:pPr>
            <a:r>
              <a:rPr lang="en-US" smtClean="0"/>
              <a:t>Xử trí</a:t>
            </a:r>
          </a:p>
          <a:p>
            <a:pPr>
              <a:buFontTx/>
              <a:buChar char="-"/>
            </a:pPr>
            <a:r>
              <a:rPr lang="en-US" smtClean="0"/>
              <a:t>XN: b hCG, progesterone, CTM. Siêu âm lại đánh giá xem có túi thai trong tử cung không.</a:t>
            </a:r>
          </a:p>
          <a:p>
            <a:pPr>
              <a:buFontTx/>
              <a:buChar char="-"/>
            </a:pPr>
            <a:r>
              <a:rPr lang="en-US" smtClean="0"/>
              <a:t>XN tiền phẫu: nhóm máu, CNDM</a:t>
            </a:r>
          </a:p>
          <a:p>
            <a:pPr>
              <a:buFontTx/>
              <a:buChar char="-"/>
            </a:pPr>
            <a:r>
              <a:rPr lang="en-US" smtClean="0"/>
              <a:t>Giải thích tình trạng cho sản phụ và người nhà.</a:t>
            </a:r>
          </a:p>
          <a:p>
            <a:pPr>
              <a:buFontTx/>
              <a:buChar char="-"/>
            </a:pPr>
            <a:r>
              <a:rPr lang="en-US" smtClean="0"/>
              <a:t>Theo dõi: Toàn trạng, huyết động, đau bụng, ra máu âm đạo, dịch ổ bụng (siêu âm). Định lượng lại b hCG sau điều trị bảo tồn 48h.</a:t>
            </a:r>
          </a:p>
          <a:p>
            <a:pPr>
              <a:buFontTx/>
              <a:buChar char="-"/>
            </a:pPr>
            <a:endParaRPr lang="en-US"/>
          </a:p>
        </p:txBody>
      </p:sp>
    </p:spTree>
    <p:extLst>
      <p:ext uri="{BB962C8B-B14F-4D97-AF65-F5344CB8AC3E}">
        <p14:creationId xmlns:p14="http://schemas.microsoft.com/office/powerpoint/2010/main" val="5315250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Các vị trí thai lạc chỗ</a:t>
            </a:r>
          </a:p>
          <a:p>
            <a:pPr>
              <a:buFontTx/>
              <a:buChar char="-"/>
            </a:pPr>
            <a:r>
              <a:rPr lang="en-US" smtClean="0"/>
              <a:t>Vòi tử cung</a:t>
            </a:r>
          </a:p>
          <a:p>
            <a:pPr>
              <a:buFontTx/>
              <a:buChar char="-"/>
            </a:pPr>
            <a:r>
              <a:rPr lang="en-US" smtClean="0"/>
              <a:t>Buồng trứng</a:t>
            </a:r>
          </a:p>
          <a:p>
            <a:pPr>
              <a:buFontTx/>
              <a:buChar char="-"/>
            </a:pPr>
            <a:r>
              <a:rPr lang="en-US" smtClean="0"/>
              <a:t>Sừng tử cung</a:t>
            </a:r>
          </a:p>
          <a:p>
            <a:pPr>
              <a:buFontTx/>
              <a:buChar char="-"/>
            </a:pPr>
            <a:r>
              <a:rPr lang="en-US" smtClean="0"/>
              <a:t>Cổ tử cung</a:t>
            </a:r>
          </a:p>
          <a:p>
            <a:pPr>
              <a:buFontTx/>
              <a:buChar char="-"/>
            </a:pPr>
            <a:r>
              <a:rPr lang="en-US" smtClean="0"/>
              <a:t>Vết mổ cũ</a:t>
            </a:r>
          </a:p>
          <a:p>
            <a:pPr>
              <a:buFontTx/>
              <a:buChar char="-"/>
            </a:pPr>
            <a:r>
              <a:rPr lang="en-US" smtClean="0"/>
              <a:t>Ổ bụng</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826" y="3886199"/>
            <a:ext cx="5765456" cy="2971801"/>
          </a:xfrm>
          <a:prstGeom prst="rect">
            <a:avLst/>
          </a:prstGeom>
        </p:spPr>
      </p:pic>
    </p:spTree>
    <p:extLst>
      <p:ext uri="{BB962C8B-B14F-4D97-AF65-F5344CB8AC3E}">
        <p14:creationId xmlns:p14="http://schemas.microsoft.com/office/powerpoint/2010/main" val="94275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3</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smtClean="0"/>
              <a:t>Sản phụ thai lần III (1011), DS 16/12, nay 38w4d vào viện vì đau bụng lâm râm vùng hạ vị, kèm ra dịch nhầy hồng âm đạo, cơn go tử cung 3 cơn/10p. Tiền sử nội ngoại khoa bình thường.</a:t>
            </a:r>
          </a:p>
          <a:p>
            <a:pPr marL="0" indent="0">
              <a:buNone/>
            </a:pPr>
            <a:r>
              <a:rPr lang="en-US" smtClean="0"/>
              <a:t>Khám: BCTC/VB: 30/93, đầu hông phải, thế lưng trên, hạ vị rỗng. </a:t>
            </a:r>
          </a:p>
          <a:p>
            <a:pPr marL="0" indent="0">
              <a:buNone/>
            </a:pPr>
            <a:r>
              <a:rPr lang="en-US" smtClean="0"/>
              <a:t>TV: CTC dài, kín, khung chậu bình thường, </a:t>
            </a:r>
          </a:p>
          <a:p>
            <a:pPr marL="0" indent="0">
              <a:buNone/>
            </a:pPr>
            <a:r>
              <a:rPr lang="en-US" smtClean="0"/>
              <a:t>SA: tim thai 143l/p, nhau bám mặt trước, P=2600 +-300gr, SDP 5.6, ối dịch lợn cợn. Các XN khác BT. Cho hình ảnh CTG</a:t>
            </a:r>
            <a:br>
              <a:rPr lang="en-US" smtClean="0"/>
            </a:br>
            <a:r>
              <a:rPr lang="en-US" smtClean="0"/>
              <a:t>1.Chẩn đoán?</a:t>
            </a:r>
            <a:br>
              <a:rPr lang="en-US" smtClean="0"/>
            </a:br>
            <a:r>
              <a:rPr lang="en-US" smtClean="0"/>
              <a:t>2.Ngôi bất thường (đơn thai) nào không sinh đường âm đạo được?</a:t>
            </a:r>
            <a:br>
              <a:rPr lang="en-US" smtClean="0"/>
            </a:br>
            <a:r>
              <a:rPr lang="en-US" smtClean="0"/>
              <a:t>3.Thai phụ có nguy cơ gì?</a:t>
            </a:r>
            <a:br>
              <a:rPr lang="en-US" smtClean="0"/>
            </a:br>
            <a:r>
              <a:rPr lang="en-US" smtClean="0"/>
              <a:t>4.Đọc CTG</a:t>
            </a:r>
            <a:br>
              <a:rPr lang="en-US" smtClean="0"/>
            </a:br>
            <a:r>
              <a:rPr lang="en-US" smtClean="0"/>
              <a:t>5.Hướng xử trí trên sản phụ?</a:t>
            </a:r>
            <a:endParaRPr lang="en-US"/>
          </a:p>
        </p:txBody>
      </p:sp>
    </p:spTree>
    <p:extLst>
      <p:ext uri="{BB962C8B-B14F-4D97-AF65-F5344CB8AC3E}">
        <p14:creationId xmlns:p14="http://schemas.microsoft.com/office/powerpoint/2010/main" val="125325462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Mổ thai ngoài tử cung có thể là VMC hoặc không. </a:t>
            </a:r>
          </a:p>
          <a:p>
            <a:r>
              <a:rPr lang="en-US" smtClean="0"/>
              <a:t>Nếu mổ ở vị trí vòi tử cung, buồng trứng, ổ bụng thì không phải VMC. </a:t>
            </a:r>
          </a:p>
          <a:p>
            <a:r>
              <a:rPr lang="en-US" smtClean="0"/>
              <a:t>Nhưng nếu thai lạc chỗ tại sừng tử cung, phải khoét chóp tử cung và thai làm tổ ở VMC thì đó là VMC.</a:t>
            </a:r>
            <a:endParaRPr lang="en-US"/>
          </a:p>
        </p:txBody>
      </p:sp>
    </p:spTree>
    <p:extLst>
      <p:ext uri="{BB962C8B-B14F-4D97-AF65-F5344CB8AC3E}">
        <p14:creationId xmlns:p14="http://schemas.microsoft.com/office/powerpoint/2010/main" val="34737252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25</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a:t>Sản phụ 26t, para 0010, kinh không đều, kcc quên, trễ kinh 3 tuần. Vào viện ngày 9/11 vì </a:t>
            </a:r>
            <a:r>
              <a:rPr lang="en-US">
                <a:solidFill>
                  <a:srgbClr val="FF0000"/>
                </a:solidFill>
              </a:rPr>
              <a:t>đau bụng hạ vị và ra máu âm đạo</a:t>
            </a:r>
            <a:r>
              <a:rPr lang="en-US"/>
              <a:t>. </a:t>
            </a:r>
            <a:br>
              <a:rPr lang="en-US"/>
            </a:br>
            <a:r>
              <a:rPr lang="en-US"/>
              <a:t>Khám: huyết động ổn định, máu âm đạo chảy ra từ tử cung, lau sạch thấy còn ra ít. Ctc lộ tuyến, dài, hở ngoài.</a:t>
            </a:r>
            <a:br>
              <a:rPr lang="en-US"/>
            </a:br>
            <a:r>
              <a:rPr lang="en-US"/>
              <a:t>Siêu âm </a:t>
            </a:r>
            <a:r>
              <a:rPr lang="en-US" smtClean="0"/>
              <a:t>9/11</a:t>
            </a:r>
            <a:r>
              <a:rPr lang="en-US"/>
              <a:t>: niêm mạc tử cung 12mm, không thấy túi thai trong và ngoài buồng tử cung, nang hoàng thể buồng trứng phải. </a:t>
            </a:r>
            <a:r>
              <a:rPr lang="en-US" smtClean="0"/>
              <a:t>B hCG </a:t>
            </a:r>
            <a:r>
              <a:rPr lang="en-US"/>
              <a:t>1145, Progesterone 6,5.</a:t>
            </a:r>
            <a:br>
              <a:rPr lang="en-US"/>
            </a:br>
            <a:r>
              <a:rPr lang="en-US"/>
              <a:t>1. Nêu chẩn đoán phù hợp</a:t>
            </a:r>
            <a:br>
              <a:rPr lang="en-US"/>
            </a:br>
            <a:r>
              <a:rPr lang="en-US"/>
              <a:t>2. Xử trí hiện tại</a:t>
            </a:r>
            <a:br>
              <a:rPr lang="en-US"/>
            </a:br>
            <a:r>
              <a:rPr lang="en-US"/>
              <a:t>3. Nếu tiếp tục theo dõi, chú ý những vấn đề gì quan trọng </a:t>
            </a:r>
            <a:br>
              <a:rPr lang="en-US"/>
            </a:br>
            <a:r>
              <a:rPr lang="en-US"/>
              <a:t>4. E muốn biết thêm những thông tin gì</a:t>
            </a:r>
            <a:br>
              <a:rPr lang="en-US"/>
            </a:br>
            <a:r>
              <a:rPr lang="en-US"/>
              <a:t>5. Các bệnh cảnh ls có thể gặp trên bn này.</a:t>
            </a:r>
          </a:p>
        </p:txBody>
      </p:sp>
    </p:spTree>
    <p:extLst>
      <p:ext uri="{BB962C8B-B14F-4D97-AF65-F5344CB8AC3E}">
        <p14:creationId xmlns:p14="http://schemas.microsoft.com/office/powerpoint/2010/main" val="7897717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smtClean="0"/>
              <a:t>Thai lần II (0010) đã sẩy/ nang hoàng thể</a:t>
            </a:r>
          </a:p>
          <a:p>
            <a:r>
              <a:rPr lang="en-US" smtClean="0"/>
              <a:t>Xử trí</a:t>
            </a:r>
          </a:p>
          <a:p>
            <a:pPr lvl="1"/>
            <a:r>
              <a:rPr lang="en-US" smtClean="0"/>
              <a:t>Nghỉ ngơi</a:t>
            </a:r>
          </a:p>
          <a:p>
            <a:pPr lvl="1"/>
            <a:r>
              <a:rPr lang="en-US" smtClean="0"/>
              <a:t>Tư vấn tình trạng cho thai phụ và người nhà</a:t>
            </a:r>
          </a:p>
          <a:p>
            <a:pPr lvl="1"/>
            <a:r>
              <a:rPr lang="en-US" smtClean="0"/>
              <a:t>Truyền dịch, kháng sinh</a:t>
            </a:r>
          </a:p>
          <a:p>
            <a:r>
              <a:rPr lang="en-US" smtClean="0"/>
              <a:t>Theo dõi</a:t>
            </a:r>
          </a:p>
          <a:p>
            <a:pPr lvl="1"/>
            <a:r>
              <a:rPr lang="en-US" smtClean="0"/>
              <a:t>Toàn trạng, huyết động</a:t>
            </a:r>
          </a:p>
          <a:p>
            <a:pPr lvl="1"/>
            <a:r>
              <a:rPr lang="en-US" smtClean="0"/>
              <a:t> Đau bụng, ra máu</a:t>
            </a:r>
          </a:p>
          <a:p>
            <a:r>
              <a:rPr lang="en-US" smtClean="0"/>
              <a:t>Khi ra viện</a:t>
            </a:r>
          </a:p>
          <a:p>
            <a:pPr lvl="1"/>
            <a:r>
              <a:rPr lang="en-US" smtClean="0"/>
              <a:t>Tư vấn nghỉ ngơi, quan hệ tình dục</a:t>
            </a:r>
          </a:p>
          <a:p>
            <a:pPr lvl="1"/>
            <a:r>
              <a:rPr lang="en-US" smtClean="0"/>
              <a:t>Thời gian có thai trở lại sau ít nhất 3-6 tháng</a:t>
            </a:r>
          </a:p>
          <a:p>
            <a:pPr lvl="1"/>
            <a:r>
              <a:rPr lang="en-US" smtClean="0"/>
              <a:t>Xét nghiệm để tìm nguyên nhân sẩy thai (vì đã sẩy 2 lần)</a:t>
            </a:r>
          </a:p>
          <a:p>
            <a:pPr lvl="1"/>
            <a:endParaRPr lang="en-US" smtClean="0"/>
          </a:p>
          <a:p>
            <a:pPr lvl="1"/>
            <a:endParaRPr lang="en-US" smtClean="0"/>
          </a:p>
          <a:p>
            <a:pPr lvl="1"/>
            <a:endParaRPr lang="en-US" smtClean="0"/>
          </a:p>
          <a:p>
            <a:pPr lvl="1"/>
            <a:endParaRPr lang="en-US" smtClean="0"/>
          </a:p>
        </p:txBody>
      </p:sp>
    </p:spTree>
    <p:extLst>
      <p:ext uri="{BB962C8B-B14F-4D97-AF65-F5344CB8AC3E}">
        <p14:creationId xmlns:p14="http://schemas.microsoft.com/office/powerpoint/2010/main" val="36826028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mtClean="0"/>
              <a:t>Khai thác thêm thông tin</a:t>
            </a:r>
          </a:p>
          <a:p>
            <a:r>
              <a:rPr lang="en-US" smtClean="0"/>
              <a:t>Thai lần trước: sẩy lúc mấy tuần, cách đây bao lâu, có xác định nguyên nhân không, có biến chứng gì không, xử trí như thế nào</a:t>
            </a:r>
          </a:p>
          <a:p>
            <a:r>
              <a:rPr lang="en-US" smtClean="0"/>
              <a:t>Lần này có chấn thường gì không</a:t>
            </a:r>
          </a:p>
          <a:p>
            <a:r>
              <a:rPr lang="en-US" smtClean="0"/>
              <a:t>Tiền sử bệnh lý: THA, ĐTD, suy giáp, cường giáp…</a:t>
            </a:r>
          </a:p>
          <a:p>
            <a:r>
              <a:rPr lang="en-US" smtClean="0"/>
              <a:t>Các bệnh lý phụ khoa trước đây</a:t>
            </a:r>
          </a:p>
          <a:p>
            <a:r>
              <a:rPr lang="en-US" smtClean="0"/>
              <a:t>Thuốc đang sử dụng</a:t>
            </a:r>
            <a:endParaRPr lang="en-US"/>
          </a:p>
        </p:txBody>
      </p:sp>
    </p:spTree>
    <p:extLst>
      <p:ext uri="{BB962C8B-B14F-4D97-AF65-F5344CB8AC3E}">
        <p14:creationId xmlns:p14="http://schemas.microsoft.com/office/powerpoint/2010/main" val="581741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mtClean="0"/>
              <a:t>Bệnh </a:t>
            </a:r>
            <a:r>
              <a:rPr lang="en-US"/>
              <a:t>nhân nữ 24 tuổi, con so, 40 tuần 1 ngày, tiền sử bình thường, vào viện vì đau bụng hạ vị. </a:t>
            </a:r>
            <a:endParaRPr lang="en-US" smtClean="0"/>
          </a:p>
          <a:p>
            <a:pPr marL="0" indent="0">
              <a:buNone/>
            </a:pPr>
            <a:r>
              <a:rPr lang="en-US" smtClean="0"/>
              <a:t>Thăm </a:t>
            </a:r>
            <a:r>
              <a:rPr lang="en-US"/>
              <a:t>khám lúc vào viện ko thấy bất thường nào, cổ tử cung xoá ít, đóng kín, CTG đáp ứng. </a:t>
            </a:r>
            <a:endParaRPr lang="en-US" smtClean="0"/>
          </a:p>
          <a:p>
            <a:pPr marL="0" indent="0">
              <a:buNone/>
            </a:pPr>
            <a:r>
              <a:rPr lang="en-US" smtClean="0"/>
              <a:t>9h </a:t>
            </a:r>
            <a:r>
              <a:rPr lang="en-US"/>
              <a:t>ngày hôm nay, go tử cung 1-2 cơn/ 10 phút, ctc xoá hết mở hơn 1cm, ối vỡ hồi 5h, ối xanh đặc.</a:t>
            </a:r>
            <a:br>
              <a:rPr lang="en-US"/>
            </a:br>
            <a:r>
              <a:rPr lang="en-US"/>
              <a:t>1. </a:t>
            </a:r>
            <a:r>
              <a:rPr lang="en-US" smtClean="0"/>
              <a:t>BN </a:t>
            </a:r>
            <a:r>
              <a:rPr lang="en-US"/>
              <a:t>đang ở giai đoạn nào của chuyển dạ?</a:t>
            </a:r>
            <a:br>
              <a:rPr lang="en-US"/>
            </a:br>
            <a:r>
              <a:rPr lang="en-US"/>
              <a:t>2. Chẩn đoán của em là gì?</a:t>
            </a:r>
            <a:br>
              <a:rPr lang="en-US"/>
            </a:br>
            <a:r>
              <a:rPr lang="en-US"/>
              <a:t>3. Như thế nào là CTG đáp ứng?</a:t>
            </a:r>
            <a:br>
              <a:rPr lang="en-US"/>
            </a:br>
            <a:r>
              <a:rPr lang="en-US"/>
              <a:t>4. Các bước tiếp theo cần làm là gì</a:t>
            </a:r>
          </a:p>
        </p:txBody>
      </p:sp>
    </p:spTree>
    <p:extLst>
      <p:ext uri="{BB962C8B-B14F-4D97-AF65-F5344CB8AC3E}">
        <p14:creationId xmlns:p14="http://schemas.microsoft.com/office/powerpoint/2010/main" val="16734142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mtClean="0"/>
              <a:t>Giai đoạn Ia chuyển dạ</a:t>
            </a:r>
          </a:p>
          <a:p>
            <a:r>
              <a:rPr lang="en-US" smtClean="0"/>
              <a:t>Thai con so 40w1d chuyển dạ/ ối vỡ sớm giờ thứ 4/ ối xanh</a:t>
            </a:r>
          </a:p>
          <a:p>
            <a:r>
              <a:rPr lang="en-US" smtClean="0"/>
              <a:t>CTG đáp ứng thỏa mãn điều kiện sau</a:t>
            </a:r>
          </a:p>
          <a:p>
            <a:pPr lvl="1"/>
            <a:r>
              <a:rPr lang="en-US" smtClean="0"/>
              <a:t>TTCB 110-160</a:t>
            </a:r>
          </a:p>
          <a:p>
            <a:pPr lvl="1"/>
            <a:r>
              <a:rPr lang="en-US" smtClean="0"/>
              <a:t>DDNT 5-25</a:t>
            </a:r>
          </a:p>
          <a:p>
            <a:pPr lvl="1"/>
            <a:r>
              <a:rPr lang="en-US" smtClean="0"/>
              <a:t>Không có nhịp giảm muộn hay biến đổi</a:t>
            </a:r>
          </a:p>
          <a:p>
            <a:pPr lvl="1"/>
            <a:r>
              <a:rPr lang="en-US" smtClean="0"/>
              <a:t>Có thể có nhịp tăng</a:t>
            </a:r>
          </a:p>
          <a:p>
            <a:pPr lvl="1"/>
            <a:r>
              <a:rPr lang="en-US" smtClean="0"/>
              <a:t>Có thể có nhịp giảm sớm</a:t>
            </a:r>
          </a:p>
          <a:p>
            <a:endParaRPr lang="en-US"/>
          </a:p>
        </p:txBody>
      </p:sp>
    </p:spTree>
    <p:extLst>
      <p:ext uri="{BB962C8B-B14F-4D97-AF65-F5344CB8AC3E}">
        <p14:creationId xmlns:p14="http://schemas.microsoft.com/office/powerpoint/2010/main" val="10232545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smtClean="0"/>
              <a:t>Xử trí: </a:t>
            </a:r>
          </a:p>
          <a:p>
            <a:pPr lvl="1"/>
            <a:r>
              <a:rPr lang="en-US" smtClean="0"/>
              <a:t>Đánh giá lại ngôi thai. Ngôi ngược thì tiếp tục theo dõi</a:t>
            </a:r>
          </a:p>
          <a:p>
            <a:pPr lvl="1"/>
            <a:r>
              <a:rPr lang="en-US" smtClean="0"/>
              <a:t>Ngôi đầu:</a:t>
            </a:r>
          </a:p>
          <a:p>
            <a:pPr lvl="0"/>
            <a:r>
              <a:rPr lang="en-US"/>
              <a:t>Theo dõi sát chuyển dạ bằng monitoring.</a:t>
            </a:r>
            <a:endParaRPr lang="en-US" sz="2400"/>
          </a:p>
          <a:p>
            <a:pPr lvl="0"/>
            <a:r>
              <a:rPr lang="en-US"/>
              <a:t>Tiến hành hồi sức với:</a:t>
            </a:r>
            <a:endParaRPr lang="en-US" sz="2400"/>
          </a:p>
          <a:p>
            <a:pPr lvl="1"/>
            <a:r>
              <a:rPr lang="en-US"/>
              <a:t>Nằm nghiêng trái.</a:t>
            </a:r>
            <a:endParaRPr lang="en-US" sz="2000"/>
          </a:p>
          <a:p>
            <a:pPr lvl="1"/>
            <a:r>
              <a:rPr lang="en-US"/>
              <a:t>Thở oxy.</a:t>
            </a:r>
            <a:endParaRPr lang="en-US" sz="2000"/>
          </a:p>
          <a:p>
            <a:pPr lvl="1"/>
            <a:r>
              <a:rPr lang="en-US"/>
              <a:t>Giảm go nếu có cơn go cường tính.</a:t>
            </a:r>
            <a:endParaRPr lang="en-US" sz="2000"/>
          </a:p>
          <a:p>
            <a:pPr lvl="0"/>
            <a:r>
              <a:rPr lang="en-US"/>
              <a:t>Nếu sau hồi sức mà CTG vẫn còn bất thường của tim thai thì phải đưa thai ra ngay. Tùy vào biểu hiện trên CTG để lựa chọn mổ lấy thai (CTG bệnh lí và CTC mở &lt;7cm) hay hỗ trợ bằng dụng cụ (CTG bệnh lí và CTC mở hết), nếu CTC mở &gt;7cm và điều kiện sản khoa thuận lợi thì có thể sinh đường âm đạo tiếp tục.</a:t>
            </a:r>
            <a:endParaRPr lang="en-US" sz="2400"/>
          </a:p>
          <a:p>
            <a:pPr lvl="0"/>
            <a:r>
              <a:rPr lang="en-US"/>
              <a:t>“Nếu nước ối đặc phân su nên mổ lấy thai”. (Sách mới ĐHYD Huế)</a:t>
            </a:r>
            <a:endParaRPr lang="en-US" sz="2400"/>
          </a:p>
        </p:txBody>
      </p:sp>
    </p:spTree>
    <p:extLst>
      <p:ext uri="{BB962C8B-B14F-4D97-AF65-F5344CB8AC3E}">
        <p14:creationId xmlns:p14="http://schemas.microsoft.com/office/powerpoint/2010/main" val="26673801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26</a:t>
            </a:r>
            <a:endParaRPr lang="en-US"/>
          </a:p>
        </p:txBody>
      </p:sp>
      <p:sp>
        <p:nvSpPr>
          <p:cNvPr id="3" name="Content Placeholder 2"/>
          <p:cNvSpPr>
            <a:spLocks noGrp="1"/>
          </p:cNvSpPr>
          <p:nvPr>
            <p:ph idx="1"/>
          </p:nvPr>
        </p:nvSpPr>
        <p:spPr/>
        <p:txBody>
          <a:bodyPr/>
          <a:lstStyle/>
          <a:p>
            <a:pPr marL="0" indent="0">
              <a:buNone/>
            </a:pPr>
            <a:r>
              <a:rPr lang="en-US"/>
              <a:t>Sản phụ 28t thai lần </a:t>
            </a:r>
            <a:r>
              <a:rPr lang="en-US" smtClean="0"/>
              <a:t>2 (</a:t>
            </a:r>
            <a:r>
              <a:rPr lang="en-US"/>
              <a:t>1001) 12w ko có tiền sử đặc biệt, có chảy máu và đau bụng lâm râm nên vào </a:t>
            </a:r>
            <a:r>
              <a:rPr lang="en-US" smtClean="0"/>
              <a:t>viện.</a:t>
            </a:r>
            <a:r>
              <a:rPr lang="en-US"/>
              <a:t/>
            </a:r>
            <a:br>
              <a:rPr lang="en-US"/>
            </a:br>
            <a:r>
              <a:rPr lang="en-US"/>
              <a:t>A. Chẩn đoán, xử trí, điều trị</a:t>
            </a:r>
            <a:br>
              <a:rPr lang="en-US"/>
            </a:br>
            <a:r>
              <a:rPr lang="en-US" smtClean="0"/>
              <a:t>B. Nêu </a:t>
            </a:r>
            <a:r>
              <a:rPr lang="en-US"/>
              <a:t>các hình thái doạ sẩy, sẩy thai</a:t>
            </a:r>
            <a:br>
              <a:rPr lang="en-US"/>
            </a:br>
            <a:r>
              <a:rPr lang="en-US"/>
              <a:t>C. Thăm khám đang sẩy</a:t>
            </a:r>
          </a:p>
        </p:txBody>
      </p:sp>
    </p:spTree>
    <p:extLst>
      <p:ext uri="{BB962C8B-B14F-4D97-AF65-F5344CB8AC3E}">
        <p14:creationId xmlns:p14="http://schemas.microsoft.com/office/powerpoint/2010/main" val="730001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Thai lần II(1001) 12 w dọa sẩy</a:t>
            </a:r>
          </a:p>
          <a:p>
            <a:r>
              <a:rPr lang="en-US" smtClean="0"/>
              <a:t>6 hình thái</a:t>
            </a:r>
          </a:p>
          <a:p>
            <a:pPr lvl="1"/>
            <a:r>
              <a:rPr lang="en-US" smtClean="0"/>
              <a:t>Dọa sẩy</a:t>
            </a:r>
          </a:p>
          <a:p>
            <a:pPr lvl="1"/>
            <a:r>
              <a:rPr lang="en-US" smtClean="0"/>
              <a:t>Sẩy thai khó tránh</a:t>
            </a:r>
          </a:p>
          <a:p>
            <a:pPr lvl="1"/>
            <a:r>
              <a:rPr lang="en-US" smtClean="0"/>
              <a:t>Đang sẩy thai</a:t>
            </a:r>
          </a:p>
          <a:p>
            <a:pPr lvl="1"/>
            <a:r>
              <a:rPr lang="en-US" smtClean="0"/>
              <a:t>Sẩy thai băng huyết</a:t>
            </a:r>
          </a:p>
          <a:p>
            <a:pPr lvl="1"/>
            <a:r>
              <a:rPr lang="en-US" smtClean="0"/>
              <a:t>Sẩy thai sót nhau</a:t>
            </a:r>
          </a:p>
          <a:p>
            <a:pPr lvl="1"/>
            <a:r>
              <a:rPr lang="en-US" smtClean="0"/>
              <a:t>Sẩy thai nhiễm khuẩn</a:t>
            </a:r>
          </a:p>
        </p:txBody>
      </p:sp>
    </p:spTree>
    <p:extLst>
      <p:ext uri="{BB962C8B-B14F-4D97-AF65-F5344CB8AC3E}">
        <p14:creationId xmlns:p14="http://schemas.microsoft.com/office/powerpoint/2010/main" val="13741082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smtClean="0"/>
              <a:t>Thăm khám đang sẩy thai:</a:t>
            </a:r>
          </a:p>
          <a:p>
            <a:pPr>
              <a:buFontTx/>
              <a:buChar char="-"/>
            </a:pPr>
            <a:r>
              <a:rPr lang="en-US" smtClean="0"/>
              <a:t>Toàn trạng</a:t>
            </a:r>
          </a:p>
          <a:p>
            <a:pPr>
              <a:buFontTx/>
              <a:buChar char="-"/>
            </a:pPr>
            <a:r>
              <a:rPr lang="en-US" smtClean="0"/>
              <a:t>Huyết động</a:t>
            </a:r>
          </a:p>
          <a:p>
            <a:pPr>
              <a:buFontTx/>
              <a:buChar char="-"/>
            </a:pPr>
            <a:r>
              <a:rPr lang="en-US" smtClean="0"/>
              <a:t>Đau bụng hạ vị, từng cơn, có thể có go tử cung mạnh.</a:t>
            </a:r>
          </a:p>
          <a:p>
            <a:pPr>
              <a:buFontTx/>
              <a:buChar char="-"/>
            </a:pPr>
            <a:r>
              <a:rPr lang="en-US" smtClean="0"/>
              <a:t>Ra máu âm đạo, máu đỏ tươi lẫn máu cục</a:t>
            </a:r>
          </a:p>
          <a:p>
            <a:pPr>
              <a:buFontTx/>
              <a:buChar char="-"/>
            </a:pPr>
            <a:r>
              <a:rPr lang="en-US" smtClean="0"/>
              <a:t>Khám MV thấy âm đạo ra máu đỏ tươi lẫn máu cục từ buồng tử cung, cổ tử cung hé mở, hình con quay. Có thể thấy ối vỡ, khối thai hoặc màng nhau thập thò ngoài âm đạo.</a:t>
            </a:r>
            <a:endParaRPr lang="en-US"/>
          </a:p>
        </p:txBody>
      </p:sp>
    </p:spTree>
    <p:extLst>
      <p:ext uri="{BB962C8B-B14F-4D97-AF65-F5344CB8AC3E}">
        <p14:creationId xmlns:p14="http://schemas.microsoft.com/office/powerpoint/2010/main" val="429344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a:pPr>
            <a:r>
              <a:rPr lang="en-US" smtClean="0"/>
              <a:t>Chẩn đoán: Thai lần III (1011) 38w4d chưa chuyển dạ/ ngôi ngang</a:t>
            </a:r>
          </a:p>
          <a:p>
            <a:pPr marL="514350" indent="-514350">
              <a:buAutoNum type="arabicPeriod"/>
            </a:pPr>
            <a:r>
              <a:rPr lang="en-US" smtClean="0"/>
              <a:t> Ngôi ngang, ngôi trán và ngôi thóp trước</a:t>
            </a:r>
          </a:p>
          <a:p>
            <a:pPr marL="514350" indent="-514350">
              <a:buAutoNum type="arabicPeriod"/>
            </a:pPr>
            <a:r>
              <a:rPr lang="en-US"/>
              <a:t> </a:t>
            </a:r>
            <a:endParaRPr lang="en-US" smtClean="0"/>
          </a:p>
          <a:p>
            <a:pPr marL="514350" indent="-514350">
              <a:buAutoNum type="arabicPeriod"/>
            </a:pPr>
            <a:r>
              <a:rPr lang="en-US"/>
              <a:t> </a:t>
            </a:r>
            <a:endParaRPr lang="en-US" smtClean="0"/>
          </a:p>
          <a:p>
            <a:pPr marL="514350" indent="-514350">
              <a:buAutoNum type="arabicPeriod"/>
            </a:pPr>
            <a:r>
              <a:rPr lang="en-US" smtClean="0"/>
              <a:t>Hướng xử trí ưu tiên vẫn là mổ lấy thai.</a:t>
            </a:r>
          </a:p>
          <a:p>
            <a:pPr marL="514350" indent="-514350">
              <a:buAutoNum type="arabicPeriod"/>
            </a:pPr>
            <a:endParaRPr lang="en-US"/>
          </a:p>
        </p:txBody>
      </p:sp>
    </p:spTree>
    <p:extLst>
      <p:ext uri="{BB962C8B-B14F-4D97-AF65-F5344CB8AC3E}">
        <p14:creationId xmlns:p14="http://schemas.microsoft.com/office/powerpoint/2010/main" val="16192093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Thai lần 3 (2002) khoảng 38w5d chưa chuyển dạ/ đa ối/ VMC 2 lần/ rối loạn thần kinh. Sản phụ bị rối loạn thần kinh do TNGT 14th trước, k hỏi được gì, hỏi chồng cũng không rõ, k mang giấy tờ gì. Vô viện theo hẹn vì VMC 38w5d. Chưa có dấu hiệu CD, khám BCTC/VB 38/100. SA afi 28 cm. VMC cách 10,7 </a:t>
            </a:r>
            <a:r>
              <a:rPr lang="en-US" smtClean="0"/>
              <a:t>năm</a:t>
            </a:r>
            <a:endParaRPr lang="en-US"/>
          </a:p>
        </p:txBody>
      </p:sp>
    </p:spTree>
    <p:extLst>
      <p:ext uri="{BB962C8B-B14F-4D97-AF65-F5344CB8AC3E}">
        <p14:creationId xmlns:p14="http://schemas.microsoft.com/office/powerpoint/2010/main" val="261505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4</a:t>
            </a: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a:t>Nữ 30 tuổi PARA 1001 lần đầu sinh thường đủ tháng, nay mang thai 40 tuần vào viện vì ra nước ÂĐ</a:t>
            </a:r>
            <a:br>
              <a:rPr lang="en-US"/>
            </a:br>
            <a:r>
              <a:rPr lang="en-US"/>
              <a:t>1. Trình bày cách khám vỡ ối</a:t>
            </a:r>
            <a:br>
              <a:rPr lang="en-US"/>
            </a:br>
            <a:r>
              <a:rPr lang="en-US"/>
              <a:t>2</a:t>
            </a:r>
            <a:r>
              <a:rPr lang="en-US" smtClean="0"/>
              <a:t>. Khám thấy... ối </a:t>
            </a:r>
            <a:r>
              <a:rPr lang="en-US"/>
              <a:t>xanh. Nêu hướng xử </a:t>
            </a:r>
            <a:r>
              <a:rPr lang="en-US" smtClean="0"/>
              <a:t>trí?</a:t>
            </a:r>
            <a:r>
              <a:rPr lang="en-US"/>
              <a:t/>
            </a:r>
            <a:br>
              <a:rPr lang="en-US"/>
            </a:br>
            <a:r>
              <a:rPr lang="en-US"/>
              <a:t>3. Bn được chuyển mổ lấy thai, trong </a:t>
            </a:r>
            <a:r>
              <a:rPr lang="en-US" smtClean="0"/>
              <a:t>lúc </a:t>
            </a:r>
            <a:r>
              <a:rPr lang="en-US"/>
              <a:t>mổ thấy u xơ thành sau tử cung. Nêu hướng xử </a:t>
            </a:r>
            <a:r>
              <a:rPr lang="en-US" smtClean="0"/>
              <a:t>trí? </a:t>
            </a:r>
            <a:r>
              <a:rPr lang="en-US" i="1" smtClean="0"/>
              <a:t>(Giữ nguyên, không can thiệp)</a:t>
            </a:r>
            <a:r>
              <a:rPr lang="en-US"/>
              <a:t/>
            </a:r>
            <a:br>
              <a:rPr lang="en-US"/>
            </a:br>
            <a:r>
              <a:rPr lang="en-US"/>
              <a:t>4. Nêu tên các thuốc làm co tử cung trong băng huyết sau </a:t>
            </a:r>
            <a:r>
              <a:rPr lang="en-US" smtClean="0"/>
              <a:t>sinh </a:t>
            </a:r>
            <a:r>
              <a:rPr lang="en-US" i="1" smtClean="0"/>
              <a:t>(oxytocin, Methyl-ergometrin, Cabetocin, PGE1: Misoprotol, PGE2: Carboprost Tromethamin)</a:t>
            </a:r>
            <a:endParaRPr lang="en-US" i="1"/>
          </a:p>
        </p:txBody>
      </p:sp>
    </p:spTree>
    <p:extLst>
      <p:ext uri="{BB962C8B-B14F-4D97-AF65-F5344CB8AC3E}">
        <p14:creationId xmlns:p14="http://schemas.microsoft.com/office/powerpoint/2010/main" val="1253254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6742</TotalTime>
  <Words>5050</Words>
  <Application>Microsoft Office PowerPoint</Application>
  <PresentationFormat>On-screen Show (4:3)</PresentationFormat>
  <Paragraphs>458</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CASE LÂM SÀNG SẢN</vt:lpstr>
      <vt:lpstr>Case 1</vt:lpstr>
      <vt:lpstr>PowerPoint Presentation</vt:lpstr>
      <vt:lpstr>PowerPoint Presentation</vt:lpstr>
      <vt:lpstr>Case 2</vt:lpstr>
      <vt:lpstr>PowerPoint Presentation</vt:lpstr>
      <vt:lpstr>Case 3</vt:lpstr>
      <vt:lpstr>PowerPoint Presentation</vt:lpstr>
      <vt:lpstr>Case 4</vt:lpstr>
      <vt:lpstr>PowerPoint Presentation</vt:lpstr>
      <vt:lpstr>Case 5</vt:lpstr>
      <vt:lpstr>PowerPoint Presentation</vt:lpstr>
      <vt:lpstr>PowerPoint Presentation</vt:lpstr>
      <vt:lpstr>Nguyên nhân xuất huyết tử cung bất thường</vt:lpstr>
      <vt:lpstr>PowerPoint Presentation</vt:lpstr>
      <vt:lpstr>Case 6</vt:lpstr>
      <vt:lpstr>PowerPoint Presentation</vt:lpstr>
      <vt:lpstr>PowerPoint Presentation</vt:lpstr>
      <vt:lpstr>Case 7</vt:lpstr>
      <vt:lpstr>PowerPoint Presentation</vt:lpstr>
      <vt:lpstr>Case 8</vt:lpstr>
      <vt:lpstr>PowerPoint Presentation</vt:lpstr>
      <vt:lpstr>Điều trị u xơ tử cung</vt:lpstr>
      <vt:lpstr>Biến chứng UXTC</vt:lpstr>
      <vt:lpstr>Case 9</vt:lpstr>
      <vt:lpstr>PowerPoint Presentation</vt:lpstr>
      <vt:lpstr>PowerPoint Presentation</vt:lpstr>
      <vt:lpstr>PowerPoint Presentation</vt:lpstr>
      <vt:lpstr>Case 10</vt:lpstr>
      <vt:lpstr>PowerPoint Presentation</vt:lpstr>
      <vt:lpstr>PowerPoint Presentation</vt:lpstr>
      <vt:lpstr>PowerPoint Presentation</vt:lpstr>
      <vt:lpstr>Case 11</vt:lpstr>
      <vt:lpstr>PowerPoint Presentation</vt:lpstr>
      <vt:lpstr>PowerPoint Presentation</vt:lpstr>
      <vt:lpstr>PowerPoint Presentation</vt:lpstr>
      <vt:lpstr>Case 12</vt:lpstr>
      <vt:lpstr>PowerPoint Presentation</vt:lpstr>
      <vt:lpstr>Case 13</vt:lpstr>
      <vt:lpstr>PowerPoint Presentation</vt:lpstr>
      <vt:lpstr>Case 14</vt:lpstr>
      <vt:lpstr>PowerPoint Presentation</vt:lpstr>
      <vt:lpstr>PowerPoint Presentation</vt:lpstr>
      <vt:lpstr>PowerPoint Presentation</vt:lpstr>
      <vt:lpstr>Case 15</vt:lpstr>
      <vt:lpstr>PowerPoint Presentation</vt:lpstr>
      <vt:lpstr>Case 16</vt:lpstr>
      <vt:lpstr>Case 17</vt:lpstr>
      <vt:lpstr>PowerPoint Presentation</vt:lpstr>
      <vt:lpstr>PowerPoint Presentation</vt:lpstr>
      <vt:lpstr>Case 18</vt:lpstr>
      <vt:lpstr>PowerPoint Presentation</vt:lpstr>
      <vt:lpstr>PowerPoint Presentation</vt:lpstr>
      <vt:lpstr>Case 19</vt:lpstr>
      <vt:lpstr>Case 20</vt:lpstr>
      <vt:lpstr>PowerPoint Presentation</vt:lpstr>
      <vt:lpstr>PowerPoint Presentation</vt:lpstr>
      <vt:lpstr>Case 21</vt:lpstr>
      <vt:lpstr>PowerPoint Presentation</vt:lpstr>
      <vt:lpstr>PowerPoint Presentation</vt:lpstr>
      <vt:lpstr>PowerPoint Presentation</vt:lpstr>
      <vt:lpstr>Case 22</vt:lpstr>
      <vt:lpstr>PowerPoint Presentation</vt:lpstr>
      <vt:lpstr>PowerPoint Presentation</vt:lpstr>
      <vt:lpstr>Case 23</vt:lpstr>
      <vt:lpstr>Case 24</vt:lpstr>
      <vt:lpstr>PowerPoint Presentation</vt:lpstr>
      <vt:lpstr>PowerPoint Presentation</vt:lpstr>
      <vt:lpstr>PowerPoint Presentation</vt:lpstr>
      <vt:lpstr>PowerPoint Presentation</vt:lpstr>
      <vt:lpstr>Case 25</vt:lpstr>
      <vt:lpstr>PowerPoint Presentation</vt:lpstr>
      <vt:lpstr>PowerPoint Presentation</vt:lpstr>
      <vt:lpstr>PowerPoint Presentation</vt:lpstr>
      <vt:lpstr>PowerPoint Presentation</vt:lpstr>
      <vt:lpstr>PowerPoint Presentation</vt:lpstr>
      <vt:lpstr>Case 26</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LÂM SÀNG SẢN</dc:title>
  <dc:creator>DELL</dc:creator>
  <cp:lastModifiedBy>DELL</cp:lastModifiedBy>
  <cp:revision>76</cp:revision>
  <dcterms:created xsi:type="dcterms:W3CDTF">2019-02-21T06:12:44Z</dcterms:created>
  <dcterms:modified xsi:type="dcterms:W3CDTF">2019-03-21T14:05:17Z</dcterms:modified>
</cp:coreProperties>
</file>