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3.xml" ContentType="application/vnd.openxmlformats-officedocument.drawingml.chart+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42"/>
  </p:notesMasterIdLst>
  <p:sldIdLst>
    <p:sldId id="346" r:id="rId2"/>
    <p:sldId id="256" r:id="rId3"/>
    <p:sldId id="257" r:id="rId4"/>
    <p:sldId id="259" r:id="rId5"/>
    <p:sldId id="260" r:id="rId6"/>
    <p:sldId id="261" r:id="rId7"/>
    <p:sldId id="271" r:id="rId8"/>
    <p:sldId id="301" r:id="rId9"/>
    <p:sldId id="307" r:id="rId10"/>
    <p:sldId id="276" r:id="rId11"/>
    <p:sldId id="306" r:id="rId12"/>
    <p:sldId id="308" r:id="rId13"/>
    <p:sldId id="314" r:id="rId14"/>
    <p:sldId id="309" r:id="rId15"/>
    <p:sldId id="338" r:id="rId16"/>
    <p:sldId id="310" r:id="rId17"/>
    <p:sldId id="311" r:id="rId18"/>
    <p:sldId id="339" r:id="rId19"/>
    <p:sldId id="302" r:id="rId20"/>
    <p:sldId id="315" r:id="rId21"/>
    <p:sldId id="316" r:id="rId22"/>
    <p:sldId id="317" r:id="rId23"/>
    <p:sldId id="319" r:id="rId24"/>
    <p:sldId id="320" r:id="rId25"/>
    <p:sldId id="321" r:id="rId26"/>
    <p:sldId id="322" r:id="rId27"/>
    <p:sldId id="323" r:id="rId28"/>
    <p:sldId id="303" r:id="rId29"/>
    <p:sldId id="329" r:id="rId30"/>
    <p:sldId id="330" r:id="rId31"/>
    <p:sldId id="341" r:id="rId32"/>
    <p:sldId id="347" r:id="rId33"/>
    <p:sldId id="342" r:id="rId34"/>
    <p:sldId id="348" r:id="rId35"/>
    <p:sldId id="304" r:id="rId36"/>
    <p:sldId id="343" r:id="rId37"/>
    <p:sldId id="305" r:id="rId38"/>
    <p:sldId id="265" r:id="rId39"/>
    <p:sldId id="349" r:id="rId40"/>
    <p:sldId id="281" r:id="rId41"/>
  </p:sldIdLst>
  <p:sldSz cx="9144000" cy="5143500" type="screen16x9"/>
  <p:notesSz cx="6858000" cy="9144000"/>
  <p:embeddedFontLst>
    <p:embeddedFont>
      <p:font typeface="Cambria Math" panose="02040503050406030204" pitchFamily="18" charset="0"/>
      <p:regular r:id="rId43"/>
    </p:embeddedFont>
    <p:embeddedFont>
      <p:font typeface="Montserrat" panose="00000500000000000000"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316F"/>
    <a:srgbClr val="B64926"/>
    <a:srgbClr val="0000FF"/>
    <a:srgbClr val="FFC800"/>
    <a:srgbClr val="F0DBD4"/>
    <a:srgbClr val="FFFFFF"/>
    <a:srgbClr val="75C4C0"/>
    <a:srgbClr val="E84C22"/>
    <a:srgbClr val="FFCD47"/>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CE8A2B-48E1-4F1F-AD50-6ED56BECAC75}">
  <a:tblStyle styleId="{37CE8A2B-48E1-4F1F-AD50-6ED56BECAC7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87056" autoAdjust="0"/>
  </p:normalViewPr>
  <p:slideViewPr>
    <p:cSldViewPr snapToGrid="0">
      <p:cViewPr varScale="1">
        <p:scale>
          <a:sx n="73" d="100"/>
          <a:sy n="73" d="100"/>
        </p:scale>
        <p:origin x="1236"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1" Type="http://schemas.openxmlformats.org/officeDocument/2006/relationships/oleObject" Target="file:///C:\Users\admin\Desktop\NCKH-Y5\Book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Bảng phân bố tỉ lệ những người có THA / tổng số nghiên cứu</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ECE-4F5F-B61A-8404A6B2899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ECE-4F5F-B61A-8404A6B2899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ECE-4F5F-B61A-8404A6B2899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ECE-4F5F-B61A-8404A6B28996}"/>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vi-VN"/>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Tăng huyết áp</c:v>
                </c:pt>
                <c:pt idx="1">
                  <c:v>Không tăng huyết áp</c:v>
                </c:pt>
              </c:strCache>
            </c:strRef>
          </c:cat>
          <c:val>
            <c:numRef>
              <c:f>Sheet1!$B$2:$B$3</c:f>
              <c:numCache>
                <c:formatCode>General</c:formatCode>
                <c:ptCount val="2"/>
                <c:pt idx="0">
                  <c:v>123</c:v>
                </c:pt>
                <c:pt idx="1">
                  <c:v>200</c:v>
                </c:pt>
              </c:numCache>
            </c:numRef>
          </c:val>
          <c:extLst>
            <c:ext xmlns:c16="http://schemas.microsoft.com/office/drawing/2014/chart" uri="{C3380CC4-5D6E-409C-BE32-E72D297353CC}">
              <c16:uniqueId val="{00000000-CC4B-4CF2-831F-9AC4AB444C6A}"/>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Sheet1!$B$1</c:f>
              <c:strCache>
                <c:ptCount val="1"/>
                <c:pt idx="0">
                  <c:v>THA</c:v>
                </c:pt>
              </c:strCache>
            </c:strRef>
          </c:tx>
          <c:spPr>
            <a:solidFill>
              <a:schemeClr val="accent1"/>
            </a:solidFill>
            <a:ln>
              <a:noFill/>
            </a:ln>
            <a:effectLst/>
          </c:spPr>
          <c:invertIfNegative val="0"/>
          <c:cat>
            <c:strRef>
              <c:f>Sheet1!$A$2:$A$3</c:f>
              <c:strCache>
                <c:ptCount val="2"/>
                <c:pt idx="0">
                  <c:v>Nam</c:v>
                </c:pt>
                <c:pt idx="1">
                  <c:v>Nữ</c:v>
                </c:pt>
              </c:strCache>
            </c:strRef>
          </c:cat>
          <c:val>
            <c:numRef>
              <c:f>Sheet1!$B$2:$B$3</c:f>
              <c:numCache>
                <c:formatCode>General</c:formatCode>
                <c:ptCount val="2"/>
                <c:pt idx="0">
                  <c:v>4.3</c:v>
                </c:pt>
                <c:pt idx="1">
                  <c:v>2.5</c:v>
                </c:pt>
              </c:numCache>
            </c:numRef>
          </c:val>
          <c:extLst>
            <c:ext xmlns:c16="http://schemas.microsoft.com/office/drawing/2014/chart" uri="{C3380CC4-5D6E-409C-BE32-E72D297353CC}">
              <c16:uniqueId val="{00000000-AB26-4567-86BB-C737821698C8}"/>
            </c:ext>
          </c:extLst>
        </c:ser>
        <c:ser>
          <c:idx val="1"/>
          <c:order val="1"/>
          <c:tx>
            <c:strRef>
              <c:f>Sheet1!$C$1</c:f>
              <c:strCache>
                <c:ptCount val="1"/>
                <c:pt idx="0">
                  <c:v>Không THA</c:v>
                </c:pt>
              </c:strCache>
            </c:strRef>
          </c:tx>
          <c:spPr>
            <a:solidFill>
              <a:schemeClr val="accent2"/>
            </a:solidFill>
            <a:ln>
              <a:noFill/>
            </a:ln>
            <a:effectLst/>
          </c:spPr>
          <c:invertIfNegative val="0"/>
          <c:cat>
            <c:strRef>
              <c:f>Sheet1!$A$2:$A$3</c:f>
              <c:strCache>
                <c:ptCount val="2"/>
                <c:pt idx="0">
                  <c:v>Nam</c:v>
                </c:pt>
                <c:pt idx="1">
                  <c:v>Nữ</c:v>
                </c:pt>
              </c:strCache>
            </c:strRef>
          </c:cat>
          <c:val>
            <c:numRef>
              <c:f>Sheet1!$C$2:$C$3</c:f>
              <c:numCache>
                <c:formatCode>General</c:formatCode>
                <c:ptCount val="2"/>
                <c:pt idx="0">
                  <c:v>2.4</c:v>
                </c:pt>
                <c:pt idx="1">
                  <c:v>4.4000000000000004</c:v>
                </c:pt>
              </c:numCache>
            </c:numRef>
          </c:val>
          <c:extLst>
            <c:ext xmlns:c16="http://schemas.microsoft.com/office/drawing/2014/chart" uri="{C3380CC4-5D6E-409C-BE32-E72D297353CC}">
              <c16:uniqueId val="{00000001-AB26-4567-86BB-C737821698C8}"/>
            </c:ext>
          </c:extLst>
        </c:ser>
        <c:dLbls>
          <c:dLblPos val="ctr"/>
          <c:showLegendKey val="0"/>
          <c:showVal val="0"/>
          <c:showCatName val="0"/>
          <c:showSerName val="0"/>
          <c:showPercent val="0"/>
          <c:showBubbleSize val="0"/>
        </c:dLbls>
        <c:gapWidth val="150"/>
        <c:overlap val="100"/>
        <c:axId val="365003472"/>
        <c:axId val="365013040"/>
      </c:barChart>
      <c:catAx>
        <c:axId val="365003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vi-VN"/>
          </a:p>
        </c:txPr>
        <c:crossAx val="365013040"/>
        <c:crosses val="autoZero"/>
        <c:auto val="1"/>
        <c:lblAlgn val="ctr"/>
        <c:lblOffset val="100"/>
        <c:noMultiLvlLbl val="0"/>
      </c:catAx>
      <c:valAx>
        <c:axId val="36501304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vi-VN"/>
          </a:p>
        </c:txPr>
        <c:crossAx val="3650034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stacked"/>
        <c:varyColors val="0"/>
        <c:ser>
          <c:idx val="0"/>
          <c:order val="0"/>
          <c:spPr>
            <a:noFill/>
            <a:extLst>
              <a:ext uri="{909E8E84-426E-40DD-AFC4-6F175D3DCCD1}">
                <a14:hiddenFill xmlns:a14="http://schemas.microsoft.com/office/drawing/2010/main">
                  <a:solidFill>
                    <a:srgbClr val="5B9BD5"/>
                  </a:solidFill>
                </a14:hiddenFill>
              </a:ext>
            </a:extLst>
          </c:spPr>
          <c:invertIfNegative val="0"/>
          <c:cat>
            <c:strRef>
              <c:f>Kutools_Chart!$A$17:$A$23</c:f>
              <c:strCache>
                <c:ptCount val="7"/>
                <c:pt idx="0">
                  <c:v>Viết đề cương nghiên cứu</c:v>
                </c:pt>
                <c:pt idx="1">
                  <c:v>Tạo bệnh án nghiên cứu</c:v>
                </c:pt>
                <c:pt idx="2">
                  <c:v>Bảo vệ đề cương</c:v>
                </c:pt>
                <c:pt idx="3">
                  <c:v>Thu thập dữ liệu</c:v>
                </c:pt>
                <c:pt idx="4">
                  <c:v>Làm sạch và xử lý số liệu</c:v>
                </c:pt>
                <c:pt idx="5">
                  <c:v>Viết báo cáo và bảo vệ đề tài</c:v>
                </c:pt>
                <c:pt idx="6">
                  <c:v>Công bố nghiên cứu</c:v>
                </c:pt>
              </c:strCache>
            </c:strRef>
          </c:cat>
          <c:val>
            <c:numRef>
              <c:f>Kutools_Chart!$B$17:$B$23</c:f>
              <c:numCache>
                <c:formatCode>m/d/yyyy</c:formatCode>
                <c:ptCount val="7"/>
                <c:pt idx="0">
                  <c:v>44682</c:v>
                </c:pt>
                <c:pt idx="1">
                  <c:v>44702</c:v>
                </c:pt>
                <c:pt idx="2">
                  <c:v>44711</c:v>
                </c:pt>
                <c:pt idx="3">
                  <c:v>44743</c:v>
                </c:pt>
                <c:pt idx="4">
                  <c:v>44835</c:v>
                </c:pt>
                <c:pt idx="5">
                  <c:v>44842</c:v>
                </c:pt>
                <c:pt idx="6">
                  <c:v>44866</c:v>
                </c:pt>
              </c:numCache>
            </c:numRef>
          </c:val>
          <c:extLst>
            <c:ext xmlns:c16="http://schemas.microsoft.com/office/drawing/2014/chart" uri="{C3380CC4-5D6E-409C-BE32-E72D297353CC}">
              <c16:uniqueId val="{00000000-21F7-4B2D-B723-7ADF25A13328}"/>
            </c:ext>
          </c:extLst>
        </c:ser>
        <c:ser>
          <c:idx val="1"/>
          <c:order val="1"/>
          <c:invertIfNegative val="0"/>
          <c:val>
            <c:numRef>
              <c:f>Kutools_Chart!$D$17:$D$23</c:f>
              <c:numCache>
                <c:formatCode>General</c:formatCode>
                <c:ptCount val="7"/>
                <c:pt idx="0">
                  <c:v>28</c:v>
                </c:pt>
                <c:pt idx="1">
                  <c:v>2</c:v>
                </c:pt>
                <c:pt idx="2">
                  <c:v>2</c:v>
                </c:pt>
                <c:pt idx="3">
                  <c:v>91</c:v>
                </c:pt>
                <c:pt idx="4">
                  <c:v>6</c:v>
                </c:pt>
                <c:pt idx="5">
                  <c:v>23</c:v>
                </c:pt>
                <c:pt idx="6">
                  <c:v>1</c:v>
                </c:pt>
              </c:numCache>
            </c:numRef>
          </c:val>
          <c:extLst>
            <c:ext xmlns:c16="http://schemas.microsoft.com/office/drawing/2014/chart" uri="{C3380CC4-5D6E-409C-BE32-E72D297353CC}">
              <c16:uniqueId val="{00000001-21F7-4B2D-B723-7ADF25A13328}"/>
            </c:ext>
          </c:extLst>
        </c:ser>
        <c:ser>
          <c:idx val="2"/>
          <c:order val="2"/>
          <c:invertIfNegative val="0"/>
          <c:val>
            <c:numRef>
              <c:f>Kutools_Chart!$E$17:$E$23</c:f>
              <c:numCache>
                <c:formatCode>General</c:formatCode>
                <c:ptCount val="7"/>
                <c:pt idx="0">
                  <c:v>0</c:v>
                </c:pt>
                <c:pt idx="1">
                  <c:v>0</c:v>
                </c:pt>
                <c:pt idx="2">
                  <c:v>0</c:v>
                </c:pt>
                <c:pt idx="3">
                  <c:v>0</c:v>
                </c:pt>
                <c:pt idx="4">
                  <c:v>0</c:v>
                </c:pt>
                <c:pt idx="5">
                  <c:v>0</c:v>
                </c:pt>
                <c:pt idx="6">
                  <c:v>0</c:v>
                </c:pt>
              </c:numCache>
            </c:numRef>
          </c:val>
          <c:extLst>
            <c:ext xmlns:c16="http://schemas.microsoft.com/office/drawing/2014/chart" uri="{C3380CC4-5D6E-409C-BE32-E72D297353CC}">
              <c16:uniqueId val="{00000002-21F7-4B2D-B723-7ADF25A13328}"/>
            </c:ext>
          </c:extLst>
        </c:ser>
        <c:dLbls>
          <c:showLegendKey val="0"/>
          <c:showVal val="0"/>
          <c:showCatName val="0"/>
          <c:showSerName val="0"/>
          <c:showPercent val="0"/>
          <c:showBubbleSize val="0"/>
        </c:dLbls>
        <c:gapWidth val="150"/>
        <c:overlap val="100"/>
        <c:axId val="2047881504"/>
        <c:axId val="2047880256"/>
      </c:barChart>
      <c:catAx>
        <c:axId val="2047881504"/>
        <c:scaling>
          <c:orientation val="maxMin"/>
        </c:scaling>
        <c:delete val="0"/>
        <c:axPos val="l"/>
        <c:majorGridlines>
          <c:spPr>
            <a:ln>
              <a:solidFill>
                <a:srgbClr val="D9D9D9"/>
              </a:solidFill>
            </a:ln>
          </c:spPr>
        </c:majorGridlines>
        <c:numFmt formatCode="General" sourceLinked="1"/>
        <c:majorTickMark val="out"/>
        <c:minorTickMark val="none"/>
        <c:tickLblPos val="nextTo"/>
        <c:spPr>
          <a:noFill/>
          <a:ln w="6350" cap="flat" cmpd="sng" algn="ctr">
            <a:noFill/>
            <a:prstDash val="solid"/>
            <a:round/>
          </a:ln>
          <a:effectLst/>
          <a:extLst>
            <a:ext uri="{91240B29-F687-4F45-9708-019B960494DF}">
              <a14:hiddenLine xmlns:a14="http://schemas.microsoft.com/office/drawing/2010/main" w="6350" cap="flat" cmpd="sng" algn="ctr">
                <a:solidFill>
                  <a:sysClr val="windowText" lastClr="000000">
                    <a:tint val="75000"/>
                  </a:sysClr>
                </a:solidFill>
                <a:prstDash val="solid"/>
                <a:round/>
              </a14:hiddenLine>
            </a:ext>
          </a:extLst>
        </c:spPr>
        <c:crossAx val="2047880256"/>
        <c:crosses val="autoZero"/>
        <c:auto val="1"/>
        <c:lblAlgn val="ctr"/>
        <c:lblOffset val="100"/>
        <c:noMultiLvlLbl val="0"/>
      </c:catAx>
      <c:valAx>
        <c:axId val="2047880256"/>
        <c:scaling>
          <c:orientation val="minMax"/>
          <c:min val="44663.5"/>
        </c:scaling>
        <c:delete val="0"/>
        <c:axPos val="t"/>
        <c:majorGridlines>
          <c:spPr>
            <a:ln>
              <a:solidFill>
                <a:srgbClr val="D9D9D9"/>
              </a:solidFill>
            </a:ln>
          </c:spPr>
        </c:majorGridlines>
        <c:numFmt formatCode="m/d/yyyy" sourceLinked="1"/>
        <c:majorTickMark val="out"/>
        <c:minorTickMark val="none"/>
        <c:tickLblPos val="nextTo"/>
        <c:spPr>
          <a:noFill/>
          <a:ln w="6350" cap="flat" cmpd="sng" algn="ctr">
            <a:noFill/>
            <a:prstDash val="solid"/>
            <a:round/>
          </a:ln>
          <a:effectLst/>
          <a:extLst>
            <a:ext uri="{91240B29-F687-4F45-9708-019B960494DF}">
              <a14:hiddenLine xmlns:a14="http://schemas.microsoft.com/office/drawing/2010/main" w="6350" cap="flat" cmpd="sng" algn="ctr">
                <a:solidFill>
                  <a:sysClr val="windowText" lastClr="000000">
                    <a:tint val="75000"/>
                  </a:sysClr>
                </a:solidFill>
                <a:prstDash val="solid"/>
                <a:round/>
              </a14:hiddenLine>
            </a:ext>
          </a:extLst>
        </c:spPr>
        <c:crossAx val="2047881504"/>
        <c:crosses val="autoZero"/>
        <c:crossBetween val="between"/>
      </c:valAx>
    </c:plotArea>
    <c:plotVisOnly val="1"/>
    <c:dispBlanksAs val="gap"/>
    <c:showDLblsOverMax val="0"/>
  </c:chart>
  <c:spPr>
    <a:ln>
      <a:solidFill>
        <a:srgbClr val="D9D9D9"/>
      </a:solidFill>
    </a:ln>
  </c:spPr>
  <c:txPr>
    <a:bodyPr/>
    <a:lstStyle/>
    <a:p>
      <a:pPr>
        <a:defRPr sz="1200" b="1">
          <a:latin typeface="Montserrat" panose="00000500000000000000" pitchFamily="2" charset="0"/>
        </a:defRPr>
      </a:pPr>
      <a:endParaRPr lang="vi-VN"/>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vi-VN" dirty="0"/>
              <a:t>Cơ chế bệnh sinh</a:t>
            </a:r>
          </a:p>
        </p:txBody>
      </p:sp>
    </p:spTree>
    <p:extLst>
      <p:ext uri="{BB962C8B-B14F-4D97-AF65-F5344CB8AC3E}">
        <p14:creationId xmlns:p14="http://schemas.microsoft.com/office/powerpoint/2010/main" val="1434367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vi-VN" dirty="0"/>
              <a:t>Vai trò hệ RAA</a:t>
            </a:r>
          </a:p>
        </p:txBody>
      </p:sp>
    </p:spTree>
    <p:extLst>
      <p:ext uri="{BB962C8B-B14F-4D97-AF65-F5344CB8AC3E}">
        <p14:creationId xmlns:p14="http://schemas.microsoft.com/office/powerpoint/2010/main" val="2908972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80cb239799_2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80cb239799_2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3173050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085b9f7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085b9f7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3519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just">
              <a:lnSpc>
                <a:spcPct val="150000"/>
              </a:lnSpc>
              <a:spcAft>
                <a:spcPts val="800"/>
              </a:spcAft>
            </a:pPr>
            <a:r>
              <a:rPr lang="en-US" sz="1100" dirty="0">
                <a:effectLst/>
                <a:latin typeface="Montserrat" panose="00000500000000000000" pitchFamily="2" charset="0"/>
                <a:ea typeface="Times New Roman" panose="02020603050405020304" pitchFamily="18" charset="0"/>
              </a:rPr>
              <a:t>BN </a:t>
            </a:r>
            <a:r>
              <a:rPr lang="en-US" sz="1100" dirty="0" err="1">
                <a:effectLst/>
                <a:latin typeface="Montserrat" panose="00000500000000000000" pitchFamily="2" charset="0"/>
                <a:ea typeface="Times New Roman" panose="02020603050405020304" pitchFamily="18" charset="0"/>
              </a:rPr>
              <a:t>trong</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độ</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tuổi</a:t>
            </a:r>
            <a:r>
              <a:rPr lang="en-US" sz="1100" dirty="0">
                <a:effectLst/>
                <a:latin typeface="Montserrat" panose="00000500000000000000" pitchFamily="2" charset="0"/>
                <a:ea typeface="Times New Roman" panose="02020603050405020304" pitchFamily="18" charset="0"/>
              </a:rPr>
              <a:t> 18-45 </a:t>
            </a:r>
            <a:r>
              <a:rPr lang="en-US" sz="1100" dirty="0" err="1">
                <a:effectLst/>
                <a:latin typeface="Montserrat" panose="00000500000000000000" pitchFamily="2" charset="0"/>
                <a:ea typeface="Times New Roman" panose="02020603050405020304" pitchFamily="18" charset="0"/>
              </a:rPr>
              <a:t>đến</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khám</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tại</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phòng</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khám</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Nội</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Bệnh</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viện</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Đại</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học</a:t>
            </a:r>
            <a:r>
              <a:rPr lang="en-US" sz="1100" dirty="0">
                <a:effectLst/>
                <a:latin typeface="Montserrat" panose="00000500000000000000" pitchFamily="2" charset="0"/>
                <a:ea typeface="Times New Roman" panose="02020603050405020304" pitchFamily="18" charset="0"/>
              </a:rPr>
              <a:t> Y </a:t>
            </a:r>
            <a:r>
              <a:rPr lang="en-US" sz="1100" dirty="0" err="1">
                <a:effectLst/>
                <a:latin typeface="Montserrat" panose="00000500000000000000" pitchFamily="2" charset="0"/>
                <a:ea typeface="Times New Roman" panose="02020603050405020304" pitchFamily="18" charset="0"/>
              </a:rPr>
              <a:t>Hải</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Phòng</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trong</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thời</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gian</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nghiên</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cứu</a:t>
            </a:r>
            <a:r>
              <a:rPr lang="en-US" sz="1100" dirty="0">
                <a:effectLst/>
                <a:latin typeface="Montserrat" panose="00000500000000000000" pitchFamily="2" charset="0"/>
                <a:ea typeface="Times New Roman" panose="02020603050405020304" pitchFamily="18" charset="0"/>
              </a:rPr>
              <a:t>.</a:t>
            </a:r>
            <a:endParaRPr lang="vi-VN" sz="1100" dirty="0">
              <a:effectLst/>
              <a:latin typeface="Montserrat" panose="00000500000000000000" pitchFamily="2" charset="0"/>
              <a:ea typeface="Calibri" panose="020F0502020204030204" pitchFamily="34" charset="0"/>
            </a:endParaRPr>
          </a:p>
          <a:p>
            <a:pPr algn="just">
              <a:lnSpc>
                <a:spcPct val="150000"/>
              </a:lnSpc>
              <a:spcAft>
                <a:spcPts val="800"/>
              </a:spcAft>
            </a:pPr>
            <a:r>
              <a:rPr lang="en-US" sz="1100" dirty="0" err="1">
                <a:effectLst/>
                <a:latin typeface="Montserrat" panose="00000500000000000000" pitchFamily="2" charset="0"/>
                <a:ea typeface="Times New Roman" panose="02020603050405020304" pitchFamily="18" charset="0"/>
              </a:rPr>
              <a:t>Tiêu</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chuẩn</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lựa</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chọn</a:t>
            </a:r>
            <a:r>
              <a:rPr lang="en-US" sz="1100" dirty="0">
                <a:effectLst/>
                <a:latin typeface="Montserrat" panose="00000500000000000000" pitchFamily="2" charset="0"/>
                <a:ea typeface="Times New Roman" panose="02020603050405020304" pitchFamily="18" charset="0"/>
              </a:rPr>
              <a:t>: BN </a:t>
            </a:r>
            <a:r>
              <a:rPr lang="en-US" sz="1100" dirty="0" err="1">
                <a:effectLst/>
                <a:latin typeface="Montserrat" panose="00000500000000000000" pitchFamily="2" charset="0"/>
                <a:ea typeface="Times New Roman" panose="02020603050405020304" pitchFamily="18" charset="0"/>
              </a:rPr>
              <a:t>trong</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độ</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tuổi</a:t>
            </a:r>
            <a:r>
              <a:rPr lang="en-US" sz="1100" dirty="0">
                <a:effectLst/>
                <a:latin typeface="Montserrat" panose="00000500000000000000" pitchFamily="2" charset="0"/>
                <a:ea typeface="Times New Roman" panose="02020603050405020304" pitchFamily="18" charset="0"/>
              </a:rPr>
              <a:t> 18-45 </a:t>
            </a:r>
            <a:r>
              <a:rPr lang="en-US" sz="1100" dirty="0" err="1">
                <a:effectLst/>
                <a:latin typeface="Montserrat" panose="00000500000000000000" pitchFamily="2" charset="0"/>
                <a:ea typeface="Times New Roman" panose="02020603050405020304" pitchFamily="18" charset="0"/>
              </a:rPr>
              <a:t>đến</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khám</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tại</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phòng</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khám</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Nội</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Bệnh</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viện</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Đại</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Học</a:t>
            </a:r>
            <a:r>
              <a:rPr lang="en-US" sz="1100" dirty="0">
                <a:effectLst/>
                <a:latin typeface="Montserrat" panose="00000500000000000000" pitchFamily="2" charset="0"/>
                <a:ea typeface="Times New Roman" panose="02020603050405020304" pitchFamily="18" charset="0"/>
              </a:rPr>
              <a:t> Y </a:t>
            </a:r>
            <a:r>
              <a:rPr lang="en-US" sz="1100" dirty="0" err="1">
                <a:effectLst/>
                <a:latin typeface="Montserrat" panose="00000500000000000000" pitchFamily="2" charset="0"/>
                <a:ea typeface="Times New Roman" panose="02020603050405020304" pitchFamily="18" charset="0"/>
              </a:rPr>
              <a:t>Hải</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Phòng</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trong</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quý</a:t>
            </a:r>
            <a:r>
              <a:rPr lang="en-US" sz="1100" dirty="0">
                <a:effectLst/>
                <a:latin typeface="Montserrat" panose="00000500000000000000" pitchFamily="2" charset="0"/>
                <a:ea typeface="Times New Roman" panose="02020603050405020304" pitchFamily="18" charset="0"/>
              </a:rPr>
              <a:t> 1 </a:t>
            </a:r>
            <a:r>
              <a:rPr lang="en-US" sz="1100" dirty="0" err="1">
                <a:effectLst/>
                <a:latin typeface="Montserrat" panose="00000500000000000000" pitchFamily="2" charset="0"/>
                <a:ea typeface="Times New Roman" panose="02020603050405020304" pitchFamily="18" charset="0"/>
              </a:rPr>
              <a:t>năm</a:t>
            </a:r>
            <a:r>
              <a:rPr lang="en-US" sz="1100" dirty="0">
                <a:effectLst/>
                <a:latin typeface="Montserrat" panose="00000500000000000000" pitchFamily="2" charset="0"/>
                <a:ea typeface="Times New Roman" panose="02020603050405020304" pitchFamily="18" charset="0"/>
              </a:rPr>
              <a:t> 2022 </a:t>
            </a:r>
            <a:r>
              <a:rPr lang="en-US" sz="1100" dirty="0" err="1">
                <a:effectLst/>
                <a:latin typeface="Montserrat" panose="00000500000000000000" pitchFamily="2" charset="0"/>
                <a:ea typeface="Times New Roman" panose="02020603050405020304" pitchFamily="18" charset="0"/>
              </a:rPr>
              <a:t>đồng</a:t>
            </a:r>
            <a:r>
              <a:rPr lang="en-US" sz="1100" dirty="0">
                <a:effectLst/>
                <a:latin typeface="Montserrat" panose="00000500000000000000" pitchFamily="2" charset="0"/>
                <a:ea typeface="Times New Roman" panose="02020603050405020304" pitchFamily="18" charset="0"/>
              </a:rPr>
              <a:t> ý </a:t>
            </a:r>
            <a:r>
              <a:rPr lang="en-US" sz="1100" dirty="0" err="1">
                <a:effectLst/>
                <a:latin typeface="Montserrat" panose="00000500000000000000" pitchFamily="2" charset="0"/>
                <a:ea typeface="Times New Roman" panose="02020603050405020304" pitchFamily="18" charset="0"/>
              </a:rPr>
              <a:t>tham</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gia</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nghiên</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cứu</a:t>
            </a:r>
            <a:r>
              <a:rPr lang="en-US" sz="1100" dirty="0">
                <a:effectLst/>
                <a:latin typeface="Montserrat" panose="00000500000000000000" pitchFamily="2" charset="0"/>
                <a:ea typeface="Times New Roman" panose="02020603050405020304" pitchFamily="18" charset="0"/>
              </a:rPr>
              <a:t>.</a:t>
            </a:r>
            <a:endParaRPr lang="vi-VN" sz="1100" dirty="0">
              <a:effectLst/>
              <a:latin typeface="Montserrat" panose="00000500000000000000" pitchFamily="2" charset="0"/>
              <a:ea typeface="Calibri" panose="020F0502020204030204" pitchFamily="34" charset="0"/>
            </a:endParaRPr>
          </a:p>
          <a:p>
            <a:pPr algn="just">
              <a:lnSpc>
                <a:spcPct val="150000"/>
              </a:lnSpc>
              <a:spcAft>
                <a:spcPts val="800"/>
              </a:spcAft>
            </a:pPr>
            <a:r>
              <a:rPr lang="en-US" sz="1100" dirty="0" err="1">
                <a:effectLst/>
                <a:latin typeface="Montserrat" panose="00000500000000000000" pitchFamily="2" charset="0"/>
                <a:ea typeface="Times New Roman" panose="02020603050405020304" pitchFamily="18" charset="0"/>
              </a:rPr>
              <a:t>Tiêu</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chuẩn</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loại</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trừ</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Ngoài</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độ</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tuổi</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nghiên</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cứu</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đối</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tượng</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không</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đồng</a:t>
            </a:r>
            <a:r>
              <a:rPr lang="en-US" sz="1100" dirty="0">
                <a:effectLst/>
                <a:latin typeface="Montserrat" panose="00000500000000000000" pitchFamily="2" charset="0"/>
                <a:ea typeface="Times New Roman" panose="02020603050405020304" pitchFamily="18" charset="0"/>
              </a:rPr>
              <a:t> ý </a:t>
            </a:r>
            <a:r>
              <a:rPr lang="en-US" sz="1100" dirty="0" err="1">
                <a:effectLst/>
                <a:latin typeface="Montserrat" panose="00000500000000000000" pitchFamily="2" charset="0"/>
                <a:ea typeface="Times New Roman" panose="02020603050405020304" pitchFamily="18" charset="0"/>
              </a:rPr>
              <a:t>tham</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gia</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nghiên</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cứu</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đối</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tượng</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mắc</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các</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bệnh</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lí</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về</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tâm</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thần</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suy</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giảm</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trí</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nhớ</a:t>
            </a:r>
            <a:r>
              <a:rPr lang="en-US" sz="1100" dirty="0">
                <a:effectLst/>
                <a:latin typeface="Montserrat" panose="00000500000000000000" pitchFamily="2" charset="0"/>
                <a:ea typeface="Times New Roman" panose="02020603050405020304" pitchFamily="18" charset="0"/>
              </a:rPr>
              <a:t>.</a:t>
            </a:r>
            <a:endParaRPr lang="vi-VN" sz="1100" dirty="0">
              <a:effectLst/>
              <a:latin typeface="Montserrat" panose="00000500000000000000" pitchFamily="2" charset="0"/>
              <a:ea typeface="Calibri" panose="020F0502020204030204" pitchFamily="34" charset="0"/>
            </a:endParaRPr>
          </a:p>
        </p:txBody>
      </p:sp>
    </p:spTree>
    <p:extLst>
      <p:ext uri="{BB962C8B-B14F-4D97-AF65-F5344CB8AC3E}">
        <p14:creationId xmlns:p14="http://schemas.microsoft.com/office/powerpoint/2010/main" val="3424869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vi-VN" dirty="0"/>
              <a:t>Địa điểm nghiên cứu</a:t>
            </a:r>
          </a:p>
        </p:txBody>
      </p:sp>
    </p:spTree>
    <p:extLst>
      <p:ext uri="{BB962C8B-B14F-4D97-AF65-F5344CB8AC3E}">
        <p14:creationId xmlns:p14="http://schemas.microsoft.com/office/powerpoint/2010/main" val="3159284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dirty="0" err="1">
                <a:effectLst/>
                <a:latin typeface="Montserrat" panose="00000500000000000000" pitchFamily="2" charset="0"/>
                <a:ea typeface="Times New Roman" panose="02020603050405020304" pitchFamily="18" charset="0"/>
              </a:rPr>
              <a:t>Nghiên</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cứu</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được</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tiến</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hành</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từ</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ngày</a:t>
            </a:r>
            <a:r>
              <a:rPr lang="en-US" sz="1100" dirty="0">
                <a:effectLst/>
                <a:latin typeface="Montserrat" panose="00000500000000000000" pitchFamily="2" charset="0"/>
                <a:ea typeface="Times New Roman" panose="02020603050405020304" pitchFamily="18" charset="0"/>
              </a:rPr>
              <a:t> 01/04/2022 </a:t>
            </a:r>
            <a:r>
              <a:rPr lang="en-US" sz="1100" dirty="0" err="1">
                <a:effectLst/>
                <a:latin typeface="Montserrat" panose="00000500000000000000" pitchFamily="2" charset="0"/>
                <a:ea typeface="Times New Roman" panose="02020603050405020304" pitchFamily="18" charset="0"/>
              </a:rPr>
              <a:t>đến</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ngày</a:t>
            </a:r>
            <a:r>
              <a:rPr lang="en-US" sz="1100" dirty="0">
                <a:effectLst/>
                <a:latin typeface="Montserrat" panose="00000500000000000000" pitchFamily="2" charset="0"/>
                <a:ea typeface="Times New Roman" panose="02020603050405020304" pitchFamily="18" charset="0"/>
              </a:rPr>
              <a:t> 30/06/2022.</a:t>
            </a:r>
            <a:endParaRPr lang="vi-VN" sz="1100" dirty="0">
              <a:effectLst/>
              <a:latin typeface="Montserrat" panose="00000500000000000000" pitchFamily="2" charset="0"/>
              <a:ea typeface="Calibri" panose="020F0502020204030204" pitchFamily="34" charset="0"/>
            </a:endParaRPr>
          </a:p>
          <a:p>
            <a:pPr algn="just">
              <a:lnSpc>
                <a:spcPct val="150000"/>
              </a:lnSpc>
              <a:spcAft>
                <a:spcPts val="800"/>
              </a:spcAft>
            </a:pPr>
            <a:r>
              <a:rPr lang="en-US" sz="1100" dirty="0" err="1">
                <a:effectLst/>
                <a:latin typeface="Montserrat" panose="00000500000000000000" pitchFamily="2" charset="0"/>
                <a:ea typeface="Times New Roman" panose="02020603050405020304" pitchFamily="18" charset="0"/>
              </a:rPr>
              <a:t>Phương</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pháp</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cắt</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ngang</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phân</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tích</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Xác</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định</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một</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số</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yếu</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tố</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liên</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quan</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đến</a:t>
            </a:r>
            <a:r>
              <a:rPr lang="en-US" sz="1100" dirty="0">
                <a:effectLst/>
                <a:latin typeface="Montserrat" panose="00000500000000000000" pitchFamily="2" charset="0"/>
                <a:ea typeface="Times New Roman" panose="02020603050405020304" pitchFamily="18" charset="0"/>
              </a:rPr>
              <a:t> THA ở </a:t>
            </a:r>
            <a:r>
              <a:rPr lang="en-US" sz="1100" dirty="0" err="1">
                <a:effectLst/>
                <a:latin typeface="Montserrat" panose="00000500000000000000" pitchFamily="2" charset="0"/>
                <a:ea typeface="Times New Roman" panose="02020603050405020304" pitchFamily="18" charset="0"/>
              </a:rPr>
              <a:t>người</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từ</a:t>
            </a:r>
            <a:r>
              <a:rPr lang="en-US" sz="1100" dirty="0">
                <a:effectLst/>
                <a:latin typeface="Montserrat" panose="00000500000000000000" pitchFamily="2" charset="0"/>
                <a:ea typeface="Times New Roman" panose="02020603050405020304" pitchFamily="18" charset="0"/>
              </a:rPr>
              <a:t> 18-45 </a:t>
            </a:r>
            <a:r>
              <a:rPr lang="en-US" sz="1100" dirty="0" err="1">
                <a:effectLst/>
                <a:latin typeface="Montserrat" panose="00000500000000000000" pitchFamily="2" charset="0"/>
                <a:ea typeface="Times New Roman" panose="02020603050405020304" pitchFamily="18" charset="0"/>
              </a:rPr>
              <a:t>tuổi</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đến</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khám</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tại</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phòng</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khám</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Nội</a:t>
            </a:r>
            <a:r>
              <a:rPr lang="en-US" sz="1100" dirty="0">
                <a:effectLst/>
                <a:latin typeface="Montserrat" panose="00000500000000000000" pitchFamily="2" charset="0"/>
                <a:ea typeface="Times New Roman" panose="02020603050405020304" pitchFamily="18" charset="0"/>
              </a:rPr>
              <a:t> BVDDHYHP.</a:t>
            </a:r>
            <a:endParaRPr lang="vi-VN" sz="1100" dirty="0">
              <a:effectLst/>
              <a:latin typeface="Montserrat" panose="00000500000000000000" pitchFamily="2" charset="0"/>
              <a:ea typeface="Calibri" panose="020F0502020204030204" pitchFamily="34" charset="0"/>
            </a:endParaRPr>
          </a:p>
        </p:txBody>
      </p:sp>
    </p:spTree>
    <p:extLst>
      <p:ext uri="{BB962C8B-B14F-4D97-AF65-F5344CB8AC3E}">
        <p14:creationId xmlns:p14="http://schemas.microsoft.com/office/powerpoint/2010/main" val="1223146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1925583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tabLst/>
              <a:defRPr/>
            </a:pPr>
            <a:r>
              <a:rPr lang="vi-VN" sz="1100" dirty="0"/>
              <a:t>Công cụ: Thông tin được thu thập bằng mẫu bệnh án nghiên cứu, thông qua lấy số liệu và thông tin từ hồ sơ bệnh án gốc tại bệnh viện và phỏng vấn trực tiếp bệnh nhân.</a:t>
            </a:r>
          </a:p>
          <a:p>
            <a:pPr marL="457200" marR="0" lvl="0" indent="-298450" algn="l" defTabSz="914400" rtl="0" eaLnBrk="1" fontAlgn="auto" latinLnBrk="0" hangingPunct="1">
              <a:lnSpc>
                <a:spcPct val="100000"/>
              </a:lnSpc>
              <a:spcBef>
                <a:spcPts val="0"/>
              </a:spcBef>
              <a:spcAft>
                <a:spcPts val="0"/>
              </a:spcAft>
              <a:buClr>
                <a:srgbClr val="000000"/>
              </a:buClr>
              <a:buSzPts val="1100"/>
              <a:tabLst/>
              <a:defRPr/>
            </a:pPr>
            <a:r>
              <a:rPr lang="vi-VN" sz="1100" dirty="0"/>
              <a:t>Kỹ thuật: WIP</a:t>
            </a:r>
          </a:p>
          <a:p>
            <a:pPr marL="457200" marR="0" lvl="0" indent="-298450" algn="l" defTabSz="914400" rtl="0" eaLnBrk="1" fontAlgn="auto" latinLnBrk="0" hangingPunct="1">
              <a:lnSpc>
                <a:spcPct val="100000"/>
              </a:lnSpc>
              <a:spcBef>
                <a:spcPts val="0"/>
              </a:spcBef>
              <a:spcAft>
                <a:spcPts val="0"/>
              </a:spcAft>
              <a:buClr>
                <a:srgbClr val="000000"/>
              </a:buClr>
              <a:buSzPts val="1100"/>
              <a:tabLst/>
              <a:defRPr/>
            </a:pPr>
            <a:r>
              <a:rPr lang="vi-VN" sz="1100"/>
              <a:t>Phương ph</a:t>
            </a:r>
            <a:endParaRPr lang="vi-VN" sz="1100" dirty="0"/>
          </a:p>
        </p:txBody>
      </p:sp>
    </p:spTree>
    <p:extLst>
      <p:ext uri="{BB962C8B-B14F-4D97-AF65-F5344CB8AC3E}">
        <p14:creationId xmlns:p14="http://schemas.microsoft.com/office/powerpoint/2010/main" val="308936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87664a200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87664a200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sz="1100" dirty="0"/>
              <a:t>Sai số</a:t>
            </a:r>
          </a:p>
          <a:p>
            <a:r>
              <a:rPr lang="vi-VN" sz="1100" dirty="0"/>
              <a:t>Cách khắc phục</a:t>
            </a:r>
          </a:p>
          <a:p>
            <a:endParaRPr lang="vi-VN" sz="1100" dirty="0"/>
          </a:p>
          <a:p>
            <a:endParaRPr lang="vi-VN" dirty="0"/>
          </a:p>
        </p:txBody>
      </p:sp>
    </p:spTree>
    <p:extLst>
      <p:ext uri="{BB962C8B-B14F-4D97-AF65-F5344CB8AC3E}">
        <p14:creationId xmlns:p14="http://schemas.microsoft.com/office/powerpoint/2010/main" val="14258124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Số liệu được làm sạch, sau đó được nhập bằng phần mềm Epidata 3.1.</a:t>
            </a:r>
          </a:p>
          <a:p>
            <a:r>
              <a:rPr lang="vi-VN" dirty="0"/>
              <a:t>Sử dụng phần mềm SPSS 22.0 để phân tích số liệu.</a:t>
            </a:r>
          </a:p>
          <a:p>
            <a:r>
              <a:rPr lang="vi-VN" dirty="0"/>
              <a:t>Phân tích số liệu, đánh giá và đo lường mối tương quan thông qua tính tỉ suất chênh (OR).</a:t>
            </a:r>
          </a:p>
          <a:p>
            <a:endParaRPr lang="vi-VN" dirty="0"/>
          </a:p>
        </p:txBody>
      </p:sp>
    </p:spTree>
    <p:extLst>
      <p:ext uri="{BB962C8B-B14F-4D97-AF65-F5344CB8AC3E}">
        <p14:creationId xmlns:p14="http://schemas.microsoft.com/office/powerpoint/2010/main" val="8561506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085b9f7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085b9f7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68184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25065067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085b9f7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085b9f7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62543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87664a2081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87664a2081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Trình bày mục tiêu</a:t>
            </a:r>
            <a:endParaRPr dirty="0"/>
          </a:p>
        </p:txBody>
      </p:sp>
    </p:spTree>
    <p:extLst>
      <p:ext uri="{BB962C8B-B14F-4D97-AF65-F5344CB8AC3E}">
        <p14:creationId xmlns:p14="http://schemas.microsoft.com/office/powerpoint/2010/main" val="1574779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085b9f7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085b9f7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98343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87664a208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87664a208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87664a208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87664a208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95415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3"/>
        <p:cNvGrpSpPr/>
        <p:nvPr/>
      </p:nvGrpSpPr>
      <p:grpSpPr>
        <a:xfrm>
          <a:off x="0" y="0"/>
          <a:ext cx="0" cy="0"/>
          <a:chOff x="0" y="0"/>
          <a:chExt cx="0" cy="0"/>
        </a:xfrm>
      </p:grpSpPr>
      <p:sp>
        <p:nvSpPr>
          <p:cNvPr id="4754" name="Google Shape;4754;g80cb239799_2_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5" name="Google Shape;4755;g80cb239799_2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87664a208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87664a208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085b9f7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085b9f7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87664a2081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87664a208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Trình bày đặt vấn đề sơ qua</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87664a2081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87664a2081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Trình bày mục tiêu</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085b9f7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085b9f7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8181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vi-VN" dirty="0"/>
              <a:t>Trình bày các khái niệm về THA trong đề cương</a:t>
            </a:r>
          </a:p>
        </p:txBody>
      </p:sp>
    </p:spTree>
    <p:extLst>
      <p:ext uri="{BB962C8B-B14F-4D97-AF65-F5344CB8AC3E}">
        <p14:creationId xmlns:p14="http://schemas.microsoft.com/office/powerpoint/2010/main" val="538004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87664a2081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87664a2081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Tình trạng THA ở người trẻ trên thế giới và Việt Nam</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75C4C0"/>
        </a:solidFill>
        <a:effectLst/>
      </p:bgPr>
    </p:bg>
    <p:spTree>
      <p:nvGrpSpPr>
        <p:cNvPr id="1" name="Shape 8"/>
        <p:cNvGrpSpPr/>
        <p:nvPr/>
      </p:nvGrpSpPr>
      <p:grpSpPr>
        <a:xfrm>
          <a:off x="0" y="0"/>
          <a:ext cx="0" cy="0"/>
          <a:chOff x="0" y="0"/>
          <a:chExt cx="0" cy="0"/>
        </a:xfrm>
      </p:grpSpPr>
      <p:sp>
        <p:nvSpPr>
          <p:cNvPr id="9" name="Google Shape;9;p2"/>
          <p:cNvSpPr/>
          <p:nvPr/>
        </p:nvSpPr>
        <p:spPr>
          <a:xfrm rot="5400000">
            <a:off x="-1515884" y="-1719378"/>
            <a:ext cx="3679200" cy="3679200"/>
          </a:xfrm>
          <a:prstGeom prst="blockArc">
            <a:avLst>
              <a:gd name="adj1" fmla="val 15904124"/>
              <a:gd name="adj2" fmla="val 722519"/>
              <a:gd name="adj3" fmla="val 7278"/>
            </a:avLst>
          </a:pr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userDrawn="1"/>
        </p:nvSpPr>
        <p:spPr>
          <a:xfrm rot="10800000">
            <a:off x="708000" y="823474"/>
            <a:ext cx="7212000" cy="3920275"/>
          </a:xfrm>
          <a:prstGeom prst="round1Rect">
            <a:avLst>
              <a:gd name="adj" fmla="val 16667"/>
            </a:avLst>
          </a:prstGeom>
          <a:solidFill>
            <a:schemeClr val="bg1"/>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1" name="Google Shape;11;p2"/>
          <p:cNvSpPr/>
          <p:nvPr/>
        </p:nvSpPr>
        <p:spPr>
          <a:xfrm rot="-2175913">
            <a:off x="6150804" y="3899183"/>
            <a:ext cx="1705595" cy="1705595"/>
          </a:xfrm>
          <a:prstGeom prst="blockArc">
            <a:avLst>
              <a:gd name="adj1" fmla="val 13003178"/>
              <a:gd name="adj2" fmla="val 2121832"/>
              <a:gd name="adj3" fmla="val 25028"/>
            </a:avLst>
          </a:prstGeom>
          <a:solidFill>
            <a:srgbClr val="BDC1C6"/>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2" name="Google Shape;12;p2"/>
          <p:cNvSpPr txBox="1"/>
          <p:nvPr/>
        </p:nvSpPr>
        <p:spPr>
          <a:xfrm>
            <a:off x="1355650" y="744575"/>
            <a:ext cx="6261600" cy="2395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endParaRPr sz="4800" b="1">
              <a:solidFill>
                <a:srgbClr val="27316F"/>
              </a:solidFill>
              <a:latin typeface="Montserrat"/>
              <a:ea typeface="Montserrat"/>
              <a:cs typeface="Montserrat"/>
              <a:sym typeface="Montserrat"/>
            </a:endParaRPr>
          </a:p>
        </p:txBody>
      </p:sp>
      <p:sp>
        <p:nvSpPr>
          <p:cNvPr id="13" name="Google Shape;13;p2"/>
          <p:cNvSpPr txBox="1"/>
          <p:nvPr/>
        </p:nvSpPr>
        <p:spPr>
          <a:xfrm>
            <a:off x="1355650" y="3396875"/>
            <a:ext cx="4048500" cy="53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endParaRPr>
              <a:solidFill>
                <a:srgbClr val="27316F"/>
              </a:solidFill>
              <a:latin typeface="Montserrat"/>
              <a:ea typeface="Montserrat"/>
              <a:cs typeface="Montserrat"/>
              <a:sym typeface="Montserrat"/>
            </a:endParaRPr>
          </a:p>
        </p:txBody>
      </p:sp>
      <p:sp>
        <p:nvSpPr>
          <p:cNvPr id="14" name="Google Shape;14;p2"/>
          <p:cNvSpPr txBox="1"/>
          <p:nvPr/>
        </p:nvSpPr>
        <p:spPr>
          <a:xfrm>
            <a:off x="1080000" y="2834125"/>
            <a:ext cx="6840000" cy="1485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endParaRPr>
              <a:solidFill>
                <a:srgbClr val="27316F"/>
              </a:solidFill>
              <a:latin typeface="Montserrat"/>
              <a:ea typeface="Montserrat"/>
              <a:cs typeface="Montserrat"/>
              <a:sym typeface="Montserrat"/>
            </a:endParaRPr>
          </a:p>
        </p:txBody>
      </p:sp>
      <p:sp>
        <p:nvSpPr>
          <p:cNvPr id="15" name="Google Shape;15;p2"/>
          <p:cNvSpPr txBox="1">
            <a:spLocks noGrp="1"/>
          </p:cNvSpPr>
          <p:nvPr>
            <p:ph type="title"/>
          </p:nvPr>
        </p:nvSpPr>
        <p:spPr>
          <a:xfrm>
            <a:off x="1441200" y="1455663"/>
            <a:ext cx="6261600" cy="1362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6000">
                <a:solidFill>
                  <a:srgbClr val="27316F"/>
                </a:solidFill>
              </a:defRPr>
            </a:lvl1pPr>
            <a:lvl2pPr lvl="1">
              <a:lnSpc>
                <a:spcPct val="100000"/>
              </a:lnSpc>
              <a:spcBef>
                <a:spcPts val="0"/>
              </a:spcBef>
              <a:spcAft>
                <a:spcPts val="0"/>
              </a:spcAft>
              <a:buNone/>
              <a:defRPr sz="6000"/>
            </a:lvl2pPr>
            <a:lvl3pPr lvl="2">
              <a:lnSpc>
                <a:spcPct val="100000"/>
              </a:lnSpc>
              <a:spcBef>
                <a:spcPts val="0"/>
              </a:spcBef>
              <a:spcAft>
                <a:spcPts val="0"/>
              </a:spcAft>
              <a:buNone/>
              <a:defRPr sz="6000"/>
            </a:lvl3pPr>
            <a:lvl4pPr lvl="3">
              <a:lnSpc>
                <a:spcPct val="100000"/>
              </a:lnSpc>
              <a:spcBef>
                <a:spcPts val="0"/>
              </a:spcBef>
              <a:spcAft>
                <a:spcPts val="0"/>
              </a:spcAft>
              <a:buNone/>
              <a:defRPr sz="6000"/>
            </a:lvl4pPr>
            <a:lvl5pPr lvl="4">
              <a:lnSpc>
                <a:spcPct val="100000"/>
              </a:lnSpc>
              <a:spcBef>
                <a:spcPts val="0"/>
              </a:spcBef>
              <a:spcAft>
                <a:spcPts val="0"/>
              </a:spcAft>
              <a:buNone/>
              <a:defRPr sz="6000"/>
            </a:lvl5pPr>
            <a:lvl6pPr lvl="5">
              <a:lnSpc>
                <a:spcPct val="100000"/>
              </a:lnSpc>
              <a:spcBef>
                <a:spcPts val="0"/>
              </a:spcBef>
              <a:spcAft>
                <a:spcPts val="0"/>
              </a:spcAft>
              <a:buNone/>
              <a:defRPr sz="6000"/>
            </a:lvl6pPr>
            <a:lvl7pPr lvl="6">
              <a:lnSpc>
                <a:spcPct val="100000"/>
              </a:lnSpc>
              <a:spcBef>
                <a:spcPts val="0"/>
              </a:spcBef>
              <a:spcAft>
                <a:spcPts val="0"/>
              </a:spcAft>
              <a:buNone/>
              <a:defRPr sz="6000"/>
            </a:lvl7pPr>
            <a:lvl8pPr lvl="7">
              <a:lnSpc>
                <a:spcPct val="100000"/>
              </a:lnSpc>
              <a:spcBef>
                <a:spcPts val="0"/>
              </a:spcBef>
              <a:spcAft>
                <a:spcPts val="0"/>
              </a:spcAft>
              <a:buNone/>
              <a:defRPr sz="6000"/>
            </a:lvl8pPr>
            <a:lvl9pPr lvl="8">
              <a:lnSpc>
                <a:spcPct val="100000"/>
              </a:lnSpc>
              <a:spcBef>
                <a:spcPts val="0"/>
              </a:spcBef>
              <a:spcAft>
                <a:spcPts val="0"/>
              </a:spcAft>
              <a:buNone/>
              <a:defRPr sz="6000"/>
            </a:lvl9pPr>
          </a:lstStyle>
          <a:p>
            <a:endParaRPr dirty="0"/>
          </a:p>
        </p:txBody>
      </p:sp>
      <p:sp>
        <p:nvSpPr>
          <p:cNvPr id="16" name="Google Shape;16;p2"/>
          <p:cNvSpPr txBox="1">
            <a:spLocks noGrp="1"/>
          </p:cNvSpPr>
          <p:nvPr>
            <p:ph type="subTitle" idx="1"/>
          </p:nvPr>
        </p:nvSpPr>
        <p:spPr>
          <a:xfrm>
            <a:off x="2649875" y="3207913"/>
            <a:ext cx="3823800" cy="620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2000">
                <a:solidFill>
                  <a:srgbClr val="27316F"/>
                </a:solidFill>
              </a:defRPr>
            </a:lvl1pPr>
            <a:lvl2pPr lvl="1">
              <a:lnSpc>
                <a:spcPct val="100000"/>
              </a:lnSpc>
              <a:spcBef>
                <a:spcPts val="0"/>
              </a:spcBef>
              <a:spcAft>
                <a:spcPts val="0"/>
              </a:spcAft>
              <a:buNone/>
              <a:defRPr sz="2000"/>
            </a:lvl2pPr>
            <a:lvl3pPr lvl="2">
              <a:lnSpc>
                <a:spcPct val="100000"/>
              </a:lnSpc>
              <a:spcBef>
                <a:spcPts val="0"/>
              </a:spcBef>
              <a:spcAft>
                <a:spcPts val="0"/>
              </a:spcAft>
              <a:buNone/>
              <a:defRPr sz="2000"/>
            </a:lvl3pPr>
            <a:lvl4pPr lvl="3">
              <a:lnSpc>
                <a:spcPct val="100000"/>
              </a:lnSpc>
              <a:spcBef>
                <a:spcPts val="0"/>
              </a:spcBef>
              <a:spcAft>
                <a:spcPts val="0"/>
              </a:spcAft>
              <a:buNone/>
              <a:defRPr sz="2000"/>
            </a:lvl4pPr>
            <a:lvl5pPr lvl="4">
              <a:lnSpc>
                <a:spcPct val="100000"/>
              </a:lnSpc>
              <a:spcBef>
                <a:spcPts val="0"/>
              </a:spcBef>
              <a:spcAft>
                <a:spcPts val="0"/>
              </a:spcAft>
              <a:buNone/>
              <a:defRPr sz="2000"/>
            </a:lvl5pPr>
            <a:lvl6pPr lvl="5">
              <a:lnSpc>
                <a:spcPct val="100000"/>
              </a:lnSpc>
              <a:spcBef>
                <a:spcPts val="0"/>
              </a:spcBef>
              <a:spcAft>
                <a:spcPts val="0"/>
              </a:spcAft>
              <a:buNone/>
              <a:defRPr sz="2000"/>
            </a:lvl6pPr>
            <a:lvl7pPr lvl="6">
              <a:lnSpc>
                <a:spcPct val="100000"/>
              </a:lnSpc>
              <a:spcBef>
                <a:spcPts val="0"/>
              </a:spcBef>
              <a:spcAft>
                <a:spcPts val="0"/>
              </a:spcAft>
              <a:buNone/>
              <a:defRPr sz="2000"/>
            </a:lvl7pPr>
            <a:lvl8pPr lvl="7">
              <a:lnSpc>
                <a:spcPct val="100000"/>
              </a:lnSpc>
              <a:spcBef>
                <a:spcPts val="0"/>
              </a:spcBef>
              <a:spcAft>
                <a:spcPts val="0"/>
              </a:spcAft>
              <a:buNone/>
              <a:defRPr sz="2000"/>
            </a:lvl8pPr>
            <a:lvl9pPr lvl="8">
              <a:lnSpc>
                <a:spcPct val="100000"/>
              </a:lnSpc>
              <a:spcBef>
                <a:spcPts val="0"/>
              </a:spcBef>
              <a:spcAft>
                <a:spcPts val="0"/>
              </a:spcAft>
              <a:buNone/>
              <a:defRPr sz="2000"/>
            </a:lvl9pPr>
          </a:lstStyle>
          <a:p>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text columns ">
  <p:cSld name="CUSTOM_4">
    <p:bg>
      <p:bgPr>
        <a:noFill/>
        <a:effectLst/>
      </p:bgPr>
    </p:bg>
    <p:spTree>
      <p:nvGrpSpPr>
        <p:cNvPr id="1" name="Shape 168"/>
        <p:cNvGrpSpPr/>
        <p:nvPr/>
      </p:nvGrpSpPr>
      <p:grpSpPr>
        <a:xfrm>
          <a:off x="0" y="0"/>
          <a:ext cx="0" cy="0"/>
          <a:chOff x="0" y="0"/>
          <a:chExt cx="0" cy="0"/>
        </a:xfrm>
      </p:grpSpPr>
      <p:sp>
        <p:nvSpPr>
          <p:cNvPr id="169" name="Google Shape;169;p20"/>
          <p:cNvSpPr/>
          <p:nvPr/>
        </p:nvSpPr>
        <p:spPr>
          <a:xfrm>
            <a:off x="-28575" y="-82650"/>
            <a:ext cx="4600500" cy="53088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70" name="Google Shape;170;p20"/>
          <p:cNvSpPr txBox="1"/>
          <p:nvPr/>
        </p:nvSpPr>
        <p:spPr>
          <a:xfrm>
            <a:off x="5298300" y="2567075"/>
            <a:ext cx="3119400" cy="1482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endParaRPr sz="2400" b="1">
              <a:solidFill>
                <a:srgbClr val="27316F"/>
              </a:solidFill>
              <a:latin typeface="Montserrat"/>
              <a:ea typeface="Montserrat"/>
              <a:cs typeface="Montserrat"/>
              <a:sym typeface="Montserrat"/>
            </a:endParaRPr>
          </a:p>
        </p:txBody>
      </p:sp>
      <p:sp>
        <p:nvSpPr>
          <p:cNvPr id="171" name="Google Shape;171;p20"/>
          <p:cNvSpPr txBox="1"/>
          <p:nvPr/>
        </p:nvSpPr>
        <p:spPr>
          <a:xfrm>
            <a:off x="5298300" y="4049375"/>
            <a:ext cx="3119400" cy="1235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a:solidFill>
                <a:srgbClr val="27316F"/>
              </a:solidFill>
              <a:latin typeface="Montserrat"/>
              <a:ea typeface="Montserrat"/>
              <a:cs typeface="Montserrat"/>
              <a:sym typeface="Montserrat"/>
            </a:endParaRPr>
          </a:p>
        </p:txBody>
      </p:sp>
      <p:sp>
        <p:nvSpPr>
          <p:cNvPr id="172" name="Google Shape;172;p20"/>
          <p:cNvSpPr txBox="1"/>
          <p:nvPr/>
        </p:nvSpPr>
        <p:spPr>
          <a:xfrm>
            <a:off x="5387850" y="3299075"/>
            <a:ext cx="3119400" cy="750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400" b="1">
              <a:solidFill>
                <a:srgbClr val="FFFFFF"/>
              </a:solidFill>
              <a:latin typeface="Montserrat"/>
              <a:ea typeface="Montserrat"/>
              <a:cs typeface="Montserrat"/>
              <a:sym typeface="Montserrat"/>
            </a:endParaRPr>
          </a:p>
        </p:txBody>
      </p:sp>
      <p:sp>
        <p:nvSpPr>
          <p:cNvPr id="173" name="Google Shape;173;p20"/>
          <p:cNvSpPr txBox="1">
            <a:spLocks noGrp="1"/>
          </p:cNvSpPr>
          <p:nvPr>
            <p:ph type="title"/>
          </p:nvPr>
        </p:nvSpPr>
        <p:spPr>
          <a:xfrm>
            <a:off x="376750" y="2660066"/>
            <a:ext cx="3994800" cy="1145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rgbClr val="27316F"/>
                </a:solidFill>
              </a:defRPr>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a:endParaRPr dirty="0"/>
          </a:p>
        </p:txBody>
      </p:sp>
      <p:sp>
        <p:nvSpPr>
          <p:cNvPr id="174" name="Google Shape;174;p20"/>
          <p:cNvSpPr txBox="1">
            <a:spLocks noGrp="1"/>
          </p:cNvSpPr>
          <p:nvPr>
            <p:ph type="subTitle" idx="1"/>
          </p:nvPr>
        </p:nvSpPr>
        <p:spPr>
          <a:xfrm>
            <a:off x="376750" y="3513925"/>
            <a:ext cx="4045800" cy="90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rgbClr val="FFC800"/>
                </a:solidFill>
              </a:defRPr>
            </a:lvl1pPr>
            <a:lvl2pPr lvl="1" algn="ctr" rtl="0">
              <a:lnSpc>
                <a:spcPct val="100000"/>
              </a:lnSpc>
              <a:spcBef>
                <a:spcPts val="1600"/>
              </a:spcBef>
              <a:spcAft>
                <a:spcPts val="0"/>
              </a:spcAft>
              <a:buNone/>
              <a:defRPr sz="1600"/>
            </a:lvl2pPr>
            <a:lvl3pPr lvl="2" algn="ctr" rtl="0">
              <a:lnSpc>
                <a:spcPct val="100000"/>
              </a:lnSpc>
              <a:spcBef>
                <a:spcPts val="1600"/>
              </a:spcBef>
              <a:spcAft>
                <a:spcPts val="0"/>
              </a:spcAft>
              <a:buNone/>
              <a:defRPr sz="1600"/>
            </a:lvl3pPr>
            <a:lvl4pPr lvl="3" algn="ctr" rtl="0">
              <a:lnSpc>
                <a:spcPct val="100000"/>
              </a:lnSpc>
              <a:spcBef>
                <a:spcPts val="1600"/>
              </a:spcBef>
              <a:spcAft>
                <a:spcPts val="0"/>
              </a:spcAft>
              <a:buNone/>
              <a:defRPr sz="1600"/>
            </a:lvl4pPr>
            <a:lvl5pPr lvl="4" algn="ctr" rtl="0">
              <a:lnSpc>
                <a:spcPct val="100000"/>
              </a:lnSpc>
              <a:spcBef>
                <a:spcPts val="1600"/>
              </a:spcBef>
              <a:spcAft>
                <a:spcPts val="0"/>
              </a:spcAft>
              <a:buNone/>
              <a:defRPr sz="1600"/>
            </a:lvl5pPr>
            <a:lvl6pPr lvl="5" algn="ctr" rtl="0">
              <a:lnSpc>
                <a:spcPct val="100000"/>
              </a:lnSpc>
              <a:spcBef>
                <a:spcPts val="1600"/>
              </a:spcBef>
              <a:spcAft>
                <a:spcPts val="0"/>
              </a:spcAft>
              <a:buNone/>
              <a:defRPr sz="1600"/>
            </a:lvl6pPr>
            <a:lvl7pPr lvl="6" algn="ctr" rtl="0">
              <a:lnSpc>
                <a:spcPct val="100000"/>
              </a:lnSpc>
              <a:spcBef>
                <a:spcPts val="1600"/>
              </a:spcBef>
              <a:spcAft>
                <a:spcPts val="0"/>
              </a:spcAft>
              <a:buNone/>
              <a:defRPr sz="1600"/>
            </a:lvl7pPr>
            <a:lvl8pPr lvl="7" algn="ctr" rtl="0">
              <a:lnSpc>
                <a:spcPct val="100000"/>
              </a:lnSpc>
              <a:spcBef>
                <a:spcPts val="1600"/>
              </a:spcBef>
              <a:spcAft>
                <a:spcPts val="0"/>
              </a:spcAft>
              <a:buNone/>
              <a:defRPr sz="1600"/>
            </a:lvl8pPr>
            <a:lvl9pPr lvl="8" algn="ctr" rtl="0">
              <a:lnSpc>
                <a:spcPct val="100000"/>
              </a:lnSpc>
              <a:spcBef>
                <a:spcPts val="1600"/>
              </a:spcBef>
              <a:spcAft>
                <a:spcPts val="1600"/>
              </a:spcAft>
              <a:buNone/>
              <a:defRPr sz="1600"/>
            </a:lvl9pPr>
          </a:lstStyle>
          <a:p>
            <a:endParaRPr dirty="0"/>
          </a:p>
        </p:txBody>
      </p:sp>
      <p:sp>
        <p:nvSpPr>
          <p:cNvPr id="175" name="Google Shape;175;p20"/>
          <p:cNvSpPr txBox="1">
            <a:spLocks noGrp="1"/>
          </p:cNvSpPr>
          <p:nvPr>
            <p:ph type="title" idx="2"/>
          </p:nvPr>
        </p:nvSpPr>
        <p:spPr>
          <a:xfrm>
            <a:off x="4745525" y="2660066"/>
            <a:ext cx="3994800" cy="1145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rgbClr val="27316F"/>
                </a:solidFill>
              </a:defRPr>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a:endParaRPr dirty="0"/>
          </a:p>
        </p:txBody>
      </p:sp>
      <p:sp>
        <p:nvSpPr>
          <p:cNvPr id="176" name="Google Shape;176;p20"/>
          <p:cNvSpPr txBox="1">
            <a:spLocks noGrp="1"/>
          </p:cNvSpPr>
          <p:nvPr>
            <p:ph type="subTitle" idx="3"/>
          </p:nvPr>
        </p:nvSpPr>
        <p:spPr>
          <a:xfrm>
            <a:off x="4745525" y="3513925"/>
            <a:ext cx="4045800" cy="90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rgbClr val="FFC800"/>
                </a:solidFill>
              </a:defRPr>
            </a:lvl1pPr>
            <a:lvl2pPr lvl="1" algn="ctr" rtl="0">
              <a:lnSpc>
                <a:spcPct val="100000"/>
              </a:lnSpc>
              <a:spcBef>
                <a:spcPts val="1600"/>
              </a:spcBef>
              <a:spcAft>
                <a:spcPts val="0"/>
              </a:spcAft>
              <a:buNone/>
              <a:defRPr sz="1600"/>
            </a:lvl2pPr>
            <a:lvl3pPr lvl="2" algn="ctr" rtl="0">
              <a:lnSpc>
                <a:spcPct val="100000"/>
              </a:lnSpc>
              <a:spcBef>
                <a:spcPts val="1600"/>
              </a:spcBef>
              <a:spcAft>
                <a:spcPts val="0"/>
              </a:spcAft>
              <a:buNone/>
              <a:defRPr sz="1600"/>
            </a:lvl3pPr>
            <a:lvl4pPr lvl="3" algn="ctr" rtl="0">
              <a:lnSpc>
                <a:spcPct val="100000"/>
              </a:lnSpc>
              <a:spcBef>
                <a:spcPts val="1600"/>
              </a:spcBef>
              <a:spcAft>
                <a:spcPts val="0"/>
              </a:spcAft>
              <a:buNone/>
              <a:defRPr sz="1600"/>
            </a:lvl4pPr>
            <a:lvl5pPr lvl="4" algn="ctr" rtl="0">
              <a:lnSpc>
                <a:spcPct val="100000"/>
              </a:lnSpc>
              <a:spcBef>
                <a:spcPts val="1600"/>
              </a:spcBef>
              <a:spcAft>
                <a:spcPts val="0"/>
              </a:spcAft>
              <a:buNone/>
              <a:defRPr sz="1600"/>
            </a:lvl5pPr>
            <a:lvl6pPr lvl="5" algn="ctr" rtl="0">
              <a:lnSpc>
                <a:spcPct val="100000"/>
              </a:lnSpc>
              <a:spcBef>
                <a:spcPts val="1600"/>
              </a:spcBef>
              <a:spcAft>
                <a:spcPts val="0"/>
              </a:spcAft>
              <a:buNone/>
              <a:defRPr sz="1600"/>
            </a:lvl6pPr>
            <a:lvl7pPr lvl="6" algn="ctr" rtl="0">
              <a:lnSpc>
                <a:spcPct val="100000"/>
              </a:lnSpc>
              <a:spcBef>
                <a:spcPts val="1600"/>
              </a:spcBef>
              <a:spcAft>
                <a:spcPts val="0"/>
              </a:spcAft>
              <a:buNone/>
              <a:defRPr sz="1600"/>
            </a:lvl7pPr>
            <a:lvl8pPr lvl="7" algn="ctr" rtl="0">
              <a:lnSpc>
                <a:spcPct val="100000"/>
              </a:lnSpc>
              <a:spcBef>
                <a:spcPts val="1600"/>
              </a:spcBef>
              <a:spcAft>
                <a:spcPts val="0"/>
              </a:spcAft>
              <a:buNone/>
              <a:defRPr sz="1600"/>
            </a:lvl8pPr>
            <a:lvl9pPr lvl="8" algn="ctr" rtl="0">
              <a:lnSpc>
                <a:spcPct val="100000"/>
              </a:lnSpc>
              <a:spcBef>
                <a:spcPts val="1600"/>
              </a:spcBef>
              <a:spcAft>
                <a:spcPts val="1600"/>
              </a:spcAft>
              <a:buNone/>
              <a:defRPr sz="1600"/>
            </a:lvl9pPr>
          </a:lstStyle>
          <a:p>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userDrawn="1">
  <p:cSld name="CUSTOM_4_1_1">
    <p:bg>
      <p:bgPr>
        <a:noFill/>
        <a:effectLst/>
      </p:bgPr>
    </p:bg>
    <p:spTree>
      <p:nvGrpSpPr>
        <p:cNvPr id="1" name="Shape 177"/>
        <p:cNvGrpSpPr/>
        <p:nvPr/>
      </p:nvGrpSpPr>
      <p:grpSpPr>
        <a:xfrm>
          <a:off x="0" y="0"/>
          <a:ext cx="0" cy="0"/>
          <a:chOff x="0" y="0"/>
          <a:chExt cx="0" cy="0"/>
        </a:xfrm>
      </p:grpSpPr>
      <p:sp>
        <p:nvSpPr>
          <p:cNvPr id="180" name="Google Shape;180;p21"/>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181" name="Google Shape;181;p21"/>
          <p:cNvSpPr/>
          <p:nvPr/>
        </p:nvSpPr>
        <p:spPr>
          <a:xfrm rot="-900003">
            <a:off x="-1468002" y="4320800"/>
            <a:ext cx="2387761" cy="2387761"/>
          </a:xfrm>
          <a:prstGeom prst="blockArc">
            <a:avLst>
              <a:gd name="adj1" fmla="val 17506725"/>
              <a:gd name="adj2" fmla="val 21555750"/>
              <a:gd name="adj3" fmla="val 9524"/>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8;p4">
            <a:extLst>
              <a:ext uri="{FF2B5EF4-FFF2-40B4-BE49-F238E27FC236}">
                <a16:creationId xmlns:a16="http://schemas.microsoft.com/office/drawing/2014/main" id="{207CE398-2867-B4EF-479E-1320DC5000CA}"/>
              </a:ext>
            </a:extLst>
          </p:cNvPr>
          <p:cNvSpPr/>
          <p:nvPr userDrawn="1"/>
        </p:nvSpPr>
        <p:spPr>
          <a:xfrm>
            <a:off x="-154350" y="236675"/>
            <a:ext cx="7998272" cy="6615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p4">
            <a:extLst>
              <a:ext uri="{FF2B5EF4-FFF2-40B4-BE49-F238E27FC236}">
                <a16:creationId xmlns:a16="http://schemas.microsoft.com/office/drawing/2014/main" id="{E4FD4DD3-08A5-72C9-0D77-C06196717B18}"/>
              </a:ext>
            </a:extLst>
          </p:cNvPr>
          <p:cNvSpPr txBox="1">
            <a:spLocks noGrp="1"/>
          </p:cNvSpPr>
          <p:nvPr>
            <p:ph type="title"/>
          </p:nvPr>
        </p:nvSpPr>
        <p:spPr>
          <a:xfrm>
            <a:off x="146302" y="281075"/>
            <a:ext cx="7586587"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3">
  <p:cSld name="CUSTOM_4_1_1_1">
    <p:bg>
      <p:bgPr>
        <a:noFill/>
        <a:effectLst/>
      </p:bgPr>
    </p:bg>
    <p:spTree>
      <p:nvGrpSpPr>
        <p:cNvPr id="1" name="Shape 198"/>
        <p:cNvGrpSpPr/>
        <p:nvPr/>
      </p:nvGrpSpPr>
      <p:grpSpPr>
        <a:xfrm>
          <a:off x="0" y="0"/>
          <a:ext cx="0" cy="0"/>
          <a:chOff x="0" y="0"/>
          <a:chExt cx="0" cy="0"/>
        </a:xfrm>
      </p:grpSpPr>
      <p:sp>
        <p:nvSpPr>
          <p:cNvPr id="200" name="Google Shape;200;p24"/>
          <p:cNvSpPr/>
          <p:nvPr/>
        </p:nvSpPr>
        <p:spPr>
          <a:xfrm rot="-900003">
            <a:off x="-1427327" y="3995525"/>
            <a:ext cx="2387761" cy="2387761"/>
          </a:xfrm>
          <a:prstGeom prst="blockArc">
            <a:avLst>
              <a:gd name="adj1" fmla="val 17683086"/>
              <a:gd name="adj2" fmla="val 837016"/>
              <a:gd name="adj3" fmla="val 9209"/>
            </a:avLst>
          </a:pr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txBox="1">
            <a:spLocks noGrp="1"/>
          </p:cNvSpPr>
          <p:nvPr>
            <p:ph type="title"/>
          </p:nvPr>
        </p:nvSpPr>
        <p:spPr>
          <a:xfrm>
            <a:off x="938675" y="1236950"/>
            <a:ext cx="3613800" cy="127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000"/>
              <a:buNone/>
              <a:defRPr sz="3000">
                <a:solidFill>
                  <a:srgbClr val="27316F"/>
                </a:solidFill>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a:endParaRPr dirty="0"/>
          </a:p>
        </p:txBody>
      </p:sp>
      <p:sp>
        <p:nvSpPr>
          <p:cNvPr id="202" name="Google Shape;202;p24"/>
          <p:cNvSpPr txBox="1">
            <a:spLocks noGrp="1"/>
          </p:cNvSpPr>
          <p:nvPr>
            <p:ph type="subTitle" idx="1"/>
          </p:nvPr>
        </p:nvSpPr>
        <p:spPr>
          <a:xfrm>
            <a:off x="1028700" y="2030575"/>
            <a:ext cx="3613800" cy="2412600"/>
          </a:xfrm>
          <a:prstGeom prst="rect">
            <a:avLst/>
          </a:prstGeom>
        </p:spPr>
        <p:txBody>
          <a:bodyPr spcFirstLastPara="1" wrap="square" lIns="0" tIns="91425" rIns="91425" bIns="91425" anchor="ctr" anchorCtr="0">
            <a:noAutofit/>
          </a:bodyPr>
          <a:lstStyle>
            <a:lvl1pPr lvl="0" rtl="0">
              <a:lnSpc>
                <a:spcPct val="100000"/>
              </a:lnSpc>
              <a:spcBef>
                <a:spcPts val="0"/>
              </a:spcBef>
              <a:spcAft>
                <a:spcPts val="0"/>
              </a:spcAft>
              <a:buNone/>
              <a:defRPr>
                <a:solidFill>
                  <a:srgbClr val="75C4C0"/>
                </a:solidFill>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spTree>
      <p:nvGrpSpPr>
        <p:cNvPr id="1" name="Shape 17"/>
        <p:cNvGrpSpPr/>
        <p:nvPr/>
      </p:nvGrpSpPr>
      <p:grpSpPr>
        <a:xfrm>
          <a:off x="0" y="0"/>
          <a:ext cx="0" cy="0"/>
          <a:chOff x="0" y="0"/>
          <a:chExt cx="0" cy="0"/>
        </a:xfrm>
      </p:grpSpPr>
      <p:sp>
        <p:nvSpPr>
          <p:cNvPr id="18" name="Google Shape;18;p3"/>
          <p:cNvSpPr/>
          <p:nvPr/>
        </p:nvSpPr>
        <p:spPr>
          <a:xfrm>
            <a:off x="-1770275" y="2992650"/>
            <a:ext cx="3679200" cy="3679200"/>
          </a:xfrm>
          <a:prstGeom prst="blockArc">
            <a:avLst>
              <a:gd name="adj1" fmla="val 15904124"/>
              <a:gd name="adj2" fmla="val 722519"/>
              <a:gd name="adj3" fmla="val 7278"/>
            </a:avLst>
          </a:pr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10800000">
            <a:off x="708000" y="767644"/>
            <a:ext cx="7231675" cy="3976106"/>
          </a:xfrm>
          <a:prstGeom prst="round1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20" name="Google Shape;20;p3"/>
          <p:cNvSpPr/>
          <p:nvPr/>
        </p:nvSpPr>
        <p:spPr>
          <a:xfrm rot="9899997">
            <a:off x="6745794" y="-411101"/>
            <a:ext cx="2387761" cy="2387761"/>
          </a:xfrm>
          <a:prstGeom prst="blockArc">
            <a:avLst>
              <a:gd name="adj1" fmla="val 17023199"/>
              <a:gd name="adj2" fmla="val 920811"/>
              <a:gd name="adj3" fmla="val 9035"/>
            </a:avLst>
          </a:prstGeom>
          <a:solidFill>
            <a:srgbClr val="D9D9D9"/>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21" name="Google Shape;21;p3"/>
          <p:cNvSpPr txBox="1"/>
          <p:nvPr/>
        </p:nvSpPr>
        <p:spPr>
          <a:xfrm>
            <a:off x="4576375" y="2150850"/>
            <a:ext cx="3363300" cy="841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endParaRPr sz="3600" b="1">
              <a:solidFill>
                <a:srgbClr val="27316F"/>
              </a:solidFill>
              <a:latin typeface="Montserrat"/>
              <a:ea typeface="Montserrat"/>
              <a:cs typeface="Montserrat"/>
              <a:sym typeface="Montserrat"/>
            </a:endParaRPr>
          </a:p>
        </p:txBody>
      </p:sp>
      <p:sp>
        <p:nvSpPr>
          <p:cNvPr id="22" name="Google Shape;22;p3"/>
          <p:cNvSpPr txBox="1">
            <a:spLocks noGrp="1"/>
          </p:cNvSpPr>
          <p:nvPr>
            <p:ph type="title"/>
          </p:nvPr>
        </p:nvSpPr>
        <p:spPr>
          <a:xfrm>
            <a:off x="4576375" y="1388825"/>
            <a:ext cx="3363300" cy="1303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accent1"/>
              </a:buClr>
              <a:buSzPts val="3600"/>
              <a:buFont typeface="Montserrat"/>
              <a:buNone/>
              <a:defRPr sz="4800" b="1">
                <a:solidFill>
                  <a:srgbClr val="27316F"/>
                </a:solidFill>
                <a:latin typeface="Montserrat"/>
                <a:ea typeface="Montserrat"/>
                <a:cs typeface="Montserrat"/>
                <a:sym typeface="Montserrat"/>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dirty="0"/>
          </a:p>
        </p:txBody>
      </p:sp>
      <p:sp>
        <p:nvSpPr>
          <p:cNvPr id="23" name="Google Shape;23;p3"/>
          <p:cNvSpPr txBox="1">
            <a:spLocks noGrp="1"/>
          </p:cNvSpPr>
          <p:nvPr>
            <p:ph type="subTitle" idx="1"/>
          </p:nvPr>
        </p:nvSpPr>
        <p:spPr>
          <a:xfrm>
            <a:off x="4576375" y="2710825"/>
            <a:ext cx="3363300" cy="7023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None/>
              <a:defRPr sz="1600"/>
            </a:lvl1pPr>
            <a:lvl2pPr lvl="1">
              <a:lnSpc>
                <a:spcPct val="100000"/>
              </a:lnSpc>
              <a:spcBef>
                <a:spcPts val="1600"/>
              </a:spcBef>
              <a:spcAft>
                <a:spcPts val="0"/>
              </a:spcAft>
              <a:buNone/>
              <a:defRPr sz="1600"/>
            </a:lvl2pPr>
            <a:lvl3pPr lvl="2">
              <a:lnSpc>
                <a:spcPct val="100000"/>
              </a:lnSpc>
              <a:spcBef>
                <a:spcPts val="1600"/>
              </a:spcBef>
              <a:spcAft>
                <a:spcPts val="0"/>
              </a:spcAft>
              <a:buNone/>
              <a:defRPr sz="1600"/>
            </a:lvl3pPr>
            <a:lvl4pPr lvl="3">
              <a:lnSpc>
                <a:spcPct val="100000"/>
              </a:lnSpc>
              <a:spcBef>
                <a:spcPts val="1600"/>
              </a:spcBef>
              <a:spcAft>
                <a:spcPts val="0"/>
              </a:spcAft>
              <a:buNone/>
              <a:defRPr sz="1600"/>
            </a:lvl4pPr>
            <a:lvl5pPr lvl="4">
              <a:lnSpc>
                <a:spcPct val="100000"/>
              </a:lnSpc>
              <a:spcBef>
                <a:spcPts val="1600"/>
              </a:spcBef>
              <a:spcAft>
                <a:spcPts val="0"/>
              </a:spcAft>
              <a:buNone/>
              <a:defRPr sz="1600"/>
            </a:lvl5pPr>
            <a:lvl6pPr lvl="5">
              <a:lnSpc>
                <a:spcPct val="100000"/>
              </a:lnSpc>
              <a:spcBef>
                <a:spcPts val="1600"/>
              </a:spcBef>
              <a:spcAft>
                <a:spcPts val="0"/>
              </a:spcAft>
              <a:buNone/>
              <a:defRPr sz="1600"/>
            </a:lvl6pPr>
            <a:lvl7pPr lvl="6">
              <a:lnSpc>
                <a:spcPct val="100000"/>
              </a:lnSpc>
              <a:spcBef>
                <a:spcPts val="1600"/>
              </a:spcBef>
              <a:spcAft>
                <a:spcPts val="0"/>
              </a:spcAft>
              <a:buNone/>
              <a:defRPr sz="1600"/>
            </a:lvl7pPr>
            <a:lvl8pPr lvl="7">
              <a:lnSpc>
                <a:spcPct val="100000"/>
              </a:lnSpc>
              <a:spcBef>
                <a:spcPts val="1600"/>
              </a:spcBef>
              <a:spcAft>
                <a:spcPts val="0"/>
              </a:spcAft>
              <a:buNone/>
              <a:defRPr sz="1600"/>
            </a:lvl8pPr>
            <a:lvl9pPr lvl="8">
              <a:lnSpc>
                <a:spcPct val="100000"/>
              </a:lnSpc>
              <a:spcBef>
                <a:spcPts val="1600"/>
              </a:spcBef>
              <a:spcAft>
                <a:spcPts val="1600"/>
              </a:spcAft>
              <a:buNone/>
              <a:defRPr sz="1600"/>
            </a:lvl9pPr>
          </a:lstStyle>
          <a:p>
            <a:endParaRPr dirty="0"/>
          </a:p>
        </p:txBody>
      </p:sp>
      <p:sp>
        <p:nvSpPr>
          <p:cNvPr id="24" name="Google Shape;24;p3"/>
          <p:cNvSpPr/>
          <p:nvPr/>
        </p:nvSpPr>
        <p:spPr>
          <a:xfrm>
            <a:off x="1056100" y="1337250"/>
            <a:ext cx="2595000" cy="2500500"/>
          </a:xfrm>
          <a:prstGeom prst="round1Rect">
            <a:avLst>
              <a:gd name="adj" fmla="val 16667"/>
            </a:avLst>
          </a:prstGeom>
          <a:solidFill>
            <a:srgbClr val="75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8" name="Google Shape;28;p4"/>
          <p:cNvSpPr/>
          <p:nvPr/>
        </p:nvSpPr>
        <p:spPr>
          <a:xfrm>
            <a:off x="-154350" y="236675"/>
            <a:ext cx="7998272" cy="6615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rot="4458820">
            <a:off x="-1488663" y="4124021"/>
            <a:ext cx="2387832" cy="2387832"/>
          </a:xfrm>
          <a:prstGeom prst="blockArc">
            <a:avLst>
              <a:gd name="adj1" fmla="val 12582103"/>
              <a:gd name="adj2" fmla="val 16685375"/>
              <a:gd name="adj3" fmla="val 10255"/>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p:nvPr/>
        </p:nvSpPr>
        <p:spPr>
          <a:xfrm>
            <a:off x="909825" y="1507250"/>
            <a:ext cx="7315200" cy="3358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endParaRPr>
              <a:solidFill>
                <a:srgbClr val="27316F"/>
              </a:solidFill>
              <a:latin typeface="Montserrat"/>
              <a:ea typeface="Montserrat"/>
              <a:cs typeface="Montserrat"/>
              <a:sym typeface="Montserrat"/>
            </a:endParaRPr>
          </a:p>
        </p:txBody>
      </p:sp>
      <p:sp>
        <p:nvSpPr>
          <p:cNvPr id="31" name="Google Shape;31;p4"/>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32" name="Google Shape;32;p4"/>
          <p:cNvSpPr txBox="1">
            <a:spLocks noGrp="1"/>
          </p:cNvSpPr>
          <p:nvPr>
            <p:ph type="title"/>
          </p:nvPr>
        </p:nvSpPr>
        <p:spPr>
          <a:xfrm>
            <a:off x="146302" y="281075"/>
            <a:ext cx="7586587"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33" name="Google Shape;33;p4"/>
          <p:cNvSpPr txBox="1">
            <a:spLocks noGrp="1"/>
          </p:cNvSpPr>
          <p:nvPr>
            <p:ph type="subTitle" idx="1"/>
          </p:nvPr>
        </p:nvSpPr>
        <p:spPr>
          <a:xfrm>
            <a:off x="963450" y="1133350"/>
            <a:ext cx="7217100" cy="3024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1200"/>
            </a:lvl1pPr>
            <a:lvl2pPr lvl="1">
              <a:lnSpc>
                <a:spcPct val="100000"/>
              </a:lnSpc>
              <a:spcBef>
                <a:spcPts val="1600"/>
              </a:spcBef>
              <a:spcAft>
                <a:spcPts val="0"/>
              </a:spcAft>
              <a:buNone/>
              <a:defRPr sz="1200"/>
            </a:lvl2pPr>
            <a:lvl3pPr lvl="2">
              <a:lnSpc>
                <a:spcPct val="100000"/>
              </a:lnSpc>
              <a:spcBef>
                <a:spcPts val="1600"/>
              </a:spcBef>
              <a:spcAft>
                <a:spcPts val="0"/>
              </a:spcAft>
              <a:buNone/>
              <a:defRPr sz="1200"/>
            </a:lvl3pPr>
            <a:lvl4pPr lvl="3">
              <a:lnSpc>
                <a:spcPct val="100000"/>
              </a:lnSpc>
              <a:spcBef>
                <a:spcPts val="1600"/>
              </a:spcBef>
              <a:spcAft>
                <a:spcPts val="0"/>
              </a:spcAft>
              <a:buNone/>
              <a:defRPr sz="1200"/>
            </a:lvl4pPr>
            <a:lvl5pPr lvl="4">
              <a:lnSpc>
                <a:spcPct val="100000"/>
              </a:lnSpc>
              <a:spcBef>
                <a:spcPts val="1600"/>
              </a:spcBef>
              <a:spcAft>
                <a:spcPts val="0"/>
              </a:spcAft>
              <a:buNone/>
              <a:defRPr sz="1200"/>
            </a:lvl5pPr>
            <a:lvl6pPr lvl="5">
              <a:lnSpc>
                <a:spcPct val="100000"/>
              </a:lnSpc>
              <a:spcBef>
                <a:spcPts val="1600"/>
              </a:spcBef>
              <a:spcAft>
                <a:spcPts val="0"/>
              </a:spcAft>
              <a:buNone/>
              <a:defRPr sz="1200"/>
            </a:lvl6pPr>
            <a:lvl7pPr lvl="6">
              <a:lnSpc>
                <a:spcPct val="100000"/>
              </a:lnSpc>
              <a:spcBef>
                <a:spcPts val="1600"/>
              </a:spcBef>
              <a:spcAft>
                <a:spcPts val="0"/>
              </a:spcAft>
              <a:buNone/>
              <a:defRPr sz="1200"/>
            </a:lvl7pPr>
            <a:lvl8pPr lvl="7">
              <a:lnSpc>
                <a:spcPct val="100000"/>
              </a:lnSpc>
              <a:spcBef>
                <a:spcPts val="1600"/>
              </a:spcBef>
              <a:spcAft>
                <a:spcPts val="0"/>
              </a:spcAft>
              <a:buNone/>
              <a:defRPr sz="1200"/>
            </a:lvl8pPr>
            <a:lvl9pPr lvl="8">
              <a:lnSpc>
                <a:spcPct val="100000"/>
              </a:lnSpc>
              <a:spcBef>
                <a:spcPts val="1600"/>
              </a:spcBef>
              <a:spcAft>
                <a:spcPts val="1600"/>
              </a:spcAft>
              <a:buNone/>
              <a:defRPr sz="1200"/>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userDrawn="1">
  <p:cSld name="TITLE_ONLY">
    <p:spTree>
      <p:nvGrpSpPr>
        <p:cNvPr id="1" name="Shape 43"/>
        <p:cNvGrpSpPr/>
        <p:nvPr/>
      </p:nvGrpSpPr>
      <p:grpSpPr>
        <a:xfrm>
          <a:off x="0" y="0"/>
          <a:ext cx="0" cy="0"/>
          <a:chOff x="0" y="0"/>
          <a:chExt cx="0" cy="0"/>
        </a:xfrm>
      </p:grpSpPr>
      <p:sp>
        <p:nvSpPr>
          <p:cNvPr id="45" name="Google Shape;45;p6"/>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46" name="Google Shape;46;p6"/>
          <p:cNvSpPr/>
          <p:nvPr/>
        </p:nvSpPr>
        <p:spPr>
          <a:xfrm>
            <a:off x="8301363" y="4271528"/>
            <a:ext cx="1705500" cy="1705500"/>
          </a:xfrm>
          <a:prstGeom prst="blockArc">
            <a:avLst>
              <a:gd name="adj1" fmla="val 10676778"/>
              <a:gd name="adj2" fmla="val 16322302"/>
              <a:gd name="adj3" fmla="val 11982"/>
            </a:avLst>
          </a:prstGeom>
          <a:solidFill>
            <a:srgbClr val="BD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8;p4">
            <a:extLst>
              <a:ext uri="{FF2B5EF4-FFF2-40B4-BE49-F238E27FC236}">
                <a16:creationId xmlns:a16="http://schemas.microsoft.com/office/drawing/2014/main" id="{66671123-7505-EFDD-4461-D3E1CB22770B}"/>
              </a:ext>
            </a:extLst>
          </p:cNvPr>
          <p:cNvSpPr/>
          <p:nvPr userDrawn="1"/>
        </p:nvSpPr>
        <p:spPr>
          <a:xfrm>
            <a:off x="-154350" y="236675"/>
            <a:ext cx="7998272" cy="6615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2;p4">
            <a:extLst>
              <a:ext uri="{FF2B5EF4-FFF2-40B4-BE49-F238E27FC236}">
                <a16:creationId xmlns:a16="http://schemas.microsoft.com/office/drawing/2014/main" id="{04A54A3F-09A0-9CCD-0FEA-327B2263E06F}"/>
              </a:ext>
            </a:extLst>
          </p:cNvPr>
          <p:cNvSpPr txBox="1">
            <a:spLocks noGrp="1"/>
          </p:cNvSpPr>
          <p:nvPr>
            <p:ph type="title"/>
          </p:nvPr>
        </p:nvSpPr>
        <p:spPr>
          <a:xfrm>
            <a:off x="146302" y="281075"/>
            <a:ext cx="7586587"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userDrawn="1">
  <p:cSld name="ONE_COLUMN_TEXT">
    <p:spTree>
      <p:nvGrpSpPr>
        <p:cNvPr id="1" name="Shape 48"/>
        <p:cNvGrpSpPr/>
        <p:nvPr/>
      </p:nvGrpSpPr>
      <p:grpSpPr>
        <a:xfrm>
          <a:off x="0" y="0"/>
          <a:ext cx="0" cy="0"/>
          <a:chOff x="0" y="0"/>
          <a:chExt cx="0" cy="0"/>
        </a:xfrm>
      </p:grpSpPr>
      <p:sp>
        <p:nvSpPr>
          <p:cNvPr id="49" name="Google Shape;49;p7"/>
          <p:cNvSpPr/>
          <p:nvPr/>
        </p:nvSpPr>
        <p:spPr>
          <a:xfrm rot="5400000">
            <a:off x="-1062873" y="-1049951"/>
            <a:ext cx="1957800" cy="1957800"/>
          </a:xfrm>
          <a:prstGeom prst="blockArc">
            <a:avLst>
              <a:gd name="adj1" fmla="val 16339879"/>
              <a:gd name="adj2" fmla="val 21412310"/>
              <a:gd name="adj3" fmla="val 1204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txBox="1">
            <a:spLocks noGrp="1"/>
          </p:cNvSpPr>
          <p:nvPr>
            <p:ph type="subTitle" idx="1"/>
          </p:nvPr>
        </p:nvSpPr>
        <p:spPr>
          <a:xfrm>
            <a:off x="1086359" y="2562701"/>
            <a:ext cx="3552000" cy="159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7" name="Google Shape;28;p4">
            <a:extLst>
              <a:ext uri="{FF2B5EF4-FFF2-40B4-BE49-F238E27FC236}">
                <a16:creationId xmlns:a16="http://schemas.microsoft.com/office/drawing/2014/main" id="{F54FE7A4-9386-9734-DBD9-855ADE87AF25}"/>
              </a:ext>
            </a:extLst>
          </p:cNvPr>
          <p:cNvSpPr/>
          <p:nvPr userDrawn="1"/>
        </p:nvSpPr>
        <p:spPr>
          <a:xfrm>
            <a:off x="-154350" y="236675"/>
            <a:ext cx="7998272" cy="6615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p4">
            <a:extLst>
              <a:ext uri="{FF2B5EF4-FFF2-40B4-BE49-F238E27FC236}">
                <a16:creationId xmlns:a16="http://schemas.microsoft.com/office/drawing/2014/main" id="{25E54E4D-8038-C9BD-700D-33A4627B3A39}"/>
              </a:ext>
            </a:extLst>
          </p:cNvPr>
          <p:cNvSpPr txBox="1">
            <a:spLocks noGrp="1"/>
          </p:cNvSpPr>
          <p:nvPr>
            <p:ph type="title"/>
          </p:nvPr>
        </p:nvSpPr>
        <p:spPr>
          <a:xfrm>
            <a:off x="146302" y="281075"/>
            <a:ext cx="7586587"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61" name="Google Shape;61;p9"/>
          <p:cNvSpPr txBox="1"/>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sp>
        <p:nvSpPr>
          <p:cNvPr id="62" name="Google Shape;62;p9"/>
          <p:cNvSpPr/>
          <p:nvPr/>
        </p:nvSpPr>
        <p:spPr>
          <a:xfrm rot="-900094">
            <a:off x="3798381" y="4368678"/>
            <a:ext cx="1783690" cy="1783980"/>
          </a:xfrm>
          <a:prstGeom prst="blockArc">
            <a:avLst>
              <a:gd name="adj1" fmla="val 12085351"/>
              <a:gd name="adj2" fmla="val 16819483"/>
              <a:gd name="adj3" fmla="val 1755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a:off x="4572000" y="-73925"/>
            <a:ext cx="4572000" cy="53088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64" name="Google Shape;64;p9"/>
          <p:cNvSpPr txBox="1"/>
          <p:nvPr/>
        </p:nvSpPr>
        <p:spPr>
          <a:xfrm>
            <a:off x="5298300" y="2567075"/>
            <a:ext cx="3119400" cy="1482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endParaRPr sz="2400" b="1">
              <a:solidFill>
                <a:srgbClr val="27316F"/>
              </a:solidFill>
              <a:latin typeface="Montserrat"/>
              <a:ea typeface="Montserrat"/>
              <a:cs typeface="Montserrat"/>
              <a:sym typeface="Montserrat"/>
            </a:endParaRPr>
          </a:p>
        </p:txBody>
      </p:sp>
      <p:sp>
        <p:nvSpPr>
          <p:cNvPr id="65" name="Google Shape;65;p9"/>
          <p:cNvSpPr txBox="1"/>
          <p:nvPr/>
        </p:nvSpPr>
        <p:spPr>
          <a:xfrm>
            <a:off x="5298300" y="4049375"/>
            <a:ext cx="3119400" cy="1235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a:solidFill>
                <a:srgbClr val="27316F"/>
              </a:solidFill>
              <a:latin typeface="Montserrat"/>
              <a:ea typeface="Montserrat"/>
              <a:cs typeface="Montserrat"/>
              <a:sym typeface="Montserrat"/>
            </a:endParaRPr>
          </a:p>
        </p:txBody>
      </p:sp>
      <p:sp>
        <p:nvSpPr>
          <p:cNvPr id="66" name="Google Shape;66;p9"/>
          <p:cNvSpPr txBox="1"/>
          <p:nvPr/>
        </p:nvSpPr>
        <p:spPr>
          <a:xfrm>
            <a:off x="5208725" y="4049375"/>
            <a:ext cx="3119400" cy="1235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a:solidFill>
                <a:srgbClr val="FFFFFF"/>
              </a:solidFill>
              <a:latin typeface="Montserrat"/>
              <a:ea typeface="Montserrat"/>
              <a:cs typeface="Montserrat"/>
              <a:sym typeface="Montserrat"/>
            </a:endParaRPr>
          </a:p>
        </p:txBody>
      </p:sp>
      <p:sp>
        <p:nvSpPr>
          <p:cNvPr id="67" name="Google Shape;67;p9"/>
          <p:cNvSpPr txBox="1"/>
          <p:nvPr/>
        </p:nvSpPr>
        <p:spPr>
          <a:xfrm>
            <a:off x="5387850" y="3299075"/>
            <a:ext cx="3119400" cy="750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400" b="1">
              <a:solidFill>
                <a:srgbClr val="FFFFFF"/>
              </a:solidFill>
              <a:latin typeface="Montserrat"/>
              <a:ea typeface="Montserrat"/>
              <a:cs typeface="Montserrat"/>
              <a:sym typeface="Montserrat"/>
            </a:endParaRPr>
          </a:p>
        </p:txBody>
      </p:sp>
      <p:sp>
        <p:nvSpPr>
          <p:cNvPr id="68" name="Google Shape;68;p9"/>
          <p:cNvSpPr txBox="1">
            <a:spLocks noGrp="1"/>
          </p:cNvSpPr>
          <p:nvPr>
            <p:ph type="subTitle" idx="1"/>
          </p:nvPr>
        </p:nvSpPr>
        <p:spPr>
          <a:xfrm>
            <a:off x="5021275" y="810000"/>
            <a:ext cx="3549600" cy="3856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a:solidFill>
                  <a:srgbClr val="27316F"/>
                </a:solidFill>
              </a:defRPr>
            </a:lvl1pPr>
            <a:lvl2pPr lvl="1" algn="ctr">
              <a:lnSpc>
                <a:spcPct val="100000"/>
              </a:lnSpc>
              <a:spcBef>
                <a:spcPts val="1600"/>
              </a:spcBef>
              <a:spcAft>
                <a:spcPts val="0"/>
              </a:spcAft>
              <a:buNone/>
              <a:defRPr/>
            </a:lvl2pPr>
            <a:lvl3pPr lvl="2" algn="ctr">
              <a:lnSpc>
                <a:spcPct val="100000"/>
              </a:lnSpc>
              <a:spcBef>
                <a:spcPts val="1600"/>
              </a:spcBef>
              <a:spcAft>
                <a:spcPts val="0"/>
              </a:spcAft>
              <a:buNone/>
              <a:defRPr/>
            </a:lvl3pPr>
            <a:lvl4pPr lvl="3" algn="ctr">
              <a:lnSpc>
                <a:spcPct val="100000"/>
              </a:lnSpc>
              <a:spcBef>
                <a:spcPts val="1600"/>
              </a:spcBef>
              <a:spcAft>
                <a:spcPts val="0"/>
              </a:spcAft>
              <a:buNone/>
              <a:defRPr/>
            </a:lvl4pPr>
            <a:lvl5pPr lvl="4" algn="ctr">
              <a:lnSpc>
                <a:spcPct val="100000"/>
              </a:lnSpc>
              <a:spcBef>
                <a:spcPts val="1600"/>
              </a:spcBef>
              <a:spcAft>
                <a:spcPts val="0"/>
              </a:spcAft>
              <a:buNone/>
              <a:defRPr/>
            </a:lvl5pPr>
            <a:lvl6pPr lvl="5" algn="ctr">
              <a:lnSpc>
                <a:spcPct val="100000"/>
              </a:lnSpc>
              <a:spcBef>
                <a:spcPts val="1600"/>
              </a:spcBef>
              <a:spcAft>
                <a:spcPts val="0"/>
              </a:spcAft>
              <a:buNone/>
              <a:defRPr/>
            </a:lvl6pPr>
            <a:lvl7pPr lvl="6" algn="ctr">
              <a:lnSpc>
                <a:spcPct val="100000"/>
              </a:lnSpc>
              <a:spcBef>
                <a:spcPts val="1600"/>
              </a:spcBef>
              <a:spcAft>
                <a:spcPts val="0"/>
              </a:spcAft>
              <a:buNone/>
              <a:defRPr/>
            </a:lvl7pPr>
            <a:lvl8pPr lvl="7" algn="ctr">
              <a:lnSpc>
                <a:spcPct val="100000"/>
              </a:lnSpc>
              <a:spcBef>
                <a:spcPts val="1600"/>
              </a:spcBef>
              <a:spcAft>
                <a:spcPts val="0"/>
              </a:spcAft>
              <a:buNone/>
              <a:defRPr/>
            </a:lvl8pPr>
            <a:lvl9pPr lvl="8" algn="ctr">
              <a:lnSpc>
                <a:spcPct val="100000"/>
              </a:lnSpc>
              <a:spcBef>
                <a:spcPts val="1600"/>
              </a:spcBef>
              <a:spcAft>
                <a:spcPts val="1600"/>
              </a:spcAft>
              <a:buNone/>
              <a:defRPr/>
            </a:lvl9pPr>
          </a:lstStyle>
          <a:p>
            <a:endParaRPr dirty="0"/>
          </a:p>
        </p:txBody>
      </p:sp>
      <p:sp>
        <p:nvSpPr>
          <p:cNvPr id="69" name="Google Shape;69;p9"/>
          <p:cNvSpPr txBox="1">
            <a:spLocks noGrp="1"/>
          </p:cNvSpPr>
          <p:nvPr>
            <p:ph type="title"/>
          </p:nvPr>
        </p:nvSpPr>
        <p:spPr>
          <a:xfrm>
            <a:off x="602400" y="862850"/>
            <a:ext cx="3549600" cy="318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3600">
                <a:solidFill>
                  <a:srgbClr val="27316F"/>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933325" y="4230575"/>
            <a:ext cx="53772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Agenda" userDrawn="1">
  <p:cSld name="CUSTOM_2">
    <p:spTree>
      <p:nvGrpSpPr>
        <p:cNvPr id="1" name="Shape 140"/>
        <p:cNvGrpSpPr/>
        <p:nvPr/>
      </p:nvGrpSpPr>
      <p:grpSpPr>
        <a:xfrm>
          <a:off x="0" y="0"/>
          <a:ext cx="0" cy="0"/>
          <a:chOff x="0" y="0"/>
          <a:chExt cx="0" cy="0"/>
        </a:xfrm>
      </p:grpSpPr>
      <p:sp>
        <p:nvSpPr>
          <p:cNvPr id="142" name="Google Shape;142;p17"/>
          <p:cNvSpPr/>
          <p:nvPr/>
        </p:nvSpPr>
        <p:spPr>
          <a:xfrm rot="10800000">
            <a:off x="735300" y="724075"/>
            <a:ext cx="3241500" cy="3945900"/>
          </a:xfrm>
          <a:prstGeom prst="round1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43" name="Google Shape;143;p17"/>
          <p:cNvSpPr txBox="1"/>
          <p:nvPr/>
        </p:nvSpPr>
        <p:spPr>
          <a:xfrm>
            <a:off x="750000" y="717175"/>
            <a:ext cx="3226800" cy="3945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3600" b="1">
              <a:solidFill>
                <a:srgbClr val="27316F"/>
              </a:solidFill>
              <a:latin typeface="Montserrat"/>
              <a:ea typeface="Montserrat"/>
              <a:cs typeface="Montserrat"/>
              <a:sym typeface="Montserrat"/>
            </a:endParaRPr>
          </a:p>
        </p:txBody>
      </p:sp>
      <p:sp>
        <p:nvSpPr>
          <p:cNvPr id="144" name="Google Shape;144;p17"/>
          <p:cNvSpPr txBox="1">
            <a:spLocks noGrp="1"/>
          </p:cNvSpPr>
          <p:nvPr>
            <p:ph type="subTitle" idx="1"/>
          </p:nvPr>
        </p:nvSpPr>
        <p:spPr>
          <a:xfrm>
            <a:off x="5909000" y="599974"/>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1600"/>
              </a:spcBef>
              <a:spcAft>
                <a:spcPts val="0"/>
              </a:spcAft>
              <a:buNone/>
              <a:defRPr sz="1600"/>
            </a:lvl2pPr>
            <a:lvl3pPr lvl="2" rtl="0">
              <a:lnSpc>
                <a:spcPct val="100000"/>
              </a:lnSpc>
              <a:spcBef>
                <a:spcPts val="1600"/>
              </a:spcBef>
              <a:spcAft>
                <a:spcPts val="0"/>
              </a:spcAft>
              <a:buNone/>
              <a:defRPr sz="1600"/>
            </a:lvl3pPr>
            <a:lvl4pPr lvl="3" rtl="0">
              <a:lnSpc>
                <a:spcPct val="100000"/>
              </a:lnSpc>
              <a:spcBef>
                <a:spcPts val="1600"/>
              </a:spcBef>
              <a:spcAft>
                <a:spcPts val="0"/>
              </a:spcAft>
              <a:buNone/>
              <a:defRPr sz="1600"/>
            </a:lvl4pPr>
            <a:lvl5pPr lvl="4" rtl="0">
              <a:lnSpc>
                <a:spcPct val="100000"/>
              </a:lnSpc>
              <a:spcBef>
                <a:spcPts val="1600"/>
              </a:spcBef>
              <a:spcAft>
                <a:spcPts val="0"/>
              </a:spcAft>
              <a:buNone/>
              <a:defRPr sz="1600"/>
            </a:lvl5pPr>
            <a:lvl6pPr lvl="5" rtl="0">
              <a:lnSpc>
                <a:spcPct val="100000"/>
              </a:lnSpc>
              <a:spcBef>
                <a:spcPts val="1600"/>
              </a:spcBef>
              <a:spcAft>
                <a:spcPts val="0"/>
              </a:spcAft>
              <a:buNone/>
              <a:defRPr sz="1600"/>
            </a:lvl6pPr>
            <a:lvl7pPr lvl="6" rtl="0">
              <a:lnSpc>
                <a:spcPct val="100000"/>
              </a:lnSpc>
              <a:spcBef>
                <a:spcPts val="1600"/>
              </a:spcBef>
              <a:spcAft>
                <a:spcPts val="0"/>
              </a:spcAft>
              <a:buNone/>
              <a:defRPr sz="1600"/>
            </a:lvl7pPr>
            <a:lvl8pPr lvl="7" rtl="0">
              <a:lnSpc>
                <a:spcPct val="100000"/>
              </a:lnSpc>
              <a:spcBef>
                <a:spcPts val="1600"/>
              </a:spcBef>
              <a:spcAft>
                <a:spcPts val="0"/>
              </a:spcAft>
              <a:buNone/>
              <a:defRPr sz="1600"/>
            </a:lvl8pPr>
            <a:lvl9pPr lvl="8" rtl="0">
              <a:lnSpc>
                <a:spcPct val="100000"/>
              </a:lnSpc>
              <a:spcBef>
                <a:spcPts val="1600"/>
              </a:spcBef>
              <a:spcAft>
                <a:spcPts val="1600"/>
              </a:spcAft>
              <a:buNone/>
              <a:defRPr sz="1600"/>
            </a:lvl9pPr>
          </a:lstStyle>
          <a:p>
            <a:endParaRPr/>
          </a:p>
        </p:txBody>
      </p:sp>
      <p:sp>
        <p:nvSpPr>
          <p:cNvPr id="145" name="Google Shape;145;p17"/>
          <p:cNvSpPr txBox="1">
            <a:spLocks noGrp="1"/>
          </p:cNvSpPr>
          <p:nvPr>
            <p:ph type="subTitle" idx="2"/>
          </p:nvPr>
        </p:nvSpPr>
        <p:spPr>
          <a:xfrm>
            <a:off x="5909000" y="1035316"/>
            <a:ext cx="2448000" cy="8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146" name="Google Shape;146;p17"/>
          <p:cNvSpPr txBox="1">
            <a:spLocks noGrp="1"/>
          </p:cNvSpPr>
          <p:nvPr>
            <p:ph type="subTitle" idx="3"/>
          </p:nvPr>
        </p:nvSpPr>
        <p:spPr>
          <a:xfrm>
            <a:off x="5909000" y="2028524"/>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47" name="Google Shape;147;p17"/>
          <p:cNvSpPr txBox="1">
            <a:spLocks noGrp="1"/>
          </p:cNvSpPr>
          <p:nvPr>
            <p:ph type="subTitle" idx="4"/>
          </p:nvPr>
        </p:nvSpPr>
        <p:spPr>
          <a:xfrm>
            <a:off x="5909000" y="2445016"/>
            <a:ext cx="2448000" cy="8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148" name="Google Shape;148;p17"/>
          <p:cNvSpPr txBox="1">
            <a:spLocks noGrp="1"/>
          </p:cNvSpPr>
          <p:nvPr>
            <p:ph type="subTitle" idx="5"/>
          </p:nvPr>
        </p:nvSpPr>
        <p:spPr>
          <a:xfrm>
            <a:off x="5909000" y="3457074"/>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49" name="Google Shape;149;p17"/>
          <p:cNvSpPr txBox="1">
            <a:spLocks noGrp="1"/>
          </p:cNvSpPr>
          <p:nvPr>
            <p:ph type="subTitle" idx="6"/>
          </p:nvPr>
        </p:nvSpPr>
        <p:spPr>
          <a:xfrm>
            <a:off x="5909000" y="3854716"/>
            <a:ext cx="2448000" cy="8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13" name="Google Shape;28;p4">
            <a:extLst>
              <a:ext uri="{FF2B5EF4-FFF2-40B4-BE49-F238E27FC236}">
                <a16:creationId xmlns:a16="http://schemas.microsoft.com/office/drawing/2014/main" id="{EA513E90-3C75-1DED-3C13-C0FBA76D97B7}"/>
              </a:ext>
            </a:extLst>
          </p:cNvPr>
          <p:cNvSpPr/>
          <p:nvPr userDrawn="1"/>
        </p:nvSpPr>
        <p:spPr>
          <a:xfrm>
            <a:off x="-154350" y="236675"/>
            <a:ext cx="7998272" cy="6615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2;p4">
            <a:extLst>
              <a:ext uri="{FF2B5EF4-FFF2-40B4-BE49-F238E27FC236}">
                <a16:creationId xmlns:a16="http://schemas.microsoft.com/office/drawing/2014/main" id="{35988436-3DEF-665E-09EE-BB6EDADAB97C}"/>
              </a:ext>
            </a:extLst>
          </p:cNvPr>
          <p:cNvSpPr txBox="1">
            <a:spLocks noGrp="1"/>
          </p:cNvSpPr>
          <p:nvPr>
            <p:ph type="title"/>
          </p:nvPr>
        </p:nvSpPr>
        <p:spPr>
          <a:xfrm>
            <a:off x="146302" y="281075"/>
            <a:ext cx="7586587"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3">
    <p:bg>
      <p:bgPr>
        <a:solidFill>
          <a:srgbClr val="75C4C0"/>
        </a:solidFill>
        <a:effectLst/>
      </p:bgPr>
    </p:bg>
    <p:spTree>
      <p:nvGrpSpPr>
        <p:cNvPr id="1" name="Shape 151"/>
        <p:cNvGrpSpPr/>
        <p:nvPr/>
      </p:nvGrpSpPr>
      <p:grpSpPr>
        <a:xfrm>
          <a:off x="0" y="0"/>
          <a:ext cx="0" cy="0"/>
          <a:chOff x="0" y="0"/>
          <a:chExt cx="0" cy="0"/>
        </a:xfrm>
      </p:grpSpPr>
      <p:sp>
        <p:nvSpPr>
          <p:cNvPr id="152" name="Google Shape;152;p18"/>
          <p:cNvSpPr/>
          <p:nvPr/>
        </p:nvSpPr>
        <p:spPr>
          <a:xfrm rot="7715609">
            <a:off x="-783378" y="-1062364"/>
            <a:ext cx="2387820" cy="2387820"/>
          </a:xfrm>
          <a:prstGeom prst="blockArc">
            <a:avLst>
              <a:gd name="adj1" fmla="val 11751713"/>
              <a:gd name="adj2" fmla="val 837016"/>
              <a:gd name="adj3" fmla="val 9209"/>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8"/>
          <p:cNvSpPr/>
          <p:nvPr/>
        </p:nvSpPr>
        <p:spPr>
          <a:xfrm>
            <a:off x="7517550" y="3698650"/>
            <a:ext cx="3133200" cy="3133200"/>
          </a:xfrm>
          <a:prstGeom prst="donut">
            <a:avLst>
              <a:gd name="adj" fmla="val 8720"/>
            </a:avLst>
          </a:prstGeom>
          <a:solidFill>
            <a:srgbClr val="FBB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8"/>
          <p:cNvSpPr/>
          <p:nvPr/>
        </p:nvSpPr>
        <p:spPr>
          <a:xfrm rot="10800000">
            <a:off x="707999" y="677333"/>
            <a:ext cx="7126489" cy="4066417"/>
          </a:xfrm>
          <a:prstGeom prst="round1Rect">
            <a:avLst>
              <a:gd name="adj" fmla="val 16667"/>
            </a:avLst>
          </a:prstGeom>
          <a:solidFill>
            <a:srgbClr val="EEEEEE"/>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56" name="Google Shape;156;p18"/>
          <p:cNvSpPr txBox="1"/>
          <p:nvPr/>
        </p:nvSpPr>
        <p:spPr>
          <a:xfrm>
            <a:off x="1094125" y="1417550"/>
            <a:ext cx="4959600" cy="1108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800" b="1">
              <a:solidFill>
                <a:srgbClr val="27316F"/>
              </a:solidFill>
              <a:latin typeface="Montserrat"/>
              <a:ea typeface="Montserrat"/>
              <a:cs typeface="Montserrat"/>
              <a:sym typeface="Montserrat"/>
            </a:endParaRPr>
          </a:p>
        </p:txBody>
      </p:sp>
      <p:sp>
        <p:nvSpPr>
          <p:cNvPr id="157" name="Google Shape;157;p18"/>
          <p:cNvSpPr txBox="1">
            <a:spLocks noGrp="1"/>
          </p:cNvSpPr>
          <p:nvPr>
            <p:ph type="title"/>
          </p:nvPr>
        </p:nvSpPr>
        <p:spPr>
          <a:xfrm>
            <a:off x="1094125" y="558925"/>
            <a:ext cx="6830100" cy="1093200"/>
          </a:xfrm>
          <a:prstGeom prst="rect">
            <a:avLst/>
          </a:prstGeom>
        </p:spPr>
        <p:txBody>
          <a:bodyPr spcFirstLastPara="1" wrap="square" lIns="91425" tIns="91425" rIns="91425" bIns="91425" anchor="t" anchorCtr="0">
            <a:noAutofit/>
          </a:bodyPr>
          <a:lstStyle>
            <a:lvl1pPr lvl="0">
              <a:spcBef>
                <a:spcPts val="0"/>
              </a:spcBef>
              <a:spcAft>
                <a:spcPts val="0"/>
              </a:spcAft>
              <a:buNone/>
              <a:defRPr sz="6000">
                <a:solidFill>
                  <a:srgbClr val="27316F"/>
                </a:solidFill>
              </a:defRPr>
            </a:lvl1pPr>
            <a:lvl2pPr lvl="1">
              <a:spcBef>
                <a:spcPts val="0"/>
              </a:spcBef>
              <a:spcAft>
                <a:spcPts val="0"/>
              </a:spcAft>
              <a:buNone/>
              <a:defRPr sz="4800">
                <a:solidFill>
                  <a:schemeClr val="accent1"/>
                </a:solidFill>
              </a:defRPr>
            </a:lvl2pPr>
            <a:lvl3pPr lvl="2">
              <a:spcBef>
                <a:spcPts val="0"/>
              </a:spcBef>
              <a:spcAft>
                <a:spcPts val="0"/>
              </a:spcAft>
              <a:buNone/>
              <a:defRPr sz="4800">
                <a:solidFill>
                  <a:schemeClr val="accent1"/>
                </a:solidFill>
              </a:defRPr>
            </a:lvl3pPr>
            <a:lvl4pPr lvl="3">
              <a:spcBef>
                <a:spcPts val="0"/>
              </a:spcBef>
              <a:spcAft>
                <a:spcPts val="0"/>
              </a:spcAft>
              <a:buNone/>
              <a:defRPr sz="4800">
                <a:solidFill>
                  <a:schemeClr val="accent1"/>
                </a:solidFill>
              </a:defRPr>
            </a:lvl4pPr>
            <a:lvl5pPr lvl="4">
              <a:spcBef>
                <a:spcPts val="0"/>
              </a:spcBef>
              <a:spcAft>
                <a:spcPts val="0"/>
              </a:spcAft>
              <a:buNone/>
              <a:defRPr sz="4800">
                <a:solidFill>
                  <a:schemeClr val="accent1"/>
                </a:solidFill>
              </a:defRPr>
            </a:lvl5pPr>
            <a:lvl6pPr lvl="5">
              <a:spcBef>
                <a:spcPts val="0"/>
              </a:spcBef>
              <a:spcAft>
                <a:spcPts val="0"/>
              </a:spcAft>
              <a:buNone/>
              <a:defRPr sz="4800">
                <a:solidFill>
                  <a:schemeClr val="accent1"/>
                </a:solidFill>
              </a:defRPr>
            </a:lvl6pPr>
            <a:lvl7pPr lvl="6">
              <a:spcBef>
                <a:spcPts val="0"/>
              </a:spcBef>
              <a:spcAft>
                <a:spcPts val="0"/>
              </a:spcAft>
              <a:buNone/>
              <a:defRPr sz="4800">
                <a:solidFill>
                  <a:schemeClr val="accent1"/>
                </a:solidFill>
              </a:defRPr>
            </a:lvl7pPr>
            <a:lvl8pPr lvl="7">
              <a:spcBef>
                <a:spcPts val="0"/>
              </a:spcBef>
              <a:spcAft>
                <a:spcPts val="0"/>
              </a:spcAft>
              <a:buNone/>
              <a:defRPr sz="4800">
                <a:solidFill>
                  <a:schemeClr val="accent1"/>
                </a:solidFill>
              </a:defRPr>
            </a:lvl8pPr>
            <a:lvl9pPr lvl="8">
              <a:spcBef>
                <a:spcPts val="0"/>
              </a:spcBef>
              <a:spcAft>
                <a:spcPts val="0"/>
              </a:spcAft>
              <a:buNone/>
              <a:defRPr sz="4800">
                <a:solidFill>
                  <a:schemeClr val="accent1"/>
                </a:solidFill>
              </a:defRPr>
            </a:lvl9pPr>
          </a:lstStyle>
          <a:p>
            <a:endParaRPr dirty="0"/>
          </a:p>
        </p:txBody>
      </p:sp>
      <p:sp>
        <p:nvSpPr>
          <p:cNvPr id="158" name="Google Shape;158;p18"/>
          <p:cNvSpPr txBox="1">
            <a:spLocks noGrp="1"/>
          </p:cNvSpPr>
          <p:nvPr>
            <p:ph type="subTitle" idx="1"/>
          </p:nvPr>
        </p:nvSpPr>
        <p:spPr>
          <a:xfrm>
            <a:off x="1094125" y="1618900"/>
            <a:ext cx="6429900" cy="1410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solidFill>
                  <a:srgbClr val="75C4C0"/>
                </a:solidFill>
              </a:defRPr>
            </a:lvl1pPr>
            <a:lvl2pPr lvl="1" rtl="0">
              <a:spcBef>
                <a:spcPts val="1600"/>
              </a:spcBef>
              <a:spcAft>
                <a:spcPts val="0"/>
              </a:spcAft>
              <a:buNone/>
              <a:defRPr sz="1600"/>
            </a:lvl2pPr>
            <a:lvl3pPr lvl="2" rtl="0">
              <a:spcBef>
                <a:spcPts val="1600"/>
              </a:spcBef>
              <a:spcAft>
                <a:spcPts val="0"/>
              </a:spcAft>
              <a:buNone/>
              <a:defRPr sz="1600"/>
            </a:lvl3pPr>
            <a:lvl4pPr lvl="3" rtl="0">
              <a:spcBef>
                <a:spcPts val="1600"/>
              </a:spcBef>
              <a:spcAft>
                <a:spcPts val="0"/>
              </a:spcAft>
              <a:buNone/>
              <a:defRPr sz="1600"/>
            </a:lvl4pPr>
            <a:lvl5pPr lvl="4" rtl="0">
              <a:spcBef>
                <a:spcPts val="1600"/>
              </a:spcBef>
              <a:spcAft>
                <a:spcPts val="0"/>
              </a:spcAft>
              <a:buNone/>
              <a:defRPr sz="1600"/>
            </a:lvl5pPr>
            <a:lvl6pPr lvl="5" rtl="0">
              <a:spcBef>
                <a:spcPts val="1600"/>
              </a:spcBef>
              <a:spcAft>
                <a:spcPts val="0"/>
              </a:spcAft>
              <a:buNone/>
              <a:defRPr sz="1600"/>
            </a:lvl6pPr>
            <a:lvl7pPr lvl="6" rtl="0">
              <a:spcBef>
                <a:spcPts val="1600"/>
              </a:spcBef>
              <a:spcAft>
                <a:spcPts val="0"/>
              </a:spcAft>
              <a:buNone/>
              <a:defRPr sz="1600"/>
            </a:lvl7pPr>
            <a:lvl8pPr lvl="7" rtl="0">
              <a:spcBef>
                <a:spcPts val="1600"/>
              </a:spcBef>
              <a:spcAft>
                <a:spcPts val="0"/>
              </a:spcAft>
              <a:buNone/>
              <a:defRPr sz="1600"/>
            </a:lvl8pPr>
            <a:lvl9pPr lvl="8" rtl="0">
              <a:spcBef>
                <a:spcPts val="1600"/>
              </a:spcBef>
              <a:spcAft>
                <a:spcPts val="1600"/>
              </a:spcAft>
              <a:buNone/>
              <a:defRPr sz="1600"/>
            </a:lvl9pPr>
          </a:lstStyle>
          <a:p>
            <a:endParaRPr dirty="0"/>
          </a:p>
        </p:txBody>
      </p:sp>
      <p:sp>
        <p:nvSpPr>
          <p:cNvPr id="159" name="Google Shape;159;p18"/>
          <p:cNvSpPr/>
          <p:nvPr/>
        </p:nvSpPr>
        <p:spPr>
          <a:xfrm rot="-3224087" flipH="1">
            <a:off x="7023078" y="1718952"/>
            <a:ext cx="1705595" cy="1705595"/>
          </a:xfrm>
          <a:prstGeom prst="blockArc">
            <a:avLst>
              <a:gd name="adj1" fmla="val 13003178"/>
              <a:gd name="adj2" fmla="val 2121832"/>
              <a:gd name="adj3" fmla="val 25028"/>
            </a:avLst>
          </a:prstGeom>
          <a:solidFill>
            <a:srgbClr val="BDC1C6"/>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3000"/>
              <a:buFont typeface="Montserrat"/>
              <a:buNone/>
              <a:defRPr sz="3000" b="1">
                <a:solidFill>
                  <a:srgbClr val="FFFFFF"/>
                </a:solidFill>
                <a:latin typeface="Montserrat"/>
                <a:ea typeface="Montserrat"/>
                <a:cs typeface="Montserrat"/>
                <a:sym typeface="Montserrat"/>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1pPr>
            <a:lvl2pPr marL="914400" lvl="1" indent="-3175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2pPr>
            <a:lvl3pPr marL="1371600" lvl="2" indent="-3175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3pPr>
            <a:lvl4pPr marL="1828800" lvl="3" indent="-3175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4pPr>
            <a:lvl5pPr marL="2286000" lvl="4" indent="-3175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5pPr>
            <a:lvl6pPr marL="2743200" lvl="5" indent="-3175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6pPr>
            <a:lvl7pPr marL="3200400" lvl="6" indent="-3175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7pPr>
            <a:lvl8pPr marL="3657600" lvl="7" indent="-3175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8pPr>
            <a:lvl9pPr marL="4114800" lvl="8" indent="-317500">
              <a:lnSpc>
                <a:spcPct val="115000"/>
              </a:lnSpc>
              <a:spcBef>
                <a:spcPts val="1600"/>
              </a:spcBef>
              <a:spcAft>
                <a:spcPts val="1600"/>
              </a:spcAft>
              <a:buClr>
                <a:schemeClr val="accent1"/>
              </a:buClr>
              <a:buSzPts val="1400"/>
              <a:buFont typeface="Montserrat"/>
              <a:buChar char="■"/>
              <a:defRPr>
                <a:solidFill>
                  <a:schemeClr val="accent1"/>
                </a:solidFill>
                <a:latin typeface="Montserrat"/>
                <a:ea typeface="Montserrat"/>
                <a:cs typeface="Montserrat"/>
                <a:sym typeface="Montserrat"/>
              </a:defRPr>
            </a:lvl9pPr>
          </a:lstStyle>
          <a:p>
            <a:endParaRPr dirty="0"/>
          </a:p>
        </p:txBody>
      </p:sp>
      <p:sp>
        <p:nvSpPr>
          <p:cNvPr id="2" name="Flowchart: Connector 1">
            <a:extLst>
              <a:ext uri="{FF2B5EF4-FFF2-40B4-BE49-F238E27FC236}">
                <a16:creationId xmlns:a16="http://schemas.microsoft.com/office/drawing/2014/main" id="{934962CF-39DF-528B-AF85-D014057F955F}"/>
              </a:ext>
            </a:extLst>
          </p:cNvPr>
          <p:cNvSpPr/>
          <p:nvPr userDrawn="1"/>
        </p:nvSpPr>
        <p:spPr>
          <a:xfrm>
            <a:off x="7902222" y="91319"/>
            <a:ext cx="1060704" cy="1061156"/>
          </a:xfrm>
          <a:prstGeom prst="flowChartConnector">
            <a:avLst/>
          </a:prstGeom>
          <a:blipFill>
            <a:blip r:embed="rId1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6" r:id="rId7"/>
    <p:sldLayoutId id="2147483663" r:id="rId8"/>
    <p:sldLayoutId id="2147483664" r:id="rId9"/>
    <p:sldLayoutId id="2147483666" r:id="rId10"/>
    <p:sldLayoutId id="2147483667"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6.jp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2.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chart" Target="../charts/chart3.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3298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52"/>
          <p:cNvSpPr txBox="1">
            <a:spLocks noGrp="1"/>
          </p:cNvSpPr>
          <p:nvPr>
            <p:ph type="title"/>
          </p:nvPr>
        </p:nvSpPr>
        <p:spPr>
          <a:xfrm>
            <a:off x="1450228" y="3294497"/>
            <a:ext cx="1580576" cy="47140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vi-VN" dirty="0"/>
              <a:t>HOA KỲ</a:t>
            </a:r>
            <a:endParaRPr dirty="0"/>
          </a:p>
        </p:txBody>
      </p:sp>
      <p:sp>
        <p:nvSpPr>
          <p:cNvPr id="694" name="Google Shape;694;p52"/>
          <p:cNvSpPr txBox="1">
            <a:spLocks noGrp="1"/>
          </p:cNvSpPr>
          <p:nvPr>
            <p:ph type="subTitle" idx="1"/>
          </p:nvPr>
        </p:nvSpPr>
        <p:spPr>
          <a:xfrm>
            <a:off x="1382461" y="3676719"/>
            <a:ext cx="1821151" cy="467262"/>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vi-VN" dirty="0">
                <a:solidFill>
                  <a:srgbClr val="27316F"/>
                </a:solidFill>
              </a:rPr>
              <a:t>7.3% dân số</a:t>
            </a:r>
            <a:endParaRPr dirty="0">
              <a:solidFill>
                <a:srgbClr val="27316F"/>
              </a:solidFill>
            </a:endParaRPr>
          </a:p>
        </p:txBody>
      </p:sp>
      <p:sp>
        <p:nvSpPr>
          <p:cNvPr id="688" name="Google Shape;688;p52"/>
          <p:cNvSpPr txBox="1">
            <a:spLocks noGrp="1"/>
          </p:cNvSpPr>
          <p:nvPr>
            <p:ph type="title" idx="2"/>
          </p:nvPr>
        </p:nvSpPr>
        <p:spPr>
          <a:xfrm>
            <a:off x="5287356" y="3256917"/>
            <a:ext cx="2128458" cy="536493"/>
          </a:xfrm>
          <a:prstGeom prst="rect">
            <a:avLst/>
          </a:prstGeom>
        </p:spPr>
        <p:txBody>
          <a:bodyPr spcFirstLastPara="1" wrap="square" lIns="114300" tIns="91425" rIns="91425" bIns="91425" anchor="b" anchorCtr="0">
            <a:noAutofit/>
          </a:bodyPr>
          <a:lstStyle/>
          <a:p>
            <a:pPr marL="0" lvl="0" indent="0" algn="ctr" rtl="0">
              <a:spcBef>
                <a:spcPts val="0"/>
              </a:spcBef>
              <a:spcAft>
                <a:spcPts val="0"/>
              </a:spcAft>
              <a:buClr>
                <a:schemeClr val="dk1"/>
              </a:buClr>
              <a:buSzPts val="1100"/>
              <a:buFont typeface="Arial"/>
              <a:buNone/>
            </a:pPr>
            <a:r>
              <a:rPr lang="vi-VN" sz="1600" dirty="0">
                <a:solidFill>
                  <a:srgbClr val="FF0000"/>
                </a:solidFill>
              </a:rPr>
              <a:t>VIỆT NAM</a:t>
            </a:r>
            <a:endParaRPr sz="1600" dirty="0">
              <a:solidFill>
                <a:srgbClr val="FF0000"/>
              </a:solidFill>
            </a:endParaRPr>
          </a:p>
        </p:txBody>
      </p:sp>
      <p:sp>
        <p:nvSpPr>
          <p:cNvPr id="689" name="Google Shape;689;p52"/>
          <p:cNvSpPr txBox="1">
            <a:spLocks noGrp="1"/>
          </p:cNvSpPr>
          <p:nvPr>
            <p:ph type="subTitle" idx="3"/>
          </p:nvPr>
        </p:nvSpPr>
        <p:spPr>
          <a:xfrm>
            <a:off x="4936752" y="3706872"/>
            <a:ext cx="2829666" cy="47140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solidFill>
                  <a:srgbClr val="FF0000"/>
                </a:solidFill>
              </a:rPr>
              <a:t>47.3% dân số</a:t>
            </a:r>
            <a:endParaRPr dirty="0">
              <a:solidFill>
                <a:srgbClr val="FF0000"/>
              </a:solidFill>
            </a:endParaRPr>
          </a:p>
        </p:txBody>
      </p:sp>
      <p:grpSp>
        <p:nvGrpSpPr>
          <p:cNvPr id="8" name="Google Shape;6821;p64">
            <a:extLst>
              <a:ext uri="{FF2B5EF4-FFF2-40B4-BE49-F238E27FC236}">
                <a16:creationId xmlns:a16="http://schemas.microsoft.com/office/drawing/2014/main" id="{763B221A-3F10-6138-E46A-791E25473AA8}"/>
              </a:ext>
            </a:extLst>
          </p:cNvPr>
          <p:cNvGrpSpPr/>
          <p:nvPr/>
        </p:nvGrpSpPr>
        <p:grpSpPr>
          <a:xfrm>
            <a:off x="1058270" y="729571"/>
            <a:ext cx="2459736" cy="2459736"/>
            <a:chOff x="6000718" y="3070557"/>
            <a:chExt cx="587865" cy="517731"/>
          </a:xfrm>
          <a:solidFill>
            <a:schemeClr val="bg1"/>
          </a:solidFill>
        </p:grpSpPr>
        <p:sp>
          <p:nvSpPr>
            <p:cNvPr id="9" name="Google Shape;6822;p64">
              <a:extLst>
                <a:ext uri="{FF2B5EF4-FFF2-40B4-BE49-F238E27FC236}">
                  <a16:creationId xmlns:a16="http://schemas.microsoft.com/office/drawing/2014/main" id="{9C481950-AA9C-CF76-C838-572DFF35BF43}"/>
                </a:ext>
              </a:extLst>
            </p:cNvPr>
            <p:cNvSpPr/>
            <p:nvPr/>
          </p:nvSpPr>
          <p:spPr>
            <a:xfrm>
              <a:off x="6161116" y="3104229"/>
              <a:ext cx="410235" cy="449911"/>
            </a:xfrm>
            <a:custGeom>
              <a:avLst/>
              <a:gdLst/>
              <a:ahLst/>
              <a:cxnLst/>
              <a:rect l="l" t="t" r="r" b="b"/>
              <a:pathLst>
                <a:path w="71098" h="78008" extrusionOk="0">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grp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823;p64">
              <a:extLst>
                <a:ext uri="{FF2B5EF4-FFF2-40B4-BE49-F238E27FC236}">
                  <a16:creationId xmlns:a16="http://schemas.microsoft.com/office/drawing/2014/main" id="{D7ED53F2-30F9-2B6C-9176-F1F0CAE049C8}"/>
                </a:ext>
              </a:extLst>
            </p:cNvPr>
            <p:cNvSpPr/>
            <p:nvPr/>
          </p:nvSpPr>
          <p:spPr>
            <a:xfrm>
              <a:off x="6032245" y="3317811"/>
              <a:ext cx="62149" cy="151155"/>
            </a:xfrm>
            <a:custGeom>
              <a:avLst/>
              <a:gdLst/>
              <a:ahLst/>
              <a:cxnLst/>
              <a:rect l="l" t="t" r="r" b="b"/>
              <a:pathLst>
                <a:path w="10771" h="26208" extrusionOk="0">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grp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824;p64">
              <a:extLst>
                <a:ext uri="{FF2B5EF4-FFF2-40B4-BE49-F238E27FC236}">
                  <a16:creationId xmlns:a16="http://schemas.microsoft.com/office/drawing/2014/main" id="{399C08B6-874F-5E89-8AF1-047A01C93CBF}"/>
                </a:ext>
              </a:extLst>
            </p:cNvPr>
            <p:cNvSpPr/>
            <p:nvPr/>
          </p:nvSpPr>
          <p:spPr>
            <a:xfrm>
              <a:off x="6189159" y="3073176"/>
              <a:ext cx="117131" cy="35868"/>
            </a:xfrm>
            <a:custGeom>
              <a:avLst/>
              <a:gdLst/>
              <a:ahLst/>
              <a:cxnLst/>
              <a:rect l="l" t="t" r="r" b="b"/>
              <a:pathLst>
                <a:path w="20300" h="6219" extrusionOk="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grp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825;p64">
              <a:extLst>
                <a:ext uri="{FF2B5EF4-FFF2-40B4-BE49-F238E27FC236}">
                  <a16:creationId xmlns:a16="http://schemas.microsoft.com/office/drawing/2014/main" id="{13B1AE1F-918A-38FD-DB24-42629657D55B}"/>
                </a:ext>
              </a:extLst>
            </p:cNvPr>
            <p:cNvSpPr/>
            <p:nvPr/>
          </p:nvSpPr>
          <p:spPr>
            <a:xfrm>
              <a:off x="6123036" y="3116815"/>
              <a:ext cx="22734" cy="17095"/>
            </a:xfrm>
            <a:custGeom>
              <a:avLst/>
              <a:gdLst/>
              <a:ahLst/>
              <a:cxnLst/>
              <a:rect l="l" t="t" r="r" b="b"/>
              <a:pathLst>
                <a:path w="3940" h="2964" extrusionOk="0">
                  <a:moveTo>
                    <a:pt x="3940" y="1"/>
                  </a:moveTo>
                  <a:lnTo>
                    <a:pt x="3940" y="1"/>
                  </a:lnTo>
                  <a:cubicBezTo>
                    <a:pt x="2573" y="923"/>
                    <a:pt x="1260" y="1899"/>
                    <a:pt x="1" y="2964"/>
                  </a:cubicBezTo>
                  <a:cubicBezTo>
                    <a:pt x="1651" y="2839"/>
                    <a:pt x="2964" y="2094"/>
                    <a:pt x="3656" y="568"/>
                  </a:cubicBezTo>
                  <a:cubicBezTo>
                    <a:pt x="3744" y="373"/>
                    <a:pt x="3833" y="196"/>
                    <a:pt x="3940" y="1"/>
                  </a:cubicBezTo>
                  <a:close/>
                </a:path>
              </a:pathLst>
            </a:custGeom>
            <a:grp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826;p64">
              <a:extLst>
                <a:ext uri="{FF2B5EF4-FFF2-40B4-BE49-F238E27FC236}">
                  <a16:creationId xmlns:a16="http://schemas.microsoft.com/office/drawing/2014/main" id="{81C7D20B-7ADC-9598-7B87-50EBE24237FD}"/>
                </a:ext>
              </a:extLst>
            </p:cNvPr>
            <p:cNvSpPr/>
            <p:nvPr/>
          </p:nvSpPr>
          <p:spPr>
            <a:xfrm>
              <a:off x="6099493" y="3152223"/>
              <a:ext cx="3999" cy="4205"/>
            </a:xfrm>
            <a:custGeom>
              <a:avLst/>
              <a:gdLst/>
              <a:ahLst/>
              <a:cxnLst/>
              <a:rect l="l" t="t" r="r" b="b"/>
              <a:pathLst>
                <a:path w="693" h="729" extrusionOk="0">
                  <a:moveTo>
                    <a:pt x="693" y="1"/>
                  </a:moveTo>
                  <a:cubicBezTo>
                    <a:pt x="462" y="231"/>
                    <a:pt x="231" y="480"/>
                    <a:pt x="1" y="728"/>
                  </a:cubicBezTo>
                  <a:cubicBezTo>
                    <a:pt x="284" y="533"/>
                    <a:pt x="533" y="285"/>
                    <a:pt x="693" y="1"/>
                  </a:cubicBezTo>
                  <a:close/>
                </a:path>
              </a:pathLst>
            </a:custGeom>
            <a:grp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827;p64">
              <a:extLst>
                <a:ext uri="{FF2B5EF4-FFF2-40B4-BE49-F238E27FC236}">
                  <a16:creationId xmlns:a16="http://schemas.microsoft.com/office/drawing/2014/main" id="{F20DDA24-0E93-DD17-1B5A-8ED65C6C60D7}"/>
                </a:ext>
              </a:extLst>
            </p:cNvPr>
            <p:cNvSpPr/>
            <p:nvPr/>
          </p:nvSpPr>
          <p:spPr>
            <a:xfrm>
              <a:off x="6350890" y="3500386"/>
              <a:ext cx="45156" cy="42581"/>
            </a:xfrm>
            <a:custGeom>
              <a:avLst/>
              <a:gdLst/>
              <a:ahLst/>
              <a:cxnLst/>
              <a:rect l="l" t="t" r="r" b="b"/>
              <a:pathLst>
                <a:path w="7826" h="7383" extrusionOk="0">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grp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828;p64">
              <a:extLst>
                <a:ext uri="{FF2B5EF4-FFF2-40B4-BE49-F238E27FC236}">
                  <a16:creationId xmlns:a16="http://schemas.microsoft.com/office/drawing/2014/main" id="{65849AD8-B736-871F-149D-1CEAC65E3E36}"/>
                </a:ext>
              </a:extLst>
            </p:cNvPr>
            <p:cNvSpPr/>
            <p:nvPr/>
          </p:nvSpPr>
          <p:spPr>
            <a:xfrm>
              <a:off x="6263064" y="3138409"/>
              <a:ext cx="28469" cy="38688"/>
            </a:xfrm>
            <a:custGeom>
              <a:avLst/>
              <a:gdLst/>
              <a:ahLst/>
              <a:cxnLst/>
              <a:rect l="l" t="t" r="r" b="b"/>
              <a:pathLst>
                <a:path w="4934" h="6708" extrusionOk="0">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grp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829;p64">
              <a:extLst>
                <a:ext uri="{FF2B5EF4-FFF2-40B4-BE49-F238E27FC236}">
                  <a16:creationId xmlns:a16="http://schemas.microsoft.com/office/drawing/2014/main" id="{443F5984-F992-EC1E-B255-FA1C37A96913}"/>
                </a:ext>
              </a:extLst>
            </p:cNvPr>
            <p:cNvSpPr/>
            <p:nvPr/>
          </p:nvSpPr>
          <p:spPr>
            <a:xfrm>
              <a:off x="6251907" y="3097504"/>
              <a:ext cx="26011" cy="13686"/>
            </a:xfrm>
            <a:custGeom>
              <a:avLst/>
              <a:gdLst/>
              <a:ahLst/>
              <a:cxnLst/>
              <a:rect l="l" t="t" r="r" b="b"/>
              <a:pathLst>
                <a:path w="4508" h="2373" extrusionOk="0">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grp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830;p64">
              <a:extLst>
                <a:ext uri="{FF2B5EF4-FFF2-40B4-BE49-F238E27FC236}">
                  <a16:creationId xmlns:a16="http://schemas.microsoft.com/office/drawing/2014/main" id="{42A7D193-F3A9-5017-5055-5BB380166171}"/>
                </a:ext>
              </a:extLst>
            </p:cNvPr>
            <p:cNvSpPr/>
            <p:nvPr/>
          </p:nvSpPr>
          <p:spPr>
            <a:xfrm>
              <a:off x="6251498" y="3152108"/>
              <a:ext cx="21609" cy="17008"/>
            </a:xfrm>
            <a:custGeom>
              <a:avLst/>
              <a:gdLst/>
              <a:ahLst/>
              <a:cxnLst/>
              <a:rect l="l" t="t" r="r" b="b"/>
              <a:pathLst>
                <a:path w="3745" h="2949" extrusionOk="0">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grp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831;p64">
              <a:extLst>
                <a:ext uri="{FF2B5EF4-FFF2-40B4-BE49-F238E27FC236}">
                  <a16:creationId xmlns:a16="http://schemas.microsoft.com/office/drawing/2014/main" id="{56106E79-3BC4-A70F-6B00-1A1889345E15}"/>
                </a:ext>
              </a:extLst>
            </p:cNvPr>
            <p:cNvSpPr/>
            <p:nvPr/>
          </p:nvSpPr>
          <p:spPr>
            <a:xfrm>
              <a:off x="6000718" y="3070557"/>
              <a:ext cx="587865" cy="517731"/>
            </a:xfrm>
            <a:custGeom>
              <a:avLst/>
              <a:gdLst/>
              <a:ahLst/>
              <a:cxnLst/>
              <a:rect l="l" t="t" r="r" b="b"/>
              <a:pathLst>
                <a:path w="101883" h="89767" extrusionOk="0">
                  <a:moveTo>
                    <a:pt x="50267" y="444"/>
                  </a:moveTo>
                  <a:cubicBezTo>
                    <a:pt x="55590" y="462"/>
                    <a:pt x="60878" y="1384"/>
                    <a:pt x="65881" y="3177"/>
                  </a:cubicBezTo>
                  <a:cubicBezTo>
                    <a:pt x="89445" y="11622"/>
                    <a:pt x="101883" y="37138"/>
                    <a:pt x="93614" y="60186"/>
                  </a:cubicBezTo>
                  <a:cubicBezTo>
                    <a:pt x="87173" y="78160"/>
                    <a:pt x="70033" y="89321"/>
                    <a:pt x="51598" y="89321"/>
                  </a:cubicBezTo>
                  <a:cubicBezTo>
                    <a:pt x="46275" y="89321"/>
                    <a:pt x="41005" y="88381"/>
                    <a:pt x="36002" y="86588"/>
                  </a:cubicBezTo>
                  <a:cubicBezTo>
                    <a:pt x="12421" y="78143"/>
                    <a:pt x="0" y="52628"/>
                    <a:pt x="8251" y="29597"/>
                  </a:cubicBezTo>
                  <a:cubicBezTo>
                    <a:pt x="14692" y="11605"/>
                    <a:pt x="31850" y="444"/>
                    <a:pt x="50267" y="444"/>
                  </a:cubicBezTo>
                  <a:close/>
                  <a:moveTo>
                    <a:pt x="50267" y="0"/>
                  </a:moveTo>
                  <a:cubicBezTo>
                    <a:pt x="45672" y="0"/>
                    <a:pt x="41094" y="692"/>
                    <a:pt x="36711" y="2041"/>
                  </a:cubicBezTo>
                  <a:cubicBezTo>
                    <a:pt x="32364" y="3372"/>
                    <a:pt x="28265" y="5359"/>
                    <a:pt x="24504" y="7896"/>
                  </a:cubicBezTo>
                  <a:cubicBezTo>
                    <a:pt x="11640" y="16644"/>
                    <a:pt x="4347" y="31531"/>
                    <a:pt x="5341" y="47056"/>
                  </a:cubicBezTo>
                  <a:cubicBezTo>
                    <a:pt x="5714" y="52858"/>
                    <a:pt x="7222" y="58536"/>
                    <a:pt x="9777" y="63753"/>
                  </a:cubicBezTo>
                  <a:cubicBezTo>
                    <a:pt x="12350" y="69022"/>
                    <a:pt x="15898" y="73760"/>
                    <a:pt x="20245" y="77681"/>
                  </a:cubicBezTo>
                  <a:cubicBezTo>
                    <a:pt x="28930" y="85568"/>
                    <a:pt x="40125" y="89766"/>
                    <a:pt x="51538" y="89766"/>
                  </a:cubicBezTo>
                  <a:cubicBezTo>
                    <a:pt x="56096" y="89766"/>
                    <a:pt x="60690" y="89097"/>
                    <a:pt x="65172" y="87724"/>
                  </a:cubicBezTo>
                  <a:cubicBezTo>
                    <a:pt x="69501" y="86376"/>
                    <a:pt x="73618" y="84406"/>
                    <a:pt x="77361" y="81851"/>
                  </a:cubicBezTo>
                  <a:cubicBezTo>
                    <a:pt x="90225" y="73121"/>
                    <a:pt x="97518" y="58234"/>
                    <a:pt x="96524" y="42709"/>
                  </a:cubicBezTo>
                  <a:cubicBezTo>
                    <a:pt x="96152" y="36907"/>
                    <a:pt x="94643" y="31229"/>
                    <a:pt x="92088" y="26012"/>
                  </a:cubicBezTo>
                  <a:cubicBezTo>
                    <a:pt x="89533" y="20743"/>
                    <a:pt x="85985" y="16005"/>
                    <a:pt x="81620" y="12084"/>
                  </a:cubicBezTo>
                  <a:cubicBezTo>
                    <a:pt x="73032" y="4330"/>
                    <a:pt x="61854" y="36"/>
                    <a:pt x="50285" y="0"/>
                  </a:cubicBezTo>
                  <a:close/>
                </a:path>
              </a:pathLst>
            </a:custGeom>
            <a:grp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E2EA906A-659A-4707-65CB-B418C399EFBB}"/>
              </a:ext>
            </a:extLst>
          </p:cNvPr>
          <p:cNvPicPr>
            <a:picLocks noChangeAspect="1"/>
          </p:cNvPicPr>
          <p:nvPr/>
        </p:nvPicPr>
        <p:blipFill>
          <a:blip r:embed="rId3"/>
          <a:stretch>
            <a:fillRect/>
          </a:stretch>
        </p:blipFill>
        <p:spPr>
          <a:xfrm>
            <a:off x="5159871" y="705538"/>
            <a:ext cx="2637916" cy="2637916"/>
          </a:xfrm>
          <a:prstGeom prst="rect">
            <a:avLst/>
          </a:prstGeom>
        </p:spPr>
      </p:pic>
      <p:sp>
        <p:nvSpPr>
          <p:cNvPr id="20" name="Rectangle 19">
            <a:extLst>
              <a:ext uri="{FF2B5EF4-FFF2-40B4-BE49-F238E27FC236}">
                <a16:creationId xmlns:a16="http://schemas.microsoft.com/office/drawing/2014/main" id="{9D05173E-BE35-0C2A-B9FE-7EE6B0F3BC7F}"/>
              </a:ext>
            </a:extLst>
          </p:cNvPr>
          <p:cNvSpPr/>
          <p:nvPr/>
        </p:nvSpPr>
        <p:spPr>
          <a:xfrm>
            <a:off x="261258" y="0"/>
            <a:ext cx="477196" cy="60089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2</a:t>
            </a:r>
            <a:endParaRPr lang="vi-VN" sz="2000" b="1" dirty="0">
              <a:latin typeface="Montserrat" panose="00000500000000000000" pitchFamily="2" charset="0"/>
            </a:endParaRPr>
          </a:p>
        </p:txBody>
      </p:sp>
      <p:pic>
        <p:nvPicPr>
          <p:cNvPr id="21" name="Picture 20">
            <a:extLst>
              <a:ext uri="{FF2B5EF4-FFF2-40B4-BE49-F238E27FC236}">
                <a16:creationId xmlns:a16="http://schemas.microsoft.com/office/drawing/2014/main" id="{A5C7C45B-B84C-4C00-52C5-057D3730A50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7">
            <a:extLst>
              <a:ext uri="{FF2B5EF4-FFF2-40B4-BE49-F238E27FC236}">
                <a16:creationId xmlns:a16="http://schemas.microsoft.com/office/drawing/2014/main" id="{C80C3B8C-3703-E09C-5FC9-DA36B30C0761}"/>
              </a:ext>
            </a:extLst>
          </p:cNvPr>
          <p:cNvPicPr>
            <a:picLocks noChangeAspect="1"/>
          </p:cNvPicPr>
          <p:nvPr/>
        </p:nvPicPr>
        <p:blipFill>
          <a:blip r:embed="rId5"/>
          <a:stretch>
            <a:fillRect/>
          </a:stretch>
        </p:blipFill>
        <p:spPr>
          <a:xfrm>
            <a:off x="7546145" y="1197824"/>
            <a:ext cx="1079169" cy="811606"/>
          </a:xfrm>
          <a:prstGeom prst="rect">
            <a:avLst/>
          </a:prstGeom>
        </p:spPr>
      </p:pic>
      <p:cxnSp>
        <p:nvCxnSpPr>
          <p:cNvPr id="24" name="Straight Arrow Connector 23">
            <a:extLst>
              <a:ext uri="{FF2B5EF4-FFF2-40B4-BE49-F238E27FC236}">
                <a16:creationId xmlns:a16="http://schemas.microsoft.com/office/drawing/2014/main" id="{C206A473-A5F6-5256-1989-697C7F5C8419}"/>
              </a:ext>
            </a:extLst>
          </p:cNvPr>
          <p:cNvCxnSpPr>
            <a:cxnSpLocks/>
          </p:cNvCxnSpPr>
          <p:nvPr/>
        </p:nvCxnSpPr>
        <p:spPr>
          <a:xfrm>
            <a:off x="6596743" y="1051935"/>
            <a:ext cx="1157608" cy="551692"/>
          </a:xfrm>
          <a:prstGeom prst="straightConnector1">
            <a:avLst/>
          </a:prstGeom>
          <a:ln>
            <a:solidFill>
              <a:srgbClr val="27316F"/>
            </a:solidFill>
            <a:tailEnd type="triangle"/>
          </a:ln>
        </p:spPr>
        <p:style>
          <a:lnRef idx="3">
            <a:schemeClr val="dk1"/>
          </a:lnRef>
          <a:fillRef idx="0">
            <a:schemeClr val="dk1"/>
          </a:fillRef>
          <a:effectRef idx="2">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94">
                                            <p:txEl>
                                              <p:pRg st="0" end="0"/>
                                            </p:txEl>
                                          </p:spTgt>
                                        </p:tgtEl>
                                        <p:attrNameLst>
                                          <p:attrName>style.visibility</p:attrName>
                                        </p:attrNameLst>
                                      </p:cBhvr>
                                      <p:to>
                                        <p:strVal val="visible"/>
                                      </p:to>
                                    </p:set>
                                    <p:animEffect transition="in" filter="barn(inVertical)">
                                      <p:cBhvr>
                                        <p:cTn id="10" dur="500"/>
                                        <p:tgtEl>
                                          <p:spTgt spid="694">
                                            <p:txEl>
                                              <p:pRg st="0" end="0"/>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87"/>
                                        </p:tgtEl>
                                        <p:attrNameLst>
                                          <p:attrName>style.visibility</p:attrName>
                                        </p:attrNameLst>
                                      </p:cBhvr>
                                      <p:to>
                                        <p:strVal val="visible"/>
                                      </p:to>
                                    </p:set>
                                    <p:animEffect transition="in" filter="barn(inVertical)">
                                      <p:cBhvr>
                                        <p:cTn id="13" dur="500"/>
                                        <p:tgtEl>
                                          <p:spTgt spid="68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688"/>
                                        </p:tgtEl>
                                        <p:attrNameLst>
                                          <p:attrName>style.visibility</p:attrName>
                                        </p:attrNameLst>
                                      </p:cBhvr>
                                      <p:to>
                                        <p:strVal val="visible"/>
                                      </p:to>
                                    </p:set>
                                    <p:animEffect transition="in" filter="wipe(down)">
                                      <p:cBhvr>
                                        <p:cTn id="21" dur="500"/>
                                        <p:tgtEl>
                                          <p:spTgt spid="688"/>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689">
                                            <p:txEl>
                                              <p:pRg st="0" end="0"/>
                                            </p:txEl>
                                          </p:spTgt>
                                        </p:tgtEl>
                                        <p:attrNameLst>
                                          <p:attrName>style.visibility</p:attrName>
                                        </p:attrNameLst>
                                      </p:cBhvr>
                                      <p:to>
                                        <p:strVal val="visible"/>
                                      </p:to>
                                    </p:set>
                                    <p:animEffect transition="in" filter="wipe(down)">
                                      <p:cBhvr>
                                        <p:cTn id="24" dur="500"/>
                                        <p:tgtEl>
                                          <p:spTgt spid="689">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p:cTn id="29" dur="1000" fill="hold"/>
                                        <p:tgtEl>
                                          <p:spTgt spid="24"/>
                                        </p:tgtEl>
                                        <p:attrNameLst>
                                          <p:attrName>ppt_w</p:attrName>
                                        </p:attrNameLst>
                                      </p:cBhvr>
                                      <p:tavLst>
                                        <p:tav tm="0">
                                          <p:val>
                                            <p:fltVal val="0"/>
                                          </p:val>
                                        </p:tav>
                                        <p:tav tm="100000">
                                          <p:val>
                                            <p:strVal val="#ppt_w"/>
                                          </p:val>
                                        </p:tav>
                                      </p:tavLst>
                                    </p:anim>
                                    <p:anim calcmode="lin" valueType="num">
                                      <p:cBhvr>
                                        <p:cTn id="30" dur="1000" fill="hold"/>
                                        <p:tgtEl>
                                          <p:spTgt spid="24"/>
                                        </p:tgtEl>
                                        <p:attrNameLst>
                                          <p:attrName>ppt_h</p:attrName>
                                        </p:attrNameLst>
                                      </p:cBhvr>
                                      <p:tavLst>
                                        <p:tav tm="0">
                                          <p:val>
                                            <p:fltVal val="0"/>
                                          </p:val>
                                        </p:tav>
                                        <p:tav tm="100000">
                                          <p:val>
                                            <p:strVal val="#ppt_h"/>
                                          </p:val>
                                        </p:tav>
                                      </p:tavLst>
                                    </p:anim>
                                    <p:anim calcmode="lin" valueType="num">
                                      <p:cBhvr>
                                        <p:cTn id="31" dur="1000" fill="hold"/>
                                        <p:tgtEl>
                                          <p:spTgt spid="24"/>
                                        </p:tgtEl>
                                        <p:attrNameLst>
                                          <p:attrName>style.rotation</p:attrName>
                                        </p:attrNameLst>
                                      </p:cBhvr>
                                      <p:tavLst>
                                        <p:tav tm="0">
                                          <p:val>
                                            <p:fltVal val="90"/>
                                          </p:val>
                                        </p:tav>
                                        <p:tav tm="100000">
                                          <p:val>
                                            <p:fltVal val="0"/>
                                          </p:val>
                                        </p:tav>
                                      </p:tavLst>
                                    </p:anim>
                                    <p:animEffect transition="in" filter="fade">
                                      <p:cBhvr>
                                        <p:cTn id="32" dur="1000"/>
                                        <p:tgtEl>
                                          <p:spTgt spid="24"/>
                                        </p:tgtEl>
                                      </p:cBhvr>
                                    </p:animEffect>
                                  </p:childTnLst>
                                </p:cTn>
                              </p:par>
                              <p:par>
                                <p:cTn id="33" presetID="3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anim calcmode="lin" valueType="num">
                                      <p:cBhvr>
                                        <p:cTn id="35" dur="1000" fill="hold"/>
                                        <p:tgtEl>
                                          <p:spTgt spid="28"/>
                                        </p:tgtEl>
                                        <p:attrNameLst>
                                          <p:attrName>ppt_w</p:attrName>
                                        </p:attrNameLst>
                                      </p:cBhvr>
                                      <p:tavLst>
                                        <p:tav tm="0">
                                          <p:val>
                                            <p:fltVal val="0"/>
                                          </p:val>
                                        </p:tav>
                                        <p:tav tm="100000">
                                          <p:val>
                                            <p:strVal val="#ppt_w"/>
                                          </p:val>
                                        </p:tav>
                                      </p:tavLst>
                                    </p:anim>
                                    <p:anim calcmode="lin" valueType="num">
                                      <p:cBhvr>
                                        <p:cTn id="36" dur="1000" fill="hold"/>
                                        <p:tgtEl>
                                          <p:spTgt spid="28"/>
                                        </p:tgtEl>
                                        <p:attrNameLst>
                                          <p:attrName>ppt_h</p:attrName>
                                        </p:attrNameLst>
                                      </p:cBhvr>
                                      <p:tavLst>
                                        <p:tav tm="0">
                                          <p:val>
                                            <p:fltVal val="0"/>
                                          </p:val>
                                        </p:tav>
                                        <p:tav tm="100000">
                                          <p:val>
                                            <p:strVal val="#ppt_h"/>
                                          </p:val>
                                        </p:tav>
                                      </p:tavLst>
                                    </p:anim>
                                    <p:anim calcmode="lin" valueType="num">
                                      <p:cBhvr>
                                        <p:cTn id="37" dur="1000" fill="hold"/>
                                        <p:tgtEl>
                                          <p:spTgt spid="28"/>
                                        </p:tgtEl>
                                        <p:attrNameLst>
                                          <p:attrName>style.rotation</p:attrName>
                                        </p:attrNameLst>
                                      </p:cBhvr>
                                      <p:tavLst>
                                        <p:tav tm="0">
                                          <p:val>
                                            <p:fltVal val="90"/>
                                          </p:val>
                                        </p:tav>
                                        <p:tav tm="100000">
                                          <p:val>
                                            <p:fltVal val="0"/>
                                          </p:val>
                                        </p:tav>
                                      </p:tavLst>
                                    </p:anim>
                                    <p:animEffect transition="in" filter="fade">
                                      <p:cBhvr>
                                        <p:cTn id="3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 grpId="0"/>
      <p:bldP spid="694" grpId="0" build="p"/>
      <p:bldP spid="688" grpId="0"/>
      <p:bldP spid="68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48DFD-5582-EFA7-4C0B-7F5795FA0866}"/>
              </a:ext>
            </a:extLst>
          </p:cNvPr>
          <p:cNvSpPr>
            <a:spLocks noGrp="1"/>
          </p:cNvSpPr>
          <p:nvPr>
            <p:ph type="title"/>
          </p:nvPr>
        </p:nvSpPr>
        <p:spPr>
          <a:xfrm>
            <a:off x="778706" y="300445"/>
            <a:ext cx="7586587" cy="572700"/>
          </a:xfrm>
        </p:spPr>
        <p:txBody>
          <a:bodyPr/>
          <a:lstStyle/>
          <a:p>
            <a:r>
              <a:rPr lang="vi-VN" dirty="0"/>
              <a:t>CƠ CHẾ TĂNG HUYẾT ÁP</a:t>
            </a:r>
          </a:p>
        </p:txBody>
      </p:sp>
      <p:pic>
        <p:nvPicPr>
          <p:cNvPr id="5" name="Picture 4">
            <a:extLst>
              <a:ext uri="{FF2B5EF4-FFF2-40B4-BE49-F238E27FC236}">
                <a16:creationId xmlns:a16="http://schemas.microsoft.com/office/drawing/2014/main" id="{26889457-522B-3BE7-3C62-89FC3B669652}"/>
              </a:ext>
            </a:extLst>
          </p:cNvPr>
          <p:cNvPicPr>
            <a:picLocks noChangeAspect="1"/>
          </p:cNvPicPr>
          <p:nvPr/>
        </p:nvPicPr>
        <p:blipFill>
          <a:blip r:embed="rId3"/>
          <a:stretch>
            <a:fillRect/>
          </a:stretch>
        </p:blipFill>
        <p:spPr>
          <a:xfrm>
            <a:off x="1076368" y="934264"/>
            <a:ext cx="6309905" cy="3908791"/>
          </a:xfrm>
          <a:prstGeom prst="rect">
            <a:avLst/>
          </a:prstGeom>
        </p:spPr>
      </p:pic>
      <p:sp>
        <p:nvSpPr>
          <p:cNvPr id="6" name="Rectangle 5">
            <a:extLst>
              <a:ext uri="{FF2B5EF4-FFF2-40B4-BE49-F238E27FC236}">
                <a16:creationId xmlns:a16="http://schemas.microsoft.com/office/drawing/2014/main" id="{F27B8A88-157D-7368-F8AF-D9A73B0AFCF0}"/>
              </a:ext>
            </a:extLst>
          </p:cNvPr>
          <p:cNvSpPr/>
          <p:nvPr/>
        </p:nvSpPr>
        <p:spPr>
          <a:xfrm>
            <a:off x="261258" y="0"/>
            <a:ext cx="477196" cy="60089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2</a:t>
            </a:r>
            <a:endParaRPr lang="vi-VN" sz="2000" b="1" dirty="0">
              <a:latin typeface="Montserrat" panose="00000500000000000000" pitchFamily="2" charset="0"/>
            </a:endParaRPr>
          </a:p>
        </p:txBody>
      </p:sp>
      <p:pic>
        <p:nvPicPr>
          <p:cNvPr id="7" name="Picture 6">
            <a:extLst>
              <a:ext uri="{FF2B5EF4-FFF2-40B4-BE49-F238E27FC236}">
                <a16:creationId xmlns:a16="http://schemas.microsoft.com/office/drawing/2014/main" id="{118941CB-6065-312C-6C71-29498E5E61B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47078"/>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FD431-BB28-D7D9-5DF8-90939892A8B4}"/>
              </a:ext>
            </a:extLst>
          </p:cNvPr>
          <p:cNvSpPr>
            <a:spLocks noGrp="1"/>
          </p:cNvSpPr>
          <p:nvPr>
            <p:ph type="title"/>
          </p:nvPr>
        </p:nvSpPr>
        <p:spPr>
          <a:xfrm>
            <a:off x="738454" y="300445"/>
            <a:ext cx="7586587" cy="572700"/>
          </a:xfrm>
        </p:spPr>
        <p:txBody>
          <a:bodyPr/>
          <a:lstStyle/>
          <a:p>
            <a:r>
              <a:rPr lang="vi-VN" dirty="0"/>
              <a:t>NGUYÊN NHÂN NGUYÊN PHÁT</a:t>
            </a:r>
          </a:p>
        </p:txBody>
      </p:sp>
      <p:pic>
        <p:nvPicPr>
          <p:cNvPr id="3" name="image4.png">
            <a:extLst>
              <a:ext uri="{FF2B5EF4-FFF2-40B4-BE49-F238E27FC236}">
                <a16:creationId xmlns:a16="http://schemas.microsoft.com/office/drawing/2014/main" id="{F077B8E3-C404-B251-8D07-122331FB38CE}"/>
              </a:ext>
            </a:extLst>
          </p:cNvPr>
          <p:cNvPicPr/>
          <p:nvPr/>
        </p:nvPicPr>
        <p:blipFill rotWithShape="1">
          <a:blip r:embed="rId3"/>
          <a:srcRect t="8588" r="196" b="307"/>
          <a:stretch/>
        </p:blipFill>
        <p:spPr>
          <a:xfrm>
            <a:off x="1048511" y="987552"/>
            <a:ext cx="6750015" cy="3767328"/>
          </a:xfrm>
          <a:prstGeom prst="rect">
            <a:avLst/>
          </a:prstGeom>
          <a:ln/>
        </p:spPr>
      </p:pic>
      <p:pic>
        <p:nvPicPr>
          <p:cNvPr id="5" name="Picture 4">
            <a:extLst>
              <a:ext uri="{FF2B5EF4-FFF2-40B4-BE49-F238E27FC236}">
                <a16:creationId xmlns:a16="http://schemas.microsoft.com/office/drawing/2014/main" id="{BFCFDF7D-71D0-4E2E-60E1-F44EF8ABDA3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D9130217-CD32-18CD-0CCE-81FE047D7771}"/>
              </a:ext>
            </a:extLst>
          </p:cNvPr>
          <p:cNvSpPr/>
          <p:nvPr/>
        </p:nvSpPr>
        <p:spPr>
          <a:xfrm>
            <a:off x="261258" y="0"/>
            <a:ext cx="477196" cy="60089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2</a:t>
            </a:r>
            <a:endParaRPr lang="vi-VN" sz="2000" b="1" dirty="0">
              <a:latin typeface="Montserrat" panose="00000500000000000000" pitchFamily="2" charset="0"/>
            </a:endParaRPr>
          </a:p>
        </p:txBody>
      </p:sp>
    </p:spTree>
    <p:extLst>
      <p:ext uri="{BB962C8B-B14F-4D97-AF65-F5344CB8AC3E}">
        <p14:creationId xmlns:p14="http://schemas.microsoft.com/office/powerpoint/2010/main" val="1310066545"/>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grpSp>
        <p:nvGrpSpPr>
          <p:cNvPr id="303" name="Google Shape;303;p38"/>
          <p:cNvGrpSpPr/>
          <p:nvPr/>
        </p:nvGrpSpPr>
        <p:grpSpPr>
          <a:xfrm>
            <a:off x="3291563" y="1592225"/>
            <a:ext cx="2560875" cy="2611413"/>
            <a:chOff x="3291563" y="1592225"/>
            <a:chExt cx="2560875" cy="2611413"/>
          </a:xfrm>
        </p:grpSpPr>
        <p:sp>
          <p:nvSpPr>
            <p:cNvPr id="304" name="Google Shape;304;p38"/>
            <p:cNvSpPr/>
            <p:nvPr/>
          </p:nvSpPr>
          <p:spPr>
            <a:xfrm>
              <a:off x="3745013" y="2605338"/>
              <a:ext cx="146400" cy="597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38"/>
            <p:cNvGrpSpPr/>
            <p:nvPr/>
          </p:nvGrpSpPr>
          <p:grpSpPr>
            <a:xfrm>
              <a:off x="3291563" y="1592225"/>
              <a:ext cx="1557751" cy="1053300"/>
              <a:chOff x="3313199" y="1592225"/>
              <a:chExt cx="1557751" cy="1053300"/>
            </a:xfrm>
          </p:grpSpPr>
          <p:sp>
            <p:nvSpPr>
              <p:cNvPr id="306" name="Google Shape;306;p38"/>
              <p:cNvSpPr/>
              <p:nvPr/>
            </p:nvSpPr>
            <p:spPr>
              <a:xfrm>
                <a:off x="3313199" y="1592225"/>
                <a:ext cx="1053300" cy="1053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8"/>
              <p:cNvSpPr/>
              <p:nvPr/>
            </p:nvSpPr>
            <p:spPr>
              <a:xfrm rot="5400000">
                <a:off x="4498800" y="1819925"/>
                <a:ext cx="146400" cy="597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 name="Google Shape;308;p38"/>
            <p:cNvGrpSpPr/>
            <p:nvPr/>
          </p:nvGrpSpPr>
          <p:grpSpPr>
            <a:xfrm>
              <a:off x="4799138" y="1592225"/>
              <a:ext cx="1053300" cy="1598500"/>
              <a:chOff x="4813374" y="1592225"/>
              <a:chExt cx="1053300" cy="1598500"/>
            </a:xfrm>
          </p:grpSpPr>
          <p:sp>
            <p:nvSpPr>
              <p:cNvPr id="309" name="Google Shape;309;p38"/>
              <p:cNvSpPr/>
              <p:nvPr/>
            </p:nvSpPr>
            <p:spPr>
              <a:xfrm>
                <a:off x="4813374" y="1592225"/>
                <a:ext cx="1053300" cy="105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8"/>
              <p:cNvSpPr/>
              <p:nvPr/>
            </p:nvSpPr>
            <p:spPr>
              <a:xfrm>
                <a:off x="5281625" y="2592825"/>
                <a:ext cx="146400" cy="59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311;p38"/>
            <p:cNvGrpSpPr/>
            <p:nvPr/>
          </p:nvGrpSpPr>
          <p:grpSpPr>
            <a:xfrm>
              <a:off x="4302663" y="3150338"/>
              <a:ext cx="1549774" cy="1053300"/>
              <a:chOff x="4324300" y="3137825"/>
              <a:chExt cx="1549774" cy="1053300"/>
            </a:xfrm>
          </p:grpSpPr>
          <p:sp>
            <p:nvSpPr>
              <p:cNvPr id="312" name="Google Shape;312;p38"/>
              <p:cNvSpPr/>
              <p:nvPr/>
            </p:nvSpPr>
            <p:spPr>
              <a:xfrm>
                <a:off x="4820774" y="3137825"/>
                <a:ext cx="1053300" cy="1053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8"/>
              <p:cNvSpPr/>
              <p:nvPr/>
            </p:nvSpPr>
            <p:spPr>
              <a:xfrm rot="5400000">
                <a:off x="4550050" y="3390650"/>
                <a:ext cx="146400" cy="597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 name="Google Shape;314;p38"/>
            <p:cNvSpPr/>
            <p:nvPr/>
          </p:nvSpPr>
          <p:spPr>
            <a:xfrm>
              <a:off x="3291563" y="3150338"/>
              <a:ext cx="1053300" cy="105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8"/>
            <p:cNvSpPr/>
            <p:nvPr/>
          </p:nvSpPr>
          <p:spPr>
            <a:xfrm>
              <a:off x="3421013" y="3292400"/>
              <a:ext cx="794400" cy="794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 name="Google Shape;316;p38"/>
            <p:cNvSpPr/>
            <p:nvPr/>
          </p:nvSpPr>
          <p:spPr>
            <a:xfrm>
              <a:off x="4923063" y="3292400"/>
              <a:ext cx="794400" cy="794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 name="Google Shape;317;p38"/>
            <p:cNvSpPr/>
            <p:nvPr/>
          </p:nvSpPr>
          <p:spPr>
            <a:xfrm>
              <a:off x="4923063" y="1721775"/>
              <a:ext cx="794400" cy="794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38"/>
            <p:cNvSpPr/>
            <p:nvPr/>
          </p:nvSpPr>
          <p:spPr>
            <a:xfrm>
              <a:off x="3421013" y="1721775"/>
              <a:ext cx="794400" cy="794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319" name="Google Shape;319;p38"/>
            <p:cNvCxnSpPr/>
            <p:nvPr/>
          </p:nvCxnSpPr>
          <p:spPr>
            <a:xfrm>
              <a:off x="3818213" y="3176063"/>
              <a:ext cx="0" cy="0"/>
            </a:xfrm>
            <a:prstGeom prst="straightConnector1">
              <a:avLst/>
            </a:prstGeom>
            <a:noFill/>
            <a:ln w="9525" cap="flat" cmpd="sng">
              <a:solidFill>
                <a:schemeClr val="dk2"/>
              </a:solidFill>
              <a:prstDash val="solid"/>
              <a:round/>
              <a:headEnd type="none" w="med" len="med"/>
              <a:tailEnd type="none" w="med" len="med"/>
            </a:ln>
          </p:spPr>
        </p:cxnSp>
      </p:grpSp>
      <p:sp>
        <p:nvSpPr>
          <p:cNvPr id="320" name="Google Shape;320;p38"/>
          <p:cNvSpPr txBox="1">
            <a:spLocks noGrp="1"/>
          </p:cNvSpPr>
          <p:nvPr>
            <p:ph type="title"/>
          </p:nvPr>
        </p:nvSpPr>
        <p:spPr>
          <a:xfrm>
            <a:off x="738454" y="271754"/>
            <a:ext cx="773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dirty="0">
                <a:solidFill>
                  <a:schemeClr val="lt1"/>
                </a:solidFill>
              </a:rPr>
              <a:t>NGUYÊN NHÂN THỨ PHÁT</a:t>
            </a:r>
            <a:endParaRPr dirty="0"/>
          </a:p>
        </p:txBody>
      </p:sp>
      <p:sp>
        <p:nvSpPr>
          <p:cNvPr id="321" name="Google Shape;321;p38"/>
          <p:cNvSpPr txBox="1">
            <a:spLocks noGrp="1"/>
          </p:cNvSpPr>
          <p:nvPr>
            <p:ph type="subTitle" idx="4294967295"/>
          </p:nvPr>
        </p:nvSpPr>
        <p:spPr>
          <a:xfrm>
            <a:off x="553914" y="1903520"/>
            <a:ext cx="2351752" cy="900113"/>
          </a:xfrm>
          <a:prstGeom prst="rect">
            <a:avLst/>
          </a:prstGeom>
          <a:ln>
            <a:noFill/>
          </a:ln>
        </p:spPr>
        <p:txBody>
          <a:bodyPr spcFirstLastPara="1" wrap="square" lIns="91425" tIns="91425" rIns="91425" bIns="91425" anchor="ctr" anchorCtr="0">
            <a:noAutofit/>
          </a:bodyPr>
          <a:lstStyle/>
          <a:p>
            <a:pPr marL="0" lvl="0" indent="0" algn="r" rtl="0">
              <a:lnSpc>
                <a:spcPct val="100000"/>
              </a:lnSpc>
              <a:spcBef>
                <a:spcPts val="0"/>
              </a:spcBef>
              <a:spcAft>
                <a:spcPts val="1600"/>
              </a:spcAft>
              <a:buNone/>
            </a:pPr>
            <a:r>
              <a:rPr lang="vi-VN" dirty="0"/>
              <a:t>Thiếu máu và thiếu oxy tới thận, hẹp động mạch thận</a:t>
            </a:r>
          </a:p>
        </p:txBody>
      </p:sp>
      <p:sp>
        <p:nvSpPr>
          <p:cNvPr id="322" name="Google Shape;322;p38"/>
          <p:cNvSpPr txBox="1">
            <a:spLocks noGrp="1"/>
          </p:cNvSpPr>
          <p:nvPr>
            <p:ph type="subTitle" idx="4294967295"/>
          </p:nvPr>
        </p:nvSpPr>
        <p:spPr>
          <a:xfrm>
            <a:off x="939809" y="1509820"/>
            <a:ext cx="1965858" cy="3937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vi-VN" sz="1600" b="1" dirty="0">
                <a:solidFill>
                  <a:srgbClr val="27316F"/>
                </a:solidFill>
              </a:rPr>
              <a:t>BỆNH THẬN</a:t>
            </a:r>
            <a:endParaRPr sz="1600" b="1" dirty="0">
              <a:solidFill>
                <a:srgbClr val="27316F"/>
              </a:solidFill>
            </a:endParaRPr>
          </a:p>
        </p:txBody>
      </p:sp>
      <p:sp>
        <p:nvSpPr>
          <p:cNvPr id="323" name="Google Shape;323;p38"/>
          <p:cNvSpPr txBox="1">
            <a:spLocks noGrp="1"/>
          </p:cNvSpPr>
          <p:nvPr>
            <p:ph type="subTitle" idx="4294967295"/>
          </p:nvPr>
        </p:nvSpPr>
        <p:spPr>
          <a:xfrm>
            <a:off x="735106" y="3456377"/>
            <a:ext cx="2155145" cy="900113"/>
          </a:xfrm>
          <a:prstGeom prst="rect">
            <a:avLst/>
          </a:prstGeom>
          <a:ln>
            <a:noFill/>
          </a:ln>
        </p:spPr>
        <p:txBody>
          <a:bodyPr spcFirstLastPara="1" wrap="square" lIns="91425" tIns="91425" rIns="101900" bIns="91425" anchor="ctr" anchorCtr="0">
            <a:noAutofit/>
          </a:bodyPr>
          <a:lstStyle/>
          <a:p>
            <a:pPr marL="0" lvl="0" indent="0" algn="r">
              <a:lnSpc>
                <a:spcPct val="100000"/>
              </a:lnSpc>
              <a:spcAft>
                <a:spcPts val="1600"/>
              </a:spcAft>
              <a:buNone/>
            </a:pPr>
            <a:r>
              <a:rPr lang="vi-VN" dirty="0"/>
              <a:t>NSAIDs, corticoids</a:t>
            </a:r>
            <a:endParaRPr dirty="0"/>
          </a:p>
        </p:txBody>
      </p:sp>
      <p:sp>
        <p:nvSpPr>
          <p:cNvPr id="324" name="Google Shape;324;p38"/>
          <p:cNvSpPr txBox="1">
            <a:spLocks noGrp="1"/>
          </p:cNvSpPr>
          <p:nvPr>
            <p:ph type="subTitle" idx="4294967295"/>
          </p:nvPr>
        </p:nvSpPr>
        <p:spPr>
          <a:xfrm>
            <a:off x="750522" y="3153726"/>
            <a:ext cx="2155145" cy="3937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vi-VN" sz="1600" b="1" dirty="0">
                <a:solidFill>
                  <a:srgbClr val="27316F"/>
                </a:solidFill>
              </a:rPr>
              <a:t>DO THUỐC</a:t>
            </a:r>
            <a:endParaRPr sz="1600" b="1" dirty="0">
              <a:solidFill>
                <a:srgbClr val="27316F"/>
              </a:solidFill>
            </a:endParaRPr>
          </a:p>
        </p:txBody>
      </p:sp>
      <p:sp>
        <p:nvSpPr>
          <p:cNvPr id="325" name="Google Shape;325;p38"/>
          <p:cNvSpPr txBox="1">
            <a:spLocks noGrp="1"/>
          </p:cNvSpPr>
          <p:nvPr>
            <p:ph type="subTitle" idx="4294967295"/>
          </p:nvPr>
        </p:nvSpPr>
        <p:spPr>
          <a:xfrm>
            <a:off x="6351269" y="1975465"/>
            <a:ext cx="2544535" cy="900113"/>
          </a:xfrm>
          <a:prstGeom prst="rect">
            <a:avLst/>
          </a:prstGeom>
          <a:ln>
            <a:noFill/>
          </a:ln>
        </p:spPr>
        <p:txBody>
          <a:bodyPr spcFirstLastPara="1" wrap="square" lIns="91425" tIns="91425" rIns="91425" bIns="91425" anchor="ctr" anchorCtr="0">
            <a:noAutofit/>
          </a:bodyPr>
          <a:lstStyle/>
          <a:p>
            <a:pPr marL="0" lvl="0" indent="0" algn="l" rtl="0">
              <a:lnSpc>
                <a:spcPct val="100000"/>
              </a:lnSpc>
              <a:spcBef>
                <a:spcPts val="0"/>
              </a:spcBef>
              <a:spcAft>
                <a:spcPts val="1600"/>
              </a:spcAft>
              <a:buNone/>
            </a:pPr>
            <a:r>
              <a:rPr lang="vi-VN" dirty="0"/>
              <a:t>Hội chứng Conn</a:t>
            </a:r>
          </a:p>
          <a:p>
            <a:pPr marL="0" lvl="0" indent="0" algn="l" rtl="0">
              <a:lnSpc>
                <a:spcPct val="100000"/>
              </a:lnSpc>
              <a:spcBef>
                <a:spcPts val="0"/>
              </a:spcBef>
              <a:spcAft>
                <a:spcPts val="1600"/>
              </a:spcAft>
              <a:buNone/>
            </a:pPr>
            <a:r>
              <a:rPr lang="vi-VN" dirty="0"/>
              <a:t>Hội chứng Cushing</a:t>
            </a:r>
            <a:endParaRPr dirty="0"/>
          </a:p>
        </p:txBody>
      </p:sp>
      <p:sp>
        <p:nvSpPr>
          <p:cNvPr id="326" name="Google Shape;326;p38"/>
          <p:cNvSpPr txBox="1">
            <a:spLocks noGrp="1"/>
          </p:cNvSpPr>
          <p:nvPr>
            <p:ph type="subTitle" idx="4294967295"/>
          </p:nvPr>
        </p:nvSpPr>
        <p:spPr>
          <a:xfrm>
            <a:off x="6351269" y="1581765"/>
            <a:ext cx="2544535" cy="393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vi-VN" sz="1600" b="1" dirty="0">
                <a:solidFill>
                  <a:srgbClr val="27316F"/>
                </a:solidFill>
              </a:rPr>
              <a:t>NỘI TIẾT</a:t>
            </a:r>
            <a:endParaRPr sz="1600" b="1" dirty="0">
              <a:solidFill>
                <a:srgbClr val="27316F"/>
              </a:solidFill>
            </a:endParaRPr>
          </a:p>
        </p:txBody>
      </p:sp>
      <p:sp>
        <p:nvSpPr>
          <p:cNvPr id="327" name="Google Shape;327;p38"/>
          <p:cNvSpPr txBox="1">
            <a:spLocks noGrp="1"/>
          </p:cNvSpPr>
          <p:nvPr>
            <p:ph type="subTitle" idx="4294967295"/>
          </p:nvPr>
        </p:nvSpPr>
        <p:spPr>
          <a:xfrm>
            <a:off x="6351269" y="3579146"/>
            <a:ext cx="2544535" cy="900113"/>
          </a:xfrm>
          <a:prstGeom prst="rect">
            <a:avLst/>
          </a:prstGeom>
          <a:ln>
            <a:noFill/>
          </a:ln>
        </p:spPr>
        <p:txBody>
          <a:bodyPr spcFirstLastPara="1" wrap="square" lIns="91425" tIns="91425" rIns="91425" bIns="91425" anchor="ctr" anchorCtr="0">
            <a:noAutofit/>
          </a:bodyPr>
          <a:lstStyle/>
          <a:p>
            <a:pPr marL="0" lvl="0" indent="0" algn="l" rtl="0">
              <a:lnSpc>
                <a:spcPct val="100000"/>
              </a:lnSpc>
              <a:spcBef>
                <a:spcPts val="0"/>
              </a:spcBef>
              <a:spcAft>
                <a:spcPts val="1600"/>
              </a:spcAft>
              <a:buNone/>
            </a:pPr>
            <a:r>
              <a:rPr lang="vi-VN" dirty="0"/>
              <a:t>U nội sọ, mang thai</a:t>
            </a:r>
            <a:endParaRPr dirty="0"/>
          </a:p>
        </p:txBody>
      </p:sp>
      <p:sp>
        <p:nvSpPr>
          <p:cNvPr id="328" name="Google Shape;328;p38"/>
          <p:cNvSpPr txBox="1">
            <a:spLocks noGrp="1"/>
          </p:cNvSpPr>
          <p:nvPr>
            <p:ph type="subTitle" idx="4294967295"/>
          </p:nvPr>
        </p:nvSpPr>
        <p:spPr>
          <a:xfrm>
            <a:off x="6306710" y="3140295"/>
            <a:ext cx="2589095" cy="586574"/>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vi-VN" sz="1600" b="1" dirty="0">
                <a:solidFill>
                  <a:srgbClr val="27316F"/>
                </a:solidFill>
              </a:rPr>
              <a:t>NGUYÊN NHÂN KHÁC</a:t>
            </a:r>
            <a:endParaRPr sz="1600" b="1" dirty="0">
              <a:solidFill>
                <a:srgbClr val="27316F"/>
              </a:solidFill>
            </a:endParaRPr>
          </a:p>
        </p:txBody>
      </p:sp>
      <p:grpSp>
        <p:nvGrpSpPr>
          <p:cNvPr id="334" name="Google Shape;334;p38"/>
          <p:cNvGrpSpPr/>
          <p:nvPr/>
        </p:nvGrpSpPr>
        <p:grpSpPr>
          <a:xfrm>
            <a:off x="5198000" y="3511270"/>
            <a:ext cx="260349" cy="362292"/>
            <a:chOff x="5388757" y="2414659"/>
            <a:chExt cx="260349" cy="362292"/>
          </a:xfrm>
          <a:solidFill>
            <a:srgbClr val="B64926"/>
          </a:solidFill>
        </p:grpSpPr>
        <p:sp>
          <p:nvSpPr>
            <p:cNvPr id="335" name="Google Shape;335;p38"/>
            <p:cNvSpPr/>
            <p:nvPr/>
          </p:nvSpPr>
          <p:spPr>
            <a:xfrm>
              <a:off x="5388757" y="2414659"/>
              <a:ext cx="260349" cy="362292"/>
            </a:xfrm>
            <a:custGeom>
              <a:avLst/>
              <a:gdLst/>
              <a:ahLst/>
              <a:cxnLst/>
              <a:rect l="l" t="t" r="r" b="b"/>
              <a:pathLst>
                <a:path w="8180" h="11383" extrusionOk="0">
                  <a:moveTo>
                    <a:pt x="4096" y="322"/>
                  </a:moveTo>
                  <a:cubicBezTo>
                    <a:pt x="4286" y="322"/>
                    <a:pt x="4465" y="429"/>
                    <a:pt x="4572" y="596"/>
                  </a:cubicBezTo>
                  <a:cubicBezTo>
                    <a:pt x="4608" y="643"/>
                    <a:pt x="4655" y="679"/>
                    <a:pt x="4727" y="679"/>
                  </a:cubicBezTo>
                  <a:lnTo>
                    <a:pt x="5358" y="679"/>
                  </a:lnTo>
                  <a:cubicBezTo>
                    <a:pt x="5465" y="679"/>
                    <a:pt x="5548" y="774"/>
                    <a:pt x="5548" y="881"/>
                  </a:cubicBezTo>
                  <a:lnTo>
                    <a:pt x="5548" y="1429"/>
                  </a:lnTo>
                  <a:lnTo>
                    <a:pt x="2679" y="1429"/>
                  </a:lnTo>
                  <a:lnTo>
                    <a:pt x="2679" y="881"/>
                  </a:lnTo>
                  <a:lnTo>
                    <a:pt x="2643" y="881"/>
                  </a:lnTo>
                  <a:cubicBezTo>
                    <a:pt x="2643" y="774"/>
                    <a:pt x="2727" y="679"/>
                    <a:pt x="2834" y="679"/>
                  </a:cubicBezTo>
                  <a:lnTo>
                    <a:pt x="3465" y="679"/>
                  </a:lnTo>
                  <a:cubicBezTo>
                    <a:pt x="3536" y="679"/>
                    <a:pt x="3584" y="655"/>
                    <a:pt x="3620" y="596"/>
                  </a:cubicBezTo>
                  <a:cubicBezTo>
                    <a:pt x="3727" y="417"/>
                    <a:pt x="3905" y="322"/>
                    <a:pt x="4096" y="322"/>
                  </a:cubicBezTo>
                  <a:close/>
                  <a:moveTo>
                    <a:pt x="7477" y="1036"/>
                  </a:moveTo>
                  <a:cubicBezTo>
                    <a:pt x="7680" y="1036"/>
                    <a:pt x="7846" y="1203"/>
                    <a:pt x="7846" y="1417"/>
                  </a:cubicBezTo>
                  <a:lnTo>
                    <a:pt x="7846" y="10680"/>
                  </a:lnTo>
                  <a:lnTo>
                    <a:pt x="7834" y="10680"/>
                  </a:lnTo>
                  <a:cubicBezTo>
                    <a:pt x="7834" y="10895"/>
                    <a:pt x="7668" y="11061"/>
                    <a:pt x="7465" y="11061"/>
                  </a:cubicBezTo>
                  <a:lnTo>
                    <a:pt x="691" y="11061"/>
                  </a:lnTo>
                  <a:cubicBezTo>
                    <a:pt x="476" y="11061"/>
                    <a:pt x="322" y="10895"/>
                    <a:pt x="322" y="10680"/>
                  </a:cubicBezTo>
                  <a:lnTo>
                    <a:pt x="322" y="1417"/>
                  </a:lnTo>
                  <a:cubicBezTo>
                    <a:pt x="322" y="1203"/>
                    <a:pt x="476" y="1036"/>
                    <a:pt x="691" y="1036"/>
                  </a:cubicBezTo>
                  <a:lnTo>
                    <a:pt x="2310" y="1036"/>
                  </a:lnTo>
                  <a:lnTo>
                    <a:pt x="2310" y="1596"/>
                  </a:lnTo>
                  <a:cubicBezTo>
                    <a:pt x="2310" y="1679"/>
                    <a:pt x="2381" y="1751"/>
                    <a:pt x="2477" y="1751"/>
                  </a:cubicBezTo>
                  <a:lnTo>
                    <a:pt x="5691" y="1751"/>
                  </a:lnTo>
                  <a:cubicBezTo>
                    <a:pt x="5775" y="1751"/>
                    <a:pt x="5846" y="1679"/>
                    <a:pt x="5846" y="1596"/>
                  </a:cubicBezTo>
                  <a:lnTo>
                    <a:pt x="5846" y="1036"/>
                  </a:lnTo>
                  <a:close/>
                  <a:moveTo>
                    <a:pt x="4084" y="0"/>
                  </a:moveTo>
                  <a:cubicBezTo>
                    <a:pt x="3798" y="0"/>
                    <a:pt x="3548" y="131"/>
                    <a:pt x="3381" y="358"/>
                  </a:cubicBezTo>
                  <a:lnTo>
                    <a:pt x="2834" y="358"/>
                  </a:lnTo>
                  <a:cubicBezTo>
                    <a:pt x="2608" y="358"/>
                    <a:pt x="2393" y="500"/>
                    <a:pt x="2346" y="715"/>
                  </a:cubicBezTo>
                  <a:lnTo>
                    <a:pt x="703" y="715"/>
                  </a:lnTo>
                  <a:cubicBezTo>
                    <a:pt x="322" y="715"/>
                    <a:pt x="0" y="1024"/>
                    <a:pt x="0" y="1417"/>
                  </a:cubicBezTo>
                  <a:lnTo>
                    <a:pt x="0" y="10680"/>
                  </a:lnTo>
                  <a:cubicBezTo>
                    <a:pt x="0" y="11073"/>
                    <a:pt x="310" y="11383"/>
                    <a:pt x="703" y="11383"/>
                  </a:cubicBezTo>
                  <a:lnTo>
                    <a:pt x="7477" y="11383"/>
                  </a:lnTo>
                  <a:cubicBezTo>
                    <a:pt x="7858" y="11383"/>
                    <a:pt x="8180" y="11073"/>
                    <a:pt x="8180" y="10680"/>
                  </a:cubicBezTo>
                  <a:lnTo>
                    <a:pt x="8180" y="1417"/>
                  </a:lnTo>
                  <a:cubicBezTo>
                    <a:pt x="8156" y="1024"/>
                    <a:pt x="7846" y="715"/>
                    <a:pt x="7465" y="715"/>
                  </a:cubicBezTo>
                  <a:lnTo>
                    <a:pt x="5822" y="715"/>
                  </a:lnTo>
                  <a:cubicBezTo>
                    <a:pt x="5751" y="500"/>
                    <a:pt x="5560" y="358"/>
                    <a:pt x="5334" y="358"/>
                  </a:cubicBezTo>
                  <a:lnTo>
                    <a:pt x="4786" y="358"/>
                  </a:lnTo>
                  <a:cubicBezTo>
                    <a:pt x="4620" y="131"/>
                    <a:pt x="4346" y="0"/>
                    <a:pt x="40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38"/>
            <p:cNvSpPr/>
            <p:nvPr/>
          </p:nvSpPr>
          <p:spPr>
            <a:xfrm>
              <a:off x="5513425" y="2437384"/>
              <a:ext cx="10248" cy="10280"/>
            </a:xfrm>
            <a:custGeom>
              <a:avLst/>
              <a:gdLst/>
              <a:ahLst/>
              <a:cxnLst/>
              <a:rect l="l" t="t" r="r" b="b"/>
              <a:pathLst>
                <a:path w="322" h="323" extrusionOk="0">
                  <a:moveTo>
                    <a:pt x="167" y="1"/>
                  </a:moveTo>
                  <a:cubicBezTo>
                    <a:pt x="72" y="1"/>
                    <a:pt x="0" y="72"/>
                    <a:pt x="0" y="167"/>
                  </a:cubicBezTo>
                  <a:cubicBezTo>
                    <a:pt x="0" y="251"/>
                    <a:pt x="72" y="322"/>
                    <a:pt x="167" y="322"/>
                  </a:cubicBezTo>
                  <a:cubicBezTo>
                    <a:pt x="250" y="322"/>
                    <a:pt x="322" y="251"/>
                    <a:pt x="322" y="167"/>
                  </a:cubicBezTo>
                  <a:cubicBezTo>
                    <a:pt x="322" y="72"/>
                    <a:pt x="250"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p:nvPr/>
          </p:nvSpPr>
          <p:spPr>
            <a:xfrm>
              <a:off x="5411100" y="2460140"/>
              <a:ext cx="214517" cy="283106"/>
            </a:xfrm>
            <a:custGeom>
              <a:avLst/>
              <a:gdLst/>
              <a:ahLst/>
              <a:cxnLst/>
              <a:rect l="l" t="t" r="r" b="b"/>
              <a:pathLst>
                <a:path w="6740" h="8895" extrusionOk="0">
                  <a:moveTo>
                    <a:pt x="5692" y="0"/>
                  </a:moveTo>
                  <a:cubicBezTo>
                    <a:pt x="5596" y="0"/>
                    <a:pt x="5525" y="72"/>
                    <a:pt x="5525" y="167"/>
                  </a:cubicBezTo>
                  <a:cubicBezTo>
                    <a:pt x="5525" y="250"/>
                    <a:pt x="5596" y="322"/>
                    <a:pt x="5692" y="322"/>
                  </a:cubicBezTo>
                  <a:lnTo>
                    <a:pt x="6418" y="322"/>
                  </a:lnTo>
                  <a:lnTo>
                    <a:pt x="6418" y="8561"/>
                  </a:lnTo>
                  <a:lnTo>
                    <a:pt x="334" y="8561"/>
                  </a:lnTo>
                  <a:lnTo>
                    <a:pt x="334" y="345"/>
                  </a:lnTo>
                  <a:lnTo>
                    <a:pt x="1060" y="345"/>
                  </a:lnTo>
                  <a:cubicBezTo>
                    <a:pt x="1144" y="345"/>
                    <a:pt x="1227" y="262"/>
                    <a:pt x="1227" y="179"/>
                  </a:cubicBezTo>
                  <a:cubicBezTo>
                    <a:pt x="1227" y="83"/>
                    <a:pt x="1144" y="12"/>
                    <a:pt x="1060" y="12"/>
                  </a:cubicBezTo>
                  <a:lnTo>
                    <a:pt x="167" y="12"/>
                  </a:lnTo>
                  <a:cubicBezTo>
                    <a:pt x="72" y="12"/>
                    <a:pt x="1" y="83"/>
                    <a:pt x="1" y="179"/>
                  </a:cubicBezTo>
                  <a:lnTo>
                    <a:pt x="1" y="8739"/>
                  </a:lnTo>
                  <a:cubicBezTo>
                    <a:pt x="1" y="8823"/>
                    <a:pt x="72" y="8894"/>
                    <a:pt x="167" y="8894"/>
                  </a:cubicBezTo>
                  <a:lnTo>
                    <a:pt x="6585" y="8894"/>
                  </a:lnTo>
                  <a:cubicBezTo>
                    <a:pt x="6668" y="8894"/>
                    <a:pt x="6739" y="8823"/>
                    <a:pt x="6739" y="8739"/>
                  </a:cubicBezTo>
                  <a:lnTo>
                    <a:pt x="6739" y="179"/>
                  </a:lnTo>
                  <a:cubicBezTo>
                    <a:pt x="6739" y="72"/>
                    <a:pt x="6668" y="0"/>
                    <a:pt x="65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8"/>
            <p:cNvSpPr/>
            <p:nvPr/>
          </p:nvSpPr>
          <p:spPr>
            <a:xfrm>
              <a:off x="5439904" y="2488562"/>
              <a:ext cx="78837" cy="106495"/>
            </a:xfrm>
            <a:custGeom>
              <a:avLst/>
              <a:gdLst/>
              <a:ahLst/>
              <a:cxnLst/>
              <a:rect l="l" t="t" r="r" b="b"/>
              <a:pathLst>
                <a:path w="2477" h="3346" extrusionOk="0">
                  <a:moveTo>
                    <a:pt x="1405" y="322"/>
                  </a:moveTo>
                  <a:cubicBezTo>
                    <a:pt x="1608" y="322"/>
                    <a:pt x="1774" y="488"/>
                    <a:pt x="1774" y="703"/>
                  </a:cubicBezTo>
                  <a:lnTo>
                    <a:pt x="1774" y="1060"/>
                  </a:lnTo>
                  <a:cubicBezTo>
                    <a:pt x="1774" y="1357"/>
                    <a:pt x="1536" y="1607"/>
                    <a:pt x="1227" y="1607"/>
                  </a:cubicBezTo>
                  <a:cubicBezTo>
                    <a:pt x="929" y="1607"/>
                    <a:pt x="679" y="1357"/>
                    <a:pt x="679" y="1060"/>
                  </a:cubicBezTo>
                  <a:lnTo>
                    <a:pt x="679" y="703"/>
                  </a:lnTo>
                  <a:cubicBezTo>
                    <a:pt x="679" y="488"/>
                    <a:pt x="834" y="322"/>
                    <a:pt x="1048" y="322"/>
                  </a:cubicBezTo>
                  <a:close/>
                  <a:moveTo>
                    <a:pt x="1417" y="1905"/>
                  </a:moveTo>
                  <a:lnTo>
                    <a:pt x="1417" y="2012"/>
                  </a:lnTo>
                  <a:cubicBezTo>
                    <a:pt x="1417" y="2084"/>
                    <a:pt x="1429" y="2143"/>
                    <a:pt x="1465" y="2191"/>
                  </a:cubicBezTo>
                  <a:lnTo>
                    <a:pt x="1239" y="2405"/>
                  </a:lnTo>
                  <a:lnTo>
                    <a:pt x="1215" y="2405"/>
                  </a:lnTo>
                  <a:lnTo>
                    <a:pt x="989" y="2191"/>
                  </a:lnTo>
                  <a:cubicBezTo>
                    <a:pt x="1012" y="2143"/>
                    <a:pt x="1036" y="2084"/>
                    <a:pt x="1036" y="2012"/>
                  </a:cubicBezTo>
                  <a:lnTo>
                    <a:pt x="1036" y="1905"/>
                  </a:lnTo>
                  <a:cubicBezTo>
                    <a:pt x="1096" y="1917"/>
                    <a:pt x="1155" y="1917"/>
                    <a:pt x="1227" y="1917"/>
                  </a:cubicBezTo>
                  <a:cubicBezTo>
                    <a:pt x="1286" y="1917"/>
                    <a:pt x="1358" y="1917"/>
                    <a:pt x="1417" y="1905"/>
                  </a:cubicBezTo>
                  <a:close/>
                  <a:moveTo>
                    <a:pt x="1703" y="2393"/>
                  </a:moveTo>
                  <a:lnTo>
                    <a:pt x="1989" y="2548"/>
                  </a:lnTo>
                  <a:cubicBezTo>
                    <a:pt x="2048" y="2572"/>
                    <a:pt x="2084" y="2643"/>
                    <a:pt x="2084" y="2703"/>
                  </a:cubicBezTo>
                  <a:lnTo>
                    <a:pt x="2084" y="3024"/>
                  </a:lnTo>
                  <a:lnTo>
                    <a:pt x="2120" y="3024"/>
                  </a:lnTo>
                  <a:lnTo>
                    <a:pt x="322" y="3036"/>
                  </a:lnTo>
                  <a:cubicBezTo>
                    <a:pt x="322" y="3036"/>
                    <a:pt x="298" y="3036"/>
                    <a:pt x="298" y="3024"/>
                  </a:cubicBezTo>
                  <a:lnTo>
                    <a:pt x="298" y="2703"/>
                  </a:lnTo>
                  <a:cubicBezTo>
                    <a:pt x="298" y="2631"/>
                    <a:pt x="346" y="2572"/>
                    <a:pt x="405" y="2548"/>
                  </a:cubicBezTo>
                  <a:lnTo>
                    <a:pt x="691" y="2393"/>
                  </a:lnTo>
                  <a:lnTo>
                    <a:pt x="953" y="2667"/>
                  </a:lnTo>
                  <a:cubicBezTo>
                    <a:pt x="1012" y="2715"/>
                    <a:pt x="1108" y="2762"/>
                    <a:pt x="1191" y="2762"/>
                  </a:cubicBezTo>
                  <a:cubicBezTo>
                    <a:pt x="1286" y="2762"/>
                    <a:pt x="1370" y="2738"/>
                    <a:pt x="1429" y="2667"/>
                  </a:cubicBezTo>
                  <a:lnTo>
                    <a:pt x="1703" y="2393"/>
                  </a:lnTo>
                  <a:close/>
                  <a:moveTo>
                    <a:pt x="1048" y="0"/>
                  </a:moveTo>
                  <a:cubicBezTo>
                    <a:pt x="655" y="0"/>
                    <a:pt x="346" y="310"/>
                    <a:pt x="346" y="703"/>
                  </a:cubicBezTo>
                  <a:lnTo>
                    <a:pt x="346" y="1060"/>
                  </a:lnTo>
                  <a:cubicBezTo>
                    <a:pt x="346" y="1334"/>
                    <a:pt x="477" y="1607"/>
                    <a:pt x="703" y="1750"/>
                  </a:cubicBezTo>
                  <a:lnTo>
                    <a:pt x="703" y="2012"/>
                  </a:lnTo>
                  <a:lnTo>
                    <a:pt x="703" y="2024"/>
                  </a:lnTo>
                  <a:lnTo>
                    <a:pt x="286" y="2227"/>
                  </a:lnTo>
                  <a:cubicBezTo>
                    <a:pt x="108" y="2322"/>
                    <a:pt x="0" y="2500"/>
                    <a:pt x="0" y="2691"/>
                  </a:cubicBezTo>
                  <a:lnTo>
                    <a:pt x="0" y="3000"/>
                  </a:lnTo>
                  <a:cubicBezTo>
                    <a:pt x="0" y="3203"/>
                    <a:pt x="155" y="3346"/>
                    <a:pt x="346" y="3346"/>
                  </a:cubicBezTo>
                  <a:lnTo>
                    <a:pt x="2132" y="3346"/>
                  </a:lnTo>
                  <a:cubicBezTo>
                    <a:pt x="2322" y="3346"/>
                    <a:pt x="2477" y="3203"/>
                    <a:pt x="2477" y="3000"/>
                  </a:cubicBezTo>
                  <a:lnTo>
                    <a:pt x="2477" y="2691"/>
                  </a:lnTo>
                  <a:cubicBezTo>
                    <a:pt x="2465" y="2500"/>
                    <a:pt x="2334" y="2322"/>
                    <a:pt x="2167" y="2227"/>
                  </a:cubicBezTo>
                  <a:lnTo>
                    <a:pt x="1751" y="2024"/>
                  </a:lnTo>
                  <a:lnTo>
                    <a:pt x="1751" y="2012"/>
                  </a:lnTo>
                  <a:lnTo>
                    <a:pt x="1751" y="1750"/>
                  </a:lnTo>
                  <a:cubicBezTo>
                    <a:pt x="1965" y="1595"/>
                    <a:pt x="2108" y="1334"/>
                    <a:pt x="2108" y="1060"/>
                  </a:cubicBezTo>
                  <a:lnTo>
                    <a:pt x="2108" y="703"/>
                  </a:lnTo>
                  <a:cubicBezTo>
                    <a:pt x="2108" y="310"/>
                    <a:pt x="1786" y="0"/>
                    <a:pt x="140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8"/>
            <p:cNvSpPr/>
            <p:nvPr/>
          </p:nvSpPr>
          <p:spPr>
            <a:xfrm>
              <a:off x="5530103" y="2494228"/>
              <a:ext cx="67856" cy="33005"/>
            </a:xfrm>
            <a:custGeom>
              <a:avLst/>
              <a:gdLst/>
              <a:ahLst/>
              <a:cxnLst/>
              <a:rect l="l" t="t" r="r" b="b"/>
              <a:pathLst>
                <a:path w="2132" h="1037" extrusionOk="0">
                  <a:moveTo>
                    <a:pt x="1786" y="346"/>
                  </a:moveTo>
                  <a:lnTo>
                    <a:pt x="1786" y="715"/>
                  </a:lnTo>
                  <a:lnTo>
                    <a:pt x="345" y="715"/>
                  </a:lnTo>
                  <a:lnTo>
                    <a:pt x="345" y="346"/>
                  </a:lnTo>
                  <a:close/>
                  <a:moveTo>
                    <a:pt x="167" y="1"/>
                  </a:moveTo>
                  <a:cubicBezTo>
                    <a:pt x="72" y="1"/>
                    <a:pt x="0" y="72"/>
                    <a:pt x="0" y="167"/>
                  </a:cubicBezTo>
                  <a:lnTo>
                    <a:pt x="0" y="882"/>
                  </a:lnTo>
                  <a:cubicBezTo>
                    <a:pt x="0" y="965"/>
                    <a:pt x="72" y="1036"/>
                    <a:pt x="167" y="1036"/>
                  </a:cubicBezTo>
                  <a:lnTo>
                    <a:pt x="1953" y="1036"/>
                  </a:lnTo>
                  <a:cubicBezTo>
                    <a:pt x="2036" y="1036"/>
                    <a:pt x="2107" y="965"/>
                    <a:pt x="2107" y="882"/>
                  </a:cubicBezTo>
                  <a:lnTo>
                    <a:pt x="2107" y="167"/>
                  </a:lnTo>
                  <a:cubicBezTo>
                    <a:pt x="2131" y="72"/>
                    <a:pt x="2048" y="1"/>
                    <a:pt x="19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8"/>
            <p:cNvSpPr/>
            <p:nvPr/>
          </p:nvSpPr>
          <p:spPr>
            <a:xfrm>
              <a:off x="5530103" y="2539709"/>
              <a:ext cx="67092" cy="10248"/>
            </a:xfrm>
            <a:custGeom>
              <a:avLst/>
              <a:gdLst/>
              <a:ahLst/>
              <a:cxnLst/>
              <a:rect l="l" t="t" r="r" b="b"/>
              <a:pathLst>
                <a:path w="2108" h="322" extrusionOk="0">
                  <a:moveTo>
                    <a:pt x="167" y="0"/>
                  </a:moveTo>
                  <a:cubicBezTo>
                    <a:pt x="72" y="0"/>
                    <a:pt x="0" y="72"/>
                    <a:pt x="0" y="167"/>
                  </a:cubicBezTo>
                  <a:cubicBezTo>
                    <a:pt x="0" y="250"/>
                    <a:pt x="72" y="322"/>
                    <a:pt x="167" y="322"/>
                  </a:cubicBezTo>
                  <a:lnTo>
                    <a:pt x="1953" y="322"/>
                  </a:lnTo>
                  <a:cubicBezTo>
                    <a:pt x="2036" y="322"/>
                    <a:pt x="2107" y="250"/>
                    <a:pt x="2107" y="167"/>
                  </a:cubicBezTo>
                  <a:cubicBezTo>
                    <a:pt x="2107" y="72"/>
                    <a:pt x="2048" y="0"/>
                    <a:pt x="195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8"/>
            <p:cNvSpPr/>
            <p:nvPr/>
          </p:nvSpPr>
          <p:spPr>
            <a:xfrm>
              <a:off x="5530103" y="2562434"/>
              <a:ext cx="32973" cy="10280"/>
            </a:xfrm>
            <a:custGeom>
              <a:avLst/>
              <a:gdLst/>
              <a:ahLst/>
              <a:cxnLst/>
              <a:rect l="l" t="t" r="r" b="b"/>
              <a:pathLst>
                <a:path w="1036" h="323" extrusionOk="0">
                  <a:moveTo>
                    <a:pt x="167" y="1"/>
                  </a:moveTo>
                  <a:cubicBezTo>
                    <a:pt x="72" y="1"/>
                    <a:pt x="0" y="72"/>
                    <a:pt x="0" y="167"/>
                  </a:cubicBezTo>
                  <a:cubicBezTo>
                    <a:pt x="0" y="251"/>
                    <a:pt x="72" y="322"/>
                    <a:pt x="167" y="322"/>
                  </a:cubicBezTo>
                  <a:lnTo>
                    <a:pt x="881" y="322"/>
                  </a:lnTo>
                  <a:cubicBezTo>
                    <a:pt x="964" y="322"/>
                    <a:pt x="1036" y="251"/>
                    <a:pt x="1036" y="167"/>
                  </a:cubicBezTo>
                  <a:cubicBezTo>
                    <a:pt x="1036" y="72"/>
                    <a:pt x="976" y="1"/>
                    <a:pt x="8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8"/>
            <p:cNvSpPr/>
            <p:nvPr/>
          </p:nvSpPr>
          <p:spPr>
            <a:xfrm>
              <a:off x="5439522" y="2607534"/>
              <a:ext cx="158437" cy="10280"/>
            </a:xfrm>
            <a:custGeom>
              <a:avLst/>
              <a:gdLst/>
              <a:ahLst/>
              <a:cxnLst/>
              <a:rect l="l" t="t" r="r" b="b"/>
              <a:pathLst>
                <a:path w="4978" h="323" extrusionOk="0">
                  <a:moveTo>
                    <a:pt x="167" y="1"/>
                  </a:moveTo>
                  <a:cubicBezTo>
                    <a:pt x="72" y="1"/>
                    <a:pt x="0" y="72"/>
                    <a:pt x="0" y="155"/>
                  </a:cubicBezTo>
                  <a:cubicBezTo>
                    <a:pt x="0" y="251"/>
                    <a:pt x="72" y="322"/>
                    <a:pt x="167" y="322"/>
                  </a:cubicBezTo>
                  <a:lnTo>
                    <a:pt x="4799" y="322"/>
                  </a:lnTo>
                  <a:cubicBezTo>
                    <a:pt x="4882" y="322"/>
                    <a:pt x="4953" y="251"/>
                    <a:pt x="4953" y="155"/>
                  </a:cubicBezTo>
                  <a:cubicBezTo>
                    <a:pt x="4977" y="72"/>
                    <a:pt x="4894" y="1"/>
                    <a:pt x="479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5439522" y="2630258"/>
              <a:ext cx="22025" cy="10280"/>
            </a:xfrm>
            <a:custGeom>
              <a:avLst/>
              <a:gdLst/>
              <a:ahLst/>
              <a:cxnLst/>
              <a:rect l="l" t="t" r="r" b="b"/>
              <a:pathLst>
                <a:path w="692" h="323" extrusionOk="0">
                  <a:moveTo>
                    <a:pt x="167" y="1"/>
                  </a:moveTo>
                  <a:cubicBezTo>
                    <a:pt x="72" y="1"/>
                    <a:pt x="0" y="72"/>
                    <a:pt x="0" y="156"/>
                  </a:cubicBezTo>
                  <a:cubicBezTo>
                    <a:pt x="0" y="251"/>
                    <a:pt x="72" y="322"/>
                    <a:pt x="167" y="322"/>
                  </a:cubicBezTo>
                  <a:lnTo>
                    <a:pt x="524" y="322"/>
                  </a:lnTo>
                  <a:cubicBezTo>
                    <a:pt x="608" y="322"/>
                    <a:pt x="679" y="251"/>
                    <a:pt x="679" y="156"/>
                  </a:cubicBezTo>
                  <a:cubicBezTo>
                    <a:pt x="691" y="72"/>
                    <a:pt x="608" y="1"/>
                    <a:pt x="5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5439522" y="2698497"/>
              <a:ext cx="22025" cy="10248"/>
            </a:xfrm>
            <a:custGeom>
              <a:avLst/>
              <a:gdLst/>
              <a:ahLst/>
              <a:cxnLst/>
              <a:rect l="l" t="t" r="r" b="b"/>
              <a:pathLst>
                <a:path w="692" h="322" extrusionOk="0">
                  <a:moveTo>
                    <a:pt x="167" y="0"/>
                  </a:moveTo>
                  <a:cubicBezTo>
                    <a:pt x="72" y="0"/>
                    <a:pt x="0" y="72"/>
                    <a:pt x="0" y="155"/>
                  </a:cubicBezTo>
                  <a:cubicBezTo>
                    <a:pt x="0" y="250"/>
                    <a:pt x="72" y="322"/>
                    <a:pt x="167" y="322"/>
                  </a:cubicBezTo>
                  <a:lnTo>
                    <a:pt x="524" y="322"/>
                  </a:lnTo>
                  <a:cubicBezTo>
                    <a:pt x="608" y="322"/>
                    <a:pt x="679" y="250"/>
                    <a:pt x="679" y="155"/>
                  </a:cubicBezTo>
                  <a:cubicBezTo>
                    <a:pt x="691" y="72"/>
                    <a:pt x="608" y="0"/>
                    <a:pt x="5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5439522" y="2675740"/>
              <a:ext cx="22025" cy="10280"/>
            </a:xfrm>
            <a:custGeom>
              <a:avLst/>
              <a:gdLst/>
              <a:ahLst/>
              <a:cxnLst/>
              <a:rect l="l" t="t" r="r" b="b"/>
              <a:pathLst>
                <a:path w="692" h="323" extrusionOk="0">
                  <a:moveTo>
                    <a:pt x="167" y="1"/>
                  </a:moveTo>
                  <a:cubicBezTo>
                    <a:pt x="72" y="1"/>
                    <a:pt x="0" y="72"/>
                    <a:pt x="0" y="156"/>
                  </a:cubicBezTo>
                  <a:cubicBezTo>
                    <a:pt x="0" y="251"/>
                    <a:pt x="72" y="322"/>
                    <a:pt x="167" y="322"/>
                  </a:cubicBezTo>
                  <a:lnTo>
                    <a:pt x="524" y="322"/>
                  </a:lnTo>
                  <a:cubicBezTo>
                    <a:pt x="608" y="322"/>
                    <a:pt x="679" y="251"/>
                    <a:pt x="679" y="156"/>
                  </a:cubicBezTo>
                  <a:cubicBezTo>
                    <a:pt x="691" y="72"/>
                    <a:pt x="608" y="1"/>
                    <a:pt x="5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8"/>
            <p:cNvSpPr/>
            <p:nvPr/>
          </p:nvSpPr>
          <p:spPr>
            <a:xfrm>
              <a:off x="5439522" y="2653015"/>
              <a:ext cx="22025" cy="10248"/>
            </a:xfrm>
            <a:custGeom>
              <a:avLst/>
              <a:gdLst/>
              <a:ahLst/>
              <a:cxnLst/>
              <a:rect l="l" t="t" r="r" b="b"/>
              <a:pathLst>
                <a:path w="692" h="322" extrusionOk="0">
                  <a:moveTo>
                    <a:pt x="167" y="0"/>
                  </a:moveTo>
                  <a:cubicBezTo>
                    <a:pt x="72" y="0"/>
                    <a:pt x="0" y="72"/>
                    <a:pt x="0" y="155"/>
                  </a:cubicBezTo>
                  <a:cubicBezTo>
                    <a:pt x="0" y="250"/>
                    <a:pt x="72" y="322"/>
                    <a:pt x="167" y="322"/>
                  </a:cubicBezTo>
                  <a:lnTo>
                    <a:pt x="524" y="322"/>
                  </a:lnTo>
                  <a:cubicBezTo>
                    <a:pt x="608" y="322"/>
                    <a:pt x="679" y="250"/>
                    <a:pt x="679" y="155"/>
                  </a:cubicBezTo>
                  <a:cubicBezTo>
                    <a:pt x="691" y="72"/>
                    <a:pt x="608" y="0"/>
                    <a:pt x="5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8"/>
            <p:cNvSpPr/>
            <p:nvPr/>
          </p:nvSpPr>
          <p:spPr>
            <a:xfrm>
              <a:off x="5473641" y="2630258"/>
              <a:ext cx="44718" cy="10280"/>
            </a:xfrm>
            <a:custGeom>
              <a:avLst/>
              <a:gdLst/>
              <a:ahLst/>
              <a:cxnLst/>
              <a:rect l="l" t="t" r="r" b="b"/>
              <a:pathLst>
                <a:path w="1405" h="323" extrusionOk="0">
                  <a:moveTo>
                    <a:pt x="167" y="1"/>
                  </a:moveTo>
                  <a:cubicBezTo>
                    <a:pt x="71" y="1"/>
                    <a:pt x="0" y="72"/>
                    <a:pt x="0" y="156"/>
                  </a:cubicBezTo>
                  <a:cubicBezTo>
                    <a:pt x="0" y="251"/>
                    <a:pt x="71" y="322"/>
                    <a:pt x="167" y="322"/>
                  </a:cubicBezTo>
                  <a:lnTo>
                    <a:pt x="1238" y="322"/>
                  </a:lnTo>
                  <a:cubicBezTo>
                    <a:pt x="1322" y="322"/>
                    <a:pt x="1393" y="251"/>
                    <a:pt x="1393" y="156"/>
                  </a:cubicBezTo>
                  <a:cubicBezTo>
                    <a:pt x="1405" y="72"/>
                    <a:pt x="1322" y="1"/>
                    <a:pt x="123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p:cNvSpPr/>
            <p:nvPr/>
          </p:nvSpPr>
          <p:spPr>
            <a:xfrm>
              <a:off x="5473641" y="2698497"/>
              <a:ext cx="67474" cy="10248"/>
            </a:xfrm>
            <a:custGeom>
              <a:avLst/>
              <a:gdLst/>
              <a:ahLst/>
              <a:cxnLst/>
              <a:rect l="l" t="t" r="r" b="b"/>
              <a:pathLst>
                <a:path w="2120" h="322" extrusionOk="0">
                  <a:moveTo>
                    <a:pt x="167" y="0"/>
                  </a:moveTo>
                  <a:cubicBezTo>
                    <a:pt x="71" y="0"/>
                    <a:pt x="0" y="72"/>
                    <a:pt x="0" y="155"/>
                  </a:cubicBezTo>
                  <a:cubicBezTo>
                    <a:pt x="0" y="250"/>
                    <a:pt x="71" y="322"/>
                    <a:pt x="167" y="322"/>
                  </a:cubicBezTo>
                  <a:lnTo>
                    <a:pt x="1953" y="322"/>
                  </a:lnTo>
                  <a:cubicBezTo>
                    <a:pt x="2036" y="322"/>
                    <a:pt x="2107" y="250"/>
                    <a:pt x="2107" y="155"/>
                  </a:cubicBezTo>
                  <a:cubicBezTo>
                    <a:pt x="2119" y="72"/>
                    <a:pt x="2036" y="0"/>
                    <a:pt x="195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p:cNvSpPr/>
            <p:nvPr/>
          </p:nvSpPr>
          <p:spPr>
            <a:xfrm>
              <a:off x="5473641" y="2675740"/>
              <a:ext cx="44718" cy="10280"/>
            </a:xfrm>
            <a:custGeom>
              <a:avLst/>
              <a:gdLst/>
              <a:ahLst/>
              <a:cxnLst/>
              <a:rect l="l" t="t" r="r" b="b"/>
              <a:pathLst>
                <a:path w="1405" h="323" extrusionOk="0">
                  <a:moveTo>
                    <a:pt x="167" y="1"/>
                  </a:moveTo>
                  <a:cubicBezTo>
                    <a:pt x="71" y="1"/>
                    <a:pt x="0" y="72"/>
                    <a:pt x="0" y="156"/>
                  </a:cubicBezTo>
                  <a:cubicBezTo>
                    <a:pt x="0" y="251"/>
                    <a:pt x="71" y="322"/>
                    <a:pt x="167" y="322"/>
                  </a:cubicBezTo>
                  <a:lnTo>
                    <a:pt x="1238" y="322"/>
                  </a:lnTo>
                  <a:cubicBezTo>
                    <a:pt x="1322" y="322"/>
                    <a:pt x="1393" y="251"/>
                    <a:pt x="1393" y="156"/>
                  </a:cubicBezTo>
                  <a:cubicBezTo>
                    <a:pt x="1405" y="72"/>
                    <a:pt x="1322" y="1"/>
                    <a:pt x="123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p:cNvSpPr/>
            <p:nvPr/>
          </p:nvSpPr>
          <p:spPr>
            <a:xfrm>
              <a:off x="5473641" y="2653015"/>
              <a:ext cx="67474" cy="10248"/>
            </a:xfrm>
            <a:custGeom>
              <a:avLst/>
              <a:gdLst/>
              <a:ahLst/>
              <a:cxnLst/>
              <a:rect l="l" t="t" r="r" b="b"/>
              <a:pathLst>
                <a:path w="2120" h="322" extrusionOk="0">
                  <a:moveTo>
                    <a:pt x="167" y="0"/>
                  </a:moveTo>
                  <a:cubicBezTo>
                    <a:pt x="71" y="0"/>
                    <a:pt x="0" y="72"/>
                    <a:pt x="0" y="155"/>
                  </a:cubicBezTo>
                  <a:cubicBezTo>
                    <a:pt x="0" y="250"/>
                    <a:pt x="71" y="322"/>
                    <a:pt x="167" y="322"/>
                  </a:cubicBezTo>
                  <a:lnTo>
                    <a:pt x="1953" y="322"/>
                  </a:lnTo>
                  <a:cubicBezTo>
                    <a:pt x="2036" y="322"/>
                    <a:pt x="2107" y="250"/>
                    <a:pt x="2107" y="155"/>
                  </a:cubicBezTo>
                  <a:cubicBezTo>
                    <a:pt x="2119" y="72"/>
                    <a:pt x="2036" y="0"/>
                    <a:pt x="195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a:off x="5558525" y="2653015"/>
              <a:ext cx="39434" cy="10248"/>
            </a:xfrm>
            <a:custGeom>
              <a:avLst/>
              <a:gdLst/>
              <a:ahLst/>
              <a:cxnLst/>
              <a:rect l="l" t="t" r="r" b="b"/>
              <a:pathLst>
                <a:path w="1239" h="322" extrusionOk="0">
                  <a:moveTo>
                    <a:pt x="167" y="0"/>
                  </a:moveTo>
                  <a:cubicBezTo>
                    <a:pt x="71" y="0"/>
                    <a:pt x="0" y="72"/>
                    <a:pt x="0" y="155"/>
                  </a:cubicBezTo>
                  <a:cubicBezTo>
                    <a:pt x="0" y="250"/>
                    <a:pt x="71" y="322"/>
                    <a:pt x="167" y="322"/>
                  </a:cubicBezTo>
                  <a:lnTo>
                    <a:pt x="1060" y="322"/>
                  </a:lnTo>
                  <a:cubicBezTo>
                    <a:pt x="1143" y="322"/>
                    <a:pt x="1214" y="250"/>
                    <a:pt x="1214" y="155"/>
                  </a:cubicBezTo>
                  <a:cubicBezTo>
                    <a:pt x="1238" y="72"/>
                    <a:pt x="1155" y="0"/>
                    <a:pt x="10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p:cNvSpPr/>
            <p:nvPr/>
          </p:nvSpPr>
          <p:spPr>
            <a:xfrm>
              <a:off x="5558525" y="2630258"/>
              <a:ext cx="39434" cy="10280"/>
            </a:xfrm>
            <a:custGeom>
              <a:avLst/>
              <a:gdLst/>
              <a:ahLst/>
              <a:cxnLst/>
              <a:rect l="l" t="t" r="r" b="b"/>
              <a:pathLst>
                <a:path w="1239" h="323" extrusionOk="0">
                  <a:moveTo>
                    <a:pt x="167" y="1"/>
                  </a:moveTo>
                  <a:cubicBezTo>
                    <a:pt x="71" y="1"/>
                    <a:pt x="0" y="72"/>
                    <a:pt x="0" y="156"/>
                  </a:cubicBezTo>
                  <a:cubicBezTo>
                    <a:pt x="0" y="251"/>
                    <a:pt x="71" y="322"/>
                    <a:pt x="167" y="322"/>
                  </a:cubicBezTo>
                  <a:lnTo>
                    <a:pt x="1060" y="322"/>
                  </a:lnTo>
                  <a:cubicBezTo>
                    <a:pt x="1143" y="322"/>
                    <a:pt x="1214" y="251"/>
                    <a:pt x="1214" y="156"/>
                  </a:cubicBezTo>
                  <a:cubicBezTo>
                    <a:pt x="1238" y="72"/>
                    <a:pt x="1155" y="1"/>
                    <a:pt x="10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8"/>
            <p:cNvSpPr/>
            <p:nvPr/>
          </p:nvSpPr>
          <p:spPr>
            <a:xfrm>
              <a:off x="5558525" y="2675740"/>
              <a:ext cx="39434" cy="10280"/>
            </a:xfrm>
            <a:custGeom>
              <a:avLst/>
              <a:gdLst/>
              <a:ahLst/>
              <a:cxnLst/>
              <a:rect l="l" t="t" r="r" b="b"/>
              <a:pathLst>
                <a:path w="1239" h="323" extrusionOk="0">
                  <a:moveTo>
                    <a:pt x="167" y="1"/>
                  </a:moveTo>
                  <a:cubicBezTo>
                    <a:pt x="71" y="1"/>
                    <a:pt x="0" y="72"/>
                    <a:pt x="0" y="156"/>
                  </a:cubicBezTo>
                  <a:cubicBezTo>
                    <a:pt x="0" y="251"/>
                    <a:pt x="71" y="322"/>
                    <a:pt x="167" y="322"/>
                  </a:cubicBezTo>
                  <a:lnTo>
                    <a:pt x="1060" y="322"/>
                  </a:lnTo>
                  <a:cubicBezTo>
                    <a:pt x="1143" y="322"/>
                    <a:pt x="1214" y="251"/>
                    <a:pt x="1214" y="156"/>
                  </a:cubicBezTo>
                  <a:cubicBezTo>
                    <a:pt x="1238" y="72"/>
                    <a:pt x="1155" y="1"/>
                    <a:pt x="10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8"/>
            <p:cNvSpPr/>
            <p:nvPr/>
          </p:nvSpPr>
          <p:spPr>
            <a:xfrm>
              <a:off x="5558525" y="2698497"/>
              <a:ext cx="39434" cy="10248"/>
            </a:xfrm>
            <a:custGeom>
              <a:avLst/>
              <a:gdLst/>
              <a:ahLst/>
              <a:cxnLst/>
              <a:rect l="l" t="t" r="r" b="b"/>
              <a:pathLst>
                <a:path w="1239" h="322" extrusionOk="0">
                  <a:moveTo>
                    <a:pt x="167" y="0"/>
                  </a:moveTo>
                  <a:cubicBezTo>
                    <a:pt x="71" y="0"/>
                    <a:pt x="0" y="72"/>
                    <a:pt x="0" y="155"/>
                  </a:cubicBezTo>
                  <a:cubicBezTo>
                    <a:pt x="0" y="250"/>
                    <a:pt x="71" y="322"/>
                    <a:pt x="167" y="322"/>
                  </a:cubicBezTo>
                  <a:lnTo>
                    <a:pt x="1060" y="322"/>
                  </a:lnTo>
                  <a:cubicBezTo>
                    <a:pt x="1143" y="322"/>
                    <a:pt x="1214" y="250"/>
                    <a:pt x="1214" y="155"/>
                  </a:cubicBezTo>
                  <a:cubicBezTo>
                    <a:pt x="1238" y="72"/>
                    <a:pt x="1155" y="0"/>
                    <a:pt x="10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13742;p70">
            <a:extLst>
              <a:ext uri="{FF2B5EF4-FFF2-40B4-BE49-F238E27FC236}">
                <a16:creationId xmlns:a16="http://schemas.microsoft.com/office/drawing/2014/main" id="{B1B005CB-C688-02F6-2619-B91859B1E325}"/>
              </a:ext>
            </a:extLst>
          </p:cNvPr>
          <p:cNvGrpSpPr/>
          <p:nvPr/>
        </p:nvGrpSpPr>
        <p:grpSpPr>
          <a:xfrm>
            <a:off x="3642212" y="1955573"/>
            <a:ext cx="356616" cy="356616"/>
            <a:chOff x="5746938" y="1543503"/>
            <a:chExt cx="387261" cy="280356"/>
          </a:xfrm>
          <a:solidFill>
            <a:srgbClr val="CC9900"/>
          </a:solidFill>
        </p:grpSpPr>
        <p:sp>
          <p:nvSpPr>
            <p:cNvPr id="63" name="Google Shape;13743;p70">
              <a:extLst>
                <a:ext uri="{FF2B5EF4-FFF2-40B4-BE49-F238E27FC236}">
                  <a16:creationId xmlns:a16="http://schemas.microsoft.com/office/drawing/2014/main" id="{1B92DC26-62A8-16CC-C688-C6422877AC85}"/>
                </a:ext>
              </a:extLst>
            </p:cNvPr>
            <p:cNvSpPr/>
            <p:nvPr/>
          </p:nvSpPr>
          <p:spPr>
            <a:xfrm>
              <a:off x="5746938" y="1543503"/>
              <a:ext cx="186256" cy="279591"/>
            </a:xfrm>
            <a:custGeom>
              <a:avLst/>
              <a:gdLst/>
              <a:ahLst/>
              <a:cxnLst/>
              <a:rect l="l" t="t" r="r" b="b"/>
              <a:pathLst>
                <a:path w="5847" h="8777" extrusionOk="0">
                  <a:moveTo>
                    <a:pt x="2712" y="1"/>
                  </a:moveTo>
                  <a:cubicBezTo>
                    <a:pt x="2459" y="1"/>
                    <a:pt x="2198" y="57"/>
                    <a:pt x="1941" y="180"/>
                  </a:cubicBezTo>
                  <a:cubicBezTo>
                    <a:pt x="1846" y="228"/>
                    <a:pt x="1822" y="335"/>
                    <a:pt x="1857" y="406"/>
                  </a:cubicBezTo>
                  <a:cubicBezTo>
                    <a:pt x="1889" y="470"/>
                    <a:pt x="1947" y="502"/>
                    <a:pt x="2004" y="502"/>
                  </a:cubicBezTo>
                  <a:cubicBezTo>
                    <a:pt x="2032" y="502"/>
                    <a:pt x="2060" y="494"/>
                    <a:pt x="2084" y="478"/>
                  </a:cubicBezTo>
                  <a:cubicBezTo>
                    <a:pt x="2292" y="377"/>
                    <a:pt x="2506" y="331"/>
                    <a:pt x="2712" y="331"/>
                  </a:cubicBezTo>
                  <a:cubicBezTo>
                    <a:pt x="3746" y="331"/>
                    <a:pt x="4616" y="1478"/>
                    <a:pt x="3882" y="2609"/>
                  </a:cubicBezTo>
                  <a:cubicBezTo>
                    <a:pt x="3751" y="2823"/>
                    <a:pt x="3751" y="3085"/>
                    <a:pt x="3882" y="3312"/>
                  </a:cubicBezTo>
                  <a:cubicBezTo>
                    <a:pt x="3989" y="3490"/>
                    <a:pt x="3989" y="3728"/>
                    <a:pt x="3882" y="3907"/>
                  </a:cubicBezTo>
                  <a:cubicBezTo>
                    <a:pt x="3751" y="4109"/>
                    <a:pt x="3739" y="4383"/>
                    <a:pt x="3905" y="4633"/>
                  </a:cubicBezTo>
                  <a:cubicBezTo>
                    <a:pt x="4108" y="4967"/>
                    <a:pt x="4203" y="5359"/>
                    <a:pt x="4108" y="5752"/>
                  </a:cubicBezTo>
                  <a:cubicBezTo>
                    <a:pt x="3962" y="6482"/>
                    <a:pt x="3341" y="6887"/>
                    <a:pt x="2712" y="6887"/>
                  </a:cubicBezTo>
                  <a:cubicBezTo>
                    <a:pt x="2264" y="6887"/>
                    <a:pt x="1811" y="6682"/>
                    <a:pt x="1524" y="6241"/>
                  </a:cubicBezTo>
                  <a:cubicBezTo>
                    <a:pt x="393" y="4562"/>
                    <a:pt x="357" y="2704"/>
                    <a:pt x="1524" y="954"/>
                  </a:cubicBezTo>
                  <a:cubicBezTo>
                    <a:pt x="1560" y="883"/>
                    <a:pt x="1548" y="776"/>
                    <a:pt x="1476" y="716"/>
                  </a:cubicBezTo>
                  <a:cubicBezTo>
                    <a:pt x="1451" y="703"/>
                    <a:pt x="1421" y="697"/>
                    <a:pt x="1390" y="697"/>
                  </a:cubicBezTo>
                  <a:cubicBezTo>
                    <a:pt x="1334" y="697"/>
                    <a:pt x="1276" y="718"/>
                    <a:pt x="1238" y="764"/>
                  </a:cubicBezTo>
                  <a:cubicBezTo>
                    <a:pt x="48" y="2562"/>
                    <a:pt x="0" y="4562"/>
                    <a:pt x="1238" y="6419"/>
                  </a:cubicBezTo>
                  <a:cubicBezTo>
                    <a:pt x="1594" y="6958"/>
                    <a:pt x="2149" y="7209"/>
                    <a:pt x="2700" y="7209"/>
                  </a:cubicBezTo>
                  <a:cubicBezTo>
                    <a:pt x="3477" y="7209"/>
                    <a:pt x="4246" y="6710"/>
                    <a:pt x="4441" y="5812"/>
                  </a:cubicBezTo>
                  <a:cubicBezTo>
                    <a:pt x="4524" y="5348"/>
                    <a:pt x="4453" y="4871"/>
                    <a:pt x="4167" y="4407"/>
                  </a:cubicBezTo>
                  <a:cubicBezTo>
                    <a:pt x="4108" y="4312"/>
                    <a:pt x="4108" y="4169"/>
                    <a:pt x="4167" y="4074"/>
                  </a:cubicBezTo>
                  <a:cubicBezTo>
                    <a:pt x="4215" y="3990"/>
                    <a:pt x="4239" y="3919"/>
                    <a:pt x="4274" y="3847"/>
                  </a:cubicBezTo>
                  <a:lnTo>
                    <a:pt x="4477" y="3847"/>
                  </a:lnTo>
                  <a:cubicBezTo>
                    <a:pt x="5060" y="3847"/>
                    <a:pt x="5525" y="4312"/>
                    <a:pt x="5525" y="4883"/>
                  </a:cubicBezTo>
                  <a:lnTo>
                    <a:pt x="5525" y="8610"/>
                  </a:lnTo>
                  <a:cubicBezTo>
                    <a:pt x="5525" y="8693"/>
                    <a:pt x="5596" y="8777"/>
                    <a:pt x="5691" y="8777"/>
                  </a:cubicBezTo>
                  <a:cubicBezTo>
                    <a:pt x="5775" y="8777"/>
                    <a:pt x="5846" y="8693"/>
                    <a:pt x="5846" y="8610"/>
                  </a:cubicBezTo>
                  <a:lnTo>
                    <a:pt x="5846" y="4883"/>
                  </a:lnTo>
                  <a:cubicBezTo>
                    <a:pt x="5834" y="4240"/>
                    <a:pt x="5346" y="3681"/>
                    <a:pt x="4703" y="3550"/>
                  </a:cubicBezTo>
                  <a:cubicBezTo>
                    <a:pt x="5120" y="3419"/>
                    <a:pt x="5429" y="2966"/>
                    <a:pt x="5429" y="2454"/>
                  </a:cubicBezTo>
                  <a:lnTo>
                    <a:pt x="5429" y="2228"/>
                  </a:lnTo>
                  <a:cubicBezTo>
                    <a:pt x="5429" y="2133"/>
                    <a:pt x="5358" y="2061"/>
                    <a:pt x="5275" y="2061"/>
                  </a:cubicBezTo>
                  <a:cubicBezTo>
                    <a:pt x="5179" y="2061"/>
                    <a:pt x="5108" y="2133"/>
                    <a:pt x="5108" y="2228"/>
                  </a:cubicBezTo>
                  <a:lnTo>
                    <a:pt x="5108" y="2454"/>
                  </a:lnTo>
                  <a:cubicBezTo>
                    <a:pt x="5108" y="2895"/>
                    <a:pt x="4810" y="3264"/>
                    <a:pt x="4453" y="3264"/>
                  </a:cubicBezTo>
                  <a:lnTo>
                    <a:pt x="4215" y="3264"/>
                  </a:lnTo>
                  <a:cubicBezTo>
                    <a:pt x="4203" y="3228"/>
                    <a:pt x="4179" y="3181"/>
                    <a:pt x="4167" y="3145"/>
                  </a:cubicBezTo>
                  <a:cubicBezTo>
                    <a:pt x="4108" y="3050"/>
                    <a:pt x="4096" y="2907"/>
                    <a:pt x="4167" y="2812"/>
                  </a:cubicBezTo>
                  <a:cubicBezTo>
                    <a:pt x="5052" y="1439"/>
                    <a:pt x="3994" y="1"/>
                    <a:pt x="27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3744;p70">
              <a:extLst>
                <a:ext uri="{FF2B5EF4-FFF2-40B4-BE49-F238E27FC236}">
                  <a16:creationId xmlns:a16="http://schemas.microsoft.com/office/drawing/2014/main" id="{03A934C7-7D7F-9300-1987-2B5275BB66E5}"/>
                </a:ext>
              </a:extLst>
            </p:cNvPr>
            <p:cNvSpPr/>
            <p:nvPr/>
          </p:nvSpPr>
          <p:spPr>
            <a:xfrm>
              <a:off x="5949090" y="1543949"/>
              <a:ext cx="185109" cy="279910"/>
            </a:xfrm>
            <a:custGeom>
              <a:avLst/>
              <a:gdLst/>
              <a:ahLst/>
              <a:cxnLst/>
              <a:rect l="l" t="t" r="r" b="b"/>
              <a:pathLst>
                <a:path w="5811" h="8787" extrusionOk="0">
                  <a:moveTo>
                    <a:pt x="3104" y="0"/>
                  </a:moveTo>
                  <a:cubicBezTo>
                    <a:pt x="1830" y="0"/>
                    <a:pt x="786" y="1434"/>
                    <a:pt x="1667" y="2809"/>
                  </a:cubicBezTo>
                  <a:cubicBezTo>
                    <a:pt x="1727" y="2917"/>
                    <a:pt x="1727" y="3048"/>
                    <a:pt x="1667" y="3155"/>
                  </a:cubicBezTo>
                  <a:cubicBezTo>
                    <a:pt x="1643" y="3179"/>
                    <a:pt x="1631" y="3226"/>
                    <a:pt x="1619" y="3274"/>
                  </a:cubicBezTo>
                  <a:lnTo>
                    <a:pt x="1381" y="3274"/>
                  </a:lnTo>
                  <a:cubicBezTo>
                    <a:pt x="1024" y="3274"/>
                    <a:pt x="726" y="2893"/>
                    <a:pt x="726" y="2452"/>
                  </a:cubicBezTo>
                  <a:lnTo>
                    <a:pt x="726" y="2226"/>
                  </a:lnTo>
                  <a:cubicBezTo>
                    <a:pt x="726" y="2143"/>
                    <a:pt x="655" y="2059"/>
                    <a:pt x="560" y="2059"/>
                  </a:cubicBezTo>
                  <a:cubicBezTo>
                    <a:pt x="476" y="2059"/>
                    <a:pt x="393" y="2143"/>
                    <a:pt x="393" y="2226"/>
                  </a:cubicBezTo>
                  <a:lnTo>
                    <a:pt x="393" y="2452"/>
                  </a:lnTo>
                  <a:cubicBezTo>
                    <a:pt x="393" y="2976"/>
                    <a:pt x="714" y="3417"/>
                    <a:pt x="1131" y="3548"/>
                  </a:cubicBezTo>
                  <a:cubicBezTo>
                    <a:pt x="488" y="3667"/>
                    <a:pt x="0" y="4238"/>
                    <a:pt x="0" y="4905"/>
                  </a:cubicBezTo>
                  <a:lnTo>
                    <a:pt x="0" y="8632"/>
                  </a:lnTo>
                  <a:cubicBezTo>
                    <a:pt x="0" y="8715"/>
                    <a:pt x="72" y="8786"/>
                    <a:pt x="155" y="8786"/>
                  </a:cubicBezTo>
                  <a:cubicBezTo>
                    <a:pt x="250" y="8786"/>
                    <a:pt x="322" y="8715"/>
                    <a:pt x="322" y="8632"/>
                  </a:cubicBezTo>
                  <a:lnTo>
                    <a:pt x="322" y="4905"/>
                  </a:lnTo>
                  <a:cubicBezTo>
                    <a:pt x="322" y="4322"/>
                    <a:pt x="786" y="3869"/>
                    <a:pt x="1369" y="3869"/>
                  </a:cubicBezTo>
                  <a:lnTo>
                    <a:pt x="1572" y="3869"/>
                  </a:lnTo>
                  <a:cubicBezTo>
                    <a:pt x="1584" y="3941"/>
                    <a:pt x="1631" y="4024"/>
                    <a:pt x="1679" y="4083"/>
                  </a:cubicBezTo>
                  <a:cubicBezTo>
                    <a:pt x="1738" y="4191"/>
                    <a:pt x="1750" y="4322"/>
                    <a:pt x="1667" y="4464"/>
                  </a:cubicBezTo>
                  <a:cubicBezTo>
                    <a:pt x="893" y="5631"/>
                    <a:pt x="1679" y="7227"/>
                    <a:pt x="3120" y="7227"/>
                  </a:cubicBezTo>
                  <a:cubicBezTo>
                    <a:pt x="3715" y="7227"/>
                    <a:pt x="4263" y="6929"/>
                    <a:pt x="4596" y="6441"/>
                  </a:cubicBezTo>
                  <a:cubicBezTo>
                    <a:pt x="5787" y="4643"/>
                    <a:pt x="5810" y="2643"/>
                    <a:pt x="4584" y="785"/>
                  </a:cubicBezTo>
                  <a:cubicBezTo>
                    <a:pt x="4553" y="739"/>
                    <a:pt x="4497" y="708"/>
                    <a:pt x="4439" y="708"/>
                  </a:cubicBezTo>
                  <a:cubicBezTo>
                    <a:pt x="4407" y="708"/>
                    <a:pt x="4375" y="717"/>
                    <a:pt x="4346" y="738"/>
                  </a:cubicBezTo>
                  <a:cubicBezTo>
                    <a:pt x="4263" y="785"/>
                    <a:pt x="4239" y="881"/>
                    <a:pt x="4298" y="976"/>
                  </a:cubicBezTo>
                  <a:cubicBezTo>
                    <a:pt x="5429" y="2667"/>
                    <a:pt x="5441" y="4524"/>
                    <a:pt x="4298" y="6262"/>
                  </a:cubicBezTo>
                  <a:cubicBezTo>
                    <a:pt x="4024" y="6667"/>
                    <a:pt x="3584" y="6905"/>
                    <a:pt x="3108" y="6905"/>
                  </a:cubicBezTo>
                  <a:cubicBezTo>
                    <a:pt x="1988" y="6905"/>
                    <a:pt x="1274" y="5667"/>
                    <a:pt x="1941" y="4619"/>
                  </a:cubicBezTo>
                  <a:cubicBezTo>
                    <a:pt x="2084" y="4417"/>
                    <a:pt x="2084" y="4131"/>
                    <a:pt x="1941" y="3905"/>
                  </a:cubicBezTo>
                  <a:cubicBezTo>
                    <a:pt x="1846" y="3726"/>
                    <a:pt x="1846" y="3488"/>
                    <a:pt x="1941" y="3310"/>
                  </a:cubicBezTo>
                  <a:cubicBezTo>
                    <a:pt x="2084" y="3095"/>
                    <a:pt x="2084" y="2821"/>
                    <a:pt x="1941" y="2619"/>
                  </a:cubicBezTo>
                  <a:cubicBezTo>
                    <a:pt x="1229" y="1492"/>
                    <a:pt x="2069" y="332"/>
                    <a:pt x="3103" y="332"/>
                  </a:cubicBezTo>
                  <a:cubicBezTo>
                    <a:pt x="3315" y="332"/>
                    <a:pt x="3534" y="381"/>
                    <a:pt x="3751" y="488"/>
                  </a:cubicBezTo>
                  <a:cubicBezTo>
                    <a:pt x="3774" y="501"/>
                    <a:pt x="3798" y="507"/>
                    <a:pt x="3822" y="507"/>
                  </a:cubicBezTo>
                  <a:cubicBezTo>
                    <a:pt x="3882" y="507"/>
                    <a:pt x="3939" y="468"/>
                    <a:pt x="3965" y="416"/>
                  </a:cubicBezTo>
                  <a:cubicBezTo>
                    <a:pt x="4013" y="321"/>
                    <a:pt x="3965" y="238"/>
                    <a:pt x="3893" y="190"/>
                  </a:cubicBezTo>
                  <a:cubicBezTo>
                    <a:pt x="3630" y="59"/>
                    <a:pt x="3362" y="0"/>
                    <a:pt x="310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13762;p70">
            <a:extLst>
              <a:ext uri="{FF2B5EF4-FFF2-40B4-BE49-F238E27FC236}">
                <a16:creationId xmlns:a16="http://schemas.microsoft.com/office/drawing/2014/main" id="{2146654A-D5EF-232C-1529-A65722465631}"/>
              </a:ext>
            </a:extLst>
          </p:cNvPr>
          <p:cNvGrpSpPr/>
          <p:nvPr/>
        </p:nvGrpSpPr>
        <p:grpSpPr>
          <a:xfrm>
            <a:off x="5161147" y="1941140"/>
            <a:ext cx="318231" cy="355470"/>
            <a:chOff x="6219124" y="2902788"/>
            <a:chExt cx="318231" cy="355470"/>
          </a:xfrm>
          <a:solidFill>
            <a:srgbClr val="FFCD47"/>
          </a:solidFill>
        </p:grpSpPr>
        <p:sp>
          <p:nvSpPr>
            <p:cNvPr id="66" name="Google Shape;13763;p70">
              <a:extLst>
                <a:ext uri="{FF2B5EF4-FFF2-40B4-BE49-F238E27FC236}">
                  <a16:creationId xmlns:a16="http://schemas.microsoft.com/office/drawing/2014/main" id="{A7EB0EEE-F324-F985-F05B-4AB939AE2410}"/>
                </a:ext>
              </a:extLst>
            </p:cNvPr>
            <p:cNvSpPr/>
            <p:nvPr/>
          </p:nvSpPr>
          <p:spPr>
            <a:xfrm>
              <a:off x="6219124" y="2990994"/>
              <a:ext cx="140353" cy="267263"/>
            </a:xfrm>
            <a:custGeom>
              <a:avLst/>
              <a:gdLst/>
              <a:ahLst/>
              <a:cxnLst/>
              <a:rect l="l" t="t" r="r" b="b"/>
              <a:pathLst>
                <a:path w="4406" h="8390" extrusionOk="0">
                  <a:moveTo>
                    <a:pt x="1303" y="0"/>
                  </a:moveTo>
                  <a:cubicBezTo>
                    <a:pt x="1243" y="0"/>
                    <a:pt x="1178" y="40"/>
                    <a:pt x="1143" y="91"/>
                  </a:cubicBezTo>
                  <a:cubicBezTo>
                    <a:pt x="858" y="686"/>
                    <a:pt x="715" y="1329"/>
                    <a:pt x="715" y="1984"/>
                  </a:cubicBezTo>
                  <a:cubicBezTo>
                    <a:pt x="715" y="2222"/>
                    <a:pt x="774" y="2627"/>
                    <a:pt x="786" y="2758"/>
                  </a:cubicBezTo>
                  <a:lnTo>
                    <a:pt x="191" y="3806"/>
                  </a:lnTo>
                  <a:cubicBezTo>
                    <a:pt x="0" y="4127"/>
                    <a:pt x="143" y="4544"/>
                    <a:pt x="500" y="4699"/>
                  </a:cubicBezTo>
                  <a:lnTo>
                    <a:pt x="1143" y="4961"/>
                  </a:lnTo>
                  <a:lnTo>
                    <a:pt x="1143" y="6104"/>
                  </a:lnTo>
                  <a:cubicBezTo>
                    <a:pt x="1143" y="6628"/>
                    <a:pt x="1572" y="7056"/>
                    <a:pt x="2096" y="7056"/>
                  </a:cubicBezTo>
                  <a:lnTo>
                    <a:pt x="2965" y="7056"/>
                  </a:lnTo>
                  <a:lnTo>
                    <a:pt x="2965" y="8223"/>
                  </a:lnTo>
                  <a:cubicBezTo>
                    <a:pt x="2965" y="8306"/>
                    <a:pt x="3036" y="8390"/>
                    <a:pt x="3120" y="8390"/>
                  </a:cubicBezTo>
                  <a:cubicBezTo>
                    <a:pt x="3215" y="8390"/>
                    <a:pt x="3286" y="8306"/>
                    <a:pt x="3286" y="8223"/>
                  </a:cubicBezTo>
                  <a:lnTo>
                    <a:pt x="3286" y="7044"/>
                  </a:lnTo>
                  <a:cubicBezTo>
                    <a:pt x="3525" y="7032"/>
                    <a:pt x="4001" y="6937"/>
                    <a:pt x="4334" y="6663"/>
                  </a:cubicBezTo>
                  <a:cubicBezTo>
                    <a:pt x="4406" y="6604"/>
                    <a:pt x="4406" y="6497"/>
                    <a:pt x="4346" y="6437"/>
                  </a:cubicBezTo>
                  <a:cubicBezTo>
                    <a:pt x="4320" y="6398"/>
                    <a:pt x="4279" y="6380"/>
                    <a:pt x="4234" y="6380"/>
                  </a:cubicBezTo>
                  <a:cubicBezTo>
                    <a:pt x="4197" y="6380"/>
                    <a:pt x="4157" y="6392"/>
                    <a:pt x="4120" y="6413"/>
                  </a:cubicBezTo>
                  <a:cubicBezTo>
                    <a:pt x="3763" y="6735"/>
                    <a:pt x="3144" y="6735"/>
                    <a:pt x="3132" y="6735"/>
                  </a:cubicBezTo>
                  <a:lnTo>
                    <a:pt x="2096" y="6735"/>
                  </a:lnTo>
                  <a:cubicBezTo>
                    <a:pt x="1762" y="6735"/>
                    <a:pt x="1477" y="6449"/>
                    <a:pt x="1477" y="6104"/>
                  </a:cubicBezTo>
                  <a:lnTo>
                    <a:pt x="1477" y="4854"/>
                  </a:lnTo>
                  <a:cubicBezTo>
                    <a:pt x="1477" y="4782"/>
                    <a:pt x="1429" y="4723"/>
                    <a:pt x="1370" y="4711"/>
                  </a:cubicBezTo>
                  <a:lnTo>
                    <a:pt x="619" y="4389"/>
                  </a:lnTo>
                  <a:cubicBezTo>
                    <a:pt x="465" y="4318"/>
                    <a:pt x="381" y="4127"/>
                    <a:pt x="477" y="3961"/>
                  </a:cubicBezTo>
                  <a:cubicBezTo>
                    <a:pt x="1120" y="2818"/>
                    <a:pt x="1131" y="2865"/>
                    <a:pt x="1120" y="2770"/>
                  </a:cubicBezTo>
                  <a:cubicBezTo>
                    <a:pt x="1120" y="2770"/>
                    <a:pt x="1036" y="2246"/>
                    <a:pt x="1036" y="1984"/>
                  </a:cubicBezTo>
                  <a:cubicBezTo>
                    <a:pt x="1036" y="1377"/>
                    <a:pt x="1179" y="782"/>
                    <a:pt x="1441" y="246"/>
                  </a:cubicBezTo>
                  <a:cubicBezTo>
                    <a:pt x="1489" y="163"/>
                    <a:pt x="1441" y="67"/>
                    <a:pt x="1370" y="20"/>
                  </a:cubicBezTo>
                  <a:cubicBezTo>
                    <a:pt x="1350" y="6"/>
                    <a:pt x="1327" y="0"/>
                    <a:pt x="13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3764;p70">
              <a:extLst>
                <a:ext uri="{FF2B5EF4-FFF2-40B4-BE49-F238E27FC236}">
                  <a16:creationId xmlns:a16="http://schemas.microsoft.com/office/drawing/2014/main" id="{CAA20ECC-659F-7933-E457-A44C6E498B5E}"/>
                </a:ext>
              </a:extLst>
            </p:cNvPr>
            <p:cNvSpPr/>
            <p:nvPr/>
          </p:nvSpPr>
          <p:spPr>
            <a:xfrm>
              <a:off x="6268054" y="2902788"/>
              <a:ext cx="269302" cy="354705"/>
            </a:xfrm>
            <a:custGeom>
              <a:avLst/>
              <a:gdLst/>
              <a:ahLst/>
              <a:cxnLst/>
              <a:rect l="l" t="t" r="r" b="b"/>
              <a:pathLst>
                <a:path w="8454" h="11135" extrusionOk="0">
                  <a:moveTo>
                    <a:pt x="8246" y="1"/>
                  </a:moveTo>
                  <a:cubicBezTo>
                    <a:pt x="8218" y="1"/>
                    <a:pt x="8187" y="9"/>
                    <a:pt x="8156" y="26"/>
                  </a:cubicBezTo>
                  <a:lnTo>
                    <a:pt x="5930" y="1098"/>
                  </a:lnTo>
                  <a:cubicBezTo>
                    <a:pt x="5192" y="610"/>
                    <a:pt x="4366" y="377"/>
                    <a:pt x="3549" y="377"/>
                  </a:cubicBezTo>
                  <a:cubicBezTo>
                    <a:pt x="2216" y="377"/>
                    <a:pt x="909" y="997"/>
                    <a:pt x="60" y="2134"/>
                  </a:cubicBezTo>
                  <a:cubicBezTo>
                    <a:pt x="0" y="2205"/>
                    <a:pt x="12" y="2312"/>
                    <a:pt x="84" y="2360"/>
                  </a:cubicBezTo>
                  <a:cubicBezTo>
                    <a:pt x="113" y="2385"/>
                    <a:pt x="149" y="2397"/>
                    <a:pt x="185" y="2397"/>
                  </a:cubicBezTo>
                  <a:cubicBezTo>
                    <a:pt x="234" y="2397"/>
                    <a:pt x="282" y="2373"/>
                    <a:pt x="310" y="2324"/>
                  </a:cubicBezTo>
                  <a:cubicBezTo>
                    <a:pt x="1125" y="1233"/>
                    <a:pt x="2334" y="704"/>
                    <a:pt x="3540" y="704"/>
                  </a:cubicBezTo>
                  <a:cubicBezTo>
                    <a:pt x="4255" y="704"/>
                    <a:pt x="4967" y="890"/>
                    <a:pt x="5596" y="1253"/>
                  </a:cubicBezTo>
                  <a:lnTo>
                    <a:pt x="5596" y="1277"/>
                  </a:lnTo>
                  <a:cubicBezTo>
                    <a:pt x="5513" y="1336"/>
                    <a:pt x="5513" y="1396"/>
                    <a:pt x="5513" y="1396"/>
                  </a:cubicBezTo>
                  <a:cubicBezTo>
                    <a:pt x="5513" y="1396"/>
                    <a:pt x="5501" y="1479"/>
                    <a:pt x="5596" y="1538"/>
                  </a:cubicBezTo>
                  <a:lnTo>
                    <a:pt x="6370" y="2050"/>
                  </a:lnTo>
                  <a:lnTo>
                    <a:pt x="4989" y="3253"/>
                  </a:lnTo>
                  <a:cubicBezTo>
                    <a:pt x="4906" y="3324"/>
                    <a:pt x="4906" y="3455"/>
                    <a:pt x="5025" y="3515"/>
                  </a:cubicBezTo>
                  <a:cubicBezTo>
                    <a:pt x="5046" y="3524"/>
                    <a:pt x="5059" y="3531"/>
                    <a:pt x="5082" y="3531"/>
                  </a:cubicBezTo>
                  <a:cubicBezTo>
                    <a:pt x="5175" y="3531"/>
                    <a:pt x="5438" y="3414"/>
                    <a:pt x="7120" y="2860"/>
                  </a:cubicBezTo>
                  <a:lnTo>
                    <a:pt x="7120" y="2860"/>
                  </a:lnTo>
                  <a:cubicBezTo>
                    <a:pt x="7989" y="4515"/>
                    <a:pt x="7632" y="6611"/>
                    <a:pt x="6108" y="7849"/>
                  </a:cubicBezTo>
                  <a:cubicBezTo>
                    <a:pt x="5775" y="8135"/>
                    <a:pt x="5584" y="8551"/>
                    <a:pt x="5584" y="8992"/>
                  </a:cubicBezTo>
                  <a:lnTo>
                    <a:pt x="5584" y="10980"/>
                  </a:lnTo>
                  <a:cubicBezTo>
                    <a:pt x="5584" y="11063"/>
                    <a:pt x="5656" y="11135"/>
                    <a:pt x="5739" y="11135"/>
                  </a:cubicBezTo>
                  <a:cubicBezTo>
                    <a:pt x="5834" y="11135"/>
                    <a:pt x="5906" y="11063"/>
                    <a:pt x="5906" y="10980"/>
                  </a:cubicBezTo>
                  <a:lnTo>
                    <a:pt x="5906" y="8992"/>
                  </a:lnTo>
                  <a:cubicBezTo>
                    <a:pt x="5906" y="8635"/>
                    <a:pt x="6049" y="8313"/>
                    <a:pt x="6322" y="8099"/>
                  </a:cubicBezTo>
                  <a:cubicBezTo>
                    <a:pt x="7870" y="6825"/>
                    <a:pt x="8394" y="4634"/>
                    <a:pt x="7442" y="2765"/>
                  </a:cubicBezTo>
                  <a:lnTo>
                    <a:pt x="8347" y="2467"/>
                  </a:lnTo>
                  <a:cubicBezTo>
                    <a:pt x="8406" y="2443"/>
                    <a:pt x="8454" y="2384"/>
                    <a:pt x="8454" y="2324"/>
                  </a:cubicBezTo>
                  <a:cubicBezTo>
                    <a:pt x="8454" y="2265"/>
                    <a:pt x="8418" y="2205"/>
                    <a:pt x="8382" y="2181"/>
                  </a:cubicBezTo>
                  <a:lnTo>
                    <a:pt x="8085" y="1955"/>
                  </a:lnTo>
                  <a:cubicBezTo>
                    <a:pt x="8050" y="1930"/>
                    <a:pt x="8013" y="1918"/>
                    <a:pt x="7979" y="1918"/>
                  </a:cubicBezTo>
                  <a:cubicBezTo>
                    <a:pt x="7930" y="1918"/>
                    <a:pt x="7886" y="1942"/>
                    <a:pt x="7858" y="1991"/>
                  </a:cubicBezTo>
                  <a:cubicBezTo>
                    <a:pt x="7799" y="2062"/>
                    <a:pt x="7811" y="2170"/>
                    <a:pt x="7882" y="2205"/>
                  </a:cubicBezTo>
                  <a:lnTo>
                    <a:pt x="7930" y="2241"/>
                  </a:lnTo>
                  <a:lnTo>
                    <a:pt x="7144" y="2503"/>
                  </a:lnTo>
                  <a:lnTo>
                    <a:pt x="5822" y="2955"/>
                  </a:lnTo>
                  <a:lnTo>
                    <a:pt x="5822" y="2955"/>
                  </a:lnTo>
                  <a:lnTo>
                    <a:pt x="6751" y="2134"/>
                  </a:lnTo>
                  <a:cubicBezTo>
                    <a:pt x="6834" y="2062"/>
                    <a:pt x="6834" y="1931"/>
                    <a:pt x="6739" y="1872"/>
                  </a:cubicBezTo>
                  <a:lnTo>
                    <a:pt x="6025" y="1408"/>
                  </a:lnTo>
                  <a:lnTo>
                    <a:pt x="7692" y="598"/>
                  </a:lnTo>
                  <a:lnTo>
                    <a:pt x="7692" y="598"/>
                  </a:lnTo>
                  <a:cubicBezTo>
                    <a:pt x="7096" y="1419"/>
                    <a:pt x="7037" y="1408"/>
                    <a:pt x="7049" y="1527"/>
                  </a:cubicBezTo>
                  <a:cubicBezTo>
                    <a:pt x="7073" y="1634"/>
                    <a:pt x="7156" y="1658"/>
                    <a:pt x="7323" y="1777"/>
                  </a:cubicBezTo>
                  <a:cubicBezTo>
                    <a:pt x="7353" y="1802"/>
                    <a:pt x="7391" y="1815"/>
                    <a:pt x="7428" y="1815"/>
                  </a:cubicBezTo>
                  <a:cubicBezTo>
                    <a:pt x="7476" y="1815"/>
                    <a:pt x="7522" y="1793"/>
                    <a:pt x="7549" y="1753"/>
                  </a:cubicBezTo>
                  <a:cubicBezTo>
                    <a:pt x="7608" y="1669"/>
                    <a:pt x="7585" y="1574"/>
                    <a:pt x="7513" y="1527"/>
                  </a:cubicBezTo>
                  <a:lnTo>
                    <a:pt x="7454" y="1479"/>
                  </a:lnTo>
                  <a:lnTo>
                    <a:pt x="8358" y="265"/>
                  </a:lnTo>
                  <a:cubicBezTo>
                    <a:pt x="8446" y="148"/>
                    <a:pt x="8367" y="1"/>
                    <a:pt x="824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13765;p70">
              <a:extLst>
                <a:ext uri="{FF2B5EF4-FFF2-40B4-BE49-F238E27FC236}">
                  <a16:creationId xmlns:a16="http://schemas.microsoft.com/office/drawing/2014/main" id="{5B7CFACC-68E6-8DC4-E38E-C0EA39E7EB10}"/>
                </a:ext>
              </a:extLst>
            </p:cNvPr>
            <p:cNvSpPr/>
            <p:nvPr/>
          </p:nvSpPr>
          <p:spPr>
            <a:xfrm>
              <a:off x="6407993" y="2995773"/>
              <a:ext cx="31505" cy="37207"/>
            </a:xfrm>
            <a:custGeom>
              <a:avLst/>
              <a:gdLst/>
              <a:ahLst/>
              <a:cxnLst/>
              <a:rect l="l" t="t" r="r" b="b"/>
              <a:pathLst>
                <a:path w="989" h="1168" extrusionOk="0">
                  <a:moveTo>
                    <a:pt x="179" y="1"/>
                  </a:moveTo>
                  <a:cubicBezTo>
                    <a:pt x="84" y="1"/>
                    <a:pt x="13" y="84"/>
                    <a:pt x="13" y="167"/>
                  </a:cubicBezTo>
                  <a:cubicBezTo>
                    <a:pt x="1" y="763"/>
                    <a:pt x="263" y="1120"/>
                    <a:pt x="798" y="1167"/>
                  </a:cubicBezTo>
                  <a:cubicBezTo>
                    <a:pt x="894" y="1167"/>
                    <a:pt x="965" y="1108"/>
                    <a:pt x="977" y="1013"/>
                  </a:cubicBezTo>
                  <a:cubicBezTo>
                    <a:pt x="989" y="905"/>
                    <a:pt x="917" y="822"/>
                    <a:pt x="834" y="822"/>
                  </a:cubicBezTo>
                  <a:cubicBezTo>
                    <a:pt x="596" y="810"/>
                    <a:pt x="322" y="703"/>
                    <a:pt x="334" y="167"/>
                  </a:cubicBezTo>
                  <a:cubicBezTo>
                    <a:pt x="334" y="84"/>
                    <a:pt x="263"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13803;p70">
            <a:extLst>
              <a:ext uri="{FF2B5EF4-FFF2-40B4-BE49-F238E27FC236}">
                <a16:creationId xmlns:a16="http://schemas.microsoft.com/office/drawing/2014/main" id="{2196F680-C7E4-6B6D-CBC7-697A4B4A2FBF}"/>
              </a:ext>
            </a:extLst>
          </p:cNvPr>
          <p:cNvGrpSpPr/>
          <p:nvPr/>
        </p:nvGrpSpPr>
        <p:grpSpPr>
          <a:xfrm>
            <a:off x="3623321" y="3505637"/>
            <a:ext cx="375507" cy="367925"/>
            <a:chOff x="6657194" y="2434073"/>
            <a:chExt cx="375507" cy="367925"/>
          </a:xfrm>
          <a:solidFill>
            <a:srgbClr val="E84C22"/>
          </a:solidFill>
        </p:grpSpPr>
        <p:sp>
          <p:nvSpPr>
            <p:cNvPr id="71" name="Google Shape;13804;p70">
              <a:extLst>
                <a:ext uri="{FF2B5EF4-FFF2-40B4-BE49-F238E27FC236}">
                  <a16:creationId xmlns:a16="http://schemas.microsoft.com/office/drawing/2014/main" id="{A1CB987F-A009-BF1B-3B75-21DDDC9BC2CA}"/>
                </a:ext>
              </a:extLst>
            </p:cNvPr>
            <p:cNvSpPr/>
            <p:nvPr/>
          </p:nvSpPr>
          <p:spPr>
            <a:xfrm>
              <a:off x="6657194" y="2434073"/>
              <a:ext cx="190780" cy="367925"/>
            </a:xfrm>
            <a:custGeom>
              <a:avLst/>
              <a:gdLst/>
              <a:ahLst/>
              <a:cxnLst/>
              <a:rect l="l" t="t" r="r" b="b"/>
              <a:pathLst>
                <a:path w="5989" h="11550" extrusionOk="0">
                  <a:moveTo>
                    <a:pt x="3024" y="346"/>
                  </a:moveTo>
                  <a:cubicBezTo>
                    <a:pt x="4465" y="346"/>
                    <a:pt x="5644" y="1524"/>
                    <a:pt x="5644" y="2965"/>
                  </a:cubicBezTo>
                  <a:lnTo>
                    <a:pt x="5644" y="5596"/>
                  </a:lnTo>
                  <a:lnTo>
                    <a:pt x="2977" y="5596"/>
                  </a:lnTo>
                  <a:cubicBezTo>
                    <a:pt x="2893" y="5596"/>
                    <a:pt x="2810" y="5668"/>
                    <a:pt x="2810" y="5763"/>
                  </a:cubicBezTo>
                  <a:cubicBezTo>
                    <a:pt x="2810" y="5846"/>
                    <a:pt x="2893" y="5930"/>
                    <a:pt x="2977" y="5930"/>
                  </a:cubicBezTo>
                  <a:lnTo>
                    <a:pt x="5644" y="5930"/>
                  </a:lnTo>
                  <a:lnTo>
                    <a:pt x="5644" y="8561"/>
                  </a:lnTo>
                  <a:cubicBezTo>
                    <a:pt x="5644" y="10002"/>
                    <a:pt x="4465" y="11180"/>
                    <a:pt x="3024" y="11180"/>
                  </a:cubicBezTo>
                  <a:lnTo>
                    <a:pt x="2965" y="11180"/>
                  </a:lnTo>
                  <a:cubicBezTo>
                    <a:pt x="1524" y="11180"/>
                    <a:pt x="345" y="10002"/>
                    <a:pt x="345" y="8561"/>
                  </a:cubicBezTo>
                  <a:lnTo>
                    <a:pt x="345" y="5930"/>
                  </a:lnTo>
                  <a:lnTo>
                    <a:pt x="2119" y="5930"/>
                  </a:lnTo>
                  <a:cubicBezTo>
                    <a:pt x="2203" y="5930"/>
                    <a:pt x="2274" y="5846"/>
                    <a:pt x="2274" y="5763"/>
                  </a:cubicBezTo>
                  <a:cubicBezTo>
                    <a:pt x="2274" y="5668"/>
                    <a:pt x="2203" y="5596"/>
                    <a:pt x="2119" y="5596"/>
                  </a:cubicBezTo>
                  <a:lnTo>
                    <a:pt x="345" y="5596"/>
                  </a:lnTo>
                  <a:lnTo>
                    <a:pt x="345" y="2965"/>
                  </a:lnTo>
                  <a:cubicBezTo>
                    <a:pt x="345" y="1524"/>
                    <a:pt x="1524" y="346"/>
                    <a:pt x="2965" y="346"/>
                  </a:cubicBezTo>
                  <a:close/>
                  <a:moveTo>
                    <a:pt x="2965" y="0"/>
                  </a:moveTo>
                  <a:cubicBezTo>
                    <a:pt x="1322" y="0"/>
                    <a:pt x="0" y="1322"/>
                    <a:pt x="0" y="2965"/>
                  </a:cubicBezTo>
                  <a:lnTo>
                    <a:pt x="0" y="8585"/>
                  </a:lnTo>
                  <a:cubicBezTo>
                    <a:pt x="0" y="10228"/>
                    <a:pt x="1322" y="11550"/>
                    <a:pt x="2965" y="11550"/>
                  </a:cubicBezTo>
                  <a:lnTo>
                    <a:pt x="3024" y="11550"/>
                  </a:lnTo>
                  <a:cubicBezTo>
                    <a:pt x="4655" y="11550"/>
                    <a:pt x="5989" y="10228"/>
                    <a:pt x="5989" y="8585"/>
                  </a:cubicBezTo>
                  <a:lnTo>
                    <a:pt x="5989" y="2953"/>
                  </a:lnTo>
                  <a:cubicBezTo>
                    <a:pt x="5965" y="1322"/>
                    <a:pt x="4644" y="0"/>
                    <a:pt x="30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3805;p70">
              <a:extLst>
                <a:ext uri="{FF2B5EF4-FFF2-40B4-BE49-F238E27FC236}">
                  <a16:creationId xmlns:a16="http://schemas.microsoft.com/office/drawing/2014/main" id="{6A961D5F-F0C0-36CC-18A9-2DD18B97863D}"/>
                </a:ext>
              </a:extLst>
            </p:cNvPr>
            <p:cNvSpPr/>
            <p:nvPr/>
          </p:nvSpPr>
          <p:spPr>
            <a:xfrm>
              <a:off x="6854409" y="2464399"/>
              <a:ext cx="178292" cy="162365"/>
            </a:xfrm>
            <a:custGeom>
              <a:avLst/>
              <a:gdLst/>
              <a:ahLst/>
              <a:cxnLst/>
              <a:rect l="l" t="t" r="r" b="b"/>
              <a:pathLst>
                <a:path w="5597" h="5097" extrusionOk="0">
                  <a:moveTo>
                    <a:pt x="2807" y="346"/>
                  </a:moveTo>
                  <a:cubicBezTo>
                    <a:pt x="3371" y="346"/>
                    <a:pt x="3933" y="564"/>
                    <a:pt x="4358" y="1001"/>
                  </a:cubicBezTo>
                  <a:cubicBezTo>
                    <a:pt x="5180" y="1835"/>
                    <a:pt x="5227" y="3132"/>
                    <a:pt x="4477" y="3990"/>
                  </a:cubicBezTo>
                  <a:lnTo>
                    <a:pt x="3441" y="2954"/>
                  </a:lnTo>
                  <a:cubicBezTo>
                    <a:pt x="3411" y="2924"/>
                    <a:pt x="3367" y="2909"/>
                    <a:pt x="3322" y="2909"/>
                  </a:cubicBezTo>
                  <a:cubicBezTo>
                    <a:pt x="3278" y="2909"/>
                    <a:pt x="3233" y="2924"/>
                    <a:pt x="3203" y="2954"/>
                  </a:cubicBezTo>
                  <a:cubicBezTo>
                    <a:pt x="3144" y="3013"/>
                    <a:pt x="3144" y="3132"/>
                    <a:pt x="3203" y="3192"/>
                  </a:cubicBezTo>
                  <a:lnTo>
                    <a:pt x="4239" y="4228"/>
                  </a:lnTo>
                  <a:cubicBezTo>
                    <a:pt x="3831" y="4584"/>
                    <a:pt x="3321" y="4763"/>
                    <a:pt x="2810" y="4763"/>
                  </a:cubicBezTo>
                  <a:cubicBezTo>
                    <a:pt x="2246" y="4763"/>
                    <a:pt x="1681" y="4546"/>
                    <a:pt x="1250" y="4109"/>
                  </a:cubicBezTo>
                  <a:cubicBezTo>
                    <a:pt x="417" y="3287"/>
                    <a:pt x="393" y="1977"/>
                    <a:pt x="1131" y="1120"/>
                  </a:cubicBezTo>
                  <a:lnTo>
                    <a:pt x="1131" y="1120"/>
                  </a:lnTo>
                  <a:lnTo>
                    <a:pt x="2679" y="2668"/>
                  </a:lnTo>
                  <a:cubicBezTo>
                    <a:pt x="2709" y="2698"/>
                    <a:pt x="2754" y="2713"/>
                    <a:pt x="2798" y="2713"/>
                  </a:cubicBezTo>
                  <a:cubicBezTo>
                    <a:pt x="2843" y="2713"/>
                    <a:pt x="2888" y="2698"/>
                    <a:pt x="2917" y="2668"/>
                  </a:cubicBezTo>
                  <a:cubicBezTo>
                    <a:pt x="2977" y="2608"/>
                    <a:pt x="2977" y="2489"/>
                    <a:pt x="2917" y="2430"/>
                  </a:cubicBezTo>
                  <a:lnTo>
                    <a:pt x="1370" y="882"/>
                  </a:lnTo>
                  <a:cubicBezTo>
                    <a:pt x="1783" y="525"/>
                    <a:pt x="2296" y="346"/>
                    <a:pt x="2807" y="346"/>
                  </a:cubicBezTo>
                  <a:close/>
                  <a:moveTo>
                    <a:pt x="2803" y="1"/>
                  </a:moveTo>
                  <a:cubicBezTo>
                    <a:pt x="2152" y="1"/>
                    <a:pt x="1501" y="251"/>
                    <a:pt x="1000" y="751"/>
                  </a:cubicBezTo>
                  <a:cubicBezTo>
                    <a:pt x="0" y="1739"/>
                    <a:pt x="0" y="3347"/>
                    <a:pt x="1000" y="4347"/>
                  </a:cubicBezTo>
                  <a:cubicBezTo>
                    <a:pt x="1501" y="4847"/>
                    <a:pt x="2152" y="5097"/>
                    <a:pt x="2803" y="5097"/>
                  </a:cubicBezTo>
                  <a:cubicBezTo>
                    <a:pt x="3453" y="5097"/>
                    <a:pt x="4102" y="4847"/>
                    <a:pt x="4596" y="4347"/>
                  </a:cubicBezTo>
                  <a:cubicBezTo>
                    <a:pt x="5596" y="3347"/>
                    <a:pt x="5596" y="1739"/>
                    <a:pt x="4596" y="751"/>
                  </a:cubicBezTo>
                  <a:cubicBezTo>
                    <a:pt x="4102" y="251"/>
                    <a:pt x="3453" y="1"/>
                    <a:pt x="280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3806;p70">
              <a:extLst>
                <a:ext uri="{FF2B5EF4-FFF2-40B4-BE49-F238E27FC236}">
                  <a16:creationId xmlns:a16="http://schemas.microsoft.com/office/drawing/2014/main" id="{7FAB59B5-CB46-4D6F-A340-E7E39BDD3848}"/>
                </a:ext>
              </a:extLst>
            </p:cNvPr>
            <p:cNvSpPr/>
            <p:nvPr/>
          </p:nvSpPr>
          <p:spPr>
            <a:xfrm>
              <a:off x="6854409" y="2631288"/>
              <a:ext cx="177528" cy="162365"/>
            </a:xfrm>
            <a:custGeom>
              <a:avLst/>
              <a:gdLst/>
              <a:ahLst/>
              <a:cxnLst/>
              <a:rect l="l" t="t" r="r" b="b"/>
              <a:pathLst>
                <a:path w="5573" h="5097" extrusionOk="0">
                  <a:moveTo>
                    <a:pt x="2805" y="338"/>
                  </a:moveTo>
                  <a:cubicBezTo>
                    <a:pt x="3314" y="338"/>
                    <a:pt x="3821" y="515"/>
                    <a:pt x="4227" y="870"/>
                  </a:cubicBezTo>
                  <a:lnTo>
                    <a:pt x="1120" y="3977"/>
                  </a:lnTo>
                  <a:cubicBezTo>
                    <a:pt x="393" y="3108"/>
                    <a:pt x="417" y="1799"/>
                    <a:pt x="1239" y="989"/>
                  </a:cubicBezTo>
                  <a:cubicBezTo>
                    <a:pt x="1671" y="556"/>
                    <a:pt x="2239" y="338"/>
                    <a:pt x="2805" y="338"/>
                  </a:cubicBezTo>
                  <a:close/>
                  <a:moveTo>
                    <a:pt x="2803" y="1"/>
                  </a:moveTo>
                  <a:cubicBezTo>
                    <a:pt x="2152" y="1"/>
                    <a:pt x="1501" y="251"/>
                    <a:pt x="1000" y="751"/>
                  </a:cubicBezTo>
                  <a:cubicBezTo>
                    <a:pt x="0" y="1739"/>
                    <a:pt x="0" y="3346"/>
                    <a:pt x="1000" y="4346"/>
                  </a:cubicBezTo>
                  <a:cubicBezTo>
                    <a:pt x="1501" y="4847"/>
                    <a:pt x="2152" y="5097"/>
                    <a:pt x="2803" y="5097"/>
                  </a:cubicBezTo>
                  <a:cubicBezTo>
                    <a:pt x="3453" y="5097"/>
                    <a:pt x="4102" y="4847"/>
                    <a:pt x="4596" y="4346"/>
                  </a:cubicBezTo>
                  <a:cubicBezTo>
                    <a:pt x="4656" y="4287"/>
                    <a:pt x="4656" y="4168"/>
                    <a:pt x="4596" y="4108"/>
                  </a:cubicBezTo>
                  <a:cubicBezTo>
                    <a:pt x="4566" y="4079"/>
                    <a:pt x="4522" y="4064"/>
                    <a:pt x="4477" y="4064"/>
                  </a:cubicBezTo>
                  <a:cubicBezTo>
                    <a:pt x="4432" y="4064"/>
                    <a:pt x="4388" y="4079"/>
                    <a:pt x="4358" y="4108"/>
                  </a:cubicBezTo>
                  <a:cubicBezTo>
                    <a:pt x="3933" y="4540"/>
                    <a:pt x="3370" y="4754"/>
                    <a:pt x="2806" y="4754"/>
                  </a:cubicBezTo>
                  <a:cubicBezTo>
                    <a:pt x="2295" y="4754"/>
                    <a:pt x="1783" y="4578"/>
                    <a:pt x="1370" y="4227"/>
                  </a:cubicBezTo>
                  <a:lnTo>
                    <a:pt x="2417" y="3180"/>
                  </a:lnTo>
                  <a:lnTo>
                    <a:pt x="4477" y="1120"/>
                  </a:lnTo>
                  <a:cubicBezTo>
                    <a:pt x="5060" y="1799"/>
                    <a:pt x="5180" y="2775"/>
                    <a:pt x="4763" y="3573"/>
                  </a:cubicBezTo>
                  <a:cubicBezTo>
                    <a:pt x="4715" y="3668"/>
                    <a:pt x="4751" y="3751"/>
                    <a:pt x="4834" y="3799"/>
                  </a:cubicBezTo>
                  <a:cubicBezTo>
                    <a:pt x="4863" y="3813"/>
                    <a:pt x="4890" y="3820"/>
                    <a:pt x="4916" y="3820"/>
                  </a:cubicBezTo>
                  <a:cubicBezTo>
                    <a:pt x="4976" y="3820"/>
                    <a:pt x="5027" y="3782"/>
                    <a:pt x="5060" y="3715"/>
                  </a:cubicBezTo>
                  <a:cubicBezTo>
                    <a:pt x="5572" y="2739"/>
                    <a:pt x="5406" y="1537"/>
                    <a:pt x="4596" y="751"/>
                  </a:cubicBezTo>
                  <a:cubicBezTo>
                    <a:pt x="4102" y="251"/>
                    <a:pt x="3453" y="1"/>
                    <a:pt x="280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Rectangle 60">
            <a:extLst>
              <a:ext uri="{FF2B5EF4-FFF2-40B4-BE49-F238E27FC236}">
                <a16:creationId xmlns:a16="http://schemas.microsoft.com/office/drawing/2014/main" id="{86D5CFC7-3369-1ADA-258E-8F6D99958BD9}"/>
              </a:ext>
            </a:extLst>
          </p:cNvPr>
          <p:cNvSpPr/>
          <p:nvPr/>
        </p:nvSpPr>
        <p:spPr>
          <a:xfrm>
            <a:off x="261258" y="0"/>
            <a:ext cx="477196" cy="60089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2</a:t>
            </a:r>
            <a:endParaRPr lang="vi-VN" sz="2000" b="1" dirty="0">
              <a:latin typeface="Montserrat" panose="00000500000000000000" pitchFamily="2" charset="0"/>
            </a:endParaRPr>
          </a:p>
        </p:txBody>
      </p:sp>
      <p:pic>
        <p:nvPicPr>
          <p:cNvPr id="69" name="Picture 68">
            <a:extLst>
              <a:ext uri="{FF2B5EF4-FFF2-40B4-BE49-F238E27FC236}">
                <a16:creationId xmlns:a16="http://schemas.microsoft.com/office/drawing/2014/main" id="{95B20664-1B4B-CAB7-BA38-BAB3D30C300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12F53-0DFF-A78A-C691-E852EDE45149}"/>
              </a:ext>
            </a:extLst>
          </p:cNvPr>
          <p:cNvSpPr>
            <a:spLocks noGrp="1"/>
          </p:cNvSpPr>
          <p:nvPr>
            <p:ph type="title"/>
          </p:nvPr>
        </p:nvSpPr>
        <p:spPr>
          <a:xfrm>
            <a:off x="738454" y="314541"/>
            <a:ext cx="7586587" cy="572700"/>
          </a:xfrm>
        </p:spPr>
        <p:txBody>
          <a:bodyPr/>
          <a:lstStyle/>
          <a:p>
            <a:r>
              <a:rPr lang="vi-VN" dirty="0"/>
              <a:t>BIỂU HIỆN LÂM SÀNG</a:t>
            </a:r>
          </a:p>
        </p:txBody>
      </p:sp>
      <p:pic>
        <p:nvPicPr>
          <p:cNvPr id="8" name="Picture 7">
            <a:extLst>
              <a:ext uri="{FF2B5EF4-FFF2-40B4-BE49-F238E27FC236}">
                <a16:creationId xmlns:a16="http://schemas.microsoft.com/office/drawing/2014/main" id="{4494D684-7593-A3C9-10EB-F23C14307F8A}"/>
              </a:ext>
            </a:extLst>
          </p:cNvPr>
          <p:cNvPicPr>
            <a:picLocks noChangeAspect="1"/>
          </p:cNvPicPr>
          <p:nvPr/>
        </p:nvPicPr>
        <p:blipFill>
          <a:blip r:embed="rId2"/>
          <a:stretch>
            <a:fillRect/>
          </a:stretch>
        </p:blipFill>
        <p:spPr>
          <a:xfrm>
            <a:off x="953589" y="946818"/>
            <a:ext cx="6531428" cy="3882141"/>
          </a:xfrm>
          <a:prstGeom prst="rect">
            <a:avLst/>
          </a:prstGeom>
        </p:spPr>
      </p:pic>
      <p:sp>
        <p:nvSpPr>
          <p:cNvPr id="5" name="Rectangle 4">
            <a:extLst>
              <a:ext uri="{FF2B5EF4-FFF2-40B4-BE49-F238E27FC236}">
                <a16:creationId xmlns:a16="http://schemas.microsoft.com/office/drawing/2014/main" id="{32F5013F-33B8-A675-5974-16EF4BC67927}"/>
              </a:ext>
            </a:extLst>
          </p:cNvPr>
          <p:cNvSpPr/>
          <p:nvPr/>
        </p:nvSpPr>
        <p:spPr>
          <a:xfrm>
            <a:off x="261258" y="0"/>
            <a:ext cx="477196" cy="60089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2</a:t>
            </a:r>
            <a:endParaRPr lang="vi-VN" sz="2000" b="1" dirty="0">
              <a:latin typeface="Montserrat" panose="00000500000000000000" pitchFamily="2" charset="0"/>
            </a:endParaRPr>
          </a:p>
        </p:txBody>
      </p:sp>
      <p:pic>
        <p:nvPicPr>
          <p:cNvPr id="6" name="Picture 5">
            <a:extLst>
              <a:ext uri="{FF2B5EF4-FFF2-40B4-BE49-F238E27FC236}">
                <a16:creationId xmlns:a16="http://schemas.microsoft.com/office/drawing/2014/main" id="{96697243-D1BA-B4F4-66C4-53B3C6266E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4079235"/>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B13E9-2102-815D-4C88-9BBE495BD427}"/>
              </a:ext>
            </a:extLst>
          </p:cNvPr>
          <p:cNvSpPr>
            <a:spLocks noGrp="1"/>
          </p:cNvSpPr>
          <p:nvPr>
            <p:ph type="title"/>
          </p:nvPr>
        </p:nvSpPr>
        <p:spPr>
          <a:xfrm>
            <a:off x="738454" y="254768"/>
            <a:ext cx="7586587" cy="572700"/>
          </a:xfrm>
        </p:spPr>
        <p:txBody>
          <a:bodyPr/>
          <a:lstStyle/>
          <a:p>
            <a:r>
              <a:rPr lang="vi-VN" dirty="0"/>
              <a:t>BIẾN CHỨNG</a:t>
            </a:r>
          </a:p>
        </p:txBody>
      </p:sp>
      <p:grpSp>
        <p:nvGrpSpPr>
          <p:cNvPr id="73" name="Group 72">
            <a:extLst>
              <a:ext uri="{FF2B5EF4-FFF2-40B4-BE49-F238E27FC236}">
                <a16:creationId xmlns:a16="http://schemas.microsoft.com/office/drawing/2014/main" id="{1E924E91-8DB6-D904-6A66-CF1185515594}"/>
              </a:ext>
            </a:extLst>
          </p:cNvPr>
          <p:cNvGrpSpPr/>
          <p:nvPr/>
        </p:nvGrpSpPr>
        <p:grpSpPr>
          <a:xfrm>
            <a:off x="1243826" y="1082236"/>
            <a:ext cx="6157831" cy="3497805"/>
            <a:chOff x="1353312" y="1100321"/>
            <a:chExt cx="5922699" cy="3654560"/>
          </a:xfrm>
        </p:grpSpPr>
        <p:sp>
          <p:nvSpPr>
            <p:cNvPr id="3" name="Google Shape;320;p38">
              <a:extLst>
                <a:ext uri="{FF2B5EF4-FFF2-40B4-BE49-F238E27FC236}">
                  <a16:creationId xmlns:a16="http://schemas.microsoft.com/office/drawing/2014/main" id="{5BAA6764-7125-57D4-D623-2FCF9BB45D24}"/>
                </a:ext>
              </a:extLst>
            </p:cNvPr>
            <p:cNvSpPr txBox="1">
              <a:spLocks/>
            </p:cNvSpPr>
            <p:nvPr/>
          </p:nvSpPr>
          <p:spPr>
            <a:xfrm>
              <a:off x="2619205" y="2651071"/>
              <a:ext cx="339074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r>
                <a:rPr lang="vi-VN" sz="2800" b="1" dirty="0">
                  <a:solidFill>
                    <a:srgbClr val="27316F"/>
                  </a:solidFill>
                  <a:latin typeface="Montserrat" panose="00000500000000000000" pitchFamily="2" charset="0"/>
                </a:rPr>
                <a:t>TĂNG HUYẾT ÁP</a:t>
              </a:r>
            </a:p>
          </p:txBody>
        </p:sp>
        <p:grpSp>
          <p:nvGrpSpPr>
            <p:cNvPr id="4" name="Google Shape;12027;p65">
              <a:extLst>
                <a:ext uri="{FF2B5EF4-FFF2-40B4-BE49-F238E27FC236}">
                  <a16:creationId xmlns:a16="http://schemas.microsoft.com/office/drawing/2014/main" id="{F60323D9-8CBA-163E-C227-2C527FB3E106}"/>
                </a:ext>
              </a:extLst>
            </p:cNvPr>
            <p:cNvGrpSpPr/>
            <p:nvPr/>
          </p:nvGrpSpPr>
          <p:grpSpPr>
            <a:xfrm>
              <a:off x="1353312" y="1100321"/>
              <a:ext cx="5922699" cy="3654560"/>
              <a:chOff x="2389399" y="2595741"/>
              <a:chExt cx="812796" cy="801369"/>
            </a:xfrm>
          </p:grpSpPr>
          <p:grpSp>
            <p:nvGrpSpPr>
              <p:cNvPr id="5" name="Google Shape;12028;p65">
                <a:extLst>
                  <a:ext uri="{FF2B5EF4-FFF2-40B4-BE49-F238E27FC236}">
                    <a16:creationId xmlns:a16="http://schemas.microsoft.com/office/drawing/2014/main" id="{884F5162-7BD7-5A7F-9564-983A53282312}"/>
                  </a:ext>
                </a:extLst>
              </p:cNvPr>
              <p:cNvGrpSpPr/>
              <p:nvPr/>
            </p:nvGrpSpPr>
            <p:grpSpPr>
              <a:xfrm>
                <a:off x="2492145" y="2881565"/>
                <a:ext cx="607300" cy="229751"/>
                <a:chOff x="2492145" y="2881565"/>
                <a:chExt cx="607300" cy="229751"/>
              </a:xfrm>
            </p:grpSpPr>
            <p:sp>
              <p:nvSpPr>
                <p:cNvPr id="38" name="Google Shape;12029;p65">
                  <a:extLst>
                    <a:ext uri="{FF2B5EF4-FFF2-40B4-BE49-F238E27FC236}">
                      <a16:creationId xmlns:a16="http://schemas.microsoft.com/office/drawing/2014/main" id="{B27A1507-5E3F-F440-879A-98053FBE12ED}"/>
                    </a:ext>
                  </a:extLst>
                </p:cNvPr>
                <p:cNvSpPr/>
                <p:nvPr/>
              </p:nvSpPr>
              <p:spPr>
                <a:xfrm>
                  <a:off x="2530550" y="2913581"/>
                  <a:ext cx="530589" cy="165697"/>
                </a:xfrm>
                <a:custGeom>
                  <a:avLst/>
                  <a:gdLst/>
                  <a:ahLst/>
                  <a:cxnLst/>
                  <a:rect l="l" t="t" r="r" b="b"/>
                  <a:pathLst>
                    <a:path w="116549" h="36397" extrusionOk="0">
                      <a:moveTo>
                        <a:pt x="18199" y="1"/>
                      </a:moveTo>
                      <a:cubicBezTo>
                        <a:pt x="8148" y="1"/>
                        <a:pt x="1" y="8148"/>
                        <a:pt x="1" y="18198"/>
                      </a:cubicBezTo>
                      <a:cubicBezTo>
                        <a:pt x="1" y="28249"/>
                        <a:pt x="8148" y="36396"/>
                        <a:pt x="18199" y="36396"/>
                      </a:cubicBezTo>
                      <a:lnTo>
                        <a:pt x="98350" y="36396"/>
                      </a:lnTo>
                      <a:cubicBezTo>
                        <a:pt x="108401" y="36396"/>
                        <a:pt x="116548" y="28249"/>
                        <a:pt x="116548" y="18198"/>
                      </a:cubicBezTo>
                      <a:cubicBezTo>
                        <a:pt x="116548" y="8148"/>
                        <a:pt x="108401" y="1"/>
                        <a:pt x="98350" y="1"/>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030;p65">
                  <a:extLst>
                    <a:ext uri="{FF2B5EF4-FFF2-40B4-BE49-F238E27FC236}">
                      <a16:creationId xmlns:a16="http://schemas.microsoft.com/office/drawing/2014/main" id="{5E421697-8848-D9F2-2F93-D0DC369BB518}"/>
                    </a:ext>
                  </a:extLst>
                </p:cNvPr>
                <p:cNvSpPr/>
                <p:nvPr/>
              </p:nvSpPr>
              <p:spPr>
                <a:xfrm>
                  <a:off x="2886492" y="2881565"/>
                  <a:ext cx="212952" cy="229751"/>
                </a:xfrm>
                <a:custGeom>
                  <a:avLst/>
                  <a:gdLst/>
                  <a:ahLst/>
                  <a:cxnLst/>
                  <a:rect l="l" t="t" r="r" b="b"/>
                  <a:pathLst>
                    <a:path w="46777" h="50467" extrusionOk="0">
                      <a:moveTo>
                        <a:pt x="1" y="1"/>
                      </a:moveTo>
                      <a:lnTo>
                        <a:pt x="1" y="1458"/>
                      </a:lnTo>
                      <a:lnTo>
                        <a:pt x="21544" y="1458"/>
                      </a:lnTo>
                      <a:cubicBezTo>
                        <a:pt x="34653" y="1458"/>
                        <a:pt x="45320" y="12123"/>
                        <a:pt x="45320" y="25233"/>
                      </a:cubicBezTo>
                      <a:cubicBezTo>
                        <a:pt x="45320" y="38344"/>
                        <a:pt x="34653" y="49009"/>
                        <a:pt x="21544" y="49009"/>
                      </a:cubicBezTo>
                      <a:lnTo>
                        <a:pt x="1" y="49009"/>
                      </a:lnTo>
                      <a:lnTo>
                        <a:pt x="1" y="50466"/>
                      </a:lnTo>
                      <a:lnTo>
                        <a:pt x="21544" y="50466"/>
                      </a:lnTo>
                      <a:cubicBezTo>
                        <a:pt x="35457" y="50466"/>
                        <a:pt x="46776" y="39146"/>
                        <a:pt x="46776" y="25233"/>
                      </a:cubicBezTo>
                      <a:cubicBezTo>
                        <a:pt x="46776" y="11322"/>
                        <a:pt x="35457" y="1"/>
                        <a:pt x="21544" y="1"/>
                      </a:cubicBezTo>
                      <a:close/>
                    </a:path>
                  </a:pathLst>
                </a:custGeom>
                <a:solidFill>
                  <a:srgbClr val="969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031;p65">
                  <a:extLst>
                    <a:ext uri="{FF2B5EF4-FFF2-40B4-BE49-F238E27FC236}">
                      <a16:creationId xmlns:a16="http://schemas.microsoft.com/office/drawing/2014/main" id="{7CCADB2F-F43A-0DF4-4CD2-2625C5E8C285}"/>
                    </a:ext>
                  </a:extLst>
                </p:cNvPr>
                <p:cNvSpPr/>
                <p:nvPr/>
              </p:nvSpPr>
              <p:spPr>
                <a:xfrm>
                  <a:off x="2492145" y="2881565"/>
                  <a:ext cx="212934" cy="229751"/>
                </a:xfrm>
                <a:custGeom>
                  <a:avLst/>
                  <a:gdLst/>
                  <a:ahLst/>
                  <a:cxnLst/>
                  <a:rect l="l" t="t" r="r" b="b"/>
                  <a:pathLst>
                    <a:path w="46773" h="50467" extrusionOk="0">
                      <a:moveTo>
                        <a:pt x="25232" y="1"/>
                      </a:moveTo>
                      <a:cubicBezTo>
                        <a:pt x="11319" y="1"/>
                        <a:pt x="0" y="11322"/>
                        <a:pt x="0" y="25233"/>
                      </a:cubicBezTo>
                      <a:cubicBezTo>
                        <a:pt x="0" y="39146"/>
                        <a:pt x="11319" y="50466"/>
                        <a:pt x="25232" y="50466"/>
                      </a:cubicBezTo>
                      <a:lnTo>
                        <a:pt x="46773" y="50466"/>
                      </a:lnTo>
                      <a:lnTo>
                        <a:pt x="46773" y="49007"/>
                      </a:lnTo>
                      <a:lnTo>
                        <a:pt x="25232" y="49007"/>
                      </a:lnTo>
                      <a:cubicBezTo>
                        <a:pt x="12124" y="49007"/>
                        <a:pt x="1456" y="38344"/>
                        <a:pt x="1456" y="25233"/>
                      </a:cubicBezTo>
                      <a:cubicBezTo>
                        <a:pt x="1456" y="12123"/>
                        <a:pt x="12124" y="1457"/>
                        <a:pt x="25232" y="1457"/>
                      </a:cubicBezTo>
                      <a:lnTo>
                        <a:pt x="46773" y="1457"/>
                      </a:lnTo>
                      <a:lnTo>
                        <a:pt x="46773" y="1"/>
                      </a:lnTo>
                      <a:close/>
                    </a:path>
                  </a:pathLst>
                </a:custGeom>
                <a:solidFill>
                  <a:srgbClr val="969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12032;p65">
                <a:extLst>
                  <a:ext uri="{FF2B5EF4-FFF2-40B4-BE49-F238E27FC236}">
                    <a16:creationId xmlns:a16="http://schemas.microsoft.com/office/drawing/2014/main" id="{A17B913B-E714-62BE-1F18-6FC05B877F6A}"/>
                  </a:ext>
                </a:extLst>
              </p:cNvPr>
              <p:cNvGrpSpPr/>
              <p:nvPr/>
            </p:nvGrpSpPr>
            <p:grpSpPr>
              <a:xfrm>
                <a:off x="2389399" y="2595741"/>
                <a:ext cx="812796" cy="296824"/>
                <a:chOff x="2389399" y="2595741"/>
                <a:chExt cx="812796" cy="296824"/>
              </a:xfrm>
            </p:grpSpPr>
            <p:grpSp>
              <p:nvGrpSpPr>
                <p:cNvPr id="20" name="Google Shape;12033;p65">
                  <a:extLst>
                    <a:ext uri="{FF2B5EF4-FFF2-40B4-BE49-F238E27FC236}">
                      <a16:creationId xmlns:a16="http://schemas.microsoft.com/office/drawing/2014/main" id="{C06BAC0E-1E3D-5E62-C782-76A8AB675A58}"/>
                    </a:ext>
                  </a:extLst>
                </p:cNvPr>
                <p:cNvGrpSpPr/>
                <p:nvPr/>
              </p:nvGrpSpPr>
              <p:grpSpPr>
                <a:xfrm>
                  <a:off x="2389399" y="2595741"/>
                  <a:ext cx="363638" cy="296824"/>
                  <a:chOff x="2389399" y="2595741"/>
                  <a:chExt cx="363638" cy="296824"/>
                </a:xfrm>
              </p:grpSpPr>
              <p:grpSp>
                <p:nvGrpSpPr>
                  <p:cNvPr id="33" name="Google Shape;12034;p65">
                    <a:extLst>
                      <a:ext uri="{FF2B5EF4-FFF2-40B4-BE49-F238E27FC236}">
                        <a16:creationId xmlns:a16="http://schemas.microsoft.com/office/drawing/2014/main" id="{0D3CEF73-DE0B-C143-0000-841A996DB638}"/>
                      </a:ext>
                    </a:extLst>
                  </p:cNvPr>
                  <p:cNvGrpSpPr/>
                  <p:nvPr/>
                </p:nvGrpSpPr>
                <p:grpSpPr>
                  <a:xfrm>
                    <a:off x="2493852" y="2794333"/>
                    <a:ext cx="259185" cy="98232"/>
                    <a:chOff x="2493852" y="2794333"/>
                    <a:chExt cx="259185" cy="98232"/>
                  </a:xfrm>
                </p:grpSpPr>
                <p:sp>
                  <p:nvSpPr>
                    <p:cNvPr id="35" name="Google Shape;12035;p65">
                      <a:extLst>
                        <a:ext uri="{FF2B5EF4-FFF2-40B4-BE49-F238E27FC236}">
                          <a16:creationId xmlns:a16="http://schemas.microsoft.com/office/drawing/2014/main" id="{8608646E-7414-60F7-D11C-41B0DF75DADA}"/>
                        </a:ext>
                      </a:extLst>
                    </p:cNvPr>
                    <p:cNvSpPr/>
                    <p:nvPr/>
                  </p:nvSpPr>
                  <p:spPr>
                    <a:xfrm>
                      <a:off x="2500419" y="2800896"/>
                      <a:ext cx="246135" cy="85123"/>
                    </a:xfrm>
                    <a:custGeom>
                      <a:avLst/>
                      <a:gdLst/>
                      <a:ahLst/>
                      <a:cxnLst/>
                      <a:rect l="l" t="t" r="r" b="b"/>
                      <a:pathLst>
                        <a:path w="54066" h="18698" extrusionOk="0">
                          <a:moveTo>
                            <a:pt x="243" y="1"/>
                          </a:moveTo>
                          <a:cubicBezTo>
                            <a:pt x="108" y="1"/>
                            <a:pt x="1" y="108"/>
                            <a:pt x="1" y="243"/>
                          </a:cubicBezTo>
                          <a:cubicBezTo>
                            <a:pt x="1" y="4216"/>
                            <a:pt x="3233" y="7447"/>
                            <a:pt x="7204" y="7447"/>
                          </a:cubicBezTo>
                          <a:lnTo>
                            <a:pt x="47616" y="7447"/>
                          </a:lnTo>
                          <a:cubicBezTo>
                            <a:pt x="50905" y="7447"/>
                            <a:pt x="53581" y="10122"/>
                            <a:pt x="53581" y="13412"/>
                          </a:cubicBezTo>
                          <a:lnTo>
                            <a:pt x="53581" y="18455"/>
                          </a:lnTo>
                          <a:cubicBezTo>
                            <a:pt x="53581" y="18590"/>
                            <a:pt x="53688" y="18697"/>
                            <a:pt x="53823" y="18697"/>
                          </a:cubicBezTo>
                          <a:cubicBezTo>
                            <a:pt x="53957" y="18697"/>
                            <a:pt x="54065" y="18590"/>
                            <a:pt x="54062" y="18455"/>
                          </a:cubicBezTo>
                          <a:lnTo>
                            <a:pt x="54062" y="13412"/>
                          </a:lnTo>
                          <a:cubicBezTo>
                            <a:pt x="54062" y="9854"/>
                            <a:pt x="51169" y="6961"/>
                            <a:pt x="47611" y="6961"/>
                          </a:cubicBezTo>
                          <a:lnTo>
                            <a:pt x="7203" y="6961"/>
                          </a:lnTo>
                          <a:cubicBezTo>
                            <a:pt x="3498" y="6961"/>
                            <a:pt x="485" y="3946"/>
                            <a:pt x="485" y="243"/>
                          </a:cubicBezTo>
                          <a:cubicBezTo>
                            <a:pt x="485" y="108"/>
                            <a:pt x="377" y="1"/>
                            <a:pt x="243" y="1"/>
                          </a:cubicBezTo>
                          <a:close/>
                        </a:path>
                      </a:pathLst>
                    </a:custGeom>
                    <a:solidFill>
                      <a:srgbClr val="9FA0A4"/>
                    </a:solidFill>
                    <a:ln>
                      <a:solidFill>
                        <a:srgbClr val="FF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036;p65">
                      <a:extLst>
                        <a:ext uri="{FF2B5EF4-FFF2-40B4-BE49-F238E27FC236}">
                          <a16:creationId xmlns:a16="http://schemas.microsoft.com/office/drawing/2014/main" id="{AE85668D-6321-6333-471A-0F65E93F6E75}"/>
                        </a:ext>
                      </a:extLst>
                    </p:cNvPr>
                    <p:cNvSpPr/>
                    <p:nvPr/>
                  </p:nvSpPr>
                  <p:spPr>
                    <a:xfrm>
                      <a:off x="2493852" y="2794333"/>
                      <a:ext cx="15360" cy="15356"/>
                    </a:xfrm>
                    <a:custGeom>
                      <a:avLst/>
                      <a:gdLst/>
                      <a:ahLst/>
                      <a:cxnLst/>
                      <a:rect l="l" t="t" r="r" b="b"/>
                      <a:pathLst>
                        <a:path w="3374" h="3373" extrusionOk="0">
                          <a:moveTo>
                            <a:pt x="1687" y="0"/>
                          </a:moveTo>
                          <a:cubicBezTo>
                            <a:pt x="755" y="0"/>
                            <a:pt x="1" y="754"/>
                            <a:pt x="1" y="1687"/>
                          </a:cubicBezTo>
                          <a:cubicBezTo>
                            <a:pt x="1" y="2619"/>
                            <a:pt x="755" y="3373"/>
                            <a:pt x="1687" y="3373"/>
                          </a:cubicBezTo>
                          <a:cubicBezTo>
                            <a:pt x="2619" y="3370"/>
                            <a:pt x="3374" y="2617"/>
                            <a:pt x="3374" y="1687"/>
                          </a:cubicBezTo>
                          <a:cubicBezTo>
                            <a:pt x="3374" y="754"/>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037;p65">
                      <a:extLst>
                        <a:ext uri="{FF2B5EF4-FFF2-40B4-BE49-F238E27FC236}">
                          <a16:creationId xmlns:a16="http://schemas.microsoft.com/office/drawing/2014/main" id="{07AAE217-90C2-60CA-2F11-068DFA315AC7}"/>
                        </a:ext>
                      </a:extLst>
                    </p:cNvPr>
                    <p:cNvSpPr/>
                    <p:nvPr/>
                  </p:nvSpPr>
                  <p:spPr>
                    <a:xfrm>
                      <a:off x="2737686" y="2877210"/>
                      <a:ext cx="15351" cy="15356"/>
                    </a:xfrm>
                    <a:custGeom>
                      <a:avLst/>
                      <a:gdLst/>
                      <a:ahLst/>
                      <a:cxnLst/>
                      <a:rect l="l" t="t" r="r" b="b"/>
                      <a:pathLst>
                        <a:path w="3372" h="3373" extrusionOk="0">
                          <a:moveTo>
                            <a:pt x="1687" y="1"/>
                          </a:moveTo>
                          <a:cubicBezTo>
                            <a:pt x="755" y="1"/>
                            <a:pt x="1" y="754"/>
                            <a:pt x="1" y="1686"/>
                          </a:cubicBezTo>
                          <a:cubicBezTo>
                            <a:pt x="1" y="2618"/>
                            <a:pt x="755" y="3372"/>
                            <a:pt x="1687" y="3372"/>
                          </a:cubicBezTo>
                          <a:cubicBezTo>
                            <a:pt x="2619" y="3372"/>
                            <a:pt x="3372" y="2616"/>
                            <a:pt x="3372" y="1686"/>
                          </a:cubicBezTo>
                          <a:cubicBezTo>
                            <a:pt x="3372" y="754"/>
                            <a:pt x="2619"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12039;p65">
                    <a:extLst>
                      <a:ext uri="{FF2B5EF4-FFF2-40B4-BE49-F238E27FC236}">
                        <a16:creationId xmlns:a16="http://schemas.microsoft.com/office/drawing/2014/main" id="{F70DF20E-1353-DDF9-AE59-B21C70FC2C3D}"/>
                      </a:ext>
                    </a:extLst>
                  </p:cNvPr>
                  <p:cNvSpPr/>
                  <p:nvPr/>
                </p:nvSpPr>
                <p:spPr>
                  <a:xfrm>
                    <a:off x="2389399" y="2595741"/>
                    <a:ext cx="224343" cy="182054"/>
                  </a:xfrm>
                  <a:custGeom>
                    <a:avLst/>
                    <a:gdLst/>
                    <a:ahLst/>
                    <a:cxnLst/>
                    <a:rect l="l" t="t" r="r" b="b"/>
                    <a:pathLst>
                      <a:path w="49279" h="39990" extrusionOk="0">
                        <a:moveTo>
                          <a:pt x="7997" y="1"/>
                        </a:moveTo>
                        <a:cubicBezTo>
                          <a:pt x="3580" y="1"/>
                          <a:pt x="0" y="3580"/>
                          <a:pt x="0" y="7995"/>
                        </a:cubicBezTo>
                        <a:lnTo>
                          <a:pt x="0" y="31993"/>
                        </a:lnTo>
                        <a:cubicBezTo>
                          <a:pt x="0" y="36409"/>
                          <a:pt x="3580" y="39989"/>
                          <a:pt x="7997" y="39989"/>
                        </a:cubicBezTo>
                        <a:lnTo>
                          <a:pt x="41282" y="39989"/>
                        </a:lnTo>
                        <a:cubicBezTo>
                          <a:pt x="45697" y="39989"/>
                          <a:pt x="49277" y="36409"/>
                          <a:pt x="49277" y="31993"/>
                        </a:cubicBezTo>
                        <a:lnTo>
                          <a:pt x="49277" y="7995"/>
                        </a:lnTo>
                        <a:cubicBezTo>
                          <a:pt x="49278" y="3580"/>
                          <a:pt x="45697" y="1"/>
                          <a:pt x="41282" y="1"/>
                        </a:cubicBezTo>
                        <a:close/>
                      </a:path>
                    </a:pathLst>
                  </a:cu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2041;p65">
                  <a:extLst>
                    <a:ext uri="{FF2B5EF4-FFF2-40B4-BE49-F238E27FC236}">
                      <a16:creationId xmlns:a16="http://schemas.microsoft.com/office/drawing/2014/main" id="{496BA951-0D26-4566-80DE-1BF875FF7FCE}"/>
                    </a:ext>
                  </a:extLst>
                </p:cNvPr>
                <p:cNvGrpSpPr/>
                <p:nvPr/>
              </p:nvGrpSpPr>
              <p:grpSpPr>
                <a:xfrm>
                  <a:off x="2683630" y="2595741"/>
                  <a:ext cx="224334" cy="296824"/>
                  <a:chOff x="2683630" y="2595741"/>
                  <a:chExt cx="224334" cy="296824"/>
                </a:xfrm>
              </p:grpSpPr>
              <p:grpSp>
                <p:nvGrpSpPr>
                  <p:cNvPr id="28" name="Google Shape;12042;p65">
                    <a:extLst>
                      <a:ext uri="{FF2B5EF4-FFF2-40B4-BE49-F238E27FC236}">
                        <a16:creationId xmlns:a16="http://schemas.microsoft.com/office/drawing/2014/main" id="{C7C3619D-F5A0-DE34-0B56-0FC80C8939E8}"/>
                      </a:ext>
                    </a:extLst>
                  </p:cNvPr>
                  <p:cNvGrpSpPr/>
                  <p:nvPr/>
                </p:nvGrpSpPr>
                <p:grpSpPr>
                  <a:xfrm>
                    <a:off x="2788083" y="2794333"/>
                    <a:ext cx="15356" cy="98232"/>
                    <a:chOff x="2788083" y="2794333"/>
                    <a:chExt cx="15356" cy="98232"/>
                  </a:xfrm>
                </p:grpSpPr>
                <p:sp>
                  <p:nvSpPr>
                    <p:cNvPr id="30" name="Google Shape;12043;p65">
                      <a:extLst>
                        <a:ext uri="{FF2B5EF4-FFF2-40B4-BE49-F238E27FC236}">
                          <a16:creationId xmlns:a16="http://schemas.microsoft.com/office/drawing/2014/main" id="{0A1F3229-3194-85A8-9CEB-F4FFEEB526C9}"/>
                        </a:ext>
                      </a:extLst>
                    </p:cNvPr>
                    <p:cNvSpPr/>
                    <p:nvPr/>
                  </p:nvSpPr>
                  <p:spPr>
                    <a:xfrm>
                      <a:off x="2794655" y="2800905"/>
                      <a:ext cx="2213" cy="85114"/>
                    </a:xfrm>
                    <a:custGeom>
                      <a:avLst/>
                      <a:gdLst/>
                      <a:ahLst/>
                      <a:cxnLst/>
                      <a:rect l="l" t="t" r="r" b="b"/>
                      <a:pathLst>
                        <a:path w="486" h="18696" extrusionOk="0">
                          <a:moveTo>
                            <a:pt x="243" y="0"/>
                          </a:moveTo>
                          <a:cubicBezTo>
                            <a:pt x="108" y="0"/>
                            <a:pt x="1" y="109"/>
                            <a:pt x="1" y="243"/>
                          </a:cubicBezTo>
                          <a:lnTo>
                            <a:pt x="1" y="18453"/>
                          </a:lnTo>
                          <a:cubicBezTo>
                            <a:pt x="1" y="18588"/>
                            <a:pt x="108" y="18695"/>
                            <a:pt x="243" y="18695"/>
                          </a:cubicBezTo>
                          <a:cubicBezTo>
                            <a:pt x="377" y="18695"/>
                            <a:pt x="485" y="18588"/>
                            <a:pt x="485" y="18453"/>
                          </a:cubicBezTo>
                          <a:lnTo>
                            <a:pt x="485" y="243"/>
                          </a:lnTo>
                          <a:cubicBezTo>
                            <a:pt x="485" y="109"/>
                            <a:pt x="377" y="0"/>
                            <a:pt x="243" y="0"/>
                          </a:cubicBezTo>
                          <a:close/>
                        </a:path>
                      </a:pathLst>
                    </a:custGeom>
                    <a:solidFill>
                      <a:srgbClr val="9FA0A4"/>
                    </a:solidFill>
                    <a:ln>
                      <a:solidFill>
                        <a:srgbClr val="FFC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044;p65">
                      <a:extLst>
                        <a:ext uri="{FF2B5EF4-FFF2-40B4-BE49-F238E27FC236}">
                          <a16:creationId xmlns:a16="http://schemas.microsoft.com/office/drawing/2014/main" id="{B3B2D78C-2A26-E5E1-D7C5-1511A9CB4E9C}"/>
                        </a:ext>
                      </a:extLst>
                    </p:cNvPr>
                    <p:cNvSpPr/>
                    <p:nvPr/>
                  </p:nvSpPr>
                  <p:spPr>
                    <a:xfrm>
                      <a:off x="2788083" y="2794333"/>
                      <a:ext cx="15356" cy="15356"/>
                    </a:xfrm>
                    <a:custGeom>
                      <a:avLst/>
                      <a:gdLst/>
                      <a:ahLst/>
                      <a:cxnLst/>
                      <a:rect l="l" t="t" r="r" b="b"/>
                      <a:pathLst>
                        <a:path w="3373" h="3373" extrusionOk="0">
                          <a:moveTo>
                            <a:pt x="1687" y="0"/>
                          </a:moveTo>
                          <a:cubicBezTo>
                            <a:pt x="755" y="0"/>
                            <a:pt x="1" y="754"/>
                            <a:pt x="1" y="1687"/>
                          </a:cubicBezTo>
                          <a:cubicBezTo>
                            <a:pt x="1" y="2619"/>
                            <a:pt x="755" y="3373"/>
                            <a:pt x="1687" y="3373"/>
                          </a:cubicBezTo>
                          <a:cubicBezTo>
                            <a:pt x="2618" y="3373"/>
                            <a:pt x="3372" y="2617"/>
                            <a:pt x="3372" y="1687"/>
                          </a:cubicBezTo>
                          <a:cubicBezTo>
                            <a:pt x="3372" y="754"/>
                            <a:pt x="2618"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045;p65">
                      <a:extLst>
                        <a:ext uri="{FF2B5EF4-FFF2-40B4-BE49-F238E27FC236}">
                          <a16:creationId xmlns:a16="http://schemas.microsoft.com/office/drawing/2014/main" id="{5C2565A5-6F3B-17CF-82A9-8C9B10AEB196}"/>
                        </a:ext>
                      </a:extLst>
                    </p:cNvPr>
                    <p:cNvSpPr/>
                    <p:nvPr/>
                  </p:nvSpPr>
                  <p:spPr>
                    <a:xfrm>
                      <a:off x="2788083" y="2877210"/>
                      <a:ext cx="15356" cy="15356"/>
                    </a:xfrm>
                    <a:custGeom>
                      <a:avLst/>
                      <a:gdLst/>
                      <a:ahLst/>
                      <a:cxnLst/>
                      <a:rect l="l" t="t" r="r" b="b"/>
                      <a:pathLst>
                        <a:path w="3373" h="3373" extrusionOk="0">
                          <a:moveTo>
                            <a:pt x="1687" y="1"/>
                          </a:moveTo>
                          <a:cubicBezTo>
                            <a:pt x="755" y="1"/>
                            <a:pt x="1" y="754"/>
                            <a:pt x="1" y="1686"/>
                          </a:cubicBezTo>
                          <a:cubicBezTo>
                            <a:pt x="1" y="2618"/>
                            <a:pt x="755" y="3372"/>
                            <a:pt x="1687" y="3372"/>
                          </a:cubicBezTo>
                          <a:cubicBezTo>
                            <a:pt x="2618" y="3372"/>
                            <a:pt x="3372" y="2616"/>
                            <a:pt x="3372" y="1686"/>
                          </a:cubicBezTo>
                          <a:cubicBezTo>
                            <a:pt x="3372" y="754"/>
                            <a:pt x="2618"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12047;p65">
                    <a:extLst>
                      <a:ext uri="{FF2B5EF4-FFF2-40B4-BE49-F238E27FC236}">
                        <a16:creationId xmlns:a16="http://schemas.microsoft.com/office/drawing/2014/main" id="{E3E92902-A37D-1095-54C7-FC84307A83E4}"/>
                      </a:ext>
                    </a:extLst>
                  </p:cNvPr>
                  <p:cNvSpPr/>
                  <p:nvPr/>
                </p:nvSpPr>
                <p:spPr>
                  <a:xfrm>
                    <a:off x="2683630" y="2595741"/>
                    <a:ext cx="224334" cy="182054"/>
                  </a:xfrm>
                  <a:custGeom>
                    <a:avLst/>
                    <a:gdLst/>
                    <a:ahLst/>
                    <a:cxnLst/>
                    <a:rect l="l" t="t" r="r" b="b"/>
                    <a:pathLst>
                      <a:path w="49277" h="39990" extrusionOk="0">
                        <a:moveTo>
                          <a:pt x="7996" y="1"/>
                        </a:moveTo>
                        <a:cubicBezTo>
                          <a:pt x="3580" y="1"/>
                          <a:pt x="0" y="3580"/>
                          <a:pt x="0" y="7995"/>
                        </a:cubicBezTo>
                        <a:lnTo>
                          <a:pt x="0" y="31993"/>
                        </a:lnTo>
                        <a:cubicBezTo>
                          <a:pt x="0" y="36409"/>
                          <a:pt x="3580" y="39989"/>
                          <a:pt x="7996" y="39989"/>
                        </a:cubicBezTo>
                        <a:lnTo>
                          <a:pt x="41280" y="39989"/>
                        </a:lnTo>
                        <a:cubicBezTo>
                          <a:pt x="45697" y="39989"/>
                          <a:pt x="49277" y="36409"/>
                          <a:pt x="49277" y="31993"/>
                        </a:cubicBezTo>
                        <a:lnTo>
                          <a:pt x="49277" y="7995"/>
                        </a:lnTo>
                        <a:cubicBezTo>
                          <a:pt x="49277" y="3580"/>
                          <a:pt x="45697" y="1"/>
                          <a:pt x="41280" y="1"/>
                        </a:cubicBezTo>
                        <a:close/>
                      </a:path>
                    </a:pathLst>
                  </a:custGeom>
                  <a:no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12049;p65">
                  <a:extLst>
                    <a:ext uri="{FF2B5EF4-FFF2-40B4-BE49-F238E27FC236}">
                      <a16:creationId xmlns:a16="http://schemas.microsoft.com/office/drawing/2014/main" id="{51ABE4CC-5EA1-3B58-8CF4-A779D0EF68E5}"/>
                    </a:ext>
                  </a:extLst>
                </p:cNvPr>
                <p:cNvGrpSpPr/>
                <p:nvPr/>
              </p:nvGrpSpPr>
              <p:grpSpPr>
                <a:xfrm>
                  <a:off x="2838475" y="2595741"/>
                  <a:ext cx="363720" cy="296824"/>
                  <a:chOff x="2838475" y="2595741"/>
                  <a:chExt cx="363720" cy="296824"/>
                </a:xfrm>
              </p:grpSpPr>
              <p:grpSp>
                <p:nvGrpSpPr>
                  <p:cNvPr id="23" name="Google Shape;12050;p65">
                    <a:extLst>
                      <a:ext uri="{FF2B5EF4-FFF2-40B4-BE49-F238E27FC236}">
                        <a16:creationId xmlns:a16="http://schemas.microsoft.com/office/drawing/2014/main" id="{CFB29E53-85F7-BD49-43C1-B0DDFF3DA307}"/>
                      </a:ext>
                    </a:extLst>
                  </p:cNvPr>
                  <p:cNvGrpSpPr/>
                  <p:nvPr/>
                </p:nvGrpSpPr>
                <p:grpSpPr>
                  <a:xfrm>
                    <a:off x="2838475" y="2794333"/>
                    <a:ext cx="259185" cy="98232"/>
                    <a:chOff x="2838475" y="2794333"/>
                    <a:chExt cx="259185" cy="98232"/>
                  </a:xfrm>
                </p:grpSpPr>
                <p:sp>
                  <p:nvSpPr>
                    <p:cNvPr id="25" name="Google Shape;12051;p65">
                      <a:extLst>
                        <a:ext uri="{FF2B5EF4-FFF2-40B4-BE49-F238E27FC236}">
                          <a16:creationId xmlns:a16="http://schemas.microsoft.com/office/drawing/2014/main" id="{0C0D93E5-7573-49FA-85F5-15DEA8FEC7DB}"/>
                        </a:ext>
                      </a:extLst>
                    </p:cNvPr>
                    <p:cNvSpPr/>
                    <p:nvPr/>
                  </p:nvSpPr>
                  <p:spPr>
                    <a:xfrm>
                      <a:off x="2845042" y="2800896"/>
                      <a:ext cx="246122" cy="85123"/>
                    </a:xfrm>
                    <a:custGeom>
                      <a:avLst/>
                      <a:gdLst/>
                      <a:ahLst/>
                      <a:cxnLst/>
                      <a:rect l="l" t="t" r="r" b="b"/>
                      <a:pathLst>
                        <a:path w="54063" h="18698" extrusionOk="0">
                          <a:moveTo>
                            <a:pt x="53821" y="1"/>
                          </a:moveTo>
                          <a:cubicBezTo>
                            <a:pt x="53687" y="1"/>
                            <a:pt x="53579" y="108"/>
                            <a:pt x="53579" y="243"/>
                          </a:cubicBezTo>
                          <a:cubicBezTo>
                            <a:pt x="53579" y="3946"/>
                            <a:pt x="50564" y="6961"/>
                            <a:pt x="46861" y="6961"/>
                          </a:cubicBezTo>
                          <a:lnTo>
                            <a:pt x="6451" y="6961"/>
                          </a:lnTo>
                          <a:cubicBezTo>
                            <a:pt x="2895" y="6961"/>
                            <a:pt x="0" y="9857"/>
                            <a:pt x="0" y="13412"/>
                          </a:cubicBezTo>
                          <a:lnTo>
                            <a:pt x="0" y="18455"/>
                          </a:lnTo>
                          <a:cubicBezTo>
                            <a:pt x="0" y="18590"/>
                            <a:pt x="109" y="18697"/>
                            <a:pt x="242" y="18697"/>
                          </a:cubicBezTo>
                          <a:cubicBezTo>
                            <a:pt x="379" y="18697"/>
                            <a:pt x="487" y="18590"/>
                            <a:pt x="486" y="18455"/>
                          </a:cubicBezTo>
                          <a:lnTo>
                            <a:pt x="486" y="13412"/>
                          </a:lnTo>
                          <a:cubicBezTo>
                            <a:pt x="486" y="10122"/>
                            <a:pt x="3162" y="7447"/>
                            <a:pt x="6451" y="7447"/>
                          </a:cubicBezTo>
                          <a:lnTo>
                            <a:pt x="46858" y="7447"/>
                          </a:lnTo>
                          <a:cubicBezTo>
                            <a:pt x="50831" y="7447"/>
                            <a:pt x="54063" y="4215"/>
                            <a:pt x="54063" y="243"/>
                          </a:cubicBezTo>
                          <a:cubicBezTo>
                            <a:pt x="54063" y="108"/>
                            <a:pt x="53954" y="1"/>
                            <a:pt x="53821" y="1"/>
                          </a:cubicBezTo>
                          <a:close/>
                        </a:path>
                      </a:pathLst>
                    </a:custGeom>
                    <a:solidFill>
                      <a:srgbClr val="9FA0A4"/>
                    </a:solidFill>
                    <a:ln>
                      <a:solidFill>
                        <a:srgbClr val="7030A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052;p65">
                      <a:extLst>
                        <a:ext uri="{FF2B5EF4-FFF2-40B4-BE49-F238E27FC236}">
                          <a16:creationId xmlns:a16="http://schemas.microsoft.com/office/drawing/2014/main" id="{0467BF57-7A62-39A6-9AE5-A0CCE6F6E5D3}"/>
                        </a:ext>
                      </a:extLst>
                    </p:cNvPr>
                    <p:cNvSpPr/>
                    <p:nvPr/>
                  </p:nvSpPr>
                  <p:spPr>
                    <a:xfrm>
                      <a:off x="3082301" y="2794333"/>
                      <a:ext cx="15360" cy="15356"/>
                    </a:xfrm>
                    <a:custGeom>
                      <a:avLst/>
                      <a:gdLst/>
                      <a:ahLst/>
                      <a:cxnLst/>
                      <a:rect l="l" t="t" r="r" b="b"/>
                      <a:pathLst>
                        <a:path w="3374" h="3373" extrusionOk="0">
                          <a:moveTo>
                            <a:pt x="1687" y="0"/>
                          </a:moveTo>
                          <a:cubicBezTo>
                            <a:pt x="755" y="0"/>
                            <a:pt x="0" y="754"/>
                            <a:pt x="0" y="1687"/>
                          </a:cubicBezTo>
                          <a:cubicBezTo>
                            <a:pt x="0" y="2619"/>
                            <a:pt x="755" y="3373"/>
                            <a:pt x="1687" y="3373"/>
                          </a:cubicBezTo>
                          <a:cubicBezTo>
                            <a:pt x="2619" y="3370"/>
                            <a:pt x="3373" y="2617"/>
                            <a:pt x="3373" y="1687"/>
                          </a:cubicBezTo>
                          <a:cubicBezTo>
                            <a:pt x="3373" y="754"/>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053;p65">
                      <a:extLst>
                        <a:ext uri="{FF2B5EF4-FFF2-40B4-BE49-F238E27FC236}">
                          <a16:creationId xmlns:a16="http://schemas.microsoft.com/office/drawing/2014/main" id="{0FE6B4EC-FE90-2B1E-BEFC-CBC23927AC5A}"/>
                        </a:ext>
                      </a:extLst>
                    </p:cNvPr>
                    <p:cNvSpPr/>
                    <p:nvPr/>
                  </p:nvSpPr>
                  <p:spPr>
                    <a:xfrm>
                      <a:off x="2838475" y="2877210"/>
                      <a:ext cx="15351" cy="15356"/>
                    </a:xfrm>
                    <a:custGeom>
                      <a:avLst/>
                      <a:gdLst/>
                      <a:ahLst/>
                      <a:cxnLst/>
                      <a:rect l="l" t="t" r="r" b="b"/>
                      <a:pathLst>
                        <a:path w="3372" h="3373" extrusionOk="0">
                          <a:moveTo>
                            <a:pt x="1685" y="1"/>
                          </a:moveTo>
                          <a:cubicBezTo>
                            <a:pt x="753" y="1"/>
                            <a:pt x="0" y="754"/>
                            <a:pt x="0" y="1686"/>
                          </a:cubicBezTo>
                          <a:cubicBezTo>
                            <a:pt x="0" y="2618"/>
                            <a:pt x="753" y="3372"/>
                            <a:pt x="1685" y="3372"/>
                          </a:cubicBezTo>
                          <a:cubicBezTo>
                            <a:pt x="2617" y="3372"/>
                            <a:pt x="3372" y="2616"/>
                            <a:pt x="3372" y="1686"/>
                          </a:cubicBezTo>
                          <a:cubicBezTo>
                            <a:pt x="3372" y="754"/>
                            <a:pt x="2617" y="1"/>
                            <a:pt x="168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12055;p65">
                    <a:extLst>
                      <a:ext uri="{FF2B5EF4-FFF2-40B4-BE49-F238E27FC236}">
                        <a16:creationId xmlns:a16="http://schemas.microsoft.com/office/drawing/2014/main" id="{2EEFE002-9CE5-A16A-9E80-7F8415B94365}"/>
                      </a:ext>
                    </a:extLst>
                  </p:cNvPr>
                  <p:cNvSpPr/>
                  <p:nvPr/>
                </p:nvSpPr>
                <p:spPr>
                  <a:xfrm>
                    <a:off x="2977852" y="2595741"/>
                    <a:ext cx="224343" cy="182054"/>
                  </a:xfrm>
                  <a:custGeom>
                    <a:avLst/>
                    <a:gdLst/>
                    <a:ahLst/>
                    <a:cxnLst/>
                    <a:rect l="l" t="t" r="r" b="b"/>
                    <a:pathLst>
                      <a:path w="49279" h="39990" extrusionOk="0">
                        <a:moveTo>
                          <a:pt x="7995" y="1"/>
                        </a:moveTo>
                        <a:cubicBezTo>
                          <a:pt x="3580" y="1"/>
                          <a:pt x="0" y="3580"/>
                          <a:pt x="0" y="7995"/>
                        </a:cubicBezTo>
                        <a:lnTo>
                          <a:pt x="0" y="31993"/>
                        </a:lnTo>
                        <a:cubicBezTo>
                          <a:pt x="0" y="36409"/>
                          <a:pt x="3580" y="39989"/>
                          <a:pt x="7995" y="39989"/>
                        </a:cubicBezTo>
                        <a:lnTo>
                          <a:pt x="41282" y="39989"/>
                        </a:lnTo>
                        <a:cubicBezTo>
                          <a:pt x="45698" y="39989"/>
                          <a:pt x="49278" y="36409"/>
                          <a:pt x="49278" y="31993"/>
                        </a:cubicBezTo>
                        <a:lnTo>
                          <a:pt x="49278" y="7995"/>
                        </a:lnTo>
                        <a:cubicBezTo>
                          <a:pt x="49278" y="3580"/>
                          <a:pt x="45698" y="1"/>
                          <a:pt x="41282" y="1"/>
                        </a:cubicBezTo>
                        <a:close/>
                      </a:path>
                    </a:pathLst>
                  </a:custGeom>
                  <a:noFill/>
                  <a:ln w="9525" cap="flat" cmpd="sng">
                    <a:solidFill>
                      <a:srgbClr val="7030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 name="Google Shape;12057;p65">
                <a:extLst>
                  <a:ext uri="{FF2B5EF4-FFF2-40B4-BE49-F238E27FC236}">
                    <a16:creationId xmlns:a16="http://schemas.microsoft.com/office/drawing/2014/main" id="{44791D57-D133-599A-3E8A-13BDC21AAA77}"/>
                  </a:ext>
                </a:extLst>
              </p:cNvPr>
              <p:cNvGrpSpPr/>
              <p:nvPr/>
            </p:nvGrpSpPr>
            <p:grpSpPr>
              <a:xfrm>
                <a:off x="2389399" y="3100241"/>
                <a:ext cx="812796" cy="296869"/>
                <a:chOff x="2389399" y="3100241"/>
                <a:chExt cx="812796" cy="296869"/>
              </a:xfrm>
            </p:grpSpPr>
            <p:grpSp>
              <p:nvGrpSpPr>
                <p:cNvPr id="8" name="Google Shape;12066;p65">
                  <a:extLst>
                    <a:ext uri="{FF2B5EF4-FFF2-40B4-BE49-F238E27FC236}">
                      <a16:creationId xmlns:a16="http://schemas.microsoft.com/office/drawing/2014/main" id="{D7CA707D-EA59-D648-2F94-94CF3E82531E}"/>
                    </a:ext>
                  </a:extLst>
                </p:cNvPr>
                <p:cNvGrpSpPr/>
                <p:nvPr/>
              </p:nvGrpSpPr>
              <p:grpSpPr>
                <a:xfrm>
                  <a:off x="2389399" y="3100241"/>
                  <a:ext cx="363638" cy="296869"/>
                  <a:chOff x="2389399" y="3100241"/>
                  <a:chExt cx="363638" cy="296869"/>
                </a:xfrm>
              </p:grpSpPr>
              <p:grpSp>
                <p:nvGrpSpPr>
                  <p:cNvPr id="15" name="Google Shape;12067;p65">
                    <a:extLst>
                      <a:ext uri="{FF2B5EF4-FFF2-40B4-BE49-F238E27FC236}">
                        <a16:creationId xmlns:a16="http://schemas.microsoft.com/office/drawing/2014/main" id="{452E0268-F9E1-4D7D-5E25-CBD9B6456163}"/>
                      </a:ext>
                    </a:extLst>
                  </p:cNvPr>
                  <p:cNvGrpSpPr/>
                  <p:nvPr/>
                </p:nvGrpSpPr>
                <p:grpSpPr>
                  <a:xfrm>
                    <a:off x="2493852" y="3100241"/>
                    <a:ext cx="259185" cy="98237"/>
                    <a:chOff x="2493852" y="3100241"/>
                    <a:chExt cx="259185" cy="98237"/>
                  </a:xfrm>
                </p:grpSpPr>
                <p:sp>
                  <p:nvSpPr>
                    <p:cNvPr id="17" name="Google Shape;12068;p65">
                      <a:extLst>
                        <a:ext uri="{FF2B5EF4-FFF2-40B4-BE49-F238E27FC236}">
                          <a16:creationId xmlns:a16="http://schemas.microsoft.com/office/drawing/2014/main" id="{7909BAE1-1847-211F-CA27-A4D62EA8F7D4}"/>
                        </a:ext>
                      </a:extLst>
                    </p:cNvPr>
                    <p:cNvSpPr/>
                    <p:nvPr/>
                  </p:nvSpPr>
                  <p:spPr>
                    <a:xfrm>
                      <a:off x="2500428" y="3106803"/>
                      <a:ext cx="246126" cy="85123"/>
                    </a:xfrm>
                    <a:custGeom>
                      <a:avLst/>
                      <a:gdLst/>
                      <a:ahLst/>
                      <a:cxnLst/>
                      <a:rect l="l" t="t" r="r" b="b"/>
                      <a:pathLst>
                        <a:path w="54064" h="18698" extrusionOk="0">
                          <a:moveTo>
                            <a:pt x="53821" y="0"/>
                          </a:moveTo>
                          <a:cubicBezTo>
                            <a:pt x="53686" y="0"/>
                            <a:pt x="53579" y="109"/>
                            <a:pt x="53579" y="242"/>
                          </a:cubicBezTo>
                          <a:lnTo>
                            <a:pt x="53579" y="5286"/>
                          </a:lnTo>
                          <a:cubicBezTo>
                            <a:pt x="53579" y="8576"/>
                            <a:pt x="50903" y="11250"/>
                            <a:pt x="47614" y="11250"/>
                          </a:cubicBezTo>
                          <a:lnTo>
                            <a:pt x="7205" y="11250"/>
                          </a:lnTo>
                          <a:cubicBezTo>
                            <a:pt x="3232" y="11250"/>
                            <a:pt x="0" y="14484"/>
                            <a:pt x="0" y="18456"/>
                          </a:cubicBezTo>
                          <a:cubicBezTo>
                            <a:pt x="0" y="18589"/>
                            <a:pt x="109" y="18698"/>
                            <a:pt x="242" y="18698"/>
                          </a:cubicBezTo>
                          <a:cubicBezTo>
                            <a:pt x="376" y="18698"/>
                            <a:pt x="485" y="18589"/>
                            <a:pt x="485" y="18456"/>
                          </a:cubicBezTo>
                          <a:cubicBezTo>
                            <a:pt x="485" y="14751"/>
                            <a:pt x="3499" y="11736"/>
                            <a:pt x="7202" y="11736"/>
                          </a:cubicBezTo>
                          <a:lnTo>
                            <a:pt x="47612" y="11736"/>
                          </a:lnTo>
                          <a:cubicBezTo>
                            <a:pt x="51169" y="11736"/>
                            <a:pt x="54063" y="8843"/>
                            <a:pt x="54063" y="5286"/>
                          </a:cubicBezTo>
                          <a:lnTo>
                            <a:pt x="54063" y="242"/>
                          </a:lnTo>
                          <a:cubicBezTo>
                            <a:pt x="54063" y="109"/>
                            <a:pt x="53955" y="0"/>
                            <a:pt x="53821" y="0"/>
                          </a:cubicBezTo>
                          <a:close/>
                        </a:path>
                      </a:pathLst>
                    </a:custGeom>
                    <a:solidFill>
                      <a:srgbClr val="9FA0A4"/>
                    </a:solidFill>
                    <a:ln>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069;p65">
                      <a:extLst>
                        <a:ext uri="{FF2B5EF4-FFF2-40B4-BE49-F238E27FC236}">
                          <a16:creationId xmlns:a16="http://schemas.microsoft.com/office/drawing/2014/main" id="{A8A4D1A8-0B86-8EBD-708B-41A8DB735FB6}"/>
                        </a:ext>
                      </a:extLst>
                    </p:cNvPr>
                    <p:cNvSpPr/>
                    <p:nvPr/>
                  </p:nvSpPr>
                  <p:spPr>
                    <a:xfrm>
                      <a:off x="2493852" y="3183117"/>
                      <a:ext cx="15360" cy="15360"/>
                    </a:xfrm>
                    <a:custGeom>
                      <a:avLst/>
                      <a:gdLst/>
                      <a:ahLst/>
                      <a:cxnLst/>
                      <a:rect l="l" t="t" r="r" b="b"/>
                      <a:pathLst>
                        <a:path w="3374" h="3374" extrusionOk="0">
                          <a:moveTo>
                            <a:pt x="1687" y="0"/>
                          </a:moveTo>
                          <a:cubicBezTo>
                            <a:pt x="755" y="0"/>
                            <a:pt x="1" y="755"/>
                            <a:pt x="1" y="1687"/>
                          </a:cubicBezTo>
                          <a:cubicBezTo>
                            <a:pt x="1" y="2619"/>
                            <a:pt x="755" y="3373"/>
                            <a:pt x="1687" y="3373"/>
                          </a:cubicBezTo>
                          <a:cubicBezTo>
                            <a:pt x="2619" y="3373"/>
                            <a:pt x="3374" y="2619"/>
                            <a:pt x="3374" y="1687"/>
                          </a:cubicBezTo>
                          <a:cubicBezTo>
                            <a:pt x="3374" y="755"/>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070;p65">
                      <a:extLst>
                        <a:ext uri="{FF2B5EF4-FFF2-40B4-BE49-F238E27FC236}">
                          <a16:creationId xmlns:a16="http://schemas.microsoft.com/office/drawing/2014/main" id="{7E78AEC0-BEBD-0F68-15C6-2B8334F01562}"/>
                        </a:ext>
                      </a:extLst>
                    </p:cNvPr>
                    <p:cNvSpPr/>
                    <p:nvPr/>
                  </p:nvSpPr>
                  <p:spPr>
                    <a:xfrm>
                      <a:off x="2737686" y="3100241"/>
                      <a:ext cx="15351" cy="15356"/>
                    </a:xfrm>
                    <a:custGeom>
                      <a:avLst/>
                      <a:gdLst/>
                      <a:ahLst/>
                      <a:cxnLst/>
                      <a:rect l="l" t="t" r="r" b="b"/>
                      <a:pathLst>
                        <a:path w="3372" h="3373" extrusionOk="0">
                          <a:moveTo>
                            <a:pt x="1687" y="1"/>
                          </a:moveTo>
                          <a:cubicBezTo>
                            <a:pt x="755" y="1"/>
                            <a:pt x="1" y="754"/>
                            <a:pt x="1" y="1686"/>
                          </a:cubicBezTo>
                          <a:cubicBezTo>
                            <a:pt x="1" y="2618"/>
                            <a:pt x="755" y="3372"/>
                            <a:pt x="1687" y="3372"/>
                          </a:cubicBezTo>
                          <a:cubicBezTo>
                            <a:pt x="2619" y="3372"/>
                            <a:pt x="3372" y="2618"/>
                            <a:pt x="3372" y="1686"/>
                          </a:cubicBezTo>
                          <a:cubicBezTo>
                            <a:pt x="3372" y="754"/>
                            <a:pt x="2619"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2072;p65">
                    <a:extLst>
                      <a:ext uri="{FF2B5EF4-FFF2-40B4-BE49-F238E27FC236}">
                        <a16:creationId xmlns:a16="http://schemas.microsoft.com/office/drawing/2014/main" id="{7261922B-F1C9-5DA9-A162-2D0B04EB3F24}"/>
                      </a:ext>
                    </a:extLst>
                  </p:cNvPr>
                  <p:cNvSpPr/>
                  <p:nvPr/>
                </p:nvSpPr>
                <p:spPr>
                  <a:xfrm>
                    <a:off x="2389399" y="3215065"/>
                    <a:ext cx="224343" cy="182045"/>
                  </a:xfrm>
                  <a:custGeom>
                    <a:avLst/>
                    <a:gdLst/>
                    <a:ahLst/>
                    <a:cxnLst/>
                    <a:rect l="l" t="t" r="r" b="b"/>
                    <a:pathLst>
                      <a:path w="49279" h="39988" extrusionOk="0">
                        <a:moveTo>
                          <a:pt x="7997" y="0"/>
                        </a:moveTo>
                        <a:cubicBezTo>
                          <a:pt x="3580" y="0"/>
                          <a:pt x="0" y="3579"/>
                          <a:pt x="0" y="7995"/>
                        </a:cubicBezTo>
                        <a:lnTo>
                          <a:pt x="0" y="31993"/>
                        </a:lnTo>
                        <a:cubicBezTo>
                          <a:pt x="0" y="36409"/>
                          <a:pt x="3580" y="39988"/>
                          <a:pt x="7997" y="39988"/>
                        </a:cubicBezTo>
                        <a:lnTo>
                          <a:pt x="41282" y="39988"/>
                        </a:lnTo>
                        <a:cubicBezTo>
                          <a:pt x="45697" y="39988"/>
                          <a:pt x="49277" y="36409"/>
                          <a:pt x="49277" y="31993"/>
                        </a:cubicBezTo>
                        <a:lnTo>
                          <a:pt x="49277" y="7995"/>
                        </a:lnTo>
                        <a:cubicBezTo>
                          <a:pt x="49278" y="3579"/>
                          <a:pt x="45697" y="0"/>
                          <a:pt x="41282" y="0"/>
                        </a:cubicBezTo>
                        <a:close/>
                      </a:path>
                    </a:pathLst>
                  </a:custGeom>
                  <a:noFill/>
                  <a:ln w="9525" cap="flat"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2074;p65">
                  <a:extLst>
                    <a:ext uri="{FF2B5EF4-FFF2-40B4-BE49-F238E27FC236}">
                      <a16:creationId xmlns:a16="http://schemas.microsoft.com/office/drawing/2014/main" id="{CAE1B83A-36BE-36AF-471C-CD6B8FC25D46}"/>
                    </a:ext>
                  </a:extLst>
                </p:cNvPr>
                <p:cNvGrpSpPr/>
                <p:nvPr/>
              </p:nvGrpSpPr>
              <p:grpSpPr>
                <a:xfrm>
                  <a:off x="2838475" y="3100241"/>
                  <a:ext cx="363720" cy="296869"/>
                  <a:chOff x="2838475" y="3100241"/>
                  <a:chExt cx="363720" cy="296869"/>
                </a:xfrm>
              </p:grpSpPr>
              <p:grpSp>
                <p:nvGrpSpPr>
                  <p:cNvPr id="10" name="Google Shape;12075;p65">
                    <a:extLst>
                      <a:ext uri="{FF2B5EF4-FFF2-40B4-BE49-F238E27FC236}">
                        <a16:creationId xmlns:a16="http://schemas.microsoft.com/office/drawing/2014/main" id="{72CE1446-405A-9429-9BB4-5BD726C35FE2}"/>
                      </a:ext>
                    </a:extLst>
                  </p:cNvPr>
                  <p:cNvGrpSpPr/>
                  <p:nvPr/>
                </p:nvGrpSpPr>
                <p:grpSpPr>
                  <a:xfrm>
                    <a:off x="2838475" y="3100241"/>
                    <a:ext cx="259185" cy="98237"/>
                    <a:chOff x="2838475" y="3100241"/>
                    <a:chExt cx="259185" cy="98237"/>
                  </a:xfrm>
                </p:grpSpPr>
                <p:sp>
                  <p:nvSpPr>
                    <p:cNvPr id="12" name="Google Shape;12076;p65">
                      <a:extLst>
                        <a:ext uri="{FF2B5EF4-FFF2-40B4-BE49-F238E27FC236}">
                          <a16:creationId xmlns:a16="http://schemas.microsoft.com/office/drawing/2014/main" id="{F6250B40-787C-1AA5-C834-43A795627746}"/>
                        </a:ext>
                      </a:extLst>
                    </p:cNvPr>
                    <p:cNvSpPr/>
                    <p:nvPr/>
                  </p:nvSpPr>
                  <p:spPr>
                    <a:xfrm>
                      <a:off x="2845042" y="3106803"/>
                      <a:ext cx="246131" cy="85123"/>
                    </a:xfrm>
                    <a:custGeom>
                      <a:avLst/>
                      <a:gdLst/>
                      <a:ahLst/>
                      <a:cxnLst/>
                      <a:rect l="l" t="t" r="r" b="b"/>
                      <a:pathLst>
                        <a:path w="54065" h="18698" extrusionOk="0">
                          <a:moveTo>
                            <a:pt x="242" y="0"/>
                          </a:moveTo>
                          <a:cubicBezTo>
                            <a:pt x="109" y="0"/>
                            <a:pt x="0" y="109"/>
                            <a:pt x="0" y="242"/>
                          </a:cubicBezTo>
                          <a:lnTo>
                            <a:pt x="0" y="5286"/>
                          </a:lnTo>
                          <a:cubicBezTo>
                            <a:pt x="0" y="8843"/>
                            <a:pt x="2895" y="11736"/>
                            <a:pt x="6451" y="11736"/>
                          </a:cubicBezTo>
                          <a:lnTo>
                            <a:pt x="46862" y="11736"/>
                          </a:lnTo>
                          <a:cubicBezTo>
                            <a:pt x="50567" y="11736"/>
                            <a:pt x="53580" y="14751"/>
                            <a:pt x="53580" y="18456"/>
                          </a:cubicBezTo>
                          <a:cubicBezTo>
                            <a:pt x="53580" y="18589"/>
                            <a:pt x="53689" y="18698"/>
                            <a:pt x="53822" y="18698"/>
                          </a:cubicBezTo>
                          <a:cubicBezTo>
                            <a:pt x="53957" y="18698"/>
                            <a:pt x="54064" y="18589"/>
                            <a:pt x="54063" y="18456"/>
                          </a:cubicBezTo>
                          <a:cubicBezTo>
                            <a:pt x="54063" y="14484"/>
                            <a:pt x="50831" y="11250"/>
                            <a:pt x="46858" y="11250"/>
                          </a:cubicBezTo>
                          <a:lnTo>
                            <a:pt x="6449" y="11250"/>
                          </a:lnTo>
                          <a:cubicBezTo>
                            <a:pt x="3160" y="11250"/>
                            <a:pt x="484" y="8576"/>
                            <a:pt x="484" y="5286"/>
                          </a:cubicBezTo>
                          <a:lnTo>
                            <a:pt x="484" y="242"/>
                          </a:lnTo>
                          <a:cubicBezTo>
                            <a:pt x="484" y="109"/>
                            <a:pt x="376" y="0"/>
                            <a:pt x="242" y="0"/>
                          </a:cubicBezTo>
                          <a:close/>
                        </a:path>
                      </a:pathLst>
                    </a:custGeom>
                    <a:solidFill>
                      <a:srgbClr val="9FA0A4"/>
                    </a:solidFill>
                    <a:ln>
                      <a:solidFill>
                        <a:srgbClr val="C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077;p65">
                      <a:extLst>
                        <a:ext uri="{FF2B5EF4-FFF2-40B4-BE49-F238E27FC236}">
                          <a16:creationId xmlns:a16="http://schemas.microsoft.com/office/drawing/2014/main" id="{43EC8534-40CB-ADBF-BF32-61613E3C57B7}"/>
                        </a:ext>
                      </a:extLst>
                    </p:cNvPr>
                    <p:cNvSpPr/>
                    <p:nvPr/>
                  </p:nvSpPr>
                  <p:spPr>
                    <a:xfrm>
                      <a:off x="3082301" y="3183117"/>
                      <a:ext cx="15360" cy="15360"/>
                    </a:xfrm>
                    <a:custGeom>
                      <a:avLst/>
                      <a:gdLst/>
                      <a:ahLst/>
                      <a:cxnLst/>
                      <a:rect l="l" t="t" r="r" b="b"/>
                      <a:pathLst>
                        <a:path w="3374" h="3374" extrusionOk="0">
                          <a:moveTo>
                            <a:pt x="1687" y="0"/>
                          </a:moveTo>
                          <a:cubicBezTo>
                            <a:pt x="755" y="0"/>
                            <a:pt x="0" y="755"/>
                            <a:pt x="0" y="1687"/>
                          </a:cubicBezTo>
                          <a:cubicBezTo>
                            <a:pt x="0" y="2619"/>
                            <a:pt x="755" y="3373"/>
                            <a:pt x="1687" y="3373"/>
                          </a:cubicBezTo>
                          <a:cubicBezTo>
                            <a:pt x="2619" y="3373"/>
                            <a:pt x="3373" y="2619"/>
                            <a:pt x="3373" y="1687"/>
                          </a:cubicBezTo>
                          <a:cubicBezTo>
                            <a:pt x="3373" y="755"/>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078;p65">
                      <a:extLst>
                        <a:ext uri="{FF2B5EF4-FFF2-40B4-BE49-F238E27FC236}">
                          <a16:creationId xmlns:a16="http://schemas.microsoft.com/office/drawing/2014/main" id="{09FA0675-FE72-25A6-2D73-BFDE3DEC6B23}"/>
                        </a:ext>
                      </a:extLst>
                    </p:cNvPr>
                    <p:cNvSpPr/>
                    <p:nvPr/>
                  </p:nvSpPr>
                  <p:spPr>
                    <a:xfrm>
                      <a:off x="2838475" y="3100241"/>
                      <a:ext cx="15351" cy="15356"/>
                    </a:xfrm>
                    <a:custGeom>
                      <a:avLst/>
                      <a:gdLst/>
                      <a:ahLst/>
                      <a:cxnLst/>
                      <a:rect l="l" t="t" r="r" b="b"/>
                      <a:pathLst>
                        <a:path w="3372" h="3373" extrusionOk="0">
                          <a:moveTo>
                            <a:pt x="1685" y="1"/>
                          </a:moveTo>
                          <a:cubicBezTo>
                            <a:pt x="753" y="1"/>
                            <a:pt x="0" y="754"/>
                            <a:pt x="0" y="1686"/>
                          </a:cubicBezTo>
                          <a:cubicBezTo>
                            <a:pt x="0" y="2618"/>
                            <a:pt x="753" y="3372"/>
                            <a:pt x="1685" y="3372"/>
                          </a:cubicBezTo>
                          <a:cubicBezTo>
                            <a:pt x="2617" y="3372"/>
                            <a:pt x="3372" y="2618"/>
                            <a:pt x="3372" y="1686"/>
                          </a:cubicBezTo>
                          <a:cubicBezTo>
                            <a:pt x="3372" y="754"/>
                            <a:pt x="2617" y="1"/>
                            <a:pt x="168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2080;p65">
                    <a:extLst>
                      <a:ext uri="{FF2B5EF4-FFF2-40B4-BE49-F238E27FC236}">
                        <a16:creationId xmlns:a16="http://schemas.microsoft.com/office/drawing/2014/main" id="{A4021D74-71AE-C21B-E715-53C211184173}"/>
                      </a:ext>
                    </a:extLst>
                  </p:cNvPr>
                  <p:cNvSpPr/>
                  <p:nvPr/>
                </p:nvSpPr>
                <p:spPr>
                  <a:xfrm>
                    <a:off x="2977852" y="3215065"/>
                    <a:ext cx="224343" cy="182045"/>
                  </a:xfrm>
                  <a:custGeom>
                    <a:avLst/>
                    <a:gdLst/>
                    <a:ahLst/>
                    <a:cxnLst/>
                    <a:rect l="l" t="t" r="r" b="b"/>
                    <a:pathLst>
                      <a:path w="49279" h="39988" extrusionOk="0">
                        <a:moveTo>
                          <a:pt x="7995" y="0"/>
                        </a:moveTo>
                        <a:cubicBezTo>
                          <a:pt x="3580" y="0"/>
                          <a:pt x="0" y="3579"/>
                          <a:pt x="0" y="7995"/>
                        </a:cubicBezTo>
                        <a:lnTo>
                          <a:pt x="0" y="31993"/>
                        </a:lnTo>
                        <a:cubicBezTo>
                          <a:pt x="0" y="36409"/>
                          <a:pt x="3580" y="39988"/>
                          <a:pt x="7995" y="39988"/>
                        </a:cubicBezTo>
                        <a:lnTo>
                          <a:pt x="41282" y="39988"/>
                        </a:lnTo>
                        <a:cubicBezTo>
                          <a:pt x="45698" y="39988"/>
                          <a:pt x="49278" y="36409"/>
                          <a:pt x="49278" y="31993"/>
                        </a:cubicBezTo>
                        <a:lnTo>
                          <a:pt x="49278" y="7995"/>
                        </a:lnTo>
                        <a:cubicBezTo>
                          <a:pt x="49278" y="3579"/>
                          <a:pt x="45698" y="0"/>
                          <a:pt x="41282" y="0"/>
                        </a:cubicBezTo>
                        <a:close/>
                      </a:path>
                    </a:pathLst>
                  </a:custGeom>
                  <a:no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41" name="Google Shape;13575;p70">
              <a:extLst>
                <a:ext uri="{FF2B5EF4-FFF2-40B4-BE49-F238E27FC236}">
                  <a16:creationId xmlns:a16="http://schemas.microsoft.com/office/drawing/2014/main" id="{FE6AE03A-5473-DF17-3CDE-FD5A551BEC3F}"/>
                </a:ext>
              </a:extLst>
            </p:cNvPr>
            <p:cNvSpPr/>
            <p:nvPr/>
          </p:nvSpPr>
          <p:spPr>
            <a:xfrm>
              <a:off x="1703778" y="1192132"/>
              <a:ext cx="876934" cy="676401"/>
            </a:xfrm>
            <a:custGeom>
              <a:avLst/>
              <a:gdLst/>
              <a:ahLst/>
              <a:cxnLst/>
              <a:rect l="l" t="t" r="r" b="b"/>
              <a:pathLst>
                <a:path w="12026" h="8993" extrusionOk="0">
                  <a:moveTo>
                    <a:pt x="3929" y="0"/>
                  </a:moveTo>
                  <a:cubicBezTo>
                    <a:pt x="1691" y="0"/>
                    <a:pt x="0" y="2322"/>
                    <a:pt x="1167" y="4763"/>
                  </a:cubicBezTo>
                  <a:lnTo>
                    <a:pt x="453" y="4763"/>
                  </a:lnTo>
                  <a:cubicBezTo>
                    <a:pt x="369" y="4763"/>
                    <a:pt x="298" y="4834"/>
                    <a:pt x="298" y="4929"/>
                  </a:cubicBezTo>
                  <a:cubicBezTo>
                    <a:pt x="298" y="5013"/>
                    <a:pt x="369" y="5096"/>
                    <a:pt x="453" y="5096"/>
                  </a:cubicBezTo>
                  <a:lnTo>
                    <a:pt x="1346" y="5096"/>
                  </a:lnTo>
                  <a:cubicBezTo>
                    <a:pt x="2334" y="6727"/>
                    <a:pt x="4382" y="7918"/>
                    <a:pt x="5977" y="8965"/>
                  </a:cubicBezTo>
                  <a:cubicBezTo>
                    <a:pt x="6007" y="8983"/>
                    <a:pt x="6040" y="8992"/>
                    <a:pt x="6071" y="8992"/>
                  </a:cubicBezTo>
                  <a:cubicBezTo>
                    <a:pt x="6102" y="8992"/>
                    <a:pt x="6132" y="8983"/>
                    <a:pt x="6156" y="8965"/>
                  </a:cubicBezTo>
                  <a:cubicBezTo>
                    <a:pt x="7751" y="7930"/>
                    <a:pt x="9799" y="6739"/>
                    <a:pt x="10787" y="5096"/>
                  </a:cubicBezTo>
                  <a:lnTo>
                    <a:pt x="11680" y="5096"/>
                  </a:lnTo>
                  <a:cubicBezTo>
                    <a:pt x="11764" y="5096"/>
                    <a:pt x="11847" y="5013"/>
                    <a:pt x="11847" y="4929"/>
                  </a:cubicBezTo>
                  <a:cubicBezTo>
                    <a:pt x="11883" y="4774"/>
                    <a:pt x="11811" y="4703"/>
                    <a:pt x="11704" y="4703"/>
                  </a:cubicBezTo>
                  <a:lnTo>
                    <a:pt x="10990" y="4703"/>
                  </a:lnTo>
                  <a:cubicBezTo>
                    <a:pt x="12025" y="2572"/>
                    <a:pt x="10859" y="452"/>
                    <a:pt x="8930" y="12"/>
                  </a:cubicBezTo>
                  <a:cubicBezTo>
                    <a:pt x="8922" y="11"/>
                    <a:pt x="8914" y="10"/>
                    <a:pt x="8906" y="10"/>
                  </a:cubicBezTo>
                  <a:cubicBezTo>
                    <a:pt x="8821" y="10"/>
                    <a:pt x="8748" y="68"/>
                    <a:pt x="8716" y="155"/>
                  </a:cubicBezTo>
                  <a:cubicBezTo>
                    <a:pt x="8704" y="238"/>
                    <a:pt x="8763" y="333"/>
                    <a:pt x="8847" y="357"/>
                  </a:cubicBezTo>
                  <a:cubicBezTo>
                    <a:pt x="10609" y="762"/>
                    <a:pt x="11668" y="2738"/>
                    <a:pt x="10621" y="4715"/>
                  </a:cubicBezTo>
                  <a:lnTo>
                    <a:pt x="10001" y="4715"/>
                  </a:lnTo>
                  <a:lnTo>
                    <a:pt x="9418" y="3548"/>
                  </a:lnTo>
                  <a:cubicBezTo>
                    <a:pt x="9385" y="3483"/>
                    <a:pt x="9325" y="3452"/>
                    <a:pt x="9266" y="3452"/>
                  </a:cubicBezTo>
                  <a:cubicBezTo>
                    <a:pt x="9196" y="3452"/>
                    <a:pt x="9128" y="3495"/>
                    <a:pt x="9108" y="3572"/>
                  </a:cubicBezTo>
                  <a:lnTo>
                    <a:pt x="8573" y="5251"/>
                  </a:lnTo>
                  <a:lnTo>
                    <a:pt x="7954" y="3870"/>
                  </a:lnTo>
                  <a:cubicBezTo>
                    <a:pt x="7927" y="3808"/>
                    <a:pt x="7868" y="3772"/>
                    <a:pt x="7806" y="3772"/>
                  </a:cubicBezTo>
                  <a:cubicBezTo>
                    <a:pt x="7784" y="3772"/>
                    <a:pt x="7761" y="3777"/>
                    <a:pt x="7739" y="3786"/>
                  </a:cubicBezTo>
                  <a:cubicBezTo>
                    <a:pt x="7644" y="3822"/>
                    <a:pt x="7620" y="3917"/>
                    <a:pt x="7644" y="4001"/>
                  </a:cubicBezTo>
                  <a:lnTo>
                    <a:pt x="8430" y="5810"/>
                  </a:lnTo>
                  <a:cubicBezTo>
                    <a:pt x="8458" y="5877"/>
                    <a:pt x="8520" y="5910"/>
                    <a:pt x="8583" y="5910"/>
                  </a:cubicBezTo>
                  <a:cubicBezTo>
                    <a:pt x="8654" y="5910"/>
                    <a:pt x="8726" y="5869"/>
                    <a:pt x="8751" y="5786"/>
                  </a:cubicBezTo>
                  <a:lnTo>
                    <a:pt x="9299" y="4084"/>
                  </a:lnTo>
                  <a:lnTo>
                    <a:pt x="9739" y="4989"/>
                  </a:lnTo>
                  <a:cubicBezTo>
                    <a:pt x="9775" y="5048"/>
                    <a:pt x="9835" y="5072"/>
                    <a:pt x="9894" y="5072"/>
                  </a:cubicBezTo>
                  <a:lnTo>
                    <a:pt x="10418" y="5072"/>
                  </a:lnTo>
                  <a:cubicBezTo>
                    <a:pt x="9323" y="6715"/>
                    <a:pt x="6989" y="7965"/>
                    <a:pt x="6084" y="8584"/>
                  </a:cubicBezTo>
                  <a:cubicBezTo>
                    <a:pt x="4644" y="7656"/>
                    <a:pt x="2715" y="6537"/>
                    <a:pt x="1750" y="5072"/>
                  </a:cubicBezTo>
                  <a:lnTo>
                    <a:pt x="2572" y="5072"/>
                  </a:lnTo>
                  <a:cubicBezTo>
                    <a:pt x="2631" y="5072"/>
                    <a:pt x="2691" y="5036"/>
                    <a:pt x="2715" y="4989"/>
                  </a:cubicBezTo>
                  <a:lnTo>
                    <a:pt x="3453" y="3500"/>
                  </a:lnTo>
                  <a:lnTo>
                    <a:pt x="4358" y="6167"/>
                  </a:lnTo>
                  <a:cubicBezTo>
                    <a:pt x="4387" y="6243"/>
                    <a:pt x="4456" y="6279"/>
                    <a:pt x="4523" y="6279"/>
                  </a:cubicBezTo>
                  <a:cubicBezTo>
                    <a:pt x="4593" y="6279"/>
                    <a:pt x="4661" y="6240"/>
                    <a:pt x="4679" y="6167"/>
                  </a:cubicBezTo>
                  <a:lnTo>
                    <a:pt x="5394" y="3739"/>
                  </a:lnTo>
                  <a:lnTo>
                    <a:pt x="6049" y="4822"/>
                  </a:lnTo>
                  <a:cubicBezTo>
                    <a:pt x="6087" y="4877"/>
                    <a:pt x="6146" y="4904"/>
                    <a:pt x="6202" y="4904"/>
                  </a:cubicBezTo>
                  <a:cubicBezTo>
                    <a:pt x="6267" y="4904"/>
                    <a:pt x="6327" y="4868"/>
                    <a:pt x="6346" y="4798"/>
                  </a:cubicBezTo>
                  <a:lnTo>
                    <a:pt x="7120" y="2893"/>
                  </a:lnTo>
                  <a:lnTo>
                    <a:pt x="7358" y="3429"/>
                  </a:lnTo>
                  <a:cubicBezTo>
                    <a:pt x="7393" y="3491"/>
                    <a:pt x="7455" y="3526"/>
                    <a:pt x="7518" y="3526"/>
                  </a:cubicBezTo>
                  <a:cubicBezTo>
                    <a:pt x="7540" y="3526"/>
                    <a:pt x="7563" y="3522"/>
                    <a:pt x="7584" y="3512"/>
                  </a:cubicBezTo>
                  <a:cubicBezTo>
                    <a:pt x="7680" y="3465"/>
                    <a:pt x="7704" y="3381"/>
                    <a:pt x="7680" y="3286"/>
                  </a:cubicBezTo>
                  <a:lnTo>
                    <a:pt x="7287" y="2393"/>
                  </a:lnTo>
                  <a:cubicBezTo>
                    <a:pt x="7257" y="2328"/>
                    <a:pt x="7195" y="2295"/>
                    <a:pt x="7132" y="2295"/>
                  </a:cubicBezTo>
                  <a:cubicBezTo>
                    <a:pt x="7070" y="2295"/>
                    <a:pt x="7007" y="2328"/>
                    <a:pt x="6977" y="2393"/>
                  </a:cubicBezTo>
                  <a:lnTo>
                    <a:pt x="6168" y="4358"/>
                  </a:lnTo>
                  <a:lnTo>
                    <a:pt x="5501" y="3227"/>
                  </a:lnTo>
                  <a:cubicBezTo>
                    <a:pt x="5470" y="3171"/>
                    <a:pt x="5419" y="3145"/>
                    <a:pt x="5365" y="3145"/>
                  </a:cubicBezTo>
                  <a:cubicBezTo>
                    <a:pt x="5293" y="3145"/>
                    <a:pt x="5219" y="3192"/>
                    <a:pt x="5191" y="3274"/>
                  </a:cubicBezTo>
                  <a:lnTo>
                    <a:pt x="4501" y="5572"/>
                  </a:lnTo>
                  <a:lnTo>
                    <a:pt x="3643" y="3024"/>
                  </a:lnTo>
                  <a:cubicBezTo>
                    <a:pt x="3618" y="2942"/>
                    <a:pt x="3550" y="2900"/>
                    <a:pt x="3482" y="2900"/>
                  </a:cubicBezTo>
                  <a:cubicBezTo>
                    <a:pt x="3421" y="2900"/>
                    <a:pt x="3362" y="2933"/>
                    <a:pt x="3334" y="3000"/>
                  </a:cubicBezTo>
                  <a:lnTo>
                    <a:pt x="2465" y="4774"/>
                  </a:lnTo>
                  <a:lnTo>
                    <a:pt x="1548" y="4774"/>
                  </a:lnTo>
                  <a:cubicBezTo>
                    <a:pt x="357" y="2548"/>
                    <a:pt x="1869" y="345"/>
                    <a:pt x="3929" y="345"/>
                  </a:cubicBezTo>
                  <a:cubicBezTo>
                    <a:pt x="4703" y="345"/>
                    <a:pt x="5418" y="655"/>
                    <a:pt x="5953" y="1203"/>
                  </a:cubicBezTo>
                  <a:cubicBezTo>
                    <a:pt x="5989" y="1238"/>
                    <a:pt x="6034" y="1256"/>
                    <a:pt x="6078" y="1256"/>
                  </a:cubicBezTo>
                  <a:cubicBezTo>
                    <a:pt x="6123" y="1256"/>
                    <a:pt x="6168" y="1238"/>
                    <a:pt x="6203" y="1203"/>
                  </a:cubicBezTo>
                  <a:cubicBezTo>
                    <a:pt x="6668" y="714"/>
                    <a:pt x="7287" y="417"/>
                    <a:pt x="7954" y="357"/>
                  </a:cubicBezTo>
                  <a:cubicBezTo>
                    <a:pt x="8049" y="345"/>
                    <a:pt x="8120" y="262"/>
                    <a:pt x="8108" y="167"/>
                  </a:cubicBezTo>
                  <a:cubicBezTo>
                    <a:pt x="8097" y="78"/>
                    <a:pt x="8025" y="11"/>
                    <a:pt x="7939" y="11"/>
                  </a:cubicBezTo>
                  <a:cubicBezTo>
                    <a:pt x="7932" y="11"/>
                    <a:pt x="7925" y="11"/>
                    <a:pt x="7918" y="12"/>
                  </a:cubicBezTo>
                  <a:cubicBezTo>
                    <a:pt x="7215" y="83"/>
                    <a:pt x="6572" y="369"/>
                    <a:pt x="6072" y="845"/>
                  </a:cubicBezTo>
                  <a:cubicBezTo>
                    <a:pt x="5489" y="298"/>
                    <a:pt x="4727" y="0"/>
                    <a:pt x="3929" y="0"/>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13587;p70">
              <a:extLst>
                <a:ext uri="{FF2B5EF4-FFF2-40B4-BE49-F238E27FC236}">
                  <a16:creationId xmlns:a16="http://schemas.microsoft.com/office/drawing/2014/main" id="{0BB927A6-114E-EACC-B70D-46168DBF8CA9}"/>
                </a:ext>
              </a:extLst>
            </p:cNvPr>
            <p:cNvGrpSpPr/>
            <p:nvPr/>
          </p:nvGrpSpPr>
          <p:grpSpPr>
            <a:xfrm>
              <a:off x="1731938" y="4002776"/>
              <a:ext cx="876934" cy="652613"/>
              <a:chOff x="4845614" y="2012717"/>
              <a:chExt cx="376654" cy="281566"/>
            </a:xfrm>
            <a:solidFill>
              <a:srgbClr val="00B050"/>
            </a:solidFill>
          </p:grpSpPr>
          <p:sp>
            <p:nvSpPr>
              <p:cNvPr id="43" name="Google Shape;13588;p70">
                <a:extLst>
                  <a:ext uri="{FF2B5EF4-FFF2-40B4-BE49-F238E27FC236}">
                    <a16:creationId xmlns:a16="http://schemas.microsoft.com/office/drawing/2014/main" id="{05A3D487-558A-A517-29AD-C2C431DA1B74}"/>
                  </a:ext>
                </a:extLst>
              </p:cNvPr>
              <p:cNvSpPr/>
              <p:nvPr/>
            </p:nvSpPr>
            <p:spPr>
              <a:xfrm>
                <a:off x="4845614" y="2012717"/>
                <a:ext cx="376654" cy="281566"/>
              </a:xfrm>
              <a:custGeom>
                <a:avLst/>
                <a:gdLst/>
                <a:ahLst/>
                <a:cxnLst/>
                <a:rect l="l" t="t" r="r" b="b"/>
                <a:pathLst>
                  <a:path w="11824" h="8839" extrusionOk="0">
                    <a:moveTo>
                      <a:pt x="4976" y="1"/>
                    </a:moveTo>
                    <a:cubicBezTo>
                      <a:pt x="4854" y="1"/>
                      <a:pt x="4732" y="6"/>
                      <a:pt x="4609" y="16"/>
                    </a:cubicBezTo>
                    <a:cubicBezTo>
                      <a:pt x="4513" y="28"/>
                      <a:pt x="4442" y="99"/>
                      <a:pt x="4442" y="194"/>
                    </a:cubicBezTo>
                    <a:cubicBezTo>
                      <a:pt x="4454" y="278"/>
                      <a:pt x="4537" y="349"/>
                      <a:pt x="4621" y="349"/>
                    </a:cubicBezTo>
                    <a:cubicBezTo>
                      <a:pt x="4722" y="342"/>
                      <a:pt x="4822" y="338"/>
                      <a:pt x="4922" y="338"/>
                    </a:cubicBezTo>
                    <a:cubicBezTo>
                      <a:pt x="6773" y="338"/>
                      <a:pt x="8373" y="1575"/>
                      <a:pt x="8859" y="3326"/>
                    </a:cubicBezTo>
                    <a:cubicBezTo>
                      <a:pt x="8823" y="3385"/>
                      <a:pt x="8764" y="3468"/>
                      <a:pt x="8657" y="3540"/>
                    </a:cubicBezTo>
                    <a:cubicBezTo>
                      <a:pt x="8525" y="3632"/>
                      <a:pt x="8386" y="3671"/>
                      <a:pt x="8244" y="3671"/>
                    </a:cubicBezTo>
                    <a:cubicBezTo>
                      <a:pt x="8003" y="3671"/>
                      <a:pt x="7754" y="3559"/>
                      <a:pt x="7514" y="3409"/>
                    </a:cubicBezTo>
                    <a:cubicBezTo>
                      <a:pt x="7288" y="2933"/>
                      <a:pt x="7549" y="2635"/>
                      <a:pt x="7585" y="2611"/>
                    </a:cubicBezTo>
                    <a:cubicBezTo>
                      <a:pt x="7657" y="2552"/>
                      <a:pt x="7657" y="2433"/>
                      <a:pt x="7585" y="2373"/>
                    </a:cubicBezTo>
                    <a:cubicBezTo>
                      <a:pt x="7555" y="2337"/>
                      <a:pt x="7511" y="2320"/>
                      <a:pt x="7466" y="2320"/>
                    </a:cubicBezTo>
                    <a:cubicBezTo>
                      <a:pt x="7421" y="2320"/>
                      <a:pt x="7377" y="2337"/>
                      <a:pt x="7347" y="2373"/>
                    </a:cubicBezTo>
                    <a:cubicBezTo>
                      <a:pt x="7335" y="2397"/>
                      <a:pt x="7061" y="2671"/>
                      <a:pt x="7097" y="3135"/>
                    </a:cubicBezTo>
                    <a:cubicBezTo>
                      <a:pt x="6893" y="3013"/>
                      <a:pt x="6663" y="2925"/>
                      <a:pt x="6256" y="2925"/>
                    </a:cubicBezTo>
                    <a:cubicBezTo>
                      <a:pt x="6188" y="2925"/>
                      <a:pt x="6116" y="2928"/>
                      <a:pt x="6037" y="2933"/>
                    </a:cubicBezTo>
                    <a:cubicBezTo>
                      <a:pt x="5942" y="2933"/>
                      <a:pt x="5871" y="3016"/>
                      <a:pt x="5871" y="3111"/>
                    </a:cubicBezTo>
                    <a:cubicBezTo>
                      <a:pt x="5871" y="3195"/>
                      <a:pt x="5966" y="3266"/>
                      <a:pt x="6049" y="3266"/>
                    </a:cubicBezTo>
                    <a:cubicBezTo>
                      <a:pt x="6107" y="3263"/>
                      <a:pt x="6162" y="3262"/>
                      <a:pt x="6212" y="3262"/>
                    </a:cubicBezTo>
                    <a:cubicBezTo>
                      <a:pt x="6813" y="3262"/>
                      <a:pt x="6903" y="3451"/>
                      <a:pt x="7288" y="3671"/>
                    </a:cubicBezTo>
                    <a:cubicBezTo>
                      <a:pt x="7601" y="3871"/>
                      <a:pt x="7925" y="4007"/>
                      <a:pt x="8240" y="4007"/>
                    </a:cubicBezTo>
                    <a:cubicBezTo>
                      <a:pt x="8488" y="4007"/>
                      <a:pt x="8729" y="3923"/>
                      <a:pt x="8954" y="3719"/>
                    </a:cubicBezTo>
                    <a:cubicBezTo>
                      <a:pt x="9073" y="4397"/>
                      <a:pt x="9014" y="4623"/>
                      <a:pt x="8966" y="4957"/>
                    </a:cubicBezTo>
                    <a:cubicBezTo>
                      <a:pt x="8835" y="4969"/>
                      <a:pt x="8442" y="5040"/>
                      <a:pt x="7966" y="5219"/>
                    </a:cubicBezTo>
                    <a:cubicBezTo>
                      <a:pt x="7490" y="5421"/>
                      <a:pt x="7097" y="5671"/>
                      <a:pt x="6752" y="5969"/>
                    </a:cubicBezTo>
                    <a:cubicBezTo>
                      <a:pt x="6442" y="5719"/>
                      <a:pt x="6502" y="5278"/>
                      <a:pt x="6502" y="5254"/>
                    </a:cubicBezTo>
                    <a:cubicBezTo>
                      <a:pt x="6514" y="5159"/>
                      <a:pt x="6454" y="5076"/>
                      <a:pt x="6359" y="5052"/>
                    </a:cubicBezTo>
                    <a:cubicBezTo>
                      <a:pt x="6352" y="5051"/>
                      <a:pt x="6345" y="5050"/>
                      <a:pt x="6337" y="5050"/>
                    </a:cubicBezTo>
                    <a:cubicBezTo>
                      <a:pt x="6260" y="5050"/>
                      <a:pt x="6179" y="5108"/>
                      <a:pt x="6168" y="5195"/>
                    </a:cubicBezTo>
                    <a:cubicBezTo>
                      <a:pt x="6168" y="5219"/>
                      <a:pt x="6085" y="5814"/>
                      <a:pt x="6514" y="6183"/>
                    </a:cubicBezTo>
                    <a:cubicBezTo>
                      <a:pt x="6395" y="6302"/>
                      <a:pt x="6287" y="6445"/>
                      <a:pt x="6204" y="6576"/>
                    </a:cubicBezTo>
                    <a:cubicBezTo>
                      <a:pt x="6145" y="6647"/>
                      <a:pt x="6168" y="6755"/>
                      <a:pt x="6240" y="6814"/>
                    </a:cubicBezTo>
                    <a:cubicBezTo>
                      <a:pt x="6269" y="6835"/>
                      <a:pt x="6300" y="6844"/>
                      <a:pt x="6330" y="6844"/>
                    </a:cubicBezTo>
                    <a:cubicBezTo>
                      <a:pt x="6386" y="6844"/>
                      <a:pt x="6439" y="6813"/>
                      <a:pt x="6478" y="6767"/>
                    </a:cubicBezTo>
                    <a:cubicBezTo>
                      <a:pt x="6657" y="6505"/>
                      <a:pt x="6883" y="6290"/>
                      <a:pt x="7121" y="6100"/>
                    </a:cubicBezTo>
                    <a:lnTo>
                      <a:pt x="7121" y="6100"/>
                    </a:lnTo>
                    <a:cubicBezTo>
                      <a:pt x="7061" y="6576"/>
                      <a:pt x="7299" y="6945"/>
                      <a:pt x="7311" y="6981"/>
                    </a:cubicBezTo>
                    <a:cubicBezTo>
                      <a:pt x="7340" y="7024"/>
                      <a:pt x="7392" y="7050"/>
                      <a:pt x="7446" y="7050"/>
                    </a:cubicBezTo>
                    <a:cubicBezTo>
                      <a:pt x="7481" y="7050"/>
                      <a:pt x="7517" y="7040"/>
                      <a:pt x="7549" y="7017"/>
                    </a:cubicBezTo>
                    <a:cubicBezTo>
                      <a:pt x="7645" y="6957"/>
                      <a:pt x="7657" y="6874"/>
                      <a:pt x="7609" y="6778"/>
                    </a:cubicBezTo>
                    <a:cubicBezTo>
                      <a:pt x="7597" y="6755"/>
                      <a:pt x="7299" y="6266"/>
                      <a:pt x="7585" y="5790"/>
                    </a:cubicBezTo>
                    <a:cubicBezTo>
                      <a:pt x="8145" y="5469"/>
                      <a:pt x="8681" y="5338"/>
                      <a:pt x="8931" y="5290"/>
                    </a:cubicBezTo>
                    <a:lnTo>
                      <a:pt x="8931" y="5290"/>
                    </a:lnTo>
                    <a:cubicBezTo>
                      <a:pt x="8484" y="7304"/>
                      <a:pt x="6730" y="8498"/>
                      <a:pt x="4932" y="8498"/>
                    </a:cubicBezTo>
                    <a:cubicBezTo>
                      <a:pt x="3806" y="8498"/>
                      <a:pt x="2663" y="8031"/>
                      <a:pt x="1811" y="7005"/>
                    </a:cubicBezTo>
                    <a:cubicBezTo>
                      <a:pt x="2061" y="6921"/>
                      <a:pt x="2287" y="6695"/>
                      <a:pt x="2466" y="6350"/>
                    </a:cubicBezTo>
                    <a:cubicBezTo>
                      <a:pt x="2525" y="6231"/>
                      <a:pt x="2430" y="6100"/>
                      <a:pt x="2311" y="6100"/>
                    </a:cubicBezTo>
                    <a:cubicBezTo>
                      <a:pt x="2239" y="6100"/>
                      <a:pt x="2180" y="6147"/>
                      <a:pt x="2144" y="6207"/>
                    </a:cubicBezTo>
                    <a:cubicBezTo>
                      <a:pt x="1965" y="6528"/>
                      <a:pt x="1763" y="6707"/>
                      <a:pt x="1549" y="6707"/>
                    </a:cubicBezTo>
                    <a:cubicBezTo>
                      <a:pt x="1275" y="6290"/>
                      <a:pt x="1132" y="5945"/>
                      <a:pt x="1001" y="5493"/>
                    </a:cubicBezTo>
                    <a:lnTo>
                      <a:pt x="1001" y="5493"/>
                    </a:lnTo>
                    <a:cubicBezTo>
                      <a:pt x="1037" y="5504"/>
                      <a:pt x="1061" y="5504"/>
                      <a:pt x="1108" y="5504"/>
                    </a:cubicBezTo>
                    <a:cubicBezTo>
                      <a:pt x="1418" y="5504"/>
                      <a:pt x="1668" y="5016"/>
                      <a:pt x="1668" y="4397"/>
                    </a:cubicBezTo>
                    <a:cubicBezTo>
                      <a:pt x="1668" y="3790"/>
                      <a:pt x="1418" y="3302"/>
                      <a:pt x="1108" y="3302"/>
                    </a:cubicBezTo>
                    <a:cubicBezTo>
                      <a:pt x="1072" y="3302"/>
                      <a:pt x="1037" y="3314"/>
                      <a:pt x="1001" y="3314"/>
                    </a:cubicBezTo>
                    <a:cubicBezTo>
                      <a:pt x="1156" y="2778"/>
                      <a:pt x="1311" y="2468"/>
                      <a:pt x="1573" y="2099"/>
                    </a:cubicBezTo>
                    <a:cubicBezTo>
                      <a:pt x="2025" y="2147"/>
                      <a:pt x="2537" y="3076"/>
                      <a:pt x="2537" y="4385"/>
                    </a:cubicBezTo>
                    <a:cubicBezTo>
                      <a:pt x="2537" y="4778"/>
                      <a:pt x="2489" y="5147"/>
                      <a:pt x="2406" y="5493"/>
                    </a:cubicBezTo>
                    <a:cubicBezTo>
                      <a:pt x="2370" y="5576"/>
                      <a:pt x="2430" y="5671"/>
                      <a:pt x="2525" y="5695"/>
                    </a:cubicBezTo>
                    <a:cubicBezTo>
                      <a:pt x="2542" y="5702"/>
                      <a:pt x="2559" y="5705"/>
                      <a:pt x="2576" y="5705"/>
                    </a:cubicBezTo>
                    <a:cubicBezTo>
                      <a:pt x="2644" y="5705"/>
                      <a:pt x="2708" y="5652"/>
                      <a:pt x="2727" y="5576"/>
                    </a:cubicBezTo>
                    <a:cubicBezTo>
                      <a:pt x="2823" y="5207"/>
                      <a:pt x="2858" y="4814"/>
                      <a:pt x="2858" y="4397"/>
                    </a:cubicBezTo>
                    <a:cubicBezTo>
                      <a:pt x="2858" y="3730"/>
                      <a:pt x="2739" y="3087"/>
                      <a:pt x="2501" y="2599"/>
                    </a:cubicBezTo>
                    <a:cubicBezTo>
                      <a:pt x="2311" y="2183"/>
                      <a:pt x="2061" y="1921"/>
                      <a:pt x="1775" y="1814"/>
                    </a:cubicBezTo>
                    <a:cubicBezTo>
                      <a:pt x="2299" y="1171"/>
                      <a:pt x="3013" y="682"/>
                      <a:pt x="3859" y="456"/>
                    </a:cubicBezTo>
                    <a:cubicBezTo>
                      <a:pt x="3954" y="432"/>
                      <a:pt x="4013" y="337"/>
                      <a:pt x="3978" y="254"/>
                    </a:cubicBezTo>
                    <a:cubicBezTo>
                      <a:pt x="3959" y="178"/>
                      <a:pt x="3894" y="124"/>
                      <a:pt x="3826" y="124"/>
                    </a:cubicBezTo>
                    <a:cubicBezTo>
                      <a:pt x="3809" y="124"/>
                      <a:pt x="3792" y="128"/>
                      <a:pt x="3775" y="135"/>
                    </a:cubicBezTo>
                    <a:cubicBezTo>
                      <a:pt x="2763" y="397"/>
                      <a:pt x="1930" y="1028"/>
                      <a:pt x="1346" y="1825"/>
                    </a:cubicBezTo>
                    <a:cubicBezTo>
                      <a:pt x="1346" y="1825"/>
                      <a:pt x="1334" y="1825"/>
                      <a:pt x="1311" y="1837"/>
                    </a:cubicBezTo>
                    <a:cubicBezTo>
                      <a:pt x="1239" y="1944"/>
                      <a:pt x="1180" y="2052"/>
                      <a:pt x="1120" y="2159"/>
                    </a:cubicBezTo>
                    <a:cubicBezTo>
                      <a:pt x="1049" y="2290"/>
                      <a:pt x="977" y="2361"/>
                      <a:pt x="799" y="2826"/>
                    </a:cubicBezTo>
                    <a:cubicBezTo>
                      <a:pt x="775" y="2837"/>
                      <a:pt x="775" y="2873"/>
                      <a:pt x="763" y="2885"/>
                    </a:cubicBezTo>
                    <a:cubicBezTo>
                      <a:pt x="1" y="3445"/>
                      <a:pt x="1" y="5350"/>
                      <a:pt x="763" y="5933"/>
                    </a:cubicBezTo>
                    <a:cubicBezTo>
                      <a:pt x="1418" y="7719"/>
                      <a:pt x="3120" y="8838"/>
                      <a:pt x="4918" y="8838"/>
                    </a:cubicBezTo>
                    <a:cubicBezTo>
                      <a:pt x="6668" y="8838"/>
                      <a:pt x="8181" y="7814"/>
                      <a:pt x="8907" y="6338"/>
                    </a:cubicBezTo>
                    <a:cubicBezTo>
                      <a:pt x="8919" y="6338"/>
                      <a:pt x="8931" y="6338"/>
                      <a:pt x="8954" y="6326"/>
                    </a:cubicBezTo>
                    <a:cubicBezTo>
                      <a:pt x="8965" y="6306"/>
                      <a:pt x="10054" y="5294"/>
                      <a:pt x="11047" y="5294"/>
                    </a:cubicBezTo>
                    <a:cubicBezTo>
                      <a:pt x="11211" y="5294"/>
                      <a:pt x="11373" y="5321"/>
                      <a:pt x="11526" y="5385"/>
                    </a:cubicBezTo>
                    <a:cubicBezTo>
                      <a:pt x="11546" y="5391"/>
                      <a:pt x="11567" y="5394"/>
                      <a:pt x="11588" y="5394"/>
                    </a:cubicBezTo>
                    <a:cubicBezTo>
                      <a:pt x="11656" y="5394"/>
                      <a:pt x="11725" y="5363"/>
                      <a:pt x="11752" y="5290"/>
                    </a:cubicBezTo>
                    <a:cubicBezTo>
                      <a:pt x="11824" y="5195"/>
                      <a:pt x="11776" y="5088"/>
                      <a:pt x="11693" y="5064"/>
                    </a:cubicBezTo>
                    <a:cubicBezTo>
                      <a:pt x="11501" y="4987"/>
                      <a:pt x="11302" y="4954"/>
                      <a:pt x="11103" y="4954"/>
                    </a:cubicBezTo>
                    <a:cubicBezTo>
                      <a:pt x="10376" y="4954"/>
                      <a:pt x="9641" y="5392"/>
                      <a:pt x="9193" y="5719"/>
                    </a:cubicBezTo>
                    <a:cubicBezTo>
                      <a:pt x="9454" y="4838"/>
                      <a:pt x="9443" y="3933"/>
                      <a:pt x="9193" y="3111"/>
                    </a:cubicBezTo>
                    <a:lnTo>
                      <a:pt x="9193" y="3111"/>
                    </a:lnTo>
                    <a:cubicBezTo>
                      <a:pt x="9741" y="3514"/>
                      <a:pt x="10437" y="3874"/>
                      <a:pt x="11103" y="3874"/>
                    </a:cubicBezTo>
                    <a:cubicBezTo>
                      <a:pt x="11304" y="3874"/>
                      <a:pt x="11502" y="3841"/>
                      <a:pt x="11693" y="3766"/>
                    </a:cubicBezTo>
                    <a:cubicBezTo>
                      <a:pt x="11776" y="3730"/>
                      <a:pt x="11824" y="3635"/>
                      <a:pt x="11776" y="3540"/>
                    </a:cubicBezTo>
                    <a:cubicBezTo>
                      <a:pt x="11758" y="3469"/>
                      <a:pt x="11695" y="3431"/>
                      <a:pt x="11624" y="3431"/>
                    </a:cubicBezTo>
                    <a:cubicBezTo>
                      <a:pt x="11599" y="3431"/>
                      <a:pt x="11574" y="3436"/>
                      <a:pt x="11550" y="3445"/>
                    </a:cubicBezTo>
                    <a:cubicBezTo>
                      <a:pt x="11396" y="3509"/>
                      <a:pt x="11235" y="3536"/>
                      <a:pt x="11071" y="3536"/>
                    </a:cubicBezTo>
                    <a:cubicBezTo>
                      <a:pt x="10077" y="3536"/>
                      <a:pt x="8988" y="2526"/>
                      <a:pt x="8978" y="2516"/>
                    </a:cubicBezTo>
                    <a:cubicBezTo>
                      <a:pt x="8966" y="2492"/>
                      <a:pt x="8954" y="2492"/>
                      <a:pt x="8943" y="2492"/>
                    </a:cubicBezTo>
                    <a:cubicBezTo>
                      <a:pt x="8219" y="1012"/>
                      <a:pt x="6706" y="1"/>
                      <a:pt x="497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13589;p70">
                <a:extLst>
                  <a:ext uri="{FF2B5EF4-FFF2-40B4-BE49-F238E27FC236}">
                    <a16:creationId xmlns:a16="http://schemas.microsoft.com/office/drawing/2014/main" id="{EFC8B6F2-E4A5-E5D2-B37C-A4A677FE16ED}"/>
                  </a:ext>
                </a:extLst>
              </p:cNvPr>
              <p:cNvSpPr/>
              <p:nvPr/>
            </p:nvSpPr>
            <p:spPr>
              <a:xfrm>
                <a:off x="5073332" y="2140402"/>
                <a:ext cx="44788" cy="20260"/>
              </a:xfrm>
              <a:custGeom>
                <a:avLst/>
                <a:gdLst/>
                <a:ahLst/>
                <a:cxnLst/>
                <a:rect l="l" t="t" r="r" b="b"/>
                <a:pathLst>
                  <a:path w="1406" h="636" extrusionOk="0">
                    <a:moveTo>
                      <a:pt x="538" y="1"/>
                    </a:moveTo>
                    <a:cubicBezTo>
                      <a:pt x="389" y="1"/>
                      <a:pt x="234" y="42"/>
                      <a:pt x="84" y="147"/>
                    </a:cubicBezTo>
                    <a:cubicBezTo>
                      <a:pt x="12" y="206"/>
                      <a:pt x="1" y="302"/>
                      <a:pt x="36" y="385"/>
                    </a:cubicBezTo>
                    <a:cubicBezTo>
                      <a:pt x="72" y="428"/>
                      <a:pt x="125" y="449"/>
                      <a:pt x="179" y="449"/>
                    </a:cubicBezTo>
                    <a:cubicBezTo>
                      <a:pt x="216" y="449"/>
                      <a:pt x="253" y="440"/>
                      <a:pt x="286" y="421"/>
                    </a:cubicBezTo>
                    <a:cubicBezTo>
                      <a:pt x="370" y="362"/>
                      <a:pt x="456" y="339"/>
                      <a:pt x="539" y="339"/>
                    </a:cubicBezTo>
                    <a:cubicBezTo>
                      <a:pt x="809" y="339"/>
                      <a:pt x="1045" y="578"/>
                      <a:pt x="1072" y="587"/>
                    </a:cubicBezTo>
                    <a:cubicBezTo>
                      <a:pt x="1096" y="623"/>
                      <a:pt x="1144" y="635"/>
                      <a:pt x="1191" y="635"/>
                    </a:cubicBezTo>
                    <a:cubicBezTo>
                      <a:pt x="1334" y="635"/>
                      <a:pt x="1406" y="457"/>
                      <a:pt x="1310" y="349"/>
                    </a:cubicBezTo>
                    <a:cubicBezTo>
                      <a:pt x="1155" y="194"/>
                      <a:pt x="861" y="1"/>
                      <a:pt x="53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590;p70">
                <a:extLst>
                  <a:ext uri="{FF2B5EF4-FFF2-40B4-BE49-F238E27FC236}">
                    <a16:creationId xmlns:a16="http://schemas.microsoft.com/office/drawing/2014/main" id="{0554A2FC-F0B1-1A73-3436-DEA69A6C4DF5}"/>
                  </a:ext>
                </a:extLst>
              </p:cNvPr>
              <p:cNvSpPr/>
              <p:nvPr/>
            </p:nvSpPr>
            <p:spPr>
              <a:xfrm>
                <a:off x="5048294" y="2037988"/>
                <a:ext cx="73617" cy="43705"/>
              </a:xfrm>
              <a:custGeom>
                <a:avLst/>
                <a:gdLst/>
                <a:ahLst/>
                <a:cxnLst/>
                <a:rect l="l" t="t" r="r" b="b"/>
                <a:pathLst>
                  <a:path w="2311" h="1372" extrusionOk="0">
                    <a:moveTo>
                      <a:pt x="197" y="1"/>
                    </a:moveTo>
                    <a:cubicBezTo>
                      <a:pt x="170" y="1"/>
                      <a:pt x="144" y="6"/>
                      <a:pt x="120" y="16"/>
                    </a:cubicBezTo>
                    <a:cubicBezTo>
                      <a:pt x="25" y="64"/>
                      <a:pt x="1" y="171"/>
                      <a:pt x="36" y="266"/>
                    </a:cubicBezTo>
                    <a:cubicBezTo>
                      <a:pt x="60" y="278"/>
                      <a:pt x="382" y="862"/>
                      <a:pt x="1108" y="897"/>
                    </a:cubicBezTo>
                    <a:cubicBezTo>
                      <a:pt x="1680" y="945"/>
                      <a:pt x="1977" y="1290"/>
                      <a:pt x="1989" y="1302"/>
                    </a:cubicBezTo>
                    <a:cubicBezTo>
                      <a:pt x="2025" y="1346"/>
                      <a:pt x="2080" y="1372"/>
                      <a:pt x="2132" y="1372"/>
                    </a:cubicBezTo>
                    <a:cubicBezTo>
                      <a:pt x="2166" y="1372"/>
                      <a:pt x="2199" y="1361"/>
                      <a:pt x="2227" y="1338"/>
                    </a:cubicBezTo>
                    <a:cubicBezTo>
                      <a:pt x="2299" y="1278"/>
                      <a:pt x="2311" y="1171"/>
                      <a:pt x="2263" y="1088"/>
                    </a:cubicBezTo>
                    <a:cubicBezTo>
                      <a:pt x="2239" y="1076"/>
                      <a:pt x="1858" y="612"/>
                      <a:pt x="1144" y="576"/>
                    </a:cubicBezTo>
                    <a:cubicBezTo>
                      <a:pt x="584" y="528"/>
                      <a:pt x="358" y="112"/>
                      <a:pt x="358" y="100"/>
                    </a:cubicBezTo>
                    <a:cubicBezTo>
                      <a:pt x="324" y="32"/>
                      <a:pt x="261" y="1"/>
                      <a:pt x="1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591;p70">
                <a:extLst>
                  <a:ext uri="{FF2B5EF4-FFF2-40B4-BE49-F238E27FC236}">
                    <a16:creationId xmlns:a16="http://schemas.microsoft.com/office/drawing/2014/main" id="{C99D7234-A8D2-3E04-4E1B-36C097308C0E}"/>
                  </a:ext>
                </a:extLst>
              </p:cNvPr>
              <p:cNvSpPr/>
              <p:nvPr/>
            </p:nvSpPr>
            <p:spPr>
              <a:xfrm>
                <a:off x="5026314" y="2238484"/>
                <a:ext cx="59187" cy="30645"/>
              </a:xfrm>
              <a:custGeom>
                <a:avLst/>
                <a:gdLst/>
                <a:ahLst/>
                <a:cxnLst/>
                <a:rect l="l" t="t" r="r" b="b"/>
                <a:pathLst>
                  <a:path w="1858" h="962" extrusionOk="0">
                    <a:moveTo>
                      <a:pt x="1677" y="0"/>
                    </a:moveTo>
                    <a:cubicBezTo>
                      <a:pt x="1609" y="0"/>
                      <a:pt x="1542" y="31"/>
                      <a:pt x="1524" y="104"/>
                    </a:cubicBezTo>
                    <a:cubicBezTo>
                      <a:pt x="1502" y="126"/>
                      <a:pt x="1291" y="611"/>
                      <a:pt x="378" y="611"/>
                    </a:cubicBezTo>
                    <a:cubicBezTo>
                      <a:pt x="319" y="611"/>
                      <a:pt x="256" y="608"/>
                      <a:pt x="191" y="604"/>
                    </a:cubicBezTo>
                    <a:cubicBezTo>
                      <a:pt x="84" y="616"/>
                      <a:pt x="0" y="699"/>
                      <a:pt x="0" y="783"/>
                    </a:cubicBezTo>
                    <a:cubicBezTo>
                      <a:pt x="0" y="878"/>
                      <a:pt x="60" y="961"/>
                      <a:pt x="167" y="961"/>
                    </a:cubicBezTo>
                    <a:lnTo>
                      <a:pt x="357" y="961"/>
                    </a:lnTo>
                    <a:cubicBezTo>
                      <a:pt x="1512" y="961"/>
                      <a:pt x="1810" y="259"/>
                      <a:pt x="1834" y="235"/>
                    </a:cubicBezTo>
                    <a:cubicBezTo>
                      <a:pt x="1858" y="140"/>
                      <a:pt x="1822" y="45"/>
                      <a:pt x="1739" y="9"/>
                    </a:cubicBezTo>
                    <a:cubicBezTo>
                      <a:pt x="1719" y="3"/>
                      <a:pt x="1698" y="0"/>
                      <a:pt x="16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13623;p70">
              <a:extLst>
                <a:ext uri="{FF2B5EF4-FFF2-40B4-BE49-F238E27FC236}">
                  <a16:creationId xmlns:a16="http://schemas.microsoft.com/office/drawing/2014/main" id="{A3377BF3-05FC-FC59-AC69-776C5E2E7058}"/>
                </a:ext>
              </a:extLst>
            </p:cNvPr>
            <p:cNvGrpSpPr/>
            <p:nvPr/>
          </p:nvGrpSpPr>
          <p:grpSpPr>
            <a:xfrm>
              <a:off x="3845935" y="1164907"/>
              <a:ext cx="867229" cy="730850"/>
              <a:chOff x="6158365" y="3338496"/>
              <a:chExt cx="351615" cy="350373"/>
            </a:xfrm>
            <a:solidFill>
              <a:srgbClr val="FFC000"/>
            </a:solidFill>
          </p:grpSpPr>
          <p:sp>
            <p:nvSpPr>
              <p:cNvPr id="48" name="Google Shape;13624;p70">
                <a:extLst>
                  <a:ext uri="{FF2B5EF4-FFF2-40B4-BE49-F238E27FC236}">
                    <a16:creationId xmlns:a16="http://schemas.microsoft.com/office/drawing/2014/main" id="{BE69F7DE-95B7-DCA8-B681-9F45330FA3C9}"/>
                  </a:ext>
                </a:extLst>
              </p:cNvPr>
              <p:cNvSpPr/>
              <p:nvPr/>
            </p:nvSpPr>
            <p:spPr>
              <a:xfrm>
                <a:off x="6377667" y="3404249"/>
                <a:ext cx="93686" cy="58072"/>
              </a:xfrm>
              <a:custGeom>
                <a:avLst/>
                <a:gdLst/>
                <a:ahLst/>
                <a:cxnLst/>
                <a:rect l="l" t="t" r="r" b="b"/>
                <a:pathLst>
                  <a:path w="2941" h="1823" extrusionOk="0">
                    <a:moveTo>
                      <a:pt x="644" y="0"/>
                    </a:moveTo>
                    <a:cubicBezTo>
                      <a:pt x="467" y="0"/>
                      <a:pt x="288" y="39"/>
                      <a:pt x="119" y="120"/>
                    </a:cubicBezTo>
                    <a:cubicBezTo>
                      <a:pt x="36" y="155"/>
                      <a:pt x="0" y="251"/>
                      <a:pt x="36" y="322"/>
                    </a:cubicBezTo>
                    <a:cubicBezTo>
                      <a:pt x="70" y="374"/>
                      <a:pt x="129" y="413"/>
                      <a:pt x="186" y="413"/>
                    </a:cubicBezTo>
                    <a:cubicBezTo>
                      <a:pt x="208" y="413"/>
                      <a:pt x="230" y="407"/>
                      <a:pt x="250" y="394"/>
                    </a:cubicBezTo>
                    <a:cubicBezTo>
                      <a:pt x="370" y="337"/>
                      <a:pt x="498" y="310"/>
                      <a:pt x="625" y="310"/>
                    </a:cubicBezTo>
                    <a:cubicBezTo>
                      <a:pt x="950" y="310"/>
                      <a:pt x="1269" y="487"/>
                      <a:pt x="1441" y="786"/>
                    </a:cubicBezTo>
                    <a:cubicBezTo>
                      <a:pt x="1215" y="1036"/>
                      <a:pt x="1143" y="1406"/>
                      <a:pt x="1286" y="1739"/>
                    </a:cubicBezTo>
                    <a:cubicBezTo>
                      <a:pt x="1322" y="1798"/>
                      <a:pt x="1381" y="1822"/>
                      <a:pt x="1441" y="1822"/>
                    </a:cubicBezTo>
                    <a:cubicBezTo>
                      <a:pt x="1560" y="1822"/>
                      <a:pt x="1631" y="1703"/>
                      <a:pt x="1584" y="1608"/>
                    </a:cubicBezTo>
                    <a:cubicBezTo>
                      <a:pt x="1453" y="1322"/>
                      <a:pt x="1572" y="989"/>
                      <a:pt x="1858" y="858"/>
                    </a:cubicBezTo>
                    <a:cubicBezTo>
                      <a:pt x="1936" y="822"/>
                      <a:pt x="2017" y="805"/>
                      <a:pt x="2096" y="805"/>
                    </a:cubicBezTo>
                    <a:cubicBezTo>
                      <a:pt x="2305" y="805"/>
                      <a:pt x="2501" y="924"/>
                      <a:pt x="2596" y="1132"/>
                    </a:cubicBezTo>
                    <a:cubicBezTo>
                      <a:pt x="2631" y="1193"/>
                      <a:pt x="2699" y="1229"/>
                      <a:pt x="2760" y="1229"/>
                    </a:cubicBezTo>
                    <a:cubicBezTo>
                      <a:pt x="2782" y="1229"/>
                      <a:pt x="2803" y="1224"/>
                      <a:pt x="2822" y="1215"/>
                    </a:cubicBezTo>
                    <a:cubicBezTo>
                      <a:pt x="2893" y="1167"/>
                      <a:pt x="2941" y="1084"/>
                      <a:pt x="2893" y="1013"/>
                    </a:cubicBezTo>
                    <a:cubicBezTo>
                      <a:pt x="2757" y="696"/>
                      <a:pt x="2448" y="503"/>
                      <a:pt x="2108" y="503"/>
                    </a:cubicBezTo>
                    <a:cubicBezTo>
                      <a:pt x="1975" y="503"/>
                      <a:pt x="1837" y="532"/>
                      <a:pt x="1703" y="596"/>
                    </a:cubicBezTo>
                    <a:cubicBezTo>
                      <a:pt x="1476" y="218"/>
                      <a:pt x="1066" y="0"/>
                      <a:pt x="64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625;p70">
                <a:extLst>
                  <a:ext uri="{FF2B5EF4-FFF2-40B4-BE49-F238E27FC236}">
                    <a16:creationId xmlns:a16="http://schemas.microsoft.com/office/drawing/2014/main" id="{8FFE723D-D08F-A7E8-7935-4BCBB4A508D3}"/>
                  </a:ext>
                </a:extLst>
              </p:cNvPr>
              <p:cNvSpPr/>
              <p:nvPr/>
            </p:nvSpPr>
            <p:spPr>
              <a:xfrm>
                <a:off x="6260090" y="3449611"/>
                <a:ext cx="76643" cy="44947"/>
              </a:xfrm>
              <a:custGeom>
                <a:avLst/>
                <a:gdLst/>
                <a:ahLst/>
                <a:cxnLst/>
                <a:rect l="l" t="t" r="r" b="b"/>
                <a:pathLst>
                  <a:path w="2406" h="1411" extrusionOk="0">
                    <a:moveTo>
                      <a:pt x="1868" y="0"/>
                    </a:moveTo>
                    <a:cubicBezTo>
                      <a:pt x="1523" y="0"/>
                      <a:pt x="1190" y="178"/>
                      <a:pt x="1012" y="541"/>
                    </a:cubicBezTo>
                    <a:cubicBezTo>
                      <a:pt x="891" y="501"/>
                      <a:pt x="765" y="480"/>
                      <a:pt x="638" y="480"/>
                    </a:cubicBezTo>
                    <a:cubicBezTo>
                      <a:pt x="466" y="480"/>
                      <a:pt x="291" y="518"/>
                      <a:pt x="119" y="601"/>
                    </a:cubicBezTo>
                    <a:cubicBezTo>
                      <a:pt x="36" y="636"/>
                      <a:pt x="0" y="732"/>
                      <a:pt x="36" y="803"/>
                    </a:cubicBezTo>
                    <a:cubicBezTo>
                      <a:pt x="70" y="855"/>
                      <a:pt x="129" y="894"/>
                      <a:pt x="186" y="894"/>
                    </a:cubicBezTo>
                    <a:cubicBezTo>
                      <a:pt x="209" y="894"/>
                      <a:pt x="230" y="888"/>
                      <a:pt x="250" y="875"/>
                    </a:cubicBezTo>
                    <a:cubicBezTo>
                      <a:pt x="375" y="820"/>
                      <a:pt x="506" y="794"/>
                      <a:pt x="636" y="794"/>
                    </a:cubicBezTo>
                    <a:cubicBezTo>
                      <a:pt x="990" y="794"/>
                      <a:pt x="1332" y="987"/>
                      <a:pt x="1489" y="1327"/>
                    </a:cubicBezTo>
                    <a:cubicBezTo>
                      <a:pt x="1512" y="1386"/>
                      <a:pt x="1572" y="1410"/>
                      <a:pt x="1631" y="1410"/>
                    </a:cubicBezTo>
                    <a:cubicBezTo>
                      <a:pt x="1750" y="1410"/>
                      <a:pt x="1822" y="1291"/>
                      <a:pt x="1786" y="1196"/>
                    </a:cubicBezTo>
                    <a:cubicBezTo>
                      <a:pt x="1679" y="970"/>
                      <a:pt x="1500" y="779"/>
                      <a:pt x="1310" y="660"/>
                    </a:cubicBezTo>
                    <a:cubicBezTo>
                      <a:pt x="1435" y="426"/>
                      <a:pt x="1654" y="315"/>
                      <a:pt x="1877" y="315"/>
                    </a:cubicBezTo>
                    <a:cubicBezTo>
                      <a:pt x="1971" y="315"/>
                      <a:pt x="2067" y="335"/>
                      <a:pt x="2155" y="374"/>
                    </a:cubicBezTo>
                    <a:cubicBezTo>
                      <a:pt x="2175" y="388"/>
                      <a:pt x="2198" y="394"/>
                      <a:pt x="2221" y="394"/>
                    </a:cubicBezTo>
                    <a:cubicBezTo>
                      <a:pt x="2280" y="394"/>
                      <a:pt x="2341" y="355"/>
                      <a:pt x="2358" y="303"/>
                    </a:cubicBezTo>
                    <a:cubicBezTo>
                      <a:pt x="2405" y="220"/>
                      <a:pt x="2358" y="124"/>
                      <a:pt x="2286" y="89"/>
                    </a:cubicBezTo>
                    <a:cubicBezTo>
                      <a:pt x="2151" y="30"/>
                      <a:pt x="2009" y="0"/>
                      <a:pt x="18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626;p70">
                <a:extLst>
                  <a:ext uri="{FF2B5EF4-FFF2-40B4-BE49-F238E27FC236}">
                    <a16:creationId xmlns:a16="http://schemas.microsoft.com/office/drawing/2014/main" id="{4710154B-3D7C-BFDD-5A72-D3795D7B06BD}"/>
                  </a:ext>
                </a:extLst>
              </p:cNvPr>
              <p:cNvSpPr/>
              <p:nvPr/>
            </p:nvSpPr>
            <p:spPr>
              <a:xfrm>
                <a:off x="6389341" y="3497466"/>
                <a:ext cx="49343" cy="21598"/>
              </a:xfrm>
              <a:custGeom>
                <a:avLst/>
                <a:gdLst/>
                <a:ahLst/>
                <a:cxnLst/>
                <a:rect l="l" t="t" r="r" b="b"/>
                <a:pathLst>
                  <a:path w="1549" h="678" extrusionOk="0">
                    <a:moveTo>
                      <a:pt x="642" y="1"/>
                    </a:moveTo>
                    <a:cubicBezTo>
                      <a:pt x="446" y="1"/>
                      <a:pt x="250" y="58"/>
                      <a:pt x="84" y="178"/>
                    </a:cubicBezTo>
                    <a:cubicBezTo>
                      <a:pt x="13" y="237"/>
                      <a:pt x="1" y="333"/>
                      <a:pt x="37" y="404"/>
                    </a:cubicBezTo>
                    <a:cubicBezTo>
                      <a:pt x="75" y="450"/>
                      <a:pt x="128" y="477"/>
                      <a:pt x="180" y="477"/>
                    </a:cubicBezTo>
                    <a:cubicBezTo>
                      <a:pt x="209" y="477"/>
                      <a:pt x="237" y="469"/>
                      <a:pt x="263" y="452"/>
                    </a:cubicBezTo>
                    <a:cubicBezTo>
                      <a:pt x="382" y="366"/>
                      <a:pt x="521" y="324"/>
                      <a:pt x="659" y="324"/>
                    </a:cubicBezTo>
                    <a:cubicBezTo>
                      <a:pt x="865" y="324"/>
                      <a:pt x="1068" y="417"/>
                      <a:pt x="1203" y="595"/>
                    </a:cubicBezTo>
                    <a:cubicBezTo>
                      <a:pt x="1227" y="642"/>
                      <a:pt x="1275" y="678"/>
                      <a:pt x="1334" y="678"/>
                    </a:cubicBezTo>
                    <a:cubicBezTo>
                      <a:pt x="1465" y="678"/>
                      <a:pt x="1549" y="523"/>
                      <a:pt x="1465" y="416"/>
                    </a:cubicBezTo>
                    <a:cubicBezTo>
                      <a:pt x="1268" y="146"/>
                      <a:pt x="954" y="1"/>
                      <a:pt x="64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627;p70">
                <a:extLst>
                  <a:ext uri="{FF2B5EF4-FFF2-40B4-BE49-F238E27FC236}">
                    <a16:creationId xmlns:a16="http://schemas.microsoft.com/office/drawing/2014/main" id="{793B1212-82D1-49E1-0046-EB1462618743}"/>
                  </a:ext>
                </a:extLst>
              </p:cNvPr>
              <p:cNvSpPr/>
              <p:nvPr/>
            </p:nvSpPr>
            <p:spPr>
              <a:xfrm>
                <a:off x="6329606" y="3472289"/>
                <a:ext cx="41380" cy="32301"/>
              </a:xfrm>
              <a:custGeom>
                <a:avLst/>
                <a:gdLst/>
                <a:ahLst/>
                <a:cxnLst/>
                <a:rect l="l" t="t" r="r" b="b"/>
                <a:pathLst>
                  <a:path w="1299" h="1014" extrusionOk="0">
                    <a:moveTo>
                      <a:pt x="1122" y="0"/>
                    </a:moveTo>
                    <a:cubicBezTo>
                      <a:pt x="1048" y="0"/>
                      <a:pt x="986" y="56"/>
                      <a:pt x="953" y="133"/>
                    </a:cubicBezTo>
                    <a:cubicBezTo>
                      <a:pt x="899" y="455"/>
                      <a:pt x="612" y="701"/>
                      <a:pt x="293" y="701"/>
                    </a:cubicBezTo>
                    <a:cubicBezTo>
                      <a:pt x="259" y="701"/>
                      <a:pt x="225" y="698"/>
                      <a:pt x="191" y="692"/>
                    </a:cubicBezTo>
                    <a:cubicBezTo>
                      <a:pt x="178" y="689"/>
                      <a:pt x="166" y="687"/>
                      <a:pt x="155" y="687"/>
                    </a:cubicBezTo>
                    <a:cubicBezTo>
                      <a:pt x="87" y="687"/>
                      <a:pt x="33" y="742"/>
                      <a:pt x="12" y="823"/>
                    </a:cubicBezTo>
                    <a:cubicBezTo>
                      <a:pt x="0" y="906"/>
                      <a:pt x="60" y="990"/>
                      <a:pt x="155" y="1002"/>
                    </a:cubicBezTo>
                    <a:cubicBezTo>
                      <a:pt x="215" y="1014"/>
                      <a:pt x="250" y="1014"/>
                      <a:pt x="310" y="1014"/>
                    </a:cubicBezTo>
                    <a:cubicBezTo>
                      <a:pt x="774" y="1014"/>
                      <a:pt x="1203" y="668"/>
                      <a:pt x="1286" y="180"/>
                    </a:cubicBezTo>
                    <a:cubicBezTo>
                      <a:pt x="1298" y="97"/>
                      <a:pt x="1239" y="13"/>
                      <a:pt x="1143" y="2"/>
                    </a:cubicBezTo>
                    <a:cubicBezTo>
                      <a:pt x="1136" y="1"/>
                      <a:pt x="1129" y="0"/>
                      <a:pt x="11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628;p70">
                <a:extLst>
                  <a:ext uri="{FF2B5EF4-FFF2-40B4-BE49-F238E27FC236}">
                    <a16:creationId xmlns:a16="http://schemas.microsoft.com/office/drawing/2014/main" id="{54B0D8EF-0E12-AFF6-A58B-3A745712F58E}"/>
                  </a:ext>
                </a:extLst>
              </p:cNvPr>
              <p:cNvSpPr/>
              <p:nvPr/>
            </p:nvSpPr>
            <p:spPr>
              <a:xfrm>
                <a:off x="6158365" y="3338496"/>
                <a:ext cx="351615" cy="350373"/>
              </a:xfrm>
              <a:custGeom>
                <a:avLst/>
                <a:gdLst/>
                <a:ahLst/>
                <a:cxnLst/>
                <a:rect l="l" t="t" r="r" b="b"/>
                <a:pathLst>
                  <a:path w="11038" h="10999" extrusionOk="0">
                    <a:moveTo>
                      <a:pt x="4995" y="1"/>
                    </a:moveTo>
                    <a:cubicBezTo>
                      <a:pt x="4687" y="1"/>
                      <a:pt x="4370" y="111"/>
                      <a:pt x="4132" y="331"/>
                    </a:cubicBezTo>
                    <a:cubicBezTo>
                      <a:pt x="3987" y="258"/>
                      <a:pt x="3828" y="224"/>
                      <a:pt x="3666" y="224"/>
                    </a:cubicBezTo>
                    <a:cubicBezTo>
                      <a:pt x="3298" y="224"/>
                      <a:pt x="2919" y="402"/>
                      <a:pt x="2679" y="700"/>
                    </a:cubicBezTo>
                    <a:cubicBezTo>
                      <a:pt x="2642" y="695"/>
                      <a:pt x="2604" y="692"/>
                      <a:pt x="2566" y="692"/>
                    </a:cubicBezTo>
                    <a:cubicBezTo>
                      <a:pt x="2064" y="692"/>
                      <a:pt x="1551" y="1122"/>
                      <a:pt x="1429" y="1676"/>
                    </a:cubicBezTo>
                    <a:cubicBezTo>
                      <a:pt x="881" y="1795"/>
                      <a:pt x="488" y="2462"/>
                      <a:pt x="643" y="3081"/>
                    </a:cubicBezTo>
                    <a:cubicBezTo>
                      <a:pt x="84" y="3379"/>
                      <a:pt x="0" y="4248"/>
                      <a:pt x="441" y="4784"/>
                    </a:cubicBezTo>
                    <a:cubicBezTo>
                      <a:pt x="336" y="5477"/>
                      <a:pt x="852" y="6142"/>
                      <a:pt x="1432" y="6142"/>
                    </a:cubicBezTo>
                    <a:cubicBezTo>
                      <a:pt x="1510" y="6142"/>
                      <a:pt x="1589" y="6130"/>
                      <a:pt x="1667" y="6105"/>
                    </a:cubicBezTo>
                    <a:cubicBezTo>
                      <a:pt x="1827" y="6308"/>
                      <a:pt x="2150" y="6444"/>
                      <a:pt x="2456" y="6444"/>
                    </a:cubicBezTo>
                    <a:cubicBezTo>
                      <a:pt x="2491" y="6444"/>
                      <a:pt x="2526" y="6442"/>
                      <a:pt x="2560" y="6439"/>
                    </a:cubicBezTo>
                    <a:cubicBezTo>
                      <a:pt x="3002" y="7378"/>
                      <a:pt x="3681" y="7769"/>
                      <a:pt x="4568" y="7769"/>
                    </a:cubicBezTo>
                    <a:cubicBezTo>
                      <a:pt x="4805" y="7769"/>
                      <a:pt x="5056" y="7741"/>
                      <a:pt x="5322" y="7689"/>
                    </a:cubicBezTo>
                    <a:cubicBezTo>
                      <a:pt x="5429" y="8070"/>
                      <a:pt x="5715" y="8534"/>
                      <a:pt x="6382" y="8915"/>
                    </a:cubicBezTo>
                    <a:cubicBezTo>
                      <a:pt x="7454" y="9534"/>
                      <a:pt x="7965" y="10022"/>
                      <a:pt x="8037" y="10487"/>
                    </a:cubicBezTo>
                    <a:cubicBezTo>
                      <a:pt x="8085" y="10796"/>
                      <a:pt x="8346" y="10999"/>
                      <a:pt x="8644" y="10999"/>
                    </a:cubicBezTo>
                    <a:cubicBezTo>
                      <a:pt x="9049" y="10999"/>
                      <a:pt x="9323" y="10630"/>
                      <a:pt x="9251" y="10260"/>
                    </a:cubicBezTo>
                    <a:lnTo>
                      <a:pt x="8835" y="8355"/>
                    </a:lnTo>
                    <a:cubicBezTo>
                      <a:pt x="9275" y="8260"/>
                      <a:pt x="9573" y="7927"/>
                      <a:pt x="9620" y="7593"/>
                    </a:cubicBezTo>
                    <a:cubicBezTo>
                      <a:pt x="9656" y="7308"/>
                      <a:pt x="9763" y="7177"/>
                      <a:pt x="9644" y="6867"/>
                    </a:cubicBezTo>
                    <a:cubicBezTo>
                      <a:pt x="10299" y="6808"/>
                      <a:pt x="10752" y="6081"/>
                      <a:pt x="10609" y="5427"/>
                    </a:cubicBezTo>
                    <a:cubicBezTo>
                      <a:pt x="11025" y="5034"/>
                      <a:pt x="11037" y="4212"/>
                      <a:pt x="10585" y="3831"/>
                    </a:cubicBezTo>
                    <a:cubicBezTo>
                      <a:pt x="10656" y="3307"/>
                      <a:pt x="10323" y="2760"/>
                      <a:pt x="9823" y="2545"/>
                    </a:cubicBezTo>
                    <a:cubicBezTo>
                      <a:pt x="9835" y="2355"/>
                      <a:pt x="9787" y="2164"/>
                      <a:pt x="9704" y="1974"/>
                    </a:cubicBezTo>
                    <a:cubicBezTo>
                      <a:pt x="9673" y="1919"/>
                      <a:pt x="9616" y="1890"/>
                      <a:pt x="9560" y="1890"/>
                    </a:cubicBezTo>
                    <a:cubicBezTo>
                      <a:pt x="9531" y="1890"/>
                      <a:pt x="9502" y="1898"/>
                      <a:pt x="9478" y="1914"/>
                    </a:cubicBezTo>
                    <a:cubicBezTo>
                      <a:pt x="9406" y="1950"/>
                      <a:pt x="9370" y="2057"/>
                      <a:pt x="9418" y="2129"/>
                    </a:cubicBezTo>
                    <a:cubicBezTo>
                      <a:pt x="9513" y="2295"/>
                      <a:pt x="9537" y="2474"/>
                      <a:pt x="9489" y="2605"/>
                    </a:cubicBezTo>
                    <a:cubicBezTo>
                      <a:pt x="9466" y="2700"/>
                      <a:pt x="9525" y="2783"/>
                      <a:pt x="9609" y="2819"/>
                    </a:cubicBezTo>
                    <a:cubicBezTo>
                      <a:pt x="10061" y="2926"/>
                      <a:pt x="10371" y="3438"/>
                      <a:pt x="10251" y="3855"/>
                    </a:cubicBezTo>
                    <a:cubicBezTo>
                      <a:pt x="10240" y="3938"/>
                      <a:pt x="10263" y="4010"/>
                      <a:pt x="10323" y="4034"/>
                    </a:cubicBezTo>
                    <a:cubicBezTo>
                      <a:pt x="10609" y="4212"/>
                      <a:pt x="10716" y="4724"/>
                      <a:pt x="10490" y="5105"/>
                    </a:cubicBezTo>
                    <a:cubicBezTo>
                      <a:pt x="10418" y="4950"/>
                      <a:pt x="10299" y="4748"/>
                      <a:pt x="10085" y="4557"/>
                    </a:cubicBezTo>
                    <a:cubicBezTo>
                      <a:pt x="10051" y="4529"/>
                      <a:pt x="10014" y="4514"/>
                      <a:pt x="9978" y="4514"/>
                    </a:cubicBezTo>
                    <a:cubicBezTo>
                      <a:pt x="9939" y="4514"/>
                      <a:pt x="9902" y="4532"/>
                      <a:pt x="9870" y="4569"/>
                    </a:cubicBezTo>
                    <a:cubicBezTo>
                      <a:pt x="9799" y="4653"/>
                      <a:pt x="9799" y="4736"/>
                      <a:pt x="9882" y="4796"/>
                    </a:cubicBezTo>
                    <a:cubicBezTo>
                      <a:pt x="10085" y="4974"/>
                      <a:pt x="10216" y="5200"/>
                      <a:pt x="10287" y="5462"/>
                    </a:cubicBezTo>
                    <a:lnTo>
                      <a:pt x="10287" y="5498"/>
                    </a:lnTo>
                    <a:cubicBezTo>
                      <a:pt x="10463" y="6016"/>
                      <a:pt x="10035" y="6624"/>
                      <a:pt x="9592" y="6624"/>
                    </a:cubicBezTo>
                    <a:cubicBezTo>
                      <a:pt x="9526" y="6624"/>
                      <a:pt x="9459" y="6611"/>
                      <a:pt x="9394" y="6581"/>
                    </a:cubicBezTo>
                    <a:lnTo>
                      <a:pt x="9359" y="6581"/>
                    </a:lnTo>
                    <a:cubicBezTo>
                      <a:pt x="9251" y="6510"/>
                      <a:pt x="9120" y="6462"/>
                      <a:pt x="8989" y="6462"/>
                    </a:cubicBezTo>
                    <a:lnTo>
                      <a:pt x="8180" y="6462"/>
                    </a:lnTo>
                    <a:cubicBezTo>
                      <a:pt x="8096" y="6462"/>
                      <a:pt x="8013" y="6534"/>
                      <a:pt x="8013" y="6629"/>
                    </a:cubicBezTo>
                    <a:cubicBezTo>
                      <a:pt x="8013" y="6712"/>
                      <a:pt x="8096" y="6796"/>
                      <a:pt x="8180" y="6796"/>
                    </a:cubicBezTo>
                    <a:lnTo>
                      <a:pt x="8989" y="6796"/>
                    </a:lnTo>
                    <a:cubicBezTo>
                      <a:pt x="9251" y="6796"/>
                      <a:pt x="9442" y="7046"/>
                      <a:pt x="9370" y="7296"/>
                    </a:cubicBezTo>
                    <a:cubicBezTo>
                      <a:pt x="9370" y="7308"/>
                      <a:pt x="9359" y="7367"/>
                      <a:pt x="9311" y="7605"/>
                    </a:cubicBezTo>
                    <a:cubicBezTo>
                      <a:pt x="9228" y="7927"/>
                      <a:pt x="8942" y="8141"/>
                      <a:pt x="8632" y="8141"/>
                    </a:cubicBezTo>
                    <a:lnTo>
                      <a:pt x="7596" y="8141"/>
                    </a:lnTo>
                    <a:cubicBezTo>
                      <a:pt x="7275" y="8141"/>
                      <a:pt x="6989" y="7927"/>
                      <a:pt x="6918" y="7605"/>
                    </a:cubicBezTo>
                    <a:cubicBezTo>
                      <a:pt x="6870" y="7355"/>
                      <a:pt x="6858" y="7296"/>
                      <a:pt x="6858" y="7296"/>
                    </a:cubicBezTo>
                    <a:cubicBezTo>
                      <a:pt x="6799" y="7046"/>
                      <a:pt x="6977" y="6796"/>
                      <a:pt x="7239" y="6796"/>
                    </a:cubicBezTo>
                    <a:lnTo>
                      <a:pt x="7501" y="6796"/>
                    </a:lnTo>
                    <a:cubicBezTo>
                      <a:pt x="7584" y="6796"/>
                      <a:pt x="7656" y="6712"/>
                      <a:pt x="7656" y="6629"/>
                    </a:cubicBezTo>
                    <a:cubicBezTo>
                      <a:pt x="7656" y="6534"/>
                      <a:pt x="7584" y="6462"/>
                      <a:pt x="7501" y="6462"/>
                    </a:cubicBezTo>
                    <a:lnTo>
                      <a:pt x="7239" y="6462"/>
                    </a:lnTo>
                    <a:cubicBezTo>
                      <a:pt x="6763" y="6462"/>
                      <a:pt x="6430" y="6915"/>
                      <a:pt x="6549" y="7355"/>
                    </a:cubicBezTo>
                    <a:cubicBezTo>
                      <a:pt x="6584" y="7593"/>
                      <a:pt x="6608" y="7665"/>
                      <a:pt x="6608" y="7665"/>
                    </a:cubicBezTo>
                    <a:cubicBezTo>
                      <a:pt x="6727" y="8129"/>
                      <a:pt x="7144" y="8439"/>
                      <a:pt x="7596" y="8439"/>
                    </a:cubicBezTo>
                    <a:lnTo>
                      <a:pt x="8525" y="8439"/>
                    </a:lnTo>
                    <a:lnTo>
                      <a:pt x="8942" y="10380"/>
                    </a:lnTo>
                    <a:cubicBezTo>
                      <a:pt x="8954" y="10463"/>
                      <a:pt x="8942" y="10558"/>
                      <a:pt x="8882" y="10630"/>
                    </a:cubicBezTo>
                    <a:cubicBezTo>
                      <a:pt x="8818" y="10703"/>
                      <a:pt x="8733" y="10737"/>
                      <a:pt x="8650" y="10737"/>
                    </a:cubicBezTo>
                    <a:cubicBezTo>
                      <a:pt x="8517" y="10737"/>
                      <a:pt x="8388" y="10648"/>
                      <a:pt x="8358" y="10487"/>
                    </a:cubicBezTo>
                    <a:cubicBezTo>
                      <a:pt x="8275" y="9903"/>
                      <a:pt x="7739" y="9368"/>
                      <a:pt x="6561" y="8677"/>
                    </a:cubicBezTo>
                    <a:cubicBezTo>
                      <a:pt x="5751" y="8225"/>
                      <a:pt x="5513" y="7570"/>
                      <a:pt x="5620" y="6998"/>
                    </a:cubicBezTo>
                    <a:lnTo>
                      <a:pt x="5620" y="6998"/>
                    </a:lnTo>
                    <a:cubicBezTo>
                      <a:pt x="5918" y="7129"/>
                      <a:pt x="5870" y="7272"/>
                      <a:pt x="6025" y="7272"/>
                    </a:cubicBezTo>
                    <a:cubicBezTo>
                      <a:pt x="6156" y="7272"/>
                      <a:pt x="6227" y="7117"/>
                      <a:pt x="6156" y="7010"/>
                    </a:cubicBezTo>
                    <a:cubicBezTo>
                      <a:pt x="6025" y="6820"/>
                      <a:pt x="5834" y="6712"/>
                      <a:pt x="5620" y="6653"/>
                    </a:cubicBezTo>
                    <a:lnTo>
                      <a:pt x="5584" y="6617"/>
                    </a:lnTo>
                    <a:cubicBezTo>
                      <a:pt x="5560" y="6605"/>
                      <a:pt x="5537" y="6599"/>
                      <a:pt x="5516" y="6599"/>
                    </a:cubicBezTo>
                    <a:cubicBezTo>
                      <a:pt x="5495" y="6599"/>
                      <a:pt x="5477" y="6605"/>
                      <a:pt x="5465" y="6617"/>
                    </a:cubicBezTo>
                    <a:cubicBezTo>
                      <a:pt x="5422" y="6610"/>
                      <a:pt x="5377" y="6607"/>
                      <a:pt x="5333" y="6607"/>
                    </a:cubicBezTo>
                    <a:cubicBezTo>
                      <a:pt x="5145" y="6607"/>
                      <a:pt x="4950" y="6666"/>
                      <a:pt x="4787" y="6772"/>
                    </a:cubicBezTo>
                    <a:cubicBezTo>
                      <a:pt x="4715" y="6831"/>
                      <a:pt x="4703" y="6927"/>
                      <a:pt x="4751" y="6998"/>
                    </a:cubicBezTo>
                    <a:cubicBezTo>
                      <a:pt x="4789" y="7044"/>
                      <a:pt x="4838" y="7071"/>
                      <a:pt x="4886" y="7071"/>
                    </a:cubicBezTo>
                    <a:cubicBezTo>
                      <a:pt x="4913" y="7071"/>
                      <a:pt x="4940" y="7063"/>
                      <a:pt x="4965" y="7046"/>
                    </a:cubicBezTo>
                    <a:cubicBezTo>
                      <a:pt x="5072" y="6974"/>
                      <a:pt x="5191" y="6939"/>
                      <a:pt x="5310" y="6939"/>
                    </a:cubicBezTo>
                    <a:cubicBezTo>
                      <a:pt x="5298" y="7058"/>
                      <a:pt x="5287" y="7224"/>
                      <a:pt x="5298" y="7403"/>
                    </a:cubicBezTo>
                    <a:cubicBezTo>
                      <a:pt x="5049" y="7450"/>
                      <a:pt x="4820" y="7475"/>
                      <a:pt x="4609" y="7475"/>
                    </a:cubicBezTo>
                    <a:cubicBezTo>
                      <a:pt x="3761" y="7475"/>
                      <a:pt x="3208" y="7082"/>
                      <a:pt x="2846" y="6224"/>
                    </a:cubicBezTo>
                    <a:cubicBezTo>
                      <a:pt x="2798" y="6058"/>
                      <a:pt x="2762" y="5796"/>
                      <a:pt x="2798" y="5688"/>
                    </a:cubicBezTo>
                    <a:cubicBezTo>
                      <a:pt x="2822" y="5605"/>
                      <a:pt x="2786" y="5510"/>
                      <a:pt x="2691" y="5486"/>
                    </a:cubicBezTo>
                    <a:cubicBezTo>
                      <a:pt x="2672" y="5478"/>
                      <a:pt x="2652" y="5474"/>
                      <a:pt x="2633" y="5474"/>
                    </a:cubicBezTo>
                    <a:cubicBezTo>
                      <a:pt x="2568" y="5474"/>
                      <a:pt x="2507" y="5517"/>
                      <a:pt x="2489" y="5581"/>
                    </a:cubicBezTo>
                    <a:cubicBezTo>
                      <a:pt x="2429" y="5748"/>
                      <a:pt x="2453" y="5974"/>
                      <a:pt x="2489" y="6141"/>
                    </a:cubicBezTo>
                    <a:cubicBezTo>
                      <a:pt x="2469" y="6142"/>
                      <a:pt x="2450" y="6143"/>
                      <a:pt x="2431" y="6143"/>
                    </a:cubicBezTo>
                    <a:cubicBezTo>
                      <a:pt x="2141" y="6143"/>
                      <a:pt x="1950" y="5980"/>
                      <a:pt x="1905" y="5879"/>
                    </a:cubicBezTo>
                    <a:cubicBezTo>
                      <a:pt x="1893" y="5843"/>
                      <a:pt x="1858" y="5808"/>
                      <a:pt x="1810" y="5796"/>
                    </a:cubicBezTo>
                    <a:cubicBezTo>
                      <a:pt x="1789" y="5787"/>
                      <a:pt x="1771" y="5783"/>
                      <a:pt x="1753" y="5783"/>
                    </a:cubicBezTo>
                    <a:cubicBezTo>
                      <a:pt x="1701" y="5783"/>
                      <a:pt x="1658" y="5816"/>
                      <a:pt x="1596" y="5843"/>
                    </a:cubicBezTo>
                    <a:cubicBezTo>
                      <a:pt x="1552" y="5855"/>
                      <a:pt x="1509" y="5861"/>
                      <a:pt x="1466" y="5861"/>
                    </a:cubicBezTo>
                    <a:cubicBezTo>
                      <a:pt x="1050" y="5861"/>
                      <a:pt x="679" y="5315"/>
                      <a:pt x="798" y="4807"/>
                    </a:cubicBezTo>
                    <a:cubicBezTo>
                      <a:pt x="846" y="4653"/>
                      <a:pt x="643" y="4653"/>
                      <a:pt x="536" y="4260"/>
                    </a:cubicBezTo>
                    <a:cubicBezTo>
                      <a:pt x="417" y="3855"/>
                      <a:pt x="584" y="3462"/>
                      <a:pt x="893" y="3367"/>
                    </a:cubicBezTo>
                    <a:cubicBezTo>
                      <a:pt x="977" y="3343"/>
                      <a:pt x="1036" y="3248"/>
                      <a:pt x="1000" y="3164"/>
                    </a:cubicBezTo>
                    <a:cubicBezTo>
                      <a:pt x="798" y="2664"/>
                      <a:pt x="1131" y="2045"/>
                      <a:pt x="1596" y="2009"/>
                    </a:cubicBezTo>
                    <a:cubicBezTo>
                      <a:pt x="1667" y="2009"/>
                      <a:pt x="1739" y="1950"/>
                      <a:pt x="1739" y="1867"/>
                    </a:cubicBezTo>
                    <a:cubicBezTo>
                      <a:pt x="1781" y="1436"/>
                      <a:pt x="2175" y="1060"/>
                      <a:pt x="2570" y="1060"/>
                    </a:cubicBezTo>
                    <a:cubicBezTo>
                      <a:pt x="2623" y="1060"/>
                      <a:pt x="2675" y="1067"/>
                      <a:pt x="2727" y="1081"/>
                    </a:cubicBezTo>
                    <a:cubicBezTo>
                      <a:pt x="2736" y="1082"/>
                      <a:pt x="2745" y="1083"/>
                      <a:pt x="2754" y="1083"/>
                    </a:cubicBezTo>
                    <a:cubicBezTo>
                      <a:pt x="2816" y="1083"/>
                      <a:pt x="2874" y="1049"/>
                      <a:pt x="2905" y="997"/>
                    </a:cubicBezTo>
                    <a:cubicBezTo>
                      <a:pt x="3065" y="744"/>
                      <a:pt x="3387" y="579"/>
                      <a:pt x="3692" y="579"/>
                    </a:cubicBezTo>
                    <a:cubicBezTo>
                      <a:pt x="3773" y="579"/>
                      <a:pt x="3854" y="591"/>
                      <a:pt x="3929" y="616"/>
                    </a:cubicBezTo>
                    <a:cubicBezTo>
                      <a:pt x="3870" y="700"/>
                      <a:pt x="3810" y="819"/>
                      <a:pt x="3810" y="962"/>
                    </a:cubicBezTo>
                    <a:cubicBezTo>
                      <a:pt x="3774" y="962"/>
                      <a:pt x="3739" y="974"/>
                      <a:pt x="3703" y="974"/>
                    </a:cubicBezTo>
                    <a:cubicBezTo>
                      <a:pt x="3465" y="1045"/>
                      <a:pt x="3298" y="1212"/>
                      <a:pt x="3298" y="1212"/>
                    </a:cubicBezTo>
                    <a:cubicBezTo>
                      <a:pt x="3239" y="1271"/>
                      <a:pt x="3239" y="1378"/>
                      <a:pt x="3298" y="1438"/>
                    </a:cubicBezTo>
                    <a:cubicBezTo>
                      <a:pt x="3328" y="1468"/>
                      <a:pt x="3370" y="1483"/>
                      <a:pt x="3411" y="1483"/>
                    </a:cubicBezTo>
                    <a:cubicBezTo>
                      <a:pt x="3453" y="1483"/>
                      <a:pt x="3495" y="1468"/>
                      <a:pt x="3524" y="1438"/>
                    </a:cubicBezTo>
                    <a:cubicBezTo>
                      <a:pt x="3532" y="1422"/>
                      <a:pt x="3715" y="1247"/>
                      <a:pt x="3964" y="1247"/>
                    </a:cubicBezTo>
                    <a:cubicBezTo>
                      <a:pt x="4094" y="1247"/>
                      <a:pt x="4243" y="1295"/>
                      <a:pt x="4394" y="1438"/>
                    </a:cubicBezTo>
                    <a:cubicBezTo>
                      <a:pt x="4417" y="1462"/>
                      <a:pt x="4465" y="1474"/>
                      <a:pt x="4513" y="1474"/>
                    </a:cubicBezTo>
                    <a:cubicBezTo>
                      <a:pt x="4656" y="1474"/>
                      <a:pt x="4715" y="1295"/>
                      <a:pt x="4632" y="1200"/>
                    </a:cubicBezTo>
                    <a:cubicBezTo>
                      <a:pt x="4465" y="1033"/>
                      <a:pt x="4286" y="962"/>
                      <a:pt x="4132" y="926"/>
                    </a:cubicBezTo>
                    <a:cubicBezTo>
                      <a:pt x="4155" y="819"/>
                      <a:pt x="4251" y="688"/>
                      <a:pt x="4298" y="664"/>
                    </a:cubicBezTo>
                    <a:lnTo>
                      <a:pt x="4298" y="640"/>
                    </a:lnTo>
                    <a:cubicBezTo>
                      <a:pt x="4502" y="424"/>
                      <a:pt x="4770" y="329"/>
                      <a:pt x="5016" y="329"/>
                    </a:cubicBezTo>
                    <a:cubicBezTo>
                      <a:pt x="5257" y="329"/>
                      <a:pt x="5478" y="421"/>
                      <a:pt x="5596" y="581"/>
                    </a:cubicBezTo>
                    <a:cubicBezTo>
                      <a:pt x="5620" y="628"/>
                      <a:pt x="5668" y="640"/>
                      <a:pt x="5715" y="664"/>
                    </a:cubicBezTo>
                    <a:cubicBezTo>
                      <a:pt x="5763" y="664"/>
                      <a:pt x="5799" y="640"/>
                      <a:pt x="5834" y="616"/>
                    </a:cubicBezTo>
                    <a:cubicBezTo>
                      <a:pt x="5984" y="476"/>
                      <a:pt x="6190" y="411"/>
                      <a:pt x="6397" y="411"/>
                    </a:cubicBezTo>
                    <a:cubicBezTo>
                      <a:pt x="6700" y="411"/>
                      <a:pt x="7005" y="552"/>
                      <a:pt x="7132" y="807"/>
                    </a:cubicBezTo>
                    <a:cubicBezTo>
                      <a:pt x="7153" y="869"/>
                      <a:pt x="7210" y="904"/>
                      <a:pt x="7287" y="904"/>
                    </a:cubicBezTo>
                    <a:cubicBezTo>
                      <a:pt x="7299" y="904"/>
                      <a:pt x="7310" y="904"/>
                      <a:pt x="7323" y="902"/>
                    </a:cubicBezTo>
                    <a:cubicBezTo>
                      <a:pt x="7391" y="883"/>
                      <a:pt x="7462" y="874"/>
                      <a:pt x="7533" y="874"/>
                    </a:cubicBezTo>
                    <a:cubicBezTo>
                      <a:pt x="7908" y="874"/>
                      <a:pt x="8292" y="1123"/>
                      <a:pt x="8382" y="1474"/>
                    </a:cubicBezTo>
                    <a:cubicBezTo>
                      <a:pt x="8392" y="1544"/>
                      <a:pt x="8445" y="1598"/>
                      <a:pt x="8519" y="1598"/>
                    </a:cubicBezTo>
                    <a:cubicBezTo>
                      <a:pt x="8533" y="1598"/>
                      <a:pt x="8546" y="1596"/>
                      <a:pt x="8561" y="1593"/>
                    </a:cubicBezTo>
                    <a:cubicBezTo>
                      <a:pt x="8578" y="1591"/>
                      <a:pt x="8595" y="1590"/>
                      <a:pt x="8612" y="1590"/>
                    </a:cubicBezTo>
                    <a:cubicBezTo>
                      <a:pt x="8726" y="1590"/>
                      <a:pt x="8843" y="1624"/>
                      <a:pt x="8978" y="1676"/>
                    </a:cubicBezTo>
                    <a:cubicBezTo>
                      <a:pt x="8994" y="1682"/>
                      <a:pt x="9013" y="1685"/>
                      <a:pt x="9033" y="1685"/>
                    </a:cubicBezTo>
                    <a:cubicBezTo>
                      <a:pt x="9095" y="1685"/>
                      <a:pt x="9162" y="1654"/>
                      <a:pt x="9180" y="1581"/>
                    </a:cubicBezTo>
                    <a:cubicBezTo>
                      <a:pt x="9216" y="1497"/>
                      <a:pt x="9180" y="1402"/>
                      <a:pt x="9097" y="1378"/>
                    </a:cubicBezTo>
                    <a:cubicBezTo>
                      <a:pt x="8942" y="1319"/>
                      <a:pt x="8799" y="1271"/>
                      <a:pt x="8644" y="1271"/>
                    </a:cubicBezTo>
                    <a:cubicBezTo>
                      <a:pt x="8472" y="841"/>
                      <a:pt x="7989" y="547"/>
                      <a:pt x="7502" y="547"/>
                    </a:cubicBezTo>
                    <a:cubicBezTo>
                      <a:pt x="7450" y="547"/>
                      <a:pt x="7398" y="550"/>
                      <a:pt x="7346" y="557"/>
                    </a:cubicBezTo>
                    <a:cubicBezTo>
                      <a:pt x="7145" y="251"/>
                      <a:pt x="6767" y="81"/>
                      <a:pt x="6386" y="81"/>
                    </a:cubicBezTo>
                    <a:cubicBezTo>
                      <a:pt x="6159" y="81"/>
                      <a:pt x="5931" y="142"/>
                      <a:pt x="5739" y="271"/>
                    </a:cubicBezTo>
                    <a:cubicBezTo>
                      <a:pt x="5542" y="91"/>
                      <a:pt x="5272" y="1"/>
                      <a:pt x="49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13714;p70">
              <a:extLst>
                <a:ext uri="{FF2B5EF4-FFF2-40B4-BE49-F238E27FC236}">
                  <a16:creationId xmlns:a16="http://schemas.microsoft.com/office/drawing/2014/main" id="{9165E250-01AF-9A80-40F7-4B73BE97C638}"/>
                </a:ext>
              </a:extLst>
            </p:cNvPr>
            <p:cNvGrpSpPr/>
            <p:nvPr/>
          </p:nvGrpSpPr>
          <p:grpSpPr>
            <a:xfrm>
              <a:off x="6122878" y="4028263"/>
              <a:ext cx="759220" cy="673147"/>
              <a:chOff x="7100170" y="1500117"/>
              <a:chExt cx="368308" cy="367033"/>
            </a:xfrm>
            <a:solidFill>
              <a:srgbClr val="C00000"/>
            </a:solidFill>
          </p:grpSpPr>
          <p:sp>
            <p:nvSpPr>
              <p:cNvPr id="54" name="Google Shape;13715;p70">
                <a:extLst>
                  <a:ext uri="{FF2B5EF4-FFF2-40B4-BE49-F238E27FC236}">
                    <a16:creationId xmlns:a16="http://schemas.microsoft.com/office/drawing/2014/main" id="{229F9433-D7BB-4CFD-B1BA-BE2B96F73E27}"/>
                  </a:ext>
                </a:extLst>
              </p:cNvPr>
              <p:cNvSpPr/>
              <p:nvPr/>
            </p:nvSpPr>
            <p:spPr>
              <a:xfrm>
                <a:off x="7328698" y="1501041"/>
                <a:ext cx="139780" cy="97126"/>
              </a:xfrm>
              <a:custGeom>
                <a:avLst/>
                <a:gdLst/>
                <a:ahLst/>
                <a:cxnLst/>
                <a:rect l="l" t="t" r="r" b="b"/>
                <a:pathLst>
                  <a:path w="4388" h="3049" extrusionOk="0">
                    <a:moveTo>
                      <a:pt x="1894" y="0"/>
                    </a:moveTo>
                    <a:cubicBezTo>
                      <a:pt x="1861" y="0"/>
                      <a:pt x="1826" y="8"/>
                      <a:pt x="1792" y="25"/>
                    </a:cubicBezTo>
                    <a:cubicBezTo>
                      <a:pt x="1066" y="501"/>
                      <a:pt x="208" y="1728"/>
                      <a:pt x="30" y="2871"/>
                    </a:cubicBezTo>
                    <a:cubicBezTo>
                      <a:pt x="0" y="2960"/>
                      <a:pt x="86" y="3049"/>
                      <a:pt x="184" y="3049"/>
                    </a:cubicBezTo>
                    <a:cubicBezTo>
                      <a:pt x="204" y="3049"/>
                      <a:pt x="224" y="3045"/>
                      <a:pt x="244" y="3037"/>
                    </a:cubicBezTo>
                    <a:cubicBezTo>
                      <a:pt x="1459" y="2549"/>
                      <a:pt x="2768" y="2216"/>
                      <a:pt x="4114" y="2097"/>
                    </a:cubicBezTo>
                    <a:lnTo>
                      <a:pt x="4221" y="2097"/>
                    </a:lnTo>
                    <a:cubicBezTo>
                      <a:pt x="4316" y="2097"/>
                      <a:pt x="4388" y="2025"/>
                      <a:pt x="4388" y="1930"/>
                    </a:cubicBezTo>
                    <a:cubicBezTo>
                      <a:pt x="4388" y="1847"/>
                      <a:pt x="4316" y="1775"/>
                      <a:pt x="4221" y="1775"/>
                    </a:cubicBezTo>
                    <a:cubicBezTo>
                      <a:pt x="3506" y="1787"/>
                      <a:pt x="1875" y="2085"/>
                      <a:pt x="423" y="2632"/>
                    </a:cubicBezTo>
                    <a:cubicBezTo>
                      <a:pt x="709" y="1573"/>
                      <a:pt x="1494" y="656"/>
                      <a:pt x="1994" y="311"/>
                    </a:cubicBezTo>
                    <a:cubicBezTo>
                      <a:pt x="2066" y="263"/>
                      <a:pt x="2090" y="168"/>
                      <a:pt x="2030" y="73"/>
                    </a:cubicBezTo>
                    <a:cubicBezTo>
                      <a:pt x="2007" y="26"/>
                      <a:pt x="1954" y="0"/>
                      <a:pt x="189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3716;p70">
                <a:extLst>
                  <a:ext uri="{FF2B5EF4-FFF2-40B4-BE49-F238E27FC236}">
                    <a16:creationId xmlns:a16="http://schemas.microsoft.com/office/drawing/2014/main" id="{F55399DC-A32B-F5F6-EE12-0BE7255473C9}"/>
                  </a:ext>
                </a:extLst>
              </p:cNvPr>
              <p:cNvSpPr/>
              <p:nvPr/>
            </p:nvSpPr>
            <p:spPr>
              <a:xfrm>
                <a:off x="7100170" y="1500117"/>
                <a:ext cx="192691" cy="307942"/>
              </a:xfrm>
              <a:custGeom>
                <a:avLst/>
                <a:gdLst/>
                <a:ahLst/>
                <a:cxnLst/>
                <a:rect l="l" t="t" r="r" b="b"/>
                <a:pathLst>
                  <a:path w="6049" h="9667" extrusionOk="0">
                    <a:moveTo>
                      <a:pt x="4144" y="5007"/>
                    </a:moveTo>
                    <a:lnTo>
                      <a:pt x="4144" y="5007"/>
                    </a:lnTo>
                    <a:cubicBezTo>
                      <a:pt x="4025" y="5221"/>
                      <a:pt x="4001" y="5317"/>
                      <a:pt x="4013" y="5674"/>
                    </a:cubicBezTo>
                    <a:cubicBezTo>
                      <a:pt x="4025" y="5995"/>
                      <a:pt x="4013" y="6043"/>
                      <a:pt x="3727" y="6281"/>
                    </a:cubicBezTo>
                    <a:cubicBezTo>
                      <a:pt x="3513" y="6460"/>
                      <a:pt x="3453" y="6531"/>
                      <a:pt x="3299" y="6852"/>
                    </a:cubicBezTo>
                    <a:cubicBezTo>
                      <a:pt x="3168" y="7162"/>
                      <a:pt x="3132" y="7186"/>
                      <a:pt x="2763" y="7281"/>
                    </a:cubicBezTo>
                    <a:cubicBezTo>
                      <a:pt x="2477" y="7341"/>
                      <a:pt x="2382" y="7388"/>
                      <a:pt x="2096" y="7626"/>
                    </a:cubicBezTo>
                    <a:cubicBezTo>
                      <a:pt x="2001" y="7698"/>
                      <a:pt x="1917" y="7781"/>
                      <a:pt x="1846" y="7805"/>
                    </a:cubicBezTo>
                    <a:cubicBezTo>
                      <a:pt x="1757" y="7831"/>
                      <a:pt x="1702" y="7841"/>
                      <a:pt x="1660" y="7841"/>
                    </a:cubicBezTo>
                    <a:cubicBezTo>
                      <a:pt x="1607" y="7841"/>
                      <a:pt x="1573" y="7825"/>
                      <a:pt x="1513" y="7805"/>
                    </a:cubicBezTo>
                    <a:cubicBezTo>
                      <a:pt x="1751" y="7483"/>
                      <a:pt x="1977" y="7162"/>
                      <a:pt x="2227" y="6864"/>
                    </a:cubicBezTo>
                    <a:cubicBezTo>
                      <a:pt x="2822" y="6174"/>
                      <a:pt x="3465" y="5555"/>
                      <a:pt x="4144" y="5007"/>
                    </a:cubicBezTo>
                    <a:close/>
                    <a:moveTo>
                      <a:pt x="5864" y="0"/>
                    </a:moveTo>
                    <a:cubicBezTo>
                      <a:pt x="5808" y="0"/>
                      <a:pt x="5754" y="31"/>
                      <a:pt x="5716" y="78"/>
                    </a:cubicBezTo>
                    <a:cubicBezTo>
                      <a:pt x="4858" y="1257"/>
                      <a:pt x="4549" y="2697"/>
                      <a:pt x="4668" y="4174"/>
                    </a:cubicBezTo>
                    <a:cubicBezTo>
                      <a:pt x="2715" y="5543"/>
                      <a:pt x="1144" y="7400"/>
                      <a:pt x="36" y="9424"/>
                    </a:cubicBezTo>
                    <a:cubicBezTo>
                      <a:pt x="1" y="9496"/>
                      <a:pt x="24" y="9603"/>
                      <a:pt x="96" y="9650"/>
                    </a:cubicBezTo>
                    <a:cubicBezTo>
                      <a:pt x="122" y="9661"/>
                      <a:pt x="149" y="9667"/>
                      <a:pt x="175" y="9667"/>
                    </a:cubicBezTo>
                    <a:cubicBezTo>
                      <a:pt x="234" y="9667"/>
                      <a:pt x="289" y="9640"/>
                      <a:pt x="322" y="9591"/>
                    </a:cubicBezTo>
                    <a:cubicBezTo>
                      <a:pt x="608" y="9067"/>
                      <a:pt x="917" y="8579"/>
                      <a:pt x="1251" y="8103"/>
                    </a:cubicBezTo>
                    <a:cubicBezTo>
                      <a:pt x="1424" y="8111"/>
                      <a:pt x="1483" y="8176"/>
                      <a:pt x="1641" y="8176"/>
                    </a:cubicBezTo>
                    <a:cubicBezTo>
                      <a:pt x="1711" y="8176"/>
                      <a:pt x="1801" y="8163"/>
                      <a:pt x="1929" y="8126"/>
                    </a:cubicBezTo>
                    <a:cubicBezTo>
                      <a:pt x="2179" y="8055"/>
                      <a:pt x="2358" y="7805"/>
                      <a:pt x="2584" y="7686"/>
                    </a:cubicBezTo>
                    <a:cubicBezTo>
                      <a:pt x="2644" y="7650"/>
                      <a:pt x="2739" y="7626"/>
                      <a:pt x="2834" y="7603"/>
                    </a:cubicBezTo>
                    <a:cubicBezTo>
                      <a:pt x="3311" y="7507"/>
                      <a:pt x="3430" y="7388"/>
                      <a:pt x="3608" y="6983"/>
                    </a:cubicBezTo>
                    <a:cubicBezTo>
                      <a:pt x="3727" y="6710"/>
                      <a:pt x="3763" y="6698"/>
                      <a:pt x="3942" y="6531"/>
                    </a:cubicBezTo>
                    <a:cubicBezTo>
                      <a:pt x="4323" y="6221"/>
                      <a:pt x="4370" y="6079"/>
                      <a:pt x="4358" y="5662"/>
                    </a:cubicBezTo>
                    <a:cubicBezTo>
                      <a:pt x="4346" y="5364"/>
                      <a:pt x="4358" y="5317"/>
                      <a:pt x="4477" y="5090"/>
                    </a:cubicBezTo>
                    <a:cubicBezTo>
                      <a:pt x="4549" y="4959"/>
                      <a:pt x="4620" y="4793"/>
                      <a:pt x="4644" y="4614"/>
                    </a:cubicBezTo>
                    <a:lnTo>
                      <a:pt x="4954" y="4388"/>
                    </a:lnTo>
                    <a:cubicBezTo>
                      <a:pt x="5001" y="4364"/>
                      <a:pt x="5025" y="4305"/>
                      <a:pt x="5025" y="4245"/>
                    </a:cubicBezTo>
                    <a:cubicBezTo>
                      <a:pt x="4894" y="2840"/>
                      <a:pt x="5180" y="1435"/>
                      <a:pt x="5989" y="268"/>
                    </a:cubicBezTo>
                    <a:cubicBezTo>
                      <a:pt x="6049" y="197"/>
                      <a:pt x="6025" y="90"/>
                      <a:pt x="5954" y="30"/>
                    </a:cubicBezTo>
                    <a:cubicBezTo>
                      <a:pt x="5924" y="9"/>
                      <a:pt x="5894" y="0"/>
                      <a:pt x="58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3717;p70">
                <a:extLst>
                  <a:ext uri="{FF2B5EF4-FFF2-40B4-BE49-F238E27FC236}">
                    <a16:creationId xmlns:a16="http://schemas.microsoft.com/office/drawing/2014/main" id="{0C03031B-ABB6-4EA4-2F3F-A272D76A3950}"/>
                  </a:ext>
                </a:extLst>
              </p:cNvPr>
              <p:cNvSpPr/>
              <p:nvPr/>
            </p:nvSpPr>
            <p:spPr>
              <a:xfrm>
                <a:off x="7160089" y="1766170"/>
                <a:ext cx="19017" cy="18986"/>
              </a:xfrm>
              <a:custGeom>
                <a:avLst/>
                <a:gdLst/>
                <a:ahLst/>
                <a:cxnLst/>
                <a:rect l="l" t="t" r="r" b="b"/>
                <a:pathLst>
                  <a:path w="597" h="596" extrusionOk="0">
                    <a:moveTo>
                      <a:pt x="298" y="1"/>
                    </a:moveTo>
                    <a:cubicBezTo>
                      <a:pt x="144" y="1"/>
                      <a:pt x="1" y="132"/>
                      <a:pt x="1" y="298"/>
                    </a:cubicBezTo>
                    <a:cubicBezTo>
                      <a:pt x="1" y="465"/>
                      <a:pt x="144" y="596"/>
                      <a:pt x="298" y="596"/>
                    </a:cubicBezTo>
                    <a:cubicBezTo>
                      <a:pt x="465" y="596"/>
                      <a:pt x="596" y="465"/>
                      <a:pt x="596" y="298"/>
                    </a:cubicBezTo>
                    <a:cubicBezTo>
                      <a:pt x="596" y="132"/>
                      <a:pt x="465" y="1"/>
                      <a:pt x="2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3718;p70">
                <a:extLst>
                  <a:ext uri="{FF2B5EF4-FFF2-40B4-BE49-F238E27FC236}">
                    <a16:creationId xmlns:a16="http://schemas.microsoft.com/office/drawing/2014/main" id="{BD46531B-2F7F-83C9-F483-0C50CD27730C}"/>
                  </a:ext>
                </a:extLst>
              </p:cNvPr>
              <p:cNvSpPr/>
              <p:nvPr/>
            </p:nvSpPr>
            <p:spPr>
              <a:xfrm>
                <a:off x="7295505" y="1540031"/>
                <a:ext cx="18986" cy="19081"/>
              </a:xfrm>
              <a:custGeom>
                <a:avLst/>
                <a:gdLst/>
                <a:ahLst/>
                <a:cxnLst/>
                <a:rect l="l" t="t" r="r" b="b"/>
                <a:pathLst>
                  <a:path w="596" h="599" extrusionOk="0">
                    <a:moveTo>
                      <a:pt x="332" y="1"/>
                    </a:moveTo>
                    <a:cubicBezTo>
                      <a:pt x="321" y="1"/>
                      <a:pt x="309" y="2"/>
                      <a:pt x="298" y="4"/>
                    </a:cubicBezTo>
                    <a:cubicBezTo>
                      <a:pt x="131" y="4"/>
                      <a:pt x="0" y="134"/>
                      <a:pt x="0" y="301"/>
                    </a:cubicBezTo>
                    <a:cubicBezTo>
                      <a:pt x="0" y="456"/>
                      <a:pt x="131" y="599"/>
                      <a:pt x="298" y="599"/>
                    </a:cubicBezTo>
                    <a:cubicBezTo>
                      <a:pt x="453" y="599"/>
                      <a:pt x="596" y="456"/>
                      <a:pt x="596" y="301"/>
                    </a:cubicBezTo>
                    <a:cubicBezTo>
                      <a:pt x="596" y="136"/>
                      <a:pt x="473" y="1"/>
                      <a:pt x="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3719;p70">
                <a:extLst>
                  <a:ext uri="{FF2B5EF4-FFF2-40B4-BE49-F238E27FC236}">
                    <a16:creationId xmlns:a16="http://schemas.microsoft.com/office/drawing/2014/main" id="{109936CE-7AF3-5C44-8FB6-DB0E68271831}"/>
                  </a:ext>
                </a:extLst>
              </p:cNvPr>
              <p:cNvSpPr/>
              <p:nvPr/>
            </p:nvSpPr>
            <p:spPr>
              <a:xfrm>
                <a:off x="7337968" y="1631519"/>
                <a:ext cx="19017" cy="19017"/>
              </a:xfrm>
              <a:custGeom>
                <a:avLst/>
                <a:gdLst/>
                <a:ahLst/>
                <a:cxnLst/>
                <a:rect l="l" t="t" r="r" b="b"/>
                <a:pathLst>
                  <a:path w="597" h="597" extrusionOk="0">
                    <a:moveTo>
                      <a:pt x="298" y="1"/>
                    </a:moveTo>
                    <a:cubicBezTo>
                      <a:pt x="132" y="1"/>
                      <a:pt x="1" y="132"/>
                      <a:pt x="1" y="299"/>
                    </a:cubicBezTo>
                    <a:cubicBezTo>
                      <a:pt x="1" y="465"/>
                      <a:pt x="132" y="596"/>
                      <a:pt x="298" y="596"/>
                    </a:cubicBezTo>
                    <a:cubicBezTo>
                      <a:pt x="465" y="596"/>
                      <a:pt x="596" y="465"/>
                      <a:pt x="596" y="299"/>
                    </a:cubicBezTo>
                    <a:cubicBezTo>
                      <a:pt x="596" y="132"/>
                      <a:pt x="465" y="1"/>
                      <a:pt x="2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3720;p70">
                <a:extLst>
                  <a:ext uri="{FF2B5EF4-FFF2-40B4-BE49-F238E27FC236}">
                    <a16:creationId xmlns:a16="http://schemas.microsoft.com/office/drawing/2014/main" id="{263E50BF-14BE-24E7-6CA0-6F7C3A9FC20D}"/>
                  </a:ext>
                </a:extLst>
              </p:cNvPr>
              <p:cNvSpPr/>
              <p:nvPr/>
            </p:nvSpPr>
            <p:spPr>
              <a:xfrm>
                <a:off x="7275404" y="1612947"/>
                <a:ext cx="18986" cy="18986"/>
              </a:xfrm>
              <a:custGeom>
                <a:avLst/>
                <a:gdLst/>
                <a:ahLst/>
                <a:cxnLst/>
                <a:rect l="l" t="t" r="r" b="b"/>
                <a:pathLst>
                  <a:path w="596" h="596" extrusionOk="0">
                    <a:moveTo>
                      <a:pt x="298" y="1"/>
                    </a:moveTo>
                    <a:cubicBezTo>
                      <a:pt x="131" y="1"/>
                      <a:pt x="0" y="131"/>
                      <a:pt x="0" y="298"/>
                    </a:cubicBezTo>
                    <a:cubicBezTo>
                      <a:pt x="0" y="465"/>
                      <a:pt x="131" y="596"/>
                      <a:pt x="298" y="596"/>
                    </a:cubicBezTo>
                    <a:cubicBezTo>
                      <a:pt x="465" y="596"/>
                      <a:pt x="596" y="465"/>
                      <a:pt x="596" y="298"/>
                    </a:cubicBezTo>
                    <a:cubicBezTo>
                      <a:pt x="596" y="131"/>
                      <a:pt x="465" y="1"/>
                      <a:pt x="2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3721;p70">
                <a:extLst>
                  <a:ext uri="{FF2B5EF4-FFF2-40B4-BE49-F238E27FC236}">
                    <a16:creationId xmlns:a16="http://schemas.microsoft.com/office/drawing/2014/main" id="{852DABA9-1EEC-B599-694A-139391331553}"/>
                  </a:ext>
                </a:extLst>
              </p:cNvPr>
              <p:cNvSpPr/>
              <p:nvPr/>
            </p:nvSpPr>
            <p:spPr>
              <a:xfrm>
                <a:off x="7248837" y="1688029"/>
                <a:ext cx="19017" cy="19017"/>
              </a:xfrm>
              <a:custGeom>
                <a:avLst/>
                <a:gdLst/>
                <a:ahLst/>
                <a:cxnLst/>
                <a:rect l="l" t="t" r="r" b="b"/>
                <a:pathLst>
                  <a:path w="597" h="597" extrusionOk="0">
                    <a:moveTo>
                      <a:pt x="298" y="1"/>
                    </a:moveTo>
                    <a:cubicBezTo>
                      <a:pt x="132" y="1"/>
                      <a:pt x="1" y="132"/>
                      <a:pt x="1" y="299"/>
                    </a:cubicBezTo>
                    <a:cubicBezTo>
                      <a:pt x="1" y="453"/>
                      <a:pt x="132" y="596"/>
                      <a:pt x="298" y="596"/>
                    </a:cubicBezTo>
                    <a:cubicBezTo>
                      <a:pt x="465" y="596"/>
                      <a:pt x="596" y="453"/>
                      <a:pt x="596" y="299"/>
                    </a:cubicBezTo>
                    <a:cubicBezTo>
                      <a:pt x="596" y="132"/>
                      <a:pt x="465" y="1"/>
                      <a:pt x="2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3722;p70">
                <a:extLst>
                  <a:ext uri="{FF2B5EF4-FFF2-40B4-BE49-F238E27FC236}">
                    <a16:creationId xmlns:a16="http://schemas.microsoft.com/office/drawing/2014/main" id="{9B140E2B-9E24-74F8-A439-F7B3265B62FB}"/>
                  </a:ext>
                </a:extLst>
              </p:cNvPr>
              <p:cNvSpPr/>
              <p:nvPr/>
            </p:nvSpPr>
            <p:spPr>
              <a:xfrm>
                <a:off x="7413464" y="1587527"/>
                <a:ext cx="18986" cy="19017"/>
              </a:xfrm>
              <a:custGeom>
                <a:avLst/>
                <a:gdLst/>
                <a:ahLst/>
                <a:cxnLst/>
                <a:rect l="l" t="t" r="r" b="b"/>
                <a:pathLst>
                  <a:path w="596" h="597" extrusionOk="0">
                    <a:moveTo>
                      <a:pt x="298" y="1"/>
                    </a:moveTo>
                    <a:cubicBezTo>
                      <a:pt x="131" y="1"/>
                      <a:pt x="0" y="132"/>
                      <a:pt x="0" y="298"/>
                    </a:cubicBezTo>
                    <a:cubicBezTo>
                      <a:pt x="0" y="453"/>
                      <a:pt x="131" y="596"/>
                      <a:pt x="298" y="596"/>
                    </a:cubicBezTo>
                    <a:cubicBezTo>
                      <a:pt x="464" y="596"/>
                      <a:pt x="595" y="453"/>
                      <a:pt x="595" y="298"/>
                    </a:cubicBezTo>
                    <a:cubicBezTo>
                      <a:pt x="595" y="132"/>
                      <a:pt x="464" y="1"/>
                      <a:pt x="2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3723;p70">
                <a:extLst>
                  <a:ext uri="{FF2B5EF4-FFF2-40B4-BE49-F238E27FC236}">
                    <a16:creationId xmlns:a16="http://schemas.microsoft.com/office/drawing/2014/main" id="{487365C0-53AB-B8A1-774C-106DC9B15BC5}"/>
                  </a:ext>
                </a:extLst>
              </p:cNvPr>
              <p:cNvSpPr/>
              <p:nvPr/>
            </p:nvSpPr>
            <p:spPr>
              <a:xfrm>
                <a:off x="7114218" y="1832906"/>
                <a:ext cx="18986" cy="19017"/>
              </a:xfrm>
              <a:custGeom>
                <a:avLst/>
                <a:gdLst/>
                <a:ahLst/>
                <a:cxnLst/>
                <a:rect l="l" t="t" r="r" b="b"/>
                <a:pathLst>
                  <a:path w="596" h="597" extrusionOk="0">
                    <a:moveTo>
                      <a:pt x="317" y="0"/>
                    </a:moveTo>
                    <a:cubicBezTo>
                      <a:pt x="311" y="0"/>
                      <a:pt x="304" y="1"/>
                      <a:pt x="298" y="1"/>
                    </a:cubicBezTo>
                    <a:cubicBezTo>
                      <a:pt x="131" y="1"/>
                      <a:pt x="0" y="132"/>
                      <a:pt x="0" y="299"/>
                    </a:cubicBezTo>
                    <a:cubicBezTo>
                      <a:pt x="0" y="465"/>
                      <a:pt x="131" y="596"/>
                      <a:pt x="298" y="596"/>
                    </a:cubicBezTo>
                    <a:cubicBezTo>
                      <a:pt x="464" y="596"/>
                      <a:pt x="595" y="465"/>
                      <a:pt x="595" y="299"/>
                    </a:cubicBezTo>
                    <a:cubicBezTo>
                      <a:pt x="595" y="139"/>
                      <a:pt x="474" y="0"/>
                      <a:pt x="3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3724;p70">
                <a:extLst>
                  <a:ext uri="{FF2B5EF4-FFF2-40B4-BE49-F238E27FC236}">
                    <a16:creationId xmlns:a16="http://schemas.microsoft.com/office/drawing/2014/main" id="{5AE7219A-F0D9-C6D9-AE88-B31875949DCE}"/>
                  </a:ext>
                </a:extLst>
              </p:cNvPr>
              <p:cNvSpPr/>
              <p:nvPr/>
            </p:nvSpPr>
            <p:spPr>
              <a:xfrm>
                <a:off x="7128999" y="1785506"/>
                <a:ext cx="18986" cy="19017"/>
              </a:xfrm>
              <a:custGeom>
                <a:avLst/>
                <a:gdLst/>
                <a:ahLst/>
                <a:cxnLst/>
                <a:rect l="l" t="t" r="r" b="b"/>
                <a:pathLst>
                  <a:path w="596" h="597" extrusionOk="0">
                    <a:moveTo>
                      <a:pt x="319" y="0"/>
                    </a:moveTo>
                    <a:cubicBezTo>
                      <a:pt x="312" y="0"/>
                      <a:pt x="305" y="0"/>
                      <a:pt x="298" y="1"/>
                    </a:cubicBezTo>
                    <a:cubicBezTo>
                      <a:pt x="131" y="1"/>
                      <a:pt x="0" y="132"/>
                      <a:pt x="0" y="298"/>
                    </a:cubicBezTo>
                    <a:cubicBezTo>
                      <a:pt x="0" y="465"/>
                      <a:pt x="131" y="596"/>
                      <a:pt x="298" y="596"/>
                    </a:cubicBezTo>
                    <a:cubicBezTo>
                      <a:pt x="465" y="596"/>
                      <a:pt x="596" y="465"/>
                      <a:pt x="596" y="298"/>
                    </a:cubicBezTo>
                    <a:cubicBezTo>
                      <a:pt x="596" y="127"/>
                      <a:pt x="476" y="0"/>
                      <a:pt x="31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3725;p70">
                <a:extLst>
                  <a:ext uri="{FF2B5EF4-FFF2-40B4-BE49-F238E27FC236}">
                    <a16:creationId xmlns:a16="http://schemas.microsoft.com/office/drawing/2014/main" id="{8AB2F5F4-3B78-E426-3635-7D8A937658B4}"/>
                  </a:ext>
                </a:extLst>
              </p:cNvPr>
              <p:cNvSpPr/>
              <p:nvPr/>
            </p:nvSpPr>
            <p:spPr>
              <a:xfrm>
                <a:off x="7148335" y="1815481"/>
                <a:ext cx="18986" cy="18986"/>
              </a:xfrm>
              <a:custGeom>
                <a:avLst/>
                <a:gdLst/>
                <a:ahLst/>
                <a:cxnLst/>
                <a:rect l="l" t="t" r="r" b="b"/>
                <a:pathLst>
                  <a:path w="596" h="596" extrusionOk="0">
                    <a:moveTo>
                      <a:pt x="298" y="0"/>
                    </a:moveTo>
                    <a:cubicBezTo>
                      <a:pt x="132" y="0"/>
                      <a:pt x="1" y="131"/>
                      <a:pt x="1" y="298"/>
                    </a:cubicBezTo>
                    <a:cubicBezTo>
                      <a:pt x="1" y="465"/>
                      <a:pt x="132" y="596"/>
                      <a:pt x="298" y="596"/>
                    </a:cubicBezTo>
                    <a:cubicBezTo>
                      <a:pt x="465" y="596"/>
                      <a:pt x="596" y="465"/>
                      <a:pt x="596" y="298"/>
                    </a:cubicBezTo>
                    <a:cubicBezTo>
                      <a:pt x="596" y="131"/>
                      <a:pt x="465" y="0"/>
                      <a:pt x="2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3726;p70">
                <a:extLst>
                  <a:ext uri="{FF2B5EF4-FFF2-40B4-BE49-F238E27FC236}">
                    <a16:creationId xmlns:a16="http://schemas.microsoft.com/office/drawing/2014/main" id="{411A8B20-2C8C-F54D-CA74-D835F38673F5}"/>
                  </a:ext>
                </a:extLst>
              </p:cNvPr>
              <p:cNvSpPr/>
              <p:nvPr/>
            </p:nvSpPr>
            <p:spPr>
              <a:xfrm>
                <a:off x="7158592" y="1661494"/>
                <a:ext cx="208236" cy="205656"/>
              </a:xfrm>
              <a:custGeom>
                <a:avLst/>
                <a:gdLst/>
                <a:ahLst/>
                <a:cxnLst/>
                <a:rect l="l" t="t" r="r" b="b"/>
                <a:pathLst>
                  <a:path w="6537" h="6456" extrusionOk="0">
                    <a:moveTo>
                      <a:pt x="2893" y="2275"/>
                    </a:moveTo>
                    <a:cubicBezTo>
                      <a:pt x="2131" y="3001"/>
                      <a:pt x="1512" y="3763"/>
                      <a:pt x="917" y="4703"/>
                    </a:cubicBezTo>
                    <a:cubicBezTo>
                      <a:pt x="905" y="4656"/>
                      <a:pt x="905" y="4596"/>
                      <a:pt x="929" y="4442"/>
                    </a:cubicBezTo>
                    <a:cubicBezTo>
                      <a:pt x="941" y="4370"/>
                      <a:pt x="1036" y="4287"/>
                      <a:pt x="1107" y="4191"/>
                    </a:cubicBezTo>
                    <a:cubicBezTo>
                      <a:pt x="1357" y="3906"/>
                      <a:pt x="1393" y="3822"/>
                      <a:pt x="1453" y="3525"/>
                    </a:cubicBezTo>
                    <a:cubicBezTo>
                      <a:pt x="1524" y="3168"/>
                      <a:pt x="1572" y="3120"/>
                      <a:pt x="1881" y="2989"/>
                    </a:cubicBezTo>
                    <a:cubicBezTo>
                      <a:pt x="2191" y="2858"/>
                      <a:pt x="2274" y="2775"/>
                      <a:pt x="2453" y="2560"/>
                    </a:cubicBezTo>
                    <a:cubicBezTo>
                      <a:pt x="2643" y="2322"/>
                      <a:pt x="2703" y="2275"/>
                      <a:pt x="2893" y="2275"/>
                    </a:cubicBezTo>
                    <a:close/>
                    <a:moveTo>
                      <a:pt x="6351" y="0"/>
                    </a:moveTo>
                    <a:cubicBezTo>
                      <a:pt x="6331" y="0"/>
                      <a:pt x="6309" y="4"/>
                      <a:pt x="6287" y="12"/>
                    </a:cubicBezTo>
                    <a:cubicBezTo>
                      <a:pt x="5144" y="453"/>
                      <a:pt x="4191" y="1072"/>
                      <a:pt x="3251" y="1917"/>
                    </a:cubicBezTo>
                    <a:cubicBezTo>
                      <a:pt x="3154" y="1917"/>
                      <a:pt x="3059" y="1911"/>
                      <a:pt x="2965" y="1911"/>
                    </a:cubicBezTo>
                    <a:cubicBezTo>
                      <a:pt x="2841" y="1911"/>
                      <a:pt x="2718" y="1923"/>
                      <a:pt x="2596" y="1977"/>
                    </a:cubicBezTo>
                    <a:cubicBezTo>
                      <a:pt x="2310" y="2108"/>
                      <a:pt x="2179" y="2406"/>
                      <a:pt x="2012" y="2525"/>
                    </a:cubicBezTo>
                    <a:cubicBezTo>
                      <a:pt x="1941" y="2584"/>
                      <a:pt x="1846" y="2620"/>
                      <a:pt x="1750" y="2656"/>
                    </a:cubicBezTo>
                    <a:cubicBezTo>
                      <a:pt x="1346" y="2834"/>
                      <a:pt x="1238" y="2941"/>
                      <a:pt x="1119" y="3430"/>
                    </a:cubicBezTo>
                    <a:cubicBezTo>
                      <a:pt x="1072" y="3668"/>
                      <a:pt x="1060" y="3715"/>
                      <a:pt x="857" y="3953"/>
                    </a:cubicBezTo>
                    <a:cubicBezTo>
                      <a:pt x="750" y="4072"/>
                      <a:pt x="643" y="4191"/>
                      <a:pt x="595" y="4334"/>
                    </a:cubicBezTo>
                    <a:cubicBezTo>
                      <a:pt x="464" y="4799"/>
                      <a:pt x="643" y="4775"/>
                      <a:pt x="631" y="5073"/>
                    </a:cubicBezTo>
                    <a:cubicBezTo>
                      <a:pt x="631" y="5084"/>
                      <a:pt x="643" y="5084"/>
                      <a:pt x="643" y="5096"/>
                    </a:cubicBezTo>
                    <a:cubicBezTo>
                      <a:pt x="381" y="5549"/>
                      <a:pt x="179" y="5942"/>
                      <a:pt x="48" y="6216"/>
                    </a:cubicBezTo>
                    <a:cubicBezTo>
                      <a:pt x="0" y="6299"/>
                      <a:pt x="48" y="6394"/>
                      <a:pt x="143" y="6442"/>
                    </a:cubicBezTo>
                    <a:cubicBezTo>
                      <a:pt x="164" y="6451"/>
                      <a:pt x="186" y="6455"/>
                      <a:pt x="208" y="6455"/>
                    </a:cubicBezTo>
                    <a:cubicBezTo>
                      <a:pt x="271" y="6455"/>
                      <a:pt x="331" y="6417"/>
                      <a:pt x="357" y="6347"/>
                    </a:cubicBezTo>
                    <a:cubicBezTo>
                      <a:pt x="643" y="5739"/>
                      <a:pt x="1274" y="4549"/>
                      <a:pt x="2322" y="3322"/>
                    </a:cubicBezTo>
                    <a:cubicBezTo>
                      <a:pt x="3620" y="1834"/>
                      <a:pt x="4846" y="929"/>
                      <a:pt x="6406" y="322"/>
                    </a:cubicBezTo>
                    <a:cubicBezTo>
                      <a:pt x="6489" y="286"/>
                      <a:pt x="6537" y="191"/>
                      <a:pt x="6489" y="96"/>
                    </a:cubicBezTo>
                    <a:cubicBezTo>
                      <a:pt x="6471" y="41"/>
                      <a:pt x="6418" y="0"/>
                      <a:pt x="63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3727;p70">
                <a:extLst>
                  <a:ext uri="{FF2B5EF4-FFF2-40B4-BE49-F238E27FC236}">
                    <a16:creationId xmlns:a16="http://schemas.microsoft.com/office/drawing/2014/main" id="{F27DF8A5-1358-ACFC-338C-EB41D14614CA}"/>
                  </a:ext>
                </a:extLst>
              </p:cNvPr>
              <p:cNvSpPr/>
              <p:nvPr/>
            </p:nvSpPr>
            <p:spPr>
              <a:xfrm>
                <a:off x="7374696" y="1635660"/>
                <a:ext cx="93781" cy="28478"/>
              </a:xfrm>
              <a:custGeom>
                <a:avLst/>
                <a:gdLst/>
                <a:ahLst/>
                <a:cxnLst/>
                <a:rect l="l" t="t" r="r" b="b"/>
                <a:pathLst>
                  <a:path w="2944" h="894" extrusionOk="0">
                    <a:moveTo>
                      <a:pt x="2772" y="1"/>
                    </a:moveTo>
                    <a:cubicBezTo>
                      <a:pt x="2765" y="1"/>
                      <a:pt x="2759" y="1"/>
                      <a:pt x="2753" y="2"/>
                    </a:cubicBezTo>
                    <a:cubicBezTo>
                      <a:pt x="1860" y="97"/>
                      <a:pt x="991" y="288"/>
                      <a:pt x="193" y="573"/>
                    </a:cubicBezTo>
                    <a:cubicBezTo>
                      <a:pt x="1" y="638"/>
                      <a:pt x="67" y="894"/>
                      <a:pt x="230" y="894"/>
                    </a:cubicBezTo>
                    <a:cubicBezTo>
                      <a:pt x="248" y="894"/>
                      <a:pt x="268" y="890"/>
                      <a:pt x="288" y="883"/>
                    </a:cubicBezTo>
                    <a:cubicBezTo>
                      <a:pt x="1086" y="609"/>
                      <a:pt x="1920" y="419"/>
                      <a:pt x="2777" y="335"/>
                    </a:cubicBezTo>
                    <a:cubicBezTo>
                      <a:pt x="2872" y="311"/>
                      <a:pt x="2944" y="240"/>
                      <a:pt x="2932" y="157"/>
                    </a:cubicBezTo>
                    <a:cubicBezTo>
                      <a:pt x="2932" y="68"/>
                      <a:pt x="2850" y="1"/>
                      <a:pt x="27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13742;p70">
              <a:extLst>
                <a:ext uri="{FF2B5EF4-FFF2-40B4-BE49-F238E27FC236}">
                  <a16:creationId xmlns:a16="http://schemas.microsoft.com/office/drawing/2014/main" id="{23225C2C-C0ED-20B8-F4D3-2030188C7BE8}"/>
                </a:ext>
              </a:extLst>
            </p:cNvPr>
            <p:cNvGrpSpPr/>
            <p:nvPr/>
          </p:nvGrpSpPr>
          <p:grpSpPr>
            <a:xfrm>
              <a:off x="6140910" y="1272911"/>
              <a:ext cx="719933" cy="558705"/>
              <a:chOff x="5645567" y="1543533"/>
              <a:chExt cx="387262" cy="280357"/>
            </a:xfrm>
            <a:solidFill>
              <a:srgbClr val="7030A0"/>
            </a:solidFill>
          </p:grpSpPr>
          <p:sp>
            <p:nvSpPr>
              <p:cNvPr id="68" name="Google Shape;13743;p70">
                <a:extLst>
                  <a:ext uri="{FF2B5EF4-FFF2-40B4-BE49-F238E27FC236}">
                    <a16:creationId xmlns:a16="http://schemas.microsoft.com/office/drawing/2014/main" id="{CC20AAA3-3D5F-1C27-E043-EDD832859BA1}"/>
                  </a:ext>
                </a:extLst>
              </p:cNvPr>
              <p:cNvSpPr/>
              <p:nvPr/>
            </p:nvSpPr>
            <p:spPr>
              <a:xfrm>
                <a:off x="5645567" y="1543533"/>
                <a:ext cx="186256" cy="279591"/>
              </a:xfrm>
              <a:custGeom>
                <a:avLst/>
                <a:gdLst/>
                <a:ahLst/>
                <a:cxnLst/>
                <a:rect l="l" t="t" r="r" b="b"/>
                <a:pathLst>
                  <a:path w="5847" h="8777" extrusionOk="0">
                    <a:moveTo>
                      <a:pt x="2712" y="1"/>
                    </a:moveTo>
                    <a:cubicBezTo>
                      <a:pt x="2459" y="1"/>
                      <a:pt x="2198" y="57"/>
                      <a:pt x="1941" y="180"/>
                    </a:cubicBezTo>
                    <a:cubicBezTo>
                      <a:pt x="1846" y="228"/>
                      <a:pt x="1822" y="335"/>
                      <a:pt x="1857" y="406"/>
                    </a:cubicBezTo>
                    <a:cubicBezTo>
                      <a:pt x="1889" y="470"/>
                      <a:pt x="1947" y="502"/>
                      <a:pt x="2004" y="502"/>
                    </a:cubicBezTo>
                    <a:cubicBezTo>
                      <a:pt x="2032" y="502"/>
                      <a:pt x="2060" y="494"/>
                      <a:pt x="2084" y="478"/>
                    </a:cubicBezTo>
                    <a:cubicBezTo>
                      <a:pt x="2292" y="377"/>
                      <a:pt x="2506" y="331"/>
                      <a:pt x="2712" y="331"/>
                    </a:cubicBezTo>
                    <a:cubicBezTo>
                      <a:pt x="3746" y="331"/>
                      <a:pt x="4616" y="1478"/>
                      <a:pt x="3882" y="2609"/>
                    </a:cubicBezTo>
                    <a:cubicBezTo>
                      <a:pt x="3751" y="2823"/>
                      <a:pt x="3751" y="3085"/>
                      <a:pt x="3882" y="3312"/>
                    </a:cubicBezTo>
                    <a:cubicBezTo>
                      <a:pt x="3989" y="3490"/>
                      <a:pt x="3989" y="3728"/>
                      <a:pt x="3882" y="3907"/>
                    </a:cubicBezTo>
                    <a:cubicBezTo>
                      <a:pt x="3751" y="4109"/>
                      <a:pt x="3739" y="4383"/>
                      <a:pt x="3905" y="4633"/>
                    </a:cubicBezTo>
                    <a:cubicBezTo>
                      <a:pt x="4108" y="4967"/>
                      <a:pt x="4203" y="5359"/>
                      <a:pt x="4108" y="5752"/>
                    </a:cubicBezTo>
                    <a:cubicBezTo>
                      <a:pt x="3962" y="6482"/>
                      <a:pt x="3341" y="6887"/>
                      <a:pt x="2712" y="6887"/>
                    </a:cubicBezTo>
                    <a:cubicBezTo>
                      <a:pt x="2264" y="6887"/>
                      <a:pt x="1811" y="6682"/>
                      <a:pt x="1524" y="6241"/>
                    </a:cubicBezTo>
                    <a:cubicBezTo>
                      <a:pt x="393" y="4562"/>
                      <a:pt x="357" y="2704"/>
                      <a:pt x="1524" y="954"/>
                    </a:cubicBezTo>
                    <a:cubicBezTo>
                      <a:pt x="1560" y="883"/>
                      <a:pt x="1548" y="776"/>
                      <a:pt x="1476" y="716"/>
                    </a:cubicBezTo>
                    <a:cubicBezTo>
                      <a:pt x="1451" y="703"/>
                      <a:pt x="1421" y="697"/>
                      <a:pt x="1390" y="697"/>
                    </a:cubicBezTo>
                    <a:cubicBezTo>
                      <a:pt x="1334" y="697"/>
                      <a:pt x="1276" y="718"/>
                      <a:pt x="1238" y="764"/>
                    </a:cubicBezTo>
                    <a:cubicBezTo>
                      <a:pt x="48" y="2562"/>
                      <a:pt x="0" y="4562"/>
                      <a:pt x="1238" y="6419"/>
                    </a:cubicBezTo>
                    <a:cubicBezTo>
                      <a:pt x="1594" y="6958"/>
                      <a:pt x="2149" y="7209"/>
                      <a:pt x="2700" y="7209"/>
                    </a:cubicBezTo>
                    <a:cubicBezTo>
                      <a:pt x="3477" y="7209"/>
                      <a:pt x="4246" y="6710"/>
                      <a:pt x="4441" y="5812"/>
                    </a:cubicBezTo>
                    <a:cubicBezTo>
                      <a:pt x="4524" y="5348"/>
                      <a:pt x="4453" y="4871"/>
                      <a:pt x="4167" y="4407"/>
                    </a:cubicBezTo>
                    <a:cubicBezTo>
                      <a:pt x="4108" y="4312"/>
                      <a:pt x="4108" y="4169"/>
                      <a:pt x="4167" y="4074"/>
                    </a:cubicBezTo>
                    <a:cubicBezTo>
                      <a:pt x="4215" y="3990"/>
                      <a:pt x="4239" y="3919"/>
                      <a:pt x="4274" y="3847"/>
                    </a:cubicBezTo>
                    <a:lnTo>
                      <a:pt x="4477" y="3847"/>
                    </a:lnTo>
                    <a:cubicBezTo>
                      <a:pt x="5060" y="3847"/>
                      <a:pt x="5525" y="4312"/>
                      <a:pt x="5525" y="4883"/>
                    </a:cubicBezTo>
                    <a:lnTo>
                      <a:pt x="5525" y="8610"/>
                    </a:lnTo>
                    <a:cubicBezTo>
                      <a:pt x="5525" y="8693"/>
                      <a:pt x="5596" y="8777"/>
                      <a:pt x="5691" y="8777"/>
                    </a:cubicBezTo>
                    <a:cubicBezTo>
                      <a:pt x="5775" y="8777"/>
                      <a:pt x="5846" y="8693"/>
                      <a:pt x="5846" y="8610"/>
                    </a:cubicBezTo>
                    <a:lnTo>
                      <a:pt x="5846" y="4883"/>
                    </a:lnTo>
                    <a:cubicBezTo>
                      <a:pt x="5834" y="4240"/>
                      <a:pt x="5346" y="3681"/>
                      <a:pt x="4703" y="3550"/>
                    </a:cubicBezTo>
                    <a:cubicBezTo>
                      <a:pt x="5120" y="3419"/>
                      <a:pt x="5429" y="2966"/>
                      <a:pt x="5429" y="2454"/>
                    </a:cubicBezTo>
                    <a:lnTo>
                      <a:pt x="5429" y="2228"/>
                    </a:lnTo>
                    <a:cubicBezTo>
                      <a:pt x="5429" y="2133"/>
                      <a:pt x="5358" y="2061"/>
                      <a:pt x="5275" y="2061"/>
                    </a:cubicBezTo>
                    <a:cubicBezTo>
                      <a:pt x="5179" y="2061"/>
                      <a:pt x="5108" y="2133"/>
                      <a:pt x="5108" y="2228"/>
                    </a:cubicBezTo>
                    <a:lnTo>
                      <a:pt x="5108" y="2454"/>
                    </a:lnTo>
                    <a:cubicBezTo>
                      <a:pt x="5108" y="2895"/>
                      <a:pt x="4810" y="3264"/>
                      <a:pt x="4453" y="3264"/>
                    </a:cubicBezTo>
                    <a:lnTo>
                      <a:pt x="4215" y="3264"/>
                    </a:lnTo>
                    <a:cubicBezTo>
                      <a:pt x="4203" y="3228"/>
                      <a:pt x="4179" y="3181"/>
                      <a:pt x="4167" y="3145"/>
                    </a:cubicBezTo>
                    <a:cubicBezTo>
                      <a:pt x="4108" y="3050"/>
                      <a:pt x="4096" y="2907"/>
                      <a:pt x="4167" y="2812"/>
                    </a:cubicBezTo>
                    <a:cubicBezTo>
                      <a:pt x="5052" y="1439"/>
                      <a:pt x="3994" y="1"/>
                      <a:pt x="27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13744;p70">
                <a:extLst>
                  <a:ext uri="{FF2B5EF4-FFF2-40B4-BE49-F238E27FC236}">
                    <a16:creationId xmlns:a16="http://schemas.microsoft.com/office/drawing/2014/main" id="{A11199C6-117A-CC47-EE9E-FA8369BDD4A4}"/>
                  </a:ext>
                </a:extLst>
              </p:cNvPr>
              <p:cNvSpPr/>
              <p:nvPr/>
            </p:nvSpPr>
            <p:spPr>
              <a:xfrm>
                <a:off x="5847720" y="1543980"/>
                <a:ext cx="185109" cy="279910"/>
              </a:xfrm>
              <a:custGeom>
                <a:avLst/>
                <a:gdLst/>
                <a:ahLst/>
                <a:cxnLst/>
                <a:rect l="l" t="t" r="r" b="b"/>
                <a:pathLst>
                  <a:path w="5811" h="8787" extrusionOk="0">
                    <a:moveTo>
                      <a:pt x="3104" y="0"/>
                    </a:moveTo>
                    <a:cubicBezTo>
                      <a:pt x="1830" y="0"/>
                      <a:pt x="786" y="1434"/>
                      <a:pt x="1667" y="2809"/>
                    </a:cubicBezTo>
                    <a:cubicBezTo>
                      <a:pt x="1727" y="2917"/>
                      <a:pt x="1727" y="3048"/>
                      <a:pt x="1667" y="3155"/>
                    </a:cubicBezTo>
                    <a:cubicBezTo>
                      <a:pt x="1643" y="3179"/>
                      <a:pt x="1631" y="3226"/>
                      <a:pt x="1619" y="3274"/>
                    </a:cubicBezTo>
                    <a:lnTo>
                      <a:pt x="1381" y="3274"/>
                    </a:lnTo>
                    <a:cubicBezTo>
                      <a:pt x="1024" y="3274"/>
                      <a:pt x="726" y="2893"/>
                      <a:pt x="726" y="2452"/>
                    </a:cubicBezTo>
                    <a:lnTo>
                      <a:pt x="726" y="2226"/>
                    </a:lnTo>
                    <a:cubicBezTo>
                      <a:pt x="726" y="2143"/>
                      <a:pt x="655" y="2059"/>
                      <a:pt x="560" y="2059"/>
                    </a:cubicBezTo>
                    <a:cubicBezTo>
                      <a:pt x="476" y="2059"/>
                      <a:pt x="393" y="2143"/>
                      <a:pt x="393" y="2226"/>
                    </a:cubicBezTo>
                    <a:lnTo>
                      <a:pt x="393" y="2452"/>
                    </a:lnTo>
                    <a:cubicBezTo>
                      <a:pt x="393" y="2976"/>
                      <a:pt x="714" y="3417"/>
                      <a:pt x="1131" y="3548"/>
                    </a:cubicBezTo>
                    <a:cubicBezTo>
                      <a:pt x="488" y="3667"/>
                      <a:pt x="0" y="4238"/>
                      <a:pt x="0" y="4905"/>
                    </a:cubicBezTo>
                    <a:lnTo>
                      <a:pt x="0" y="8632"/>
                    </a:lnTo>
                    <a:cubicBezTo>
                      <a:pt x="0" y="8715"/>
                      <a:pt x="72" y="8786"/>
                      <a:pt x="155" y="8786"/>
                    </a:cubicBezTo>
                    <a:cubicBezTo>
                      <a:pt x="250" y="8786"/>
                      <a:pt x="322" y="8715"/>
                      <a:pt x="322" y="8632"/>
                    </a:cubicBezTo>
                    <a:lnTo>
                      <a:pt x="322" y="4905"/>
                    </a:lnTo>
                    <a:cubicBezTo>
                      <a:pt x="322" y="4322"/>
                      <a:pt x="786" y="3869"/>
                      <a:pt x="1369" y="3869"/>
                    </a:cubicBezTo>
                    <a:lnTo>
                      <a:pt x="1572" y="3869"/>
                    </a:lnTo>
                    <a:cubicBezTo>
                      <a:pt x="1584" y="3941"/>
                      <a:pt x="1631" y="4024"/>
                      <a:pt x="1679" y="4083"/>
                    </a:cubicBezTo>
                    <a:cubicBezTo>
                      <a:pt x="1738" y="4191"/>
                      <a:pt x="1750" y="4322"/>
                      <a:pt x="1667" y="4464"/>
                    </a:cubicBezTo>
                    <a:cubicBezTo>
                      <a:pt x="893" y="5631"/>
                      <a:pt x="1679" y="7227"/>
                      <a:pt x="3120" y="7227"/>
                    </a:cubicBezTo>
                    <a:cubicBezTo>
                      <a:pt x="3715" y="7227"/>
                      <a:pt x="4263" y="6929"/>
                      <a:pt x="4596" y="6441"/>
                    </a:cubicBezTo>
                    <a:cubicBezTo>
                      <a:pt x="5787" y="4643"/>
                      <a:pt x="5810" y="2643"/>
                      <a:pt x="4584" y="785"/>
                    </a:cubicBezTo>
                    <a:cubicBezTo>
                      <a:pt x="4553" y="739"/>
                      <a:pt x="4497" y="708"/>
                      <a:pt x="4439" y="708"/>
                    </a:cubicBezTo>
                    <a:cubicBezTo>
                      <a:pt x="4407" y="708"/>
                      <a:pt x="4375" y="717"/>
                      <a:pt x="4346" y="738"/>
                    </a:cubicBezTo>
                    <a:cubicBezTo>
                      <a:pt x="4263" y="785"/>
                      <a:pt x="4239" y="881"/>
                      <a:pt x="4298" y="976"/>
                    </a:cubicBezTo>
                    <a:cubicBezTo>
                      <a:pt x="5429" y="2667"/>
                      <a:pt x="5441" y="4524"/>
                      <a:pt x="4298" y="6262"/>
                    </a:cubicBezTo>
                    <a:cubicBezTo>
                      <a:pt x="4024" y="6667"/>
                      <a:pt x="3584" y="6905"/>
                      <a:pt x="3108" y="6905"/>
                    </a:cubicBezTo>
                    <a:cubicBezTo>
                      <a:pt x="1988" y="6905"/>
                      <a:pt x="1274" y="5667"/>
                      <a:pt x="1941" y="4619"/>
                    </a:cubicBezTo>
                    <a:cubicBezTo>
                      <a:pt x="2084" y="4417"/>
                      <a:pt x="2084" y="4131"/>
                      <a:pt x="1941" y="3905"/>
                    </a:cubicBezTo>
                    <a:cubicBezTo>
                      <a:pt x="1846" y="3726"/>
                      <a:pt x="1846" y="3488"/>
                      <a:pt x="1941" y="3310"/>
                    </a:cubicBezTo>
                    <a:cubicBezTo>
                      <a:pt x="2084" y="3095"/>
                      <a:pt x="2084" y="2821"/>
                      <a:pt x="1941" y="2619"/>
                    </a:cubicBezTo>
                    <a:cubicBezTo>
                      <a:pt x="1229" y="1492"/>
                      <a:pt x="2069" y="332"/>
                      <a:pt x="3103" y="332"/>
                    </a:cubicBezTo>
                    <a:cubicBezTo>
                      <a:pt x="3315" y="332"/>
                      <a:pt x="3534" y="381"/>
                      <a:pt x="3751" y="488"/>
                    </a:cubicBezTo>
                    <a:cubicBezTo>
                      <a:pt x="3774" y="501"/>
                      <a:pt x="3798" y="507"/>
                      <a:pt x="3822" y="507"/>
                    </a:cubicBezTo>
                    <a:cubicBezTo>
                      <a:pt x="3882" y="507"/>
                      <a:pt x="3939" y="468"/>
                      <a:pt x="3965" y="416"/>
                    </a:cubicBezTo>
                    <a:cubicBezTo>
                      <a:pt x="4013" y="321"/>
                      <a:pt x="3965" y="238"/>
                      <a:pt x="3893" y="190"/>
                    </a:cubicBezTo>
                    <a:cubicBezTo>
                      <a:pt x="3630" y="59"/>
                      <a:pt x="3362" y="0"/>
                      <a:pt x="310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1" name="Rectangle 70">
            <a:extLst>
              <a:ext uri="{FF2B5EF4-FFF2-40B4-BE49-F238E27FC236}">
                <a16:creationId xmlns:a16="http://schemas.microsoft.com/office/drawing/2014/main" id="{85B8EB2A-8011-F777-5000-F88B5E0E8783}"/>
              </a:ext>
            </a:extLst>
          </p:cNvPr>
          <p:cNvSpPr/>
          <p:nvPr/>
        </p:nvSpPr>
        <p:spPr>
          <a:xfrm>
            <a:off x="261258" y="0"/>
            <a:ext cx="477196" cy="60089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2</a:t>
            </a:r>
            <a:endParaRPr lang="vi-VN" sz="2000" b="1" dirty="0">
              <a:latin typeface="Montserrat" panose="00000500000000000000" pitchFamily="2" charset="0"/>
            </a:endParaRPr>
          </a:p>
        </p:txBody>
      </p:sp>
      <p:pic>
        <p:nvPicPr>
          <p:cNvPr id="72" name="Picture 71">
            <a:extLst>
              <a:ext uri="{FF2B5EF4-FFF2-40B4-BE49-F238E27FC236}">
                <a16:creationId xmlns:a16="http://schemas.microsoft.com/office/drawing/2014/main" id="{1C5BE898-2592-9E22-B5CF-2D4521B38C8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9587980"/>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9A7EE-7F09-9F15-03AA-6211C1035A02}"/>
              </a:ext>
            </a:extLst>
          </p:cNvPr>
          <p:cNvSpPr>
            <a:spLocks noGrp="1"/>
          </p:cNvSpPr>
          <p:nvPr>
            <p:ph type="title"/>
          </p:nvPr>
        </p:nvSpPr>
        <p:spPr>
          <a:xfrm>
            <a:off x="738454" y="314541"/>
            <a:ext cx="7586587" cy="572700"/>
          </a:xfrm>
        </p:spPr>
        <p:txBody>
          <a:bodyPr/>
          <a:lstStyle/>
          <a:p>
            <a:r>
              <a:rPr lang="vi-VN" dirty="0"/>
              <a:t>CHẨN ĐOÁN XÁC ĐỊNH</a:t>
            </a:r>
          </a:p>
        </p:txBody>
      </p:sp>
      <p:pic>
        <p:nvPicPr>
          <p:cNvPr id="3074" name="Picture 2">
            <a:extLst>
              <a:ext uri="{FF2B5EF4-FFF2-40B4-BE49-F238E27FC236}">
                <a16:creationId xmlns:a16="http://schemas.microsoft.com/office/drawing/2014/main" id="{61372AE1-1DEA-D6A3-047A-7546FE17B2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62" r="194" b="11062"/>
          <a:stretch/>
        </p:blipFill>
        <p:spPr bwMode="auto">
          <a:xfrm>
            <a:off x="3657599" y="905400"/>
            <a:ext cx="4219303" cy="388883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08434E8-E0FF-23C5-E257-6F8D1634E418}"/>
              </a:ext>
            </a:extLst>
          </p:cNvPr>
          <p:cNvSpPr txBox="1"/>
          <p:nvPr/>
        </p:nvSpPr>
        <p:spPr>
          <a:xfrm>
            <a:off x="679268" y="2310140"/>
            <a:ext cx="2625635" cy="923330"/>
          </a:xfrm>
          <a:prstGeom prst="rect">
            <a:avLst/>
          </a:prstGeom>
          <a:noFill/>
        </p:spPr>
        <p:txBody>
          <a:bodyPr wrap="square" rtlCol="0">
            <a:spAutoFit/>
          </a:bodyPr>
          <a:lstStyle/>
          <a:p>
            <a:r>
              <a:rPr lang="vi-VN" sz="1800" b="1" dirty="0">
                <a:solidFill>
                  <a:srgbClr val="27316F"/>
                </a:solidFill>
                <a:latin typeface="Montserrat" panose="00000500000000000000" pitchFamily="2" charset="0"/>
              </a:rPr>
              <a:t>CHẨN ĐOÁN TĂNG HUYẾT ÁP THEO VSH/ VNHA 2018</a:t>
            </a:r>
          </a:p>
        </p:txBody>
      </p:sp>
      <p:sp>
        <p:nvSpPr>
          <p:cNvPr id="6" name="Rectangle 5">
            <a:extLst>
              <a:ext uri="{FF2B5EF4-FFF2-40B4-BE49-F238E27FC236}">
                <a16:creationId xmlns:a16="http://schemas.microsoft.com/office/drawing/2014/main" id="{DCC24758-660D-9CE5-1538-F6EECE03B12C}"/>
              </a:ext>
            </a:extLst>
          </p:cNvPr>
          <p:cNvSpPr/>
          <p:nvPr/>
        </p:nvSpPr>
        <p:spPr>
          <a:xfrm>
            <a:off x="261258" y="0"/>
            <a:ext cx="477196" cy="60089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2</a:t>
            </a:r>
            <a:endParaRPr lang="vi-VN" sz="2000" b="1" dirty="0">
              <a:latin typeface="Montserrat" panose="00000500000000000000" pitchFamily="2" charset="0"/>
            </a:endParaRPr>
          </a:p>
        </p:txBody>
      </p:sp>
      <p:pic>
        <p:nvPicPr>
          <p:cNvPr id="7" name="Picture 6">
            <a:extLst>
              <a:ext uri="{FF2B5EF4-FFF2-40B4-BE49-F238E27FC236}">
                <a16:creationId xmlns:a16="http://schemas.microsoft.com/office/drawing/2014/main" id="{7386982C-83F9-38FC-B504-01E2825DC77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97115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B948C-0350-66CD-B5ED-6F3F6DECB1A7}"/>
              </a:ext>
            </a:extLst>
          </p:cNvPr>
          <p:cNvSpPr>
            <a:spLocks noGrp="1"/>
          </p:cNvSpPr>
          <p:nvPr>
            <p:ph type="title"/>
          </p:nvPr>
        </p:nvSpPr>
        <p:spPr>
          <a:xfrm>
            <a:off x="738454" y="281075"/>
            <a:ext cx="7586587" cy="572700"/>
          </a:xfrm>
        </p:spPr>
        <p:txBody>
          <a:bodyPr/>
          <a:lstStyle/>
          <a:p>
            <a:r>
              <a:rPr lang="vi-VN" dirty="0"/>
              <a:t>PHÂN ĐỘ</a:t>
            </a:r>
          </a:p>
        </p:txBody>
      </p:sp>
      <p:pic>
        <p:nvPicPr>
          <p:cNvPr id="4098" name="Picture 2">
            <a:extLst>
              <a:ext uri="{FF2B5EF4-FFF2-40B4-BE49-F238E27FC236}">
                <a16:creationId xmlns:a16="http://schemas.microsoft.com/office/drawing/2014/main" id="{350647C5-3A6A-23FE-2946-381F10897AC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37" t="6105"/>
          <a:stretch/>
        </p:blipFill>
        <p:spPr bwMode="auto">
          <a:xfrm>
            <a:off x="2319034" y="925397"/>
            <a:ext cx="5758650" cy="377516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BB452F3-7608-822A-9E67-0B53F06CA9B1}"/>
              </a:ext>
            </a:extLst>
          </p:cNvPr>
          <p:cNvSpPr txBox="1"/>
          <p:nvPr/>
        </p:nvSpPr>
        <p:spPr>
          <a:xfrm>
            <a:off x="146302" y="2351315"/>
            <a:ext cx="2172732" cy="923330"/>
          </a:xfrm>
          <a:prstGeom prst="rect">
            <a:avLst/>
          </a:prstGeom>
          <a:noFill/>
        </p:spPr>
        <p:txBody>
          <a:bodyPr wrap="square" rtlCol="0">
            <a:spAutoFit/>
          </a:bodyPr>
          <a:lstStyle/>
          <a:p>
            <a:r>
              <a:rPr lang="vi-VN" sz="1800" b="1" dirty="0">
                <a:solidFill>
                  <a:srgbClr val="27316F"/>
                </a:solidFill>
                <a:latin typeface="Montserrat" panose="00000500000000000000" pitchFamily="2" charset="0"/>
              </a:rPr>
              <a:t>PHÂN ĐỘ TĂNG HUYẾT ÁP THEO JNC 6</a:t>
            </a:r>
          </a:p>
        </p:txBody>
      </p:sp>
      <p:sp>
        <p:nvSpPr>
          <p:cNvPr id="43" name="Rectangle 42">
            <a:extLst>
              <a:ext uri="{FF2B5EF4-FFF2-40B4-BE49-F238E27FC236}">
                <a16:creationId xmlns:a16="http://schemas.microsoft.com/office/drawing/2014/main" id="{73C2092A-2283-18EB-C25A-5E578F9397E3}"/>
              </a:ext>
            </a:extLst>
          </p:cNvPr>
          <p:cNvSpPr/>
          <p:nvPr/>
        </p:nvSpPr>
        <p:spPr>
          <a:xfrm>
            <a:off x="261258" y="0"/>
            <a:ext cx="477196" cy="60089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2</a:t>
            </a:r>
            <a:endParaRPr lang="vi-VN" sz="2000" b="1" dirty="0">
              <a:latin typeface="Montserrat" panose="00000500000000000000" pitchFamily="2" charset="0"/>
            </a:endParaRPr>
          </a:p>
        </p:txBody>
      </p:sp>
      <p:pic>
        <p:nvPicPr>
          <p:cNvPr id="44" name="Picture 43">
            <a:extLst>
              <a:ext uri="{FF2B5EF4-FFF2-40B4-BE49-F238E27FC236}">
                <a16:creationId xmlns:a16="http://schemas.microsoft.com/office/drawing/2014/main" id="{948094F2-7008-A5B7-6BC4-A8336FDCB53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1510728"/>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F978E-77A7-96A1-FA54-9D9859D09B54}"/>
              </a:ext>
            </a:extLst>
          </p:cNvPr>
          <p:cNvSpPr>
            <a:spLocks noGrp="1"/>
          </p:cNvSpPr>
          <p:nvPr>
            <p:ph type="title"/>
          </p:nvPr>
        </p:nvSpPr>
        <p:spPr>
          <a:xfrm>
            <a:off x="738454" y="300445"/>
            <a:ext cx="7586587" cy="572700"/>
          </a:xfrm>
        </p:spPr>
        <p:txBody>
          <a:bodyPr/>
          <a:lstStyle/>
          <a:p>
            <a:r>
              <a:rPr lang="vi-VN" dirty="0"/>
              <a:t>YẾU TỐ NGUY CƠ</a:t>
            </a:r>
          </a:p>
        </p:txBody>
      </p:sp>
      <p:pic>
        <p:nvPicPr>
          <p:cNvPr id="3" name="Picture 2">
            <a:extLst>
              <a:ext uri="{FF2B5EF4-FFF2-40B4-BE49-F238E27FC236}">
                <a16:creationId xmlns:a16="http://schemas.microsoft.com/office/drawing/2014/main" id="{CCB4AEC5-9EE3-031F-4711-D7BEB4E9647F}"/>
              </a:ext>
            </a:extLst>
          </p:cNvPr>
          <p:cNvPicPr>
            <a:picLocks noChangeAspect="1"/>
          </p:cNvPicPr>
          <p:nvPr/>
        </p:nvPicPr>
        <p:blipFill>
          <a:blip r:embed="rId2"/>
          <a:stretch>
            <a:fillRect/>
          </a:stretch>
        </p:blipFill>
        <p:spPr>
          <a:xfrm>
            <a:off x="738454" y="873145"/>
            <a:ext cx="7007820" cy="4034118"/>
          </a:xfrm>
          <a:prstGeom prst="rect">
            <a:avLst/>
          </a:prstGeom>
        </p:spPr>
      </p:pic>
      <p:sp>
        <p:nvSpPr>
          <p:cNvPr id="5" name="Rectangle 4">
            <a:extLst>
              <a:ext uri="{FF2B5EF4-FFF2-40B4-BE49-F238E27FC236}">
                <a16:creationId xmlns:a16="http://schemas.microsoft.com/office/drawing/2014/main" id="{E99EC1A1-A696-D3DA-8784-37CEAC7071CF}"/>
              </a:ext>
            </a:extLst>
          </p:cNvPr>
          <p:cNvSpPr/>
          <p:nvPr/>
        </p:nvSpPr>
        <p:spPr>
          <a:xfrm>
            <a:off x="261258" y="0"/>
            <a:ext cx="477196" cy="60089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2</a:t>
            </a:r>
            <a:endParaRPr lang="vi-VN" sz="2000" b="1" dirty="0">
              <a:latin typeface="Montserrat" panose="00000500000000000000" pitchFamily="2" charset="0"/>
            </a:endParaRPr>
          </a:p>
        </p:txBody>
      </p:sp>
      <p:pic>
        <p:nvPicPr>
          <p:cNvPr id="6" name="Picture 5">
            <a:extLst>
              <a:ext uri="{FF2B5EF4-FFF2-40B4-BE49-F238E27FC236}">
                <a16:creationId xmlns:a16="http://schemas.microsoft.com/office/drawing/2014/main" id="{366A9FCD-F060-162B-E4AD-D7DF8B7DD3E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09153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36"/>
          <p:cNvSpPr txBox="1">
            <a:spLocks noGrp="1"/>
          </p:cNvSpPr>
          <p:nvPr>
            <p:ph type="title"/>
          </p:nvPr>
        </p:nvSpPr>
        <p:spPr>
          <a:xfrm>
            <a:off x="3755136" y="1229552"/>
            <a:ext cx="4062619" cy="2684395"/>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sz="4000" dirty="0"/>
              <a:t>ĐỐI TƯỢNG VÀ PHƯƠNG PHÁP NGHIÊN CỨU</a:t>
            </a:r>
            <a:endParaRPr sz="4000" dirty="0"/>
          </a:p>
        </p:txBody>
      </p:sp>
      <p:sp>
        <p:nvSpPr>
          <p:cNvPr id="8" name="Google Shape;280;p35">
            <a:extLst>
              <a:ext uri="{FF2B5EF4-FFF2-40B4-BE49-F238E27FC236}">
                <a16:creationId xmlns:a16="http://schemas.microsoft.com/office/drawing/2014/main" id="{E8FA670C-0B0E-D409-E044-C826E2132CB8}"/>
              </a:ext>
            </a:extLst>
          </p:cNvPr>
          <p:cNvSpPr/>
          <p:nvPr/>
        </p:nvSpPr>
        <p:spPr>
          <a:xfrm>
            <a:off x="1029854" y="1168276"/>
            <a:ext cx="2725282" cy="2684395"/>
          </a:xfrm>
          <a:prstGeom prst="round1Rect">
            <a:avLst>
              <a:gd name="adj" fmla="val 16667"/>
            </a:avLst>
          </a:prstGeom>
          <a:solidFill>
            <a:srgbClr val="7030A0"/>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2000" b="1" dirty="0">
                <a:solidFill>
                  <a:schemeClr val="bg1"/>
                </a:solidFill>
                <a:latin typeface="Montserrat" panose="00000500000000000000" pitchFamily="2" charset="0"/>
              </a:rPr>
              <a:t>3</a:t>
            </a:r>
            <a:endParaRPr sz="12000" b="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257926060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5C4C0"/>
        </a:solidFill>
        <a:effectLst/>
      </p:bgPr>
    </p:bg>
    <p:spTree>
      <p:nvGrpSpPr>
        <p:cNvPr id="1" name="Shape 226"/>
        <p:cNvGrpSpPr/>
        <p:nvPr/>
      </p:nvGrpSpPr>
      <p:grpSpPr>
        <a:xfrm>
          <a:off x="0" y="0"/>
          <a:ext cx="0" cy="0"/>
          <a:chOff x="0" y="0"/>
          <a:chExt cx="0" cy="0"/>
        </a:xfrm>
      </p:grpSpPr>
      <p:sp>
        <p:nvSpPr>
          <p:cNvPr id="228" name="Google Shape;228;p32"/>
          <p:cNvSpPr txBox="1">
            <a:spLocks noGrp="1"/>
          </p:cNvSpPr>
          <p:nvPr>
            <p:ph type="title"/>
          </p:nvPr>
        </p:nvSpPr>
        <p:spPr>
          <a:xfrm>
            <a:off x="890016" y="1129439"/>
            <a:ext cx="6922512" cy="1926335"/>
          </a:xfrm>
          <a:prstGeom prst="rect">
            <a:avLst/>
          </a:prstGeom>
        </p:spPr>
        <p:txBody>
          <a:bodyPr spcFirstLastPara="1" wrap="square" lIns="91425" tIns="91425" rIns="91425" bIns="91425" anchor="ctr" anchorCtr="0">
            <a:noAutofit/>
          </a:bodyPr>
          <a:lstStyle/>
          <a:p>
            <a:pPr algn="ctr">
              <a:lnSpc>
                <a:spcPct val="150000"/>
              </a:lnSpc>
              <a:spcAft>
                <a:spcPts val="800"/>
              </a:spcAft>
            </a:pPr>
            <a:r>
              <a:rPr lang="en-GB" sz="1800" b="1" dirty="0">
                <a:effectLst/>
                <a:latin typeface="Montserrat" panose="00000500000000000000" pitchFamily="2" charset="0"/>
                <a:ea typeface="Calibri" panose="020F0502020204030204" pitchFamily="34" charset="0"/>
                <a:cs typeface="Cordia New" panose="020B0304020202020204" pitchFamily="34" charset="-34"/>
              </a:rPr>
              <a:t>THỰC TRẠNG TĂNG HUYẾT ÁP VÀ MỘT SỐ YẾU TỐ LIÊN QUAN Ở BỆNH NHÂN TỪ 18 ĐẾN 45 TUỔI TẠI PHÒNG KHÁM NỘI BỆNH VIỆN ĐẠI HỌC Y HẢI PHÒNG</a:t>
            </a:r>
            <a:br>
              <a:rPr lang="en-GB" sz="1800" b="1" dirty="0">
                <a:effectLst/>
                <a:latin typeface="Montserrat" panose="00000500000000000000" pitchFamily="2" charset="0"/>
                <a:ea typeface="Calibri" panose="020F0502020204030204" pitchFamily="34" charset="0"/>
                <a:cs typeface="Cordia New" panose="020B0304020202020204" pitchFamily="34" charset="-34"/>
              </a:rPr>
            </a:br>
            <a:r>
              <a:rPr lang="en-GB" sz="1800" b="1" dirty="0">
                <a:effectLst/>
                <a:latin typeface="Montserrat" panose="00000500000000000000" pitchFamily="2" charset="0"/>
                <a:ea typeface="Calibri" panose="020F0502020204030204" pitchFamily="34" charset="0"/>
                <a:cs typeface="Cordia New" panose="020B0304020202020204" pitchFamily="34" charset="-34"/>
              </a:rPr>
              <a:t>QUÝ 3 NĂM 2022</a:t>
            </a:r>
            <a:endParaRPr lang="vi-VN" sz="1800" dirty="0">
              <a:effectLst/>
              <a:latin typeface="Montserrat" panose="00000500000000000000" pitchFamily="2" charset="0"/>
              <a:ea typeface="Calibri" panose="020F0502020204030204" pitchFamily="34" charset="0"/>
              <a:cs typeface="Cordia New" panose="020B0304020202020204" pitchFamily="34" charset="-34"/>
            </a:endParaRPr>
          </a:p>
        </p:txBody>
      </p:sp>
      <p:sp>
        <p:nvSpPr>
          <p:cNvPr id="227" name="Google Shape;227;p32"/>
          <p:cNvSpPr txBox="1">
            <a:spLocks noGrp="1"/>
          </p:cNvSpPr>
          <p:nvPr>
            <p:ph type="subTitle" idx="1"/>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1600" dirty="0">
                <a:solidFill>
                  <a:srgbClr val="0070C0"/>
                </a:solidFill>
              </a:rPr>
              <a:t>Hải Phòng - 2022</a:t>
            </a:r>
            <a:endParaRPr sz="1600" dirty="0">
              <a:solidFill>
                <a:srgbClr val="0070C0"/>
              </a:solidFill>
            </a:endParaRPr>
          </a:p>
        </p:txBody>
      </p:sp>
      <p:sp>
        <p:nvSpPr>
          <p:cNvPr id="2" name="TextBox 1">
            <a:extLst>
              <a:ext uri="{FF2B5EF4-FFF2-40B4-BE49-F238E27FC236}">
                <a16:creationId xmlns:a16="http://schemas.microsoft.com/office/drawing/2014/main" id="{83D41055-5B35-85B1-611D-5B12070777BA}"/>
              </a:ext>
            </a:extLst>
          </p:cNvPr>
          <p:cNvSpPr txBox="1"/>
          <p:nvPr/>
        </p:nvSpPr>
        <p:spPr>
          <a:xfrm>
            <a:off x="2759603" y="146304"/>
            <a:ext cx="5262733" cy="830997"/>
          </a:xfrm>
          <a:prstGeom prst="rect">
            <a:avLst/>
          </a:prstGeom>
          <a:noFill/>
        </p:spPr>
        <p:txBody>
          <a:bodyPr wrap="square" rtlCol="0">
            <a:spAutoFit/>
          </a:bodyPr>
          <a:lstStyle/>
          <a:p>
            <a:pPr algn="ctr" eaLnBrk="1" fontAlgn="auto" hangingPunct="1">
              <a:spcBef>
                <a:spcPts val="0"/>
              </a:spcBef>
              <a:spcAft>
                <a:spcPts val="0"/>
              </a:spcAft>
              <a:defRPr/>
            </a:pPr>
            <a:r>
              <a:rPr lang="en-US" sz="2000" b="1" dirty="0">
                <a:solidFill>
                  <a:srgbClr val="0070C0"/>
                </a:solidFill>
                <a:latin typeface="Times New Roman" panose="02020603050405020304" pitchFamily="18" charset="0"/>
                <a:cs typeface="Times New Roman" panose="02020603050405020304" pitchFamily="18" charset="0"/>
              </a:rPr>
              <a:t>TRƯỜNG ĐẠI HỌC Y DƯỢC HẢI PHÒNG</a:t>
            </a:r>
          </a:p>
          <a:p>
            <a:pPr algn="ctr" eaLnBrk="1" fontAlgn="auto" hangingPunct="1">
              <a:spcBef>
                <a:spcPts val="0"/>
              </a:spcBef>
              <a:spcAft>
                <a:spcPts val="0"/>
              </a:spcAft>
              <a:defRPr/>
            </a:pPr>
            <a:r>
              <a:rPr lang="en-US" sz="1400" dirty="0">
                <a:solidFill>
                  <a:srgbClr val="0070C0"/>
                </a:solidFill>
                <a:latin typeface="Times New Roman" panose="02020603050405020304" pitchFamily="18" charset="0"/>
                <a:cs typeface="Times New Roman" panose="02020603050405020304" pitchFamily="18" charset="0"/>
              </a:rPr>
              <a:t>HAIPHONG UNIVERSITY OF MEDICINE AND PHARMACY</a:t>
            </a:r>
          </a:p>
          <a:p>
            <a:pPr algn="ctr"/>
            <a:endParaRPr lang="vi-VN"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urtains"/>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DE148-786E-F7CE-E3A8-9A7EF88C1875}"/>
              </a:ext>
            </a:extLst>
          </p:cNvPr>
          <p:cNvSpPr>
            <a:spLocks noGrp="1"/>
          </p:cNvSpPr>
          <p:nvPr>
            <p:ph type="title"/>
          </p:nvPr>
        </p:nvSpPr>
        <p:spPr>
          <a:xfrm>
            <a:off x="762691" y="233624"/>
            <a:ext cx="8747516" cy="824580"/>
          </a:xfrm>
        </p:spPr>
        <p:txBody>
          <a:bodyPr/>
          <a:lstStyle/>
          <a:p>
            <a:r>
              <a:rPr lang="vi-VN" dirty="0"/>
              <a:t>ĐỐI TƯỢNG NGHIÊN CỨU</a:t>
            </a:r>
          </a:p>
        </p:txBody>
      </p:sp>
      <p:grpSp>
        <p:nvGrpSpPr>
          <p:cNvPr id="6" name="Group 5">
            <a:extLst>
              <a:ext uri="{FF2B5EF4-FFF2-40B4-BE49-F238E27FC236}">
                <a16:creationId xmlns:a16="http://schemas.microsoft.com/office/drawing/2014/main" id="{007F7FAD-151C-F6A3-25DB-39455459A2B4}"/>
              </a:ext>
            </a:extLst>
          </p:cNvPr>
          <p:cNvGrpSpPr/>
          <p:nvPr/>
        </p:nvGrpSpPr>
        <p:grpSpPr>
          <a:xfrm>
            <a:off x="2500615" y="1388120"/>
            <a:ext cx="4999957" cy="2210500"/>
            <a:chOff x="2500615" y="1388120"/>
            <a:chExt cx="4999957" cy="2210500"/>
          </a:xfrm>
        </p:grpSpPr>
        <p:cxnSp>
          <p:nvCxnSpPr>
            <p:cNvPr id="10" name="Google Shape;447;p43">
              <a:extLst>
                <a:ext uri="{FF2B5EF4-FFF2-40B4-BE49-F238E27FC236}">
                  <a16:creationId xmlns:a16="http://schemas.microsoft.com/office/drawing/2014/main" id="{8909671E-817D-73CF-F58A-27FE3D785044}"/>
                </a:ext>
              </a:extLst>
            </p:cNvPr>
            <p:cNvCxnSpPr>
              <a:endCxn id="23" idx="2"/>
            </p:cNvCxnSpPr>
            <p:nvPr/>
          </p:nvCxnSpPr>
          <p:spPr>
            <a:xfrm>
              <a:off x="4896075" y="2106936"/>
              <a:ext cx="1409811" cy="2664"/>
            </a:xfrm>
            <a:prstGeom prst="straightConnector1">
              <a:avLst/>
            </a:prstGeom>
            <a:noFill/>
            <a:ln w="9525" cap="flat" cmpd="sng">
              <a:solidFill>
                <a:schemeClr val="accent1"/>
              </a:solidFill>
              <a:prstDash val="solid"/>
              <a:round/>
              <a:headEnd type="none" w="med" len="med"/>
              <a:tailEnd type="none" w="med" len="med"/>
            </a:ln>
          </p:spPr>
        </p:cxnSp>
        <p:cxnSp>
          <p:nvCxnSpPr>
            <p:cNvPr id="12" name="Google Shape;451;p43">
              <a:extLst>
                <a:ext uri="{FF2B5EF4-FFF2-40B4-BE49-F238E27FC236}">
                  <a16:creationId xmlns:a16="http://schemas.microsoft.com/office/drawing/2014/main" id="{AA34D8F3-85A1-7D37-A7FD-43F751A30273}"/>
                </a:ext>
              </a:extLst>
            </p:cNvPr>
            <p:cNvCxnSpPr>
              <a:stCxn id="18" idx="6"/>
              <a:endCxn id="13" idx="2"/>
            </p:cNvCxnSpPr>
            <p:nvPr/>
          </p:nvCxnSpPr>
          <p:spPr>
            <a:xfrm>
              <a:off x="2500615" y="2109420"/>
              <a:ext cx="1248843" cy="0"/>
            </a:xfrm>
            <a:prstGeom prst="straightConnector1">
              <a:avLst/>
            </a:prstGeom>
            <a:noFill/>
            <a:ln w="9525" cap="flat" cmpd="sng">
              <a:solidFill>
                <a:schemeClr val="accent1"/>
              </a:solidFill>
              <a:prstDash val="solid"/>
              <a:round/>
              <a:headEnd type="none" w="med" len="med"/>
              <a:tailEnd type="none" w="med" len="med"/>
            </a:ln>
          </p:spPr>
        </p:cxnSp>
        <p:sp>
          <p:nvSpPr>
            <p:cNvPr id="13" name="Google Shape;453;p43">
              <a:extLst>
                <a:ext uri="{FF2B5EF4-FFF2-40B4-BE49-F238E27FC236}">
                  <a16:creationId xmlns:a16="http://schemas.microsoft.com/office/drawing/2014/main" id="{84BD0BFC-4502-7615-3A39-AF438D775DC3}"/>
                </a:ext>
              </a:extLst>
            </p:cNvPr>
            <p:cNvSpPr/>
            <p:nvPr/>
          </p:nvSpPr>
          <p:spPr>
            <a:xfrm>
              <a:off x="3749445" y="1388120"/>
              <a:ext cx="1159614" cy="1442573"/>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454;p43">
              <a:extLst>
                <a:ext uri="{FF2B5EF4-FFF2-40B4-BE49-F238E27FC236}">
                  <a16:creationId xmlns:a16="http://schemas.microsoft.com/office/drawing/2014/main" id="{CF4A37D1-1801-DF28-6A0A-B54C33273760}"/>
                </a:ext>
              </a:extLst>
            </p:cNvPr>
            <p:cNvSpPr/>
            <p:nvPr/>
          </p:nvSpPr>
          <p:spPr>
            <a:xfrm>
              <a:off x="3897390" y="1572148"/>
              <a:ext cx="863732" cy="1074493"/>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 name="Google Shape;455;p43">
              <a:extLst>
                <a:ext uri="{FF2B5EF4-FFF2-40B4-BE49-F238E27FC236}">
                  <a16:creationId xmlns:a16="http://schemas.microsoft.com/office/drawing/2014/main" id="{23F3FD17-35AB-94C3-BCEF-D61301074663}"/>
                </a:ext>
              </a:extLst>
            </p:cNvPr>
            <p:cNvGrpSpPr/>
            <p:nvPr/>
          </p:nvGrpSpPr>
          <p:grpSpPr>
            <a:xfrm>
              <a:off x="6157926" y="1389156"/>
              <a:ext cx="1157956" cy="1440510"/>
              <a:chOff x="4426818" y="2440153"/>
              <a:chExt cx="225600" cy="225600"/>
            </a:xfrm>
          </p:grpSpPr>
          <p:sp>
            <p:nvSpPr>
              <p:cNvPr id="22" name="Google Shape;456;p43">
                <a:extLst>
                  <a:ext uri="{FF2B5EF4-FFF2-40B4-BE49-F238E27FC236}">
                    <a16:creationId xmlns:a16="http://schemas.microsoft.com/office/drawing/2014/main" id="{A2335FF5-083F-245C-3566-ACF043042982}"/>
                  </a:ext>
                </a:extLst>
              </p:cNvPr>
              <p:cNvSpPr/>
              <p:nvPr/>
            </p:nvSpPr>
            <p:spPr>
              <a:xfrm>
                <a:off x="4426818" y="2440153"/>
                <a:ext cx="225600" cy="225600"/>
              </a:xfrm>
              <a:prstGeom prst="ellipse">
                <a:avLst/>
              </a:prstGeom>
              <a:solidFill>
                <a:schemeClr val="accent1"/>
              </a:solid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448;p43">
                <a:extLst>
                  <a:ext uri="{FF2B5EF4-FFF2-40B4-BE49-F238E27FC236}">
                    <a16:creationId xmlns:a16="http://schemas.microsoft.com/office/drawing/2014/main" id="{91B6D20D-8394-41A4-FA4E-D6E3401F1BF4}"/>
                  </a:ext>
                </a:extLst>
              </p:cNvPr>
              <p:cNvSpPr/>
              <p:nvPr/>
            </p:nvSpPr>
            <p:spPr>
              <a:xfrm>
                <a:off x="4455644" y="2468982"/>
                <a:ext cx="168000" cy="168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 name="Google Shape;13257;p69">
              <a:extLst>
                <a:ext uri="{FF2B5EF4-FFF2-40B4-BE49-F238E27FC236}">
                  <a16:creationId xmlns:a16="http://schemas.microsoft.com/office/drawing/2014/main" id="{778CA831-DC49-6667-6896-C08A5BC10F69}"/>
                </a:ext>
              </a:extLst>
            </p:cNvPr>
            <p:cNvSpPr/>
            <p:nvPr/>
          </p:nvSpPr>
          <p:spPr>
            <a:xfrm>
              <a:off x="4080058" y="2010898"/>
              <a:ext cx="458884" cy="379976"/>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rgbClr val="FFFF00"/>
            </a:solidFill>
            <a:ln>
              <a:solidFill>
                <a:srgbClr val="FFC8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3258;p69">
              <a:extLst>
                <a:ext uri="{FF2B5EF4-FFF2-40B4-BE49-F238E27FC236}">
                  <a16:creationId xmlns:a16="http://schemas.microsoft.com/office/drawing/2014/main" id="{E227BA66-3F64-E2DA-2DE2-9F6373789D7B}"/>
                </a:ext>
              </a:extLst>
            </p:cNvPr>
            <p:cNvSpPr/>
            <p:nvPr/>
          </p:nvSpPr>
          <p:spPr>
            <a:xfrm>
              <a:off x="4217010" y="1819915"/>
              <a:ext cx="414401" cy="366940"/>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rgbClr val="FFFF00"/>
            </a:solidFill>
            <a:ln>
              <a:solidFill>
                <a:srgbClr val="FFC8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3309;p69">
              <a:extLst>
                <a:ext uri="{FF2B5EF4-FFF2-40B4-BE49-F238E27FC236}">
                  <a16:creationId xmlns:a16="http://schemas.microsoft.com/office/drawing/2014/main" id="{04C85EB6-BC1E-E3B3-02D4-7F66149075FA}"/>
                </a:ext>
              </a:extLst>
            </p:cNvPr>
            <p:cNvSpPr/>
            <p:nvPr/>
          </p:nvSpPr>
          <p:spPr>
            <a:xfrm>
              <a:off x="6670895" y="1821999"/>
              <a:ext cx="293277" cy="580329"/>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3310;p69">
              <a:extLst>
                <a:ext uri="{FF2B5EF4-FFF2-40B4-BE49-F238E27FC236}">
                  <a16:creationId xmlns:a16="http://schemas.microsoft.com/office/drawing/2014/main" id="{8A2CFC66-0A66-414A-6462-D86ED90FC56C}"/>
                </a:ext>
              </a:extLst>
            </p:cNvPr>
            <p:cNvSpPr/>
            <p:nvPr/>
          </p:nvSpPr>
          <p:spPr>
            <a:xfrm>
              <a:off x="6507998" y="1819911"/>
              <a:ext cx="280234" cy="57899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TextBox 31">
              <a:extLst>
                <a:ext uri="{FF2B5EF4-FFF2-40B4-BE49-F238E27FC236}">
                  <a16:creationId xmlns:a16="http://schemas.microsoft.com/office/drawing/2014/main" id="{23A5A227-0C66-A469-CD2E-BD5C1427B9CA}"/>
                </a:ext>
              </a:extLst>
            </p:cNvPr>
            <p:cNvSpPr txBox="1"/>
            <p:nvPr/>
          </p:nvSpPr>
          <p:spPr>
            <a:xfrm>
              <a:off x="3691993" y="3075400"/>
              <a:ext cx="1366079" cy="523220"/>
            </a:xfrm>
            <a:prstGeom prst="rect">
              <a:avLst/>
            </a:prstGeom>
            <a:noFill/>
          </p:spPr>
          <p:txBody>
            <a:bodyPr wrap="none" rtlCol="0">
              <a:spAutoFit/>
            </a:bodyPr>
            <a:lstStyle/>
            <a:p>
              <a:pPr algn="ctr"/>
              <a:r>
                <a:rPr lang="vi-VN" b="1" dirty="0">
                  <a:solidFill>
                    <a:srgbClr val="27316F"/>
                  </a:solidFill>
                  <a:latin typeface="Montserrat" panose="00000500000000000000" pitchFamily="2" charset="0"/>
                </a:rPr>
                <a:t>TIÊU CHUẨN</a:t>
              </a:r>
            </a:p>
            <a:p>
              <a:pPr algn="ctr"/>
              <a:r>
                <a:rPr lang="vi-VN" b="1" dirty="0">
                  <a:solidFill>
                    <a:srgbClr val="27316F"/>
                  </a:solidFill>
                  <a:latin typeface="Montserrat" panose="00000500000000000000" pitchFamily="2" charset="0"/>
                </a:rPr>
                <a:t>LỰA CHỌN</a:t>
              </a:r>
            </a:p>
          </p:txBody>
        </p:sp>
        <p:sp>
          <p:nvSpPr>
            <p:cNvPr id="33" name="TextBox 32">
              <a:extLst>
                <a:ext uri="{FF2B5EF4-FFF2-40B4-BE49-F238E27FC236}">
                  <a16:creationId xmlns:a16="http://schemas.microsoft.com/office/drawing/2014/main" id="{3C291677-1464-6A7D-785C-DAD7528680F8}"/>
                </a:ext>
              </a:extLst>
            </p:cNvPr>
            <p:cNvSpPr txBox="1"/>
            <p:nvPr/>
          </p:nvSpPr>
          <p:spPr>
            <a:xfrm>
              <a:off x="6134492" y="3024226"/>
              <a:ext cx="1366080" cy="523220"/>
            </a:xfrm>
            <a:prstGeom prst="rect">
              <a:avLst/>
            </a:prstGeom>
            <a:noFill/>
          </p:spPr>
          <p:txBody>
            <a:bodyPr wrap="none" rtlCol="0">
              <a:spAutoFit/>
            </a:bodyPr>
            <a:lstStyle/>
            <a:p>
              <a:pPr algn="ctr"/>
              <a:r>
                <a:rPr lang="vi-VN" b="1" dirty="0">
                  <a:solidFill>
                    <a:srgbClr val="27316F"/>
                  </a:solidFill>
                  <a:latin typeface="Montserrat" panose="00000500000000000000" pitchFamily="2" charset="0"/>
                </a:rPr>
                <a:t>TIÊU CHUẨN</a:t>
              </a:r>
            </a:p>
            <a:p>
              <a:pPr algn="ctr"/>
              <a:r>
                <a:rPr lang="vi-VN" b="1" dirty="0">
                  <a:solidFill>
                    <a:srgbClr val="27316F"/>
                  </a:solidFill>
                  <a:latin typeface="Montserrat" panose="00000500000000000000" pitchFamily="2" charset="0"/>
                </a:rPr>
                <a:t>LOẠI TRỪ</a:t>
              </a:r>
            </a:p>
          </p:txBody>
        </p:sp>
      </p:grpSp>
      <p:grpSp>
        <p:nvGrpSpPr>
          <p:cNvPr id="5" name="Group 4">
            <a:extLst>
              <a:ext uri="{FF2B5EF4-FFF2-40B4-BE49-F238E27FC236}">
                <a16:creationId xmlns:a16="http://schemas.microsoft.com/office/drawing/2014/main" id="{E8393645-AA0F-529D-F86B-2B9FA951C910}"/>
              </a:ext>
            </a:extLst>
          </p:cNvPr>
          <p:cNvGrpSpPr/>
          <p:nvPr/>
        </p:nvGrpSpPr>
        <p:grpSpPr>
          <a:xfrm>
            <a:off x="982803" y="1388749"/>
            <a:ext cx="1877437" cy="2578902"/>
            <a:chOff x="982803" y="1388749"/>
            <a:chExt cx="1877437" cy="2578902"/>
          </a:xfrm>
        </p:grpSpPr>
        <p:grpSp>
          <p:nvGrpSpPr>
            <p:cNvPr id="17" name="Google Shape;459;p43">
              <a:extLst>
                <a:ext uri="{FF2B5EF4-FFF2-40B4-BE49-F238E27FC236}">
                  <a16:creationId xmlns:a16="http://schemas.microsoft.com/office/drawing/2014/main" id="{08C76E04-3DA9-AE0F-0465-ADCCA6953C7C}"/>
                </a:ext>
              </a:extLst>
            </p:cNvPr>
            <p:cNvGrpSpPr/>
            <p:nvPr/>
          </p:nvGrpSpPr>
          <p:grpSpPr>
            <a:xfrm>
              <a:off x="1342430" y="1388749"/>
              <a:ext cx="1158185" cy="1441342"/>
              <a:chOff x="2182679" y="2292572"/>
              <a:chExt cx="792300" cy="792600"/>
            </a:xfrm>
          </p:grpSpPr>
          <p:sp>
            <p:nvSpPr>
              <p:cNvPr id="18" name="Google Shape;452;p43">
                <a:extLst>
                  <a:ext uri="{FF2B5EF4-FFF2-40B4-BE49-F238E27FC236}">
                    <a16:creationId xmlns:a16="http://schemas.microsoft.com/office/drawing/2014/main" id="{4A90A6C6-2292-F385-AAF1-AE34422407DD}"/>
                  </a:ext>
                </a:extLst>
              </p:cNvPr>
              <p:cNvSpPr/>
              <p:nvPr/>
            </p:nvSpPr>
            <p:spPr>
              <a:xfrm>
                <a:off x="2182679" y="2292572"/>
                <a:ext cx="792300" cy="792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460;p43">
                <a:extLst>
                  <a:ext uri="{FF2B5EF4-FFF2-40B4-BE49-F238E27FC236}">
                    <a16:creationId xmlns:a16="http://schemas.microsoft.com/office/drawing/2014/main" id="{96F13E5C-4CFF-DBC4-D8A3-147C40614D91}"/>
                  </a:ext>
                </a:extLst>
              </p:cNvPr>
              <p:cNvSpPr/>
              <p:nvPr/>
            </p:nvSpPr>
            <p:spPr>
              <a:xfrm>
                <a:off x="2283911" y="2393814"/>
                <a:ext cx="590100" cy="5901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4" name="Google Shape;13311;p69">
              <a:extLst>
                <a:ext uri="{FF2B5EF4-FFF2-40B4-BE49-F238E27FC236}">
                  <a16:creationId xmlns:a16="http://schemas.microsoft.com/office/drawing/2014/main" id="{E992FCCD-5A4E-A0A5-3E79-B4D2252FCF23}"/>
                </a:ext>
              </a:extLst>
            </p:cNvPr>
            <p:cNvSpPr/>
            <p:nvPr/>
          </p:nvSpPr>
          <p:spPr>
            <a:xfrm>
              <a:off x="1671523" y="1801884"/>
              <a:ext cx="485152" cy="615587"/>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TextBox 30">
              <a:extLst>
                <a:ext uri="{FF2B5EF4-FFF2-40B4-BE49-F238E27FC236}">
                  <a16:creationId xmlns:a16="http://schemas.microsoft.com/office/drawing/2014/main" id="{5EFE4C8A-97E7-082D-6B7A-71EF0FAF1F44}"/>
                </a:ext>
              </a:extLst>
            </p:cNvPr>
            <p:cNvSpPr txBox="1"/>
            <p:nvPr/>
          </p:nvSpPr>
          <p:spPr>
            <a:xfrm>
              <a:off x="1212625" y="3077704"/>
              <a:ext cx="1402948" cy="523220"/>
            </a:xfrm>
            <a:prstGeom prst="rect">
              <a:avLst/>
            </a:prstGeom>
            <a:noFill/>
          </p:spPr>
          <p:txBody>
            <a:bodyPr wrap="none" rtlCol="0">
              <a:spAutoFit/>
            </a:bodyPr>
            <a:lstStyle/>
            <a:p>
              <a:pPr algn="ctr"/>
              <a:r>
                <a:rPr lang="vi-VN" b="1" dirty="0">
                  <a:solidFill>
                    <a:srgbClr val="27316F"/>
                  </a:solidFill>
                  <a:latin typeface="Montserrat" panose="00000500000000000000" pitchFamily="2" charset="0"/>
                </a:rPr>
                <a:t>ĐỐI TƯỢNG</a:t>
              </a:r>
            </a:p>
            <a:p>
              <a:pPr algn="ctr"/>
              <a:r>
                <a:rPr lang="vi-VN" b="1" dirty="0">
                  <a:solidFill>
                    <a:srgbClr val="27316F"/>
                  </a:solidFill>
                  <a:latin typeface="Montserrat" panose="00000500000000000000" pitchFamily="2" charset="0"/>
                </a:rPr>
                <a:t>NGHIÊN CỨU</a:t>
              </a:r>
            </a:p>
          </p:txBody>
        </p:sp>
        <p:sp>
          <p:nvSpPr>
            <p:cNvPr id="3" name="TextBox 2">
              <a:extLst>
                <a:ext uri="{FF2B5EF4-FFF2-40B4-BE49-F238E27FC236}">
                  <a16:creationId xmlns:a16="http://schemas.microsoft.com/office/drawing/2014/main" id="{5CD1CA2E-417E-2F98-3CF1-88FE69A871C9}"/>
                </a:ext>
              </a:extLst>
            </p:cNvPr>
            <p:cNvSpPr txBox="1"/>
            <p:nvPr/>
          </p:nvSpPr>
          <p:spPr>
            <a:xfrm>
              <a:off x="982803" y="3629097"/>
              <a:ext cx="1877437" cy="338554"/>
            </a:xfrm>
            <a:prstGeom prst="rect">
              <a:avLst/>
            </a:prstGeom>
            <a:noFill/>
          </p:spPr>
          <p:txBody>
            <a:bodyPr wrap="none" rtlCol="0">
              <a:spAutoFit/>
            </a:bodyPr>
            <a:lstStyle/>
            <a:p>
              <a:r>
                <a:rPr lang="vi-VN" sz="1600" dirty="0">
                  <a:solidFill>
                    <a:srgbClr val="27316F"/>
                  </a:solidFill>
                  <a:latin typeface="Montserrat" panose="00000500000000000000" pitchFamily="2" charset="0"/>
                </a:rPr>
                <a:t>BN độ tuổi 18-45</a:t>
              </a:r>
            </a:p>
          </p:txBody>
        </p:sp>
      </p:grpSp>
      <p:sp>
        <p:nvSpPr>
          <p:cNvPr id="35" name="Rectangle 34">
            <a:extLst>
              <a:ext uri="{FF2B5EF4-FFF2-40B4-BE49-F238E27FC236}">
                <a16:creationId xmlns:a16="http://schemas.microsoft.com/office/drawing/2014/main" id="{8A22F191-1ADA-2641-1C4D-154E0AFDF621}"/>
              </a:ext>
            </a:extLst>
          </p:cNvPr>
          <p:cNvSpPr/>
          <p:nvPr/>
        </p:nvSpPr>
        <p:spPr>
          <a:xfrm>
            <a:off x="261258" y="0"/>
            <a:ext cx="477196" cy="60089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3</a:t>
            </a:r>
            <a:endParaRPr lang="vi-VN" sz="2000" b="1" dirty="0">
              <a:latin typeface="Montserrat" panose="00000500000000000000" pitchFamily="2" charset="0"/>
            </a:endParaRPr>
          </a:p>
        </p:txBody>
      </p:sp>
      <p:pic>
        <p:nvPicPr>
          <p:cNvPr id="36" name="Picture 35">
            <a:extLst>
              <a:ext uri="{FF2B5EF4-FFF2-40B4-BE49-F238E27FC236}">
                <a16:creationId xmlns:a16="http://schemas.microsoft.com/office/drawing/2014/main" id="{229849A9-1206-EBA0-171C-DF14A2EBE66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3925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7081E-3EB2-BA8D-8E37-A446EE342D77}"/>
              </a:ext>
            </a:extLst>
          </p:cNvPr>
          <p:cNvSpPr>
            <a:spLocks noGrp="1"/>
          </p:cNvSpPr>
          <p:nvPr>
            <p:ph type="title"/>
          </p:nvPr>
        </p:nvSpPr>
        <p:spPr>
          <a:xfrm>
            <a:off x="738454" y="281074"/>
            <a:ext cx="7586587" cy="572700"/>
          </a:xfrm>
        </p:spPr>
        <p:txBody>
          <a:bodyPr/>
          <a:lstStyle/>
          <a:p>
            <a:r>
              <a:rPr lang="en-US" dirty="0"/>
              <a:t>THỜI GIAN VÀ ĐỊA ĐIỂM</a:t>
            </a:r>
            <a:endParaRPr lang="vi-VN" dirty="0"/>
          </a:p>
        </p:txBody>
      </p:sp>
      <p:pic>
        <p:nvPicPr>
          <p:cNvPr id="4" name="image1.png">
            <a:extLst>
              <a:ext uri="{FF2B5EF4-FFF2-40B4-BE49-F238E27FC236}">
                <a16:creationId xmlns:a16="http://schemas.microsoft.com/office/drawing/2014/main" id="{4BB8BA64-70B0-76C1-895E-7940568F92A1}"/>
              </a:ext>
            </a:extLst>
          </p:cNvPr>
          <p:cNvPicPr/>
          <p:nvPr/>
        </p:nvPicPr>
        <p:blipFill>
          <a:blip r:embed="rId3"/>
          <a:srcRect/>
          <a:stretch>
            <a:fillRect/>
          </a:stretch>
        </p:blipFill>
        <p:spPr>
          <a:xfrm>
            <a:off x="4453134" y="1759518"/>
            <a:ext cx="4033698" cy="2640540"/>
          </a:xfrm>
          <a:prstGeom prst="rect">
            <a:avLst/>
          </a:prstGeom>
          <a:ln/>
        </p:spPr>
      </p:pic>
      <p:sp>
        <p:nvSpPr>
          <p:cNvPr id="3" name="TextBox 2">
            <a:extLst>
              <a:ext uri="{FF2B5EF4-FFF2-40B4-BE49-F238E27FC236}">
                <a16:creationId xmlns:a16="http://schemas.microsoft.com/office/drawing/2014/main" id="{0AAD5249-1CD0-BDD0-F1DF-100727A4B809}"/>
              </a:ext>
            </a:extLst>
          </p:cNvPr>
          <p:cNvSpPr txBox="1"/>
          <p:nvPr/>
        </p:nvSpPr>
        <p:spPr>
          <a:xfrm>
            <a:off x="4572000" y="1281027"/>
            <a:ext cx="4033698" cy="338554"/>
          </a:xfrm>
          <a:prstGeom prst="rect">
            <a:avLst/>
          </a:prstGeom>
          <a:noFill/>
        </p:spPr>
        <p:txBody>
          <a:bodyPr wrap="square" rtlCol="0">
            <a:spAutoFit/>
          </a:bodyPr>
          <a:lstStyle/>
          <a:p>
            <a:r>
              <a:rPr lang="en-US" sz="1600" b="1" dirty="0">
                <a:solidFill>
                  <a:srgbClr val="27316F"/>
                </a:solidFill>
                <a:latin typeface="Montserrat" panose="00000500000000000000" pitchFamily="2" charset="0"/>
              </a:rPr>
              <a:t>BỆNH VIÊN ĐẠI HỌC Y HẢI PHÒNG</a:t>
            </a:r>
            <a:endParaRPr lang="vi-VN" sz="1600" b="1" dirty="0">
              <a:solidFill>
                <a:srgbClr val="27316F"/>
              </a:solidFill>
              <a:latin typeface="Montserrat" panose="00000500000000000000" pitchFamily="2" charset="0"/>
            </a:endParaRPr>
          </a:p>
        </p:txBody>
      </p:sp>
      <p:sp>
        <p:nvSpPr>
          <p:cNvPr id="6" name="Rectangle 5">
            <a:extLst>
              <a:ext uri="{FF2B5EF4-FFF2-40B4-BE49-F238E27FC236}">
                <a16:creationId xmlns:a16="http://schemas.microsoft.com/office/drawing/2014/main" id="{D59027E4-0EB3-7C33-FA2B-297B1D21DC00}"/>
              </a:ext>
            </a:extLst>
          </p:cNvPr>
          <p:cNvSpPr/>
          <p:nvPr/>
        </p:nvSpPr>
        <p:spPr>
          <a:xfrm>
            <a:off x="261258" y="0"/>
            <a:ext cx="477196" cy="60089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3</a:t>
            </a:r>
            <a:endParaRPr lang="vi-VN" sz="2000" b="1" dirty="0">
              <a:latin typeface="Montserrat" panose="00000500000000000000" pitchFamily="2" charset="0"/>
            </a:endParaRPr>
          </a:p>
        </p:txBody>
      </p:sp>
      <p:pic>
        <p:nvPicPr>
          <p:cNvPr id="7" name="Picture 6">
            <a:extLst>
              <a:ext uri="{FF2B5EF4-FFF2-40B4-BE49-F238E27FC236}">
                <a16:creationId xmlns:a16="http://schemas.microsoft.com/office/drawing/2014/main" id="{5FF6EADD-2C7E-B96D-A1CB-F5C93A409E7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Google Shape;509;p44">
            <a:extLst>
              <a:ext uri="{FF2B5EF4-FFF2-40B4-BE49-F238E27FC236}">
                <a16:creationId xmlns:a16="http://schemas.microsoft.com/office/drawing/2014/main" id="{2FD09680-5871-7AB9-BB8E-905DF4B14B62}"/>
              </a:ext>
            </a:extLst>
          </p:cNvPr>
          <p:cNvSpPr txBox="1">
            <a:spLocks noGrp="1"/>
          </p:cNvSpPr>
          <p:nvPr>
            <p:ph type="subTitle" idx="1"/>
          </p:nvPr>
        </p:nvSpPr>
        <p:spPr>
          <a:xfrm>
            <a:off x="738454" y="2950243"/>
            <a:ext cx="2918400" cy="6594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1600"/>
              </a:spcAft>
              <a:buNone/>
            </a:pPr>
            <a:r>
              <a:rPr lang="en" sz="1800" b="1" dirty="0">
                <a:solidFill>
                  <a:srgbClr val="27316F"/>
                </a:solidFill>
              </a:rPr>
              <a:t>THỜI GIAN</a:t>
            </a:r>
            <a:endParaRPr sz="1800" b="1" dirty="0">
              <a:solidFill>
                <a:srgbClr val="27316F"/>
              </a:solidFill>
            </a:endParaRPr>
          </a:p>
        </p:txBody>
      </p:sp>
      <p:sp>
        <p:nvSpPr>
          <p:cNvPr id="14" name="Google Shape;510;p44">
            <a:extLst>
              <a:ext uri="{FF2B5EF4-FFF2-40B4-BE49-F238E27FC236}">
                <a16:creationId xmlns:a16="http://schemas.microsoft.com/office/drawing/2014/main" id="{85228B3E-5C7D-3C06-D2B1-81F9D1A76C0F}"/>
              </a:ext>
            </a:extLst>
          </p:cNvPr>
          <p:cNvSpPr txBox="1">
            <a:spLocks/>
          </p:cNvSpPr>
          <p:nvPr/>
        </p:nvSpPr>
        <p:spPr>
          <a:xfrm>
            <a:off x="657168" y="3448660"/>
            <a:ext cx="3226526" cy="40047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buClr>
                <a:schemeClr val="dk1"/>
              </a:buClr>
              <a:buSzPts val="1100"/>
            </a:pPr>
            <a:r>
              <a:rPr lang="en-GB" sz="1600" dirty="0">
                <a:solidFill>
                  <a:srgbClr val="27316F"/>
                </a:solidFill>
                <a:latin typeface="Montserrat" panose="00000500000000000000" pitchFamily="2" charset="0"/>
              </a:rPr>
              <a:t>01/05/2022 - 01/11/2022</a:t>
            </a:r>
            <a:endParaRPr lang="en-GB" dirty="0">
              <a:solidFill>
                <a:srgbClr val="27316F"/>
              </a:solidFill>
              <a:latin typeface="Montserrat" panose="00000500000000000000" pitchFamily="2" charset="0"/>
            </a:endParaRPr>
          </a:p>
        </p:txBody>
      </p:sp>
      <p:sp>
        <p:nvSpPr>
          <p:cNvPr id="15" name="Google Shape;513;p44">
            <a:extLst>
              <a:ext uri="{FF2B5EF4-FFF2-40B4-BE49-F238E27FC236}">
                <a16:creationId xmlns:a16="http://schemas.microsoft.com/office/drawing/2014/main" id="{123F8A8E-92AB-CD81-B82B-15D43067FB71}"/>
              </a:ext>
            </a:extLst>
          </p:cNvPr>
          <p:cNvSpPr/>
          <p:nvPr/>
        </p:nvSpPr>
        <p:spPr>
          <a:xfrm>
            <a:off x="1518666" y="1437502"/>
            <a:ext cx="1330901" cy="1314784"/>
          </a:xfrm>
          <a:prstGeom prst="round1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 name="Google Shape;13679;p70">
            <a:extLst>
              <a:ext uri="{FF2B5EF4-FFF2-40B4-BE49-F238E27FC236}">
                <a16:creationId xmlns:a16="http://schemas.microsoft.com/office/drawing/2014/main" id="{8AE4121E-D28E-3C9C-F540-F001DB797560}"/>
              </a:ext>
            </a:extLst>
          </p:cNvPr>
          <p:cNvGrpSpPr/>
          <p:nvPr/>
        </p:nvGrpSpPr>
        <p:grpSpPr>
          <a:xfrm>
            <a:off x="1672046" y="1619581"/>
            <a:ext cx="1085857" cy="998395"/>
            <a:chOff x="1297652" y="1504483"/>
            <a:chExt cx="349353" cy="362224"/>
          </a:xfrm>
          <a:solidFill>
            <a:schemeClr val="bg1"/>
          </a:solidFill>
        </p:grpSpPr>
        <p:sp>
          <p:nvSpPr>
            <p:cNvPr id="17" name="Google Shape;13680;p70">
              <a:extLst>
                <a:ext uri="{FF2B5EF4-FFF2-40B4-BE49-F238E27FC236}">
                  <a16:creationId xmlns:a16="http://schemas.microsoft.com/office/drawing/2014/main" id="{B25E616B-D1A2-6D57-96B3-C23FC4616785}"/>
                </a:ext>
              </a:extLst>
            </p:cNvPr>
            <p:cNvSpPr/>
            <p:nvPr/>
          </p:nvSpPr>
          <p:spPr>
            <a:xfrm>
              <a:off x="1297652" y="1504483"/>
              <a:ext cx="349353" cy="362224"/>
            </a:xfrm>
            <a:custGeom>
              <a:avLst/>
              <a:gdLst/>
              <a:ahLst/>
              <a:cxnLst/>
              <a:rect l="l" t="t" r="r" b="b"/>
              <a:pathLst>
                <a:path w="10967" h="11371" extrusionOk="0">
                  <a:moveTo>
                    <a:pt x="6252" y="381"/>
                  </a:moveTo>
                  <a:cubicBezTo>
                    <a:pt x="6799" y="381"/>
                    <a:pt x="7335" y="679"/>
                    <a:pt x="7621" y="1155"/>
                  </a:cubicBezTo>
                  <a:cubicBezTo>
                    <a:pt x="7704" y="1274"/>
                    <a:pt x="7811" y="1655"/>
                    <a:pt x="8240" y="1786"/>
                  </a:cubicBezTo>
                  <a:cubicBezTo>
                    <a:pt x="8157" y="1858"/>
                    <a:pt x="7978" y="2036"/>
                    <a:pt x="7919" y="2108"/>
                  </a:cubicBezTo>
                  <a:cubicBezTo>
                    <a:pt x="7454" y="1870"/>
                    <a:pt x="7335" y="1501"/>
                    <a:pt x="7252" y="1381"/>
                  </a:cubicBezTo>
                  <a:cubicBezTo>
                    <a:pt x="7037" y="1036"/>
                    <a:pt x="6656" y="822"/>
                    <a:pt x="6252" y="822"/>
                  </a:cubicBezTo>
                  <a:lnTo>
                    <a:pt x="4644" y="822"/>
                  </a:lnTo>
                  <a:cubicBezTo>
                    <a:pt x="4239" y="822"/>
                    <a:pt x="3847" y="1036"/>
                    <a:pt x="3644" y="1381"/>
                  </a:cubicBezTo>
                  <a:cubicBezTo>
                    <a:pt x="3537" y="1512"/>
                    <a:pt x="3442" y="1846"/>
                    <a:pt x="3049" y="2072"/>
                  </a:cubicBezTo>
                  <a:lnTo>
                    <a:pt x="3025" y="2036"/>
                  </a:lnTo>
                  <a:lnTo>
                    <a:pt x="2870" y="1893"/>
                  </a:lnTo>
                  <a:cubicBezTo>
                    <a:pt x="2823" y="1846"/>
                    <a:pt x="2763" y="1798"/>
                    <a:pt x="2704" y="1751"/>
                  </a:cubicBezTo>
                  <a:cubicBezTo>
                    <a:pt x="3085" y="1608"/>
                    <a:pt x="3168" y="1310"/>
                    <a:pt x="3275" y="1155"/>
                  </a:cubicBezTo>
                  <a:cubicBezTo>
                    <a:pt x="3549" y="679"/>
                    <a:pt x="4073" y="381"/>
                    <a:pt x="4644" y="381"/>
                  </a:cubicBezTo>
                  <a:close/>
                  <a:moveTo>
                    <a:pt x="2620" y="3703"/>
                  </a:moveTo>
                  <a:lnTo>
                    <a:pt x="2823" y="3894"/>
                  </a:lnTo>
                  <a:cubicBezTo>
                    <a:pt x="2727" y="3989"/>
                    <a:pt x="2632" y="4096"/>
                    <a:pt x="2549" y="4191"/>
                  </a:cubicBezTo>
                  <a:lnTo>
                    <a:pt x="2334" y="3989"/>
                  </a:lnTo>
                  <a:lnTo>
                    <a:pt x="2620" y="3703"/>
                  </a:lnTo>
                  <a:close/>
                  <a:moveTo>
                    <a:pt x="8383" y="3703"/>
                  </a:moveTo>
                  <a:lnTo>
                    <a:pt x="8657" y="3989"/>
                  </a:lnTo>
                  <a:lnTo>
                    <a:pt x="8454" y="4191"/>
                  </a:lnTo>
                  <a:cubicBezTo>
                    <a:pt x="8383" y="4120"/>
                    <a:pt x="8276" y="4001"/>
                    <a:pt x="8169" y="3894"/>
                  </a:cubicBezTo>
                  <a:lnTo>
                    <a:pt x="8383" y="3703"/>
                  </a:lnTo>
                  <a:close/>
                  <a:moveTo>
                    <a:pt x="1727" y="1774"/>
                  </a:moveTo>
                  <a:cubicBezTo>
                    <a:pt x="2394" y="1774"/>
                    <a:pt x="2704" y="2251"/>
                    <a:pt x="2763" y="2286"/>
                  </a:cubicBezTo>
                  <a:cubicBezTo>
                    <a:pt x="2930" y="2453"/>
                    <a:pt x="2977" y="2691"/>
                    <a:pt x="2882" y="2905"/>
                  </a:cubicBezTo>
                  <a:cubicBezTo>
                    <a:pt x="2846" y="3013"/>
                    <a:pt x="2882" y="2965"/>
                    <a:pt x="1763" y="4072"/>
                  </a:cubicBezTo>
                  <a:cubicBezTo>
                    <a:pt x="1656" y="4185"/>
                    <a:pt x="1516" y="4242"/>
                    <a:pt x="1375" y="4242"/>
                  </a:cubicBezTo>
                  <a:cubicBezTo>
                    <a:pt x="1233" y="4242"/>
                    <a:pt x="1090" y="4185"/>
                    <a:pt x="977" y="4072"/>
                  </a:cubicBezTo>
                  <a:lnTo>
                    <a:pt x="834" y="3929"/>
                  </a:lnTo>
                  <a:cubicBezTo>
                    <a:pt x="37" y="3144"/>
                    <a:pt x="572" y="1774"/>
                    <a:pt x="1727" y="1774"/>
                  </a:cubicBezTo>
                  <a:close/>
                  <a:moveTo>
                    <a:pt x="6228" y="1155"/>
                  </a:moveTo>
                  <a:cubicBezTo>
                    <a:pt x="6514" y="1155"/>
                    <a:pt x="6799" y="1310"/>
                    <a:pt x="6930" y="1560"/>
                  </a:cubicBezTo>
                  <a:cubicBezTo>
                    <a:pt x="7026" y="1679"/>
                    <a:pt x="7180" y="2143"/>
                    <a:pt x="7740" y="2429"/>
                  </a:cubicBezTo>
                  <a:cubicBezTo>
                    <a:pt x="7645" y="2727"/>
                    <a:pt x="7716" y="3060"/>
                    <a:pt x="7954" y="3298"/>
                  </a:cubicBezTo>
                  <a:lnTo>
                    <a:pt x="8109" y="3453"/>
                  </a:lnTo>
                  <a:lnTo>
                    <a:pt x="7883" y="3679"/>
                  </a:lnTo>
                  <a:cubicBezTo>
                    <a:pt x="7190" y="3137"/>
                    <a:pt x="6339" y="2857"/>
                    <a:pt x="5480" y="2857"/>
                  </a:cubicBezTo>
                  <a:cubicBezTo>
                    <a:pt x="4980" y="2857"/>
                    <a:pt x="4478" y="2951"/>
                    <a:pt x="4001" y="3144"/>
                  </a:cubicBezTo>
                  <a:cubicBezTo>
                    <a:pt x="3906" y="3167"/>
                    <a:pt x="3870" y="3275"/>
                    <a:pt x="3906" y="3358"/>
                  </a:cubicBezTo>
                  <a:cubicBezTo>
                    <a:pt x="3933" y="3429"/>
                    <a:pt x="3999" y="3467"/>
                    <a:pt x="4065" y="3467"/>
                  </a:cubicBezTo>
                  <a:cubicBezTo>
                    <a:pt x="4088" y="3467"/>
                    <a:pt x="4111" y="3462"/>
                    <a:pt x="4132" y="3453"/>
                  </a:cubicBezTo>
                  <a:cubicBezTo>
                    <a:pt x="4579" y="3277"/>
                    <a:pt x="5034" y="3195"/>
                    <a:pt x="5479" y="3195"/>
                  </a:cubicBezTo>
                  <a:cubicBezTo>
                    <a:pt x="7404" y="3195"/>
                    <a:pt x="9133" y="4736"/>
                    <a:pt x="9133" y="6835"/>
                  </a:cubicBezTo>
                  <a:cubicBezTo>
                    <a:pt x="9133" y="8925"/>
                    <a:pt x="7411" y="10462"/>
                    <a:pt x="5498" y="10462"/>
                  </a:cubicBezTo>
                  <a:cubicBezTo>
                    <a:pt x="5047" y="10462"/>
                    <a:pt x="4585" y="10376"/>
                    <a:pt x="4132" y="10192"/>
                  </a:cubicBezTo>
                  <a:cubicBezTo>
                    <a:pt x="1442" y="9097"/>
                    <a:pt x="1049" y="5346"/>
                    <a:pt x="3585" y="3763"/>
                  </a:cubicBezTo>
                  <a:cubicBezTo>
                    <a:pt x="3656" y="3715"/>
                    <a:pt x="3692" y="3620"/>
                    <a:pt x="3644" y="3525"/>
                  </a:cubicBezTo>
                  <a:cubicBezTo>
                    <a:pt x="3611" y="3476"/>
                    <a:pt x="3551" y="3443"/>
                    <a:pt x="3489" y="3443"/>
                  </a:cubicBezTo>
                  <a:cubicBezTo>
                    <a:pt x="3461" y="3443"/>
                    <a:pt x="3432" y="3450"/>
                    <a:pt x="3406" y="3465"/>
                  </a:cubicBezTo>
                  <a:cubicBezTo>
                    <a:pt x="3299" y="3536"/>
                    <a:pt x="3192" y="3596"/>
                    <a:pt x="3096" y="3691"/>
                  </a:cubicBezTo>
                  <a:lnTo>
                    <a:pt x="2870" y="3465"/>
                  </a:lnTo>
                  <a:cubicBezTo>
                    <a:pt x="2942" y="3382"/>
                    <a:pt x="3287" y="3167"/>
                    <a:pt x="3287" y="2679"/>
                  </a:cubicBezTo>
                  <a:cubicBezTo>
                    <a:pt x="3287" y="2572"/>
                    <a:pt x="3275" y="2465"/>
                    <a:pt x="3227" y="2370"/>
                  </a:cubicBezTo>
                  <a:cubicBezTo>
                    <a:pt x="3704" y="2084"/>
                    <a:pt x="3835" y="1691"/>
                    <a:pt x="3930" y="1560"/>
                  </a:cubicBezTo>
                  <a:cubicBezTo>
                    <a:pt x="4073" y="1310"/>
                    <a:pt x="4347" y="1155"/>
                    <a:pt x="4620" y="1155"/>
                  </a:cubicBezTo>
                  <a:close/>
                  <a:moveTo>
                    <a:pt x="2811" y="9752"/>
                  </a:moveTo>
                  <a:cubicBezTo>
                    <a:pt x="3037" y="9954"/>
                    <a:pt x="3287" y="10133"/>
                    <a:pt x="3549" y="10287"/>
                  </a:cubicBezTo>
                  <a:lnTo>
                    <a:pt x="2906" y="10942"/>
                  </a:lnTo>
                  <a:cubicBezTo>
                    <a:pt x="2817" y="11031"/>
                    <a:pt x="2701" y="11076"/>
                    <a:pt x="2585" y="11076"/>
                  </a:cubicBezTo>
                  <a:cubicBezTo>
                    <a:pt x="2468" y="11076"/>
                    <a:pt x="2352" y="11031"/>
                    <a:pt x="2263" y="10942"/>
                  </a:cubicBezTo>
                  <a:cubicBezTo>
                    <a:pt x="2084" y="10764"/>
                    <a:pt x="2084" y="10478"/>
                    <a:pt x="2263" y="10299"/>
                  </a:cubicBezTo>
                  <a:lnTo>
                    <a:pt x="2811" y="9752"/>
                  </a:lnTo>
                  <a:close/>
                  <a:moveTo>
                    <a:pt x="8204" y="9752"/>
                  </a:moveTo>
                  <a:lnTo>
                    <a:pt x="8752" y="10299"/>
                  </a:lnTo>
                  <a:cubicBezTo>
                    <a:pt x="8931" y="10478"/>
                    <a:pt x="8931" y="10764"/>
                    <a:pt x="8752" y="10942"/>
                  </a:cubicBezTo>
                  <a:cubicBezTo>
                    <a:pt x="8663" y="11031"/>
                    <a:pt x="8547" y="11076"/>
                    <a:pt x="8430" y="11076"/>
                  </a:cubicBezTo>
                  <a:cubicBezTo>
                    <a:pt x="8314" y="11076"/>
                    <a:pt x="8198" y="11031"/>
                    <a:pt x="8109" y="10942"/>
                  </a:cubicBezTo>
                  <a:lnTo>
                    <a:pt x="7454" y="10287"/>
                  </a:lnTo>
                  <a:cubicBezTo>
                    <a:pt x="7740" y="10121"/>
                    <a:pt x="7978" y="9954"/>
                    <a:pt x="8204" y="9752"/>
                  </a:cubicBezTo>
                  <a:close/>
                  <a:moveTo>
                    <a:pt x="4644" y="0"/>
                  </a:moveTo>
                  <a:cubicBezTo>
                    <a:pt x="3978" y="0"/>
                    <a:pt x="3335" y="358"/>
                    <a:pt x="2989" y="929"/>
                  </a:cubicBezTo>
                  <a:lnTo>
                    <a:pt x="2858" y="1167"/>
                  </a:lnTo>
                  <a:cubicBezTo>
                    <a:pt x="2693" y="1433"/>
                    <a:pt x="2436" y="1452"/>
                    <a:pt x="2316" y="1452"/>
                  </a:cubicBezTo>
                  <a:cubicBezTo>
                    <a:pt x="2296" y="1452"/>
                    <a:pt x="2280" y="1451"/>
                    <a:pt x="2269" y="1451"/>
                  </a:cubicBezTo>
                  <a:cubicBezTo>
                    <a:pt x="2260" y="1451"/>
                    <a:pt x="2254" y="1452"/>
                    <a:pt x="2251" y="1453"/>
                  </a:cubicBezTo>
                  <a:cubicBezTo>
                    <a:pt x="2091" y="1402"/>
                    <a:pt x="1925" y="1376"/>
                    <a:pt x="1760" y="1376"/>
                  </a:cubicBezTo>
                  <a:cubicBezTo>
                    <a:pt x="1350" y="1376"/>
                    <a:pt x="943" y="1535"/>
                    <a:pt x="620" y="1858"/>
                  </a:cubicBezTo>
                  <a:cubicBezTo>
                    <a:pt x="1" y="2477"/>
                    <a:pt x="1" y="3489"/>
                    <a:pt x="620" y="4132"/>
                  </a:cubicBezTo>
                  <a:cubicBezTo>
                    <a:pt x="715" y="4191"/>
                    <a:pt x="918" y="4537"/>
                    <a:pt x="1394" y="4537"/>
                  </a:cubicBezTo>
                  <a:cubicBezTo>
                    <a:pt x="1846" y="4537"/>
                    <a:pt x="2073" y="4227"/>
                    <a:pt x="2108" y="4191"/>
                  </a:cubicBezTo>
                  <a:lnTo>
                    <a:pt x="2334" y="4418"/>
                  </a:lnTo>
                  <a:cubicBezTo>
                    <a:pt x="1144" y="6025"/>
                    <a:pt x="1370" y="8192"/>
                    <a:pt x="2585" y="9466"/>
                  </a:cubicBezTo>
                  <a:lnTo>
                    <a:pt x="2037" y="10013"/>
                  </a:lnTo>
                  <a:cubicBezTo>
                    <a:pt x="1549" y="10502"/>
                    <a:pt x="1894" y="11371"/>
                    <a:pt x="2608" y="11371"/>
                  </a:cubicBezTo>
                  <a:cubicBezTo>
                    <a:pt x="2811" y="11371"/>
                    <a:pt x="3001" y="11287"/>
                    <a:pt x="3168" y="11133"/>
                  </a:cubicBezTo>
                  <a:lnTo>
                    <a:pt x="3894" y="10394"/>
                  </a:lnTo>
                  <a:cubicBezTo>
                    <a:pt x="4403" y="10628"/>
                    <a:pt x="4958" y="10747"/>
                    <a:pt x="5518" y="10747"/>
                  </a:cubicBezTo>
                  <a:cubicBezTo>
                    <a:pt x="6071" y="10747"/>
                    <a:pt x="6630" y="10631"/>
                    <a:pt x="7157" y="10394"/>
                  </a:cubicBezTo>
                  <a:lnTo>
                    <a:pt x="7883" y="11133"/>
                  </a:lnTo>
                  <a:cubicBezTo>
                    <a:pt x="8038" y="11276"/>
                    <a:pt x="8240" y="11371"/>
                    <a:pt x="8454" y="11371"/>
                  </a:cubicBezTo>
                  <a:cubicBezTo>
                    <a:pt x="9157" y="11371"/>
                    <a:pt x="9514" y="10514"/>
                    <a:pt x="9014" y="10013"/>
                  </a:cubicBezTo>
                  <a:lnTo>
                    <a:pt x="8466" y="9466"/>
                  </a:lnTo>
                  <a:cubicBezTo>
                    <a:pt x="9752" y="8061"/>
                    <a:pt x="9871" y="5953"/>
                    <a:pt x="8716" y="4418"/>
                  </a:cubicBezTo>
                  <a:lnTo>
                    <a:pt x="8942" y="4191"/>
                  </a:lnTo>
                  <a:cubicBezTo>
                    <a:pt x="8990" y="4239"/>
                    <a:pt x="9192" y="4537"/>
                    <a:pt x="9657" y="4537"/>
                  </a:cubicBezTo>
                  <a:cubicBezTo>
                    <a:pt x="9895" y="4537"/>
                    <a:pt x="10121" y="4441"/>
                    <a:pt x="10288" y="4287"/>
                  </a:cubicBezTo>
                  <a:cubicBezTo>
                    <a:pt x="10300" y="4251"/>
                    <a:pt x="10967" y="3775"/>
                    <a:pt x="10859" y="2858"/>
                  </a:cubicBezTo>
                  <a:cubicBezTo>
                    <a:pt x="10848" y="2770"/>
                    <a:pt x="10786" y="2702"/>
                    <a:pt x="10701" y="2702"/>
                  </a:cubicBezTo>
                  <a:cubicBezTo>
                    <a:pt x="10695" y="2702"/>
                    <a:pt x="10688" y="2702"/>
                    <a:pt x="10681" y="2703"/>
                  </a:cubicBezTo>
                  <a:cubicBezTo>
                    <a:pt x="10597" y="2727"/>
                    <a:pt x="10526" y="2798"/>
                    <a:pt x="10538" y="2882"/>
                  </a:cubicBezTo>
                  <a:cubicBezTo>
                    <a:pt x="10609" y="3632"/>
                    <a:pt x="10074" y="4001"/>
                    <a:pt x="10026" y="4060"/>
                  </a:cubicBezTo>
                  <a:cubicBezTo>
                    <a:pt x="9922" y="4164"/>
                    <a:pt x="9777" y="4221"/>
                    <a:pt x="9630" y="4221"/>
                  </a:cubicBezTo>
                  <a:cubicBezTo>
                    <a:pt x="9491" y="4221"/>
                    <a:pt x="9350" y="4170"/>
                    <a:pt x="9240" y="4060"/>
                  </a:cubicBezTo>
                  <a:lnTo>
                    <a:pt x="8228" y="3048"/>
                  </a:lnTo>
                  <a:cubicBezTo>
                    <a:pt x="8002" y="2822"/>
                    <a:pt x="8026" y="2477"/>
                    <a:pt x="8228" y="2263"/>
                  </a:cubicBezTo>
                  <a:cubicBezTo>
                    <a:pt x="8300" y="2203"/>
                    <a:pt x="8621" y="1739"/>
                    <a:pt x="9276" y="1739"/>
                  </a:cubicBezTo>
                  <a:cubicBezTo>
                    <a:pt x="9716" y="1739"/>
                    <a:pt x="10109" y="1965"/>
                    <a:pt x="10324" y="2298"/>
                  </a:cubicBezTo>
                  <a:cubicBezTo>
                    <a:pt x="10353" y="2350"/>
                    <a:pt x="10406" y="2379"/>
                    <a:pt x="10462" y="2379"/>
                  </a:cubicBezTo>
                  <a:cubicBezTo>
                    <a:pt x="10495" y="2379"/>
                    <a:pt x="10530" y="2368"/>
                    <a:pt x="10562" y="2346"/>
                  </a:cubicBezTo>
                  <a:cubicBezTo>
                    <a:pt x="10645" y="2298"/>
                    <a:pt x="10669" y="2203"/>
                    <a:pt x="10609" y="2108"/>
                  </a:cubicBezTo>
                  <a:cubicBezTo>
                    <a:pt x="10297" y="1640"/>
                    <a:pt x="9787" y="1384"/>
                    <a:pt x="9254" y="1384"/>
                  </a:cubicBezTo>
                  <a:cubicBezTo>
                    <a:pt x="9095" y="1384"/>
                    <a:pt x="8934" y="1406"/>
                    <a:pt x="8776" y="1453"/>
                  </a:cubicBezTo>
                  <a:lnTo>
                    <a:pt x="8526" y="1453"/>
                  </a:lnTo>
                  <a:cubicBezTo>
                    <a:pt x="8335" y="1453"/>
                    <a:pt x="8145" y="1358"/>
                    <a:pt x="8038" y="1167"/>
                  </a:cubicBezTo>
                  <a:lnTo>
                    <a:pt x="7907" y="929"/>
                  </a:lnTo>
                  <a:cubicBezTo>
                    <a:pt x="7561" y="358"/>
                    <a:pt x="6918" y="0"/>
                    <a:pt x="625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27316F"/>
                </a:solidFill>
              </a:endParaRPr>
            </a:p>
          </p:txBody>
        </p:sp>
        <p:sp>
          <p:nvSpPr>
            <p:cNvPr id="18" name="Google Shape;13681;p70">
              <a:extLst>
                <a:ext uri="{FF2B5EF4-FFF2-40B4-BE49-F238E27FC236}">
                  <a16:creationId xmlns:a16="http://schemas.microsoft.com/office/drawing/2014/main" id="{8D8E8DCA-6751-1223-5E90-806AFE2F05F9}"/>
                </a:ext>
              </a:extLst>
            </p:cNvPr>
            <p:cNvSpPr/>
            <p:nvPr/>
          </p:nvSpPr>
          <p:spPr>
            <a:xfrm>
              <a:off x="1354928" y="1618716"/>
              <a:ext cx="224960" cy="206517"/>
            </a:xfrm>
            <a:custGeom>
              <a:avLst/>
              <a:gdLst/>
              <a:ahLst/>
              <a:cxnLst/>
              <a:rect l="l" t="t" r="r" b="b"/>
              <a:pathLst>
                <a:path w="7062" h="6483" extrusionOk="0">
                  <a:moveTo>
                    <a:pt x="3753" y="1"/>
                  </a:moveTo>
                  <a:cubicBezTo>
                    <a:pt x="2094" y="1"/>
                    <a:pt x="465" y="1260"/>
                    <a:pt x="465" y="3249"/>
                  </a:cubicBezTo>
                  <a:cubicBezTo>
                    <a:pt x="465" y="5198"/>
                    <a:pt x="2076" y="6483"/>
                    <a:pt x="3742" y="6483"/>
                  </a:cubicBezTo>
                  <a:cubicBezTo>
                    <a:pt x="4589" y="6483"/>
                    <a:pt x="5450" y="6150"/>
                    <a:pt x="6121" y="5404"/>
                  </a:cubicBezTo>
                  <a:cubicBezTo>
                    <a:pt x="6347" y="5165"/>
                    <a:pt x="6513" y="4880"/>
                    <a:pt x="6656" y="4582"/>
                  </a:cubicBezTo>
                  <a:cubicBezTo>
                    <a:pt x="6704" y="4487"/>
                    <a:pt x="6656" y="4403"/>
                    <a:pt x="6561" y="4356"/>
                  </a:cubicBezTo>
                  <a:cubicBezTo>
                    <a:pt x="6540" y="4347"/>
                    <a:pt x="6518" y="4342"/>
                    <a:pt x="6496" y="4342"/>
                  </a:cubicBezTo>
                  <a:cubicBezTo>
                    <a:pt x="6433" y="4342"/>
                    <a:pt x="6373" y="4380"/>
                    <a:pt x="6347" y="4451"/>
                  </a:cubicBezTo>
                  <a:cubicBezTo>
                    <a:pt x="5882" y="5463"/>
                    <a:pt x="4858" y="6142"/>
                    <a:pt x="3704" y="6142"/>
                  </a:cubicBezTo>
                  <a:cubicBezTo>
                    <a:pt x="1358" y="6142"/>
                    <a:pt x="1" y="3499"/>
                    <a:pt x="1322" y="1594"/>
                  </a:cubicBezTo>
                  <a:cubicBezTo>
                    <a:pt x="1903" y="762"/>
                    <a:pt x="2811" y="339"/>
                    <a:pt x="3721" y="339"/>
                  </a:cubicBezTo>
                  <a:cubicBezTo>
                    <a:pt x="4621" y="339"/>
                    <a:pt x="5522" y="753"/>
                    <a:pt x="6109" y="1594"/>
                  </a:cubicBezTo>
                  <a:cubicBezTo>
                    <a:pt x="6561" y="2260"/>
                    <a:pt x="6716" y="3082"/>
                    <a:pt x="6549" y="3844"/>
                  </a:cubicBezTo>
                  <a:cubicBezTo>
                    <a:pt x="6537" y="3927"/>
                    <a:pt x="6597" y="4022"/>
                    <a:pt x="6680" y="4034"/>
                  </a:cubicBezTo>
                  <a:cubicBezTo>
                    <a:pt x="6688" y="4035"/>
                    <a:pt x="6696" y="4036"/>
                    <a:pt x="6704" y="4036"/>
                  </a:cubicBezTo>
                  <a:cubicBezTo>
                    <a:pt x="6789" y="4036"/>
                    <a:pt x="6861" y="3980"/>
                    <a:pt x="6883" y="3903"/>
                  </a:cubicBezTo>
                  <a:cubicBezTo>
                    <a:pt x="7061" y="3046"/>
                    <a:pt x="6894" y="2141"/>
                    <a:pt x="6359" y="1379"/>
                  </a:cubicBezTo>
                  <a:cubicBezTo>
                    <a:pt x="5689" y="426"/>
                    <a:pt x="4716" y="1"/>
                    <a:pt x="37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27316F"/>
                </a:solidFill>
              </a:endParaRPr>
            </a:p>
          </p:txBody>
        </p:sp>
        <p:sp>
          <p:nvSpPr>
            <p:cNvPr id="19" name="Google Shape;13682;p70">
              <a:extLst>
                <a:ext uri="{FF2B5EF4-FFF2-40B4-BE49-F238E27FC236}">
                  <a16:creationId xmlns:a16="http://schemas.microsoft.com/office/drawing/2014/main" id="{7B2F5F18-0341-8E5F-D13D-327B33A449D9}"/>
                </a:ext>
              </a:extLst>
            </p:cNvPr>
            <p:cNvSpPr/>
            <p:nvPr/>
          </p:nvSpPr>
          <p:spPr>
            <a:xfrm>
              <a:off x="1453553" y="1643305"/>
              <a:ext cx="73235" cy="141436"/>
            </a:xfrm>
            <a:custGeom>
              <a:avLst/>
              <a:gdLst/>
              <a:ahLst/>
              <a:cxnLst/>
              <a:rect l="l" t="t" r="r" b="b"/>
              <a:pathLst>
                <a:path w="2299" h="4440" extrusionOk="0">
                  <a:moveTo>
                    <a:pt x="572" y="345"/>
                  </a:moveTo>
                  <a:cubicBezTo>
                    <a:pt x="703" y="345"/>
                    <a:pt x="810" y="441"/>
                    <a:pt x="810" y="583"/>
                  </a:cubicBezTo>
                  <a:lnTo>
                    <a:pt x="810" y="2191"/>
                  </a:lnTo>
                  <a:cubicBezTo>
                    <a:pt x="727" y="2155"/>
                    <a:pt x="640" y="2137"/>
                    <a:pt x="555" y="2137"/>
                  </a:cubicBezTo>
                  <a:cubicBezTo>
                    <a:pt x="471" y="2137"/>
                    <a:pt x="387" y="2155"/>
                    <a:pt x="310" y="2191"/>
                  </a:cubicBezTo>
                  <a:lnTo>
                    <a:pt x="310" y="583"/>
                  </a:lnTo>
                  <a:lnTo>
                    <a:pt x="334" y="583"/>
                  </a:lnTo>
                  <a:cubicBezTo>
                    <a:pt x="334" y="452"/>
                    <a:pt x="429" y="345"/>
                    <a:pt x="572" y="345"/>
                  </a:cubicBezTo>
                  <a:close/>
                  <a:moveTo>
                    <a:pt x="610" y="2488"/>
                  </a:moveTo>
                  <a:cubicBezTo>
                    <a:pt x="726" y="2488"/>
                    <a:pt x="736" y="2510"/>
                    <a:pt x="1905" y="3703"/>
                  </a:cubicBezTo>
                  <a:cubicBezTo>
                    <a:pt x="1977" y="3798"/>
                    <a:pt x="1977" y="3941"/>
                    <a:pt x="1893" y="4036"/>
                  </a:cubicBezTo>
                  <a:cubicBezTo>
                    <a:pt x="1846" y="4078"/>
                    <a:pt x="1783" y="4099"/>
                    <a:pt x="1721" y="4099"/>
                  </a:cubicBezTo>
                  <a:cubicBezTo>
                    <a:pt x="1658" y="4099"/>
                    <a:pt x="1596" y="4078"/>
                    <a:pt x="1548" y="4036"/>
                  </a:cubicBezTo>
                  <a:lnTo>
                    <a:pt x="417" y="2905"/>
                  </a:lnTo>
                  <a:cubicBezTo>
                    <a:pt x="274" y="2750"/>
                    <a:pt x="369" y="2488"/>
                    <a:pt x="596" y="2488"/>
                  </a:cubicBezTo>
                  <a:cubicBezTo>
                    <a:pt x="600" y="2488"/>
                    <a:pt x="605" y="2488"/>
                    <a:pt x="610" y="2488"/>
                  </a:cubicBezTo>
                  <a:close/>
                  <a:moveTo>
                    <a:pt x="584" y="0"/>
                  </a:moveTo>
                  <a:cubicBezTo>
                    <a:pt x="250" y="0"/>
                    <a:pt x="0" y="274"/>
                    <a:pt x="0" y="583"/>
                  </a:cubicBezTo>
                  <a:lnTo>
                    <a:pt x="0" y="2715"/>
                  </a:lnTo>
                  <a:cubicBezTo>
                    <a:pt x="0" y="2858"/>
                    <a:pt x="60" y="3024"/>
                    <a:pt x="167" y="3131"/>
                  </a:cubicBezTo>
                  <a:cubicBezTo>
                    <a:pt x="1322" y="4262"/>
                    <a:pt x="1310" y="4334"/>
                    <a:pt x="1524" y="4405"/>
                  </a:cubicBezTo>
                  <a:cubicBezTo>
                    <a:pt x="1589" y="4428"/>
                    <a:pt x="1655" y="4439"/>
                    <a:pt x="1720" y="4439"/>
                  </a:cubicBezTo>
                  <a:cubicBezTo>
                    <a:pt x="2023" y="4439"/>
                    <a:pt x="2298" y="4201"/>
                    <a:pt x="2298" y="3858"/>
                  </a:cubicBezTo>
                  <a:cubicBezTo>
                    <a:pt x="2298" y="3703"/>
                    <a:pt x="2227" y="3572"/>
                    <a:pt x="2132" y="3453"/>
                  </a:cubicBezTo>
                  <a:lnTo>
                    <a:pt x="1167" y="2488"/>
                  </a:lnTo>
                  <a:lnTo>
                    <a:pt x="1167" y="583"/>
                  </a:lnTo>
                  <a:cubicBezTo>
                    <a:pt x="1167" y="250"/>
                    <a:pt x="893" y="0"/>
                    <a:pt x="5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27316F"/>
                </a:solidFill>
              </a:endParaRPr>
            </a:p>
          </p:txBody>
        </p:sp>
      </p:grpSp>
    </p:spTree>
    <p:extLst>
      <p:ext uri="{BB962C8B-B14F-4D97-AF65-F5344CB8AC3E}">
        <p14:creationId xmlns:p14="http://schemas.microsoft.com/office/powerpoint/2010/main" val="3970804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ircle(in)">
                                      <p:cBhvr>
                                        <p:cTn id="7" dur="1000"/>
                                        <p:tgtEl>
                                          <p:spTgt spid="1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circle(in)">
                                      <p:cBhvr>
                                        <p:cTn id="10" dur="1000"/>
                                        <p:tgtEl>
                                          <p:spTgt spid="13">
                                            <p:txEl>
                                              <p:pRg st="0" end="0"/>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circle(in)">
                                      <p:cBhvr>
                                        <p:cTn id="13" dur="10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45"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ppt_w</p:attrName>
                                        </p:attrNameLst>
                                      </p:cBhvr>
                                      <p:tavLst>
                                        <p:tav tm="0" fmla="#ppt_w*sin(2.5*pi*$)">
                                          <p:val>
                                            <p:fltVal val="0"/>
                                          </p:val>
                                        </p:tav>
                                        <p:tav tm="100000">
                                          <p:val>
                                            <p:fltVal val="1"/>
                                          </p:val>
                                        </p:tav>
                                      </p:tavLst>
                                    </p:anim>
                                    <p:anim calcmode="lin" valueType="num">
                                      <p:cBhvr>
                                        <p:cTn id="20" dur="1000" fill="hold"/>
                                        <p:tgtEl>
                                          <p:spTgt spid="4"/>
                                        </p:tgtEl>
                                        <p:attrNameLst>
                                          <p:attrName>ppt_h</p:attrName>
                                        </p:attrNameLst>
                                      </p:cBhvr>
                                      <p:tavLst>
                                        <p:tav tm="0">
                                          <p:val>
                                            <p:strVal val="#ppt_h"/>
                                          </p:val>
                                        </p:tav>
                                        <p:tav tm="100000">
                                          <p:val>
                                            <p:strVal val="#ppt_h"/>
                                          </p:val>
                                        </p:tav>
                                      </p:tavLst>
                                    </p:anim>
                                  </p:childTnLst>
                                </p:cTn>
                              </p:par>
                              <p:par>
                                <p:cTn id="21" presetID="45"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1000"/>
                                        <p:tgtEl>
                                          <p:spTgt spid="3"/>
                                        </p:tgtEl>
                                      </p:cBhvr>
                                    </p:animEffect>
                                    <p:anim calcmode="lin" valueType="num">
                                      <p:cBhvr>
                                        <p:cTn id="24" dur="1000" fill="hold"/>
                                        <p:tgtEl>
                                          <p:spTgt spid="3"/>
                                        </p:tgtEl>
                                        <p:attrNameLst>
                                          <p:attrName>ppt_w</p:attrName>
                                        </p:attrNameLst>
                                      </p:cBhvr>
                                      <p:tavLst>
                                        <p:tav tm="0" fmla="#ppt_w*sin(2.5*pi*$)">
                                          <p:val>
                                            <p:fltVal val="0"/>
                                          </p:val>
                                        </p:tav>
                                        <p:tav tm="100000">
                                          <p:val>
                                            <p:fltVal val="1"/>
                                          </p:val>
                                        </p:tav>
                                      </p:tavLst>
                                    </p:anim>
                                    <p:anim calcmode="lin" valueType="num">
                                      <p:cBhvr>
                                        <p:cTn id="25" dur="1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build="p"/>
      <p:bldP spid="14" grpId="0"/>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5E9B6-C0EE-6DFD-CC30-73032CF70790}"/>
              </a:ext>
            </a:extLst>
          </p:cNvPr>
          <p:cNvSpPr>
            <a:spLocks noGrp="1"/>
          </p:cNvSpPr>
          <p:nvPr>
            <p:ph type="title"/>
          </p:nvPr>
        </p:nvSpPr>
        <p:spPr>
          <a:xfrm>
            <a:off x="738454" y="300445"/>
            <a:ext cx="7741922" cy="572700"/>
          </a:xfrm>
        </p:spPr>
        <p:txBody>
          <a:bodyPr/>
          <a:lstStyle/>
          <a:p>
            <a:r>
              <a:rPr lang="en-US" dirty="0"/>
              <a:t>PHƯƠNG PHÁP NGHIÊN CỨU</a:t>
            </a:r>
            <a:endParaRPr lang="vi-VN" dirty="0"/>
          </a:p>
        </p:txBody>
      </p:sp>
      <p:sp>
        <p:nvSpPr>
          <p:cNvPr id="6" name="Google Shape;511;p44">
            <a:extLst>
              <a:ext uri="{FF2B5EF4-FFF2-40B4-BE49-F238E27FC236}">
                <a16:creationId xmlns:a16="http://schemas.microsoft.com/office/drawing/2014/main" id="{FE18DB9F-44D8-E572-C8E1-2AA10305419D}"/>
              </a:ext>
            </a:extLst>
          </p:cNvPr>
          <p:cNvSpPr txBox="1">
            <a:spLocks/>
          </p:cNvSpPr>
          <p:nvPr/>
        </p:nvSpPr>
        <p:spPr>
          <a:xfrm>
            <a:off x="1032734" y="1058917"/>
            <a:ext cx="2918400" cy="659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pPr>
            <a:r>
              <a:rPr lang="vi-VN" sz="1600" b="1" dirty="0">
                <a:solidFill>
                  <a:srgbClr val="FF0000"/>
                </a:solidFill>
                <a:latin typeface="Montserrat" panose="00000500000000000000" pitchFamily="2" charset="0"/>
              </a:rPr>
              <a:t>THIẾT KẾ NGHIÊN CỨU</a:t>
            </a:r>
          </a:p>
        </p:txBody>
      </p:sp>
      <p:sp>
        <p:nvSpPr>
          <p:cNvPr id="7" name="Google Shape;512;p44">
            <a:extLst>
              <a:ext uri="{FF2B5EF4-FFF2-40B4-BE49-F238E27FC236}">
                <a16:creationId xmlns:a16="http://schemas.microsoft.com/office/drawing/2014/main" id="{8DC75EB8-0D34-F524-908B-A5A898536384}"/>
              </a:ext>
            </a:extLst>
          </p:cNvPr>
          <p:cNvSpPr txBox="1">
            <a:spLocks/>
          </p:cNvSpPr>
          <p:nvPr/>
        </p:nvSpPr>
        <p:spPr>
          <a:xfrm>
            <a:off x="916733" y="1376011"/>
            <a:ext cx="3709479" cy="44646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r>
              <a:rPr lang="en-GB" sz="1600" dirty="0" err="1">
                <a:solidFill>
                  <a:srgbClr val="27316F"/>
                </a:solidFill>
                <a:latin typeface="Montserrat" panose="00000500000000000000" pitchFamily="2" charset="0"/>
              </a:rPr>
              <a:t>Nghiên</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cứu</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ngang</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phân</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tích</a:t>
            </a:r>
            <a:endParaRPr lang="en-GB" dirty="0">
              <a:solidFill>
                <a:srgbClr val="27316F"/>
              </a:solidFill>
              <a:latin typeface="Montserrat" panose="00000500000000000000" pitchFamily="2" charset="0"/>
            </a:endParaRPr>
          </a:p>
        </p:txBody>
      </p:sp>
      <p:grpSp>
        <p:nvGrpSpPr>
          <p:cNvPr id="10" name="Google Shape;515;p44">
            <a:extLst>
              <a:ext uri="{FF2B5EF4-FFF2-40B4-BE49-F238E27FC236}">
                <a16:creationId xmlns:a16="http://schemas.microsoft.com/office/drawing/2014/main" id="{F9321724-36CC-4920-E8FF-B43D84F9D6B8}"/>
              </a:ext>
            </a:extLst>
          </p:cNvPr>
          <p:cNvGrpSpPr/>
          <p:nvPr/>
        </p:nvGrpSpPr>
        <p:grpSpPr>
          <a:xfrm>
            <a:off x="6220205" y="1924567"/>
            <a:ext cx="693891" cy="633257"/>
            <a:chOff x="1958520" y="2302574"/>
            <a:chExt cx="359213" cy="327807"/>
          </a:xfrm>
        </p:grpSpPr>
        <p:sp>
          <p:nvSpPr>
            <p:cNvPr id="11" name="Google Shape;516;p44">
              <a:extLst>
                <a:ext uri="{FF2B5EF4-FFF2-40B4-BE49-F238E27FC236}">
                  <a16:creationId xmlns:a16="http://schemas.microsoft.com/office/drawing/2014/main" id="{FF003CC1-83C6-28B0-F7E6-6656FF5A7A9D}"/>
                </a:ext>
              </a:extLst>
            </p:cNvPr>
            <p:cNvSpPr/>
            <p:nvPr/>
          </p:nvSpPr>
          <p:spPr>
            <a:xfrm>
              <a:off x="1958520" y="2302574"/>
              <a:ext cx="359213" cy="327807"/>
            </a:xfrm>
            <a:custGeom>
              <a:avLst/>
              <a:gdLst/>
              <a:ahLst/>
              <a:cxnLst/>
              <a:rect l="l" t="t" r="r" b="b"/>
              <a:pathLst>
                <a:path w="11312" h="10323" extrusionOk="0">
                  <a:moveTo>
                    <a:pt x="7168" y="8132"/>
                  </a:moveTo>
                  <a:lnTo>
                    <a:pt x="7501" y="9204"/>
                  </a:lnTo>
                  <a:lnTo>
                    <a:pt x="3799" y="9204"/>
                  </a:lnTo>
                  <a:lnTo>
                    <a:pt x="4120" y="8132"/>
                  </a:lnTo>
                  <a:close/>
                  <a:moveTo>
                    <a:pt x="8466" y="9537"/>
                  </a:moveTo>
                  <a:cubicBezTo>
                    <a:pt x="8597" y="9537"/>
                    <a:pt x="8704" y="9656"/>
                    <a:pt x="8704" y="9775"/>
                  </a:cubicBezTo>
                  <a:cubicBezTo>
                    <a:pt x="8704" y="9906"/>
                    <a:pt x="8597" y="10013"/>
                    <a:pt x="8466" y="10013"/>
                  </a:cubicBezTo>
                  <a:lnTo>
                    <a:pt x="2810" y="10013"/>
                  </a:lnTo>
                  <a:cubicBezTo>
                    <a:pt x="2679" y="10013"/>
                    <a:pt x="2572" y="9906"/>
                    <a:pt x="2572" y="9775"/>
                  </a:cubicBezTo>
                  <a:cubicBezTo>
                    <a:pt x="2572" y="9644"/>
                    <a:pt x="2679" y="9537"/>
                    <a:pt x="2810" y="9537"/>
                  </a:cubicBezTo>
                  <a:close/>
                  <a:moveTo>
                    <a:pt x="1072" y="0"/>
                  </a:moveTo>
                  <a:cubicBezTo>
                    <a:pt x="477" y="0"/>
                    <a:pt x="0" y="476"/>
                    <a:pt x="0" y="1072"/>
                  </a:cubicBezTo>
                  <a:lnTo>
                    <a:pt x="0" y="7049"/>
                  </a:lnTo>
                  <a:cubicBezTo>
                    <a:pt x="0" y="7644"/>
                    <a:pt x="477" y="8120"/>
                    <a:pt x="1072" y="8120"/>
                  </a:cubicBezTo>
                  <a:lnTo>
                    <a:pt x="3763" y="8120"/>
                  </a:lnTo>
                  <a:lnTo>
                    <a:pt x="3441" y="9192"/>
                  </a:lnTo>
                  <a:lnTo>
                    <a:pt x="2822" y="9192"/>
                  </a:lnTo>
                  <a:cubicBezTo>
                    <a:pt x="2513" y="9192"/>
                    <a:pt x="2263" y="9442"/>
                    <a:pt x="2263" y="9751"/>
                  </a:cubicBezTo>
                  <a:cubicBezTo>
                    <a:pt x="2263" y="10073"/>
                    <a:pt x="2513" y="10323"/>
                    <a:pt x="2822" y="10323"/>
                  </a:cubicBezTo>
                  <a:lnTo>
                    <a:pt x="8478" y="10323"/>
                  </a:lnTo>
                  <a:cubicBezTo>
                    <a:pt x="8799" y="10323"/>
                    <a:pt x="9049" y="10073"/>
                    <a:pt x="9049" y="9751"/>
                  </a:cubicBezTo>
                  <a:cubicBezTo>
                    <a:pt x="9049" y="9442"/>
                    <a:pt x="8799" y="9192"/>
                    <a:pt x="8478" y="9192"/>
                  </a:cubicBezTo>
                  <a:lnTo>
                    <a:pt x="7870" y="9192"/>
                  </a:lnTo>
                  <a:lnTo>
                    <a:pt x="7549" y="8120"/>
                  </a:lnTo>
                  <a:lnTo>
                    <a:pt x="10240" y="8120"/>
                  </a:lnTo>
                  <a:cubicBezTo>
                    <a:pt x="10835" y="8120"/>
                    <a:pt x="11311" y="7644"/>
                    <a:pt x="11311" y="7049"/>
                  </a:cubicBezTo>
                  <a:lnTo>
                    <a:pt x="11311" y="1072"/>
                  </a:lnTo>
                  <a:cubicBezTo>
                    <a:pt x="11299" y="488"/>
                    <a:pt x="10823" y="0"/>
                    <a:pt x="10228" y="0"/>
                  </a:cubicBezTo>
                  <a:lnTo>
                    <a:pt x="2786" y="0"/>
                  </a:lnTo>
                  <a:cubicBezTo>
                    <a:pt x="2691" y="0"/>
                    <a:pt x="2620" y="72"/>
                    <a:pt x="2620" y="155"/>
                  </a:cubicBezTo>
                  <a:cubicBezTo>
                    <a:pt x="2620" y="250"/>
                    <a:pt x="2691" y="322"/>
                    <a:pt x="2786" y="322"/>
                  </a:cubicBezTo>
                  <a:lnTo>
                    <a:pt x="10228" y="322"/>
                  </a:lnTo>
                  <a:cubicBezTo>
                    <a:pt x="10621" y="322"/>
                    <a:pt x="10966" y="655"/>
                    <a:pt x="10966" y="1072"/>
                  </a:cubicBezTo>
                  <a:lnTo>
                    <a:pt x="10966" y="7049"/>
                  </a:lnTo>
                  <a:cubicBezTo>
                    <a:pt x="10966" y="7453"/>
                    <a:pt x="10645" y="7799"/>
                    <a:pt x="10228" y="7799"/>
                  </a:cubicBezTo>
                  <a:lnTo>
                    <a:pt x="1072" y="7799"/>
                  </a:lnTo>
                  <a:cubicBezTo>
                    <a:pt x="667" y="7799"/>
                    <a:pt x="322" y="7465"/>
                    <a:pt x="322" y="7049"/>
                  </a:cubicBezTo>
                  <a:lnTo>
                    <a:pt x="322" y="1072"/>
                  </a:lnTo>
                  <a:cubicBezTo>
                    <a:pt x="322" y="667"/>
                    <a:pt x="655" y="322"/>
                    <a:pt x="1072" y="322"/>
                  </a:cubicBezTo>
                  <a:lnTo>
                    <a:pt x="2108" y="322"/>
                  </a:lnTo>
                  <a:cubicBezTo>
                    <a:pt x="2203" y="322"/>
                    <a:pt x="2275" y="250"/>
                    <a:pt x="2275" y="155"/>
                  </a:cubicBezTo>
                  <a:cubicBezTo>
                    <a:pt x="2275" y="72"/>
                    <a:pt x="2203" y="0"/>
                    <a:pt x="21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517;p44">
              <a:extLst>
                <a:ext uri="{FF2B5EF4-FFF2-40B4-BE49-F238E27FC236}">
                  <a16:creationId xmlns:a16="http://schemas.microsoft.com/office/drawing/2014/main" id="{66A4C31E-BEA6-E868-1A56-FA7567DEF174}"/>
                </a:ext>
              </a:extLst>
            </p:cNvPr>
            <p:cNvSpPr/>
            <p:nvPr/>
          </p:nvSpPr>
          <p:spPr>
            <a:xfrm>
              <a:off x="1986877" y="2331313"/>
              <a:ext cx="302117" cy="184909"/>
            </a:xfrm>
            <a:custGeom>
              <a:avLst/>
              <a:gdLst/>
              <a:ahLst/>
              <a:cxnLst/>
              <a:rect l="l" t="t" r="r" b="b"/>
              <a:pathLst>
                <a:path w="9514" h="5823" extrusionOk="0">
                  <a:moveTo>
                    <a:pt x="179" y="0"/>
                  </a:moveTo>
                  <a:cubicBezTo>
                    <a:pt x="72" y="0"/>
                    <a:pt x="0" y="71"/>
                    <a:pt x="0" y="179"/>
                  </a:cubicBezTo>
                  <a:lnTo>
                    <a:pt x="0" y="5656"/>
                  </a:lnTo>
                  <a:cubicBezTo>
                    <a:pt x="0" y="5739"/>
                    <a:pt x="72" y="5822"/>
                    <a:pt x="167" y="5822"/>
                  </a:cubicBezTo>
                  <a:lnTo>
                    <a:pt x="9347" y="5822"/>
                  </a:lnTo>
                  <a:cubicBezTo>
                    <a:pt x="9430" y="5822"/>
                    <a:pt x="9513" y="5739"/>
                    <a:pt x="9513" y="5656"/>
                  </a:cubicBezTo>
                  <a:lnTo>
                    <a:pt x="9513" y="5072"/>
                  </a:lnTo>
                  <a:cubicBezTo>
                    <a:pt x="9513" y="4989"/>
                    <a:pt x="9430" y="4905"/>
                    <a:pt x="9347" y="4905"/>
                  </a:cubicBezTo>
                  <a:cubicBezTo>
                    <a:pt x="9252" y="4905"/>
                    <a:pt x="9180" y="4989"/>
                    <a:pt x="9180" y="5072"/>
                  </a:cubicBezTo>
                  <a:lnTo>
                    <a:pt x="9180" y="5489"/>
                  </a:lnTo>
                  <a:lnTo>
                    <a:pt x="346" y="5489"/>
                  </a:lnTo>
                  <a:lnTo>
                    <a:pt x="346" y="345"/>
                  </a:lnTo>
                  <a:lnTo>
                    <a:pt x="9180" y="345"/>
                  </a:lnTo>
                  <a:lnTo>
                    <a:pt x="9180" y="4405"/>
                  </a:lnTo>
                  <a:cubicBezTo>
                    <a:pt x="9168" y="4489"/>
                    <a:pt x="9240" y="4572"/>
                    <a:pt x="9347" y="4572"/>
                  </a:cubicBezTo>
                  <a:cubicBezTo>
                    <a:pt x="9430" y="4572"/>
                    <a:pt x="9513" y="4489"/>
                    <a:pt x="9513" y="4405"/>
                  </a:cubicBezTo>
                  <a:lnTo>
                    <a:pt x="9513" y="179"/>
                  </a:lnTo>
                  <a:cubicBezTo>
                    <a:pt x="9513" y="71"/>
                    <a:pt x="9430" y="0"/>
                    <a:pt x="9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518;p44">
              <a:extLst>
                <a:ext uri="{FF2B5EF4-FFF2-40B4-BE49-F238E27FC236}">
                  <a16:creationId xmlns:a16="http://schemas.microsoft.com/office/drawing/2014/main" id="{7585CFDF-EB1B-AE3A-489A-54C7886FE854}"/>
                </a:ext>
              </a:extLst>
            </p:cNvPr>
            <p:cNvSpPr/>
            <p:nvPr/>
          </p:nvSpPr>
          <p:spPr>
            <a:xfrm>
              <a:off x="2131521" y="2526701"/>
              <a:ext cx="11908" cy="10638"/>
            </a:xfrm>
            <a:custGeom>
              <a:avLst/>
              <a:gdLst/>
              <a:ahLst/>
              <a:cxnLst/>
              <a:rect l="l" t="t" r="r" b="b"/>
              <a:pathLst>
                <a:path w="375" h="335" extrusionOk="0">
                  <a:moveTo>
                    <a:pt x="176" y="0"/>
                  </a:moveTo>
                  <a:cubicBezTo>
                    <a:pt x="167" y="0"/>
                    <a:pt x="158" y="1"/>
                    <a:pt x="148" y="3"/>
                  </a:cubicBezTo>
                  <a:cubicBezTo>
                    <a:pt x="77" y="26"/>
                    <a:pt x="17" y="86"/>
                    <a:pt x="17" y="157"/>
                  </a:cubicBezTo>
                  <a:cubicBezTo>
                    <a:pt x="1" y="258"/>
                    <a:pt x="95" y="334"/>
                    <a:pt x="186" y="334"/>
                  </a:cubicBezTo>
                  <a:cubicBezTo>
                    <a:pt x="225" y="334"/>
                    <a:pt x="263" y="320"/>
                    <a:pt x="291" y="288"/>
                  </a:cubicBezTo>
                  <a:cubicBezTo>
                    <a:pt x="375" y="229"/>
                    <a:pt x="375" y="145"/>
                    <a:pt x="327" y="86"/>
                  </a:cubicBezTo>
                  <a:cubicBezTo>
                    <a:pt x="296" y="34"/>
                    <a:pt x="238" y="0"/>
                    <a:pt x="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 name="Rectangle 17">
            <a:extLst>
              <a:ext uri="{FF2B5EF4-FFF2-40B4-BE49-F238E27FC236}">
                <a16:creationId xmlns:a16="http://schemas.microsoft.com/office/drawing/2014/main" id="{158F3E75-6A56-B26F-A13F-E05948D54444}"/>
              </a:ext>
            </a:extLst>
          </p:cNvPr>
          <p:cNvSpPr/>
          <p:nvPr/>
        </p:nvSpPr>
        <p:spPr>
          <a:xfrm>
            <a:off x="261258" y="0"/>
            <a:ext cx="477196" cy="60089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3</a:t>
            </a:r>
            <a:endParaRPr lang="vi-VN" sz="2000" b="1" dirty="0">
              <a:latin typeface="Montserrat" panose="00000500000000000000" pitchFamily="2" charset="0"/>
            </a:endParaRPr>
          </a:p>
        </p:txBody>
      </p:sp>
      <p:pic>
        <p:nvPicPr>
          <p:cNvPr id="23" name="Picture 22">
            <a:extLst>
              <a:ext uri="{FF2B5EF4-FFF2-40B4-BE49-F238E27FC236}">
                <a16:creationId xmlns:a16="http://schemas.microsoft.com/office/drawing/2014/main" id="{591C87F5-9500-B6D6-E1E2-8BBA54E1870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 name="Google Shape;16564;p75">
            <a:extLst>
              <a:ext uri="{FF2B5EF4-FFF2-40B4-BE49-F238E27FC236}">
                <a16:creationId xmlns:a16="http://schemas.microsoft.com/office/drawing/2014/main" id="{3CB8F1B6-1663-0D64-5279-3A8A7325D4BD}"/>
              </a:ext>
            </a:extLst>
          </p:cNvPr>
          <p:cNvGrpSpPr/>
          <p:nvPr/>
        </p:nvGrpSpPr>
        <p:grpSpPr>
          <a:xfrm>
            <a:off x="278716" y="1056447"/>
            <a:ext cx="779284" cy="723545"/>
            <a:chOff x="6069423" y="2891892"/>
            <a:chExt cx="362321" cy="364231"/>
          </a:xfrm>
          <a:solidFill>
            <a:srgbClr val="FF0000"/>
          </a:solidFill>
        </p:grpSpPr>
        <p:sp>
          <p:nvSpPr>
            <p:cNvPr id="25" name="Google Shape;16565;p75">
              <a:extLst>
                <a:ext uri="{FF2B5EF4-FFF2-40B4-BE49-F238E27FC236}">
                  <a16:creationId xmlns:a16="http://schemas.microsoft.com/office/drawing/2014/main" id="{96AB77D8-07D5-82DA-EE82-95907EA3B618}"/>
                </a:ext>
              </a:extLst>
            </p:cNvPr>
            <p:cNvSpPr/>
            <p:nvPr/>
          </p:nvSpPr>
          <p:spPr>
            <a:xfrm>
              <a:off x="6069423" y="2891892"/>
              <a:ext cx="278958" cy="278958"/>
            </a:xfrm>
            <a:custGeom>
              <a:avLst/>
              <a:gdLst/>
              <a:ahLst/>
              <a:cxnLst/>
              <a:rect l="l" t="t" r="r" b="b"/>
              <a:pathLst>
                <a:path w="8764" h="8764" extrusionOk="0">
                  <a:moveTo>
                    <a:pt x="4120" y="1"/>
                  </a:moveTo>
                  <a:cubicBezTo>
                    <a:pt x="3858" y="1"/>
                    <a:pt x="3632" y="203"/>
                    <a:pt x="3572" y="453"/>
                  </a:cubicBezTo>
                  <a:lnTo>
                    <a:pt x="3406" y="1299"/>
                  </a:lnTo>
                  <a:cubicBezTo>
                    <a:pt x="3227" y="1358"/>
                    <a:pt x="3060" y="1418"/>
                    <a:pt x="2906" y="1513"/>
                  </a:cubicBezTo>
                  <a:lnTo>
                    <a:pt x="2191" y="1037"/>
                  </a:lnTo>
                  <a:cubicBezTo>
                    <a:pt x="2096" y="971"/>
                    <a:pt x="1987" y="940"/>
                    <a:pt x="1879" y="940"/>
                  </a:cubicBezTo>
                  <a:cubicBezTo>
                    <a:pt x="1732" y="940"/>
                    <a:pt x="1587" y="998"/>
                    <a:pt x="1477" y="1108"/>
                  </a:cubicBezTo>
                  <a:lnTo>
                    <a:pt x="1096" y="1477"/>
                  </a:lnTo>
                  <a:cubicBezTo>
                    <a:pt x="905" y="1668"/>
                    <a:pt x="882" y="1965"/>
                    <a:pt x="1024" y="2191"/>
                  </a:cubicBezTo>
                  <a:lnTo>
                    <a:pt x="1501" y="2906"/>
                  </a:lnTo>
                  <a:cubicBezTo>
                    <a:pt x="1417" y="3073"/>
                    <a:pt x="1358" y="3239"/>
                    <a:pt x="1298" y="3406"/>
                  </a:cubicBezTo>
                  <a:lnTo>
                    <a:pt x="441" y="3573"/>
                  </a:lnTo>
                  <a:cubicBezTo>
                    <a:pt x="179" y="3632"/>
                    <a:pt x="0" y="3858"/>
                    <a:pt x="0" y="4132"/>
                  </a:cubicBezTo>
                  <a:lnTo>
                    <a:pt x="0" y="4644"/>
                  </a:lnTo>
                  <a:cubicBezTo>
                    <a:pt x="0" y="4918"/>
                    <a:pt x="191" y="5132"/>
                    <a:pt x="441" y="5204"/>
                  </a:cubicBezTo>
                  <a:lnTo>
                    <a:pt x="1298" y="5359"/>
                  </a:lnTo>
                  <a:cubicBezTo>
                    <a:pt x="1358" y="5537"/>
                    <a:pt x="1417" y="5704"/>
                    <a:pt x="1501" y="5871"/>
                  </a:cubicBezTo>
                  <a:lnTo>
                    <a:pt x="1024" y="6585"/>
                  </a:lnTo>
                  <a:cubicBezTo>
                    <a:pt x="882" y="6811"/>
                    <a:pt x="905" y="7109"/>
                    <a:pt x="1096" y="7299"/>
                  </a:cubicBezTo>
                  <a:lnTo>
                    <a:pt x="1477" y="7668"/>
                  </a:lnTo>
                  <a:cubicBezTo>
                    <a:pt x="1587" y="7778"/>
                    <a:pt x="1732" y="7837"/>
                    <a:pt x="1879" y="7837"/>
                  </a:cubicBezTo>
                  <a:cubicBezTo>
                    <a:pt x="1987" y="7837"/>
                    <a:pt x="2096" y="7805"/>
                    <a:pt x="2191" y="7740"/>
                  </a:cubicBezTo>
                  <a:lnTo>
                    <a:pt x="2906" y="7264"/>
                  </a:lnTo>
                  <a:cubicBezTo>
                    <a:pt x="3060" y="7359"/>
                    <a:pt x="3227" y="7418"/>
                    <a:pt x="3406" y="7478"/>
                  </a:cubicBezTo>
                  <a:lnTo>
                    <a:pt x="3572" y="8323"/>
                  </a:lnTo>
                  <a:cubicBezTo>
                    <a:pt x="3632" y="8585"/>
                    <a:pt x="3858" y="8764"/>
                    <a:pt x="4120" y="8764"/>
                  </a:cubicBezTo>
                  <a:lnTo>
                    <a:pt x="4644" y="8764"/>
                  </a:lnTo>
                  <a:cubicBezTo>
                    <a:pt x="4906" y="8764"/>
                    <a:pt x="5132" y="8573"/>
                    <a:pt x="5192" y="8323"/>
                  </a:cubicBezTo>
                  <a:lnTo>
                    <a:pt x="5358" y="7478"/>
                  </a:lnTo>
                  <a:cubicBezTo>
                    <a:pt x="5489" y="7430"/>
                    <a:pt x="5620" y="7371"/>
                    <a:pt x="5763" y="7311"/>
                  </a:cubicBezTo>
                  <a:cubicBezTo>
                    <a:pt x="5846" y="7299"/>
                    <a:pt x="5894" y="7192"/>
                    <a:pt x="5846" y="7109"/>
                  </a:cubicBezTo>
                  <a:cubicBezTo>
                    <a:pt x="5812" y="7039"/>
                    <a:pt x="5751" y="6995"/>
                    <a:pt x="5684" y="6995"/>
                  </a:cubicBezTo>
                  <a:cubicBezTo>
                    <a:pt x="5659" y="6995"/>
                    <a:pt x="5634" y="7001"/>
                    <a:pt x="5608" y="7014"/>
                  </a:cubicBezTo>
                  <a:cubicBezTo>
                    <a:pt x="5465" y="7085"/>
                    <a:pt x="5311" y="7144"/>
                    <a:pt x="5144" y="7180"/>
                  </a:cubicBezTo>
                  <a:cubicBezTo>
                    <a:pt x="5084" y="7192"/>
                    <a:pt x="5025" y="7252"/>
                    <a:pt x="5013" y="7311"/>
                  </a:cubicBezTo>
                  <a:lnTo>
                    <a:pt x="4823" y="8264"/>
                  </a:lnTo>
                  <a:cubicBezTo>
                    <a:pt x="4811" y="8347"/>
                    <a:pt x="4715" y="8430"/>
                    <a:pt x="4632" y="8430"/>
                  </a:cubicBezTo>
                  <a:lnTo>
                    <a:pt x="4108" y="8430"/>
                  </a:lnTo>
                  <a:cubicBezTo>
                    <a:pt x="4013" y="8430"/>
                    <a:pt x="3930" y="8347"/>
                    <a:pt x="3918" y="8264"/>
                  </a:cubicBezTo>
                  <a:lnTo>
                    <a:pt x="3715" y="7311"/>
                  </a:lnTo>
                  <a:cubicBezTo>
                    <a:pt x="3703" y="7252"/>
                    <a:pt x="3656" y="7192"/>
                    <a:pt x="3584" y="7180"/>
                  </a:cubicBezTo>
                  <a:cubicBezTo>
                    <a:pt x="3358" y="7121"/>
                    <a:pt x="3156" y="7025"/>
                    <a:pt x="2965" y="6906"/>
                  </a:cubicBezTo>
                  <a:cubicBezTo>
                    <a:pt x="2935" y="6894"/>
                    <a:pt x="2900" y="6888"/>
                    <a:pt x="2864" y="6888"/>
                  </a:cubicBezTo>
                  <a:cubicBezTo>
                    <a:pt x="2828" y="6888"/>
                    <a:pt x="2792" y="6894"/>
                    <a:pt x="2763" y="6906"/>
                  </a:cubicBezTo>
                  <a:lnTo>
                    <a:pt x="1965" y="7442"/>
                  </a:lnTo>
                  <a:cubicBezTo>
                    <a:pt x="1934" y="7468"/>
                    <a:pt x="1894" y="7480"/>
                    <a:pt x="1854" y="7480"/>
                  </a:cubicBezTo>
                  <a:cubicBezTo>
                    <a:pt x="1802" y="7480"/>
                    <a:pt x="1749" y="7459"/>
                    <a:pt x="1715" y="7418"/>
                  </a:cubicBezTo>
                  <a:lnTo>
                    <a:pt x="1334" y="7049"/>
                  </a:lnTo>
                  <a:cubicBezTo>
                    <a:pt x="1263" y="6966"/>
                    <a:pt x="1263" y="6859"/>
                    <a:pt x="1310" y="6787"/>
                  </a:cubicBezTo>
                  <a:lnTo>
                    <a:pt x="1846" y="5990"/>
                  </a:lnTo>
                  <a:cubicBezTo>
                    <a:pt x="1882" y="5930"/>
                    <a:pt x="1882" y="5859"/>
                    <a:pt x="1846" y="5799"/>
                  </a:cubicBezTo>
                  <a:cubicBezTo>
                    <a:pt x="1727" y="5597"/>
                    <a:pt x="1655" y="5382"/>
                    <a:pt x="1572" y="5168"/>
                  </a:cubicBezTo>
                  <a:cubicBezTo>
                    <a:pt x="1560" y="5109"/>
                    <a:pt x="1501" y="5049"/>
                    <a:pt x="1441" y="5037"/>
                  </a:cubicBezTo>
                  <a:lnTo>
                    <a:pt x="489" y="4847"/>
                  </a:lnTo>
                  <a:cubicBezTo>
                    <a:pt x="393" y="4823"/>
                    <a:pt x="322" y="4739"/>
                    <a:pt x="322" y="4644"/>
                  </a:cubicBezTo>
                  <a:lnTo>
                    <a:pt x="322" y="4132"/>
                  </a:lnTo>
                  <a:cubicBezTo>
                    <a:pt x="322" y="4037"/>
                    <a:pt x="393" y="3954"/>
                    <a:pt x="489" y="3930"/>
                  </a:cubicBezTo>
                  <a:lnTo>
                    <a:pt x="1441" y="3739"/>
                  </a:lnTo>
                  <a:cubicBezTo>
                    <a:pt x="1501" y="3727"/>
                    <a:pt x="1560" y="3680"/>
                    <a:pt x="1572" y="3608"/>
                  </a:cubicBezTo>
                  <a:cubicBezTo>
                    <a:pt x="1632" y="3382"/>
                    <a:pt x="1727" y="3180"/>
                    <a:pt x="1846" y="2977"/>
                  </a:cubicBezTo>
                  <a:cubicBezTo>
                    <a:pt x="1870" y="2918"/>
                    <a:pt x="1870" y="2846"/>
                    <a:pt x="1846" y="2787"/>
                  </a:cubicBezTo>
                  <a:lnTo>
                    <a:pt x="1310" y="1989"/>
                  </a:lnTo>
                  <a:cubicBezTo>
                    <a:pt x="1251" y="1906"/>
                    <a:pt x="1263" y="1787"/>
                    <a:pt x="1334" y="1727"/>
                  </a:cubicBezTo>
                  <a:lnTo>
                    <a:pt x="1715" y="1358"/>
                  </a:lnTo>
                  <a:cubicBezTo>
                    <a:pt x="1754" y="1319"/>
                    <a:pt x="1804" y="1301"/>
                    <a:pt x="1854" y="1301"/>
                  </a:cubicBezTo>
                  <a:cubicBezTo>
                    <a:pt x="1894" y="1301"/>
                    <a:pt x="1933" y="1313"/>
                    <a:pt x="1965" y="1334"/>
                  </a:cubicBezTo>
                  <a:lnTo>
                    <a:pt x="2763" y="1870"/>
                  </a:lnTo>
                  <a:cubicBezTo>
                    <a:pt x="2792" y="1888"/>
                    <a:pt x="2828" y="1897"/>
                    <a:pt x="2864" y="1897"/>
                  </a:cubicBezTo>
                  <a:cubicBezTo>
                    <a:pt x="2900" y="1897"/>
                    <a:pt x="2935" y="1888"/>
                    <a:pt x="2965" y="1870"/>
                  </a:cubicBezTo>
                  <a:cubicBezTo>
                    <a:pt x="3156" y="1751"/>
                    <a:pt x="3382" y="1668"/>
                    <a:pt x="3584" y="1596"/>
                  </a:cubicBezTo>
                  <a:cubicBezTo>
                    <a:pt x="3644" y="1584"/>
                    <a:pt x="3703" y="1525"/>
                    <a:pt x="3715" y="1465"/>
                  </a:cubicBezTo>
                  <a:lnTo>
                    <a:pt x="3918" y="513"/>
                  </a:lnTo>
                  <a:cubicBezTo>
                    <a:pt x="3930" y="417"/>
                    <a:pt x="4013" y="346"/>
                    <a:pt x="4108" y="346"/>
                  </a:cubicBezTo>
                  <a:lnTo>
                    <a:pt x="4632" y="346"/>
                  </a:lnTo>
                  <a:cubicBezTo>
                    <a:pt x="4715" y="346"/>
                    <a:pt x="4811" y="417"/>
                    <a:pt x="4823" y="513"/>
                  </a:cubicBezTo>
                  <a:lnTo>
                    <a:pt x="5013" y="1465"/>
                  </a:lnTo>
                  <a:cubicBezTo>
                    <a:pt x="5025" y="1525"/>
                    <a:pt x="5073" y="1584"/>
                    <a:pt x="5144" y="1596"/>
                  </a:cubicBezTo>
                  <a:cubicBezTo>
                    <a:pt x="5370" y="1656"/>
                    <a:pt x="5585" y="1751"/>
                    <a:pt x="5775" y="1870"/>
                  </a:cubicBezTo>
                  <a:cubicBezTo>
                    <a:pt x="5805" y="1882"/>
                    <a:pt x="5838" y="1888"/>
                    <a:pt x="5870" y="1888"/>
                  </a:cubicBezTo>
                  <a:cubicBezTo>
                    <a:pt x="5903" y="1888"/>
                    <a:pt x="5936" y="1882"/>
                    <a:pt x="5966" y="1870"/>
                  </a:cubicBezTo>
                  <a:lnTo>
                    <a:pt x="6775" y="1334"/>
                  </a:lnTo>
                  <a:cubicBezTo>
                    <a:pt x="6806" y="1309"/>
                    <a:pt x="6846" y="1296"/>
                    <a:pt x="6886" y="1296"/>
                  </a:cubicBezTo>
                  <a:cubicBezTo>
                    <a:pt x="6938" y="1296"/>
                    <a:pt x="6991" y="1317"/>
                    <a:pt x="7025" y="1358"/>
                  </a:cubicBezTo>
                  <a:lnTo>
                    <a:pt x="7394" y="1727"/>
                  </a:lnTo>
                  <a:cubicBezTo>
                    <a:pt x="7466" y="1810"/>
                    <a:pt x="7466" y="1906"/>
                    <a:pt x="7430" y="1989"/>
                  </a:cubicBezTo>
                  <a:lnTo>
                    <a:pt x="6894" y="2787"/>
                  </a:lnTo>
                  <a:cubicBezTo>
                    <a:pt x="6847" y="2846"/>
                    <a:pt x="6847" y="2918"/>
                    <a:pt x="6894" y="2977"/>
                  </a:cubicBezTo>
                  <a:cubicBezTo>
                    <a:pt x="7013" y="3180"/>
                    <a:pt x="7085" y="3394"/>
                    <a:pt x="7156" y="3608"/>
                  </a:cubicBezTo>
                  <a:cubicBezTo>
                    <a:pt x="7168" y="3668"/>
                    <a:pt x="7228" y="3727"/>
                    <a:pt x="7287" y="3739"/>
                  </a:cubicBezTo>
                  <a:lnTo>
                    <a:pt x="8240" y="3930"/>
                  </a:lnTo>
                  <a:cubicBezTo>
                    <a:pt x="8335" y="3954"/>
                    <a:pt x="8406" y="4037"/>
                    <a:pt x="8406" y="4132"/>
                  </a:cubicBezTo>
                  <a:lnTo>
                    <a:pt x="8406" y="4644"/>
                  </a:lnTo>
                  <a:cubicBezTo>
                    <a:pt x="8406" y="4739"/>
                    <a:pt x="8335" y="4823"/>
                    <a:pt x="8240" y="4847"/>
                  </a:cubicBezTo>
                  <a:lnTo>
                    <a:pt x="7287" y="5037"/>
                  </a:lnTo>
                  <a:cubicBezTo>
                    <a:pt x="7228" y="5049"/>
                    <a:pt x="7168" y="5097"/>
                    <a:pt x="7156" y="5168"/>
                  </a:cubicBezTo>
                  <a:cubicBezTo>
                    <a:pt x="7109" y="5335"/>
                    <a:pt x="7049" y="5478"/>
                    <a:pt x="6978" y="5632"/>
                  </a:cubicBezTo>
                  <a:cubicBezTo>
                    <a:pt x="6930" y="5716"/>
                    <a:pt x="6978" y="5823"/>
                    <a:pt x="7073" y="5871"/>
                  </a:cubicBezTo>
                  <a:cubicBezTo>
                    <a:pt x="7095" y="5883"/>
                    <a:pt x="7119" y="5889"/>
                    <a:pt x="7143" y="5889"/>
                  </a:cubicBezTo>
                  <a:cubicBezTo>
                    <a:pt x="7209" y="5889"/>
                    <a:pt x="7276" y="5845"/>
                    <a:pt x="7311" y="5775"/>
                  </a:cubicBezTo>
                  <a:cubicBezTo>
                    <a:pt x="7370" y="5644"/>
                    <a:pt x="7430" y="5513"/>
                    <a:pt x="7466" y="5359"/>
                  </a:cubicBezTo>
                  <a:lnTo>
                    <a:pt x="8323" y="5204"/>
                  </a:lnTo>
                  <a:cubicBezTo>
                    <a:pt x="8585" y="5144"/>
                    <a:pt x="8763" y="4918"/>
                    <a:pt x="8763" y="4644"/>
                  </a:cubicBezTo>
                  <a:lnTo>
                    <a:pt x="8763" y="4132"/>
                  </a:lnTo>
                  <a:cubicBezTo>
                    <a:pt x="8763" y="3858"/>
                    <a:pt x="8573" y="3632"/>
                    <a:pt x="8323" y="3573"/>
                  </a:cubicBezTo>
                  <a:lnTo>
                    <a:pt x="7466" y="3406"/>
                  </a:lnTo>
                  <a:cubicBezTo>
                    <a:pt x="7406" y="3227"/>
                    <a:pt x="7347" y="3073"/>
                    <a:pt x="7263" y="2906"/>
                  </a:cubicBezTo>
                  <a:lnTo>
                    <a:pt x="7740" y="2191"/>
                  </a:lnTo>
                  <a:cubicBezTo>
                    <a:pt x="7882" y="1965"/>
                    <a:pt x="7859" y="1668"/>
                    <a:pt x="7668" y="1477"/>
                  </a:cubicBezTo>
                  <a:lnTo>
                    <a:pt x="7287" y="1108"/>
                  </a:lnTo>
                  <a:cubicBezTo>
                    <a:pt x="7177" y="998"/>
                    <a:pt x="7032" y="940"/>
                    <a:pt x="6885" y="940"/>
                  </a:cubicBezTo>
                  <a:cubicBezTo>
                    <a:pt x="6777" y="940"/>
                    <a:pt x="6668" y="971"/>
                    <a:pt x="6573" y="1037"/>
                  </a:cubicBezTo>
                  <a:lnTo>
                    <a:pt x="5858" y="1513"/>
                  </a:lnTo>
                  <a:cubicBezTo>
                    <a:pt x="5704" y="1418"/>
                    <a:pt x="5537" y="1358"/>
                    <a:pt x="5358" y="1299"/>
                  </a:cubicBezTo>
                  <a:lnTo>
                    <a:pt x="5192" y="453"/>
                  </a:lnTo>
                  <a:cubicBezTo>
                    <a:pt x="5132" y="179"/>
                    <a:pt x="4906" y="1"/>
                    <a:pt x="46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6" name="Google Shape;16566;p75">
              <a:extLst>
                <a:ext uri="{FF2B5EF4-FFF2-40B4-BE49-F238E27FC236}">
                  <a16:creationId xmlns:a16="http://schemas.microsoft.com/office/drawing/2014/main" id="{1471CC57-855D-2076-85C8-A088D74DD785}"/>
                </a:ext>
              </a:extLst>
            </p:cNvPr>
            <p:cNvSpPr/>
            <p:nvPr/>
          </p:nvSpPr>
          <p:spPr>
            <a:xfrm>
              <a:off x="6161507" y="2967679"/>
              <a:ext cx="111851" cy="97432"/>
            </a:xfrm>
            <a:custGeom>
              <a:avLst/>
              <a:gdLst/>
              <a:ahLst/>
              <a:cxnLst/>
              <a:rect l="l" t="t" r="r" b="b"/>
              <a:pathLst>
                <a:path w="3514" h="3061" extrusionOk="0">
                  <a:moveTo>
                    <a:pt x="1489" y="1"/>
                  </a:moveTo>
                  <a:cubicBezTo>
                    <a:pt x="965" y="1"/>
                    <a:pt x="465" y="215"/>
                    <a:pt x="84" y="584"/>
                  </a:cubicBezTo>
                  <a:cubicBezTo>
                    <a:pt x="1" y="656"/>
                    <a:pt x="1" y="763"/>
                    <a:pt x="84" y="834"/>
                  </a:cubicBezTo>
                  <a:cubicBezTo>
                    <a:pt x="120" y="870"/>
                    <a:pt x="164" y="888"/>
                    <a:pt x="209" y="888"/>
                  </a:cubicBezTo>
                  <a:cubicBezTo>
                    <a:pt x="254" y="888"/>
                    <a:pt x="298" y="870"/>
                    <a:pt x="334" y="834"/>
                  </a:cubicBezTo>
                  <a:cubicBezTo>
                    <a:pt x="644" y="537"/>
                    <a:pt x="1060" y="358"/>
                    <a:pt x="1489" y="358"/>
                  </a:cubicBezTo>
                  <a:cubicBezTo>
                    <a:pt x="2418" y="358"/>
                    <a:pt x="3168" y="1108"/>
                    <a:pt x="3168" y="2025"/>
                  </a:cubicBezTo>
                  <a:cubicBezTo>
                    <a:pt x="3168" y="2299"/>
                    <a:pt x="3096" y="2549"/>
                    <a:pt x="2989" y="2787"/>
                  </a:cubicBezTo>
                  <a:cubicBezTo>
                    <a:pt x="2930" y="2894"/>
                    <a:pt x="2953" y="2989"/>
                    <a:pt x="3049" y="3037"/>
                  </a:cubicBezTo>
                  <a:cubicBezTo>
                    <a:pt x="3073" y="3061"/>
                    <a:pt x="3108" y="3061"/>
                    <a:pt x="3132" y="3061"/>
                  </a:cubicBezTo>
                  <a:cubicBezTo>
                    <a:pt x="3192" y="3061"/>
                    <a:pt x="3263" y="3025"/>
                    <a:pt x="3299" y="2954"/>
                  </a:cubicBezTo>
                  <a:cubicBezTo>
                    <a:pt x="3442" y="2668"/>
                    <a:pt x="3513" y="2358"/>
                    <a:pt x="3513" y="2025"/>
                  </a:cubicBezTo>
                  <a:cubicBezTo>
                    <a:pt x="3513" y="906"/>
                    <a:pt x="2608" y="1"/>
                    <a:pt x="148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7" name="Google Shape;16567;p75">
              <a:extLst>
                <a:ext uri="{FF2B5EF4-FFF2-40B4-BE49-F238E27FC236}">
                  <a16:creationId xmlns:a16="http://schemas.microsoft.com/office/drawing/2014/main" id="{5C3A44AB-489B-CAE4-2602-7F4C6D71B571}"/>
                </a:ext>
              </a:extLst>
            </p:cNvPr>
            <p:cNvSpPr/>
            <p:nvPr/>
          </p:nvSpPr>
          <p:spPr>
            <a:xfrm>
              <a:off x="6144828" y="3007848"/>
              <a:ext cx="105389" cy="88742"/>
            </a:xfrm>
            <a:custGeom>
              <a:avLst/>
              <a:gdLst/>
              <a:ahLst/>
              <a:cxnLst/>
              <a:rect l="l" t="t" r="r" b="b"/>
              <a:pathLst>
                <a:path w="3311" h="2788" extrusionOk="0">
                  <a:moveTo>
                    <a:pt x="262" y="1"/>
                  </a:moveTo>
                  <a:cubicBezTo>
                    <a:pt x="194" y="1"/>
                    <a:pt x="124" y="44"/>
                    <a:pt x="96" y="108"/>
                  </a:cubicBezTo>
                  <a:cubicBezTo>
                    <a:pt x="25" y="323"/>
                    <a:pt x="1" y="549"/>
                    <a:pt x="1" y="763"/>
                  </a:cubicBezTo>
                  <a:cubicBezTo>
                    <a:pt x="1" y="1882"/>
                    <a:pt x="906" y="2787"/>
                    <a:pt x="2013" y="2787"/>
                  </a:cubicBezTo>
                  <a:cubicBezTo>
                    <a:pt x="2454" y="2787"/>
                    <a:pt x="2846" y="2656"/>
                    <a:pt x="3204" y="2406"/>
                  </a:cubicBezTo>
                  <a:cubicBezTo>
                    <a:pt x="3287" y="2347"/>
                    <a:pt x="3311" y="2239"/>
                    <a:pt x="3251" y="2156"/>
                  </a:cubicBezTo>
                  <a:cubicBezTo>
                    <a:pt x="3214" y="2104"/>
                    <a:pt x="3159" y="2075"/>
                    <a:pt x="3102" y="2075"/>
                  </a:cubicBezTo>
                  <a:cubicBezTo>
                    <a:pt x="3068" y="2075"/>
                    <a:pt x="3033" y="2086"/>
                    <a:pt x="3001" y="2108"/>
                  </a:cubicBezTo>
                  <a:cubicBezTo>
                    <a:pt x="2715" y="2311"/>
                    <a:pt x="2370" y="2418"/>
                    <a:pt x="2037" y="2418"/>
                  </a:cubicBezTo>
                  <a:cubicBezTo>
                    <a:pt x="1108" y="2418"/>
                    <a:pt x="370" y="1680"/>
                    <a:pt x="370" y="751"/>
                  </a:cubicBezTo>
                  <a:cubicBezTo>
                    <a:pt x="370" y="573"/>
                    <a:pt x="394" y="382"/>
                    <a:pt x="453" y="215"/>
                  </a:cubicBezTo>
                  <a:cubicBezTo>
                    <a:pt x="477" y="144"/>
                    <a:pt x="406" y="37"/>
                    <a:pt x="322" y="13"/>
                  </a:cubicBezTo>
                  <a:cubicBezTo>
                    <a:pt x="303" y="5"/>
                    <a:pt x="283" y="1"/>
                    <a:pt x="2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8" name="Google Shape;16568;p75">
              <a:extLst>
                <a:ext uri="{FF2B5EF4-FFF2-40B4-BE49-F238E27FC236}">
                  <a16:creationId xmlns:a16="http://schemas.microsoft.com/office/drawing/2014/main" id="{01C000AF-2B24-454B-BF0F-8BFE3C0D74ED}"/>
                </a:ext>
              </a:extLst>
            </p:cNvPr>
            <p:cNvSpPr/>
            <p:nvPr/>
          </p:nvSpPr>
          <p:spPr>
            <a:xfrm>
              <a:off x="6245633" y="3069248"/>
              <a:ext cx="186110" cy="186874"/>
            </a:xfrm>
            <a:custGeom>
              <a:avLst/>
              <a:gdLst/>
              <a:ahLst/>
              <a:cxnLst/>
              <a:rect l="l" t="t" r="r" b="b"/>
              <a:pathLst>
                <a:path w="5847" h="5871" extrusionOk="0">
                  <a:moveTo>
                    <a:pt x="2751" y="1"/>
                  </a:moveTo>
                  <a:cubicBezTo>
                    <a:pt x="2549" y="1"/>
                    <a:pt x="2370" y="144"/>
                    <a:pt x="2335" y="346"/>
                  </a:cubicBezTo>
                  <a:lnTo>
                    <a:pt x="2227" y="858"/>
                  </a:lnTo>
                  <a:cubicBezTo>
                    <a:pt x="2144" y="894"/>
                    <a:pt x="2037" y="941"/>
                    <a:pt x="1965" y="977"/>
                  </a:cubicBezTo>
                  <a:lnTo>
                    <a:pt x="1513" y="680"/>
                  </a:lnTo>
                  <a:cubicBezTo>
                    <a:pt x="1449" y="631"/>
                    <a:pt x="1372" y="608"/>
                    <a:pt x="1293" y="608"/>
                  </a:cubicBezTo>
                  <a:cubicBezTo>
                    <a:pt x="1179" y="608"/>
                    <a:pt x="1061" y="655"/>
                    <a:pt x="977" y="739"/>
                  </a:cubicBezTo>
                  <a:lnTo>
                    <a:pt x="739" y="977"/>
                  </a:lnTo>
                  <a:cubicBezTo>
                    <a:pt x="596" y="1132"/>
                    <a:pt x="584" y="1346"/>
                    <a:pt x="680" y="1513"/>
                  </a:cubicBezTo>
                  <a:lnTo>
                    <a:pt x="977" y="1965"/>
                  </a:lnTo>
                  <a:cubicBezTo>
                    <a:pt x="918" y="2084"/>
                    <a:pt x="882" y="2215"/>
                    <a:pt x="834" y="2346"/>
                  </a:cubicBezTo>
                  <a:cubicBezTo>
                    <a:pt x="799" y="2442"/>
                    <a:pt x="858" y="2537"/>
                    <a:pt x="953" y="2573"/>
                  </a:cubicBezTo>
                  <a:cubicBezTo>
                    <a:pt x="968" y="2579"/>
                    <a:pt x="984" y="2582"/>
                    <a:pt x="1000" y="2582"/>
                  </a:cubicBezTo>
                  <a:cubicBezTo>
                    <a:pt x="1073" y="2582"/>
                    <a:pt x="1150" y="2522"/>
                    <a:pt x="1180" y="2454"/>
                  </a:cubicBezTo>
                  <a:cubicBezTo>
                    <a:pt x="1215" y="2323"/>
                    <a:pt x="1263" y="2192"/>
                    <a:pt x="1334" y="2049"/>
                  </a:cubicBezTo>
                  <a:cubicBezTo>
                    <a:pt x="1370" y="1989"/>
                    <a:pt x="1370" y="1918"/>
                    <a:pt x="1334" y="1858"/>
                  </a:cubicBezTo>
                  <a:lnTo>
                    <a:pt x="977" y="1322"/>
                  </a:lnTo>
                  <a:cubicBezTo>
                    <a:pt x="965" y="1287"/>
                    <a:pt x="965" y="1263"/>
                    <a:pt x="1001" y="1239"/>
                  </a:cubicBezTo>
                  <a:lnTo>
                    <a:pt x="1239" y="989"/>
                  </a:lnTo>
                  <a:cubicBezTo>
                    <a:pt x="1253" y="975"/>
                    <a:pt x="1271" y="969"/>
                    <a:pt x="1288" y="969"/>
                  </a:cubicBezTo>
                  <a:cubicBezTo>
                    <a:pt x="1301" y="969"/>
                    <a:pt x="1313" y="972"/>
                    <a:pt x="1322" y="977"/>
                  </a:cubicBezTo>
                  <a:lnTo>
                    <a:pt x="1858" y="1334"/>
                  </a:lnTo>
                  <a:cubicBezTo>
                    <a:pt x="1888" y="1358"/>
                    <a:pt x="1921" y="1370"/>
                    <a:pt x="1954" y="1370"/>
                  </a:cubicBezTo>
                  <a:cubicBezTo>
                    <a:pt x="1986" y="1370"/>
                    <a:pt x="2019" y="1358"/>
                    <a:pt x="2049" y="1334"/>
                  </a:cubicBezTo>
                  <a:cubicBezTo>
                    <a:pt x="2168" y="1263"/>
                    <a:pt x="2323" y="1203"/>
                    <a:pt x="2454" y="1168"/>
                  </a:cubicBezTo>
                  <a:cubicBezTo>
                    <a:pt x="2513" y="1156"/>
                    <a:pt x="2573" y="1096"/>
                    <a:pt x="2585" y="1037"/>
                  </a:cubicBezTo>
                  <a:lnTo>
                    <a:pt x="2704" y="418"/>
                  </a:lnTo>
                  <a:cubicBezTo>
                    <a:pt x="2704" y="382"/>
                    <a:pt x="2739" y="358"/>
                    <a:pt x="2775" y="358"/>
                  </a:cubicBezTo>
                  <a:lnTo>
                    <a:pt x="3120" y="358"/>
                  </a:lnTo>
                  <a:cubicBezTo>
                    <a:pt x="3156" y="358"/>
                    <a:pt x="3180" y="382"/>
                    <a:pt x="3192" y="418"/>
                  </a:cubicBezTo>
                  <a:lnTo>
                    <a:pt x="3311" y="1037"/>
                  </a:lnTo>
                  <a:cubicBezTo>
                    <a:pt x="3335" y="1096"/>
                    <a:pt x="3370" y="1156"/>
                    <a:pt x="3454" y="1168"/>
                  </a:cubicBezTo>
                  <a:cubicBezTo>
                    <a:pt x="3585" y="1215"/>
                    <a:pt x="3716" y="1263"/>
                    <a:pt x="3847" y="1334"/>
                  </a:cubicBezTo>
                  <a:cubicBezTo>
                    <a:pt x="3882" y="1352"/>
                    <a:pt x="3918" y="1361"/>
                    <a:pt x="3952" y="1361"/>
                  </a:cubicBezTo>
                  <a:cubicBezTo>
                    <a:pt x="3987" y="1361"/>
                    <a:pt x="4019" y="1352"/>
                    <a:pt x="4049" y="1334"/>
                  </a:cubicBezTo>
                  <a:lnTo>
                    <a:pt x="4585" y="977"/>
                  </a:lnTo>
                  <a:cubicBezTo>
                    <a:pt x="4595" y="972"/>
                    <a:pt x="4607" y="969"/>
                    <a:pt x="4619" y="969"/>
                  </a:cubicBezTo>
                  <a:cubicBezTo>
                    <a:pt x="4636" y="969"/>
                    <a:pt x="4654" y="975"/>
                    <a:pt x="4668" y="989"/>
                  </a:cubicBezTo>
                  <a:lnTo>
                    <a:pt x="4906" y="1239"/>
                  </a:lnTo>
                  <a:cubicBezTo>
                    <a:pt x="4942" y="1263"/>
                    <a:pt x="4942" y="1287"/>
                    <a:pt x="4918" y="1322"/>
                  </a:cubicBezTo>
                  <a:lnTo>
                    <a:pt x="4561" y="1858"/>
                  </a:lnTo>
                  <a:cubicBezTo>
                    <a:pt x="4525" y="1918"/>
                    <a:pt x="4525" y="1989"/>
                    <a:pt x="4561" y="2049"/>
                  </a:cubicBezTo>
                  <a:cubicBezTo>
                    <a:pt x="4644" y="2168"/>
                    <a:pt x="4704" y="2323"/>
                    <a:pt x="4728" y="2454"/>
                  </a:cubicBezTo>
                  <a:cubicBezTo>
                    <a:pt x="4740" y="2513"/>
                    <a:pt x="4799" y="2573"/>
                    <a:pt x="4859" y="2585"/>
                  </a:cubicBezTo>
                  <a:lnTo>
                    <a:pt x="5490" y="2704"/>
                  </a:lnTo>
                  <a:cubicBezTo>
                    <a:pt x="5513" y="2704"/>
                    <a:pt x="5549" y="2739"/>
                    <a:pt x="5549" y="2775"/>
                  </a:cubicBezTo>
                  <a:lnTo>
                    <a:pt x="5549" y="3120"/>
                  </a:lnTo>
                  <a:cubicBezTo>
                    <a:pt x="5549" y="3156"/>
                    <a:pt x="5513" y="3180"/>
                    <a:pt x="5490" y="3192"/>
                  </a:cubicBezTo>
                  <a:lnTo>
                    <a:pt x="4859" y="3311"/>
                  </a:lnTo>
                  <a:cubicBezTo>
                    <a:pt x="4799" y="3335"/>
                    <a:pt x="4740" y="3370"/>
                    <a:pt x="4728" y="3454"/>
                  </a:cubicBezTo>
                  <a:cubicBezTo>
                    <a:pt x="4680" y="3585"/>
                    <a:pt x="4644" y="3716"/>
                    <a:pt x="4561" y="3847"/>
                  </a:cubicBezTo>
                  <a:cubicBezTo>
                    <a:pt x="4537" y="3906"/>
                    <a:pt x="4537" y="3989"/>
                    <a:pt x="4561" y="4049"/>
                  </a:cubicBezTo>
                  <a:lnTo>
                    <a:pt x="4918" y="4585"/>
                  </a:lnTo>
                  <a:cubicBezTo>
                    <a:pt x="4942" y="4609"/>
                    <a:pt x="4942" y="4644"/>
                    <a:pt x="4906" y="4668"/>
                  </a:cubicBezTo>
                  <a:lnTo>
                    <a:pt x="4668" y="4906"/>
                  </a:lnTo>
                  <a:cubicBezTo>
                    <a:pt x="4655" y="4926"/>
                    <a:pt x="4638" y="4935"/>
                    <a:pt x="4622" y="4935"/>
                  </a:cubicBezTo>
                  <a:cubicBezTo>
                    <a:pt x="4609" y="4935"/>
                    <a:pt x="4595" y="4929"/>
                    <a:pt x="4585" y="4918"/>
                  </a:cubicBezTo>
                  <a:lnTo>
                    <a:pt x="4049" y="4561"/>
                  </a:lnTo>
                  <a:cubicBezTo>
                    <a:pt x="4019" y="4543"/>
                    <a:pt x="3984" y="4534"/>
                    <a:pt x="3948" y="4534"/>
                  </a:cubicBezTo>
                  <a:cubicBezTo>
                    <a:pt x="3912" y="4534"/>
                    <a:pt x="3876" y="4543"/>
                    <a:pt x="3847" y="4561"/>
                  </a:cubicBezTo>
                  <a:cubicBezTo>
                    <a:pt x="3728" y="4644"/>
                    <a:pt x="3585" y="4704"/>
                    <a:pt x="3454" y="4728"/>
                  </a:cubicBezTo>
                  <a:cubicBezTo>
                    <a:pt x="3394" y="4751"/>
                    <a:pt x="3335" y="4811"/>
                    <a:pt x="3311" y="4859"/>
                  </a:cubicBezTo>
                  <a:lnTo>
                    <a:pt x="3192" y="5490"/>
                  </a:lnTo>
                  <a:cubicBezTo>
                    <a:pt x="3192" y="5525"/>
                    <a:pt x="3168" y="5549"/>
                    <a:pt x="3120" y="5549"/>
                  </a:cubicBezTo>
                  <a:lnTo>
                    <a:pt x="2775" y="5549"/>
                  </a:lnTo>
                  <a:cubicBezTo>
                    <a:pt x="2751" y="5549"/>
                    <a:pt x="2716" y="5513"/>
                    <a:pt x="2704" y="5490"/>
                  </a:cubicBezTo>
                  <a:lnTo>
                    <a:pt x="2585" y="4859"/>
                  </a:lnTo>
                  <a:cubicBezTo>
                    <a:pt x="2573" y="4811"/>
                    <a:pt x="2525" y="4751"/>
                    <a:pt x="2454" y="4728"/>
                  </a:cubicBezTo>
                  <a:cubicBezTo>
                    <a:pt x="2323" y="4692"/>
                    <a:pt x="2180" y="4644"/>
                    <a:pt x="2049" y="4561"/>
                  </a:cubicBezTo>
                  <a:cubicBezTo>
                    <a:pt x="2019" y="4549"/>
                    <a:pt x="1986" y="4543"/>
                    <a:pt x="1954" y="4543"/>
                  </a:cubicBezTo>
                  <a:cubicBezTo>
                    <a:pt x="1921" y="4543"/>
                    <a:pt x="1888" y="4549"/>
                    <a:pt x="1858" y="4561"/>
                  </a:cubicBezTo>
                  <a:lnTo>
                    <a:pt x="1322" y="4918"/>
                  </a:lnTo>
                  <a:cubicBezTo>
                    <a:pt x="1306" y="4929"/>
                    <a:pt x="1293" y="4935"/>
                    <a:pt x="1280" y="4935"/>
                  </a:cubicBezTo>
                  <a:cubicBezTo>
                    <a:pt x="1265" y="4935"/>
                    <a:pt x="1252" y="4926"/>
                    <a:pt x="1239" y="4906"/>
                  </a:cubicBezTo>
                  <a:lnTo>
                    <a:pt x="1001" y="4668"/>
                  </a:lnTo>
                  <a:cubicBezTo>
                    <a:pt x="965" y="4644"/>
                    <a:pt x="965" y="4609"/>
                    <a:pt x="977" y="4585"/>
                  </a:cubicBezTo>
                  <a:lnTo>
                    <a:pt x="1334" y="4049"/>
                  </a:lnTo>
                  <a:cubicBezTo>
                    <a:pt x="1382" y="3989"/>
                    <a:pt x="1382" y="3906"/>
                    <a:pt x="1334" y="3847"/>
                  </a:cubicBezTo>
                  <a:cubicBezTo>
                    <a:pt x="1263" y="3728"/>
                    <a:pt x="1203" y="3585"/>
                    <a:pt x="1180" y="3454"/>
                  </a:cubicBezTo>
                  <a:cubicBezTo>
                    <a:pt x="1156" y="3394"/>
                    <a:pt x="1096" y="3335"/>
                    <a:pt x="1037" y="3311"/>
                  </a:cubicBezTo>
                  <a:lnTo>
                    <a:pt x="418" y="3192"/>
                  </a:lnTo>
                  <a:cubicBezTo>
                    <a:pt x="382" y="3192"/>
                    <a:pt x="358" y="3168"/>
                    <a:pt x="358" y="3120"/>
                  </a:cubicBezTo>
                  <a:lnTo>
                    <a:pt x="358" y="2775"/>
                  </a:lnTo>
                  <a:cubicBezTo>
                    <a:pt x="358" y="2751"/>
                    <a:pt x="382" y="2727"/>
                    <a:pt x="418" y="2704"/>
                  </a:cubicBezTo>
                  <a:lnTo>
                    <a:pt x="465" y="2692"/>
                  </a:lnTo>
                  <a:cubicBezTo>
                    <a:pt x="560" y="2680"/>
                    <a:pt x="620" y="2573"/>
                    <a:pt x="596" y="2477"/>
                  </a:cubicBezTo>
                  <a:cubicBezTo>
                    <a:pt x="586" y="2396"/>
                    <a:pt x="507" y="2341"/>
                    <a:pt x="425" y="2341"/>
                  </a:cubicBezTo>
                  <a:cubicBezTo>
                    <a:pt x="411" y="2341"/>
                    <a:pt x="396" y="2343"/>
                    <a:pt x="382" y="2346"/>
                  </a:cubicBezTo>
                  <a:lnTo>
                    <a:pt x="346" y="2370"/>
                  </a:lnTo>
                  <a:cubicBezTo>
                    <a:pt x="144" y="2406"/>
                    <a:pt x="1" y="2585"/>
                    <a:pt x="1" y="2775"/>
                  </a:cubicBezTo>
                  <a:lnTo>
                    <a:pt x="1" y="3120"/>
                  </a:lnTo>
                  <a:cubicBezTo>
                    <a:pt x="1" y="3335"/>
                    <a:pt x="144" y="3513"/>
                    <a:pt x="346" y="3537"/>
                  </a:cubicBezTo>
                  <a:lnTo>
                    <a:pt x="858" y="3644"/>
                  </a:lnTo>
                  <a:cubicBezTo>
                    <a:pt x="894" y="3728"/>
                    <a:pt x="941" y="3835"/>
                    <a:pt x="977" y="3906"/>
                  </a:cubicBezTo>
                  <a:lnTo>
                    <a:pt x="680" y="4359"/>
                  </a:lnTo>
                  <a:cubicBezTo>
                    <a:pt x="560" y="4525"/>
                    <a:pt x="596" y="4763"/>
                    <a:pt x="739" y="4894"/>
                  </a:cubicBezTo>
                  <a:lnTo>
                    <a:pt x="977" y="5132"/>
                  </a:lnTo>
                  <a:cubicBezTo>
                    <a:pt x="1067" y="5216"/>
                    <a:pt x="1182" y="5259"/>
                    <a:pt x="1292" y="5259"/>
                  </a:cubicBezTo>
                  <a:cubicBezTo>
                    <a:pt x="1371" y="5259"/>
                    <a:pt x="1448" y="5237"/>
                    <a:pt x="1513" y="5192"/>
                  </a:cubicBezTo>
                  <a:lnTo>
                    <a:pt x="1965" y="4894"/>
                  </a:lnTo>
                  <a:cubicBezTo>
                    <a:pt x="2049" y="4942"/>
                    <a:pt x="2144" y="4978"/>
                    <a:pt x="2227" y="5013"/>
                  </a:cubicBezTo>
                  <a:lnTo>
                    <a:pt x="2335" y="5537"/>
                  </a:lnTo>
                  <a:cubicBezTo>
                    <a:pt x="2382" y="5728"/>
                    <a:pt x="2561" y="5871"/>
                    <a:pt x="2751" y="5871"/>
                  </a:cubicBezTo>
                  <a:lnTo>
                    <a:pt x="3097" y="5871"/>
                  </a:lnTo>
                  <a:cubicBezTo>
                    <a:pt x="3299" y="5871"/>
                    <a:pt x="3478" y="5728"/>
                    <a:pt x="3513" y="5537"/>
                  </a:cubicBezTo>
                  <a:lnTo>
                    <a:pt x="3620" y="5013"/>
                  </a:lnTo>
                  <a:cubicBezTo>
                    <a:pt x="3704" y="4978"/>
                    <a:pt x="3811" y="4942"/>
                    <a:pt x="3882" y="4894"/>
                  </a:cubicBezTo>
                  <a:lnTo>
                    <a:pt x="4323" y="5192"/>
                  </a:lnTo>
                  <a:cubicBezTo>
                    <a:pt x="4391" y="5241"/>
                    <a:pt x="4472" y="5264"/>
                    <a:pt x="4552" y="5264"/>
                  </a:cubicBezTo>
                  <a:cubicBezTo>
                    <a:pt x="4667" y="5264"/>
                    <a:pt x="4781" y="5217"/>
                    <a:pt x="4859" y="5132"/>
                  </a:cubicBezTo>
                  <a:lnTo>
                    <a:pt x="5097" y="4894"/>
                  </a:lnTo>
                  <a:cubicBezTo>
                    <a:pt x="5252" y="4740"/>
                    <a:pt x="5263" y="4525"/>
                    <a:pt x="5156" y="4359"/>
                  </a:cubicBezTo>
                  <a:lnTo>
                    <a:pt x="4859" y="3906"/>
                  </a:lnTo>
                  <a:cubicBezTo>
                    <a:pt x="4906" y="3823"/>
                    <a:pt x="4954" y="3728"/>
                    <a:pt x="4978" y="3644"/>
                  </a:cubicBezTo>
                  <a:lnTo>
                    <a:pt x="5502" y="3537"/>
                  </a:lnTo>
                  <a:cubicBezTo>
                    <a:pt x="5692" y="3489"/>
                    <a:pt x="5847" y="3311"/>
                    <a:pt x="5847" y="3120"/>
                  </a:cubicBezTo>
                  <a:lnTo>
                    <a:pt x="5847" y="2775"/>
                  </a:lnTo>
                  <a:cubicBezTo>
                    <a:pt x="5847" y="2549"/>
                    <a:pt x="5716" y="2382"/>
                    <a:pt x="5502" y="2334"/>
                  </a:cubicBezTo>
                  <a:lnTo>
                    <a:pt x="4990" y="2227"/>
                  </a:lnTo>
                  <a:cubicBezTo>
                    <a:pt x="4954" y="2144"/>
                    <a:pt x="4906" y="2037"/>
                    <a:pt x="4871" y="1965"/>
                  </a:cubicBezTo>
                  <a:lnTo>
                    <a:pt x="5168" y="1513"/>
                  </a:lnTo>
                  <a:cubicBezTo>
                    <a:pt x="5287" y="1346"/>
                    <a:pt x="5252" y="1108"/>
                    <a:pt x="5109" y="977"/>
                  </a:cubicBezTo>
                  <a:lnTo>
                    <a:pt x="4871" y="739"/>
                  </a:lnTo>
                  <a:cubicBezTo>
                    <a:pt x="4780" y="656"/>
                    <a:pt x="4666" y="613"/>
                    <a:pt x="4555" y="613"/>
                  </a:cubicBezTo>
                  <a:cubicBezTo>
                    <a:pt x="4476" y="613"/>
                    <a:pt x="4399" y="635"/>
                    <a:pt x="4335" y="680"/>
                  </a:cubicBezTo>
                  <a:lnTo>
                    <a:pt x="3882" y="977"/>
                  </a:lnTo>
                  <a:cubicBezTo>
                    <a:pt x="3799" y="941"/>
                    <a:pt x="3704" y="894"/>
                    <a:pt x="3620" y="858"/>
                  </a:cubicBezTo>
                  <a:lnTo>
                    <a:pt x="3513" y="346"/>
                  </a:lnTo>
                  <a:cubicBezTo>
                    <a:pt x="3466" y="144"/>
                    <a:pt x="3287" y="1"/>
                    <a:pt x="30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9" name="Google Shape;16569;p75">
              <a:extLst>
                <a:ext uri="{FF2B5EF4-FFF2-40B4-BE49-F238E27FC236}">
                  <a16:creationId xmlns:a16="http://schemas.microsoft.com/office/drawing/2014/main" id="{C1D85C6E-D204-38CE-835E-0DF39B92FA57}"/>
                </a:ext>
              </a:extLst>
            </p:cNvPr>
            <p:cNvSpPr/>
            <p:nvPr/>
          </p:nvSpPr>
          <p:spPr>
            <a:xfrm>
              <a:off x="6305888" y="3129884"/>
              <a:ext cx="64488" cy="64456"/>
            </a:xfrm>
            <a:custGeom>
              <a:avLst/>
              <a:gdLst/>
              <a:ahLst/>
              <a:cxnLst/>
              <a:rect l="l" t="t" r="r" b="b"/>
              <a:pathLst>
                <a:path w="2026" h="2025" extrusionOk="0">
                  <a:moveTo>
                    <a:pt x="1013" y="1"/>
                  </a:moveTo>
                  <a:cubicBezTo>
                    <a:pt x="453" y="1"/>
                    <a:pt x="1" y="441"/>
                    <a:pt x="1" y="1013"/>
                  </a:cubicBezTo>
                  <a:cubicBezTo>
                    <a:pt x="1" y="1561"/>
                    <a:pt x="442" y="2025"/>
                    <a:pt x="1013" y="2025"/>
                  </a:cubicBezTo>
                  <a:cubicBezTo>
                    <a:pt x="1227" y="2025"/>
                    <a:pt x="1442" y="1942"/>
                    <a:pt x="1620" y="1811"/>
                  </a:cubicBezTo>
                  <a:cubicBezTo>
                    <a:pt x="1692" y="1751"/>
                    <a:pt x="1704" y="1632"/>
                    <a:pt x="1644" y="1561"/>
                  </a:cubicBezTo>
                  <a:cubicBezTo>
                    <a:pt x="1608" y="1517"/>
                    <a:pt x="1549" y="1491"/>
                    <a:pt x="1493" y="1491"/>
                  </a:cubicBezTo>
                  <a:cubicBezTo>
                    <a:pt x="1457" y="1491"/>
                    <a:pt x="1422" y="1502"/>
                    <a:pt x="1394" y="1525"/>
                  </a:cubicBezTo>
                  <a:cubicBezTo>
                    <a:pt x="1275" y="1620"/>
                    <a:pt x="1144" y="1668"/>
                    <a:pt x="989" y="1668"/>
                  </a:cubicBezTo>
                  <a:cubicBezTo>
                    <a:pt x="632" y="1668"/>
                    <a:pt x="358" y="1370"/>
                    <a:pt x="358" y="1025"/>
                  </a:cubicBezTo>
                  <a:cubicBezTo>
                    <a:pt x="382" y="668"/>
                    <a:pt x="668" y="370"/>
                    <a:pt x="1025" y="370"/>
                  </a:cubicBezTo>
                  <a:cubicBezTo>
                    <a:pt x="1382" y="370"/>
                    <a:pt x="1668" y="668"/>
                    <a:pt x="1668" y="1013"/>
                  </a:cubicBezTo>
                  <a:cubicBezTo>
                    <a:pt x="1668" y="1120"/>
                    <a:pt x="1739" y="1191"/>
                    <a:pt x="1846" y="1191"/>
                  </a:cubicBezTo>
                  <a:cubicBezTo>
                    <a:pt x="1942" y="1191"/>
                    <a:pt x="2025" y="1120"/>
                    <a:pt x="2025" y="1013"/>
                  </a:cubicBezTo>
                  <a:cubicBezTo>
                    <a:pt x="2025" y="453"/>
                    <a:pt x="1573" y="1"/>
                    <a:pt x="10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0" name="Google Shape;16570;p75">
              <a:extLst>
                <a:ext uri="{FF2B5EF4-FFF2-40B4-BE49-F238E27FC236}">
                  <a16:creationId xmlns:a16="http://schemas.microsoft.com/office/drawing/2014/main" id="{FA9BF701-6F3B-1494-A182-986C55CF354B}"/>
                </a:ext>
              </a:extLst>
            </p:cNvPr>
            <p:cNvSpPr/>
            <p:nvPr/>
          </p:nvSpPr>
          <p:spPr>
            <a:xfrm>
              <a:off x="6173634" y="2997631"/>
              <a:ext cx="70153" cy="70153"/>
            </a:xfrm>
            <a:custGeom>
              <a:avLst/>
              <a:gdLst/>
              <a:ahLst/>
              <a:cxnLst/>
              <a:rect l="l" t="t" r="r" b="b"/>
              <a:pathLst>
                <a:path w="2204" h="2204" extrusionOk="0">
                  <a:moveTo>
                    <a:pt x="1096" y="370"/>
                  </a:moveTo>
                  <a:cubicBezTo>
                    <a:pt x="1501" y="370"/>
                    <a:pt x="1834" y="703"/>
                    <a:pt x="1834" y="1108"/>
                  </a:cubicBezTo>
                  <a:cubicBezTo>
                    <a:pt x="1834" y="1501"/>
                    <a:pt x="1501" y="1834"/>
                    <a:pt x="1096" y="1834"/>
                  </a:cubicBezTo>
                  <a:cubicBezTo>
                    <a:pt x="691" y="1834"/>
                    <a:pt x="370" y="1501"/>
                    <a:pt x="370" y="1108"/>
                  </a:cubicBezTo>
                  <a:cubicBezTo>
                    <a:pt x="370" y="703"/>
                    <a:pt x="703" y="370"/>
                    <a:pt x="1096" y="370"/>
                  </a:cubicBezTo>
                  <a:close/>
                  <a:moveTo>
                    <a:pt x="1096" y="1"/>
                  </a:moveTo>
                  <a:cubicBezTo>
                    <a:pt x="489" y="1"/>
                    <a:pt x="1" y="489"/>
                    <a:pt x="1" y="1108"/>
                  </a:cubicBezTo>
                  <a:cubicBezTo>
                    <a:pt x="1" y="1715"/>
                    <a:pt x="489" y="2203"/>
                    <a:pt x="1096" y="2203"/>
                  </a:cubicBezTo>
                  <a:cubicBezTo>
                    <a:pt x="1715" y="2191"/>
                    <a:pt x="2203" y="1703"/>
                    <a:pt x="2203" y="1108"/>
                  </a:cubicBezTo>
                  <a:cubicBezTo>
                    <a:pt x="2203" y="489"/>
                    <a:pt x="1715" y="1"/>
                    <a:pt x="10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grpSp>
      <p:sp>
        <p:nvSpPr>
          <p:cNvPr id="31" name="Title 1">
            <a:extLst>
              <a:ext uri="{FF2B5EF4-FFF2-40B4-BE49-F238E27FC236}">
                <a16:creationId xmlns:a16="http://schemas.microsoft.com/office/drawing/2014/main" id="{7E0130F8-1AC9-9F01-F68D-AFDF51DAEA60}"/>
              </a:ext>
            </a:extLst>
          </p:cNvPr>
          <p:cNvSpPr txBox="1">
            <a:spLocks/>
          </p:cNvSpPr>
          <p:nvPr/>
        </p:nvSpPr>
        <p:spPr>
          <a:xfrm>
            <a:off x="1327766" y="2073072"/>
            <a:ext cx="1142868" cy="3830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000"/>
              <a:buFont typeface="Montserrat"/>
              <a:buNone/>
              <a:defRPr sz="3000" b="1" i="0" u="none" strike="noStrike" cap="none">
                <a:solidFill>
                  <a:srgbClr val="FFFFFF"/>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1600" dirty="0">
                <a:solidFill>
                  <a:srgbClr val="00B050"/>
                </a:solidFill>
              </a:rPr>
              <a:t>CỠ MẪU</a:t>
            </a:r>
            <a:endParaRPr lang="vi-VN" sz="1600" dirty="0">
              <a:solidFill>
                <a:srgbClr val="00B050"/>
              </a:solidFill>
            </a:endParaRPr>
          </a:p>
        </p:txBody>
      </p:sp>
      <mc:AlternateContent xmlns:mc="http://schemas.openxmlformats.org/markup-compatibility/2006">
        <mc:Choice xmlns:a14="http://schemas.microsoft.com/office/drawing/2010/main" Requires="a14">
          <p:sp>
            <p:nvSpPr>
              <p:cNvPr id="32" name="Subtitle 2">
                <a:extLst>
                  <a:ext uri="{FF2B5EF4-FFF2-40B4-BE49-F238E27FC236}">
                    <a16:creationId xmlns:a16="http://schemas.microsoft.com/office/drawing/2014/main" id="{638ACA88-B9E8-E640-A2D8-047AD7726F30}"/>
                  </a:ext>
                </a:extLst>
              </p:cNvPr>
              <p:cNvSpPr>
                <a:spLocks noGrp="1"/>
              </p:cNvSpPr>
              <p:nvPr>
                <p:ph type="subTitle" idx="1"/>
              </p:nvPr>
            </p:nvSpPr>
            <p:spPr>
              <a:xfrm>
                <a:off x="3078396" y="2330936"/>
                <a:ext cx="5900421" cy="1254916"/>
              </a:xfrm>
            </p:spPr>
            <p:txBody>
              <a:bodyPr/>
              <a:lstStyle/>
              <a:p>
                <a:pPr marL="139700" indent="0">
                  <a:buClr>
                    <a:srgbClr val="27316F"/>
                  </a:buClr>
                </a:pPr>
                <a14:m>
                  <m:oMathPara xmlns:m="http://schemas.openxmlformats.org/officeDocument/2006/math">
                    <m:oMathParaPr>
                      <m:jc m:val="left"/>
                    </m:oMathParaPr>
                    <m:oMath xmlns:m="http://schemas.openxmlformats.org/officeDocument/2006/math">
                      <m:d>
                        <m:dPr>
                          <m:begChr m:val="{"/>
                          <m:endChr m:val=""/>
                          <m:ctrlPr>
                            <a:rPr lang="vi-VN" sz="1400" i="1" smtClean="0">
                              <a:solidFill>
                                <a:srgbClr val="27316F"/>
                              </a:solidFill>
                              <a:latin typeface="Cambria Math" panose="02040503050406030204" pitchFamily="18" charset="0"/>
                            </a:rPr>
                          </m:ctrlPr>
                        </m:dPr>
                        <m:e>
                          <m:eqArr>
                            <m:eqArrPr>
                              <m:ctrlPr>
                                <a:rPr lang="vi-VN" sz="1400" i="1" smtClean="0">
                                  <a:solidFill>
                                    <a:srgbClr val="27316F"/>
                                  </a:solidFill>
                                  <a:latin typeface="Cambria Math" panose="02040503050406030204" pitchFamily="18" charset="0"/>
                                </a:rPr>
                              </m:ctrlPr>
                            </m:eqArrPr>
                            <m:e>
                              <m:sSubSup>
                                <m:sSubSupPr>
                                  <m:ctrlPr>
                                    <a:rPr lang="vi-VN" sz="1400" i="1">
                                      <a:solidFill>
                                        <a:srgbClr val="27316F"/>
                                      </a:solidFill>
                                      <a:latin typeface="Cambria Math" panose="02040503050406030204" pitchFamily="18" charset="0"/>
                                    </a:rPr>
                                  </m:ctrlPr>
                                </m:sSubSupPr>
                                <m:e>
                                  <m:r>
                                    <a:rPr lang="vi-VN" sz="1400" i="1">
                                      <a:solidFill>
                                        <a:srgbClr val="27316F"/>
                                      </a:solidFill>
                                      <a:latin typeface="Cambria Math" panose="02040503050406030204" pitchFamily="18" charset="0"/>
                                    </a:rPr>
                                    <m:t>𝑍</m:t>
                                  </m:r>
                                </m:e>
                                <m:sub>
                                  <m:r>
                                    <a:rPr lang="vi-VN" sz="1400" i="1">
                                      <a:solidFill>
                                        <a:srgbClr val="27316F"/>
                                      </a:solidFill>
                                      <a:latin typeface="Cambria Math" panose="02040503050406030204" pitchFamily="18" charset="0"/>
                                    </a:rPr>
                                    <m:t>1−</m:t>
                                  </m:r>
                                  <m:f>
                                    <m:fPr>
                                      <m:ctrlPr>
                                        <a:rPr lang="vi-VN" sz="1400" i="1">
                                          <a:solidFill>
                                            <a:srgbClr val="27316F"/>
                                          </a:solidFill>
                                          <a:latin typeface="Cambria Math" panose="02040503050406030204" pitchFamily="18" charset="0"/>
                                        </a:rPr>
                                      </m:ctrlPr>
                                    </m:fPr>
                                    <m:num>
                                      <m:r>
                                        <a:rPr lang="vi-VN" sz="1400" i="1">
                                          <a:solidFill>
                                            <a:srgbClr val="27316F"/>
                                          </a:solidFill>
                                          <a:latin typeface="Cambria Math" panose="02040503050406030204" pitchFamily="18" charset="0"/>
                                          <a:ea typeface="Cambria Math" panose="02040503050406030204" pitchFamily="18" charset="0"/>
                                        </a:rPr>
                                        <m:t>𝛼</m:t>
                                      </m:r>
                                    </m:num>
                                    <m:den>
                                      <m:r>
                                        <a:rPr lang="vi-VN" sz="1400" i="1">
                                          <a:solidFill>
                                            <a:srgbClr val="27316F"/>
                                          </a:solidFill>
                                          <a:latin typeface="Cambria Math" panose="02040503050406030204" pitchFamily="18" charset="0"/>
                                        </a:rPr>
                                        <m:t>2</m:t>
                                      </m:r>
                                    </m:den>
                                  </m:f>
                                </m:sub>
                                <m:sup>
                                  <m:r>
                                    <a:rPr lang="vi-VN" sz="1400" i="1">
                                      <a:solidFill>
                                        <a:srgbClr val="27316F"/>
                                      </a:solidFill>
                                      <a:latin typeface="Cambria Math" panose="02040503050406030204" pitchFamily="18" charset="0"/>
                                    </a:rPr>
                                    <m:t>2</m:t>
                                  </m:r>
                                </m:sup>
                              </m:sSubSup>
                              <m:r>
                                <a:rPr lang="vi-VN" sz="1400" i="1">
                                  <a:solidFill>
                                    <a:srgbClr val="27316F"/>
                                  </a:solidFill>
                                  <a:latin typeface="Cambria Math" panose="02040503050406030204" pitchFamily="18" charset="0"/>
                                </a:rPr>
                                <m:t> </m:t>
                              </m:r>
                              <m:r>
                                <m:rPr>
                                  <m:nor/>
                                </m:rPr>
                                <a:rPr lang="vi-VN" sz="1400" dirty="0">
                                  <a:solidFill>
                                    <a:srgbClr val="27316F"/>
                                  </a:solidFill>
                                  <a:ea typeface="Cambria Math" panose="02040503050406030204" pitchFamily="18" charset="0"/>
                                </a:rPr>
                                <m:t> </m:t>
                              </m:r>
                              <m:r>
                                <m:rPr>
                                  <m:nor/>
                                </m:rPr>
                                <a:rPr lang="vi-VN" sz="1400" dirty="0">
                                  <a:solidFill>
                                    <a:srgbClr val="27316F"/>
                                  </a:solidFill>
                                  <a:ea typeface="Cambria Math" panose="02040503050406030204" pitchFamily="18" charset="0"/>
                                </a:rPr>
                                <m:t>t</m:t>
                              </m:r>
                              <m:r>
                                <m:rPr>
                                  <m:nor/>
                                </m:rPr>
                                <a:rPr lang="vi-VN" sz="1400" dirty="0">
                                  <a:solidFill>
                                    <a:srgbClr val="27316F"/>
                                  </a:solidFill>
                                  <a:ea typeface="Cambria Math" panose="02040503050406030204" pitchFamily="18" charset="0"/>
                                </a:rPr>
                                <m:t>ươ</m:t>
                              </m:r>
                              <m:r>
                                <m:rPr>
                                  <m:nor/>
                                </m:rPr>
                                <a:rPr lang="vi-VN" sz="1400" dirty="0">
                                  <a:solidFill>
                                    <a:srgbClr val="27316F"/>
                                  </a:solidFill>
                                  <a:ea typeface="Cambria Math" panose="02040503050406030204" pitchFamily="18" charset="0"/>
                                </a:rPr>
                                <m:t>ng</m:t>
                              </m:r>
                              <m:r>
                                <m:rPr>
                                  <m:nor/>
                                </m:rPr>
                                <a:rPr lang="vi-VN" sz="1400" dirty="0">
                                  <a:solidFill>
                                    <a:srgbClr val="27316F"/>
                                  </a:solidFill>
                                  <a:ea typeface="Cambria Math" panose="02040503050406030204" pitchFamily="18" charset="0"/>
                                </a:rPr>
                                <m:t> ứ</m:t>
                              </m:r>
                              <m:r>
                                <m:rPr>
                                  <m:nor/>
                                </m:rPr>
                                <a:rPr lang="vi-VN" sz="1400" dirty="0">
                                  <a:solidFill>
                                    <a:srgbClr val="27316F"/>
                                  </a:solidFill>
                                  <a:ea typeface="Cambria Math" panose="02040503050406030204" pitchFamily="18" charset="0"/>
                                </a:rPr>
                                <m:t>ng</m:t>
                              </m:r>
                              <m:r>
                                <m:rPr>
                                  <m:nor/>
                                </m:rPr>
                                <a:rPr lang="vi-VN" sz="1400" dirty="0">
                                  <a:solidFill>
                                    <a:srgbClr val="27316F"/>
                                  </a:solidFill>
                                  <a:ea typeface="Cambria Math" panose="02040503050406030204" pitchFamily="18" charset="0"/>
                                </a:rPr>
                                <m:t> </m:t>
                              </m:r>
                              <m:r>
                                <a:rPr lang="vi-VN" sz="1400" i="1">
                                  <a:solidFill>
                                    <a:srgbClr val="27316F"/>
                                  </a:solidFill>
                                  <a:latin typeface="Cambria Math" panose="02040503050406030204" pitchFamily="18" charset="0"/>
                                  <a:ea typeface="Cambria Math" panose="02040503050406030204" pitchFamily="18" charset="0"/>
                                </a:rPr>
                                <m:t>𝛼</m:t>
                              </m:r>
                              <m:r>
                                <a:rPr lang="vi-VN" sz="1400" i="1">
                                  <a:solidFill>
                                    <a:srgbClr val="27316F"/>
                                  </a:solidFill>
                                  <a:latin typeface="Cambria Math" panose="02040503050406030204" pitchFamily="18" charset="0"/>
                                </a:rPr>
                                <m:t>=0.05</m:t>
                              </m:r>
                              <m:r>
                                <m:rPr>
                                  <m:nor/>
                                </m:rPr>
                                <a:rPr lang="vi-VN" sz="1400" i="1" dirty="0">
                                  <a:solidFill>
                                    <a:srgbClr val="27316F"/>
                                  </a:solidFill>
                                  <a:latin typeface="Cambria Math" panose="02040503050406030204" pitchFamily="18" charset="0"/>
                                </a:rPr>
                                <m:t> </m:t>
                              </m:r>
                            </m:e>
                            <m:e>
                              <m:r>
                                <a:rPr lang="vi-VN" sz="1400" i="1">
                                  <a:solidFill>
                                    <a:srgbClr val="27316F"/>
                                  </a:solidFill>
                                  <a:latin typeface="Cambria Math" panose="02040503050406030204" pitchFamily="18" charset="0"/>
                                </a:rPr>
                                <m:t>𝑝</m:t>
                              </m:r>
                              <m:r>
                                <a:rPr lang="vi-VN" sz="1400" i="1">
                                  <a:solidFill>
                                    <a:srgbClr val="27316F"/>
                                  </a:solidFill>
                                  <a:latin typeface="Cambria Math" panose="02040503050406030204" pitchFamily="18" charset="0"/>
                                </a:rPr>
                                <m:t>=0.3</m:t>
                              </m:r>
                              <m:r>
                                <m:rPr>
                                  <m:nor/>
                                </m:rPr>
                                <a:rPr lang="vi-VN" sz="1400" dirty="0">
                                  <a:solidFill>
                                    <a:srgbClr val="27316F"/>
                                  </a:solidFill>
                                  <a:latin typeface="Montserrat" panose="00000500000000000000" pitchFamily="2" charset="0"/>
                                </a:rPr>
                                <m:t> </m:t>
                              </m:r>
                              <m:r>
                                <m:rPr>
                                  <m:nor/>
                                </m:rPr>
                                <a:rPr lang="vi-VN" sz="1400" dirty="0">
                                  <a:solidFill>
                                    <a:srgbClr val="27316F"/>
                                  </a:solidFill>
                                  <a:latin typeface="Montserrat" panose="00000500000000000000" pitchFamily="2" charset="0"/>
                                </a:rPr>
                                <m:t>l</m:t>
                              </m:r>
                              <m:r>
                                <m:rPr>
                                  <m:nor/>
                                </m:rPr>
                                <a:rPr lang="vi-VN" sz="1400" dirty="0">
                                  <a:solidFill>
                                    <a:srgbClr val="27316F"/>
                                  </a:solidFill>
                                  <a:latin typeface="Montserrat" panose="00000500000000000000" pitchFamily="2" charset="0"/>
                                </a:rPr>
                                <m:t>ấ</m:t>
                              </m:r>
                              <m:r>
                                <m:rPr>
                                  <m:nor/>
                                </m:rPr>
                                <a:rPr lang="vi-VN" sz="1400" dirty="0">
                                  <a:solidFill>
                                    <a:srgbClr val="27316F"/>
                                  </a:solidFill>
                                  <a:latin typeface="Montserrat" panose="00000500000000000000" pitchFamily="2" charset="0"/>
                                </a:rPr>
                                <m:t>y</m:t>
                              </m:r>
                              <m:r>
                                <m:rPr>
                                  <m:nor/>
                                </m:rPr>
                                <a:rPr lang="vi-VN" sz="1400" dirty="0">
                                  <a:solidFill>
                                    <a:srgbClr val="27316F"/>
                                  </a:solidFill>
                                  <a:latin typeface="Montserrat" panose="00000500000000000000" pitchFamily="2" charset="0"/>
                                </a:rPr>
                                <m:t> </m:t>
                              </m:r>
                              <m:r>
                                <m:rPr>
                                  <m:nor/>
                                </m:rPr>
                                <a:rPr lang="vi-VN" sz="1400" dirty="0">
                                  <a:solidFill>
                                    <a:srgbClr val="27316F"/>
                                  </a:solidFill>
                                  <a:latin typeface="Montserrat" panose="00000500000000000000" pitchFamily="2" charset="0"/>
                                </a:rPr>
                                <m:t>theo</m:t>
                              </m:r>
                              <m:r>
                                <m:rPr>
                                  <m:nor/>
                                </m:rPr>
                                <a:rPr lang="vi-VN" sz="1400" dirty="0">
                                  <a:solidFill>
                                    <a:srgbClr val="27316F"/>
                                  </a:solidFill>
                                  <a:latin typeface="Montserrat" panose="00000500000000000000" pitchFamily="2" charset="0"/>
                                </a:rPr>
                                <m:t> </m:t>
                              </m:r>
                              <m:r>
                                <m:rPr>
                                  <m:nor/>
                                </m:rPr>
                                <a:rPr lang="vi-VN" sz="1400" dirty="0">
                                  <a:solidFill>
                                    <a:srgbClr val="27316F"/>
                                  </a:solidFill>
                                  <a:latin typeface="Montserrat" panose="00000500000000000000" pitchFamily="2" charset="0"/>
                                </a:rPr>
                                <m:t>k</m:t>
                              </m:r>
                              <m:r>
                                <m:rPr>
                                  <m:nor/>
                                </m:rPr>
                                <a:rPr lang="vi-VN" sz="1400" dirty="0">
                                  <a:solidFill>
                                    <a:srgbClr val="27316F"/>
                                  </a:solidFill>
                                  <a:latin typeface="Montserrat" panose="00000500000000000000" pitchFamily="2" charset="0"/>
                                </a:rPr>
                                <m:t>ế</m:t>
                              </m:r>
                              <m:r>
                                <m:rPr>
                                  <m:nor/>
                                </m:rPr>
                                <a:rPr lang="vi-VN" sz="1400" dirty="0">
                                  <a:solidFill>
                                    <a:srgbClr val="27316F"/>
                                  </a:solidFill>
                                  <a:latin typeface="Montserrat" panose="00000500000000000000" pitchFamily="2" charset="0"/>
                                </a:rPr>
                                <m:t>t</m:t>
                              </m:r>
                              <m:r>
                                <m:rPr>
                                  <m:nor/>
                                </m:rPr>
                                <a:rPr lang="vi-VN" sz="1400" dirty="0">
                                  <a:solidFill>
                                    <a:srgbClr val="27316F"/>
                                  </a:solidFill>
                                  <a:latin typeface="Montserrat" panose="00000500000000000000" pitchFamily="2" charset="0"/>
                                </a:rPr>
                                <m:t> </m:t>
                              </m:r>
                              <m:r>
                                <m:rPr>
                                  <m:nor/>
                                </m:rPr>
                                <a:rPr lang="vi-VN" sz="1400" dirty="0">
                                  <a:solidFill>
                                    <a:srgbClr val="27316F"/>
                                  </a:solidFill>
                                  <a:latin typeface="Montserrat" panose="00000500000000000000" pitchFamily="2" charset="0"/>
                                </a:rPr>
                                <m:t>qu</m:t>
                              </m:r>
                              <m:r>
                                <m:rPr>
                                  <m:nor/>
                                </m:rPr>
                                <a:rPr lang="vi-VN" sz="1400" dirty="0">
                                  <a:solidFill>
                                    <a:srgbClr val="27316F"/>
                                  </a:solidFill>
                                  <a:latin typeface="Montserrat" panose="00000500000000000000" pitchFamily="2" charset="0"/>
                                </a:rPr>
                                <m:t>ả </m:t>
                              </m:r>
                              <m:r>
                                <m:rPr>
                                  <m:nor/>
                                </m:rPr>
                                <a:rPr lang="vi-VN" sz="1400" dirty="0">
                                  <a:solidFill>
                                    <a:srgbClr val="27316F"/>
                                  </a:solidFill>
                                  <a:latin typeface="Montserrat" panose="00000500000000000000" pitchFamily="2" charset="0"/>
                                </a:rPr>
                                <m:t>nghi</m:t>
                              </m:r>
                              <m:r>
                                <m:rPr>
                                  <m:nor/>
                                </m:rPr>
                                <a:rPr lang="vi-VN" sz="1400" dirty="0">
                                  <a:solidFill>
                                    <a:srgbClr val="27316F"/>
                                  </a:solidFill>
                                  <a:latin typeface="Montserrat" panose="00000500000000000000" pitchFamily="2" charset="0"/>
                                </a:rPr>
                                <m:t>ê</m:t>
                              </m:r>
                              <m:r>
                                <m:rPr>
                                  <m:nor/>
                                </m:rPr>
                                <a:rPr lang="vi-VN" sz="1400" dirty="0">
                                  <a:solidFill>
                                    <a:srgbClr val="27316F"/>
                                  </a:solidFill>
                                  <a:latin typeface="Montserrat" panose="00000500000000000000" pitchFamily="2" charset="0"/>
                                </a:rPr>
                                <m:t>n</m:t>
                              </m:r>
                              <m:r>
                                <m:rPr>
                                  <m:nor/>
                                </m:rPr>
                                <a:rPr lang="vi-VN" sz="1400" dirty="0">
                                  <a:solidFill>
                                    <a:srgbClr val="27316F"/>
                                  </a:solidFill>
                                  <a:latin typeface="Montserrat" panose="00000500000000000000" pitchFamily="2" charset="0"/>
                                </a:rPr>
                                <m:t> </m:t>
                              </m:r>
                              <m:r>
                                <m:rPr>
                                  <m:nor/>
                                </m:rPr>
                                <a:rPr lang="vi-VN" sz="1400" dirty="0">
                                  <a:solidFill>
                                    <a:srgbClr val="27316F"/>
                                  </a:solidFill>
                                  <a:latin typeface="Montserrat" panose="00000500000000000000" pitchFamily="2" charset="0"/>
                                </a:rPr>
                                <m:t>c</m:t>
                              </m:r>
                              <m:r>
                                <m:rPr>
                                  <m:nor/>
                                </m:rPr>
                                <a:rPr lang="vi-VN" sz="1400" dirty="0">
                                  <a:solidFill>
                                    <a:srgbClr val="27316F"/>
                                  </a:solidFill>
                                  <a:latin typeface="Montserrat" panose="00000500000000000000" pitchFamily="2" charset="0"/>
                                </a:rPr>
                                <m:t>ứ</m:t>
                              </m:r>
                              <m:r>
                                <m:rPr>
                                  <m:nor/>
                                </m:rPr>
                                <a:rPr lang="vi-VN" sz="1400" dirty="0">
                                  <a:solidFill>
                                    <a:srgbClr val="27316F"/>
                                  </a:solidFill>
                                  <a:latin typeface="Montserrat" panose="00000500000000000000" pitchFamily="2" charset="0"/>
                                </a:rPr>
                                <m:t>u</m:t>
                              </m:r>
                              <m:r>
                                <m:rPr>
                                  <m:nor/>
                                </m:rPr>
                                <a:rPr lang="vi-VN" sz="1400" dirty="0">
                                  <a:solidFill>
                                    <a:srgbClr val="27316F"/>
                                  </a:solidFill>
                                  <a:latin typeface="Montserrat" panose="00000500000000000000" pitchFamily="2" charset="0"/>
                                </a:rPr>
                                <m:t> </m:t>
                              </m:r>
                              <m:r>
                                <m:rPr>
                                  <m:nor/>
                                </m:rPr>
                                <a:rPr lang="vi-VN" sz="1400" dirty="0">
                                  <a:solidFill>
                                    <a:srgbClr val="27316F"/>
                                  </a:solidFill>
                                  <a:latin typeface="Montserrat" panose="00000500000000000000" pitchFamily="2" charset="0"/>
                                </a:rPr>
                                <m:t>c</m:t>
                              </m:r>
                              <m:r>
                                <m:rPr>
                                  <m:nor/>
                                </m:rPr>
                                <a:rPr lang="vi-VN" sz="1400" dirty="0">
                                  <a:solidFill>
                                    <a:srgbClr val="27316F"/>
                                  </a:solidFill>
                                  <a:latin typeface="Montserrat" panose="00000500000000000000" pitchFamily="2" charset="0"/>
                                </a:rPr>
                                <m:t>ủ</m:t>
                              </m:r>
                              <m:r>
                                <m:rPr>
                                  <m:nor/>
                                </m:rPr>
                                <a:rPr lang="vi-VN" sz="1400" dirty="0">
                                  <a:solidFill>
                                    <a:srgbClr val="27316F"/>
                                  </a:solidFill>
                                  <a:latin typeface="Montserrat" panose="00000500000000000000" pitchFamily="2" charset="0"/>
                                </a:rPr>
                                <m:t>a</m:t>
                              </m:r>
                              <m:r>
                                <m:rPr>
                                  <m:nor/>
                                </m:rPr>
                                <a:rPr lang="vi-VN" sz="1400" dirty="0">
                                  <a:solidFill>
                                    <a:srgbClr val="27316F"/>
                                  </a:solidFill>
                                  <a:latin typeface="Montserrat" panose="00000500000000000000" pitchFamily="2" charset="0"/>
                                </a:rPr>
                                <m:t> </m:t>
                              </m:r>
                              <m:r>
                                <m:rPr>
                                  <m:nor/>
                                </m:rPr>
                                <a:rPr lang="vi-VN" sz="1400" dirty="0">
                                  <a:solidFill>
                                    <a:srgbClr val="27316F"/>
                                  </a:solidFill>
                                  <a:latin typeface="Montserrat" panose="00000500000000000000" pitchFamily="2" charset="0"/>
                                </a:rPr>
                                <m:t>t</m:t>
                              </m:r>
                              <m:r>
                                <m:rPr>
                                  <m:nor/>
                                </m:rPr>
                                <a:rPr lang="vi-VN" sz="1400" dirty="0">
                                  <a:solidFill>
                                    <a:srgbClr val="27316F"/>
                                  </a:solidFill>
                                  <a:latin typeface="Montserrat" panose="00000500000000000000" pitchFamily="2" charset="0"/>
                                </a:rPr>
                                <m:t>á</m:t>
                              </m:r>
                              <m:r>
                                <m:rPr>
                                  <m:nor/>
                                </m:rPr>
                                <a:rPr lang="vi-VN" sz="1400" dirty="0">
                                  <a:solidFill>
                                    <a:srgbClr val="27316F"/>
                                  </a:solidFill>
                                  <a:latin typeface="Montserrat" panose="00000500000000000000" pitchFamily="2" charset="0"/>
                                </a:rPr>
                                <m:t>c</m:t>
                              </m:r>
                              <m:r>
                                <m:rPr>
                                  <m:nor/>
                                </m:rPr>
                                <a:rPr lang="vi-VN" sz="1400" dirty="0">
                                  <a:solidFill>
                                    <a:srgbClr val="27316F"/>
                                  </a:solidFill>
                                  <a:latin typeface="Montserrat" panose="00000500000000000000" pitchFamily="2" charset="0"/>
                                </a:rPr>
                                <m:t> </m:t>
                              </m:r>
                              <m:r>
                                <m:rPr>
                                  <m:nor/>
                                </m:rPr>
                                <a:rPr lang="vi-VN" sz="1400" dirty="0">
                                  <a:solidFill>
                                    <a:srgbClr val="27316F"/>
                                  </a:solidFill>
                                  <a:latin typeface="Montserrat" panose="00000500000000000000" pitchFamily="2" charset="0"/>
                                </a:rPr>
                                <m:t>gi</m:t>
                              </m:r>
                              <m:r>
                                <m:rPr>
                                  <m:nor/>
                                </m:rPr>
                                <a:rPr lang="vi-VN" sz="1400" dirty="0">
                                  <a:solidFill>
                                    <a:srgbClr val="27316F"/>
                                  </a:solidFill>
                                  <a:latin typeface="Montserrat" panose="00000500000000000000" pitchFamily="2" charset="0"/>
                                </a:rPr>
                                <m:t>ả </m:t>
                              </m:r>
                              <m:r>
                                <m:rPr>
                                  <m:nor/>
                                </m:rPr>
                                <a:rPr lang="vi-VN" sz="1400" dirty="0">
                                  <a:solidFill>
                                    <a:srgbClr val="27316F"/>
                                  </a:solidFill>
                                  <a:latin typeface="Montserrat" panose="00000500000000000000" pitchFamily="2" charset="0"/>
                                </a:rPr>
                                <m:t>Ph</m:t>
                              </m:r>
                              <m:r>
                                <m:rPr>
                                  <m:nor/>
                                </m:rPr>
                                <a:rPr lang="vi-VN" sz="1400" dirty="0">
                                  <a:solidFill>
                                    <a:srgbClr val="27316F"/>
                                  </a:solidFill>
                                  <a:latin typeface="Montserrat" panose="00000500000000000000" pitchFamily="2" charset="0"/>
                                </a:rPr>
                                <m:t>ạ</m:t>
                              </m:r>
                              <m:r>
                                <m:rPr>
                                  <m:nor/>
                                </m:rPr>
                                <a:rPr lang="vi-VN" sz="1400" dirty="0">
                                  <a:solidFill>
                                    <a:srgbClr val="27316F"/>
                                  </a:solidFill>
                                  <a:latin typeface="Montserrat" panose="00000500000000000000" pitchFamily="2" charset="0"/>
                                </a:rPr>
                                <m:t>m</m:t>
                              </m:r>
                              <m:r>
                                <m:rPr>
                                  <m:nor/>
                                </m:rPr>
                                <a:rPr lang="vi-VN" sz="1400" dirty="0">
                                  <a:solidFill>
                                    <a:srgbClr val="27316F"/>
                                  </a:solidFill>
                                  <a:latin typeface="Montserrat" panose="00000500000000000000" pitchFamily="2" charset="0"/>
                                </a:rPr>
                                <m:t> </m:t>
                              </m:r>
                              <m:r>
                                <m:rPr>
                                  <m:nor/>
                                </m:rPr>
                                <a:rPr lang="vi-VN" sz="1400" dirty="0">
                                  <a:solidFill>
                                    <a:srgbClr val="27316F"/>
                                  </a:solidFill>
                                  <a:latin typeface="Montserrat" panose="00000500000000000000" pitchFamily="2" charset="0"/>
                                </a:rPr>
                                <m:t>V</m:t>
                              </m:r>
                              <m:r>
                                <m:rPr>
                                  <m:nor/>
                                </m:rPr>
                                <a:rPr lang="vi-VN" sz="1400" dirty="0">
                                  <a:solidFill>
                                    <a:srgbClr val="27316F"/>
                                  </a:solidFill>
                                  <a:latin typeface="Montserrat" panose="00000500000000000000" pitchFamily="2" charset="0"/>
                                </a:rPr>
                                <m:t>ă</m:t>
                              </m:r>
                              <m:r>
                                <m:rPr>
                                  <m:nor/>
                                </m:rPr>
                                <a:rPr lang="vi-VN" sz="1400" dirty="0">
                                  <a:solidFill>
                                    <a:srgbClr val="27316F"/>
                                  </a:solidFill>
                                  <a:latin typeface="Montserrat" panose="00000500000000000000" pitchFamily="2" charset="0"/>
                                </a:rPr>
                                <m:t>n</m:t>
                              </m:r>
                              <m:r>
                                <m:rPr>
                                  <m:nor/>
                                </m:rPr>
                                <a:rPr lang="vi-VN" sz="1400" dirty="0">
                                  <a:solidFill>
                                    <a:srgbClr val="27316F"/>
                                  </a:solidFill>
                                  <a:latin typeface="Montserrat" panose="00000500000000000000" pitchFamily="2" charset="0"/>
                                </a:rPr>
                                <m:t> </m:t>
                              </m:r>
                              <m:r>
                                <m:rPr>
                                  <m:nor/>
                                </m:rPr>
                                <a:rPr lang="vi-VN" sz="1400" dirty="0">
                                  <a:solidFill>
                                    <a:srgbClr val="27316F"/>
                                  </a:solidFill>
                                  <a:latin typeface="Montserrat" panose="00000500000000000000" pitchFamily="2" charset="0"/>
                                </a:rPr>
                                <m:t>Ph</m:t>
                              </m:r>
                              <m:r>
                                <m:rPr>
                                  <m:nor/>
                                </m:rPr>
                                <a:rPr lang="vi-VN" sz="1400" dirty="0">
                                  <a:solidFill>
                                    <a:srgbClr val="27316F"/>
                                  </a:solidFill>
                                  <a:latin typeface="Montserrat" panose="00000500000000000000" pitchFamily="2" charset="0"/>
                                </a:rPr>
                                <m:t>ú</m:t>
                              </m:r>
                            </m:e>
                            <m:e>
                              <m:r>
                                <m:rPr>
                                  <m:sty m:val="p"/>
                                </m:rPr>
                                <a:rPr lang="vi-VN" sz="1400">
                                  <a:solidFill>
                                    <a:srgbClr val="27316F"/>
                                  </a:solidFill>
                                  <a:latin typeface="Cambria Math" panose="02040503050406030204" pitchFamily="18" charset="0"/>
                                </a:rPr>
                                <m:t>d</m:t>
                              </m:r>
                              <m:r>
                                <a:rPr lang="vi-VN" sz="1400" i="1">
                                  <a:solidFill>
                                    <a:srgbClr val="27316F"/>
                                  </a:solidFill>
                                  <a:latin typeface="Cambria Math" panose="02040503050406030204" pitchFamily="18" charset="0"/>
                                </a:rPr>
                                <m:t>=</m:t>
                              </m:r>
                              <m:r>
                                <m:rPr>
                                  <m:nor/>
                                </m:rPr>
                                <a:rPr lang="vi-VN" sz="1400">
                                  <a:solidFill>
                                    <a:srgbClr val="27316F"/>
                                  </a:solidFill>
                                  <a:latin typeface="Cambria Math" panose="02040503050406030204" pitchFamily="18" charset="0"/>
                                </a:rPr>
                                <m:t>0.05</m:t>
                              </m:r>
                            </m:e>
                          </m:eqArr>
                        </m:e>
                      </m:d>
                    </m:oMath>
                  </m:oMathPara>
                </a14:m>
                <a:endParaRPr lang="vi-VN" sz="1400" i="1" dirty="0">
                  <a:solidFill>
                    <a:srgbClr val="27316F"/>
                  </a:solidFill>
                  <a:latin typeface="Cambria Math" panose="02040503050406030204" pitchFamily="18" charset="0"/>
                </a:endParaRPr>
              </a:p>
            </p:txBody>
          </p:sp>
        </mc:Choice>
        <mc:Fallback>
          <p:sp>
            <p:nvSpPr>
              <p:cNvPr id="32" name="Subtitle 2">
                <a:extLst>
                  <a:ext uri="{FF2B5EF4-FFF2-40B4-BE49-F238E27FC236}">
                    <a16:creationId xmlns:a16="http://schemas.microsoft.com/office/drawing/2014/main" id="{638ACA88-B9E8-E640-A2D8-047AD7726F30}"/>
                  </a:ext>
                </a:extLst>
              </p:cNvPr>
              <p:cNvSpPr>
                <a:spLocks noGrp="1" noRot="1" noChangeAspect="1" noMove="1" noResize="1" noEditPoints="1" noAdjustHandles="1" noChangeArrowheads="1" noChangeShapeType="1" noTextEdit="1"/>
              </p:cNvSpPr>
              <p:nvPr>
                <p:ph type="subTitle" idx="1"/>
              </p:nvPr>
            </p:nvSpPr>
            <p:spPr>
              <a:xfrm>
                <a:off x="3078396" y="2330936"/>
                <a:ext cx="5900421" cy="1254916"/>
              </a:xfrm>
              <a:blipFill>
                <a:blip r:embed="rId4"/>
                <a:stretch>
                  <a:fillRect/>
                </a:stretch>
              </a:blipFill>
            </p:spPr>
            <p:txBody>
              <a:bodyPr/>
              <a:lstStyle/>
              <a:p>
                <a:r>
                  <a:rPr lang="vi-VN">
                    <a:noFill/>
                  </a:rPr>
                  <a:t> </a:t>
                </a:r>
              </a:p>
            </p:txBody>
          </p:sp>
        </mc:Fallback>
      </mc:AlternateContent>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2E6963A6-EE96-0E87-AB2A-843C341536D6}"/>
                  </a:ext>
                </a:extLst>
              </p:cNvPr>
              <p:cNvSpPr txBox="1"/>
              <p:nvPr/>
            </p:nvSpPr>
            <p:spPr>
              <a:xfrm>
                <a:off x="761571" y="2516923"/>
                <a:ext cx="2886891" cy="5992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vi-VN" sz="1600" b="0" i="1" smtClean="0">
                          <a:solidFill>
                            <a:srgbClr val="27316F"/>
                          </a:solidFill>
                          <a:latin typeface="Cambria Math" panose="02040503050406030204" pitchFamily="18" charset="0"/>
                        </a:rPr>
                        <m:t>𝑛</m:t>
                      </m:r>
                      <m:r>
                        <a:rPr lang="vi-VN" sz="1600" i="1" smtClean="0">
                          <a:solidFill>
                            <a:srgbClr val="27316F"/>
                          </a:solidFill>
                          <a:latin typeface="Cambria Math" panose="02040503050406030204" pitchFamily="18" charset="0"/>
                        </a:rPr>
                        <m:t>=</m:t>
                      </m:r>
                      <m:sSubSup>
                        <m:sSubSupPr>
                          <m:ctrlPr>
                            <a:rPr lang="vi-VN" sz="1600" i="1">
                              <a:solidFill>
                                <a:srgbClr val="27316F"/>
                              </a:solidFill>
                              <a:latin typeface="Cambria Math" panose="02040503050406030204" pitchFamily="18" charset="0"/>
                            </a:rPr>
                          </m:ctrlPr>
                        </m:sSubSupPr>
                        <m:e>
                          <m:r>
                            <a:rPr lang="vi-VN" sz="1600" i="1">
                              <a:solidFill>
                                <a:srgbClr val="27316F"/>
                              </a:solidFill>
                              <a:latin typeface="Cambria Math" panose="02040503050406030204" pitchFamily="18" charset="0"/>
                            </a:rPr>
                            <m:t>𝑍</m:t>
                          </m:r>
                        </m:e>
                        <m:sub>
                          <m:r>
                            <a:rPr lang="vi-VN" sz="1600" i="1">
                              <a:solidFill>
                                <a:srgbClr val="27316F"/>
                              </a:solidFill>
                              <a:latin typeface="Cambria Math" panose="02040503050406030204" pitchFamily="18" charset="0"/>
                            </a:rPr>
                            <m:t>1−</m:t>
                          </m:r>
                          <m:f>
                            <m:fPr>
                              <m:ctrlPr>
                                <a:rPr lang="vi-VN" sz="1600" i="1">
                                  <a:solidFill>
                                    <a:srgbClr val="27316F"/>
                                  </a:solidFill>
                                  <a:latin typeface="Cambria Math" panose="02040503050406030204" pitchFamily="18" charset="0"/>
                                </a:rPr>
                              </m:ctrlPr>
                            </m:fPr>
                            <m:num>
                              <m:r>
                                <a:rPr lang="vi-VN" sz="1600" i="1">
                                  <a:solidFill>
                                    <a:srgbClr val="27316F"/>
                                  </a:solidFill>
                                  <a:latin typeface="Cambria Math" panose="02040503050406030204" pitchFamily="18" charset="0"/>
                                  <a:ea typeface="Cambria Math" panose="02040503050406030204" pitchFamily="18" charset="0"/>
                                </a:rPr>
                                <m:t>𝛼</m:t>
                              </m:r>
                            </m:num>
                            <m:den>
                              <m:r>
                                <a:rPr lang="vi-VN" sz="1600" i="1">
                                  <a:solidFill>
                                    <a:srgbClr val="27316F"/>
                                  </a:solidFill>
                                  <a:latin typeface="Cambria Math" panose="02040503050406030204" pitchFamily="18" charset="0"/>
                                </a:rPr>
                                <m:t>2</m:t>
                              </m:r>
                            </m:den>
                          </m:f>
                        </m:sub>
                        <m:sup>
                          <m:r>
                            <a:rPr lang="vi-VN" sz="1600" i="1">
                              <a:solidFill>
                                <a:srgbClr val="27316F"/>
                              </a:solidFill>
                              <a:latin typeface="Cambria Math" panose="02040503050406030204" pitchFamily="18" charset="0"/>
                            </a:rPr>
                            <m:t>2</m:t>
                          </m:r>
                        </m:sup>
                      </m:sSubSup>
                      <m:f>
                        <m:fPr>
                          <m:ctrlPr>
                            <a:rPr lang="vi-VN" sz="1600" i="1" smtClean="0">
                              <a:solidFill>
                                <a:srgbClr val="27316F"/>
                              </a:solidFill>
                              <a:latin typeface="Cambria Math" panose="02040503050406030204" pitchFamily="18" charset="0"/>
                            </a:rPr>
                          </m:ctrlPr>
                        </m:fPr>
                        <m:num>
                          <m:r>
                            <a:rPr lang="vi-VN" sz="1600" b="0" i="1" smtClean="0">
                              <a:solidFill>
                                <a:srgbClr val="27316F"/>
                              </a:solidFill>
                              <a:latin typeface="Cambria Math" panose="02040503050406030204" pitchFamily="18" charset="0"/>
                            </a:rPr>
                            <m:t>𝑝</m:t>
                          </m:r>
                          <m:r>
                            <a:rPr lang="vi-VN" sz="1600" b="0" i="1" smtClean="0">
                              <a:solidFill>
                                <a:srgbClr val="27316F"/>
                              </a:solidFill>
                              <a:latin typeface="Cambria Math" panose="02040503050406030204" pitchFamily="18" charset="0"/>
                            </a:rPr>
                            <m:t>(1−</m:t>
                          </m:r>
                          <m:r>
                            <a:rPr lang="vi-VN" sz="1600" b="0" i="1" smtClean="0">
                              <a:solidFill>
                                <a:srgbClr val="27316F"/>
                              </a:solidFill>
                              <a:latin typeface="Cambria Math" panose="02040503050406030204" pitchFamily="18" charset="0"/>
                            </a:rPr>
                            <m:t>𝑝</m:t>
                          </m:r>
                          <m:r>
                            <a:rPr lang="vi-VN" sz="1600" b="0" i="1" smtClean="0">
                              <a:solidFill>
                                <a:srgbClr val="27316F"/>
                              </a:solidFill>
                              <a:latin typeface="Cambria Math" panose="02040503050406030204" pitchFamily="18" charset="0"/>
                            </a:rPr>
                            <m:t>)</m:t>
                          </m:r>
                        </m:num>
                        <m:den>
                          <m:sSup>
                            <m:sSupPr>
                              <m:ctrlPr>
                                <a:rPr lang="vi-VN" sz="1600" i="1" smtClean="0">
                                  <a:solidFill>
                                    <a:srgbClr val="27316F"/>
                                  </a:solidFill>
                                  <a:latin typeface="Cambria Math" panose="02040503050406030204" pitchFamily="18" charset="0"/>
                                </a:rPr>
                              </m:ctrlPr>
                            </m:sSupPr>
                            <m:e>
                              <m:r>
                                <a:rPr lang="vi-VN" sz="1600" b="0" i="1" smtClean="0">
                                  <a:solidFill>
                                    <a:srgbClr val="27316F"/>
                                  </a:solidFill>
                                  <a:latin typeface="Cambria Math" panose="02040503050406030204" pitchFamily="18" charset="0"/>
                                </a:rPr>
                                <m:t>𝑑</m:t>
                              </m:r>
                            </m:e>
                            <m:sup>
                              <m:r>
                                <a:rPr lang="vi-VN" sz="1600" b="0" i="1" smtClean="0">
                                  <a:solidFill>
                                    <a:srgbClr val="27316F"/>
                                  </a:solidFill>
                                  <a:latin typeface="Cambria Math" panose="02040503050406030204" pitchFamily="18" charset="0"/>
                                </a:rPr>
                                <m:t>2</m:t>
                              </m:r>
                            </m:sup>
                          </m:sSup>
                        </m:den>
                      </m:f>
                    </m:oMath>
                  </m:oMathPara>
                </a14:m>
                <a:endParaRPr lang="vi-VN" sz="1600" dirty="0">
                  <a:solidFill>
                    <a:srgbClr val="27316F"/>
                  </a:solidFill>
                </a:endParaRPr>
              </a:p>
            </p:txBody>
          </p:sp>
        </mc:Choice>
        <mc:Fallback>
          <p:sp>
            <p:nvSpPr>
              <p:cNvPr id="33" name="TextBox 32">
                <a:extLst>
                  <a:ext uri="{FF2B5EF4-FFF2-40B4-BE49-F238E27FC236}">
                    <a16:creationId xmlns:a16="http://schemas.microsoft.com/office/drawing/2014/main" id="{2E6963A6-EE96-0E87-AB2A-843C341536D6}"/>
                  </a:ext>
                </a:extLst>
              </p:cNvPr>
              <p:cNvSpPr txBox="1">
                <a:spLocks noRot="1" noChangeAspect="1" noMove="1" noResize="1" noEditPoints="1" noAdjustHandles="1" noChangeArrowheads="1" noChangeShapeType="1" noTextEdit="1"/>
              </p:cNvSpPr>
              <p:nvPr/>
            </p:nvSpPr>
            <p:spPr>
              <a:xfrm>
                <a:off x="761571" y="2516923"/>
                <a:ext cx="2886891" cy="599267"/>
              </a:xfrm>
              <a:prstGeom prst="rect">
                <a:avLst/>
              </a:prstGeom>
              <a:blipFill>
                <a:blip r:embed="rId5"/>
                <a:stretch>
                  <a:fillRect/>
                </a:stretch>
              </a:blipFill>
            </p:spPr>
            <p:txBody>
              <a:bodyPr/>
              <a:lstStyle/>
              <a:p>
                <a:r>
                  <a:rPr lang="vi-VN">
                    <a:noFill/>
                  </a:rPr>
                  <a:t> </a:t>
                </a:r>
              </a:p>
            </p:txBody>
          </p:sp>
        </mc:Fallback>
      </mc:AlternateContent>
      <p:grpSp>
        <p:nvGrpSpPr>
          <p:cNvPr id="34" name="Google Shape;16390;p75">
            <a:extLst>
              <a:ext uri="{FF2B5EF4-FFF2-40B4-BE49-F238E27FC236}">
                <a16:creationId xmlns:a16="http://schemas.microsoft.com/office/drawing/2014/main" id="{84CE4F35-0DCD-47A1-9D41-0AE981B719AB}"/>
              </a:ext>
            </a:extLst>
          </p:cNvPr>
          <p:cNvGrpSpPr/>
          <p:nvPr/>
        </p:nvGrpSpPr>
        <p:grpSpPr>
          <a:xfrm>
            <a:off x="255705" y="2385461"/>
            <a:ext cx="1011731" cy="862189"/>
            <a:chOff x="1306445" y="3397829"/>
            <a:chExt cx="367255" cy="269855"/>
          </a:xfrm>
          <a:solidFill>
            <a:srgbClr val="00B050"/>
          </a:solidFill>
        </p:grpSpPr>
        <p:sp>
          <p:nvSpPr>
            <p:cNvPr id="35" name="Google Shape;16391;p75">
              <a:extLst>
                <a:ext uri="{FF2B5EF4-FFF2-40B4-BE49-F238E27FC236}">
                  <a16:creationId xmlns:a16="http://schemas.microsoft.com/office/drawing/2014/main" id="{9566C488-CFD6-6E09-46D3-201FD12A5147}"/>
                </a:ext>
              </a:extLst>
            </p:cNvPr>
            <p:cNvSpPr/>
            <p:nvPr/>
          </p:nvSpPr>
          <p:spPr>
            <a:xfrm>
              <a:off x="1588395" y="3513054"/>
              <a:ext cx="45517" cy="16297"/>
            </a:xfrm>
            <a:custGeom>
              <a:avLst/>
              <a:gdLst/>
              <a:ahLst/>
              <a:cxnLst/>
              <a:rect l="l" t="t" r="r" b="b"/>
              <a:pathLst>
                <a:path w="1430" h="512" extrusionOk="0">
                  <a:moveTo>
                    <a:pt x="168" y="0"/>
                  </a:moveTo>
                  <a:cubicBezTo>
                    <a:pt x="72" y="0"/>
                    <a:pt x="1" y="71"/>
                    <a:pt x="1" y="167"/>
                  </a:cubicBezTo>
                  <a:cubicBezTo>
                    <a:pt x="1" y="250"/>
                    <a:pt x="72" y="333"/>
                    <a:pt x="168" y="333"/>
                  </a:cubicBezTo>
                  <a:cubicBezTo>
                    <a:pt x="358" y="333"/>
                    <a:pt x="906" y="357"/>
                    <a:pt x="1180" y="488"/>
                  </a:cubicBezTo>
                  <a:cubicBezTo>
                    <a:pt x="1204" y="512"/>
                    <a:pt x="1227" y="512"/>
                    <a:pt x="1251" y="512"/>
                  </a:cubicBezTo>
                  <a:cubicBezTo>
                    <a:pt x="1311" y="512"/>
                    <a:pt x="1370" y="476"/>
                    <a:pt x="1406" y="417"/>
                  </a:cubicBezTo>
                  <a:cubicBezTo>
                    <a:pt x="1430" y="333"/>
                    <a:pt x="1406" y="226"/>
                    <a:pt x="1323" y="191"/>
                  </a:cubicBezTo>
                  <a:cubicBezTo>
                    <a:pt x="942" y="0"/>
                    <a:pt x="191" y="0"/>
                    <a:pt x="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392;p75">
              <a:extLst>
                <a:ext uri="{FF2B5EF4-FFF2-40B4-BE49-F238E27FC236}">
                  <a16:creationId xmlns:a16="http://schemas.microsoft.com/office/drawing/2014/main" id="{83E85919-B898-DBC2-7526-665C6AF760C8}"/>
                </a:ext>
              </a:extLst>
            </p:cNvPr>
            <p:cNvSpPr/>
            <p:nvPr/>
          </p:nvSpPr>
          <p:spPr>
            <a:xfrm>
              <a:off x="1306445" y="3397829"/>
              <a:ext cx="367255" cy="269091"/>
            </a:xfrm>
            <a:custGeom>
              <a:avLst/>
              <a:gdLst/>
              <a:ahLst/>
              <a:cxnLst/>
              <a:rect l="l" t="t" r="r" b="b"/>
              <a:pathLst>
                <a:path w="11538" h="8454" extrusionOk="0">
                  <a:moveTo>
                    <a:pt x="7573" y="334"/>
                  </a:moveTo>
                  <a:lnTo>
                    <a:pt x="7573" y="1965"/>
                  </a:lnTo>
                  <a:cubicBezTo>
                    <a:pt x="7573" y="2227"/>
                    <a:pt x="7525" y="2465"/>
                    <a:pt x="7418" y="2679"/>
                  </a:cubicBezTo>
                  <a:cubicBezTo>
                    <a:pt x="7395" y="2715"/>
                    <a:pt x="7395" y="2727"/>
                    <a:pt x="7395" y="2763"/>
                  </a:cubicBezTo>
                  <a:lnTo>
                    <a:pt x="7395" y="3239"/>
                  </a:lnTo>
                  <a:cubicBezTo>
                    <a:pt x="7395" y="3691"/>
                    <a:pt x="7216" y="4108"/>
                    <a:pt x="6883" y="4442"/>
                  </a:cubicBezTo>
                  <a:cubicBezTo>
                    <a:pt x="6835" y="4489"/>
                    <a:pt x="6787" y="4513"/>
                    <a:pt x="6740" y="4549"/>
                  </a:cubicBezTo>
                  <a:cubicBezTo>
                    <a:pt x="6466" y="4759"/>
                    <a:pt x="6137" y="4876"/>
                    <a:pt x="5785" y="4876"/>
                  </a:cubicBezTo>
                  <a:cubicBezTo>
                    <a:pt x="5739" y="4876"/>
                    <a:pt x="5692" y="4874"/>
                    <a:pt x="5644" y="4870"/>
                  </a:cubicBezTo>
                  <a:cubicBezTo>
                    <a:pt x="4787" y="4823"/>
                    <a:pt x="4108" y="4072"/>
                    <a:pt x="4108" y="3180"/>
                  </a:cubicBezTo>
                  <a:lnTo>
                    <a:pt x="4108" y="2763"/>
                  </a:lnTo>
                  <a:cubicBezTo>
                    <a:pt x="4108" y="2727"/>
                    <a:pt x="4108" y="2715"/>
                    <a:pt x="4096" y="2679"/>
                  </a:cubicBezTo>
                  <a:cubicBezTo>
                    <a:pt x="3989" y="2465"/>
                    <a:pt x="3930" y="2227"/>
                    <a:pt x="3930" y="1965"/>
                  </a:cubicBezTo>
                  <a:lnTo>
                    <a:pt x="3930" y="1608"/>
                  </a:lnTo>
                  <a:cubicBezTo>
                    <a:pt x="3930" y="917"/>
                    <a:pt x="4513" y="334"/>
                    <a:pt x="5216" y="334"/>
                  </a:cubicBezTo>
                  <a:close/>
                  <a:moveTo>
                    <a:pt x="1763" y="3025"/>
                  </a:moveTo>
                  <a:cubicBezTo>
                    <a:pt x="2049" y="3025"/>
                    <a:pt x="2311" y="3144"/>
                    <a:pt x="2525" y="3358"/>
                  </a:cubicBezTo>
                  <a:cubicBezTo>
                    <a:pt x="2715" y="3561"/>
                    <a:pt x="2846" y="3846"/>
                    <a:pt x="2858" y="4144"/>
                  </a:cubicBezTo>
                  <a:cubicBezTo>
                    <a:pt x="2858" y="4227"/>
                    <a:pt x="2882" y="4346"/>
                    <a:pt x="2882" y="4465"/>
                  </a:cubicBezTo>
                  <a:lnTo>
                    <a:pt x="2882" y="4501"/>
                  </a:lnTo>
                  <a:cubicBezTo>
                    <a:pt x="2703" y="4215"/>
                    <a:pt x="2406" y="4013"/>
                    <a:pt x="2049" y="3894"/>
                  </a:cubicBezTo>
                  <a:cubicBezTo>
                    <a:pt x="1703" y="3787"/>
                    <a:pt x="1406" y="3787"/>
                    <a:pt x="1406" y="3787"/>
                  </a:cubicBezTo>
                  <a:cubicBezTo>
                    <a:pt x="1358" y="3787"/>
                    <a:pt x="1310" y="3799"/>
                    <a:pt x="1287" y="3834"/>
                  </a:cubicBezTo>
                  <a:lnTo>
                    <a:pt x="977" y="4144"/>
                  </a:lnTo>
                  <a:cubicBezTo>
                    <a:pt x="918" y="4215"/>
                    <a:pt x="918" y="4323"/>
                    <a:pt x="977" y="4382"/>
                  </a:cubicBezTo>
                  <a:cubicBezTo>
                    <a:pt x="1013" y="4412"/>
                    <a:pt x="1057" y="4427"/>
                    <a:pt x="1101" y="4427"/>
                  </a:cubicBezTo>
                  <a:cubicBezTo>
                    <a:pt x="1144" y="4427"/>
                    <a:pt x="1185" y="4412"/>
                    <a:pt x="1215" y="4382"/>
                  </a:cubicBezTo>
                  <a:lnTo>
                    <a:pt x="1465" y="4108"/>
                  </a:lnTo>
                  <a:cubicBezTo>
                    <a:pt x="1691" y="4132"/>
                    <a:pt x="2382" y="4203"/>
                    <a:pt x="2668" y="4811"/>
                  </a:cubicBezTo>
                  <a:cubicBezTo>
                    <a:pt x="2596" y="5275"/>
                    <a:pt x="2215" y="5596"/>
                    <a:pt x="1763" y="5596"/>
                  </a:cubicBezTo>
                  <a:cubicBezTo>
                    <a:pt x="1251" y="5596"/>
                    <a:pt x="834" y="5180"/>
                    <a:pt x="834" y="4680"/>
                  </a:cubicBezTo>
                  <a:cubicBezTo>
                    <a:pt x="834" y="4584"/>
                    <a:pt x="763" y="4513"/>
                    <a:pt x="679" y="4513"/>
                  </a:cubicBezTo>
                  <a:lnTo>
                    <a:pt x="644" y="4513"/>
                  </a:lnTo>
                  <a:lnTo>
                    <a:pt x="644" y="4465"/>
                  </a:lnTo>
                  <a:cubicBezTo>
                    <a:pt x="644" y="4346"/>
                    <a:pt x="644" y="4251"/>
                    <a:pt x="656" y="4144"/>
                  </a:cubicBezTo>
                  <a:cubicBezTo>
                    <a:pt x="679" y="3846"/>
                    <a:pt x="810" y="3561"/>
                    <a:pt x="1001" y="3358"/>
                  </a:cubicBezTo>
                  <a:cubicBezTo>
                    <a:pt x="1215" y="3144"/>
                    <a:pt x="1477" y="3025"/>
                    <a:pt x="1763" y="3025"/>
                  </a:cubicBezTo>
                  <a:close/>
                  <a:moveTo>
                    <a:pt x="10657" y="3025"/>
                  </a:moveTo>
                  <a:lnTo>
                    <a:pt x="10657" y="3727"/>
                  </a:lnTo>
                  <a:cubicBezTo>
                    <a:pt x="10657" y="3846"/>
                    <a:pt x="10633" y="3953"/>
                    <a:pt x="10585" y="4049"/>
                  </a:cubicBezTo>
                  <a:lnTo>
                    <a:pt x="10502" y="4251"/>
                  </a:lnTo>
                  <a:cubicBezTo>
                    <a:pt x="10478" y="4275"/>
                    <a:pt x="10478" y="4287"/>
                    <a:pt x="10478" y="4323"/>
                  </a:cubicBezTo>
                  <a:lnTo>
                    <a:pt x="10478" y="4680"/>
                  </a:lnTo>
                  <a:cubicBezTo>
                    <a:pt x="10478" y="4930"/>
                    <a:pt x="10383" y="5168"/>
                    <a:pt x="10204" y="5346"/>
                  </a:cubicBezTo>
                  <a:cubicBezTo>
                    <a:pt x="10044" y="5507"/>
                    <a:pt x="9835" y="5600"/>
                    <a:pt x="9605" y="5600"/>
                  </a:cubicBezTo>
                  <a:cubicBezTo>
                    <a:pt x="9579" y="5600"/>
                    <a:pt x="9552" y="5599"/>
                    <a:pt x="9526" y="5596"/>
                  </a:cubicBezTo>
                  <a:cubicBezTo>
                    <a:pt x="9038" y="5585"/>
                    <a:pt x="8633" y="5156"/>
                    <a:pt x="8633" y="4632"/>
                  </a:cubicBezTo>
                  <a:lnTo>
                    <a:pt x="8633" y="4323"/>
                  </a:lnTo>
                  <a:cubicBezTo>
                    <a:pt x="8633" y="4287"/>
                    <a:pt x="8633" y="4263"/>
                    <a:pt x="8621" y="4251"/>
                  </a:cubicBezTo>
                  <a:lnTo>
                    <a:pt x="8514" y="4037"/>
                  </a:lnTo>
                  <a:cubicBezTo>
                    <a:pt x="8466" y="3965"/>
                    <a:pt x="8454" y="3870"/>
                    <a:pt x="8454" y="3787"/>
                  </a:cubicBezTo>
                  <a:lnTo>
                    <a:pt x="8454" y="3775"/>
                  </a:lnTo>
                  <a:cubicBezTo>
                    <a:pt x="8454" y="3370"/>
                    <a:pt x="8788" y="3025"/>
                    <a:pt x="9204" y="3025"/>
                  </a:cubicBezTo>
                  <a:close/>
                  <a:moveTo>
                    <a:pt x="584" y="5180"/>
                  </a:moveTo>
                  <a:cubicBezTo>
                    <a:pt x="679" y="5406"/>
                    <a:pt x="834" y="5596"/>
                    <a:pt x="1037" y="5739"/>
                  </a:cubicBezTo>
                  <a:lnTo>
                    <a:pt x="1037" y="5925"/>
                  </a:lnTo>
                  <a:lnTo>
                    <a:pt x="1037" y="5925"/>
                  </a:lnTo>
                  <a:cubicBezTo>
                    <a:pt x="723" y="5807"/>
                    <a:pt x="571" y="5655"/>
                    <a:pt x="501" y="5585"/>
                  </a:cubicBezTo>
                  <a:cubicBezTo>
                    <a:pt x="537" y="5466"/>
                    <a:pt x="572" y="5335"/>
                    <a:pt x="584" y="5180"/>
                  </a:cubicBezTo>
                  <a:close/>
                  <a:moveTo>
                    <a:pt x="2918" y="5168"/>
                  </a:moveTo>
                  <a:cubicBezTo>
                    <a:pt x="2942" y="5323"/>
                    <a:pt x="2965" y="5454"/>
                    <a:pt x="3013" y="5573"/>
                  </a:cubicBezTo>
                  <a:cubicBezTo>
                    <a:pt x="2953" y="5656"/>
                    <a:pt x="2787" y="5811"/>
                    <a:pt x="2477" y="5930"/>
                  </a:cubicBezTo>
                  <a:lnTo>
                    <a:pt x="2477" y="5716"/>
                  </a:lnTo>
                  <a:cubicBezTo>
                    <a:pt x="2668" y="5585"/>
                    <a:pt x="2834" y="5394"/>
                    <a:pt x="2918" y="5168"/>
                  </a:cubicBezTo>
                  <a:close/>
                  <a:moveTo>
                    <a:pt x="6668" y="4989"/>
                  </a:moveTo>
                  <a:lnTo>
                    <a:pt x="6668" y="5299"/>
                  </a:lnTo>
                  <a:lnTo>
                    <a:pt x="5751" y="5930"/>
                  </a:lnTo>
                  <a:lnTo>
                    <a:pt x="4823" y="5299"/>
                  </a:lnTo>
                  <a:lnTo>
                    <a:pt x="4823" y="4989"/>
                  </a:lnTo>
                  <a:cubicBezTo>
                    <a:pt x="5061" y="5120"/>
                    <a:pt x="5335" y="5204"/>
                    <a:pt x="5620" y="5215"/>
                  </a:cubicBezTo>
                  <a:lnTo>
                    <a:pt x="5751" y="5215"/>
                  </a:lnTo>
                  <a:cubicBezTo>
                    <a:pt x="6073" y="5215"/>
                    <a:pt x="6394" y="5144"/>
                    <a:pt x="6668" y="4989"/>
                  </a:cubicBezTo>
                  <a:close/>
                  <a:moveTo>
                    <a:pt x="9942" y="5882"/>
                  </a:moveTo>
                  <a:lnTo>
                    <a:pt x="9942" y="5954"/>
                  </a:lnTo>
                  <a:cubicBezTo>
                    <a:pt x="9942" y="5989"/>
                    <a:pt x="9942" y="6025"/>
                    <a:pt x="9966" y="6061"/>
                  </a:cubicBezTo>
                  <a:lnTo>
                    <a:pt x="9561" y="6454"/>
                  </a:lnTo>
                  <a:lnTo>
                    <a:pt x="9169" y="6061"/>
                  </a:lnTo>
                  <a:cubicBezTo>
                    <a:pt x="9169" y="6025"/>
                    <a:pt x="9192" y="6001"/>
                    <a:pt x="9192" y="5954"/>
                  </a:cubicBezTo>
                  <a:lnTo>
                    <a:pt x="9192" y="5882"/>
                  </a:lnTo>
                  <a:cubicBezTo>
                    <a:pt x="9288" y="5918"/>
                    <a:pt x="9407" y="5942"/>
                    <a:pt x="9526" y="5942"/>
                  </a:cubicBezTo>
                  <a:lnTo>
                    <a:pt x="9573" y="5942"/>
                  </a:lnTo>
                  <a:cubicBezTo>
                    <a:pt x="9704" y="5942"/>
                    <a:pt x="9823" y="5930"/>
                    <a:pt x="9942" y="5882"/>
                  </a:cubicBezTo>
                  <a:close/>
                  <a:moveTo>
                    <a:pt x="2120" y="5882"/>
                  </a:moveTo>
                  <a:lnTo>
                    <a:pt x="2120" y="6061"/>
                  </a:lnTo>
                  <a:cubicBezTo>
                    <a:pt x="2120" y="6120"/>
                    <a:pt x="2132" y="6180"/>
                    <a:pt x="2168" y="6228"/>
                  </a:cubicBezTo>
                  <a:lnTo>
                    <a:pt x="2013" y="6394"/>
                  </a:lnTo>
                  <a:cubicBezTo>
                    <a:pt x="1941" y="6460"/>
                    <a:pt x="1849" y="6492"/>
                    <a:pt x="1755" y="6492"/>
                  </a:cubicBezTo>
                  <a:cubicBezTo>
                    <a:pt x="1662" y="6492"/>
                    <a:pt x="1566" y="6460"/>
                    <a:pt x="1489" y="6394"/>
                  </a:cubicBezTo>
                  <a:lnTo>
                    <a:pt x="1322" y="6239"/>
                  </a:lnTo>
                  <a:cubicBezTo>
                    <a:pt x="1358" y="6192"/>
                    <a:pt x="1370" y="6132"/>
                    <a:pt x="1370" y="6073"/>
                  </a:cubicBezTo>
                  <a:lnTo>
                    <a:pt x="1370" y="5882"/>
                  </a:lnTo>
                  <a:cubicBezTo>
                    <a:pt x="1489" y="5918"/>
                    <a:pt x="1608" y="5942"/>
                    <a:pt x="1751" y="5942"/>
                  </a:cubicBezTo>
                  <a:cubicBezTo>
                    <a:pt x="1882" y="5942"/>
                    <a:pt x="2001" y="5930"/>
                    <a:pt x="2120" y="5882"/>
                  </a:cubicBezTo>
                  <a:close/>
                  <a:moveTo>
                    <a:pt x="4692" y="5620"/>
                  </a:moveTo>
                  <a:lnTo>
                    <a:pt x="5490" y="6168"/>
                  </a:lnTo>
                  <a:lnTo>
                    <a:pt x="5061" y="6585"/>
                  </a:lnTo>
                  <a:lnTo>
                    <a:pt x="5049" y="6585"/>
                  </a:lnTo>
                  <a:lnTo>
                    <a:pt x="4525" y="5799"/>
                  </a:lnTo>
                  <a:lnTo>
                    <a:pt x="4692" y="5620"/>
                  </a:lnTo>
                  <a:close/>
                  <a:moveTo>
                    <a:pt x="6823" y="5596"/>
                  </a:moveTo>
                  <a:lnTo>
                    <a:pt x="6978" y="5775"/>
                  </a:lnTo>
                  <a:lnTo>
                    <a:pt x="6466" y="6585"/>
                  </a:lnTo>
                  <a:lnTo>
                    <a:pt x="6442" y="6585"/>
                  </a:lnTo>
                  <a:lnTo>
                    <a:pt x="6013" y="6156"/>
                  </a:lnTo>
                  <a:lnTo>
                    <a:pt x="6823" y="5596"/>
                  </a:lnTo>
                  <a:close/>
                  <a:moveTo>
                    <a:pt x="5251" y="1"/>
                  </a:moveTo>
                  <a:cubicBezTo>
                    <a:pt x="4358" y="1"/>
                    <a:pt x="3632" y="739"/>
                    <a:pt x="3632" y="1632"/>
                  </a:cubicBezTo>
                  <a:lnTo>
                    <a:pt x="3632" y="1989"/>
                  </a:lnTo>
                  <a:cubicBezTo>
                    <a:pt x="3632" y="2263"/>
                    <a:pt x="3692" y="2548"/>
                    <a:pt x="3811" y="2799"/>
                  </a:cubicBezTo>
                  <a:lnTo>
                    <a:pt x="3811" y="3191"/>
                  </a:lnTo>
                  <a:cubicBezTo>
                    <a:pt x="3811" y="3834"/>
                    <a:pt x="4096" y="4394"/>
                    <a:pt x="4537" y="4763"/>
                  </a:cubicBezTo>
                  <a:lnTo>
                    <a:pt x="4537" y="5335"/>
                  </a:lnTo>
                  <a:lnTo>
                    <a:pt x="4227" y="5656"/>
                  </a:lnTo>
                  <a:cubicBezTo>
                    <a:pt x="4204" y="5692"/>
                    <a:pt x="4180" y="5751"/>
                    <a:pt x="4180" y="5799"/>
                  </a:cubicBezTo>
                  <a:lnTo>
                    <a:pt x="3144" y="6168"/>
                  </a:lnTo>
                  <a:cubicBezTo>
                    <a:pt x="3073" y="6192"/>
                    <a:pt x="2989" y="6228"/>
                    <a:pt x="2930" y="6275"/>
                  </a:cubicBezTo>
                  <a:lnTo>
                    <a:pt x="2775" y="6180"/>
                  </a:lnTo>
                  <a:cubicBezTo>
                    <a:pt x="3263" y="5977"/>
                    <a:pt x="3406" y="5680"/>
                    <a:pt x="3430" y="5656"/>
                  </a:cubicBezTo>
                  <a:cubicBezTo>
                    <a:pt x="3454" y="5620"/>
                    <a:pt x="3454" y="5561"/>
                    <a:pt x="3430" y="5513"/>
                  </a:cubicBezTo>
                  <a:cubicBezTo>
                    <a:pt x="3311" y="5275"/>
                    <a:pt x="3287" y="4811"/>
                    <a:pt x="3275" y="4453"/>
                  </a:cubicBezTo>
                  <a:cubicBezTo>
                    <a:pt x="3275" y="4334"/>
                    <a:pt x="3263" y="4215"/>
                    <a:pt x="3263" y="4132"/>
                  </a:cubicBezTo>
                  <a:cubicBezTo>
                    <a:pt x="3204" y="3310"/>
                    <a:pt x="2596" y="2691"/>
                    <a:pt x="1822" y="2691"/>
                  </a:cubicBezTo>
                  <a:cubicBezTo>
                    <a:pt x="1060" y="2691"/>
                    <a:pt x="429" y="3310"/>
                    <a:pt x="370" y="4132"/>
                  </a:cubicBezTo>
                  <a:cubicBezTo>
                    <a:pt x="370" y="4227"/>
                    <a:pt x="358" y="4334"/>
                    <a:pt x="358" y="4453"/>
                  </a:cubicBezTo>
                  <a:cubicBezTo>
                    <a:pt x="346" y="4811"/>
                    <a:pt x="334" y="5263"/>
                    <a:pt x="215" y="5513"/>
                  </a:cubicBezTo>
                  <a:cubicBezTo>
                    <a:pt x="179" y="5561"/>
                    <a:pt x="179" y="5620"/>
                    <a:pt x="215" y="5656"/>
                  </a:cubicBezTo>
                  <a:cubicBezTo>
                    <a:pt x="215" y="5680"/>
                    <a:pt x="370" y="5977"/>
                    <a:pt x="870" y="6180"/>
                  </a:cubicBezTo>
                  <a:lnTo>
                    <a:pt x="406" y="6406"/>
                  </a:lnTo>
                  <a:cubicBezTo>
                    <a:pt x="167" y="6525"/>
                    <a:pt x="1" y="6775"/>
                    <a:pt x="1" y="7049"/>
                  </a:cubicBezTo>
                  <a:lnTo>
                    <a:pt x="1" y="8299"/>
                  </a:lnTo>
                  <a:cubicBezTo>
                    <a:pt x="1" y="8383"/>
                    <a:pt x="72" y="8454"/>
                    <a:pt x="167" y="8454"/>
                  </a:cubicBezTo>
                  <a:cubicBezTo>
                    <a:pt x="251" y="8454"/>
                    <a:pt x="334" y="8383"/>
                    <a:pt x="334" y="8299"/>
                  </a:cubicBezTo>
                  <a:lnTo>
                    <a:pt x="334" y="7049"/>
                  </a:lnTo>
                  <a:cubicBezTo>
                    <a:pt x="334" y="6894"/>
                    <a:pt x="406" y="6775"/>
                    <a:pt x="537" y="6704"/>
                  </a:cubicBezTo>
                  <a:lnTo>
                    <a:pt x="1108" y="6418"/>
                  </a:lnTo>
                  <a:lnTo>
                    <a:pt x="1299" y="6609"/>
                  </a:lnTo>
                  <a:cubicBezTo>
                    <a:pt x="1429" y="6751"/>
                    <a:pt x="1608" y="6811"/>
                    <a:pt x="1787" y="6811"/>
                  </a:cubicBezTo>
                  <a:cubicBezTo>
                    <a:pt x="1965" y="6811"/>
                    <a:pt x="2144" y="6751"/>
                    <a:pt x="2275" y="6609"/>
                  </a:cubicBezTo>
                  <a:lnTo>
                    <a:pt x="2477" y="6418"/>
                  </a:lnTo>
                  <a:lnTo>
                    <a:pt x="2656" y="6513"/>
                  </a:lnTo>
                  <a:cubicBezTo>
                    <a:pt x="2561" y="6644"/>
                    <a:pt x="2513" y="6811"/>
                    <a:pt x="2513" y="6990"/>
                  </a:cubicBezTo>
                  <a:lnTo>
                    <a:pt x="2513" y="8299"/>
                  </a:lnTo>
                  <a:cubicBezTo>
                    <a:pt x="2513" y="8383"/>
                    <a:pt x="2596" y="8454"/>
                    <a:pt x="2680" y="8454"/>
                  </a:cubicBezTo>
                  <a:cubicBezTo>
                    <a:pt x="2775" y="8454"/>
                    <a:pt x="2846" y="8383"/>
                    <a:pt x="2846" y="8299"/>
                  </a:cubicBezTo>
                  <a:lnTo>
                    <a:pt x="2846" y="6990"/>
                  </a:lnTo>
                  <a:cubicBezTo>
                    <a:pt x="2846" y="6751"/>
                    <a:pt x="2989" y="6537"/>
                    <a:pt x="3215" y="6466"/>
                  </a:cubicBezTo>
                  <a:lnTo>
                    <a:pt x="4323" y="6061"/>
                  </a:lnTo>
                  <a:lnTo>
                    <a:pt x="4775" y="6751"/>
                  </a:lnTo>
                  <a:cubicBezTo>
                    <a:pt x="4835" y="6835"/>
                    <a:pt x="4930" y="6894"/>
                    <a:pt x="5037" y="6894"/>
                  </a:cubicBezTo>
                  <a:lnTo>
                    <a:pt x="5061" y="6894"/>
                  </a:lnTo>
                  <a:cubicBezTo>
                    <a:pt x="5156" y="6894"/>
                    <a:pt x="5239" y="6870"/>
                    <a:pt x="5311" y="6787"/>
                  </a:cubicBezTo>
                  <a:lnTo>
                    <a:pt x="5597" y="6513"/>
                  </a:lnTo>
                  <a:lnTo>
                    <a:pt x="5597" y="8275"/>
                  </a:lnTo>
                  <a:cubicBezTo>
                    <a:pt x="5597" y="8371"/>
                    <a:pt x="5668" y="8442"/>
                    <a:pt x="5763" y="8442"/>
                  </a:cubicBezTo>
                  <a:cubicBezTo>
                    <a:pt x="5847" y="8442"/>
                    <a:pt x="5930" y="8371"/>
                    <a:pt x="5930" y="8275"/>
                  </a:cubicBezTo>
                  <a:lnTo>
                    <a:pt x="5930" y="6513"/>
                  </a:lnTo>
                  <a:lnTo>
                    <a:pt x="6204" y="6787"/>
                  </a:lnTo>
                  <a:cubicBezTo>
                    <a:pt x="6263" y="6847"/>
                    <a:pt x="6359" y="6894"/>
                    <a:pt x="6466" y="6894"/>
                  </a:cubicBezTo>
                  <a:lnTo>
                    <a:pt x="6490" y="6894"/>
                  </a:lnTo>
                  <a:cubicBezTo>
                    <a:pt x="6597" y="6882"/>
                    <a:pt x="6680" y="6835"/>
                    <a:pt x="6740" y="6751"/>
                  </a:cubicBezTo>
                  <a:lnTo>
                    <a:pt x="7204" y="6061"/>
                  </a:lnTo>
                  <a:lnTo>
                    <a:pt x="8311" y="6466"/>
                  </a:lnTo>
                  <a:cubicBezTo>
                    <a:pt x="8526" y="6537"/>
                    <a:pt x="8680" y="6751"/>
                    <a:pt x="8680" y="6990"/>
                  </a:cubicBezTo>
                  <a:lnTo>
                    <a:pt x="8680" y="8299"/>
                  </a:lnTo>
                  <a:cubicBezTo>
                    <a:pt x="8680" y="8383"/>
                    <a:pt x="8752" y="8454"/>
                    <a:pt x="8847" y="8454"/>
                  </a:cubicBezTo>
                  <a:cubicBezTo>
                    <a:pt x="8930" y="8454"/>
                    <a:pt x="9002" y="8383"/>
                    <a:pt x="9002" y="8299"/>
                  </a:cubicBezTo>
                  <a:lnTo>
                    <a:pt x="9002" y="6990"/>
                  </a:lnTo>
                  <a:cubicBezTo>
                    <a:pt x="9002" y="6751"/>
                    <a:pt x="8919" y="6525"/>
                    <a:pt x="8752" y="6358"/>
                  </a:cubicBezTo>
                  <a:lnTo>
                    <a:pt x="8799" y="6347"/>
                  </a:lnTo>
                  <a:cubicBezTo>
                    <a:pt x="8847" y="6335"/>
                    <a:pt x="8907" y="6311"/>
                    <a:pt x="8966" y="6287"/>
                  </a:cubicBezTo>
                  <a:lnTo>
                    <a:pt x="9395" y="6716"/>
                  </a:lnTo>
                  <a:lnTo>
                    <a:pt x="9395" y="8275"/>
                  </a:lnTo>
                  <a:cubicBezTo>
                    <a:pt x="9395" y="8371"/>
                    <a:pt x="9466" y="8442"/>
                    <a:pt x="9561" y="8442"/>
                  </a:cubicBezTo>
                  <a:cubicBezTo>
                    <a:pt x="9645" y="8442"/>
                    <a:pt x="9728" y="8371"/>
                    <a:pt x="9728" y="8275"/>
                  </a:cubicBezTo>
                  <a:lnTo>
                    <a:pt x="9728" y="6716"/>
                  </a:lnTo>
                  <a:lnTo>
                    <a:pt x="10157" y="6287"/>
                  </a:lnTo>
                  <a:cubicBezTo>
                    <a:pt x="10181" y="6299"/>
                    <a:pt x="10204" y="6299"/>
                    <a:pt x="10228" y="6311"/>
                  </a:cubicBezTo>
                  <a:lnTo>
                    <a:pt x="10931" y="6513"/>
                  </a:lnTo>
                  <a:cubicBezTo>
                    <a:pt x="11097" y="6549"/>
                    <a:pt x="11193" y="6704"/>
                    <a:pt x="11193" y="6870"/>
                  </a:cubicBezTo>
                  <a:lnTo>
                    <a:pt x="11193" y="8263"/>
                  </a:lnTo>
                  <a:cubicBezTo>
                    <a:pt x="11193" y="8359"/>
                    <a:pt x="11276" y="8430"/>
                    <a:pt x="11359" y="8430"/>
                  </a:cubicBezTo>
                  <a:cubicBezTo>
                    <a:pt x="11455" y="8430"/>
                    <a:pt x="11526" y="8359"/>
                    <a:pt x="11526" y="8263"/>
                  </a:cubicBezTo>
                  <a:lnTo>
                    <a:pt x="11526" y="6870"/>
                  </a:lnTo>
                  <a:cubicBezTo>
                    <a:pt x="11538" y="6597"/>
                    <a:pt x="11335" y="6311"/>
                    <a:pt x="11014" y="6228"/>
                  </a:cubicBezTo>
                  <a:lnTo>
                    <a:pt x="10323" y="6037"/>
                  </a:lnTo>
                  <a:cubicBezTo>
                    <a:pt x="10288" y="6013"/>
                    <a:pt x="10276" y="6001"/>
                    <a:pt x="10276" y="5954"/>
                  </a:cubicBezTo>
                  <a:lnTo>
                    <a:pt x="10276" y="5716"/>
                  </a:lnTo>
                  <a:cubicBezTo>
                    <a:pt x="10335" y="5680"/>
                    <a:pt x="10383" y="5632"/>
                    <a:pt x="10443" y="5585"/>
                  </a:cubicBezTo>
                  <a:cubicBezTo>
                    <a:pt x="10693" y="5346"/>
                    <a:pt x="10824" y="5025"/>
                    <a:pt x="10824" y="4680"/>
                  </a:cubicBezTo>
                  <a:lnTo>
                    <a:pt x="10824" y="4346"/>
                  </a:lnTo>
                  <a:lnTo>
                    <a:pt x="10895" y="4215"/>
                  </a:lnTo>
                  <a:cubicBezTo>
                    <a:pt x="10978" y="4072"/>
                    <a:pt x="11014" y="3906"/>
                    <a:pt x="11014" y="3739"/>
                  </a:cubicBezTo>
                  <a:lnTo>
                    <a:pt x="11014" y="2858"/>
                  </a:lnTo>
                  <a:cubicBezTo>
                    <a:pt x="11014" y="2775"/>
                    <a:pt x="10943" y="2691"/>
                    <a:pt x="10859" y="2691"/>
                  </a:cubicBezTo>
                  <a:lnTo>
                    <a:pt x="9216" y="2691"/>
                  </a:lnTo>
                  <a:cubicBezTo>
                    <a:pt x="8621" y="2691"/>
                    <a:pt x="8145" y="3180"/>
                    <a:pt x="8145" y="3775"/>
                  </a:cubicBezTo>
                  <a:lnTo>
                    <a:pt x="8145" y="3787"/>
                  </a:lnTo>
                  <a:cubicBezTo>
                    <a:pt x="8145" y="3918"/>
                    <a:pt x="8180" y="4072"/>
                    <a:pt x="8240" y="4192"/>
                  </a:cubicBezTo>
                  <a:lnTo>
                    <a:pt x="8323" y="4370"/>
                  </a:lnTo>
                  <a:lnTo>
                    <a:pt x="8323" y="4644"/>
                  </a:lnTo>
                  <a:cubicBezTo>
                    <a:pt x="8323" y="5096"/>
                    <a:pt x="8549" y="5477"/>
                    <a:pt x="8871" y="5716"/>
                  </a:cubicBezTo>
                  <a:lnTo>
                    <a:pt x="8871" y="5954"/>
                  </a:lnTo>
                  <a:cubicBezTo>
                    <a:pt x="8871" y="6001"/>
                    <a:pt x="8871" y="6013"/>
                    <a:pt x="8740" y="6049"/>
                  </a:cubicBezTo>
                  <a:lnTo>
                    <a:pt x="8395" y="6156"/>
                  </a:lnTo>
                  <a:lnTo>
                    <a:pt x="7418" y="5799"/>
                  </a:lnTo>
                  <a:cubicBezTo>
                    <a:pt x="7418" y="5751"/>
                    <a:pt x="7406" y="5704"/>
                    <a:pt x="7371" y="5656"/>
                  </a:cubicBezTo>
                  <a:lnTo>
                    <a:pt x="7061" y="5335"/>
                  </a:lnTo>
                  <a:lnTo>
                    <a:pt x="7061" y="4787"/>
                  </a:lnTo>
                  <a:cubicBezTo>
                    <a:pt x="7085" y="4751"/>
                    <a:pt x="7121" y="4727"/>
                    <a:pt x="7168" y="4692"/>
                  </a:cubicBezTo>
                  <a:cubicBezTo>
                    <a:pt x="7561" y="4323"/>
                    <a:pt x="7787" y="3787"/>
                    <a:pt x="7787" y="3251"/>
                  </a:cubicBezTo>
                  <a:lnTo>
                    <a:pt x="7787" y="2799"/>
                  </a:lnTo>
                  <a:cubicBezTo>
                    <a:pt x="7906" y="2537"/>
                    <a:pt x="7966" y="2263"/>
                    <a:pt x="7966" y="1989"/>
                  </a:cubicBezTo>
                  <a:lnTo>
                    <a:pt x="7966" y="167"/>
                  </a:lnTo>
                  <a:cubicBezTo>
                    <a:pt x="7966" y="84"/>
                    <a:pt x="7895" y="1"/>
                    <a:pt x="779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393;p75">
              <a:extLst>
                <a:ext uri="{FF2B5EF4-FFF2-40B4-BE49-F238E27FC236}">
                  <a16:creationId xmlns:a16="http://schemas.microsoft.com/office/drawing/2014/main" id="{563FC221-B9F2-ACC7-0FEB-06F28B469D28}"/>
                </a:ext>
              </a:extLst>
            </p:cNvPr>
            <p:cNvSpPr/>
            <p:nvPr/>
          </p:nvSpPr>
          <p:spPr>
            <a:xfrm>
              <a:off x="1639960" y="3622549"/>
              <a:ext cx="10631" cy="45135"/>
            </a:xfrm>
            <a:custGeom>
              <a:avLst/>
              <a:gdLst/>
              <a:ahLst/>
              <a:cxnLst/>
              <a:rect l="l" t="t" r="r" b="b"/>
              <a:pathLst>
                <a:path w="334" h="1418" extrusionOk="0">
                  <a:moveTo>
                    <a:pt x="167" y="1"/>
                  </a:moveTo>
                  <a:cubicBezTo>
                    <a:pt x="84" y="1"/>
                    <a:pt x="0" y="72"/>
                    <a:pt x="0" y="168"/>
                  </a:cubicBezTo>
                  <a:lnTo>
                    <a:pt x="0" y="1251"/>
                  </a:lnTo>
                  <a:cubicBezTo>
                    <a:pt x="0" y="1334"/>
                    <a:pt x="84" y="1418"/>
                    <a:pt x="167" y="1418"/>
                  </a:cubicBezTo>
                  <a:cubicBezTo>
                    <a:pt x="262" y="1418"/>
                    <a:pt x="334" y="1334"/>
                    <a:pt x="334" y="1251"/>
                  </a:cubicBezTo>
                  <a:lnTo>
                    <a:pt x="334" y="168"/>
                  </a:lnTo>
                  <a:cubicBezTo>
                    <a:pt x="334" y="72"/>
                    <a:pt x="262"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394;p75">
              <a:extLst>
                <a:ext uri="{FF2B5EF4-FFF2-40B4-BE49-F238E27FC236}">
                  <a16:creationId xmlns:a16="http://schemas.microsoft.com/office/drawing/2014/main" id="{23DFA6A5-98F0-3529-0F55-9B73BADF903A}"/>
                </a:ext>
              </a:extLst>
            </p:cNvPr>
            <p:cNvSpPr/>
            <p:nvPr/>
          </p:nvSpPr>
          <p:spPr>
            <a:xfrm>
              <a:off x="1444014" y="3446466"/>
              <a:ext cx="91734" cy="30589"/>
            </a:xfrm>
            <a:custGeom>
              <a:avLst/>
              <a:gdLst/>
              <a:ahLst/>
              <a:cxnLst/>
              <a:rect l="l" t="t" r="r" b="b"/>
              <a:pathLst>
                <a:path w="2882" h="961" extrusionOk="0">
                  <a:moveTo>
                    <a:pt x="1169" y="1"/>
                  </a:moveTo>
                  <a:cubicBezTo>
                    <a:pt x="820" y="1"/>
                    <a:pt x="503" y="37"/>
                    <a:pt x="298" y="68"/>
                  </a:cubicBezTo>
                  <a:cubicBezTo>
                    <a:pt x="120" y="104"/>
                    <a:pt x="1" y="247"/>
                    <a:pt x="1" y="413"/>
                  </a:cubicBezTo>
                  <a:lnTo>
                    <a:pt x="1" y="794"/>
                  </a:lnTo>
                  <a:cubicBezTo>
                    <a:pt x="1" y="890"/>
                    <a:pt x="72" y="961"/>
                    <a:pt x="167" y="961"/>
                  </a:cubicBezTo>
                  <a:cubicBezTo>
                    <a:pt x="251" y="961"/>
                    <a:pt x="322" y="890"/>
                    <a:pt x="322" y="794"/>
                  </a:cubicBezTo>
                  <a:lnTo>
                    <a:pt x="322" y="413"/>
                  </a:lnTo>
                  <a:cubicBezTo>
                    <a:pt x="322" y="413"/>
                    <a:pt x="322" y="401"/>
                    <a:pt x="346" y="401"/>
                  </a:cubicBezTo>
                  <a:cubicBezTo>
                    <a:pt x="514" y="373"/>
                    <a:pt x="820" y="331"/>
                    <a:pt x="1157" y="331"/>
                  </a:cubicBezTo>
                  <a:cubicBezTo>
                    <a:pt x="1250" y="331"/>
                    <a:pt x="1346" y="334"/>
                    <a:pt x="1441" y="342"/>
                  </a:cubicBezTo>
                  <a:cubicBezTo>
                    <a:pt x="1977" y="366"/>
                    <a:pt x="2346" y="497"/>
                    <a:pt x="2584" y="735"/>
                  </a:cubicBezTo>
                  <a:cubicBezTo>
                    <a:pt x="2614" y="765"/>
                    <a:pt x="2659" y="779"/>
                    <a:pt x="2703" y="779"/>
                  </a:cubicBezTo>
                  <a:cubicBezTo>
                    <a:pt x="2748" y="779"/>
                    <a:pt x="2793" y="765"/>
                    <a:pt x="2822" y="735"/>
                  </a:cubicBezTo>
                  <a:cubicBezTo>
                    <a:pt x="2882" y="675"/>
                    <a:pt x="2882" y="556"/>
                    <a:pt x="2822" y="497"/>
                  </a:cubicBezTo>
                  <a:cubicBezTo>
                    <a:pt x="2428" y="102"/>
                    <a:pt x="1753" y="1"/>
                    <a:pt x="11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395;p75">
              <a:extLst>
                <a:ext uri="{FF2B5EF4-FFF2-40B4-BE49-F238E27FC236}">
                  <a16:creationId xmlns:a16="http://schemas.microsoft.com/office/drawing/2014/main" id="{708FCD00-EF09-14A8-BA16-7EE4133DDCB4}"/>
                </a:ext>
              </a:extLst>
            </p:cNvPr>
            <p:cNvSpPr/>
            <p:nvPr/>
          </p:nvSpPr>
          <p:spPr>
            <a:xfrm>
              <a:off x="1420524" y="3633944"/>
              <a:ext cx="11013" cy="33740"/>
            </a:xfrm>
            <a:custGeom>
              <a:avLst/>
              <a:gdLst/>
              <a:ahLst/>
              <a:cxnLst/>
              <a:rect l="l" t="t" r="r" b="b"/>
              <a:pathLst>
                <a:path w="346" h="1060" extrusionOk="0">
                  <a:moveTo>
                    <a:pt x="167" y="0"/>
                  </a:moveTo>
                  <a:cubicBezTo>
                    <a:pt x="84" y="0"/>
                    <a:pt x="1" y="72"/>
                    <a:pt x="1" y="167"/>
                  </a:cubicBezTo>
                  <a:lnTo>
                    <a:pt x="1" y="893"/>
                  </a:lnTo>
                  <a:cubicBezTo>
                    <a:pt x="1" y="976"/>
                    <a:pt x="84" y="1060"/>
                    <a:pt x="167" y="1060"/>
                  </a:cubicBezTo>
                  <a:cubicBezTo>
                    <a:pt x="262" y="1060"/>
                    <a:pt x="334" y="976"/>
                    <a:pt x="334" y="893"/>
                  </a:cubicBezTo>
                  <a:lnTo>
                    <a:pt x="334" y="167"/>
                  </a:lnTo>
                  <a:cubicBezTo>
                    <a:pt x="346" y="72"/>
                    <a:pt x="262"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396;p75">
              <a:extLst>
                <a:ext uri="{FF2B5EF4-FFF2-40B4-BE49-F238E27FC236}">
                  <a16:creationId xmlns:a16="http://schemas.microsoft.com/office/drawing/2014/main" id="{48C5BB9C-1BB6-D29B-4729-7386A46C18F4}"/>
                </a:ext>
              </a:extLst>
            </p:cNvPr>
            <p:cNvSpPr/>
            <p:nvPr/>
          </p:nvSpPr>
          <p:spPr>
            <a:xfrm>
              <a:off x="1547494" y="3633944"/>
              <a:ext cx="11013" cy="33740"/>
            </a:xfrm>
            <a:custGeom>
              <a:avLst/>
              <a:gdLst/>
              <a:ahLst/>
              <a:cxnLst/>
              <a:rect l="l" t="t" r="r" b="b"/>
              <a:pathLst>
                <a:path w="346" h="1060" extrusionOk="0">
                  <a:moveTo>
                    <a:pt x="167" y="0"/>
                  </a:moveTo>
                  <a:cubicBezTo>
                    <a:pt x="83" y="0"/>
                    <a:pt x="0" y="72"/>
                    <a:pt x="0" y="167"/>
                  </a:cubicBezTo>
                  <a:lnTo>
                    <a:pt x="0" y="893"/>
                  </a:lnTo>
                  <a:cubicBezTo>
                    <a:pt x="0" y="976"/>
                    <a:pt x="83" y="1060"/>
                    <a:pt x="167" y="1060"/>
                  </a:cubicBezTo>
                  <a:cubicBezTo>
                    <a:pt x="262" y="1060"/>
                    <a:pt x="333" y="976"/>
                    <a:pt x="333" y="893"/>
                  </a:cubicBezTo>
                  <a:lnTo>
                    <a:pt x="333" y="167"/>
                  </a:lnTo>
                  <a:cubicBezTo>
                    <a:pt x="345" y="72"/>
                    <a:pt x="274"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92CA9006-80A3-F4D4-3170-3C7B10C6D0FB}"/>
              </a:ext>
            </a:extLst>
          </p:cNvPr>
          <p:cNvSpPr txBox="1"/>
          <p:nvPr/>
        </p:nvSpPr>
        <p:spPr>
          <a:xfrm>
            <a:off x="1386752" y="3290599"/>
            <a:ext cx="1116011" cy="400110"/>
          </a:xfrm>
          <a:prstGeom prst="rect">
            <a:avLst/>
          </a:prstGeom>
          <a:noFill/>
        </p:spPr>
        <p:txBody>
          <a:bodyPr wrap="none" rtlCol="0">
            <a:spAutoFit/>
          </a:bodyPr>
          <a:lstStyle/>
          <a:p>
            <a:r>
              <a:rPr lang="vi-VN" sz="2000" b="1" dirty="0">
                <a:solidFill>
                  <a:srgbClr val="00B050"/>
                </a:solidFill>
                <a:latin typeface="Montserrat" panose="00000500000000000000" pitchFamily="2" charset="0"/>
              </a:rPr>
              <a:t>n = 323</a:t>
            </a:r>
          </a:p>
        </p:txBody>
      </p:sp>
      <p:sp>
        <p:nvSpPr>
          <p:cNvPr id="41" name="Google Shape;16722;p75">
            <a:extLst>
              <a:ext uri="{FF2B5EF4-FFF2-40B4-BE49-F238E27FC236}">
                <a16:creationId xmlns:a16="http://schemas.microsoft.com/office/drawing/2014/main" id="{C2774FC6-F32E-723A-C24A-300912587223}"/>
              </a:ext>
            </a:extLst>
          </p:cNvPr>
          <p:cNvSpPr/>
          <p:nvPr/>
        </p:nvSpPr>
        <p:spPr>
          <a:xfrm>
            <a:off x="250881" y="3852208"/>
            <a:ext cx="1011731" cy="859747"/>
          </a:xfrm>
          <a:custGeom>
            <a:avLst/>
            <a:gdLst/>
            <a:ahLst/>
            <a:cxnLst/>
            <a:rect l="l" t="t" r="r" b="b"/>
            <a:pathLst>
              <a:path w="11133" h="11134" extrusionOk="0">
                <a:moveTo>
                  <a:pt x="2876" y="2961"/>
                </a:moveTo>
                <a:cubicBezTo>
                  <a:pt x="2929" y="2961"/>
                  <a:pt x="2983" y="2967"/>
                  <a:pt x="3036" y="2977"/>
                </a:cubicBezTo>
                <a:cubicBezTo>
                  <a:pt x="3358" y="3037"/>
                  <a:pt x="3584" y="3287"/>
                  <a:pt x="3656" y="3596"/>
                </a:cubicBezTo>
                <a:cubicBezTo>
                  <a:pt x="3703" y="3882"/>
                  <a:pt x="3608" y="4180"/>
                  <a:pt x="3382" y="4358"/>
                </a:cubicBezTo>
                <a:cubicBezTo>
                  <a:pt x="3239" y="4489"/>
                  <a:pt x="3144" y="4680"/>
                  <a:pt x="3144" y="4882"/>
                </a:cubicBezTo>
                <a:lnTo>
                  <a:pt x="3144" y="5239"/>
                </a:lnTo>
                <a:cubicBezTo>
                  <a:pt x="3144" y="5525"/>
                  <a:pt x="3370" y="5740"/>
                  <a:pt x="3644" y="5740"/>
                </a:cubicBezTo>
                <a:lnTo>
                  <a:pt x="5406" y="5740"/>
                </a:lnTo>
                <a:lnTo>
                  <a:pt x="5406" y="7502"/>
                </a:lnTo>
                <a:cubicBezTo>
                  <a:pt x="5406" y="7609"/>
                  <a:pt x="5311" y="7680"/>
                  <a:pt x="5227" y="7680"/>
                </a:cubicBezTo>
                <a:lnTo>
                  <a:pt x="4870" y="7680"/>
                </a:lnTo>
                <a:cubicBezTo>
                  <a:pt x="4763" y="7680"/>
                  <a:pt x="4668" y="7633"/>
                  <a:pt x="4596" y="7561"/>
                </a:cubicBezTo>
                <a:cubicBezTo>
                  <a:pt x="4386" y="7313"/>
                  <a:pt x="4084" y="7164"/>
                  <a:pt x="3770" y="7164"/>
                </a:cubicBezTo>
                <a:cubicBezTo>
                  <a:pt x="3693" y="7164"/>
                  <a:pt x="3614" y="7173"/>
                  <a:pt x="3537" y="7192"/>
                </a:cubicBezTo>
                <a:cubicBezTo>
                  <a:pt x="3096" y="7264"/>
                  <a:pt x="2739" y="7621"/>
                  <a:pt x="2655" y="8049"/>
                </a:cubicBezTo>
                <a:cubicBezTo>
                  <a:pt x="2584" y="8395"/>
                  <a:pt x="2667" y="8740"/>
                  <a:pt x="2882" y="9002"/>
                </a:cubicBezTo>
                <a:cubicBezTo>
                  <a:pt x="3084" y="9276"/>
                  <a:pt x="3417" y="9419"/>
                  <a:pt x="3739" y="9419"/>
                </a:cubicBezTo>
                <a:cubicBezTo>
                  <a:pt x="4084" y="9419"/>
                  <a:pt x="4394" y="9276"/>
                  <a:pt x="4608" y="9014"/>
                </a:cubicBezTo>
                <a:cubicBezTo>
                  <a:pt x="4668" y="8942"/>
                  <a:pt x="4763" y="8895"/>
                  <a:pt x="4870" y="8895"/>
                </a:cubicBezTo>
                <a:lnTo>
                  <a:pt x="5215" y="8895"/>
                </a:lnTo>
                <a:cubicBezTo>
                  <a:pt x="5322" y="8895"/>
                  <a:pt x="5394" y="8990"/>
                  <a:pt x="5394" y="9073"/>
                </a:cubicBezTo>
                <a:lnTo>
                  <a:pt x="5394" y="10812"/>
                </a:lnTo>
                <a:lnTo>
                  <a:pt x="870" y="10812"/>
                </a:lnTo>
                <a:cubicBezTo>
                  <a:pt x="572" y="10812"/>
                  <a:pt x="334" y="10573"/>
                  <a:pt x="334" y="10276"/>
                </a:cubicBezTo>
                <a:lnTo>
                  <a:pt x="334" y="5728"/>
                </a:lnTo>
                <a:lnTo>
                  <a:pt x="2084" y="5728"/>
                </a:lnTo>
                <a:cubicBezTo>
                  <a:pt x="2370" y="5728"/>
                  <a:pt x="2596" y="5513"/>
                  <a:pt x="2596" y="5228"/>
                </a:cubicBezTo>
                <a:lnTo>
                  <a:pt x="2596" y="4882"/>
                </a:lnTo>
                <a:cubicBezTo>
                  <a:pt x="2596" y="4680"/>
                  <a:pt x="2501" y="4477"/>
                  <a:pt x="2358" y="4358"/>
                </a:cubicBezTo>
                <a:cubicBezTo>
                  <a:pt x="2179" y="4216"/>
                  <a:pt x="2072" y="3989"/>
                  <a:pt x="2072" y="3751"/>
                </a:cubicBezTo>
                <a:cubicBezTo>
                  <a:pt x="2072" y="3513"/>
                  <a:pt x="2179" y="3287"/>
                  <a:pt x="2370" y="3144"/>
                </a:cubicBezTo>
                <a:cubicBezTo>
                  <a:pt x="2517" y="3024"/>
                  <a:pt x="2694" y="2961"/>
                  <a:pt x="2876" y="2961"/>
                </a:cubicBezTo>
                <a:close/>
                <a:moveTo>
                  <a:pt x="10287" y="334"/>
                </a:moveTo>
                <a:cubicBezTo>
                  <a:pt x="10585" y="334"/>
                  <a:pt x="10823" y="572"/>
                  <a:pt x="10823" y="870"/>
                </a:cubicBezTo>
                <a:lnTo>
                  <a:pt x="10823" y="5406"/>
                </a:lnTo>
                <a:lnTo>
                  <a:pt x="10633" y="5406"/>
                </a:lnTo>
                <a:cubicBezTo>
                  <a:pt x="10537" y="5406"/>
                  <a:pt x="10466" y="5478"/>
                  <a:pt x="10466" y="5573"/>
                </a:cubicBezTo>
                <a:cubicBezTo>
                  <a:pt x="10466" y="5656"/>
                  <a:pt x="10537" y="5728"/>
                  <a:pt x="10633" y="5728"/>
                </a:cubicBezTo>
                <a:lnTo>
                  <a:pt x="10811" y="5728"/>
                </a:lnTo>
                <a:lnTo>
                  <a:pt x="10811" y="10276"/>
                </a:lnTo>
                <a:cubicBezTo>
                  <a:pt x="10811" y="10573"/>
                  <a:pt x="10573" y="10812"/>
                  <a:pt x="10275" y="10812"/>
                </a:cubicBezTo>
                <a:lnTo>
                  <a:pt x="5739" y="10812"/>
                </a:lnTo>
                <a:lnTo>
                  <a:pt x="5739" y="9049"/>
                </a:lnTo>
                <a:cubicBezTo>
                  <a:pt x="5739" y="8764"/>
                  <a:pt x="5513" y="8549"/>
                  <a:pt x="5227" y="8549"/>
                </a:cubicBezTo>
                <a:lnTo>
                  <a:pt x="4882" y="8549"/>
                </a:lnTo>
                <a:cubicBezTo>
                  <a:pt x="4680" y="8549"/>
                  <a:pt x="4489" y="8633"/>
                  <a:pt x="4370" y="8788"/>
                </a:cubicBezTo>
                <a:cubicBezTo>
                  <a:pt x="4215" y="8966"/>
                  <a:pt x="3989" y="9061"/>
                  <a:pt x="3751" y="9061"/>
                </a:cubicBezTo>
                <a:cubicBezTo>
                  <a:pt x="3513" y="9061"/>
                  <a:pt x="3287" y="8966"/>
                  <a:pt x="3144" y="8764"/>
                </a:cubicBezTo>
                <a:cubicBezTo>
                  <a:pt x="2989" y="8573"/>
                  <a:pt x="2941" y="8335"/>
                  <a:pt x="2977" y="8097"/>
                </a:cubicBezTo>
                <a:cubicBezTo>
                  <a:pt x="3036" y="7787"/>
                  <a:pt x="3287" y="7549"/>
                  <a:pt x="3608" y="7490"/>
                </a:cubicBezTo>
                <a:cubicBezTo>
                  <a:pt x="3659" y="7479"/>
                  <a:pt x="3710" y="7473"/>
                  <a:pt x="3761" y="7473"/>
                </a:cubicBezTo>
                <a:cubicBezTo>
                  <a:pt x="3988" y="7473"/>
                  <a:pt x="4212" y="7577"/>
                  <a:pt x="4358" y="7752"/>
                </a:cubicBezTo>
                <a:cubicBezTo>
                  <a:pt x="4501" y="7906"/>
                  <a:pt x="4680" y="7990"/>
                  <a:pt x="4882" y="7990"/>
                </a:cubicBezTo>
                <a:lnTo>
                  <a:pt x="5239" y="7990"/>
                </a:lnTo>
                <a:cubicBezTo>
                  <a:pt x="5525" y="7990"/>
                  <a:pt x="5751" y="7775"/>
                  <a:pt x="5751" y="7490"/>
                </a:cubicBezTo>
                <a:lnTo>
                  <a:pt x="5751" y="5728"/>
                </a:lnTo>
                <a:lnTo>
                  <a:pt x="7501" y="5728"/>
                </a:lnTo>
                <a:cubicBezTo>
                  <a:pt x="7608" y="5728"/>
                  <a:pt x="7680" y="5823"/>
                  <a:pt x="7680" y="5906"/>
                </a:cubicBezTo>
                <a:lnTo>
                  <a:pt x="7680" y="6263"/>
                </a:lnTo>
                <a:cubicBezTo>
                  <a:pt x="7680" y="6371"/>
                  <a:pt x="7632" y="6478"/>
                  <a:pt x="7561" y="6537"/>
                </a:cubicBezTo>
                <a:cubicBezTo>
                  <a:pt x="7251" y="6799"/>
                  <a:pt x="7097" y="7204"/>
                  <a:pt x="7192" y="7609"/>
                </a:cubicBezTo>
                <a:cubicBezTo>
                  <a:pt x="7263" y="8037"/>
                  <a:pt x="7620" y="8395"/>
                  <a:pt x="8049" y="8490"/>
                </a:cubicBezTo>
                <a:cubicBezTo>
                  <a:pt x="8132" y="8502"/>
                  <a:pt x="8216" y="8514"/>
                  <a:pt x="8287" y="8514"/>
                </a:cubicBezTo>
                <a:cubicBezTo>
                  <a:pt x="8549" y="8514"/>
                  <a:pt x="8799" y="8418"/>
                  <a:pt x="9002" y="8264"/>
                </a:cubicBezTo>
                <a:cubicBezTo>
                  <a:pt x="9275" y="8049"/>
                  <a:pt x="9418" y="7728"/>
                  <a:pt x="9418" y="7394"/>
                </a:cubicBezTo>
                <a:cubicBezTo>
                  <a:pt x="9418" y="7061"/>
                  <a:pt x="9275" y="6740"/>
                  <a:pt x="9025" y="6537"/>
                </a:cubicBezTo>
                <a:cubicBezTo>
                  <a:pt x="8942" y="6478"/>
                  <a:pt x="8906" y="6371"/>
                  <a:pt x="8906" y="6263"/>
                </a:cubicBezTo>
                <a:lnTo>
                  <a:pt x="8906" y="5930"/>
                </a:lnTo>
                <a:cubicBezTo>
                  <a:pt x="8906" y="5823"/>
                  <a:pt x="8990" y="5751"/>
                  <a:pt x="9085" y="5751"/>
                </a:cubicBezTo>
                <a:lnTo>
                  <a:pt x="9954" y="5751"/>
                </a:lnTo>
                <a:cubicBezTo>
                  <a:pt x="10049" y="5751"/>
                  <a:pt x="10121" y="5668"/>
                  <a:pt x="10121" y="5585"/>
                </a:cubicBezTo>
                <a:cubicBezTo>
                  <a:pt x="10121" y="5489"/>
                  <a:pt x="10049" y="5418"/>
                  <a:pt x="9954" y="5418"/>
                </a:cubicBezTo>
                <a:lnTo>
                  <a:pt x="9085" y="5418"/>
                </a:lnTo>
                <a:cubicBezTo>
                  <a:pt x="8799" y="5418"/>
                  <a:pt x="8573" y="5644"/>
                  <a:pt x="8573" y="5918"/>
                </a:cubicBezTo>
                <a:lnTo>
                  <a:pt x="8573" y="6263"/>
                </a:lnTo>
                <a:cubicBezTo>
                  <a:pt x="8573" y="6478"/>
                  <a:pt x="8668" y="6668"/>
                  <a:pt x="8811" y="6787"/>
                </a:cubicBezTo>
                <a:cubicBezTo>
                  <a:pt x="8990" y="6930"/>
                  <a:pt x="9097" y="7156"/>
                  <a:pt x="9097" y="7394"/>
                </a:cubicBezTo>
                <a:cubicBezTo>
                  <a:pt x="9097" y="7633"/>
                  <a:pt x="8990" y="7859"/>
                  <a:pt x="8799" y="8014"/>
                </a:cubicBezTo>
                <a:cubicBezTo>
                  <a:pt x="8652" y="8124"/>
                  <a:pt x="8477" y="8185"/>
                  <a:pt x="8295" y="8185"/>
                </a:cubicBezTo>
                <a:cubicBezTo>
                  <a:pt x="8241" y="8185"/>
                  <a:pt x="8187" y="8179"/>
                  <a:pt x="8132" y="8168"/>
                </a:cubicBezTo>
                <a:cubicBezTo>
                  <a:pt x="7811" y="8109"/>
                  <a:pt x="7573" y="7859"/>
                  <a:pt x="7513" y="7549"/>
                </a:cubicBezTo>
                <a:cubicBezTo>
                  <a:pt x="7454" y="7264"/>
                  <a:pt x="7561" y="6966"/>
                  <a:pt x="7787" y="6787"/>
                </a:cubicBezTo>
                <a:cubicBezTo>
                  <a:pt x="7930" y="6656"/>
                  <a:pt x="8025" y="6478"/>
                  <a:pt x="8025" y="6263"/>
                </a:cubicBezTo>
                <a:lnTo>
                  <a:pt x="8025" y="5930"/>
                </a:lnTo>
                <a:cubicBezTo>
                  <a:pt x="8025" y="5644"/>
                  <a:pt x="7799" y="5418"/>
                  <a:pt x="7525" y="5418"/>
                </a:cubicBezTo>
                <a:lnTo>
                  <a:pt x="5763" y="5418"/>
                </a:lnTo>
                <a:lnTo>
                  <a:pt x="5763" y="3668"/>
                </a:lnTo>
                <a:cubicBezTo>
                  <a:pt x="5763" y="3561"/>
                  <a:pt x="5858" y="3489"/>
                  <a:pt x="5942" y="3489"/>
                </a:cubicBezTo>
                <a:lnTo>
                  <a:pt x="6299" y="3489"/>
                </a:lnTo>
                <a:cubicBezTo>
                  <a:pt x="6406" y="3489"/>
                  <a:pt x="6501" y="3525"/>
                  <a:pt x="6561" y="3608"/>
                </a:cubicBezTo>
                <a:cubicBezTo>
                  <a:pt x="6783" y="3859"/>
                  <a:pt x="7091" y="4001"/>
                  <a:pt x="7409" y="4001"/>
                </a:cubicBezTo>
                <a:cubicBezTo>
                  <a:pt x="7483" y="4001"/>
                  <a:pt x="7558" y="3993"/>
                  <a:pt x="7632" y="3977"/>
                </a:cubicBezTo>
                <a:cubicBezTo>
                  <a:pt x="8073" y="3906"/>
                  <a:pt x="8430" y="3549"/>
                  <a:pt x="8513" y="3108"/>
                </a:cubicBezTo>
                <a:cubicBezTo>
                  <a:pt x="8585" y="2775"/>
                  <a:pt x="8501" y="2430"/>
                  <a:pt x="8287" y="2156"/>
                </a:cubicBezTo>
                <a:cubicBezTo>
                  <a:pt x="8085" y="1894"/>
                  <a:pt x="7751" y="1739"/>
                  <a:pt x="7430" y="1739"/>
                </a:cubicBezTo>
                <a:cubicBezTo>
                  <a:pt x="7085" y="1739"/>
                  <a:pt x="6775" y="1894"/>
                  <a:pt x="6561" y="2144"/>
                </a:cubicBezTo>
                <a:cubicBezTo>
                  <a:pt x="6501" y="2215"/>
                  <a:pt x="6406" y="2263"/>
                  <a:pt x="6299" y="2263"/>
                </a:cubicBezTo>
                <a:lnTo>
                  <a:pt x="5954" y="2263"/>
                </a:lnTo>
                <a:cubicBezTo>
                  <a:pt x="5846" y="2263"/>
                  <a:pt x="5775" y="2180"/>
                  <a:pt x="5775" y="2084"/>
                </a:cubicBezTo>
                <a:lnTo>
                  <a:pt x="5775" y="1203"/>
                </a:lnTo>
                <a:cubicBezTo>
                  <a:pt x="5775" y="1120"/>
                  <a:pt x="5703" y="1048"/>
                  <a:pt x="5608" y="1048"/>
                </a:cubicBezTo>
                <a:cubicBezTo>
                  <a:pt x="5525" y="1048"/>
                  <a:pt x="5453" y="1120"/>
                  <a:pt x="5453" y="1203"/>
                </a:cubicBezTo>
                <a:lnTo>
                  <a:pt x="5453" y="2084"/>
                </a:lnTo>
                <a:cubicBezTo>
                  <a:pt x="5453" y="2370"/>
                  <a:pt x="5668" y="2596"/>
                  <a:pt x="5954" y="2596"/>
                </a:cubicBezTo>
                <a:lnTo>
                  <a:pt x="6299" y="2596"/>
                </a:lnTo>
                <a:cubicBezTo>
                  <a:pt x="6501" y="2596"/>
                  <a:pt x="6704" y="2501"/>
                  <a:pt x="6823" y="2358"/>
                </a:cubicBezTo>
                <a:cubicBezTo>
                  <a:pt x="6966" y="2180"/>
                  <a:pt x="7192" y="2072"/>
                  <a:pt x="7430" y="2072"/>
                </a:cubicBezTo>
                <a:cubicBezTo>
                  <a:pt x="7668" y="2072"/>
                  <a:pt x="7894" y="2180"/>
                  <a:pt x="8037" y="2370"/>
                </a:cubicBezTo>
                <a:cubicBezTo>
                  <a:pt x="8192" y="2561"/>
                  <a:pt x="8251" y="2799"/>
                  <a:pt x="8204" y="3037"/>
                </a:cubicBezTo>
                <a:cubicBezTo>
                  <a:pt x="8144" y="3346"/>
                  <a:pt x="7894" y="3584"/>
                  <a:pt x="7573" y="3644"/>
                </a:cubicBezTo>
                <a:cubicBezTo>
                  <a:pt x="7519" y="3656"/>
                  <a:pt x="7465" y="3661"/>
                  <a:pt x="7411" y="3661"/>
                </a:cubicBezTo>
                <a:cubicBezTo>
                  <a:pt x="7187" y="3661"/>
                  <a:pt x="6966" y="3564"/>
                  <a:pt x="6823" y="3382"/>
                </a:cubicBezTo>
                <a:cubicBezTo>
                  <a:pt x="6680" y="3227"/>
                  <a:pt x="6501" y="3144"/>
                  <a:pt x="6299" y="3144"/>
                </a:cubicBezTo>
                <a:lnTo>
                  <a:pt x="5942" y="3144"/>
                </a:lnTo>
                <a:cubicBezTo>
                  <a:pt x="5656" y="3144"/>
                  <a:pt x="5430" y="3370"/>
                  <a:pt x="5430" y="3644"/>
                </a:cubicBezTo>
                <a:lnTo>
                  <a:pt x="5430" y="5406"/>
                </a:lnTo>
                <a:lnTo>
                  <a:pt x="3679" y="5406"/>
                </a:lnTo>
                <a:cubicBezTo>
                  <a:pt x="3572" y="5406"/>
                  <a:pt x="3501" y="5311"/>
                  <a:pt x="3501" y="5228"/>
                </a:cubicBezTo>
                <a:lnTo>
                  <a:pt x="3501" y="4870"/>
                </a:lnTo>
                <a:cubicBezTo>
                  <a:pt x="3501" y="4763"/>
                  <a:pt x="3548" y="4656"/>
                  <a:pt x="3620" y="4597"/>
                </a:cubicBezTo>
                <a:cubicBezTo>
                  <a:pt x="3929" y="4335"/>
                  <a:pt x="4084" y="3930"/>
                  <a:pt x="3989" y="3525"/>
                </a:cubicBezTo>
                <a:cubicBezTo>
                  <a:pt x="3918" y="3096"/>
                  <a:pt x="3560" y="2739"/>
                  <a:pt x="3132" y="2656"/>
                </a:cubicBezTo>
                <a:cubicBezTo>
                  <a:pt x="3047" y="2635"/>
                  <a:pt x="2962" y="2626"/>
                  <a:pt x="2879" y="2626"/>
                </a:cubicBezTo>
                <a:cubicBezTo>
                  <a:pt x="2622" y="2626"/>
                  <a:pt x="2377" y="2717"/>
                  <a:pt x="2179" y="2870"/>
                </a:cubicBezTo>
                <a:cubicBezTo>
                  <a:pt x="1905" y="3084"/>
                  <a:pt x="1763" y="3406"/>
                  <a:pt x="1763" y="3739"/>
                </a:cubicBezTo>
                <a:cubicBezTo>
                  <a:pt x="1763" y="4085"/>
                  <a:pt x="1905" y="4394"/>
                  <a:pt x="2155" y="4597"/>
                </a:cubicBezTo>
                <a:cubicBezTo>
                  <a:pt x="2239" y="4656"/>
                  <a:pt x="2274" y="4763"/>
                  <a:pt x="2274" y="4870"/>
                </a:cubicBezTo>
                <a:lnTo>
                  <a:pt x="2274" y="5216"/>
                </a:lnTo>
                <a:cubicBezTo>
                  <a:pt x="2274" y="5311"/>
                  <a:pt x="2191" y="5394"/>
                  <a:pt x="2096" y="5394"/>
                </a:cubicBezTo>
                <a:lnTo>
                  <a:pt x="346" y="5394"/>
                </a:lnTo>
                <a:lnTo>
                  <a:pt x="346" y="870"/>
                </a:lnTo>
                <a:cubicBezTo>
                  <a:pt x="346" y="572"/>
                  <a:pt x="584" y="334"/>
                  <a:pt x="881" y="334"/>
                </a:cubicBezTo>
                <a:lnTo>
                  <a:pt x="5418" y="334"/>
                </a:lnTo>
                <a:lnTo>
                  <a:pt x="5418" y="513"/>
                </a:lnTo>
                <a:cubicBezTo>
                  <a:pt x="5418" y="596"/>
                  <a:pt x="5489" y="667"/>
                  <a:pt x="5584" y="667"/>
                </a:cubicBezTo>
                <a:cubicBezTo>
                  <a:pt x="5680" y="667"/>
                  <a:pt x="5751" y="596"/>
                  <a:pt x="5751" y="513"/>
                </a:cubicBezTo>
                <a:lnTo>
                  <a:pt x="5751" y="334"/>
                </a:lnTo>
                <a:close/>
                <a:moveTo>
                  <a:pt x="870" y="1"/>
                </a:moveTo>
                <a:cubicBezTo>
                  <a:pt x="393" y="1"/>
                  <a:pt x="0" y="394"/>
                  <a:pt x="0" y="870"/>
                </a:cubicBezTo>
                <a:lnTo>
                  <a:pt x="0" y="10276"/>
                </a:lnTo>
                <a:cubicBezTo>
                  <a:pt x="0" y="10752"/>
                  <a:pt x="393" y="11133"/>
                  <a:pt x="870" y="11133"/>
                </a:cubicBezTo>
                <a:lnTo>
                  <a:pt x="10275" y="11133"/>
                </a:lnTo>
                <a:cubicBezTo>
                  <a:pt x="10752" y="11133"/>
                  <a:pt x="11133" y="10752"/>
                  <a:pt x="11133" y="10276"/>
                </a:cubicBezTo>
                <a:lnTo>
                  <a:pt x="11133" y="870"/>
                </a:lnTo>
                <a:cubicBezTo>
                  <a:pt x="11133" y="394"/>
                  <a:pt x="10752" y="1"/>
                  <a:pt x="10275" y="1"/>
                </a:cubicBezTo>
                <a:close/>
              </a:path>
            </a:pathLst>
          </a:cu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11;p44">
            <a:extLst>
              <a:ext uri="{FF2B5EF4-FFF2-40B4-BE49-F238E27FC236}">
                <a16:creationId xmlns:a16="http://schemas.microsoft.com/office/drawing/2014/main" id="{2878FAF0-D686-18A6-280E-88979DBA8933}"/>
              </a:ext>
            </a:extLst>
          </p:cNvPr>
          <p:cNvSpPr txBox="1">
            <a:spLocks/>
          </p:cNvSpPr>
          <p:nvPr/>
        </p:nvSpPr>
        <p:spPr>
          <a:xfrm>
            <a:off x="1290492" y="3885276"/>
            <a:ext cx="3234009" cy="659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pPr>
            <a:r>
              <a:rPr lang="vi-VN" sz="1600" b="1" dirty="0">
                <a:solidFill>
                  <a:srgbClr val="7030A0"/>
                </a:solidFill>
                <a:latin typeface="Montserrat" panose="00000500000000000000" pitchFamily="2" charset="0"/>
              </a:rPr>
              <a:t>PHƯƠNG PHÁP CHỌN MẪU</a:t>
            </a:r>
          </a:p>
        </p:txBody>
      </p:sp>
      <p:sp>
        <p:nvSpPr>
          <p:cNvPr id="43" name="Google Shape;512;p44">
            <a:extLst>
              <a:ext uri="{FF2B5EF4-FFF2-40B4-BE49-F238E27FC236}">
                <a16:creationId xmlns:a16="http://schemas.microsoft.com/office/drawing/2014/main" id="{AB2602A6-49E7-4D18-EBA5-1E3AA83B858B}"/>
              </a:ext>
            </a:extLst>
          </p:cNvPr>
          <p:cNvSpPr txBox="1">
            <a:spLocks/>
          </p:cNvSpPr>
          <p:nvPr/>
        </p:nvSpPr>
        <p:spPr>
          <a:xfrm>
            <a:off x="1131712" y="4225862"/>
            <a:ext cx="5249629" cy="44646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r>
              <a:rPr lang="en-GB" sz="1600" dirty="0" err="1">
                <a:solidFill>
                  <a:srgbClr val="27316F"/>
                </a:solidFill>
                <a:latin typeface="Montserrat" panose="00000500000000000000" pitchFamily="2" charset="0"/>
              </a:rPr>
              <a:t>Chọn</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mẫu</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không</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ngẫu</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nhiên</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mẫu</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thuận</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tiện</a:t>
            </a:r>
            <a:endParaRPr lang="en-GB" dirty="0">
              <a:solidFill>
                <a:srgbClr val="27316F"/>
              </a:solidFill>
              <a:latin typeface="Montserrat" panose="00000500000000000000" pitchFamily="2" charset="0"/>
            </a:endParaRPr>
          </a:p>
        </p:txBody>
      </p:sp>
    </p:spTree>
    <p:extLst>
      <p:ext uri="{BB962C8B-B14F-4D97-AF65-F5344CB8AC3E}">
        <p14:creationId xmlns:p14="http://schemas.microsoft.com/office/powerpoint/2010/main" val="14421542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500"/>
                                        <p:tgtEl>
                                          <p:spTgt spid="3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2">
                                            <p:txEl>
                                              <p:pRg st="0" end="0"/>
                                            </p:txEl>
                                          </p:spTgt>
                                        </p:tgtEl>
                                        <p:attrNameLst>
                                          <p:attrName>style.visibility</p:attrName>
                                        </p:attrNameLst>
                                      </p:cBhvr>
                                      <p:to>
                                        <p:strVal val="visible"/>
                                      </p:to>
                                    </p:set>
                                    <p:animEffect transition="in" filter="fade">
                                      <p:cBhvr>
                                        <p:cTn id="33" dur="500"/>
                                        <p:tgtEl>
                                          <p:spTgt spid="32">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41"/>
                                        </p:tgtEl>
                                        <p:attrNameLst>
                                          <p:attrName>style.visibility</p:attrName>
                                        </p:attrNameLst>
                                      </p:cBhvr>
                                      <p:to>
                                        <p:strVal val="visible"/>
                                      </p:to>
                                    </p:set>
                                    <p:anim calcmode="lin" valueType="num">
                                      <p:cBhvr>
                                        <p:cTn id="43" dur="500" fill="hold"/>
                                        <p:tgtEl>
                                          <p:spTgt spid="41"/>
                                        </p:tgtEl>
                                        <p:attrNameLst>
                                          <p:attrName>ppt_w</p:attrName>
                                        </p:attrNameLst>
                                      </p:cBhvr>
                                      <p:tavLst>
                                        <p:tav tm="0">
                                          <p:val>
                                            <p:fltVal val="0"/>
                                          </p:val>
                                        </p:tav>
                                        <p:tav tm="100000">
                                          <p:val>
                                            <p:strVal val="#ppt_w"/>
                                          </p:val>
                                        </p:tav>
                                      </p:tavLst>
                                    </p:anim>
                                    <p:anim calcmode="lin" valueType="num">
                                      <p:cBhvr>
                                        <p:cTn id="44" dur="500" fill="hold"/>
                                        <p:tgtEl>
                                          <p:spTgt spid="41"/>
                                        </p:tgtEl>
                                        <p:attrNameLst>
                                          <p:attrName>ppt_h</p:attrName>
                                        </p:attrNameLst>
                                      </p:cBhvr>
                                      <p:tavLst>
                                        <p:tav tm="0">
                                          <p:val>
                                            <p:fltVal val="0"/>
                                          </p:val>
                                        </p:tav>
                                        <p:tav tm="100000">
                                          <p:val>
                                            <p:strVal val="#ppt_h"/>
                                          </p:val>
                                        </p:tav>
                                      </p:tavLst>
                                    </p:anim>
                                    <p:animEffect transition="in" filter="fade">
                                      <p:cBhvr>
                                        <p:cTn id="45" dur="500"/>
                                        <p:tgtEl>
                                          <p:spTgt spid="41"/>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42"/>
                                        </p:tgtEl>
                                        <p:attrNameLst>
                                          <p:attrName>style.visibility</p:attrName>
                                        </p:attrNameLst>
                                      </p:cBhvr>
                                      <p:to>
                                        <p:strVal val="visible"/>
                                      </p:to>
                                    </p:set>
                                    <p:anim calcmode="lin" valueType="num">
                                      <p:cBhvr>
                                        <p:cTn id="48" dur="500" fill="hold"/>
                                        <p:tgtEl>
                                          <p:spTgt spid="42"/>
                                        </p:tgtEl>
                                        <p:attrNameLst>
                                          <p:attrName>ppt_w</p:attrName>
                                        </p:attrNameLst>
                                      </p:cBhvr>
                                      <p:tavLst>
                                        <p:tav tm="0">
                                          <p:val>
                                            <p:fltVal val="0"/>
                                          </p:val>
                                        </p:tav>
                                        <p:tav tm="100000">
                                          <p:val>
                                            <p:strVal val="#ppt_w"/>
                                          </p:val>
                                        </p:tav>
                                      </p:tavLst>
                                    </p:anim>
                                    <p:anim calcmode="lin" valueType="num">
                                      <p:cBhvr>
                                        <p:cTn id="49" dur="500" fill="hold"/>
                                        <p:tgtEl>
                                          <p:spTgt spid="42"/>
                                        </p:tgtEl>
                                        <p:attrNameLst>
                                          <p:attrName>ppt_h</p:attrName>
                                        </p:attrNameLst>
                                      </p:cBhvr>
                                      <p:tavLst>
                                        <p:tav tm="0">
                                          <p:val>
                                            <p:fltVal val="0"/>
                                          </p:val>
                                        </p:tav>
                                        <p:tav tm="100000">
                                          <p:val>
                                            <p:strVal val="#ppt_h"/>
                                          </p:val>
                                        </p:tav>
                                      </p:tavLst>
                                    </p:anim>
                                    <p:animEffect transition="in" filter="fade">
                                      <p:cBhvr>
                                        <p:cTn id="50" dur="500"/>
                                        <p:tgtEl>
                                          <p:spTgt spid="42"/>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 calcmode="lin" valueType="num">
                                      <p:cBhvr>
                                        <p:cTn id="53" dur="500" fill="hold"/>
                                        <p:tgtEl>
                                          <p:spTgt spid="43"/>
                                        </p:tgtEl>
                                        <p:attrNameLst>
                                          <p:attrName>ppt_w</p:attrName>
                                        </p:attrNameLst>
                                      </p:cBhvr>
                                      <p:tavLst>
                                        <p:tav tm="0">
                                          <p:val>
                                            <p:fltVal val="0"/>
                                          </p:val>
                                        </p:tav>
                                        <p:tav tm="100000">
                                          <p:val>
                                            <p:strVal val="#ppt_w"/>
                                          </p:val>
                                        </p:tav>
                                      </p:tavLst>
                                    </p:anim>
                                    <p:anim calcmode="lin" valueType="num">
                                      <p:cBhvr>
                                        <p:cTn id="54" dur="500" fill="hold"/>
                                        <p:tgtEl>
                                          <p:spTgt spid="43"/>
                                        </p:tgtEl>
                                        <p:attrNameLst>
                                          <p:attrName>ppt_h</p:attrName>
                                        </p:attrNameLst>
                                      </p:cBhvr>
                                      <p:tavLst>
                                        <p:tav tm="0">
                                          <p:val>
                                            <p:fltVal val="0"/>
                                          </p:val>
                                        </p:tav>
                                        <p:tav tm="100000">
                                          <p:val>
                                            <p:strVal val="#ppt_h"/>
                                          </p:val>
                                        </p:tav>
                                      </p:tavLst>
                                    </p:anim>
                                    <p:animEffect transition="in" filter="fade">
                                      <p:cBhvr>
                                        <p:cTn id="5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31" grpId="0"/>
      <p:bldP spid="32" grpId="0" build="p"/>
      <p:bldP spid="33" grpId="0"/>
      <p:bldP spid="15" grpId="0"/>
      <p:bldP spid="41" grpId="0" animBg="1"/>
      <p:bldP spid="42" grpId="0"/>
      <p:bldP spid="4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AF36F-6A0F-DBD6-E49C-218F27B37B47}"/>
              </a:ext>
            </a:extLst>
          </p:cNvPr>
          <p:cNvSpPr>
            <a:spLocks noGrp="1"/>
          </p:cNvSpPr>
          <p:nvPr>
            <p:ph type="title"/>
          </p:nvPr>
        </p:nvSpPr>
        <p:spPr>
          <a:xfrm>
            <a:off x="778706" y="278711"/>
            <a:ext cx="7586587" cy="572700"/>
          </a:xfrm>
        </p:spPr>
        <p:txBody>
          <a:bodyPr/>
          <a:lstStyle/>
          <a:p>
            <a:r>
              <a:rPr lang="en-US" dirty="0"/>
              <a:t>BIẾN SỐ THÔNG TIN CHUNG</a:t>
            </a:r>
            <a:endParaRPr lang="vi-VN" dirty="0"/>
          </a:p>
        </p:txBody>
      </p:sp>
      <p:sp>
        <p:nvSpPr>
          <p:cNvPr id="16" name="Rectangle 15">
            <a:extLst>
              <a:ext uri="{FF2B5EF4-FFF2-40B4-BE49-F238E27FC236}">
                <a16:creationId xmlns:a16="http://schemas.microsoft.com/office/drawing/2014/main" id="{B0D8F4E9-36DF-62BD-F3BD-73365407A90D}"/>
              </a:ext>
            </a:extLst>
          </p:cNvPr>
          <p:cNvSpPr/>
          <p:nvPr/>
        </p:nvSpPr>
        <p:spPr>
          <a:xfrm>
            <a:off x="261258" y="0"/>
            <a:ext cx="477196" cy="60089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3</a:t>
            </a:r>
            <a:endParaRPr lang="vi-VN" sz="2000" b="1" dirty="0">
              <a:latin typeface="Montserrat" panose="00000500000000000000" pitchFamily="2" charset="0"/>
            </a:endParaRPr>
          </a:p>
        </p:txBody>
      </p:sp>
      <p:pic>
        <p:nvPicPr>
          <p:cNvPr id="17" name="Picture 16">
            <a:extLst>
              <a:ext uri="{FF2B5EF4-FFF2-40B4-BE49-F238E27FC236}">
                <a16:creationId xmlns:a16="http://schemas.microsoft.com/office/drawing/2014/main" id="{32A0B093-8A5B-470C-43FB-12D43BBF727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a:extLst>
              <a:ext uri="{FF2B5EF4-FFF2-40B4-BE49-F238E27FC236}">
                <a16:creationId xmlns:a16="http://schemas.microsoft.com/office/drawing/2014/main" id="{54E0208E-B1FC-C8BB-DDAE-0E42D45D1494}"/>
              </a:ext>
            </a:extLst>
          </p:cNvPr>
          <p:cNvGraphicFramePr>
            <a:graphicFrameLocks noGrp="1"/>
          </p:cNvGraphicFramePr>
          <p:nvPr>
            <p:extLst>
              <p:ext uri="{D42A27DB-BD31-4B8C-83A1-F6EECF244321}">
                <p14:modId xmlns:p14="http://schemas.microsoft.com/office/powerpoint/2010/main" val="3553678004"/>
              </p:ext>
            </p:extLst>
          </p:nvPr>
        </p:nvGraphicFramePr>
        <p:xfrm>
          <a:off x="768692" y="3208341"/>
          <a:ext cx="7099260" cy="1528064"/>
        </p:xfrm>
        <a:graphic>
          <a:graphicData uri="http://schemas.openxmlformats.org/drawingml/2006/table">
            <a:tbl>
              <a:tblPr bandRow="1">
                <a:tableStyleId>{B301B821-A1FF-4177-AEE7-76D212191A09}</a:tableStyleId>
              </a:tblPr>
              <a:tblGrid>
                <a:gridCol w="1464927">
                  <a:extLst>
                    <a:ext uri="{9D8B030D-6E8A-4147-A177-3AD203B41FA5}">
                      <a16:colId xmlns:a16="http://schemas.microsoft.com/office/drawing/2014/main" val="3651901238"/>
                    </a:ext>
                  </a:extLst>
                </a:gridCol>
                <a:gridCol w="1525529">
                  <a:extLst>
                    <a:ext uri="{9D8B030D-6E8A-4147-A177-3AD203B41FA5}">
                      <a16:colId xmlns:a16="http://schemas.microsoft.com/office/drawing/2014/main" val="2863765300"/>
                    </a:ext>
                  </a:extLst>
                </a:gridCol>
                <a:gridCol w="1437190">
                  <a:extLst>
                    <a:ext uri="{9D8B030D-6E8A-4147-A177-3AD203B41FA5}">
                      <a16:colId xmlns:a16="http://schemas.microsoft.com/office/drawing/2014/main" val="3142758785"/>
                    </a:ext>
                  </a:extLst>
                </a:gridCol>
                <a:gridCol w="996966">
                  <a:extLst>
                    <a:ext uri="{9D8B030D-6E8A-4147-A177-3AD203B41FA5}">
                      <a16:colId xmlns:a16="http://schemas.microsoft.com/office/drawing/2014/main" val="4100165456"/>
                    </a:ext>
                  </a:extLst>
                </a:gridCol>
                <a:gridCol w="1674648">
                  <a:extLst>
                    <a:ext uri="{9D8B030D-6E8A-4147-A177-3AD203B41FA5}">
                      <a16:colId xmlns:a16="http://schemas.microsoft.com/office/drawing/2014/main" val="2414716784"/>
                    </a:ext>
                  </a:extLst>
                </a:gridCol>
              </a:tblGrid>
              <a:tr h="812808">
                <a:tc>
                  <a:txBody>
                    <a:bodyPr/>
                    <a:lstStyle/>
                    <a:p>
                      <a:pPr algn="l">
                        <a:lnSpc>
                          <a:spcPct val="150000"/>
                        </a:lnSpc>
                        <a:spcAft>
                          <a:spcPts val="800"/>
                        </a:spcAft>
                      </a:pPr>
                      <a:r>
                        <a:rPr lang="en-US" sz="1400" b="1" dirty="0" err="1">
                          <a:effectLst/>
                          <a:latin typeface="Montserrat" panose="00000500000000000000" pitchFamily="2" charset="0"/>
                        </a:rPr>
                        <a:t>Biến</a:t>
                      </a:r>
                      <a:r>
                        <a:rPr lang="en-US" sz="1400" b="1" dirty="0">
                          <a:effectLst/>
                          <a:latin typeface="Montserrat" panose="00000500000000000000" pitchFamily="2" charset="0"/>
                        </a:rPr>
                        <a:t> </a:t>
                      </a:r>
                      <a:r>
                        <a:rPr lang="en-US" sz="1400" b="1" dirty="0" err="1">
                          <a:effectLst/>
                          <a:latin typeface="Montserrat" panose="00000500000000000000" pitchFamily="2" charset="0"/>
                        </a:rPr>
                        <a:t>số</a:t>
                      </a:r>
                      <a:endParaRPr lang="vi-VN" sz="1400" b="1"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b="1" dirty="0" err="1">
                          <a:effectLst/>
                          <a:latin typeface="Montserrat" panose="00000500000000000000" pitchFamily="2" charset="0"/>
                        </a:rPr>
                        <a:t>Khái</a:t>
                      </a:r>
                      <a:r>
                        <a:rPr lang="en-US" sz="1400" b="1" dirty="0">
                          <a:effectLst/>
                          <a:latin typeface="Montserrat" panose="00000500000000000000" pitchFamily="2" charset="0"/>
                        </a:rPr>
                        <a:t> </a:t>
                      </a:r>
                      <a:r>
                        <a:rPr lang="en-US" sz="1400" b="1" dirty="0" err="1">
                          <a:effectLst/>
                          <a:latin typeface="Montserrat" panose="00000500000000000000" pitchFamily="2" charset="0"/>
                        </a:rPr>
                        <a:t>niệm</a:t>
                      </a:r>
                      <a:r>
                        <a:rPr lang="en-US" sz="1400" b="1" dirty="0">
                          <a:effectLst/>
                          <a:latin typeface="Montserrat" panose="00000500000000000000" pitchFamily="2" charset="0"/>
                        </a:rPr>
                        <a:t> </a:t>
                      </a:r>
                      <a:r>
                        <a:rPr lang="en-US" sz="1400" b="1" dirty="0" err="1">
                          <a:effectLst/>
                          <a:latin typeface="Montserrat" panose="00000500000000000000" pitchFamily="2" charset="0"/>
                        </a:rPr>
                        <a:t>biến</a:t>
                      </a:r>
                      <a:endParaRPr lang="vi-VN" sz="1400" b="1"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b="1" dirty="0" err="1">
                          <a:effectLst/>
                          <a:latin typeface="Montserrat" panose="00000500000000000000" pitchFamily="2" charset="0"/>
                        </a:rPr>
                        <a:t>Phân</a:t>
                      </a:r>
                      <a:r>
                        <a:rPr lang="en-US" sz="1400" b="1" dirty="0">
                          <a:effectLst/>
                          <a:latin typeface="Montserrat" panose="00000500000000000000" pitchFamily="2" charset="0"/>
                        </a:rPr>
                        <a:t> </a:t>
                      </a:r>
                      <a:r>
                        <a:rPr lang="en-US" sz="1400" b="1" dirty="0" err="1">
                          <a:effectLst/>
                          <a:latin typeface="Montserrat" panose="00000500000000000000" pitchFamily="2" charset="0"/>
                        </a:rPr>
                        <a:t>loại</a:t>
                      </a:r>
                      <a:r>
                        <a:rPr lang="en-US" sz="1400" b="1" dirty="0">
                          <a:effectLst/>
                          <a:latin typeface="Montserrat" panose="00000500000000000000" pitchFamily="2" charset="0"/>
                        </a:rPr>
                        <a:t> </a:t>
                      </a:r>
                      <a:r>
                        <a:rPr lang="en-US" sz="1400" b="1" dirty="0" err="1">
                          <a:effectLst/>
                          <a:latin typeface="Montserrat" panose="00000500000000000000" pitchFamily="2" charset="0"/>
                        </a:rPr>
                        <a:t>biến</a:t>
                      </a:r>
                      <a:endParaRPr lang="vi-VN" sz="1400" b="1"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b="1" dirty="0" err="1">
                          <a:effectLst/>
                          <a:latin typeface="Montserrat" panose="00000500000000000000" pitchFamily="2" charset="0"/>
                        </a:rPr>
                        <a:t>Phương</a:t>
                      </a:r>
                      <a:r>
                        <a:rPr lang="en-US" sz="1400" b="1" dirty="0">
                          <a:effectLst/>
                          <a:latin typeface="Montserrat" panose="00000500000000000000" pitchFamily="2" charset="0"/>
                        </a:rPr>
                        <a:t> </a:t>
                      </a:r>
                      <a:r>
                        <a:rPr lang="en-US" sz="1400" b="1" dirty="0" err="1">
                          <a:effectLst/>
                          <a:latin typeface="Montserrat" panose="00000500000000000000" pitchFamily="2" charset="0"/>
                        </a:rPr>
                        <a:t>pháp</a:t>
                      </a:r>
                      <a:r>
                        <a:rPr lang="en-US" sz="1400" b="1" dirty="0">
                          <a:effectLst/>
                          <a:latin typeface="Montserrat" panose="00000500000000000000" pitchFamily="2" charset="0"/>
                        </a:rPr>
                        <a:t> </a:t>
                      </a:r>
                      <a:r>
                        <a:rPr lang="en-US" sz="1400" b="1" dirty="0" err="1">
                          <a:effectLst/>
                          <a:latin typeface="Montserrat" panose="00000500000000000000" pitchFamily="2" charset="0"/>
                        </a:rPr>
                        <a:t>thu</a:t>
                      </a:r>
                      <a:r>
                        <a:rPr lang="en-US" sz="1400" b="1" dirty="0">
                          <a:effectLst/>
                          <a:latin typeface="Montserrat" panose="00000500000000000000" pitchFamily="2" charset="0"/>
                        </a:rPr>
                        <a:t> </a:t>
                      </a:r>
                      <a:r>
                        <a:rPr lang="en-US" sz="1400" b="1" dirty="0" err="1">
                          <a:effectLst/>
                          <a:latin typeface="Montserrat" panose="00000500000000000000" pitchFamily="2" charset="0"/>
                        </a:rPr>
                        <a:t>thập</a:t>
                      </a:r>
                      <a:endParaRPr lang="vi-VN" sz="1400" b="1"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b="1" dirty="0" err="1">
                          <a:effectLst/>
                          <a:latin typeface="Montserrat" panose="00000500000000000000" pitchFamily="2" charset="0"/>
                        </a:rPr>
                        <a:t>Công</a:t>
                      </a:r>
                      <a:r>
                        <a:rPr lang="en-US" sz="1400" b="1" dirty="0">
                          <a:effectLst/>
                          <a:latin typeface="Montserrat" panose="00000500000000000000" pitchFamily="2" charset="0"/>
                        </a:rPr>
                        <a:t> </a:t>
                      </a:r>
                      <a:r>
                        <a:rPr lang="en-US" sz="1400" b="1" dirty="0" err="1">
                          <a:effectLst/>
                          <a:latin typeface="Montserrat" panose="00000500000000000000" pitchFamily="2" charset="0"/>
                        </a:rPr>
                        <a:t>cụ</a:t>
                      </a:r>
                      <a:r>
                        <a:rPr lang="en-US" sz="1400" b="1" dirty="0">
                          <a:effectLst/>
                          <a:latin typeface="Montserrat" panose="00000500000000000000" pitchFamily="2" charset="0"/>
                        </a:rPr>
                        <a:t> </a:t>
                      </a:r>
                      <a:r>
                        <a:rPr lang="en-US" sz="1400" b="1" dirty="0" err="1">
                          <a:effectLst/>
                          <a:latin typeface="Montserrat" panose="00000500000000000000" pitchFamily="2" charset="0"/>
                        </a:rPr>
                        <a:t>thu</a:t>
                      </a:r>
                      <a:r>
                        <a:rPr lang="en-US" sz="1400" b="1" dirty="0">
                          <a:effectLst/>
                          <a:latin typeface="Montserrat" panose="00000500000000000000" pitchFamily="2" charset="0"/>
                        </a:rPr>
                        <a:t> </a:t>
                      </a:r>
                      <a:r>
                        <a:rPr lang="en-US" sz="1400" b="1" dirty="0" err="1">
                          <a:effectLst/>
                          <a:latin typeface="Montserrat" panose="00000500000000000000" pitchFamily="2" charset="0"/>
                        </a:rPr>
                        <a:t>thập</a:t>
                      </a:r>
                      <a:endParaRPr lang="vi-VN" sz="1400" b="1"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2243358094"/>
                  </a:ext>
                </a:extLst>
              </a:tr>
              <a:tr h="531296">
                <a:tc>
                  <a:txBody>
                    <a:bodyPr/>
                    <a:lstStyle/>
                    <a:p>
                      <a:pPr algn="l">
                        <a:lnSpc>
                          <a:spcPct val="150000"/>
                        </a:lnSpc>
                        <a:spcAft>
                          <a:spcPts val="800"/>
                        </a:spcAft>
                      </a:pPr>
                      <a:r>
                        <a:rPr lang="en-US" sz="1400" b="1" dirty="0" err="1">
                          <a:effectLst/>
                          <a:latin typeface="Montserrat" panose="00000500000000000000" pitchFamily="2" charset="0"/>
                        </a:rPr>
                        <a:t>Giới</a:t>
                      </a:r>
                      <a:endParaRPr lang="vi-VN" sz="1400" b="1"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dirty="0">
                          <a:effectLst/>
                          <a:latin typeface="Montserrat" panose="00000500000000000000" pitchFamily="2" charset="0"/>
                        </a:rPr>
                        <a:t>Nam / </a:t>
                      </a:r>
                      <a:r>
                        <a:rPr lang="en-US" sz="1400" dirty="0" err="1">
                          <a:effectLst/>
                          <a:latin typeface="Montserrat" panose="00000500000000000000" pitchFamily="2" charset="0"/>
                        </a:rPr>
                        <a:t>nữ</a:t>
                      </a:r>
                      <a:endParaRPr lang="vi-VN" sz="1400"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dirty="0" err="1">
                          <a:effectLst/>
                          <a:latin typeface="Montserrat" panose="00000500000000000000" pitchFamily="2" charset="0"/>
                        </a:rPr>
                        <a:t>Định</a:t>
                      </a:r>
                      <a:r>
                        <a:rPr lang="en-US" sz="1400" dirty="0">
                          <a:effectLst/>
                          <a:latin typeface="Montserrat" panose="00000500000000000000" pitchFamily="2" charset="0"/>
                        </a:rPr>
                        <a:t> </a:t>
                      </a:r>
                      <a:r>
                        <a:rPr lang="en-US" sz="1400" dirty="0" err="1">
                          <a:effectLst/>
                          <a:latin typeface="Montserrat" panose="00000500000000000000" pitchFamily="2" charset="0"/>
                        </a:rPr>
                        <a:t>tính</a:t>
                      </a:r>
                      <a:r>
                        <a:rPr lang="en-US" sz="1400" dirty="0">
                          <a:effectLst/>
                          <a:latin typeface="Montserrat" panose="00000500000000000000" pitchFamily="2" charset="0"/>
                        </a:rPr>
                        <a:t> (</a:t>
                      </a:r>
                      <a:r>
                        <a:rPr lang="en-US" sz="1400" dirty="0" err="1">
                          <a:effectLst/>
                          <a:latin typeface="Montserrat" panose="00000500000000000000" pitchFamily="2" charset="0"/>
                        </a:rPr>
                        <a:t>nhị</a:t>
                      </a:r>
                      <a:r>
                        <a:rPr lang="en-US" sz="1400" dirty="0">
                          <a:effectLst/>
                          <a:latin typeface="Montserrat" panose="00000500000000000000" pitchFamily="2" charset="0"/>
                        </a:rPr>
                        <a:t> </a:t>
                      </a:r>
                      <a:r>
                        <a:rPr lang="en-US" sz="1400" dirty="0" err="1">
                          <a:effectLst/>
                          <a:latin typeface="Montserrat" panose="00000500000000000000" pitchFamily="2" charset="0"/>
                        </a:rPr>
                        <a:t>phân</a:t>
                      </a:r>
                      <a:r>
                        <a:rPr lang="en-US" sz="1400" dirty="0">
                          <a:effectLst/>
                          <a:latin typeface="Montserrat" panose="00000500000000000000" pitchFamily="2" charset="0"/>
                        </a:rPr>
                        <a:t>)</a:t>
                      </a:r>
                      <a:endParaRPr lang="vi-VN" sz="1400"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dirty="0" err="1">
                          <a:effectLst/>
                          <a:latin typeface="Montserrat" panose="00000500000000000000" pitchFamily="2" charset="0"/>
                        </a:rPr>
                        <a:t>Thông</a:t>
                      </a:r>
                      <a:r>
                        <a:rPr lang="en-US" sz="1400" dirty="0">
                          <a:effectLst/>
                          <a:latin typeface="Montserrat" panose="00000500000000000000" pitchFamily="2" charset="0"/>
                        </a:rPr>
                        <a:t> tin </a:t>
                      </a:r>
                      <a:r>
                        <a:rPr lang="en-US" sz="1400" dirty="0" err="1">
                          <a:effectLst/>
                          <a:latin typeface="Montserrat" panose="00000500000000000000" pitchFamily="2" charset="0"/>
                        </a:rPr>
                        <a:t>sẵn</a:t>
                      </a:r>
                      <a:r>
                        <a:rPr lang="en-US" sz="1400" dirty="0">
                          <a:effectLst/>
                          <a:latin typeface="Montserrat" panose="00000500000000000000" pitchFamily="2" charset="0"/>
                        </a:rPr>
                        <a:t> </a:t>
                      </a:r>
                      <a:r>
                        <a:rPr lang="en-US" sz="1400" dirty="0" err="1">
                          <a:effectLst/>
                          <a:latin typeface="Montserrat" panose="00000500000000000000" pitchFamily="2" charset="0"/>
                        </a:rPr>
                        <a:t>có</a:t>
                      </a:r>
                      <a:endParaRPr lang="vi-VN" sz="1400"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dirty="0" err="1">
                          <a:effectLst/>
                          <a:latin typeface="Montserrat" panose="00000500000000000000" pitchFamily="2" charset="0"/>
                        </a:rPr>
                        <a:t>Mẫu</a:t>
                      </a:r>
                      <a:r>
                        <a:rPr lang="en-US" sz="1400" dirty="0">
                          <a:effectLst/>
                          <a:latin typeface="Montserrat" panose="00000500000000000000" pitchFamily="2" charset="0"/>
                        </a:rPr>
                        <a:t> </a:t>
                      </a:r>
                      <a:r>
                        <a:rPr lang="en-US" sz="1400" dirty="0" err="1">
                          <a:effectLst/>
                          <a:latin typeface="Montserrat" panose="00000500000000000000" pitchFamily="2" charset="0"/>
                        </a:rPr>
                        <a:t>bệnh</a:t>
                      </a:r>
                      <a:r>
                        <a:rPr lang="en-US" sz="1400" dirty="0">
                          <a:effectLst/>
                          <a:latin typeface="Montserrat" panose="00000500000000000000" pitchFamily="2" charset="0"/>
                        </a:rPr>
                        <a:t> </a:t>
                      </a:r>
                      <a:r>
                        <a:rPr lang="en-US" sz="1400" dirty="0" err="1">
                          <a:effectLst/>
                          <a:latin typeface="Montserrat" panose="00000500000000000000" pitchFamily="2" charset="0"/>
                        </a:rPr>
                        <a:t>án</a:t>
                      </a:r>
                      <a:r>
                        <a:rPr lang="en-US" sz="1400" dirty="0">
                          <a:effectLst/>
                          <a:latin typeface="Montserrat" panose="00000500000000000000" pitchFamily="2" charset="0"/>
                        </a:rPr>
                        <a:t> </a:t>
                      </a:r>
                      <a:r>
                        <a:rPr lang="en-US" sz="1400" dirty="0" err="1">
                          <a:effectLst/>
                          <a:latin typeface="Montserrat" panose="00000500000000000000" pitchFamily="2" charset="0"/>
                        </a:rPr>
                        <a:t>nghiên</a:t>
                      </a:r>
                      <a:r>
                        <a:rPr lang="en-US" sz="1400" dirty="0">
                          <a:effectLst/>
                          <a:latin typeface="Montserrat" panose="00000500000000000000" pitchFamily="2" charset="0"/>
                        </a:rPr>
                        <a:t> </a:t>
                      </a:r>
                      <a:r>
                        <a:rPr lang="en-US" sz="1400" dirty="0" err="1">
                          <a:effectLst/>
                          <a:latin typeface="Montserrat" panose="00000500000000000000" pitchFamily="2" charset="0"/>
                        </a:rPr>
                        <a:t>cứu</a:t>
                      </a:r>
                      <a:endParaRPr lang="vi-VN" sz="1400"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37019431"/>
                  </a:ext>
                </a:extLst>
              </a:tr>
            </a:tbl>
          </a:graphicData>
        </a:graphic>
      </p:graphicFrame>
      <p:grpSp>
        <p:nvGrpSpPr>
          <p:cNvPr id="6" name="Google Shape;13401;p70">
            <a:extLst>
              <a:ext uri="{FF2B5EF4-FFF2-40B4-BE49-F238E27FC236}">
                <a16:creationId xmlns:a16="http://schemas.microsoft.com/office/drawing/2014/main" id="{77FC4CEE-CDA7-A4E1-871C-8D652FECB55E}"/>
              </a:ext>
            </a:extLst>
          </p:cNvPr>
          <p:cNvGrpSpPr/>
          <p:nvPr/>
        </p:nvGrpSpPr>
        <p:grpSpPr>
          <a:xfrm>
            <a:off x="524963" y="1255607"/>
            <a:ext cx="584361" cy="474134"/>
            <a:chOff x="1989449" y="4282269"/>
            <a:chExt cx="374774" cy="346073"/>
          </a:xfrm>
          <a:solidFill>
            <a:srgbClr val="0000FF"/>
          </a:solidFill>
        </p:grpSpPr>
        <p:sp>
          <p:nvSpPr>
            <p:cNvPr id="7" name="Google Shape;13402;p70">
              <a:extLst>
                <a:ext uri="{FF2B5EF4-FFF2-40B4-BE49-F238E27FC236}">
                  <a16:creationId xmlns:a16="http://schemas.microsoft.com/office/drawing/2014/main" id="{ACD91290-FACD-73C5-D350-4B12C4F8B4B6}"/>
                </a:ext>
              </a:extLst>
            </p:cNvPr>
            <p:cNvSpPr/>
            <p:nvPr/>
          </p:nvSpPr>
          <p:spPr>
            <a:xfrm>
              <a:off x="2067590" y="4506432"/>
              <a:ext cx="78172" cy="70941"/>
            </a:xfrm>
            <a:custGeom>
              <a:avLst/>
              <a:gdLst/>
              <a:ahLst/>
              <a:cxnLst/>
              <a:rect l="l" t="t" r="r" b="b"/>
              <a:pathLst>
                <a:path w="2454" h="2227" extrusionOk="0">
                  <a:moveTo>
                    <a:pt x="1231" y="325"/>
                  </a:moveTo>
                  <a:cubicBezTo>
                    <a:pt x="1435" y="325"/>
                    <a:pt x="1638" y="399"/>
                    <a:pt x="1786" y="548"/>
                  </a:cubicBezTo>
                  <a:cubicBezTo>
                    <a:pt x="2096" y="857"/>
                    <a:pt x="2096" y="1369"/>
                    <a:pt x="1786" y="1667"/>
                  </a:cubicBezTo>
                  <a:cubicBezTo>
                    <a:pt x="1626" y="1822"/>
                    <a:pt x="1420" y="1899"/>
                    <a:pt x="1218" y="1899"/>
                  </a:cubicBezTo>
                  <a:cubicBezTo>
                    <a:pt x="1016" y="1899"/>
                    <a:pt x="816" y="1822"/>
                    <a:pt x="667" y="1667"/>
                  </a:cubicBezTo>
                  <a:cubicBezTo>
                    <a:pt x="358" y="1357"/>
                    <a:pt x="358" y="845"/>
                    <a:pt x="667" y="548"/>
                  </a:cubicBezTo>
                  <a:cubicBezTo>
                    <a:pt x="822" y="399"/>
                    <a:pt x="1027" y="325"/>
                    <a:pt x="1231" y="325"/>
                  </a:cubicBezTo>
                  <a:close/>
                  <a:moveTo>
                    <a:pt x="1237" y="0"/>
                  </a:moveTo>
                  <a:cubicBezTo>
                    <a:pt x="950" y="0"/>
                    <a:pt x="661" y="107"/>
                    <a:pt x="441" y="322"/>
                  </a:cubicBezTo>
                  <a:cubicBezTo>
                    <a:pt x="1" y="762"/>
                    <a:pt x="1" y="1476"/>
                    <a:pt x="441" y="1905"/>
                  </a:cubicBezTo>
                  <a:cubicBezTo>
                    <a:pt x="655" y="2119"/>
                    <a:pt x="944" y="2227"/>
                    <a:pt x="1233" y="2227"/>
                  </a:cubicBezTo>
                  <a:cubicBezTo>
                    <a:pt x="1522" y="2227"/>
                    <a:pt x="1810" y="2119"/>
                    <a:pt x="2025" y="1905"/>
                  </a:cubicBezTo>
                  <a:cubicBezTo>
                    <a:pt x="2453" y="1476"/>
                    <a:pt x="2453" y="762"/>
                    <a:pt x="2025" y="322"/>
                  </a:cubicBezTo>
                  <a:cubicBezTo>
                    <a:pt x="1810" y="107"/>
                    <a:pt x="1525" y="0"/>
                    <a:pt x="12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8" name="Google Shape;13403;p70">
              <a:extLst>
                <a:ext uri="{FF2B5EF4-FFF2-40B4-BE49-F238E27FC236}">
                  <a16:creationId xmlns:a16="http://schemas.microsoft.com/office/drawing/2014/main" id="{FB9919F6-60CC-381A-39C2-320189F27384}"/>
                </a:ext>
              </a:extLst>
            </p:cNvPr>
            <p:cNvSpPr/>
            <p:nvPr/>
          </p:nvSpPr>
          <p:spPr>
            <a:xfrm>
              <a:off x="2036117" y="4422972"/>
              <a:ext cx="77790" cy="70973"/>
            </a:xfrm>
            <a:custGeom>
              <a:avLst/>
              <a:gdLst/>
              <a:ahLst/>
              <a:cxnLst/>
              <a:rect l="l" t="t" r="r" b="b"/>
              <a:pathLst>
                <a:path w="2442" h="2228" extrusionOk="0">
                  <a:moveTo>
                    <a:pt x="1224" y="328"/>
                  </a:moveTo>
                  <a:cubicBezTo>
                    <a:pt x="1426" y="328"/>
                    <a:pt x="1626" y="406"/>
                    <a:pt x="1774" y="560"/>
                  </a:cubicBezTo>
                  <a:cubicBezTo>
                    <a:pt x="2084" y="882"/>
                    <a:pt x="2084" y="1382"/>
                    <a:pt x="1774" y="1680"/>
                  </a:cubicBezTo>
                  <a:cubicBezTo>
                    <a:pt x="1620" y="1834"/>
                    <a:pt x="1420" y="1912"/>
                    <a:pt x="1219" y="1912"/>
                  </a:cubicBezTo>
                  <a:cubicBezTo>
                    <a:pt x="1018" y="1912"/>
                    <a:pt x="816" y="1834"/>
                    <a:pt x="655" y="1680"/>
                  </a:cubicBezTo>
                  <a:cubicBezTo>
                    <a:pt x="346" y="1370"/>
                    <a:pt x="346" y="858"/>
                    <a:pt x="655" y="560"/>
                  </a:cubicBezTo>
                  <a:cubicBezTo>
                    <a:pt x="816" y="406"/>
                    <a:pt x="1021" y="328"/>
                    <a:pt x="1224" y="328"/>
                  </a:cubicBezTo>
                  <a:close/>
                  <a:moveTo>
                    <a:pt x="1227" y="1"/>
                  </a:moveTo>
                  <a:cubicBezTo>
                    <a:pt x="941" y="1"/>
                    <a:pt x="655" y="108"/>
                    <a:pt x="441" y="322"/>
                  </a:cubicBezTo>
                  <a:cubicBezTo>
                    <a:pt x="0" y="763"/>
                    <a:pt x="0" y="1477"/>
                    <a:pt x="441" y="1906"/>
                  </a:cubicBezTo>
                  <a:cubicBezTo>
                    <a:pt x="655" y="2120"/>
                    <a:pt x="941" y="2227"/>
                    <a:pt x="1227" y="2227"/>
                  </a:cubicBezTo>
                  <a:cubicBezTo>
                    <a:pt x="1512" y="2227"/>
                    <a:pt x="1798" y="2120"/>
                    <a:pt x="2012" y="1906"/>
                  </a:cubicBezTo>
                  <a:cubicBezTo>
                    <a:pt x="2441" y="1477"/>
                    <a:pt x="2441" y="775"/>
                    <a:pt x="2012" y="322"/>
                  </a:cubicBezTo>
                  <a:cubicBezTo>
                    <a:pt x="1798" y="108"/>
                    <a:pt x="1512" y="1"/>
                    <a:pt x="122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9" name="Google Shape;13404;p70">
              <a:extLst>
                <a:ext uri="{FF2B5EF4-FFF2-40B4-BE49-F238E27FC236}">
                  <a16:creationId xmlns:a16="http://schemas.microsoft.com/office/drawing/2014/main" id="{39CA98B9-F8B0-BA26-A56E-F59BABF67909}"/>
                </a:ext>
              </a:extLst>
            </p:cNvPr>
            <p:cNvSpPr/>
            <p:nvPr/>
          </p:nvSpPr>
          <p:spPr>
            <a:xfrm>
              <a:off x="2073292" y="4336327"/>
              <a:ext cx="77758" cy="71419"/>
            </a:xfrm>
            <a:custGeom>
              <a:avLst/>
              <a:gdLst/>
              <a:ahLst/>
              <a:cxnLst/>
              <a:rect l="l" t="t" r="r" b="b"/>
              <a:pathLst>
                <a:path w="2441" h="2242" extrusionOk="0">
                  <a:moveTo>
                    <a:pt x="1231" y="345"/>
                  </a:moveTo>
                  <a:cubicBezTo>
                    <a:pt x="1435" y="345"/>
                    <a:pt x="1637" y="423"/>
                    <a:pt x="1786" y="578"/>
                  </a:cubicBezTo>
                  <a:cubicBezTo>
                    <a:pt x="2084" y="875"/>
                    <a:pt x="2084" y="1375"/>
                    <a:pt x="1786" y="1697"/>
                  </a:cubicBezTo>
                  <a:cubicBezTo>
                    <a:pt x="1631" y="1852"/>
                    <a:pt x="1426" y="1929"/>
                    <a:pt x="1222" y="1929"/>
                  </a:cubicBezTo>
                  <a:cubicBezTo>
                    <a:pt x="1018" y="1929"/>
                    <a:pt x="816" y="1852"/>
                    <a:pt x="667" y="1697"/>
                  </a:cubicBezTo>
                  <a:cubicBezTo>
                    <a:pt x="357" y="1375"/>
                    <a:pt x="357" y="875"/>
                    <a:pt x="667" y="578"/>
                  </a:cubicBezTo>
                  <a:cubicBezTo>
                    <a:pt x="822" y="423"/>
                    <a:pt x="1027" y="345"/>
                    <a:pt x="1231" y="345"/>
                  </a:cubicBezTo>
                  <a:close/>
                  <a:moveTo>
                    <a:pt x="1216" y="0"/>
                  </a:moveTo>
                  <a:cubicBezTo>
                    <a:pt x="929" y="0"/>
                    <a:pt x="643" y="113"/>
                    <a:pt x="429" y="339"/>
                  </a:cubicBezTo>
                  <a:cubicBezTo>
                    <a:pt x="0" y="768"/>
                    <a:pt x="0" y="1482"/>
                    <a:pt x="429" y="1911"/>
                  </a:cubicBezTo>
                  <a:cubicBezTo>
                    <a:pt x="643" y="2131"/>
                    <a:pt x="929" y="2242"/>
                    <a:pt x="1216" y="2242"/>
                  </a:cubicBezTo>
                  <a:cubicBezTo>
                    <a:pt x="1503" y="2242"/>
                    <a:pt x="1792" y="2131"/>
                    <a:pt x="2012" y="1911"/>
                  </a:cubicBezTo>
                  <a:cubicBezTo>
                    <a:pt x="2441" y="1482"/>
                    <a:pt x="2441" y="768"/>
                    <a:pt x="2012" y="339"/>
                  </a:cubicBezTo>
                  <a:cubicBezTo>
                    <a:pt x="1792" y="113"/>
                    <a:pt x="1503" y="0"/>
                    <a:pt x="121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0" name="Google Shape;13405;p70">
              <a:extLst>
                <a:ext uri="{FF2B5EF4-FFF2-40B4-BE49-F238E27FC236}">
                  <a16:creationId xmlns:a16="http://schemas.microsoft.com/office/drawing/2014/main" id="{1EB8FEF2-5D9E-C4DF-F195-6C89D0C2A393}"/>
                </a:ext>
              </a:extLst>
            </p:cNvPr>
            <p:cNvSpPr/>
            <p:nvPr/>
          </p:nvSpPr>
          <p:spPr>
            <a:xfrm>
              <a:off x="2181376" y="4334606"/>
              <a:ext cx="126719" cy="117449"/>
            </a:xfrm>
            <a:custGeom>
              <a:avLst/>
              <a:gdLst/>
              <a:ahLst/>
              <a:cxnLst/>
              <a:rect l="l" t="t" r="r" b="b"/>
              <a:pathLst>
                <a:path w="3978" h="3687" extrusionOk="0">
                  <a:moveTo>
                    <a:pt x="2013" y="1"/>
                  </a:moveTo>
                  <a:cubicBezTo>
                    <a:pt x="1542" y="1"/>
                    <a:pt x="1072" y="179"/>
                    <a:pt x="715" y="536"/>
                  </a:cubicBezTo>
                  <a:cubicBezTo>
                    <a:pt x="0" y="1251"/>
                    <a:pt x="0" y="2429"/>
                    <a:pt x="715" y="3144"/>
                  </a:cubicBezTo>
                  <a:cubicBezTo>
                    <a:pt x="1078" y="3507"/>
                    <a:pt x="1551" y="3686"/>
                    <a:pt x="2023" y="3686"/>
                  </a:cubicBezTo>
                  <a:cubicBezTo>
                    <a:pt x="2558" y="3686"/>
                    <a:pt x="3092" y="3456"/>
                    <a:pt x="3465" y="3001"/>
                  </a:cubicBezTo>
                  <a:cubicBezTo>
                    <a:pt x="3525" y="2918"/>
                    <a:pt x="3513" y="2810"/>
                    <a:pt x="3429" y="2751"/>
                  </a:cubicBezTo>
                  <a:cubicBezTo>
                    <a:pt x="3401" y="2732"/>
                    <a:pt x="3367" y="2722"/>
                    <a:pt x="3332" y="2722"/>
                  </a:cubicBezTo>
                  <a:cubicBezTo>
                    <a:pt x="3280" y="2722"/>
                    <a:pt x="3227" y="2744"/>
                    <a:pt x="3191" y="2787"/>
                  </a:cubicBezTo>
                  <a:cubicBezTo>
                    <a:pt x="2893" y="3168"/>
                    <a:pt x="2452" y="3359"/>
                    <a:pt x="2009" y="3359"/>
                  </a:cubicBezTo>
                  <a:cubicBezTo>
                    <a:pt x="1620" y="3359"/>
                    <a:pt x="1229" y="3212"/>
                    <a:pt x="929" y="2918"/>
                  </a:cubicBezTo>
                  <a:cubicBezTo>
                    <a:pt x="334" y="2322"/>
                    <a:pt x="334" y="1370"/>
                    <a:pt x="929" y="774"/>
                  </a:cubicBezTo>
                  <a:cubicBezTo>
                    <a:pt x="1227" y="477"/>
                    <a:pt x="1614" y="328"/>
                    <a:pt x="2001" y="328"/>
                  </a:cubicBezTo>
                  <a:cubicBezTo>
                    <a:pt x="2388" y="328"/>
                    <a:pt x="2775" y="477"/>
                    <a:pt x="3072" y="774"/>
                  </a:cubicBezTo>
                  <a:cubicBezTo>
                    <a:pt x="3465" y="1155"/>
                    <a:pt x="3620" y="1727"/>
                    <a:pt x="3465" y="2263"/>
                  </a:cubicBezTo>
                  <a:cubicBezTo>
                    <a:pt x="3441" y="2358"/>
                    <a:pt x="3501" y="2441"/>
                    <a:pt x="3572" y="2477"/>
                  </a:cubicBezTo>
                  <a:cubicBezTo>
                    <a:pt x="3585" y="2481"/>
                    <a:pt x="3598" y="2482"/>
                    <a:pt x="3611" y="2482"/>
                  </a:cubicBezTo>
                  <a:cubicBezTo>
                    <a:pt x="3683" y="2482"/>
                    <a:pt x="3755" y="2430"/>
                    <a:pt x="3775" y="2370"/>
                  </a:cubicBezTo>
                  <a:cubicBezTo>
                    <a:pt x="3977" y="1715"/>
                    <a:pt x="3799" y="1013"/>
                    <a:pt x="3310" y="536"/>
                  </a:cubicBezTo>
                  <a:cubicBezTo>
                    <a:pt x="2953" y="179"/>
                    <a:pt x="2483" y="1"/>
                    <a:pt x="20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1" name="Google Shape;13406;p70">
              <a:extLst>
                <a:ext uri="{FF2B5EF4-FFF2-40B4-BE49-F238E27FC236}">
                  <a16:creationId xmlns:a16="http://schemas.microsoft.com/office/drawing/2014/main" id="{946AB4C8-D432-FF90-BF82-124D8876DC91}"/>
                </a:ext>
              </a:extLst>
            </p:cNvPr>
            <p:cNvSpPr/>
            <p:nvPr/>
          </p:nvSpPr>
          <p:spPr>
            <a:xfrm>
              <a:off x="1989449" y="4282269"/>
              <a:ext cx="374774" cy="346073"/>
            </a:xfrm>
            <a:custGeom>
              <a:avLst/>
              <a:gdLst/>
              <a:ahLst/>
              <a:cxnLst/>
              <a:rect l="l" t="t" r="r" b="b"/>
              <a:pathLst>
                <a:path w="11765" h="10864" extrusionOk="0">
                  <a:moveTo>
                    <a:pt x="6254" y="0"/>
                  </a:moveTo>
                  <a:cubicBezTo>
                    <a:pt x="6237" y="0"/>
                    <a:pt x="6221" y="0"/>
                    <a:pt x="6204" y="1"/>
                  </a:cubicBezTo>
                  <a:cubicBezTo>
                    <a:pt x="4001" y="12"/>
                    <a:pt x="2144" y="1310"/>
                    <a:pt x="1263" y="3108"/>
                  </a:cubicBezTo>
                  <a:cubicBezTo>
                    <a:pt x="1215" y="3179"/>
                    <a:pt x="1263" y="3287"/>
                    <a:pt x="1334" y="3334"/>
                  </a:cubicBezTo>
                  <a:cubicBezTo>
                    <a:pt x="1353" y="3344"/>
                    <a:pt x="1374" y="3348"/>
                    <a:pt x="1396" y="3348"/>
                  </a:cubicBezTo>
                  <a:cubicBezTo>
                    <a:pt x="1458" y="3348"/>
                    <a:pt x="1525" y="3312"/>
                    <a:pt x="1561" y="3251"/>
                  </a:cubicBezTo>
                  <a:cubicBezTo>
                    <a:pt x="1811" y="2739"/>
                    <a:pt x="2144" y="2275"/>
                    <a:pt x="2561" y="1858"/>
                  </a:cubicBezTo>
                  <a:cubicBezTo>
                    <a:pt x="3567" y="846"/>
                    <a:pt x="4895" y="340"/>
                    <a:pt x="6228" y="340"/>
                  </a:cubicBezTo>
                  <a:cubicBezTo>
                    <a:pt x="7544" y="340"/>
                    <a:pt x="8865" y="834"/>
                    <a:pt x="9883" y="1822"/>
                  </a:cubicBezTo>
                  <a:cubicBezTo>
                    <a:pt x="10621" y="2560"/>
                    <a:pt x="11109" y="3477"/>
                    <a:pt x="11324" y="4477"/>
                  </a:cubicBezTo>
                  <a:cubicBezTo>
                    <a:pt x="11492" y="5318"/>
                    <a:pt x="10844" y="6029"/>
                    <a:pt x="10051" y="6029"/>
                  </a:cubicBezTo>
                  <a:cubicBezTo>
                    <a:pt x="9946" y="6029"/>
                    <a:pt x="9837" y="6016"/>
                    <a:pt x="9728" y="5989"/>
                  </a:cubicBezTo>
                  <a:cubicBezTo>
                    <a:pt x="9511" y="5939"/>
                    <a:pt x="9295" y="5915"/>
                    <a:pt x="9085" y="5915"/>
                  </a:cubicBezTo>
                  <a:cubicBezTo>
                    <a:pt x="7462" y="5915"/>
                    <a:pt x="6126" y="7342"/>
                    <a:pt x="6347" y="9049"/>
                  </a:cubicBezTo>
                  <a:cubicBezTo>
                    <a:pt x="6469" y="9867"/>
                    <a:pt x="5812" y="10535"/>
                    <a:pt x="5051" y="10535"/>
                  </a:cubicBezTo>
                  <a:cubicBezTo>
                    <a:pt x="4925" y="10535"/>
                    <a:pt x="4796" y="10517"/>
                    <a:pt x="4668" y="10478"/>
                  </a:cubicBezTo>
                  <a:cubicBezTo>
                    <a:pt x="1989" y="9645"/>
                    <a:pt x="334" y="6704"/>
                    <a:pt x="1322" y="3834"/>
                  </a:cubicBezTo>
                  <a:cubicBezTo>
                    <a:pt x="1346" y="3751"/>
                    <a:pt x="1311" y="3656"/>
                    <a:pt x="1215" y="3632"/>
                  </a:cubicBezTo>
                  <a:cubicBezTo>
                    <a:pt x="1196" y="3624"/>
                    <a:pt x="1176" y="3620"/>
                    <a:pt x="1157" y="3620"/>
                  </a:cubicBezTo>
                  <a:cubicBezTo>
                    <a:pt x="1092" y="3620"/>
                    <a:pt x="1031" y="3663"/>
                    <a:pt x="1013" y="3727"/>
                  </a:cubicBezTo>
                  <a:cubicBezTo>
                    <a:pt x="1" y="6704"/>
                    <a:pt x="1668" y="9859"/>
                    <a:pt x="4585" y="10788"/>
                  </a:cubicBezTo>
                  <a:cubicBezTo>
                    <a:pt x="4749" y="10839"/>
                    <a:pt x="4915" y="10864"/>
                    <a:pt x="5079" y="10864"/>
                  </a:cubicBezTo>
                  <a:cubicBezTo>
                    <a:pt x="5451" y="10864"/>
                    <a:pt x="5811" y="10734"/>
                    <a:pt x="6109" y="10478"/>
                  </a:cubicBezTo>
                  <a:cubicBezTo>
                    <a:pt x="6549" y="10121"/>
                    <a:pt x="6752" y="9549"/>
                    <a:pt x="6680" y="9002"/>
                  </a:cubicBezTo>
                  <a:cubicBezTo>
                    <a:pt x="6481" y="7520"/>
                    <a:pt x="7653" y="6252"/>
                    <a:pt x="9076" y="6252"/>
                  </a:cubicBezTo>
                  <a:cubicBezTo>
                    <a:pt x="9266" y="6252"/>
                    <a:pt x="9461" y="6275"/>
                    <a:pt x="9657" y="6323"/>
                  </a:cubicBezTo>
                  <a:cubicBezTo>
                    <a:pt x="9781" y="6352"/>
                    <a:pt x="9908" y="6367"/>
                    <a:pt x="10033" y="6367"/>
                  </a:cubicBezTo>
                  <a:cubicBezTo>
                    <a:pt x="10460" y="6367"/>
                    <a:pt x="10880" y="6200"/>
                    <a:pt x="11193" y="5906"/>
                  </a:cubicBezTo>
                  <a:cubicBezTo>
                    <a:pt x="11574" y="5513"/>
                    <a:pt x="11764" y="4965"/>
                    <a:pt x="11645" y="4418"/>
                  </a:cubicBezTo>
                  <a:cubicBezTo>
                    <a:pt x="11113" y="1897"/>
                    <a:pt x="8910" y="0"/>
                    <a:pt x="62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grpSp>
      <p:sp>
        <p:nvSpPr>
          <p:cNvPr id="3" name="TextBox 2">
            <a:extLst>
              <a:ext uri="{FF2B5EF4-FFF2-40B4-BE49-F238E27FC236}">
                <a16:creationId xmlns:a16="http://schemas.microsoft.com/office/drawing/2014/main" id="{211F9EEC-BB74-DF53-1481-6365A8261C00}"/>
              </a:ext>
            </a:extLst>
          </p:cNvPr>
          <p:cNvSpPr txBox="1"/>
          <p:nvPr/>
        </p:nvSpPr>
        <p:spPr>
          <a:xfrm>
            <a:off x="1275556" y="1130143"/>
            <a:ext cx="2249334" cy="338554"/>
          </a:xfrm>
          <a:prstGeom prst="rect">
            <a:avLst/>
          </a:prstGeom>
          <a:noFill/>
        </p:spPr>
        <p:txBody>
          <a:bodyPr wrap="none" rtlCol="0">
            <a:spAutoFit/>
          </a:bodyPr>
          <a:lstStyle/>
          <a:p>
            <a:r>
              <a:rPr lang="vi-VN" sz="1600" b="1" dirty="0">
                <a:solidFill>
                  <a:srgbClr val="27316F"/>
                </a:solidFill>
                <a:latin typeface="Montserrat" panose="00000500000000000000" pitchFamily="2" charset="0"/>
              </a:rPr>
              <a:t>THÔNG TIN CHUNG</a:t>
            </a:r>
          </a:p>
        </p:txBody>
      </p:sp>
      <p:sp>
        <p:nvSpPr>
          <p:cNvPr id="4" name="TextBox 3">
            <a:extLst>
              <a:ext uri="{FF2B5EF4-FFF2-40B4-BE49-F238E27FC236}">
                <a16:creationId xmlns:a16="http://schemas.microsoft.com/office/drawing/2014/main" id="{D8566726-757A-9EC5-8950-1F6707D430ED}"/>
              </a:ext>
            </a:extLst>
          </p:cNvPr>
          <p:cNvSpPr txBox="1"/>
          <p:nvPr/>
        </p:nvSpPr>
        <p:spPr>
          <a:xfrm>
            <a:off x="1280772" y="1487918"/>
            <a:ext cx="7084521" cy="523220"/>
          </a:xfrm>
          <a:prstGeom prst="rect">
            <a:avLst/>
          </a:prstGeom>
          <a:noFill/>
        </p:spPr>
        <p:txBody>
          <a:bodyPr wrap="square" rtlCol="0">
            <a:spAutoFit/>
          </a:bodyPr>
          <a:lstStyle/>
          <a:p>
            <a:r>
              <a:rPr lang="vi-VN" dirty="0">
                <a:solidFill>
                  <a:srgbClr val="27316F"/>
                </a:solidFill>
                <a:latin typeface="Montserrat" panose="00000500000000000000" pitchFamily="2" charset="0"/>
              </a:rPr>
              <a:t>Giới, nhóm tuổi, dân tộc, tôn giáo, hộ khẩu thường trú, nghề nghiệp, bảo hiểm y tế.</a:t>
            </a:r>
          </a:p>
        </p:txBody>
      </p:sp>
      <p:grpSp>
        <p:nvGrpSpPr>
          <p:cNvPr id="14" name="Google Shape;13401;p70">
            <a:extLst>
              <a:ext uri="{FF2B5EF4-FFF2-40B4-BE49-F238E27FC236}">
                <a16:creationId xmlns:a16="http://schemas.microsoft.com/office/drawing/2014/main" id="{DC428821-7E8F-C00A-F153-443C959CDA2B}"/>
              </a:ext>
            </a:extLst>
          </p:cNvPr>
          <p:cNvGrpSpPr/>
          <p:nvPr/>
        </p:nvGrpSpPr>
        <p:grpSpPr>
          <a:xfrm>
            <a:off x="553915" y="2155020"/>
            <a:ext cx="584361" cy="474134"/>
            <a:chOff x="1989449" y="4282269"/>
            <a:chExt cx="374774" cy="346073"/>
          </a:xfrm>
          <a:solidFill>
            <a:schemeClr val="accent4">
              <a:lumMod val="75000"/>
            </a:schemeClr>
          </a:solidFill>
        </p:grpSpPr>
        <p:sp>
          <p:nvSpPr>
            <p:cNvPr id="15" name="Google Shape;13402;p70">
              <a:extLst>
                <a:ext uri="{FF2B5EF4-FFF2-40B4-BE49-F238E27FC236}">
                  <a16:creationId xmlns:a16="http://schemas.microsoft.com/office/drawing/2014/main" id="{DE885EDC-67B8-611A-3D5E-B0360155D999}"/>
                </a:ext>
              </a:extLst>
            </p:cNvPr>
            <p:cNvSpPr/>
            <p:nvPr/>
          </p:nvSpPr>
          <p:spPr>
            <a:xfrm>
              <a:off x="2067590" y="4506432"/>
              <a:ext cx="78172" cy="70941"/>
            </a:xfrm>
            <a:custGeom>
              <a:avLst/>
              <a:gdLst/>
              <a:ahLst/>
              <a:cxnLst/>
              <a:rect l="l" t="t" r="r" b="b"/>
              <a:pathLst>
                <a:path w="2454" h="2227" extrusionOk="0">
                  <a:moveTo>
                    <a:pt x="1231" y="325"/>
                  </a:moveTo>
                  <a:cubicBezTo>
                    <a:pt x="1435" y="325"/>
                    <a:pt x="1638" y="399"/>
                    <a:pt x="1786" y="548"/>
                  </a:cubicBezTo>
                  <a:cubicBezTo>
                    <a:pt x="2096" y="857"/>
                    <a:pt x="2096" y="1369"/>
                    <a:pt x="1786" y="1667"/>
                  </a:cubicBezTo>
                  <a:cubicBezTo>
                    <a:pt x="1626" y="1822"/>
                    <a:pt x="1420" y="1899"/>
                    <a:pt x="1218" y="1899"/>
                  </a:cubicBezTo>
                  <a:cubicBezTo>
                    <a:pt x="1016" y="1899"/>
                    <a:pt x="816" y="1822"/>
                    <a:pt x="667" y="1667"/>
                  </a:cubicBezTo>
                  <a:cubicBezTo>
                    <a:pt x="358" y="1357"/>
                    <a:pt x="358" y="845"/>
                    <a:pt x="667" y="548"/>
                  </a:cubicBezTo>
                  <a:cubicBezTo>
                    <a:pt x="822" y="399"/>
                    <a:pt x="1027" y="325"/>
                    <a:pt x="1231" y="325"/>
                  </a:cubicBezTo>
                  <a:close/>
                  <a:moveTo>
                    <a:pt x="1237" y="0"/>
                  </a:moveTo>
                  <a:cubicBezTo>
                    <a:pt x="950" y="0"/>
                    <a:pt x="661" y="107"/>
                    <a:pt x="441" y="322"/>
                  </a:cubicBezTo>
                  <a:cubicBezTo>
                    <a:pt x="1" y="762"/>
                    <a:pt x="1" y="1476"/>
                    <a:pt x="441" y="1905"/>
                  </a:cubicBezTo>
                  <a:cubicBezTo>
                    <a:pt x="655" y="2119"/>
                    <a:pt x="944" y="2227"/>
                    <a:pt x="1233" y="2227"/>
                  </a:cubicBezTo>
                  <a:cubicBezTo>
                    <a:pt x="1522" y="2227"/>
                    <a:pt x="1810" y="2119"/>
                    <a:pt x="2025" y="1905"/>
                  </a:cubicBezTo>
                  <a:cubicBezTo>
                    <a:pt x="2453" y="1476"/>
                    <a:pt x="2453" y="762"/>
                    <a:pt x="2025" y="322"/>
                  </a:cubicBezTo>
                  <a:cubicBezTo>
                    <a:pt x="1810" y="107"/>
                    <a:pt x="1525" y="0"/>
                    <a:pt x="12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403;p70">
              <a:extLst>
                <a:ext uri="{FF2B5EF4-FFF2-40B4-BE49-F238E27FC236}">
                  <a16:creationId xmlns:a16="http://schemas.microsoft.com/office/drawing/2014/main" id="{1952C7F1-C759-19A3-0644-A9C246355BF9}"/>
                </a:ext>
              </a:extLst>
            </p:cNvPr>
            <p:cNvSpPr/>
            <p:nvPr/>
          </p:nvSpPr>
          <p:spPr>
            <a:xfrm>
              <a:off x="2036117" y="4422972"/>
              <a:ext cx="77790" cy="70973"/>
            </a:xfrm>
            <a:custGeom>
              <a:avLst/>
              <a:gdLst/>
              <a:ahLst/>
              <a:cxnLst/>
              <a:rect l="l" t="t" r="r" b="b"/>
              <a:pathLst>
                <a:path w="2442" h="2228" extrusionOk="0">
                  <a:moveTo>
                    <a:pt x="1224" y="328"/>
                  </a:moveTo>
                  <a:cubicBezTo>
                    <a:pt x="1426" y="328"/>
                    <a:pt x="1626" y="406"/>
                    <a:pt x="1774" y="560"/>
                  </a:cubicBezTo>
                  <a:cubicBezTo>
                    <a:pt x="2084" y="882"/>
                    <a:pt x="2084" y="1382"/>
                    <a:pt x="1774" y="1680"/>
                  </a:cubicBezTo>
                  <a:cubicBezTo>
                    <a:pt x="1620" y="1834"/>
                    <a:pt x="1420" y="1912"/>
                    <a:pt x="1219" y="1912"/>
                  </a:cubicBezTo>
                  <a:cubicBezTo>
                    <a:pt x="1018" y="1912"/>
                    <a:pt x="816" y="1834"/>
                    <a:pt x="655" y="1680"/>
                  </a:cubicBezTo>
                  <a:cubicBezTo>
                    <a:pt x="346" y="1370"/>
                    <a:pt x="346" y="858"/>
                    <a:pt x="655" y="560"/>
                  </a:cubicBezTo>
                  <a:cubicBezTo>
                    <a:pt x="816" y="406"/>
                    <a:pt x="1021" y="328"/>
                    <a:pt x="1224" y="328"/>
                  </a:cubicBezTo>
                  <a:close/>
                  <a:moveTo>
                    <a:pt x="1227" y="1"/>
                  </a:moveTo>
                  <a:cubicBezTo>
                    <a:pt x="941" y="1"/>
                    <a:pt x="655" y="108"/>
                    <a:pt x="441" y="322"/>
                  </a:cubicBezTo>
                  <a:cubicBezTo>
                    <a:pt x="0" y="763"/>
                    <a:pt x="0" y="1477"/>
                    <a:pt x="441" y="1906"/>
                  </a:cubicBezTo>
                  <a:cubicBezTo>
                    <a:pt x="655" y="2120"/>
                    <a:pt x="941" y="2227"/>
                    <a:pt x="1227" y="2227"/>
                  </a:cubicBezTo>
                  <a:cubicBezTo>
                    <a:pt x="1512" y="2227"/>
                    <a:pt x="1798" y="2120"/>
                    <a:pt x="2012" y="1906"/>
                  </a:cubicBezTo>
                  <a:cubicBezTo>
                    <a:pt x="2441" y="1477"/>
                    <a:pt x="2441" y="775"/>
                    <a:pt x="2012" y="322"/>
                  </a:cubicBezTo>
                  <a:cubicBezTo>
                    <a:pt x="1798" y="108"/>
                    <a:pt x="1512" y="1"/>
                    <a:pt x="122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404;p70">
              <a:extLst>
                <a:ext uri="{FF2B5EF4-FFF2-40B4-BE49-F238E27FC236}">
                  <a16:creationId xmlns:a16="http://schemas.microsoft.com/office/drawing/2014/main" id="{DF848080-9EBF-9657-FC97-D398654D5BE5}"/>
                </a:ext>
              </a:extLst>
            </p:cNvPr>
            <p:cNvSpPr/>
            <p:nvPr/>
          </p:nvSpPr>
          <p:spPr>
            <a:xfrm>
              <a:off x="2073292" y="4336327"/>
              <a:ext cx="77758" cy="71419"/>
            </a:xfrm>
            <a:custGeom>
              <a:avLst/>
              <a:gdLst/>
              <a:ahLst/>
              <a:cxnLst/>
              <a:rect l="l" t="t" r="r" b="b"/>
              <a:pathLst>
                <a:path w="2441" h="2242" extrusionOk="0">
                  <a:moveTo>
                    <a:pt x="1231" y="345"/>
                  </a:moveTo>
                  <a:cubicBezTo>
                    <a:pt x="1435" y="345"/>
                    <a:pt x="1637" y="423"/>
                    <a:pt x="1786" y="578"/>
                  </a:cubicBezTo>
                  <a:cubicBezTo>
                    <a:pt x="2084" y="875"/>
                    <a:pt x="2084" y="1375"/>
                    <a:pt x="1786" y="1697"/>
                  </a:cubicBezTo>
                  <a:cubicBezTo>
                    <a:pt x="1631" y="1852"/>
                    <a:pt x="1426" y="1929"/>
                    <a:pt x="1222" y="1929"/>
                  </a:cubicBezTo>
                  <a:cubicBezTo>
                    <a:pt x="1018" y="1929"/>
                    <a:pt x="816" y="1852"/>
                    <a:pt x="667" y="1697"/>
                  </a:cubicBezTo>
                  <a:cubicBezTo>
                    <a:pt x="357" y="1375"/>
                    <a:pt x="357" y="875"/>
                    <a:pt x="667" y="578"/>
                  </a:cubicBezTo>
                  <a:cubicBezTo>
                    <a:pt x="822" y="423"/>
                    <a:pt x="1027" y="345"/>
                    <a:pt x="1231" y="345"/>
                  </a:cubicBezTo>
                  <a:close/>
                  <a:moveTo>
                    <a:pt x="1216" y="0"/>
                  </a:moveTo>
                  <a:cubicBezTo>
                    <a:pt x="929" y="0"/>
                    <a:pt x="643" y="113"/>
                    <a:pt x="429" y="339"/>
                  </a:cubicBezTo>
                  <a:cubicBezTo>
                    <a:pt x="0" y="768"/>
                    <a:pt x="0" y="1482"/>
                    <a:pt x="429" y="1911"/>
                  </a:cubicBezTo>
                  <a:cubicBezTo>
                    <a:pt x="643" y="2131"/>
                    <a:pt x="929" y="2242"/>
                    <a:pt x="1216" y="2242"/>
                  </a:cubicBezTo>
                  <a:cubicBezTo>
                    <a:pt x="1503" y="2242"/>
                    <a:pt x="1792" y="2131"/>
                    <a:pt x="2012" y="1911"/>
                  </a:cubicBezTo>
                  <a:cubicBezTo>
                    <a:pt x="2441" y="1482"/>
                    <a:pt x="2441" y="768"/>
                    <a:pt x="2012" y="339"/>
                  </a:cubicBezTo>
                  <a:cubicBezTo>
                    <a:pt x="1792" y="113"/>
                    <a:pt x="1503" y="0"/>
                    <a:pt x="121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405;p70">
              <a:extLst>
                <a:ext uri="{FF2B5EF4-FFF2-40B4-BE49-F238E27FC236}">
                  <a16:creationId xmlns:a16="http://schemas.microsoft.com/office/drawing/2014/main" id="{AF41CFEB-4BA6-1E9C-676E-A240026A2DDC}"/>
                </a:ext>
              </a:extLst>
            </p:cNvPr>
            <p:cNvSpPr/>
            <p:nvPr/>
          </p:nvSpPr>
          <p:spPr>
            <a:xfrm>
              <a:off x="2181376" y="4334606"/>
              <a:ext cx="126719" cy="117449"/>
            </a:xfrm>
            <a:custGeom>
              <a:avLst/>
              <a:gdLst/>
              <a:ahLst/>
              <a:cxnLst/>
              <a:rect l="l" t="t" r="r" b="b"/>
              <a:pathLst>
                <a:path w="3978" h="3687" extrusionOk="0">
                  <a:moveTo>
                    <a:pt x="2013" y="1"/>
                  </a:moveTo>
                  <a:cubicBezTo>
                    <a:pt x="1542" y="1"/>
                    <a:pt x="1072" y="179"/>
                    <a:pt x="715" y="536"/>
                  </a:cubicBezTo>
                  <a:cubicBezTo>
                    <a:pt x="0" y="1251"/>
                    <a:pt x="0" y="2429"/>
                    <a:pt x="715" y="3144"/>
                  </a:cubicBezTo>
                  <a:cubicBezTo>
                    <a:pt x="1078" y="3507"/>
                    <a:pt x="1551" y="3686"/>
                    <a:pt x="2023" y="3686"/>
                  </a:cubicBezTo>
                  <a:cubicBezTo>
                    <a:pt x="2558" y="3686"/>
                    <a:pt x="3092" y="3456"/>
                    <a:pt x="3465" y="3001"/>
                  </a:cubicBezTo>
                  <a:cubicBezTo>
                    <a:pt x="3525" y="2918"/>
                    <a:pt x="3513" y="2810"/>
                    <a:pt x="3429" y="2751"/>
                  </a:cubicBezTo>
                  <a:cubicBezTo>
                    <a:pt x="3401" y="2732"/>
                    <a:pt x="3367" y="2722"/>
                    <a:pt x="3332" y="2722"/>
                  </a:cubicBezTo>
                  <a:cubicBezTo>
                    <a:pt x="3280" y="2722"/>
                    <a:pt x="3227" y="2744"/>
                    <a:pt x="3191" y="2787"/>
                  </a:cubicBezTo>
                  <a:cubicBezTo>
                    <a:pt x="2893" y="3168"/>
                    <a:pt x="2452" y="3359"/>
                    <a:pt x="2009" y="3359"/>
                  </a:cubicBezTo>
                  <a:cubicBezTo>
                    <a:pt x="1620" y="3359"/>
                    <a:pt x="1229" y="3212"/>
                    <a:pt x="929" y="2918"/>
                  </a:cubicBezTo>
                  <a:cubicBezTo>
                    <a:pt x="334" y="2322"/>
                    <a:pt x="334" y="1370"/>
                    <a:pt x="929" y="774"/>
                  </a:cubicBezTo>
                  <a:cubicBezTo>
                    <a:pt x="1227" y="477"/>
                    <a:pt x="1614" y="328"/>
                    <a:pt x="2001" y="328"/>
                  </a:cubicBezTo>
                  <a:cubicBezTo>
                    <a:pt x="2388" y="328"/>
                    <a:pt x="2775" y="477"/>
                    <a:pt x="3072" y="774"/>
                  </a:cubicBezTo>
                  <a:cubicBezTo>
                    <a:pt x="3465" y="1155"/>
                    <a:pt x="3620" y="1727"/>
                    <a:pt x="3465" y="2263"/>
                  </a:cubicBezTo>
                  <a:cubicBezTo>
                    <a:pt x="3441" y="2358"/>
                    <a:pt x="3501" y="2441"/>
                    <a:pt x="3572" y="2477"/>
                  </a:cubicBezTo>
                  <a:cubicBezTo>
                    <a:pt x="3585" y="2481"/>
                    <a:pt x="3598" y="2482"/>
                    <a:pt x="3611" y="2482"/>
                  </a:cubicBezTo>
                  <a:cubicBezTo>
                    <a:pt x="3683" y="2482"/>
                    <a:pt x="3755" y="2430"/>
                    <a:pt x="3775" y="2370"/>
                  </a:cubicBezTo>
                  <a:cubicBezTo>
                    <a:pt x="3977" y="1715"/>
                    <a:pt x="3799" y="1013"/>
                    <a:pt x="3310" y="536"/>
                  </a:cubicBezTo>
                  <a:cubicBezTo>
                    <a:pt x="2953" y="179"/>
                    <a:pt x="2483" y="1"/>
                    <a:pt x="20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406;p70">
              <a:extLst>
                <a:ext uri="{FF2B5EF4-FFF2-40B4-BE49-F238E27FC236}">
                  <a16:creationId xmlns:a16="http://schemas.microsoft.com/office/drawing/2014/main" id="{D696F597-070F-3EF3-5FD7-FDB160D8D360}"/>
                </a:ext>
              </a:extLst>
            </p:cNvPr>
            <p:cNvSpPr/>
            <p:nvPr/>
          </p:nvSpPr>
          <p:spPr>
            <a:xfrm>
              <a:off x="1989449" y="4282269"/>
              <a:ext cx="374774" cy="346073"/>
            </a:xfrm>
            <a:custGeom>
              <a:avLst/>
              <a:gdLst/>
              <a:ahLst/>
              <a:cxnLst/>
              <a:rect l="l" t="t" r="r" b="b"/>
              <a:pathLst>
                <a:path w="11765" h="10864" extrusionOk="0">
                  <a:moveTo>
                    <a:pt x="6254" y="0"/>
                  </a:moveTo>
                  <a:cubicBezTo>
                    <a:pt x="6237" y="0"/>
                    <a:pt x="6221" y="0"/>
                    <a:pt x="6204" y="1"/>
                  </a:cubicBezTo>
                  <a:cubicBezTo>
                    <a:pt x="4001" y="12"/>
                    <a:pt x="2144" y="1310"/>
                    <a:pt x="1263" y="3108"/>
                  </a:cubicBezTo>
                  <a:cubicBezTo>
                    <a:pt x="1215" y="3179"/>
                    <a:pt x="1263" y="3287"/>
                    <a:pt x="1334" y="3334"/>
                  </a:cubicBezTo>
                  <a:cubicBezTo>
                    <a:pt x="1353" y="3344"/>
                    <a:pt x="1374" y="3348"/>
                    <a:pt x="1396" y="3348"/>
                  </a:cubicBezTo>
                  <a:cubicBezTo>
                    <a:pt x="1458" y="3348"/>
                    <a:pt x="1525" y="3312"/>
                    <a:pt x="1561" y="3251"/>
                  </a:cubicBezTo>
                  <a:cubicBezTo>
                    <a:pt x="1811" y="2739"/>
                    <a:pt x="2144" y="2275"/>
                    <a:pt x="2561" y="1858"/>
                  </a:cubicBezTo>
                  <a:cubicBezTo>
                    <a:pt x="3567" y="846"/>
                    <a:pt x="4895" y="340"/>
                    <a:pt x="6228" y="340"/>
                  </a:cubicBezTo>
                  <a:cubicBezTo>
                    <a:pt x="7544" y="340"/>
                    <a:pt x="8865" y="834"/>
                    <a:pt x="9883" y="1822"/>
                  </a:cubicBezTo>
                  <a:cubicBezTo>
                    <a:pt x="10621" y="2560"/>
                    <a:pt x="11109" y="3477"/>
                    <a:pt x="11324" y="4477"/>
                  </a:cubicBezTo>
                  <a:cubicBezTo>
                    <a:pt x="11492" y="5318"/>
                    <a:pt x="10844" y="6029"/>
                    <a:pt x="10051" y="6029"/>
                  </a:cubicBezTo>
                  <a:cubicBezTo>
                    <a:pt x="9946" y="6029"/>
                    <a:pt x="9837" y="6016"/>
                    <a:pt x="9728" y="5989"/>
                  </a:cubicBezTo>
                  <a:cubicBezTo>
                    <a:pt x="9511" y="5939"/>
                    <a:pt x="9295" y="5915"/>
                    <a:pt x="9085" y="5915"/>
                  </a:cubicBezTo>
                  <a:cubicBezTo>
                    <a:pt x="7462" y="5915"/>
                    <a:pt x="6126" y="7342"/>
                    <a:pt x="6347" y="9049"/>
                  </a:cubicBezTo>
                  <a:cubicBezTo>
                    <a:pt x="6469" y="9867"/>
                    <a:pt x="5812" y="10535"/>
                    <a:pt x="5051" y="10535"/>
                  </a:cubicBezTo>
                  <a:cubicBezTo>
                    <a:pt x="4925" y="10535"/>
                    <a:pt x="4796" y="10517"/>
                    <a:pt x="4668" y="10478"/>
                  </a:cubicBezTo>
                  <a:cubicBezTo>
                    <a:pt x="1989" y="9645"/>
                    <a:pt x="334" y="6704"/>
                    <a:pt x="1322" y="3834"/>
                  </a:cubicBezTo>
                  <a:cubicBezTo>
                    <a:pt x="1346" y="3751"/>
                    <a:pt x="1311" y="3656"/>
                    <a:pt x="1215" y="3632"/>
                  </a:cubicBezTo>
                  <a:cubicBezTo>
                    <a:pt x="1196" y="3624"/>
                    <a:pt x="1176" y="3620"/>
                    <a:pt x="1157" y="3620"/>
                  </a:cubicBezTo>
                  <a:cubicBezTo>
                    <a:pt x="1092" y="3620"/>
                    <a:pt x="1031" y="3663"/>
                    <a:pt x="1013" y="3727"/>
                  </a:cubicBezTo>
                  <a:cubicBezTo>
                    <a:pt x="1" y="6704"/>
                    <a:pt x="1668" y="9859"/>
                    <a:pt x="4585" y="10788"/>
                  </a:cubicBezTo>
                  <a:cubicBezTo>
                    <a:pt x="4749" y="10839"/>
                    <a:pt x="4915" y="10864"/>
                    <a:pt x="5079" y="10864"/>
                  </a:cubicBezTo>
                  <a:cubicBezTo>
                    <a:pt x="5451" y="10864"/>
                    <a:pt x="5811" y="10734"/>
                    <a:pt x="6109" y="10478"/>
                  </a:cubicBezTo>
                  <a:cubicBezTo>
                    <a:pt x="6549" y="10121"/>
                    <a:pt x="6752" y="9549"/>
                    <a:pt x="6680" y="9002"/>
                  </a:cubicBezTo>
                  <a:cubicBezTo>
                    <a:pt x="6481" y="7520"/>
                    <a:pt x="7653" y="6252"/>
                    <a:pt x="9076" y="6252"/>
                  </a:cubicBezTo>
                  <a:cubicBezTo>
                    <a:pt x="9266" y="6252"/>
                    <a:pt x="9461" y="6275"/>
                    <a:pt x="9657" y="6323"/>
                  </a:cubicBezTo>
                  <a:cubicBezTo>
                    <a:pt x="9781" y="6352"/>
                    <a:pt x="9908" y="6367"/>
                    <a:pt x="10033" y="6367"/>
                  </a:cubicBezTo>
                  <a:cubicBezTo>
                    <a:pt x="10460" y="6367"/>
                    <a:pt x="10880" y="6200"/>
                    <a:pt x="11193" y="5906"/>
                  </a:cubicBezTo>
                  <a:cubicBezTo>
                    <a:pt x="11574" y="5513"/>
                    <a:pt x="11764" y="4965"/>
                    <a:pt x="11645" y="4418"/>
                  </a:cubicBezTo>
                  <a:cubicBezTo>
                    <a:pt x="11113" y="1897"/>
                    <a:pt x="8910" y="0"/>
                    <a:pt x="62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TextBox 21">
            <a:extLst>
              <a:ext uri="{FF2B5EF4-FFF2-40B4-BE49-F238E27FC236}">
                <a16:creationId xmlns:a16="http://schemas.microsoft.com/office/drawing/2014/main" id="{E6415D9F-7902-BE87-7B9B-2304D2B65E7D}"/>
              </a:ext>
            </a:extLst>
          </p:cNvPr>
          <p:cNvSpPr txBox="1"/>
          <p:nvPr/>
        </p:nvSpPr>
        <p:spPr>
          <a:xfrm>
            <a:off x="1275556" y="1989682"/>
            <a:ext cx="6274475" cy="338554"/>
          </a:xfrm>
          <a:prstGeom prst="rect">
            <a:avLst/>
          </a:prstGeom>
          <a:noFill/>
        </p:spPr>
        <p:txBody>
          <a:bodyPr wrap="none" rtlCol="0">
            <a:spAutoFit/>
          </a:bodyPr>
          <a:lstStyle/>
          <a:p>
            <a:r>
              <a:rPr lang="vi-VN" sz="1600" b="1" dirty="0">
                <a:solidFill>
                  <a:srgbClr val="27316F"/>
                </a:solidFill>
                <a:latin typeface="Montserrat" panose="00000500000000000000" pitchFamily="2" charset="0"/>
              </a:rPr>
              <a:t>THỰC TRẠNG VÀ PHÂN TÍCH MỘT SỐ YẾU TỐ LIÊN QUAN</a:t>
            </a:r>
          </a:p>
        </p:txBody>
      </p:sp>
      <p:sp>
        <p:nvSpPr>
          <p:cNvPr id="23" name="TextBox 22">
            <a:extLst>
              <a:ext uri="{FF2B5EF4-FFF2-40B4-BE49-F238E27FC236}">
                <a16:creationId xmlns:a16="http://schemas.microsoft.com/office/drawing/2014/main" id="{8C4D1243-FC64-D65D-0E94-FEF9465DE0C3}"/>
              </a:ext>
            </a:extLst>
          </p:cNvPr>
          <p:cNvSpPr txBox="1"/>
          <p:nvPr/>
        </p:nvSpPr>
        <p:spPr>
          <a:xfrm>
            <a:off x="1275556" y="2296096"/>
            <a:ext cx="7084521" cy="738664"/>
          </a:xfrm>
          <a:prstGeom prst="rect">
            <a:avLst/>
          </a:prstGeom>
          <a:noFill/>
        </p:spPr>
        <p:txBody>
          <a:bodyPr wrap="square" rtlCol="0">
            <a:spAutoFit/>
          </a:bodyPr>
          <a:lstStyle/>
          <a:p>
            <a:r>
              <a:rPr lang="vi-VN" dirty="0">
                <a:solidFill>
                  <a:srgbClr val="27316F"/>
                </a:solidFill>
                <a:latin typeface="Montserrat" panose="00000500000000000000" pitchFamily="2" charset="0"/>
              </a:rPr>
              <a:t>Tăng huyết áp, tiền sử gia đình có tăng huyết áp, bệnh lý nền (thừa cân béo phì, đái tháo đường, rối loạn lipid máu, thói quen uống rượu, ít vận động thể lực, hút thuốc)</a:t>
            </a:r>
          </a:p>
        </p:txBody>
      </p:sp>
    </p:spTree>
    <p:extLst>
      <p:ext uri="{BB962C8B-B14F-4D97-AF65-F5344CB8AC3E}">
        <p14:creationId xmlns:p14="http://schemas.microsoft.com/office/powerpoint/2010/main" val="364061533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6"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1+#ppt_w/2"/>
                                          </p:val>
                                        </p:tav>
                                        <p:tav tm="100000">
                                          <p:val>
                                            <p:strVal val="#ppt_x"/>
                                          </p:val>
                                        </p:tav>
                                      </p:tavLst>
                                    </p:anim>
                                    <p:anim calcmode="lin" valueType="num">
                                      <p:cBhvr additive="base">
                                        <p:cTn id="22" dur="500" fill="hold"/>
                                        <p:tgtEl>
                                          <p:spTgt spid="23"/>
                                        </p:tgtEl>
                                        <p:attrNameLst>
                                          <p:attrName>ppt_y</p:attrName>
                                        </p:attrNameLst>
                                      </p:cBhvr>
                                      <p:tavLst>
                                        <p:tav tm="0">
                                          <p:val>
                                            <p:strVal val="1+#ppt_h/2"/>
                                          </p:val>
                                        </p:tav>
                                        <p:tav tm="100000">
                                          <p:val>
                                            <p:strVal val="#ppt_y"/>
                                          </p:val>
                                        </p:tav>
                                      </p:tavLst>
                                    </p:anim>
                                  </p:childTnLst>
                                </p:cTn>
                              </p:par>
                              <p:par>
                                <p:cTn id="23" presetID="2" presetClass="entr" presetSubtype="6"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1+#ppt_w/2"/>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6"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500" fill="hold"/>
                                        <p:tgtEl>
                                          <p:spTgt spid="22"/>
                                        </p:tgtEl>
                                        <p:attrNameLst>
                                          <p:attrName>ppt_x</p:attrName>
                                        </p:attrNameLst>
                                      </p:cBhvr>
                                      <p:tavLst>
                                        <p:tav tm="0">
                                          <p:val>
                                            <p:strVal val="1+#ppt_w/2"/>
                                          </p:val>
                                        </p:tav>
                                        <p:tav tm="100000">
                                          <p:val>
                                            <p:strVal val="#ppt_x"/>
                                          </p:val>
                                        </p:tav>
                                      </p:tavLst>
                                    </p:anim>
                                    <p:anim calcmode="lin" valueType="num">
                                      <p:cBhvr additive="base">
                                        <p:cTn id="3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ppt_x"/>
                                          </p:val>
                                        </p:tav>
                                        <p:tav tm="100000">
                                          <p:val>
                                            <p:strVal val="#ppt_x"/>
                                          </p:val>
                                        </p:tav>
                                      </p:tavLst>
                                    </p:anim>
                                    <p:anim calcmode="lin" valueType="num">
                                      <p:cBhvr additive="base">
                                        <p:cTn id="36"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2" grpId="0"/>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C6BC0-425A-12C9-9B06-C3D37E13DAFA}"/>
              </a:ext>
            </a:extLst>
          </p:cNvPr>
          <p:cNvSpPr>
            <a:spLocks noGrp="1"/>
          </p:cNvSpPr>
          <p:nvPr>
            <p:ph type="title"/>
          </p:nvPr>
        </p:nvSpPr>
        <p:spPr>
          <a:xfrm>
            <a:off x="738454" y="234444"/>
            <a:ext cx="7586587" cy="572700"/>
          </a:xfrm>
        </p:spPr>
        <p:txBody>
          <a:bodyPr/>
          <a:lstStyle/>
          <a:p>
            <a:r>
              <a:rPr lang="vi-VN" dirty="0"/>
              <a:t>PHƯƠNG PHÁP THU THẬP SỐ LIỆU</a:t>
            </a:r>
          </a:p>
        </p:txBody>
      </p:sp>
      <p:sp>
        <p:nvSpPr>
          <p:cNvPr id="4" name="Google Shape;509;p44">
            <a:extLst>
              <a:ext uri="{FF2B5EF4-FFF2-40B4-BE49-F238E27FC236}">
                <a16:creationId xmlns:a16="http://schemas.microsoft.com/office/drawing/2014/main" id="{E2A3A13F-038A-6E45-E036-EA72270D2176}"/>
              </a:ext>
            </a:extLst>
          </p:cNvPr>
          <p:cNvSpPr txBox="1">
            <a:spLocks noGrp="1"/>
          </p:cNvSpPr>
          <p:nvPr>
            <p:ph type="subTitle" idx="1"/>
          </p:nvPr>
        </p:nvSpPr>
        <p:spPr>
          <a:xfrm>
            <a:off x="302301" y="3085756"/>
            <a:ext cx="2918400" cy="6594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1600"/>
              </a:spcAft>
              <a:buNone/>
            </a:pPr>
            <a:r>
              <a:rPr lang="vi-VN" sz="1800" b="1" dirty="0">
                <a:solidFill>
                  <a:srgbClr val="27316F"/>
                </a:solidFill>
              </a:rPr>
              <a:t>CÔNG CỤ</a:t>
            </a:r>
            <a:endParaRPr sz="1800" b="1" dirty="0">
              <a:solidFill>
                <a:srgbClr val="27316F"/>
              </a:solidFill>
            </a:endParaRPr>
          </a:p>
        </p:txBody>
      </p:sp>
      <p:sp>
        <p:nvSpPr>
          <p:cNvPr id="5" name="Google Shape;510;p44">
            <a:extLst>
              <a:ext uri="{FF2B5EF4-FFF2-40B4-BE49-F238E27FC236}">
                <a16:creationId xmlns:a16="http://schemas.microsoft.com/office/drawing/2014/main" id="{9C1BA4F3-DB8B-19B7-B8D1-82BCADB82AD5}"/>
              </a:ext>
            </a:extLst>
          </p:cNvPr>
          <p:cNvSpPr txBox="1">
            <a:spLocks/>
          </p:cNvSpPr>
          <p:nvPr/>
        </p:nvSpPr>
        <p:spPr>
          <a:xfrm>
            <a:off x="302301" y="3463135"/>
            <a:ext cx="2918400" cy="928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buClr>
                <a:schemeClr val="dk1"/>
              </a:buClr>
              <a:buSzPts val="1100"/>
            </a:pPr>
            <a:r>
              <a:rPr lang="en-GB" sz="1600" dirty="0" err="1">
                <a:solidFill>
                  <a:srgbClr val="27316F"/>
                </a:solidFill>
                <a:latin typeface="Montserrat" panose="00000500000000000000" pitchFamily="2" charset="0"/>
              </a:rPr>
              <a:t>Mẫu</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bệnh</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án</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nghiên</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cứu</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và</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phiếu</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phỏng</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vấn</a:t>
            </a:r>
            <a:endParaRPr lang="en-GB" dirty="0">
              <a:solidFill>
                <a:srgbClr val="27316F"/>
              </a:solidFill>
              <a:latin typeface="Montserrat" panose="00000500000000000000" pitchFamily="2" charset="0"/>
            </a:endParaRPr>
          </a:p>
        </p:txBody>
      </p:sp>
      <p:sp>
        <p:nvSpPr>
          <p:cNvPr id="6" name="Google Shape;511;p44">
            <a:extLst>
              <a:ext uri="{FF2B5EF4-FFF2-40B4-BE49-F238E27FC236}">
                <a16:creationId xmlns:a16="http://schemas.microsoft.com/office/drawing/2014/main" id="{D6CA6F53-B0DC-4386-F377-24EE8964D102}"/>
              </a:ext>
            </a:extLst>
          </p:cNvPr>
          <p:cNvSpPr txBox="1">
            <a:spLocks/>
          </p:cNvSpPr>
          <p:nvPr/>
        </p:nvSpPr>
        <p:spPr>
          <a:xfrm>
            <a:off x="3154229" y="3080734"/>
            <a:ext cx="2918400" cy="659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pPr>
            <a:r>
              <a:rPr lang="vi-VN" sz="1800" b="1" dirty="0">
                <a:solidFill>
                  <a:srgbClr val="27316F"/>
                </a:solidFill>
              </a:rPr>
              <a:t>KỸ THUẬT</a:t>
            </a:r>
          </a:p>
        </p:txBody>
      </p:sp>
      <p:sp>
        <p:nvSpPr>
          <p:cNvPr id="7" name="Google Shape;512;p44">
            <a:extLst>
              <a:ext uri="{FF2B5EF4-FFF2-40B4-BE49-F238E27FC236}">
                <a16:creationId xmlns:a16="http://schemas.microsoft.com/office/drawing/2014/main" id="{29FBCD36-2FD3-6263-1412-7F69A8115058}"/>
              </a:ext>
            </a:extLst>
          </p:cNvPr>
          <p:cNvSpPr txBox="1">
            <a:spLocks/>
          </p:cNvSpPr>
          <p:nvPr/>
        </p:nvSpPr>
        <p:spPr>
          <a:xfrm>
            <a:off x="3276992" y="3448982"/>
            <a:ext cx="2631088" cy="68863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r>
              <a:rPr lang="en-GB" sz="1600" dirty="0" err="1">
                <a:solidFill>
                  <a:srgbClr val="27316F"/>
                </a:solidFill>
                <a:latin typeface="Montserrat" panose="00000500000000000000" pitchFamily="2" charset="0"/>
              </a:rPr>
              <a:t>Đo</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các</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thông</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số</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cần</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thiết</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và</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kỹ</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thuật</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phỏng</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vấn</a:t>
            </a:r>
            <a:endParaRPr lang="en-GB" dirty="0">
              <a:solidFill>
                <a:srgbClr val="27316F"/>
              </a:solidFill>
              <a:latin typeface="Montserrat" panose="00000500000000000000" pitchFamily="2" charset="0"/>
            </a:endParaRPr>
          </a:p>
        </p:txBody>
      </p:sp>
      <p:sp>
        <p:nvSpPr>
          <p:cNvPr id="8" name="Google Shape;513;p44">
            <a:extLst>
              <a:ext uri="{FF2B5EF4-FFF2-40B4-BE49-F238E27FC236}">
                <a16:creationId xmlns:a16="http://schemas.microsoft.com/office/drawing/2014/main" id="{FD5BBB8A-C498-646F-13C7-FA1BEAECD038}"/>
              </a:ext>
            </a:extLst>
          </p:cNvPr>
          <p:cNvSpPr/>
          <p:nvPr/>
        </p:nvSpPr>
        <p:spPr>
          <a:xfrm>
            <a:off x="1263651" y="1751031"/>
            <a:ext cx="995700" cy="995700"/>
          </a:xfrm>
          <a:prstGeom prst="round1Rect">
            <a:avLst>
              <a:gd name="adj" fmla="val 16667"/>
            </a:avLst>
          </a:prstGeom>
          <a:solidFill>
            <a:srgbClr val="B649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14;p44">
            <a:extLst>
              <a:ext uri="{FF2B5EF4-FFF2-40B4-BE49-F238E27FC236}">
                <a16:creationId xmlns:a16="http://schemas.microsoft.com/office/drawing/2014/main" id="{14433876-0EDD-9786-C7C0-253894FFDEFC}"/>
              </a:ext>
            </a:extLst>
          </p:cNvPr>
          <p:cNvSpPr/>
          <p:nvPr/>
        </p:nvSpPr>
        <p:spPr>
          <a:xfrm>
            <a:off x="4094687" y="1707655"/>
            <a:ext cx="995700" cy="995700"/>
          </a:xfrm>
          <a:prstGeom prst="round1Rect">
            <a:avLst>
              <a:gd name="adj" fmla="val 16667"/>
            </a:avLst>
          </a:pr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5424;p73">
            <a:extLst>
              <a:ext uri="{FF2B5EF4-FFF2-40B4-BE49-F238E27FC236}">
                <a16:creationId xmlns:a16="http://schemas.microsoft.com/office/drawing/2014/main" id="{76F884AE-E00F-FDF6-FBD4-DCD9797AAFAD}"/>
              </a:ext>
            </a:extLst>
          </p:cNvPr>
          <p:cNvSpPr/>
          <p:nvPr/>
        </p:nvSpPr>
        <p:spPr>
          <a:xfrm>
            <a:off x="4141935" y="2055986"/>
            <a:ext cx="901203" cy="339896"/>
          </a:xfrm>
          <a:custGeom>
            <a:avLst/>
            <a:gdLst/>
            <a:ahLst/>
            <a:cxnLst/>
            <a:rect l="l" t="t" r="r" b="b"/>
            <a:pathLst>
              <a:path w="11776" h="4097" extrusionOk="0">
                <a:moveTo>
                  <a:pt x="179" y="1"/>
                </a:moveTo>
                <a:cubicBezTo>
                  <a:pt x="96" y="1"/>
                  <a:pt x="0" y="84"/>
                  <a:pt x="0" y="179"/>
                </a:cubicBezTo>
                <a:lnTo>
                  <a:pt x="0" y="3906"/>
                </a:lnTo>
                <a:cubicBezTo>
                  <a:pt x="0" y="3989"/>
                  <a:pt x="84" y="4084"/>
                  <a:pt x="179" y="4084"/>
                </a:cubicBezTo>
                <a:lnTo>
                  <a:pt x="1215" y="4084"/>
                </a:lnTo>
                <a:cubicBezTo>
                  <a:pt x="1298" y="4084"/>
                  <a:pt x="1393" y="4013"/>
                  <a:pt x="1393" y="3906"/>
                </a:cubicBezTo>
                <a:cubicBezTo>
                  <a:pt x="1393" y="3811"/>
                  <a:pt x="1310" y="3727"/>
                  <a:pt x="1215" y="3727"/>
                </a:cubicBezTo>
                <a:lnTo>
                  <a:pt x="357" y="3727"/>
                </a:lnTo>
                <a:lnTo>
                  <a:pt x="357" y="1929"/>
                </a:lnTo>
                <a:lnTo>
                  <a:pt x="11418" y="1929"/>
                </a:lnTo>
                <a:lnTo>
                  <a:pt x="11418" y="3739"/>
                </a:lnTo>
                <a:lnTo>
                  <a:pt x="1893" y="3739"/>
                </a:lnTo>
                <a:cubicBezTo>
                  <a:pt x="1810" y="3739"/>
                  <a:pt x="1715" y="3811"/>
                  <a:pt x="1715" y="3918"/>
                </a:cubicBezTo>
                <a:cubicBezTo>
                  <a:pt x="1715" y="4013"/>
                  <a:pt x="1786" y="4096"/>
                  <a:pt x="1893" y="4096"/>
                </a:cubicBezTo>
                <a:lnTo>
                  <a:pt x="11585" y="4096"/>
                </a:lnTo>
                <a:cubicBezTo>
                  <a:pt x="11668" y="4096"/>
                  <a:pt x="11764" y="4025"/>
                  <a:pt x="11764" y="3918"/>
                </a:cubicBezTo>
                <a:lnTo>
                  <a:pt x="11764" y="1537"/>
                </a:lnTo>
                <a:cubicBezTo>
                  <a:pt x="11764" y="1453"/>
                  <a:pt x="11692" y="1358"/>
                  <a:pt x="11585" y="1358"/>
                </a:cubicBezTo>
                <a:cubicBezTo>
                  <a:pt x="11490" y="1358"/>
                  <a:pt x="11406" y="1429"/>
                  <a:pt x="11406" y="1537"/>
                </a:cubicBezTo>
                <a:lnTo>
                  <a:pt x="11406" y="1596"/>
                </a:lnTo>
                <a:lnTo>
                  <a:pt x="334" y="1596"/>
                </a:lnTo>
                <a:lnTo>
                  <a:pt x="334" y="358"/>
                </a:lnTo>
                <a:lnTo>
                  <a:pt x="1155" y="358"/>
                </a:lnTo>
                <a:lnTo>
                  <a:pt x="1155" y="1132"/>
                </a:lnTo>
                <a:cubicBezTo>
                  <a:pt x="1155" y="1227"/>
                  <a:pt x="1227" y="1310"/>
                  <a:pt x="1334" y="1310"/>
                </a:cubicBezTo>
                <a:cubicBezTo>
                  <a:pt x="1429" y="1310"/>
                  <a:pt x="1500" y="1239"/>
                  <a:pt x="1500" y="1132"/>
                </a:cubicBezTo>
                <a:lnTo>
                  <a:pt x="1500" y="358"/>
                </a:lnTo>
                <a:lnTo>
                  <a:pt x="2072" y="358"/>
                </a:lnTo>
                <a:lnTo>
                  <a:pt x="2072" y="834"/>
                </a:lnTo>
                <a:cubicBezTo>
                  <a:pt x="2072" y="929"/>
                  <a:pt x="2143" y="1013"/>
                  <a:pt x="2251" y="1013"/>
                </a:cubicBezTo>
                <a:cubicBezTo>
                  <a:pt x="2334" y="1013"/>
                  <a:pt x="2429" y="941"/>
                  <a:pt x="2429" y="834"/>
                </a:cubicBezTo>
                <a:lnTo>
                  <a:pt x="2429" y="358"/>
                </a:lnTo>
                <a:lnTo>
                  <a:pt x="2977" y="358"/>
                </a:lnTo>
                <a:lnTo>
                  <a:pt x="2977" y="1132"/>
                </a:lnTo>
                <a:cubicBezTo>
                  <a:pt x="2977" y="1227"/>
                  <a:pt x="3048" y="1310"/>
                  <a:pt x="3155" y="1310"/>
                </a:cubicBezTo>
                <a:cubicBezTo>
                  <a:pt x="3263" y="1310"/>
                  <a:pt x="3334" y="1239"/>
                  <a:pt x="3334" y="1132"/>
                </a:cubicBezTo>
                <a:lnTo>
                  <a:pt x="3334" y="358"/>
                </a:lnTo>
                <a:lnTo>
                  <a:pt x="3906" y="358"/>
                </a:lnTo>
                <a:lnTo>
                  <a:pt x="3906" y="834"/>
                </a:lnTo>
                <a:cubicBezTo>
                  <a:pt x="3906" y="929"/>
                  <a:pt x="3977" y="1013"/>
                  <a:pt x="4084" y="1013"/>
                </a:cubicBezTo>
                <a:cubicBezTo>
                  <a:pt x="4167" y="1013"/>
                  <a:pt x="4263" y="941"/>
                  <a:pt x="4263" y="834"/>
                </a:cubicBezTo>
                <a:lnTo>
                  <a:pt x="4263" y="358"/>
                </a:lnTo>
                <a:lnTo>
                  <a:pt x="4810" y="358"/>
                </a:lnTo>
                <a:lnTo>
                  <a:pt x="4810" y="1132"/>
                </a:lnTo>
                <a:cubicBezTo>
                  <a:pt x="4810" y="1227"/>
                  <a:pt x="4882" y="1310"/>
                  <a:pt x="4989" y="1310"/>
                </a:cubicBezTo>
                <a:cubicBezTo>
                  <a:pt x="5096" y="1310"/>
                  <a:pt x="5168" y="1239"/>
                  <a:pt x="5168" y="1132"/>
                </a:cubicBezTo>
                <a:lnTo>
                  <a:pt x="5168" y="358"/>
                </a:lnTo>
                <a:lnTo>
                  <a:pt x="5727" y="358"/>
                </a:lnTo>
                <a:lnTo>
                  <a:pt x="5727" y="834"/>
                </a:lnTo>
                <a:cubicBezTo>
                  <a:pt x="5727" y="929"/>
                  <a:pt x="5811" y="1013"/>
                  <a:pt x="5906" y="1013"/>
                </a:cubicBezTo>
                <a:cubicBezTo>
                  <a:pt x="6001" y="1013"/>
                  <a:pt x="6084" y="941"/>
                  <a:pt x="6084" y="834"/>
                </a:cubicBezTo>
                <a:lnTo>
                  <a:pt x="6084" y="358"/>
                </a:lnTo>
                <a:lnTo>
                  <a:pt x="6644" y="358"/>
                </a:lnTo>
                <a:lnTo>
                  <a:pt x="6644" y="1132"/>
                </a:lnTo>
                <a:cubicBezTo>
                  <a:pt x="6644" y="1227"/>
                  <a:pt x="6715" y="1310"/>
                  <a:pt x="6823" y="1310"/>
                </a:cubicBezTo>
                <a:cubicBezTo>
                  <a:pt x="6906" y="1310"/>
                  <a:pt x="7001" y="1239"/>
                  <a:pt x="7001" y="1132"/>
                </a:cubicBezTo>
                <a:lnTo>
                  <a:pt x="7001" y="358"/>
                </a:lnTo>
                <a:lnTo>
                  <a:pt x="7561" y="358"/>
                </a:lnTo>
                <a:lnTo>
                  <a:pt x="7561" y="834"/>
                </a:lnTo>
                <a:cubicBezTo>
                  <a:pt x="7561" y="929"/>
                  <a:pt x="7632" y="1013"/>
                  <a:pt x="7739" y="1013"/>
                </a:cubicBezTo>
                <a:cubicBezTo>
                  <a:pt x="7835" y="1013"/>
                  <a:pt x="7918" y="941"/>
                  <a:pt x="7918" y="834"/>
                </a:cubicBezTo>
                <a:lnTo>
                  <a:pt x="7918" y="358"/>
                </a:lnTo>
                <a:lnTo>
                  <a:pt x="8466" y="358"/>
                </a:lnTo>
                <a:lnTo>
                  <a:pt x="8466" y="1132"/>
                </a:lnTo>
                <a:cubicBezTo>
                  <a:pt x="8466" y="1227"/>
                  <a:pt x="8549" y="1310"/>
                  <a:pt x="8644" y="1310"/>
                </a:cubicBezTo>
                <a:cubicBezTo>
                  <a:pt x="8739" y="1310"/>
                  <a:pt x="8823" y="1239"/>
                  <a:pt x="8823" y="1132"/>
                </a:cubicBezTo>
                <a:lnTo>
                  <a:pt x="8823" y="358"/>
                </a:lnTo>
                <a:lnTo>
                  <a:pt x="9394" y="358"/>
                </a:lnTo>
                <a:lnTo>
                  <a:pt x="9394" y="834"/>
                </a:lnTo>
                <a:cubicBezTo>
                  <a:pt x="9394" y="929"/>
                  <a:pt x="9466" y="1013"/>
                  <a:pt x="9573" y="1013"/>
                </a:cubicBezTo>
                <a:cubicBezTo>
                  <a:pt x="9656" y="1013"/>
                  <a:pt x="9752" y="941"/>
                  <a:pt x="9752" y="834"/>
                </a:cubicBezTo>
                <a:lnTo>
                  <a:pt x="9752" y="358"/>
                </a:lnTo>
                <a:lnTo>
                  <a:pt x="10299" y="358"/>
                </a:lnTo>
                <a:lnTo>
                  <a:pt x="10299" y="1132"/>
                </a:lnTo>
                <a:cubicBezTo>
                  <a:pt x="10299" y="1227"/>
                  <a:pt x="10371" y="1310"/>
                  <a:pt x="10478" y="1310"/>
                </a:cubicBezTo>
                <a:cubicBezTo>
                  <a:pt x="10573" y="1310"/>
                  <a:pt x="10656" y="1239"/>
                  <a:pt x="10656" y="1132"/>
                </a:cubicBezTo>
                <a:lnTo>
                  <a:pt x="10656" y="358"/>
                </a:lnTo>
                <a:lnTo>
                  <a:pt x="11478" y="358"/>
                </a:lnTo>
                <a:lnTo>
                  <a:pt x="11478" y="834"/>
                </a:lnTo>
                <a:cubicBezTo>
                  <a:pt x="11418" y="941"/>
                  <a:pt x="11490" y="1013"/>
                  <a:pt x="11597" y="1013"/>
                </a:cubicBezTo>
                <a:cubicBezTo>
                  <a:pt x="11692" y="1013"/>
                  <a:pt x="11776" y="941"/>
                  <a:pt x="11776" y="834"/>
                </a:cubicBezTo>
                <a:lnTo>
                  <a:pt x="11776" y="179"/>
                </a:lnTo>
                <a:cubicBezTo>
                  <a:pt x="11776" y="96"/>
                  <a:pt x="11704" y="1"/>
                  <a:pt x="1159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0" name="Google Shape;14625;p72">
            <a:extLst>
              <a:ext uri="{FF2B5EF4-FFF2-40B4-BE49-F238E27FC236}">
                <a16:creationId xmlns:a16="http://schemas.microsoft.com/office/drawing/2014/main" id="{58FBB3C8-B876-CB46-6EB7-795044329BCF}"/>
              </a:ext>
            </a:extLst>
          </p:cNvPr>
          <p:cNvGrpSpPr/>
          <p:nvPr/>
        </p:nvGrpSpPr>
        <p:grpSpPr>
          <a:xfrm>
            <a:off x="1459803" y="1907967"/>
            <a:ext cx="603395" cy="659400"/>
            <a:chOff x="2704005" y="4258781"/>
            <a:chExt cx="342144" cy="362704"/>
          </a:xfrm>
          <a:solidFill>
            <a:schemeClr val="bg1"/>
          </a:solidFill>
        </p:grpSpPr>
        <p:sp>
          <p:nvSpPr>
            <p:cNvPr id="31" name="Google Shape;14626;p72">
              <a:extLst>
                <a:ext uri="{FF2B5EF4-FFF2-40B4-BE49-F238E27FC236}">
                  <a16:creationId xmlns:a16="http://schemas.microsoft.com/office/drawing/2014/main" id="{28A617A4-271E-6290-BB3D-6E3E32FBA7A5}"/>
                </a:ext>
              </a:extLst>
            </p:cNvPr>
            <p:cNvSpPr/>
            <p:nvPr/>
          </p:nvSpPr>
          <p:spPr>
            <a:xfrm>
              <a:off x="2704005" y="4258781"/>
              <a:ext cx="173543" cy="183554"/>
            </a:xfrm>
            <a:custGeom>
              <a:avLst/>
              <a:gdLst/>
              <a:ahLst/>
              <a:cxnLst/>
              <a:rect l="l" t="t" r="r" b="b"/>
              <a:pathLst>
                <a:path w="5478" h="5794" extrusionOk="0">
                  <a:moveTo>
                    <a:pt x="2646" y="0"/>
                  </a:moveTo>
                  <a:cubicBezTo>
                    <a:pt x="2134" y="0"/>
                    <a:pt x="1626" y="154"/>
                    <a:pt x="1191" y="447"/>
                  </a:cubicBezTo>
                  <a:cubicBezTo>
                    <a:pt x="798" y="709"/>
                    <a:pt x="489" y="1066"/>
                    <a:pt x="298" y="1483"/>
                  </a:cubicBezTo>
                  <a:cubicBezTo>
                    <a:pt x="108" y="1876"/>
                    <a:pt x="1" y="2328"/>
                    <a:pt x="24" y="2769"/>
                  </a:cubicBezTo>
                  <a:cubicBezTo>
                    <a:pt x="24" y="2864"/>
                    <a:pt x="120" y="2936"/>
                    <a:pt x="203" y="2936"/>
                  </a:cubicBezTo>
                  <a:cubicBezTo>
                    <a:pt x="298" y="2936"/>
                    <a:pt x="370" y="2852"/>
                    <a:pt x="370" y="2757"/>
                  </a:cubicBezTo>
                  <a:cubicBezTo>
                    <a:pt x="346" y="1935"/>
                    <a:pt x="715" y="1197"/>
                    <a:pt x="1394" y="733"/>
                  </a:cubicBezTo>
                  <a:cubicBezTo>
                    <a:pt x="1786" y="473"/>
                    <a:pt x="2229" y="348"/>
                    <a:pt x="2668" y="348"/>
                  </a:cubicBezTo>
                  <a:cubicBezTo>
                    <a:pt x="3413" y="348"/>
                    <a:pt x="4146" y="709"/>
                    <a:pt x="4596" y="1376"/>
                  </a:cubicBezTo>
                  <a:cubicBezTo>
                    <a:pt x="5168" y="2209"/>
                    <a:pt x="5120" y="3293"/>
                    <a:pt x="4489" y="4079"/>
                  </a:cubicBezTo>
                  <a:cubicBezTo>
                    <a:pt x="4465" y="4114"/>
                    <a:pt x="4453" y="4162"/>
                    <a:pt x="4465" y="4198"/>
                  </a:cubicBezTo>
                  <a:lnTo>
                    <a:pt x="4525" y="5376"/>
                  </a:lnTo>
                  <a:lnTo>
                    <a:pt x="3453" y="4876"/>
                  </a:lnTo>
                  <a:cubicBezTo>
                    <a:pt x="3418" y="4852"/>
                    <a:pt x="3382" y="4852"/>
                    <a:pt x="3334" y="4852"/>
                  </a:cubicBezTo>
                  <a:cubicBezTo>
                    <a:pt x="3123" y="4915"/>
                    <a:pt x="2908" y="4945"/>
                    <a:pt x="2695" y="4945"/>
                  </a:cubicBezTo>
                  <a:cubicBezTo>
                    <a:pt x="1939" y="4945"/>
                    <a:pt x="1214" y="4565"/>
                    <a:pt x="786" y="3924"/>
                  </a:cubicBezTo>
                  <a:cubicBezTo>
                    <a:pt x="667" y="3745"/>
                    <a:pt x="584" y="3567"/>
                    <a:pt x="524" y="3352"/>
                  </a:cubicBezTo>
                  <a:cubicBezTo>
                    <a:pt x="495" y="3283"/>
                    <a:pt x="433" y="3239"/>
                    <a:pt x="359" y="3239"/>
                  </a:cubicBezTo>
                  <a:cubicBezTo>
                    <a:pt x="343" y="3239"/>
                    <a:pt x="327" y="3241"/>
                    <a:pt x="310" y="3245"/>
                  </a:cubicBezTo>
                  <a:cubicBezTo>
                    <a:pt x="227" y="3281"/>
                    <a:pt x="179" y="3364"/>
                    <a:pt x="203" y="3459"/>
                  </a:cubicBezTo>
                  <a:cubicBezTo>
                    <a:pt x="286" y="3686"/>
                    <a:pt x="382" y="3900"/>
                    <a:pt x="524" y="4090"/>
                  </a:cubicBezTo>
                  <a:cubicBezTo>
                    <a:pt x="1018" y="4840"/>
                    <a:pt x="1844" y="5272"/>
                    <a:pt x="2713" y="5272"/>
                  </a:cubicBezTo>
                  <a:cubicBezTo>
                    <a:pt x="2935" y="5272"/>
                    <a:pt x="3159" y="5244"/>
                    <a:pt x="3382" y="5186"/>
                  </a:cubicBezTo>
                  <a:lnTo>
                    <a:pt x="4644" y="5781"/>
                  </a:lnTo>
                  <a:cubicBezTo>
                    <a:pt x="4668" y="5793"/>
                    <a:pt x="4692" y="5793"/>
                    <a:pt x="4715" y="5793"/>
                  </a:cubicBezTo>
                  <a:cubicBezTo>
                    <a:pt x="4751" y="5793"/>
                    <a:pt x="4775" y="5781"/>
                    <a:pt x="4811" y="5757"/>
                  </a:cubicBezTo>
                  <a:cubicBezTo>
                    <a:pt x="4846" y="5734"/>
                    <a:pt x="4882" y="5674"/>
                    <a:pt x="4882" y="5614"/>
                  </a:cubicBezTo>
                  <a:lnTo>
                    <a:pt x="4823" y="4210"/>
                  </a:lnTo>
                  <a:cubicBezTo>
                    <a:pt x="5442" y="3328"/>
                    <a:pt x="5477" y="2102"/>
                    <a:pt x="4846" y="1162"/>
                  </a:cubicBezTo>
                  <a:cubicBezTo>
                    <a:pt x="4465" y="590"/>
                    <a:pt x="3870" y="185"/>
                    <a:pt x="3168" y="54"/>
                  </a:cubicBezTo>
                  <a:cubicBezTo>
                    <a:pt x="2995" y="18"/>
                    <a:pt x="2820" y="0"/>
                    <a:pt x="26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4627;p72">
              <a:extLst>
                <a:ext uri="{FF2B5EF4-FFF2-40B4-BE49-F238E27FC236}">
                  <a16:creationId xmlns:a16="http://schemas.microsoft.com/office/drawing/2014/main" id="{2671B812-4ADF-22A6-AE7B-008C77697A9C}"/>
                </a:ext>
              </a:extLst>
            </p:cNvPr>
            <p:cNvSpPr/>
            <p:nvPr/>
          </p:nvSpPr>
          <p:spPr>
            <a:xfrm>
              <a:off x="2733816" y="4278961"/>
              <a:ext cx="112052" cy="122633"/>
            </a:xfrm>
            <a:custGeom>
              <a:avLst/>
              <a:gdLst/>
              <a:ahLst/>
              <a:cxnLst/>
              <a:rect l="l" t="t" r="r" b="b"/>
              <a:pathLst>
                <a:path w="3537" h="3871" extrusionOk="0">
                  <a:moveTo>
                    <a:pt x="2285" y="0"/>
                  </a:moveTo>
                  <a:cubicBezTo>
                    <a:pt x="2256" y="0"/>
                    <a:pt x="2227" y="8"/>
                    <a:pt x="2203" y="24"/>
                  </a:cubicBezTo>
                  <a:cubicBezTo>
                    <a:pt x="2119" y="60"/>
                    <a:pt x="2096" y="167"/>
                    <a:pt x="2143" y="239"/>
                  </a:cubicBezTo>
                  <a:lnTo>
                    <a:pt x="2227" y="394"/>
                  </a:lnTo>
                  <a:cubicBezTo>
                    <a:pt x="2084" y="346"/>
                    <a:pt x="1917" y="334"/>
                    <a:pt x="1762" y="334"/>
                  </a:cubicBezTo>
                  <a:cubicBezTo>
                    <a:pt x="786" y="334"/>
                    <a:pt x="0" y="1120"/>
                    <a:pt x="0" y="2108"/>
                  </a:cubicBezTo>
                  <a:cubicBezTo>
                    <a:pt x="0" y="3084"/>
                    <a:pt x="786" y="3870"/>
                    <a:pt x="1762" y="3870"/>
                  </a:cubicBezTo>
                  <a:cubicBezTo>
                    <a:pt x="2750" y="3870"/>
                    <a:pt x="3536" y="3084"/>
                    <a:pt x="3536" y="2108"/>
                  </a:cubicBezTo>
                  <a:cubicBezTo>
                    <a:pt x="3477" y="1941"/>
                    <a:pt x="3465" y="1810"/>
                    <a:pt x="3429" y="1679"/>
                  </a:cubicBezTo>
                  <a:cubicBezTo>
                    <a:pt x="3420" y="1603"/>
                    <a:pt x="3349" y="1550"/>
                    <a:pt x="3279" y="1550"/>
                  </a:cubicBezTo>
                  <a:cubicBezTo>
                    <a:pt x="3261" y="1550"/>
                    <a:pt x="3243" y="1553"/>
                    <a:pt x="3227" y="1560"/>
                  </a:cubicBezTo>
                  <a:cubicBezTo>
                    <a:pt x="3131" y="1572"/>
                    <a:pt x="3072" y="1656"/>
                    <a:pt x="3108" y="1763"/>
                  </a:cubicBezTo>
                  <a:cubicBezTo>
                    <a:pt x="3131" y="1870"/>
                    <a:pt x="3155" y="1989"/>
                    <a:pt x="3155" y="2096"/>
                  </a:cubicBezTo>
                  <a:cubicBezTo>
                    <a:pt x="3155" y="2882"/>
                    <a:pt x="2512" y="3525"/>
                    <a:pt x="1715" y="3525"/>
                  </a:cubicBezTo>
                  <a:cubicBezTo>
                    <a:pt x="929" y="3525"/>
                    <a:pt x="286" y="2882"/>
                    <a:pt x="286" y="2096"/>
                  </a:cubicBezTo>
                  <a:cubicBezTo>
                    <a:pt x="286" y="1298"/>
                    <a:pt x="929" y="667"/>
                    <a:pt x="1715" y="667"/>
                  </a:cubicBezTo>
                  <a:cubicBezTo>
                    <a:pt x="1834" y="667"/>
                    <a:pt x="1941" y="679"/>
                    <a:pt x="2060" y="703"/>
                  </a:cubicBezTo>
                  <a:lnTo>
                    <a:pt x="1881" y="751"/>
                  </a:lnTo>
                  <a:cubicBezTo>
                    <a:pt x="1798" y="763"/>
                    <a:pt x="1738" y="858"/>
                    <a:pt x="1762" y="965"/>
                  </a:cubicBezTo>
                  <a:cubicBezTo>
                    <a:pt x="1772" y="1031"/>
                    <a:pt x="1834" y="1083"/>
                    <a:pt x="1913" y="1083"/>
                  </a:cubicBezTo>
                  <a:cubicBezTo>
                    <a:pt x="1934" y="1083"/>
                    <a:pt x="1955" y="1079"/>
                    <a:pt x="1977" y="1072"/>
                  </a:cubicBezTo>
                  <a:lnTo>
                    <a:pt x="2655" y="929"/>
                  </a:lnTo>
                  <a:cubicBezTo>
                    <a:pt x="2762" y="894"/>
                    <a:pt x="2822" y="775"/>
                    <a:pt x="2762" y="679"/>
                  </a:cubicBezTo>
                  <a:lnTo>
                    <a:pt x="2417" y="84"/>
                  </a:lnTo>
                  <a:cubicBezTo>
                    <a:pt x="2394" y="29"/>
                    <a:pt x="2339" y="0"/>
                    <a:pt x="22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4628;p72">
              <a:extLst>
                <a:ext uri="{FF2B5EF4-FFF2-40B4-BE49-F238E27FC236}">
                  <a16:creationId xmlns:a16="http://schemas.microsoft.com/office/drawing/2014/main" id="{B1D51D38-DE88-28AE-7BF3-00740421B09F}"/>
                </a:ext>
              </a:extLst>
            </p:cNvPr>
            <p:cNvSpPr/>
            <p:nvPr/>
          </p:nvSpPr>
          <p:spPr>
            <a:xfrm>
              <a:off x="2759445" y="4322711"/>
              <a:ext cx="33993" cy="44542"/>
            </a:xfrm>
            <a:custGeom>
              <a:avLst/>
              <a:gdLst/>
              <a:ahLst/>
              <a:cxnLst/>
              <a:rect l="l" t="t" r="r" b="b"/>
              <a:pathLst>
                <a:path w="1073" h="1406" extrusionOk="0">
                  <a:moveTo>
                    <a:pt x="513" y="1"/>
                  </a:moveTo>
                  <a:cubicBezTo>
                    <a:pt x="239" y="1"/>
                    <a:pt x="36" y="203"/>
                    <a:pt x="36" y="453"/>
                  </a:cubicBezTo>
                  <a:cubicBezTo>
                    <a:pt x="36" y="548"/>
                    <a:pt x="108" y="620"/>
                    <a:pt x="203" y="620"/>
                  </a:cubicBezTo>
                  <a:cubicBezTo>
                    <a:pt x="287" y="620"/>
                    <a:pt x="358" y="548"/>
                    <a:pt x="358" y="453"/>
                  </a:cubicBezTo>
                  <a:cubicBezTo>
                    <a:pt x="358" y="382"/>
                    <a:pt x="417" y="322"/>
                    <a:pt x="513" y="322"/>
                  </a:cubicBezTo>
                  <a:lnTo>
                    <a:pt x="560" y="322"/>
                  </a:lnTo>
                  <a:cubicBezTo>
                    <a:pt x="572" y="322"/>
                    <a:pt x="584" y="334"/>
                    <a:pt x="584" y="334"/>
                  </a:cubicBezTo>
                  <a:lnTo>
                    <a:pt x="584" y="358"/>
                  </a:lnTo>
                  <a:lnTo>
                    <a:pt x="48" y="1144"/>
                  </a:lnTo>
                  <a:cubicBezTo>
                    <a:pt x="13" y="1191"/>
                    <a:pt x="1" y="1263"/>
                    <a:pt x="36" y="1322"/>
                  </a:cubicBezTo>
                  <a:cubicBezTo>
                    <a:pt x="60" y="1382"/>
                    <a:pt x="120" y="1406"/>
                    <a:pt x="179" y="1406"/>
                  </a:cubicBezTo>
                  <a:lnTo>
                    <a:pt x="906" y="1406"/>
                  </a:lnTo>
                  <a:cubicBezTo>
                    <a:pt x="1001" y="1406"/>
                    <a:pt x="1072" y="1334"/>
                    <a:pt x="1072" y="1251"/>
                  </a:cubicBezTo>
                  <a:cubicBezTo>
                    <a:pt x="1072" y="1156"/>
                    <a:pt x="1037" y="1072"/>
                    <a:pt x="929" y="1072"/>
                  </a:cubicBezTo>
                  <a:lnTo>
                    <a:pt x="513" y="1072"/>
                  </a:lnTo>
                  <a:lnTo>
                    <a:pt x="870" y="548"/>
                  </a:lnTo>
                  <a:cubicBezTo>
                    <a:pt x="941" y="441"/>
                    <a:pt x="941" y="310"/>
                    <a:pt x="882" y="191"/>
                  </a:cubicBezTo>
                  <a:cubicBezTo>
                    <a:pt x="822" y="72"/>
                    <a:pt x="691" y="1"/>
                    <a:pt x="5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4629;p72">
              <a:extLst>
                <a:ext uri="{FF2B5EF4-FFF2-40B4-BE49-F238E27FC236}">
                  <a16:creationId xmlns:a16="http://schemas.microsoft.com/office/drawing/2014/main" id="{0491880E-113F-9043-BCB2-3EC49263C5FF}"/>
                </a:ext>
              </a:extLst>
            </p:cNvPr>
            <p:cNvSpPr/>
            <p:nvPr/>
          </p:nvSpPr>
          <p:spPr>
            <a:xfrm>
              <a:off x="2791885" y="4321951"/>
              <a:ext cx="26073" cy="44922"/>
            </a:xfrm>
            <a:custGeom>
              <a:avLst/>
              <a:gdLst/>
              <a:ahLst/>
              <a:cxnLst/>
              <a:rect l="l" t="t" r="r" b="b"/>
              <a:pathLst>
                <a:path w="823" h="1418" extrusionOk="0">
                  <a:moveTo>
                    <a:pt x="167" y="1"/>
                  </a:moveTo>
                  <a:cubicBezTo>
                    <a:pt x="84" y="1"/>
                    <a:pt x="1" y="84"/>
                    <a:pt x="1" y="168"/>
                  </a:cubicBezTo>
                  <a:lnTo>
                    <a:pt x="1" y="751"/>
                  </a:lnTo>
                  <a:cubicBezTo>
                    <a:pt x="1" y="834"/>
                    <a:pt x="84" y="918"/>
                    <a:pt x="167" y="918"/>
                  </a:cubicBezTo>
                  <a:lnTo>
                    <a:pt x="501" y="918"/>
                  </a:lnTo>
                  <a:lnTo>
                    <a:pt x="501" y="1251"/>
                  </a:lnTo>
                  <a:cubicBezTo>
                    <a:pt x="501" y="1346"/>
                    <a:pt x="572" y="1418"/>
                    <a:pt x="667" y="1418"/>
                  </a:cubicBezTo>
                  <a:cubicBezTo>
                    <a:pt x="751" y="1418"/>
                    <a:pt x="822" y="1346"/>
                    <a:pt x="822" y="1251"/>
                  </a:cubicBezTo>
                  <a:lnTo>
                    <a:pt x="822" y="751"/>
                  </a:lnTo>
                  <a:lnTo>
                    <a:pt x="822" y="168"/>
                  </a:lnTo>
                  <a:cubicBezTo>
                    <a:pt x="810" y="84"/>
                    <a:pt x="739" y="1"/>
                    <a:pt x="644" y="1"/>
                  </a:cubicBezTo>
                  <a:cubicBezTo>
                    <a:pt x="560" y="1"/>
                    <a:pt x="477" y="84"/>
                    <a:pt x="477" y="168"/>
                  </a:cubicBezTo>
                  <a:lnTo>
                    <a:pt x="477" y="572"/>
                  </a:lnTo>
                  <a:lnTo>
                    <a:pt x="334" y="572"/>
                  </a:lnTo>
                  <a:lnTo>
                    <a:pt x="334" y="168"/>
                  </a:lnTo>
                  <a:cubicBezTo>
                    <a:pt x="334" y="84"/>
                    <a:pt x="263"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4630;p72">
              <a:extLst>
                <a:ext uri="{FF2B5EF4-FFF2-40B4-BE49-F238E27FC236}">
                  <a16:creationId xmlns:a16="http://schemas.microsoft.com/office/drawing/2014/main" id="{B665304B-AC1C-A950-C6BF-F410B0AE237E}"/>
                </a:ext>
              </a:extLst>
            </p:cNvPr>
            <p:cNvSpPr/>
            <p:nvPr/>
          </p:nvSpPr>
          <p:spPr>
            <a:xfrm>
              <a:off x="2828095" y="4322648"/>
              <a:ext cx="218053" cy="170597"/>
            </a:xfrm>
            <a:custGeom>
              <a:avLst/>
              <a:gdLst/>
              <a:ahLst/>
              <a:cxnLst/>
              <a:rect l="l" t="t" r="r" b="b"/>
              <a:pathLst>
                <a:path w="6883" h="5385" extrusionOk="0">
                  <a:moveTo>
                    <a:pt x="4111" y="0"/>
                  </a:moveTo>
                  <a:cubicBezTo>
                    <a:pt x="4032" y="0"/>
                    <a:pt x="3952" y="5"/>
                    <a:pt x="3870" y="15"/>
                  </a:cubicBezTo>
                  <a:cubicBezTo>
                    <a:pt x="3251" y="62"/>
                    <a:pt x="2632" y="372"/>
                    <a:pt x="2156" y="860"/>
                  </a:cubicBezTo>
                  <a:cubicBezTo>
                    <a:pt x="1679" y="1348"/>
                    <a:pt x="1382" y="1979"/>
                    <a:pt x="1334" y="2586"/>
                  </a:cubicBezTo>
                  <a:cubicBezTo>
                    <a:pt x="1310" y="3015"/>
                    <a:pt x="1382" y="3420"/>
                    <a:pt x="1549" y="3825"/>
                  </a:cubicBezTo>
                  <a:lnTo>
                    <a:pt x="72" y="5087"/>
                  </a:lnTo>
                  <a:cubicBezTo>
                    <a:pt x="1" y="5146"/>
                    <a:pt x="1" y="5253"/>
                    <a:pt x="60" y="5325"/>
                  </a:cubicBezTo>
                  <a:cubicBezTo>
                    <a:pt x="84" y="5372"/>
                    <a:pt x="132" y="5384"/>
                    <a:pt x="191" y="5384"/>
                  </a:cubicBezTo>
                  <a:cubicBezTo>
                    <a:pt x="227" y="5384"/>
                    <a:pt x="263" y="5372"/>
                    <a:pt x="298" y="5337"/>
                  </a:cubicBezTo>
                  <a:lnTo>
                    <a:pt x="1870" y="3991"/>
                  </a:lnTo>
                  <a:cubicBezTo>
                    <a:pt x="1930" y="3944"/>
                    <a:pt x="1941" y="3848"/>
                    <a:pt x="1918" y="3789"/>
                  </a:cubicBezTo>
                  <a:cubicBezTo>
                    <a:pt x="1739" y="3420"/>
                    <a:pt x="1668" y="3015"/>
                    <a:pt x="1691" y="2598"/>
                  </a:cubicBezTo>
                  <a:cubicBezTo>
                    <a:pt x="1763" y="1491"/>
                    <a:pt x="2811" y="431"/>
                    <a:pt x="3906" y="336"/>
                  </a:cubicBezTo>
                  <a:cubicBezTo>
                    <a:pt x="3965" y="333"/>
                    <a:pt x="4023" y="332"/>
                    <a:pt x="4081" y="332"/>
                  </a:cubicBezTo>
                  <a:cubicBezTo>
                    <a:pt x="4280" y="332"/>
                    <a:pt x="4474" y="350"/>
                    <a:pt x="4668" y="396"/>
                  </a:cubicBezTo>
                  <a:cubicBezTo>
                    <a:pt x="4716" y="419"/>
                    <a:pt x="4716" y="443"/>
                    <a:pt x="4727" y="455"/>
                  </a:cubicBezTo>
                  <a:cubicBezTo>
                    <a:pt x="4727" y="479"/>
                    <a:pt x="4739" y="503"/>
                    <a:pt x="4716" y="539"/>
                  </a:cubicBezTo>
                  <a:lnTo>
                    <a:pt x="3632" y="1622"/>
                  </a:lnTo>
                  <a:cubicBezTo>
                    <a:pt x="3477" y="1765"/>
                    <a:pt x="3394" y="1967"/>
                    <a:pt x="3394" y="2182"/>
                  </a:cubicBezTo>
                  <a:cubicBezTo>
                    <a:pt x="3394" y="2396"/>
                    <a:pt x="3477" y="2598"/>
                    <a:pt x="3632" y="2753"/>
                  </a:cubicBezTo>
                  <a:lnTo>
                    <a:pt x="4132" y="3253"/>
                  </a:lnTo>
                  <a:cubicBezTo>
                    <a:pt x="4287" y="3408"/>
                    <a:pt x="4489" y="3485"/>
                    <a:pt x="4692" y="3485"/>
                  </a:cubicBezTo>
                  <a:cubicBezTo>
                    <a:pt x="4894" y="3485"/>
                    <a:pt x="5097" y="3408"/>
                    <a:pt x="5251" y="3253"/>
                  </a:cubicBezTo>
                  <a:lnTo>
                    <a:pt x="6347" y="2158"/>
                  </a:lnTo>
                  <a:cubicBezTo>
                    <a:pt x="6369" y="2135"/>
                    <a:pt x="6387" y="2127"/>
                    <a:pt x="6403" y="2127"/>
                  </a:cubicBezTo>
                  <a:cubicBezTo>
                    <a:pt x="6413" y="2127"/>
                    <a:pt x="6421" y="2130"/>
                    <a:pt x="6430" y="2134"/>
                  </a:cubicBezTo>
                  <a:cubicBezTo>
                    <a:pt x="6442" y="2134"/>
                    <a:pt x="6466" y="2158"/>
                    <a:pt x="6478" y="2194"/>
                  </a:cubicBezTo>
                  <a:cubicBezTo>
                    <a:pt x="6537" y="2455"/>
                    <a:pt x="6573" y="2705"/>
                    <a:pt x="6537" y="2967"/>
                  </a:cubicBezTo>
                  <a:cubicBezTo>
                    <a:pt x="6478" y="3753"/>
                    <a:pt x="5966" y="4515"/>
                    <a:pt x="5216" y="4944"/>
                  </a:cubicBezTo>
                  <a:cubicBezTo>
                    <a:pt x="5144" y="4980"/>
                    <a:pt x="5108" y="5087"/>
                    <a:pt x="5156" y="5158"/>
                  </a:cubicBezTo>
                  <a:cubicBezTo>
                    <a:pt x="5187" y="5213"/>
                    <a:pt x="5244" y="5242"/>
                    <a:pt x="5300" y="5242"/>
                  </a:cubicBezTo>
                  <a:cubicBezTo>
                    <a:pt x="5329" y="5242"/>
                    <a:pt x="5358" y="5234"/>
                    <a:pt x="5382" y="5218"/>
                  </a:cubicBezTo>
                  <a:cubicBezTo>
                    <a:pt x="6228" y="4741"/>
                    <a:pt x="6823" y="3884"/>
                    <a:pt x="6883" y="2991"/>
                  </a:cubicBezTo>
                  <a:cubicBezTo>
                    <a:pt x="6871" y="2682"/>
                    <a:pt x="6859" y="2384"/>
                    <a:pt x="6775" y="2098"/>
                  </a:cubicBezTo>
                  <a:cubicBezTo>
                    <a:pt x="6752" y="1943"/>
                    <a:pt x="6632" y="1848"/>
                    <a:pt x="6478" y="1801"/>
                  </a:cubicBezTo>
                  <a:cubicBezTo>
                    <a:pt x="6440" y="1788"/>
                    <a:pt x="6402" y="1782"/>
                    <a:pt x="6364" y="1782"/>
                  </a:cubicBezTo>
                  <a:cubicBezTo>
                    <a:pt x="6258" y="1782"/>
                    <a:pt x="6155" y="1829"/>
                    <a:pt x="6085" y="1908"/>
                  </a:cubicBezTo>
                  <a:lnTo>
                    <a:pt x="4978" y="3003"/>
                  </a:lnTo>
                  <a:cubicBezTo>
                    <a:pt x="4888" y="3092"/>
                    <a:pt x="4772" y="3137"/>
                    <a:pt x="4658" y="3137"/>
                  </a:cubicBezTo>
                  <a:cubicBezTo>
                    <a:pt x="4543" y="3137"/>
                    <a:pt x="4430" y="3092"/>
                    <a:pt x="4346" y="3003"/>
                  </a:cubicBezTo>
                  <a:lnTo>
                    <a:pt x="3835" y="2503"/>
                  </a:lnTo>
                  <a:cubicBezTo>
                    <a:pt x="3751" y="2408"/>
                    <a:pt x="3704" y="2301"/>
                    <a:pt x="3704" y="2170"/>
                  </a:cubicBezTo>
                  <a:cubicBezTo>
                    <a:pt x="3704" y="2051"/>
                    <a:pt x="3751" y="1932"/>
                    <a:pt x="3835" y="1848"/>
                  </a:cubicBezTo>
                  <a:lnTo>
                    <a:pt x="4918" y="753"/>
                  </a:lnTo>
                  <a:cubicBezTo>
                    <a:pt x="5025" y="658"/>
                    <a:pt x="5073" y="491"/>
                    <a:pt x="5025" y="360"/>
                  </a:cubicBezTo>
                  <a:cubicBezTo>
                    <a:pt x="4978" y="205"/>
                    <a:pt x="4882" y="98"/>
                    <a:pt x="4727" y="74"/>
                  </a:cubicBezTo>
                  <a:cubicBezTo>
                    <a:pt x="4520" y="31"/>
                    <a:pt x="4320" y="0"/>
                    <a:pt x="41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4631;p72">
              <a:extLst>
                <a:ext uri="{FF2B5EF4-FFF2-40B4-BE49-F238E27FC236}">
                  <a16:creationId xmlns:a16="http://schemas.microsoft.com/office/drawing/2014/main" id="{C104E884-2F0D-415C-8077-CB33E223D7C6}"/>
                </a:ext>
              </a:extLst>
            </p:cNvPr>
            <p:cNvSpPr/>
            <p:nvPr/>
          </p:nvSpPr>
          <p:spPr>
            <a:xfrm>
              <a:off x="2746995" y="4480034"/>
              <a:ext cx="232404" cy="141451"/>
            </a:xfrm>
            <a:custGeom>
              <a:avLst/>
              <a:gdLst/>
              <a:ahLst/>
              <a:cxnLst/>
              <a:rect l="l" t="t" r="r" b="b"/>
              <a:pathLst>
                <a:path w="7336" h="4465" extrusionOk="0">
                  <a:moveTo>
                    <a:pt x="5613" y="0"/>
                  </a:moveTo>
                  <a:cubicBezTo>
                    <a:pt x="5566" y="0"/>
                    <a:pt x="5522" y="19"/>
                    <a:pt x="5490" y="59"/>
                  </a:cubicBezTo>
                  <a:lnTo>
                    <a:pt x="2168" y="3905"/>
                  </a:lnTo>
                  <a:cubicBezTo>
                    <a:pt x="2049" y="4036"/>
                    <a:pt x="1870" y="4119"/>
                    <a:pt x="1692" y="4119"/>
                  </a:cubicBezTo>
                  <a:cubicBezTo>
                    <a:pt x="1513" y="4119"/>
                    <a:pt x="1334" y="4060"/>
                    <a:pt x="1203" y="3929"/>
                  </a:cubicBezTo>
                  <a:lnTo>
                    <a:pt x="549" y="3274"/>
                  </a:lnTo>
                  <a:cubicBezTo>
                    <a:pt x="429" y="3143"/>
                    <a:pt x="358" y="2976"/>
                    <a:pt x="358" y="2786"/>
                  </a:cubicBezTo>
                  <a:cubicBezTo>
                    <a:pt x="370" y="2607"/>
                    <a:pt x="441" y="2429"/>
                    <a:pt x="572" y="2321"/>
                  </a:cubicBezTo>
                  <a:lnTo>
                    <a:pt x="2334" y="821"/>
                  </a:lnTo>
                  <a:cubicBezTo>
                    <a:pt x="2406" y="762"/>
                    <a:pt x="2406" y="655"/>
                    <a:pt x="2346" y="583"/>
                  </a:cubicBezTo>
                  <a:cubicBezTo>
                    <a:pt x="2315" y="546"/>
                    <a:pt x="2271" y="528"/>
                    <a:pt x="2226" y="528"/>
                  </a:cubicBezTo>
                  <a:cubicBezTo>
                    <a:pt x="2185" y="528"/>
                    <a:pt x="2142" y="543"/>
                    <a:pt x="2108" y="571"/>
                  </a:cubicBezTo>
                  <a:lnTo>
                    <a:pt x="358" y="2071"/>
                  </a:lnTo>
                  <a:cubicBezTo>
                    <a:pt x="144" y="2250"/>
                    <a:pt x="25" y="2500"/>
                    <a:pt x="13" y="2786"/>
                  </a:cubicBezTo>
                  <a:cubicBezTo>
                    <a:pt x="1" y="3048"/>
                    <a:pt x="96" y="3322"/>
                    <a:pt x="299" y="3512"/>
                  </a:cubicBezTo>
                  <a:lnTo>
                    <a:pt x="953" y="4167"/>
                  </a:lnTo>
                  <a:cubicBezTo>
                    <a:pt x="1132" y="4357"/>
                    <a:pt x="1394" y="4465"/>
                    <a:pt x="1644" y="4465"/>
                  </a:cubicBezTo>
                  <a:lnTo>
                    <a:pt x="1680" y="4465"/>
                  </a:lnTo>
                  <a:cubicBezTo>
                    <a:pt x="1965" y="4453"/>
                    <a:pt x="2215" y="4334"/>
                    <a:pt x="2394" y="4119"/>
                  </a:cubicBezTo>
                  <a:lnTo>
                    <a:pt x="5633" y="369"/>
                  </a:lnTo>
                  <a:cubicBezTo>
                    <a:pt x="5970" y="502"/>
                    <a:pt x="6298" y="564"/>
                    <a:pt x="6648" y="564"/>
                  </a:cubicBezTo>
                  <a:cubicBezTo>
                    <a:pt x="6706" y="564"/>
                    <a:pt x="6764" y="563"/>
                    <a:pt x="6823" y="559"/>
                  </a:cubicBezTo>
                  <a:cubicBezTo>
                    <a:pt x="6942" y="559"/>
                    <a:pt x="7061" y="535"/>
                    <a:pt x="7180" y="524"/>
                  </a:cubicBezTo>
                  <a:cubicBezTo>
                    <a:pt x="7276" y="488"/>
                    <a:pt x="7335" y="404"/>
                    <a:pt x="7323" y="309"/>
                  </a:cubicBezTo>
                  <a:cubicBezTo>
                    <a:pt x="7301" y="233"/>
                    <a:pt x="7230" y="177"/>
                    <a:pt x="7145" y="177"/>
                  </a:cubicBezTo>
                  <a:cubicBezTo>
                    <a:pt x="7137" y="177"/>
                    <a:pt x="7129" y="177"/>
                    <a:pt x="7121" y="178"/>
                  </a:cubicBezTo>
                  <a:cubicBezTo>
                    <a:pt x="7026" y="190"/>
                    <a:pt x="6918" y="214"/>
                    <a:pt x="6823" y="226"/>
                  </a:cubicBezTo>
                  <a:cubicBezTo>
                    <a:pt x="6774" y="229"/>
                    <a:pt x="6725" y="230"/>
                    <a:pt x="6676" y="230"/>
                  </a:cubicBezTo>
                  <a:cubicBezTo>
                    <a:pt x="6335" y="230"/>
                    <a:pt x="6003" y="157"/>
                    <a:pt x="5680" y="12"/>
                  </a:cubicBezTo>
                  <a:cubicBezTo>
                    <a:pt x="5658" y="4"/>
                    <a:pt x="5635" y="0"/>
                    <a:pt x="56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4632;p72">
              <a:extLst>
                <a:ext uri="{FF2B5EF4-FFF2-40B4-BE49-F238E27FC236}">
                  <a16:creationId xmlns:a16="http://schemas.microsoft.com/office/drawing/2014/main" id="{53F929CE-B665-2FBC-496A-96363BDE55A5}"/>
                </a:ext>
              </a:extLst>
            </p:cNvPr>
            <p:cNvSpPr/>
            <p:nvPr/>
          </p:nvSpPr>
          <p:spPr>
            <a:xfrm>
              <a:off x="2889206" y="4345046"/>
              <a:ext cx="46411" cy="47488"/>
            </a:xfrm>
            <a:custGeom>
              <a:avLst/>
              <a:gdLst/>
              <a:ahLst/>
              <a:cxnLst/>
              <a:rect l="l" t="t" r="r" b="b"/>
              <a:pathLst>
                <a:path w="1465" h="1499" extrusionOk="0">
                  <a:moveTo>
                    <a:pt x="1250" y="0"/>
                  </a:moveTo>
                  <a:cubicBezTo>
                    <a:pt x="1222" y="0"/>
                    <a:pt x="1193" y="7"/>
                    <a:pt x="1167" y="22"/>
                  </a:cubicBezTo>
                  <a:cubicBezTo>
                    <a:pt x="679" y="320"/>
                    <a:pt x="298" y="748"/>
                    <a:pt x="48" y="1260"/>
                  </a:cubicBezTo>
                  <a:cubicBezTo>
                    <a:pt x="1" y="1344"/>
                    <a:pt x="48" y="1439"/>
                    <a:pt x="120" y="1475"/>
                  </a:cubicBezTo>
                  <a:cubicBezTo>
                    <a:pt x="155" y="1498"/>
                    <a:pt x="167" y="1498"/>
                    <a:pt x="191" y="1498"/>
                  </a:cubicBezTo>
                  <a:cubicBezTo>
                    <a:pt x="251" y="1498"/>
                    <a:pt x="310" y="1463"/>
                    <a:pt x="346" y="1403"/>
                  </a:cubicBezTo>
                  <a:cubicBezTo>
                    <a:pt x="548" y="963"/>
                    <a:pt x="905" y="570"/>
                    <a:pt x="1322" y="308"/>
                  </a:cubicBezTo>
                  <a:cubicBezTo>
                    <a:pt x="1429" y="260"/>
                    <a:pt x="1465" y="153"/>
                    <a:pt x="1405" y="82"/>
                  </a:cubicBezTo>
                  <a:cubicBezTo>
                    <a:pt x="1373" y="33"/>
                    <a:pt x="1312" y="0"/>
                    <a:pt x="125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 name="Rectangle 19">
            <a:extLst>
              <a:ext uri="{FF2B5EF4-FFF2-40B4-BE49-F238E27FC236}">
                <a16:creationId xmlns:a16="http://schemas.microsoft.com/office/drawing/2014/main" id="{CAE9407E-19DE-D3C3-5392-4458031B8C54}"/>
              </a:ext>
            </a:extLst>
          </p:cNvPr>
          <p:cNvSpPr/>
          <p:nvPr/>
        </p:nvSpPr>
        <p:spPr>
          <a:xfrm>
            <a:off x="261258" y="0"/>
            <a:ext cx="477196" cy="60089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3</a:t>
            </a:r>
            <a:endParaRPr lang="vi-VN" sz="2000" b="1" dirty="0">
              <a:latin typeface="Montserrat" panose="00000500000000000000" pitchFamily="2" charset="0"/>
            </a:endParaRPr>
          </a:p>
        </p:txBody>
      </p:sp>
      <p:pic>
        <p:nvPicPr>
          <p:cNvPr id="21" name="Picture 20">
            <a:extLst>
              <a:ext uri="{FF2B5EF4-FFF2-40B4-BE49-F238E27FC236}">
                <a16:creationId xmlns:a16="http://schemas.microsoft.com/office/drawing/2014/main" id="{049EF886-82F7-90A2-382E-EF7DC9FD253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Google Shape;509;p44">
            <a:extLst>
              <a:ext uri="{FF2B5EF4-FFF2-40B4-BE49-F238E27FC236}">
                <a16:creationId xmlns:a16="http://schemas.microsoft.com/office/drawing/2014/main" id="{AC7F7669-A77E-3C2C-32C0-011FABFC47F7}"/>
              </a:ext>
            </a:extLst>
          </p:cNvPr>
          <p:cNvSpPr txBox="1">
            <a:spLocks/>
          </p:cNvSpPr>
          <p:nvPr/>
        </p:nvSpPr>
        <p:spPr>
          <a:xfrm>
            <a:off x="6006156" y="3042380"/>
            <a:ext cx="2918400" cy="659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Montserrat"/>
              <a:buNone/>
              <a:defRPr sz="1200" b="0" i="0" u="none" strike="noStrike" cap="none">
                <a:solidFill>
                  <a:schemeClr val="accent1"/>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accent1"/>
              </a:buClr>
              <a:buSzPts val="1400"/>
              <a:buFont typeface="Montserrat"/>
              <a:buNone/>
              <a:defRPr sz="1200" b="0" i="0" u="none" strike="noStrike" cap="none">
                <a:solidFill>
                  <a:schemeClr val="accen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accent1"/>
              </a:buClr>
              <a:buSzPts val="1400"/>
              <a:buFont typeface="Montserrat"/>
              <a:buNone/>
              <a:defRPr sz="1200" b="0" i="0" u="none" strike="noStrike" cap="none">
                <a:solidFill>
                  <a:schemeClr val="accen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accent1"/>
              </a:buClr>
              <a:buSzPts val="1400"/>
              <a:buFont typeface="Montserrat"/>
              <a:buNone/>
              <a:defRPr sz="1200" b="0" i="0" u="none" strike="noStrike" cap="none">
                <a:solidFill>
                  <a:schemeClr val="accen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accent1"/>
              </a:buClr>
              <a:buSzPts val="1400"/>
              <a:buFont typeface="Montserrat"/>
              <a:buNone/>
              <a:defRPr sz="1200" b="0" i="0" u="none" strike="noStrike" cap="none">
                <a:solidFill>
                  <a:schemeClr val="accen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accent1"/>
              </a:buClr>
              <a:buSzPts val="1400"/>
              <a:buFont typeface="Montserrat"/>
              <a:buNone/>
              <a:defRPr sz="1200" b="0" i="0" u="none" strike="noStrike" cap="none">
                <a:solidFill>
                  <a:schemeClr val="accen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accent1"/>
              </a:buClr>
              <a:buSzPts val="1400"/>
              <a:buFont typeface="Montserrat"/>
              <a:buNone/>
              <a:defRPr sz="1200" b="0" i="0" u="none" strike="noStrike" cap="none">
                <a:solidFill>
                  <a:schemeClr val="accen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accent1"/>
              </a:buClr>
              <a:buSzPts val="1400"/>
              <a:buFont typeface="Montserrat"/>
              <a:buNone/>
              <a:defRPr sz="1200" b="0" i="0" u="none" strike="noStrike" cap="none">
                <a:solidFill>
                  <a:schemeClr val="accen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accent1"/>
              </a:buClr>
              <a:buSzPts val="1400"/>
              <a:buFont typeface="Montserrat"/>
              <a:buNone/>
              <a:defRPr sz="1200" b="0" i="0" u="none" strike="noStrike" cap="none">
                <a:solidFill>
                  <a:schemeClr val="accent1"/>
                </a:solidFill>
                <a:latin typeface="Montserrat"/>
                <a:ea typeface="Montserrat"/>
                <a:cs typeface="Montserrat"/>
                <a:sym typeface="Montserrat"/>
              </a:defRPr>
            </a:lvl9pPr>
          </a:lstStyle>
          <a:p>
            <a:pPr marL="0" indent="0" algn="ctr">
              <a:spcAft>
                <a:spcPts val="1600"/>
              </a:spcAft>
            </a:pPr>
            <a:r>
              <a:rPr lang="vi-VN" sz="1800" b="1" dirty="0">
                <a:solidFill>
                  <a:srgbClr val="27316F"/>
                </a:solidFill>
              </a:rPr>
              <a:t>PHƯƠNG PHÁP</a:t>
            </a:r>
          </a:p>
        </p:txBody>
      </p:sp>
      <p:sp>
        <p:nvSpPr>
          <p:cNvPr id="23" name="Google Shape;510;p44">
            <a:extLst>
              <a:ext uri="{FF2B5EF4-FFF2-40B4-BE49-F238E27FC236}">
                <a16:creationId xmlns:a16="http://schemas.microsoft.com/office/drawing/2014/main" id="{A3375E54-FD82-907C-FDDD-F26DE8941BEB}"/>
              </a:ext>
            </a:extLst>
          </p:cNvPr>
          <p:cNvSpPr txBox="1">
            <a:spLocks/>
          </p:cNvSpPr>
          <p:nvPr/>
        </p:nvSpPr>
        <p:spPr>
          <a:xfrm>
            <a:off x="6006156" y="3419759"/>
            <a:ext cx="2918400" cy="928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buClr>
                <a:schemeClr val="dk1"/>
              </a:buClr>
              <a:buSzPts val="1100"/>
            </a:pPr>
            <a:r>
              <a:rPr lang="en-GB" sz="1600" dirty="0">
                <a:solidFill>
                  <a:srgbClr val="27316F"/>
                </a:solidFill>
                <a:latin typeface="Montserrat" panose="00000500000000000000" pitchFamily="2" charset="0"/>
                <a:ea typeface="Times New Roman" panose="02020603050405020304" pitchFamily="18" charset="0"/>
              </a:rPr>
              <a:t>H</a:t>
            </a:r>
            <a:r>
              <a:rPr lang="en-US" sz="1600" dirty="0">
                <a:solidFill>
                  <a:srgbClr val="27316F"/>
                </a:solidFill>
                <a:effectLst/>
                <a:latin typeface="Montserrat" panose="00000500000000000000" pitchFamily="2" charset="0"/>
                <a:ea typeface="Times New Roman" panose="02020603050405020304" pitchFamily="18" charset="0"/>
              </a:rPr>
              <a:t>ồ </a:t>
            </a:r>
            <a:r>
              <a:rPr lang="en-US" sz="1600" dirty="0" err="1">
                <a:solidFill>
                  <a:srgbClr val="27316F"/>
                </a:solidFill>
                <a:effectLst/>
                <a:latin typeface="Montserrat" panose="00000500000000000000" pitchFamily="2" charset="0"/>
                <a:ea typeface="Times New Roman" panose="02020603050405020304" pitchFamily="18" charset="0"/>
              </a:rPr>
              <a:t>sơ</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bệnh</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án</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gốc</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tại</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bệnh</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viện</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và</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phỏng</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vấn</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trực</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tiếp</a:t>
            </a:r>
            <a:endParaRPr lang="en-GB" sz="1600" dirty="0">
              <a:solidFill>
                <a:srgbClr val="27316F"/>
              </a:solidFill>
              <a:latin typeface="Montserrat" panose="00000500000000000000" pitchFamily="2" charset="0"/>
            </a:endParaRPr>
          </a:p>
        </p:txBody>
      </p:sp>
      <p:sp>
        <p:nvSpPr>
          <p:cNvPr id="24" name="Google Shape;513;p44">
            <a:extLst>
              <a:ext uri="{FF2B5EF4-FFF2-40B4-BE49-F238E27FC236}">
                <a16:creationId xmlns:a16="http://schemas.microsoft.com/office/drawing/2014/main" id="{1B7D13C3-BC82-8CDE-C046-FCF5858E34B9}"/>
              </a:ext>
            </a:extLst>
          </p:cNvPr>
          <p:cNvSpPr/>
          <p:nvPr/>
        </p:nvSpPr>
        <p:spPr>
          <a:xfrm>
            <a:off x="6967506" y="1707655"/>
            <a:ext cx="995700" cy="995700"/>
          </a:xfrm>
          <a:prstGeom prst="round1Rect">
            <a:avLst>
              <a:gd name="adj" fmla="val 16667"/>
            </a:avLst>
          </a:prstGeom>
          <a:solidFill>
            <a:srgbClr val="92D050"/>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1" name="Google Shape;16397;p75">
            <a:extLst>
              <a:ext uri="{FF2B5EF4-FFF2-40B4-BE49-F238E27FC236}">
                <a16:creationId xmlns:a16="http://schemas.microsoft.com/office/drawing/2014/main" id="{A75FEFE9-0F37-FC2A-DEBF-DC9B3B5D0229}"/>
              </a:ext>
            </a:extLst>
          </p:cNvPr>
          <p:cNvGrpSpPr/>
          <p:nvPr/>
        </p:nvGrpSpPr>
        <p:grpSpPr>
          <a:xfrm>
            <a:off x="7088917" y="1864591"/>
            <a:ext cx="752877" cy="659400"/>
            <a:chOff x="1781317" y="3391400"/>
            <a:chExt cx="367255" cy="282364"/>
          </a:xfrm>
          <a:solidFill>
            <a:schemeClr val="bg1"/>
          </a:solidFill>
        </p:grpSpPr>
        <p:sp>
          <p:nvSpPr>
            <p:cNvPr id="42" name="Google Shape;16398;p75">
              <a:extLst>
                <a:ext uri="{FF2B5EF4-FFF2-40B4-BE49-F238E27FC236}">
                  <a16:creationId xmlns:a16="http://schemas.microsoft.com/office/drawing/2014/main" id="{89983DE4-4E02-B270-4EC6-94FE51619215}"/>
                </a:ext>
              </a:extLst>
            </p:cNvPr>
            <p:cNvSpPr/>
            <p:nvPr/>
          </p:nvSpPr>
          <p:spPr>
            <a:xfrm>
              <a:off x="1901061" y="3639610"/>
              <a:ext cx="11013" cy="33772"/>
            </a:xfrm>
            <a:custGeom>
              <a:avLst/>
              <a:gdLst/>
              <a:ahLst/>
              <a:cxnLst/>
              <a:rect l="l" t="t" r="r" b="b"/>
              <a:pathLst>
                <a:path w="346" h="1061" extrusionOk="0">
                  <a:moveTo>
                    <a:pt x="167" y="1"/>
                  </a:moveTo>
                  <a:cubicBezTo>
                    <a:pt x="72" y="1"/>
                    <a:pt x="1" y="72"/>
                    <a:pt x="1" y="167"/>
                  </a:cubicBezTo>
                  <a:lnTo>
                    <a:pt x="1" y="894"/>
                  </a:lnTo>
                  <a:cubicBezTo>
                    <a:pt x="1" y="977"/>
                    <a:pt x="72" y="1060"/>
                    <a:pt x="167" y="1060"/>
                  </a:cubicBezTo>
                  <a:cubicBezTo>
                    <a:pt x="251" y="1060"/>
                    <a:pt x="334" y="977"/>
                    <a:pt x="334" y="894"/>
                  </a:cubicBezTo>
                  <a:lnTo>
                    <a:pt x="334" y="167"/>
                  </a:lnTo>
                  <a:cubicBezTo>
                    <a:pt x="346" y="72"/>
                    <a:pt x="274"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43" name="Google Shape;16399;p75">
              <a:extLst>
                <a:ext uri="{FF2B5EF4-FFF2-40B4-BE49-F238E27FC236}">
                  <a16:creationId xmlns:a16="http://schemas.microsoft.com/office/drawing/2014/main" id="{6CB0A612-8091-7193-4653-CB3C795701DB}"/>
                </a:ext>
              </a:extLst>
            </p:cNvPr>
            <p:cNvSpPr/>
            <p:nvPr/>
          </p:nvSpPr>
          <p:spPr>
            <a:xfrm>
              <a:off x="2016668" y="3639610"/>
              <a:ext cx="10631" cy="33772"/>
            </a:xfrm>
            <a:custGeom>
              <a:avLst/>
              <a:gdLst/>
              <a:ahLst/>
              <a:cxnLst/>
              <a:rect l="l" t="t" r="r" b="b"/>
              <a:pathLst>
                <a:path w="334" h="1061" extrusionOk="0">
                  <a:moveTo>
                    <a:pt x="167" y="1"/>
                  </a:moveTo>
                  <a:cubicBezTo>
                    <a:pt x="71" y="1"/>
                    <a:pt x="0" y="72"/>
                    <a:pt x="0" y="167"/>
                  </a:cubicBezTo>
                  <a:lnTo>
                    <a:pt x="0" y="894"/>
                  </a:lnTo>
                  <a:cubicBezTo>
                    <a:pt x="0" y="977"/>
                    <a:pt x="71" y="1060"/>
                    <a:pt x="167" y="1060"/>
                  </a:cubicBezTo>
                  <a:cubicBezTo>
                    <a:pt x="250" y="1060"/>
                    <a:pt x="333" y="977"/>
                    <a:pt x="333" y="894"/>
                  </a:cubicBezTo>
                  <a:lnTo>
                    <a:pt x="333" y="167"/>
                  </a:lnTo>
                  <a:cubicBezTo>
                    <a:pt x="333" y="72"/>
                    <a:pt x="250"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44" name="Google Shape;16400;p75">
              <a:extLst>
                <a:ext uri="{FF2B5EF4-FFF2-40B4-BE49-F238E27FC236}">
                  <a16:creationId xmlns:a16="http://schemas.microsoft.com/office/drawing/2014/main" id="{53C4800B-B537-4345-D426-2CF180F89E4C}"/>
                </a:ext>
              </a:extLst>
            </p:cNvPr>
            <p:cNvSpPr/>
            <p:nvPr/>
          </p:nvSpPr>
          <p:spPr>
            <a:xfrm>
              <a:off x="1820340" y="3518720"/>
              <a:ext cx="46281" cy="16329"/>
            </a:xfrm>
            <a:custGeom>
              <a:avLst/>
              <a:gdLst/>
              <a:ahLst/>
              <a:cxnLst/>
              <a:rect l="l" t="t" r="r" b="b"/>
              <a:pathLst>
                <a:path w="1454" h="513" extrusionOk="0">
                  <a:moveTo>
                    <a:pt x="167" y="1"/>
                  </a:moveTo>
                  <a:cubicBezTo>
                    <a:pt x="84" y="1"/>
                    <a:pt x="1" y="72"/>
                    <a:pt x="1" y="167"/>
                  </a:cubicBezTo>
                  <a:cubicBezTo>
                    <a:pt x="1" y="251"/>
                    <a:pt x="84" y="334"/>
                    <a:pt x="167" y="334"/>
                  </a:cubicBezTo>
                  <a:cubicBezTo>
                    <a:pt x="370" y="334"/>
                    <a:pt x="917" y="358"/>
                    <a:pt x="1179" y="489"/>
                  </a:cubicBezTo>
                  <a:cubicBezTo>
                    <a:pt x="1215" y="513"/>
                    <a:pt x="1227" y="513"/>
                    <a:pt x="1263" y="513"/>
                  </a:cubicBezTo>
                  <a:cubicBezTo>
                    <a:pt x="1310" y="513"/>
                    <a:pt x="1382" y="477"/>
                    <a:pt x="1406" y="417"/>
                  </a:cubicBezTo>
                  <a:cubicBezTo>
                    <a:pt x="1453" y="346"/>
                    <a:pt x="1417" y="239"/>
                    <a:pt x="1334" y="191"/>
                  </a:cubicBezTo>
                  <a:cubicBezTo>
                    <a:pt x="941" y="1"/>
                    <a:pt x="203"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45" name="Google Shape;16401;p75">
              <a:extLst>
                <a:ext uri="{FF2B5EF4-FFF2-40B4-BE49-F238E27FC236}">
                  <a16:creationId xmlns:a16="http://schemas.microsoft.com/office/drawing/2014/main" id="{E0BFF2F6-F314-EAF2-650D-E54A64DC3A6D}"/>
                </a:ext>
              </a:extLst>
            </p:cNvPr>
            <p:cNvSpPr/>
            <p:nvPr/>
          </p:nvSpPr>
          <p:spPr>
            <a:xfrm>
              <a:off x="1802898" y="3628247"/>
              <a:ext cx="11045" cy="45135"/>
            </a:xfrm>
            <a:custGeom>
              <a:avLst/>
              <a:gdLst/>
              <a:ahLst/>
              <a:cxnLst/>
              <a:rect l="l" t="t" r="r" b="b"/>
              <a:pathLst>
                <a:path w="347" h="1418" extrusionOk="0">
                  <a:moveTo>
                    <a:pt x="168" y="1"/>
                  </a:moveTo>
                  <a:cubicBezTo>
                    <a:pt x="72" y="1"/>
                    <a:pt x="1" y="72"/>
                    <a:pt x="1" y="167"/>
                  </a:cubicBezTo>
                  <a:lnTo>
                    <a:pt x="1" y="1251"/>
                  </a:lnTo>
                  <a:cubicBezTo>
                    <a:pt x="1" y="1334"/>
                    <a:pt x="72" y="1417"/>
                    <a:pt x="168" y="1417"/>
                  </a:cubicBezTo>
                  <a:cubicBezTo>
                    <a:pt x="263" y="1417"/>
                    <a:pt x="334" y="1334"/>
                    <a:pt x="334" y="1251"/>
                  </a:cubicBezTo>
                  <a:lnTo>
                    <a:pt x="334" y="167"/>
                  </a:lnTo>
                  <a:cubicBezTo>
                    <a:pt x="346" y="72"/>
                    <a:pt x="275" y="1"/>
                    <a:pt x="16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46" name="Google Shape;16402;p75">
              <a:extLst>
                <a:ext uri="{FF2B5EF4-FFF2-40B4-BE49-F238E27FC236}">
                  <a16:creationId xmlns:a16="http://schemas.microsoft.com/office/drawing/2014/main" id="{9BB5B7DA-7703-F829-5695-265B0CF7A626}"/>
                </a:ext>
              </a:extLst>
            </p:cNvPr>
            <p:cNvSpPr/>
            <p:nvPr/>
          </p:nvSpPr>
          <p:spPr>
            <a:xfrm>
              <a:off x="1781317" y="3391400"/>
              <a:ext cx="367255" cy="282364"/>
            </a:xfrm>
            <a:custGeom>
              <a:avLst/>
              <a:gdLst/>
              <a:ahLst/>
              <a:cxnLst/>
              <a:rect l="l" t="t" r="r" b="b"/>
              <a:pathLst>
                <a:path w="11538" h="8871" extrusionOk="0">
                  <a:moveTo>
                    <a:pt x="9728" y="2703"/>
                  </a:moveTo>
                  <a:cubicBezTo>
                    <a:pt x="10049" y="2703"/>
                    <a:pt x="10287" y="2917"/>
                    <a:pt x="10287" y="3167"/>
                  </a:cubicBezTo>
                  <a:lnTo>
                    <a:pt x="10287" y="3203"/>
                  </a:lnTo>
                  <a:cubicBezTo>
                    <a:pt x="10121" y="3120"/>
                    <a:pt x="9930" y="3096"/>
                    <a:pt x="9728" y="3096"/>
                  </a:cubicBezTo>
                  <a:cubicBezTo>
                    <a:pt x="9537" y="3096"/>
                    <a:pt x="9347" y="3143"/>
                    <a:pt x="9180" y="3203"/>
                  </a:cubicBezTo>
                  <a:lnTo>
                    <a:pt x="9180" y="3167"/>
                  </a:lnTo>
                  <a:cubicBezTo>
                    <a:pt x="9180" y="2917"/>
                    <a:pt x="9430" y="2703"/>
                    <a:pt x="9728" y="2703"/>
                  </a:cubicBezTo>
                  <a:close/>
                  <a:moveTo>
                    <a:pt x="9728" y="3405"/>
                  </a:moveTo>
                  <a:cubicBezTo>
                    <a:pt x="10347" y="3405"/>
                    <a:pt x="10835" y="3893"/>
                    <a:pt x="10835" y="4513"/>
                  </a:cubicBezTo>
                  <a:cubicBezTo>
                    <a:pt x="10835" y="4632"/>
                    <a:pt x="10811" y="4751"/>
                    <a:pt x="10775" y="4846"/>
                  </a:cubicBezTo>
                  <a:cubicBezTo>
                    <a:pt x="10299" y="4358"/>
                    <a:pt x="9454" y="4167"/>
                    <a:pt x="9406" y="4167"/>
                  </a:cubicBezTo>
                  <a:cubicBezTo>
                    <a:pt x="9392" y="4160"/>
                    <a:pt x="9377" y="4157"/>
                    <a:pt x="9362" y="4157"/>
                  </a:cubicBezTo>
                  <a:cubicBezTo>
                    <a:pt x="9325" y="4157"/>
                    <a:pt x="9285" y="4174"/>
                    <a:pt x="9251" y="4191"/>
                  </a:cubicBezTo>
                  <a:cubicBezTo>
                    <a:pt x="9216" y="4227"/>
                    <a:pt x="9192" y="4274"/>
                    <a:pt x="9192" y="4334"/>
                  </a:cubicBezTo>
                  <a:cubicBezTo>
                    <a:pt x="9192" y="4334"/>
                    <a:pt x="9180" y="4441"/>
                    <a:pt x="9061" y="4572"/>
                  </a:cubicBezTo>
                  <a:cubicBezTo>
                    <a:pt x="9001" y="4632"/>
                    <a:pt x="9001" y="4751"/>
                    <a:pt x="9061" y="4810"/>
                  </a:cubicBezTo>
                  <a:cubicBezTo>
                    <a:pt x="9091" y="4840"/>
                    <a:pt x="9135" y="4855"/>
                    <a:pt x="9180" y="4855"/>
                  </a:cubicBezTo>
                  <a:cubicBezTo>
                    <a:pt x="9225" y="4855"/>
                    <a:pt x="9269" y="4840"/>
                    <a:pt x="9299" y="4810"/>
                  </a:cubicBezTo>
                  <a:cubicBezTo>
                    <a:pt x="9394" y="4715"/>
                    <a:pt x="9454" y="4608"/>
                    <a:pt x="9478" y="4536"/>
                  </a:cubicBezTo>
                  <a:cubicBezTo>
                    <a:pt x="9763" y="4632"/>
                    <a:pt x="10359" y="4834"/>
                    <a:pt x="10621" y="5203"/>
                  </a:cubicBezTo>
                  <a:cubicBezTo>
                    <a:pt x="10561" y="5668"/>
                    <a:pt x="10192" y="5977"/>
                    <a:pt x="9728" y="5977"/>
                  </a:cubicBezTo>
                  <a:cubicBezTo>
                    <a:pt x="9251" y="5977"/>
                    <a:pt x="8870" y="5620"/>
                    <a:pt x="8823" y="5167"/>
                  </a:cubicBezTo>
                  <a:cubicBezTo>
                    <a:pt x="8823" y="5132"/>
                    <a:pt x="8811" y="5120"/>
                    <a:pt x="8799" y="5084"/>
                  </a:cubicBezTo>
                  <a:cubicBezTo>
                    <a:pt x="8692" y="4906"/>
                    <a:pt x="8632" y="4715"/>
                    <a:pt x="8632" y="4513"/>
                  </a:cubicBezTo>
                  <a:cubicBezTo>
                    <a:pt x="8632" y="3893"/>
                    <a:pt x="9120" y="3405"/>
                    <a:pt x="9728" y="3405"/>
                  </a:cubicBezTo>
                  <a:close/>
                  <a:moveTo>
                    <a:pt x="3048" y="3405"/>
                  </a:moveTo>
                  <a:lnTo>
                    <a:pt x="3048" y="4108"/>
                  </a:lnTo>
                  <a:cubicBezTo>
                    <a:pt x="3048" y="4227"/>
                    <a:pt x="3024" y="4334"/>
                    <a:pt x="2977" y="4429"/>
                  </a:cubicBezTo>
                  <a:lnTo>
                    <a:pt x="2882" y="4608"/>
                  </a:lnTo>
                  <a:cubicBezTo>
                    <a:pt x="2870" y="4644"/>
                    <a:pt x="2870" y="4655"/>
                    <a:pt x="2870" y="4691"/>
                  </a:cubicBezTo>
                  <a:lnTo>
                    <a:pt x="2870" y="5048"/>
                  </a:lnTo>
                  <a:cubicBezTo>
                    <a:pt x="2870" y="5298"/>
                    <a:pt x="2763" y="5537"/>
                    <a:pt x="2584" y="5703"/>
                  </a:cubicBezTo>
                  <a:cubicBezTo>
                    <a:pt x="2413" y="5885"/>
                    <a:pt x="2203" y="5981"/>
                    <a:pt x="1989" y="5981"/>
                  </a:cubicBezTo>
                  <a:cubicBezTo>
                    <a:pt x="1965" y="5981"/>
                    <a:pt x="1941" y="5979"/>
                    <a:pt x="1917" y="5977"/>
                  </a:cubicBezTo>
                  <a:cubicBezTo>
                    <a:pt x="1429" y="5965"/>
                    <a:pt x="1024" y="5537"/>
                    <a:pt x="1024" y="5013"/>
                  </a:cubicBezTo>
                  <a:lnTo>
                    <a:pt x="1024" y="4703"/>
                  </a:lnTo>
                  <a:cubicBezTo>
                    <a:pt x="1024" y="4667"/>
                    <a:pt x="1024" y="4644"/>
                    <a:pt x="1012" y="4632"/>
                  </a:cubicBezTo>
                  <a:lnTo>
                    <a:pt x="905" y="4417"/>
                  </a:lnTo>
                  <a:cubicBezTo>
                    <a:pt x="858" y="4346"/>
                    <a:pt x="846" y="4251"/>
                    <a:pt x="846" y="4167"/>
                  </a:cubicBezTo>
                  <a:lnTo>
                    <a:pt x="846" y="4144"/>
                  </a:lnTo>
                  <a:cubicBezTo>
                    <a:pt x="846" y="3751"/>
                    <a:pt x="1179" y="3405"/>
                    <a:pt x="1596" y="3405"/>
                  </a:cubicBezTo>
                  <a:close/>
                  <a:moveTo>
                    <a:pt x="5763" y="322"/>
                  </a:moveTo>
                  <a:cubicBezTo>
                    <a:pt x="6358" y="322"/>
                    <a:pt x="6870" y="536"/>
                    <a:pt x="7263" y="905"/>
                  </a:cubicBezTo>
                  <a:cubicBezTo>
                    <a:pt x="7668" y="1298"/>
                    <a:pt x="7882" y="1858"/>
                    <a:pt x="7942" y="2524"/>
                  </a:cubicBezTo>
                  <a:cubicBezTo>
                    <a:pt x="8085" y="4346"/>
                    <a:pt x="8227" y="5346"/>
                    <a:pt x="8287" y="5703"/>
                  </a:cubicBezTo>
                  <a:lnTo>
                    <a:pt x="8287" y="5715"/>
                  </a:lnTo>
                  <a:cubicBezTo>
                    <a:pt x="8108" y="5834"/>
                    <a:pt x="7763" y="6025"/>
                    <a:pt x="7215" y="6179"/>
                  </a:cubicBezTo>
                  <a:lnTo>
                    <a:pt x="6930" y="6060"/>
                  </a:lnTo>
                  <a:cubicBezTo>
                    <a:pt x="6858" y="6025"/>
                    <a:pt x="6811" y="5953"/>
                    <a:pt x="6811" y="5882"/>
                  </a:cubicBezTo>
                  <a:lnTo>
                    <a:pt x="6811" y="5298"/>
                  </a:lnTo>
                  <a:cubicBezTo>
                    <a:pt x="7370" y="4941"/>
                    <a:pt x="7727" y="4334"/>
                    <a:pt x="7727" y="3632"/>
                  </a:cubicBezTo>
                  <a:lnTo>
                    <a:pt x="7727" y="3322"/>
                  </a:lnTo>
                  <a:cubicBezTo>
                    <a:pt x="7727" y="3108"/>
                    <a:pt x="7632" y="2917"/>
                    <a:pt x="7489" y="2786"/>
                  </a:cubicBezTo>
                  <a:cubicBezTo>
                    <a:pt x="7144" y="2489"/>
                    <a:pt x="6370" y="1965"/>
                    <a:pt x="5025" y="1834"/>
                  </a:cubicBezTo>
                  <a:cubicBezTo>
                    <a:pt x="5015" y="1831"/>
                    <a:pt x="5005" y="1830"/>
                    <a:pt x="4995" y="1830"/>
                  </a:cubicBezTo>
                  <a:cubicBezTo>
                    <a:pt x="4920" y="1830"/>
                    <a:pt x="4846" y="1903"/>
                    <a:pt x="4846" y="1977"/>
                  </a:cubicBezTo>
                  <a:cubicBezTo>
                    <a:pt x="4834" y="2072"/>
                    <a:pt x="4906" y="2155"/>
                    <a:pt x="5001" y="2155"/>
                  </a:cubicBezTo>
                  <a:cubicBezTo>
                    <a:pt x="6251" y="2274"/>
                    <a:pt x="6954" y="2750"/>
                    <a:pt x="7263" y="3024"/>
                  </a:cubicBezTo>
                  <a:cubicBezTo>
                    <a:pt x="7335" y="3096"/>
                    <a:pt x="7382" y="3179"/>
                    <a:pt x="7382" y="3298"/>
                  </a:cubicBezTo>
                  <a:lnTo>
                    <a:pt x="7382" y="3620"/>
                  </a:lnTo>
                  <a:cubicBezTo>
                    <a:pt x="7382" y="4525"/>
                    <a:pt x="6632" y="5251"/>
                    <a:pt x="5739" y="5251"/>
                  </a:cubicBezTo>
                  <a:cubicBezTo>
                    <a:pt x="4846" y="5251"/>
                    <a:pt x="4108" y="4513"/>
                    <a:pt x="4108" y="3620"/>
                  </a:cubicBezTo>
                  <a:lnTo>
                    <a:pt x="4108" y="3465"/>
                  </a:lnTo>
                  <a:cubicBezTo>
                    <a:pt x="4108" y="3405"/>
                    <a:pt x="4132" y="3346"/>
                    <a:pt x="4191" y="3298"/>
                  </a:cubicBezTo>
                  <a:cubicBezTo>
                    <a:pt x="4406" y="3179"/>
                    <a:pt x="4691" y="2965"/>
                    <a:pt x="4822" y="2572"/>
                  </a:cubicBezTo>
                  <a:cubicBezTo>
                    <a:pt x="4846" y="2489"/>
                    <a:pt x="4810" y="2393"/>
                    <a:pt x="4715" y="2369"/>
                  </a:cubicBezTo>
                  <a:cubicBezTo>
                    <a:pt x="4696" y="2361"/>
                    <a:pt x="4676" y="2357"/>
                    <a:pt x="4657" y="2357"/>
                  </a:cubicBezTo>
                  <a:cubicBezTo>
                    <a:pt x="4592" y="2357"/>
                    <a:pt x="4531" y="2401"/>
                    <a:pt x="4513" y="2465"/>
                  </a:cubicBezTo>
                  <a:cubicBezTo>
                    <a:pt x="4417" y="2750"/>
                    <a:pt x="4191" y="2917"/>
                    <a:pt x="4048" y="3024"/>
                  </a:cubicBezTo>
                  <a:cubicBezTo>
                    <a:pt x="3882" y="3108"/>
                    <a:pt x="3775" y="3286"/>
                    <a:pt x="3775" y="3465"/>
                  </a:cubicBezTo>
                  <a:lnTo>
                    <a:pt x="3775" y="3620"/>
                  </a:lnTo>
                  <a:cubicBezTo>
                    <a:pt x="3775" y="4310"/>
                    <a:pt x="4132" y="4929"/>
                    <a:pt x="4691" y="5287"/>
                  </a:cubicBezTo>
                  <a:lnTo>
                    <a:pt x="4691" y="5858"/>
                  </a:lnTo>
                  <a:cubicBezTo>
                    <a:pt x="4691" y="5941"/>
                    <a:pt x="4644" y="6013"/>
                    <a:pt x="4572" y="6037"/>
                  </a:cubicBezTo>
                  <a:lnTo>
                    <a:pt x="4287" y="6156"/>
                  </a:lnTo>
                  <a:cubicBezTo>
                    <a:pt x="3739" y="6013"/>
                    <a:pt x="3394" y="5822"/>
                    <a:pt x="3227" y="5715"/>
                  </a:cubicBezTo>
                  <a:lnTo>
                    <a:pt x="3227" y="5703"/>
                  </a:lnTo>
                  <a:cubicBezTo>
                    <a:pt x="3286" y="5346"/>
                    <a:pt x="3441" y="4346"/>
                    <a:pt x="3572" y="2524"/>
                  </a:cubicBezTo>
                  <a:cubicBezTo>
                    <a:pt x="3620" y="1858"/>
                    <a:pt x="3858" y="1310"/>
                    <a:pt x="4251" y="905"/>
                  </a:cubicBezTo>
                  <a:cubicBezTo>
                    <a:pt x="4644" y="524"/>
                    <a:pt x="5168" y="322"/>
                    <a:pt x="5763" y="322"/>
                  </a:cubicBezTo>
                  <a:close/>
                  <a:moveTo>
                    <a:pt x="2917" y="5870"/>
                  </a:moveTo>
                  <a:cubicBezTo>
                    <a:pt x="2941" y="5929"/>
                    <a:pt x="2989" y="5977"/>
                    <a:pt x="3036" y="6013"/>
                  </a:cubicBezTo>
                  <a:cubicBezTo>
                    <a:pt x="3167" y="6096"/>
                    <a:pt x="3417" y="6251"/>
                    <a:pt x="3810" y="6382"/>
                  </a:cubicBezTo>
                  <a:lnTo>
                    <a:pt x="3334" y="6596"/>
                  </a:lnTo>
                  <a:lnTo>
                    <a:pt x="2798" y="6441"/>
                  </a:lnTo>
                  <a:cubicBezTo>
                    <a:pt x="2667" y="6394"/>
                    <a:pt x="2667" y="6382"/>
                    <a:pt x="2667" y="6358"/>
                  </a:cubicBezTo>
                  <a:lnTo>
                    <a:pt x="2667" y="6120"/>
                  </a:lnTo>
                  <a:cubicBezTo>
                    <a:pt x="2727" y="6072"/>
                    <a:pt x="2763" y="6025"/>
                    <a:pt x="2822" y="5977"/>
                  </a:cubicBezTo>
                  <a:cubicBezTo>
                    <a:pt x="2858" y="5953"/>
                    <a:pt x="2882" y="5906"/>
                    <a:pt x="2917" y="5870"/>
                  </a:cubicBezTo>
                  <a:close/>
                  <a:moveTo>
                    <a:pt x="8620" y="5620"/>
                  </a:moveTo>
                  <a:cubicBezTo>
                    <a:pt x="8704" y="5822"/>
                    <a:pt x="8859" y="5977"/>
                    <a:pt x="9037" y="6096"/>
                  </a:cubicBezTo>
                  <a:lnTo>
                    <a:pt x="9037" y="6453"/>
                  </a:lnTo>
                  <a:lnTo>
                    <a:pt x="9013" y="6453"/>
                  </a:lnTo>
                  <a:lnTo>
                    <a:pt x="8478" y="6739"/>
                  </a:lnTo>
                  <a:cubicBezTo>
                    <a:pt x="8478" y="6739"/>
                    <a:pt x="8466" y="6739"/>
                    <a:pt x="8466" y="6727"/>
                  </a:cubicBezTo>
                  <a:lnTo>
                    <a:pt x="7692" y="6382"/>
                  </a:lnTo>
                  <a:cubicBezTo>
                    <a:pt x="8061" y="6251"/>
                    <a:pt x="8335" y="6096"/>
                    <a:pt x="8466" y="6013"/>
                  </a:cubicBezTo>
                  <a:cubicBezTo>
                    <a:pt x="8585" y="5941"/>
                    <a:pt x="8644" y="5798"/>
                    <a:pt x="8620" y="5656"/>
                  </a:cubicBezTo>
                  <a:lnTo>
                    <a:pt x="8620" y="5620"/>
                  </a:lnTo>
                  <a:close/>
                  <a:moveTo>
                    <a:pt x="2322" y="6263"/>
                  </a:moveTo>
                  <a:lnTo>
                    <a:pt x="2322" y="6334"/>
                  </a:lnTo>
                  <a:cubicBezTo>
                    <a:pt x="2322" y="6370"/>
                    <a:pt x="2322" y="6418"/>
                    <a:pt x="2334" y="6441"/>
                  </a:cubicBezTo>
                  <a:lnTo>
                    <a:pt x="1929" y="6834"/>
                  </a:lnTo>
                  <a:lnTo>
                    <a:pt x="1548" y="6441"/>
                  </a:lnTo>
                  <a:cubicBezTo>
                    <a:pt x="1560" y="6418"/>
                    <a:pt x="1560" y="6382"/>
                    <a:pt x="1560" y="6334"/>
                  </a:cubicBezTo>
                  <a:lnTo>
                    <a:pt x="1560" y="6263"/>
                  </a:lnTo>
                  <a:cubicBezTo>
                    <a:pt x="1667" y="6299"/>
                    <a:pt x="1786" y="6322"/>
                    <a:pt x="1905" y="6322"/>
                  </a:cubicBezTo>
                  <a:lnTo>
                    <a:pt x="1953" y="6322"/>
                  </a:lnTo>
                  <a:cubicBezTo>
                    <a:pt x="2084" y="6322"/>
                    <a:pt x="2203" y="6310"/>
                    <a:pt x="2322" y="6263"/>
                  </a:cubicBezTo>
                  <a:close/>
                  <a:moveTo>
                    <a:pt x="10109" y="6275"/>
                  </a:moveTo>
                  <a:lnTo>
                    <a:pt x="10109" y="6453"/>
                  </a:lnTo>
                  <a:cubicBezTo>
                    <a:pt x="10109" y="6513"/>
                    <a:pt x="10121" y="6572"/>
                    <a:pt x="10144" y="6620"/>
                  </a:cubicBezTo>
                  <a:lnTo>
                    <a:pt x="10002" y="6775"/>
                  </a:lnTo>
                  <a:cubicBezTo>
                    <a:pt x="9924" y="6840"/>
                    <a:pt x="9832" y="6873"/>
                    <a:pt x="9740" y="6873"/>
                  </a:cubicBezTo>
                  <a:cubicBezTo>
                    <a:pt x="9647" y="6873"/>
                    <a:pt x="9555" y="6840"/>
                    <a:pt x="9478" y="6775"/>
                  </a:cubicBezTo>
                  <a:lnTo>
                    <a:pt x="9311" y="6620"/>
                  </a:lnTo>
                  <a:cubicBezTo>
                    <a:pt x="9347" y="6572"/>
                    <a:pt x="9359" y="6513"/>
                    <a:pt x="9359" y="6453"/>
                  </a:cubicBezTo>
                  <a:lnTo>
                    <a:pt x="9359" y="6275"/>
                  </a:lnTo>
                  <a:cubicBezTo>
                    <a:pt x="9478" y="6310"/>
                    <a:pt x="9597" y="6334"/>
                    <a:pt x="9728" y="6334"/>
                  </a:cubicBezTo>
                  <a:cubicBezTo>
                    <a:pt x="9859" y="6334"/>
                    <a:pt x="9978" y="6322"/>
                    <a:pt x="10109" y="6275"/>
                  </a:cubicBezTo>
                  <a:close/>
                  <a:moveTo>
                    <a:pt x="6501" y="5477"/>
                  </a:moveTo>
                  <a:lnTo>
                    <a:pt x="6501" y="5882"/>
                  </a:lnTo>
                  <a:cubicBezTo>
                    <a:pt x="6501" y="6084"/>
                    <a:pt x="6620" y="6275"/>
                    <a:pt x="6811" y="6370"/>
                  </a:cubicBezTo>
                  <a:lnTo>
                    <a:pt x="7073" y="6477"/>
                  </a:lnTo>
                  <a:cubicBezTo>
                    <a:pt x="6799" y="6953"/>
                    <a:pt x="6299" y="7263"/>
                    <a:pt x="5739" y="7263"/>
                  </a:cubicBezTo>
                  <a:cubicBezTo>
                    <a:pt x="5191" y="7263"/>
                    <a:pt x="4691" y="6953"/>
                    <a:pt x="4453" y="6477"/>
                  </a:cubicBezTo>
                  <a:lnTo>
                    <a:pt x="4703" y="6370"/>
                  </a:lnTo>
                  <a:cubicBezTo>
                    <a:pt x="4894" y="6275"/>
                    <a:pt x="5013" y="6084"/>
                    <a:pt x="5013" y="5882"/>
                  </a:cubicBezTo>
                  <a:lnTo>
                    <a:pt x="5013" y="5477"/>
                  </a:lnTo>
                  <a:cubicBezTo>
                    <a:pt x="5239" y="5560"/>
                    <a:pt x="5489" y="5620"/>
                    <a:pt x="5763" y="5620"/>
                  </a:cubicBezTo>
                  <a:cubicBezTo>
                    <a:pt x="6025" y="5620"/>
                    <a:pt x="6263" y="5584"/>
                    <a:pt x="6501" y="5477"/>
                  </a:cubicBezTo>
                  <a:close/>
                  <a:moveTo>
                    <a:pt x="5763" y="0"/>
                  </a:moveTo>
                  <a:cubicBezTo>
                    <a:pt x="5072" y="0"/>
                    <a:pt x="4465" y="238"/>
                    <a:pt x="4013" y="679"/>
                  </a:cubicBezTo>
                  <a:cubicBezTo>
                    <a:pt x="3560" y="1131"/>
                    <a:pt x="3286" y="1774"/>
                    <a:pt x="3239" y="2512"/>
                  </a:cubicBezTo>
                  <a:cubicBezTo>
                    <a:pt x="3227" y="2703"/>
                    <a:pt x="3215" y="2905"/>
                    <a:pt x="3203" y="3084"/>
                  </a:cubicBezTo>
                  <a:lnTo>
                    <a:pt x="1608" y="3084"/>
                  </a:lnTo>
                  <a:cubicBezTo>
                    <a:pt x="1012" y="3084"/>
                    <a:pt x="536" y="3560"/>
                    <a:pt x="536" y="4155"/>
                  </a:cubicBezTo>
                  <a:lnTo>
                    <a:pt x="536" y="4167"/>
                  </a:lnTo>
                  <a:cubicBezTo>
                    <a:pt x="536" y="4298"/>
                    <a:pt x="560" y="4453"/>
                    <a:pt x="619" y="4572"/>
                  </a:cubicBezTo>
                  <a:lnTo>
                    <a:pt x="715" y="4751"/>
                  </a:lnTo>
                  <a:lnTo>
                    <a:pt x="715" y="5025"/>
                  </a:lnTo>
                  <a:cubicBezTo>
                    <a:pt x="715" y="5465"/>
                    <a:pt x="941" y="5858"/>
                    <a:pt x="1262" y="6096"/>
                  </a:cubicBezTo>
                  <a:lnTo>
                    <a:pt x="1262" y="6334"/>
                  </a:lnTo>
                  <a:cubicBezTo>
                    <a:pt x="1262" y="6370"/>
                    <a:pt x="1250" y="6394"/>
                    <a:pt x="1215" y="6418"/>
                  </a:cubicBezTo>
                  <a:lnTo>
                    <a:pt x="524" y="6608"/>
                  </a:lnTo>
                  <a:cubicBezTo>
                    <a:pt x="226" y="6691"/>
                    <a:pt x="0" y="6977"/>
                    <a:pt x="0" y="7287"/>
                  </a:cubicBezTo>
                  <a:lnTo>
                    <a:pt x="0" y="8692"/>
                  </a:lnTo>
                  <a:cubicBezTo>
                    <a:pt x="0" y="8775"/>
                    <a:pt x="72" y="8858"/>
                    <a:pt x="167" y="8858"/>
                  </a:cubicBezTo>
                  <a:cubicBezTo>
                    <a:pt x="250" y="8858"/>
                    <a:pt x="322" y="8775"/>
                    <a:pt x="322" y="8692"/>
                  </a:cubicBezTo>
                  <a:lnTo>
                    <a:pt x="322" y="7287"/>
                  </a:lnTo>
                  <a:cubicBezTo>
                    <a:pt x="322" y="7132"/>
                    <a:pt x="441" y="6977"/>
                    <a:pt x="596" y="6930"/>
                  </a:cubicBezTo>
                  <a:lnTo>
                    <a:pt x="1298" y="6739"/>
                  </a:lnTo>
                  <a:cubicBezTo>
                    <a:pt x="1322" y="6739"/>
                    <a:pt x="1334" y="6727"/>
                    <a:pt x="1369" y="6715"/>
                  </a:cubicBezTo>
                  <a:lnTo>
                    <a:pt x="1798" y="7144"/>
                  </a:lnTo>
                  <a:lnTo>
                    <a:pt x="1798" y="8704"/>
                  </a:lnTo>
                  <a:cubicBezTo>
                    <a:pt x="1798" y="8799"/>
                    <a:pt x="1870" y="8870"/>
                    <a:pt x="1965" y="8870"/>
                  </a:cubicBezTo>
                  <a:cubicBezTo>
                    <a:pt x="2048" y="8870"/>
                    <a:pt x="2131" y="8799"/>
                    <a:pt x="2131" y="8704"/>
                  </a:cubicBezTo>
                  <a:lnTo>
                    <a:pt x="2131" y="7144"/>
                  </a:lnTo>
                  <a:lnTo>
                    <a:pt x="2560" y="6715"/>
                  </a:lnTo>
                  <a:cubicBezTo>
                    <a:pt x="2620" y="6739"/>
                    <a:pt x="2679" y="6751"/>
                    <a:pt x="2727" y="6775"/>
                  </a:cubicBezTo>
                  <a:lnTo>
                    <a:pt x="2905" y="6811"/>
                  </a:lnTo>
                  <a:cubicBezTo>
                    <a:pt x="2667" y="6977"/>
                    <a:pt x="2524" y="7251"/>
                    <a:pt x="2524" y="7549"/>
                  </a:cubicBezTo>
                  <a:lnTo>
                    <a:pt x="2524" y="8704"/>
                  </a:lnTo>
                  <a:cubicBezTo>
                    <a:pt x="2524" y="8799"/>
                    <a:pt x="2608" y="8870"/>
                    <a:pt x="2691" y="8870"/>
                  </a:cubicBezTo>
                  <a:cubicBezTo>
                    <a:pt x="2786" y="8870"/>
                    <a:pt x="2858" y="8799"/>
                    <a:pt x="2858" y="8704"/>
                  </a:cubicBezTo>
                  <a:lnTo>
                    <a:pt x="2858" y="7549"/>
                  </a:lnTo>
                  <a:cubicBezTo>
                    <a:pt x="2858" y="7322"/>
                    <a:pt x="2989" y="7132"/>
                    <a:pt x="3179" y="7037"/>
                  </a:cubicBezTo>
                  <a:lnTo>
                    <a:pt x="4156" y="6608"/>
                  </a:lnTo>
                  <a:cubicBezTo>
                    <a:pt x="4453" y="7215"/>
                    <a:pt x="5072" y="7608"/>
                    <a:pt x="5763" y="7608"/>
                  </a:cubicBezTo>
                  <a:cubicBezTo>
                    <a:pt x="6442" y="7608"/>
                    <a:pt x="7073" y="7215"/>
                    <a:pt x="7370" y="6608"/>
                  </a:cubicBezTo>
                  <a:lnTo>
                    <a:pt x="8335" y="7037"/>
                  </a:lnTo>
                  <a:cubicBezTo>
                    <a:pt x="8537" y="7132"/>
                    <a:pt x="8656" y="7322"/>
                    <a:pt x="8656" y="7549"/>
                  </a:cubicBezTo>
                  <a:lnTo>
                    <a:pt x="8656" y="8704"/>
                  </a:lnTo>
                  <a:cubicBezTo>
                    <a:pt x="8656" y="8799"/>
                    <a:pt x="8739" y="8870"/>
                    <a:pt x="8823" y="8870"/>
                  </a:cubicBezTo>
                  <a:cubicBezTo>
                    <a:pt x="8918" y="8870"/>
                    <a:pt x="8989" y="8799"/>
                    <a:pt x="8989" y="8704"/>
                  </a:cubicBezTo>
                  <a:lnTo>
                    <a:pt x="8989" y="7549"/>
                  </a:lnTo>
                  <a:cubicBezTo>
                    <a:pt x="8989" y="7322"/>
                    <a:pt x="8918" y="7132"/>
                    <a:pt x="8775" y="6965"/>
                  </a:cubicBezTo>
                  <a:lnTo>
                    <a:pt x="9049" y="6834"/>
                  </a:lnTo>
                  <a:lnTo>
                    <a:pt x="9240" y="7025"/>
                  </a:lnTo>
                  <a:cubicBezTo>
                    <a:pt x="9370" y="7156"/>
                    <a:pt x="9549" y="7215"/>
                    <a:pt x="9728" y="7215"/>
                  </a:cubicBezTo>
                  <a:cubicBezTo>
                    <a:pt x="9906" y="7215"/>
                    <a:pt x="10085" y="7156"/>
                    <a:pt x="10228" y="7025"/>
                  </a:cubicBezTo>
                  <a:lnTo>
                    <a:pt x="10418" y="6834"/>
                  </a:lnTo>
                  <a:lnTo>
                    <a:pt x="10978" y="7108"/>
                  </a:lnTo>
                  <a:cubicBezTo>
                    <a:pt x="11121" y="7168"/>
                    <a:pt x="11192" y="7311"/>
                    <a:pt x="11192" y="7442"/>
                  </a:cubicBezTo>
                  <a:lnTo>
                    <a:pt x="11192" y="8692"/>
                  </a:lnTo>
                  <a:cubicBezTo>
                    <a:pt x="11192" y="8775"/>
                    <a:pt x="11264" y="8858"/>
                    <a:pt x="11359" y="8858"/>
                  </a:cubicBezTo>
                  <a:cubicBezTo>
                    <a:pt x="11442" y="8858"/>
                    <a:pt x="11514" y="8775"/>
                    <a:pt x="11514" y="8692"/>
                  </a:cubicBezTo>
                  <a:lnTo>
                    <a:pt x="11514" y="7442"/>
                  </a:lnTo>
                  <a:cubicBezTo>
                    <a:pt x="11537" y="7168"/>
                    <a:pt x="11383" y="6930"/>
                    <a:pt x="11145" y="6799"/>
                  </a:cubicBezTo>
                  <a:lnTo>
                    <a:pt x="10466" y="6453"/>
                  </a:lnTo>
                  <a:lnTo>
                    <a:pt x="10466" y="6441"/>
                  </a:lnTo>
                  <a:lnTo>
                    <a:pt x="10466" y="6096"/>
                  </a:lnTo>
                  <a:cubicBezTo>
                    <a:pt x="10740" y="5906"/>
                    <a:pt x="10942" y="5596"/>
                    <a:pt x="11002" y="5239"/>
                  </a:cubicBezTo>
                  <a:cubicBezTo>
                    <a:pt x="11133" y="5013"/>
                    <a:pt x="11192" y="4775"/>
                    <a:pt x="11192" y="4525"/>
                  </a:cubicBezTo>
                  <a:cubicBezTo>
                    <a:pt x="11192" y="4048"/>
                    <a:pt x="10966" y="3632"/>
                    <a:pt x="10609" y="3382"/>
                  </a:cubicBezTo>
                  <a:cubicBezTo>
                    <a:pt x="10621" y="3298"/>
                    <a:pt x="10644" y="3239"/>
                    <a:pt x="10644" y="3167"/>
                  </a:cubicBezTo>
                  <a:cubicBezTo>
                    <a:pt x="10644" y="2727"/>
                    <a:pt x="10240" y="2369"/>
                    <a:pt x="9751" y="2369"/>
                  </a:cubicBezTo>
                  <a:cubicBezTo>
                    <a:pt x="9251" y="2369"/>
                    <a:pt x="8859" y="2727"/>
                    <a:pt x="8859" y="3167"/>
                  </a:cubicBezTo>
                  <a:cubicBezTo>
                    <a:pt x="8859" y="3239"/>
                    <a:pt x="8870" y="3322"/>
                    <a:pt x="8882" y="3382"/>
                  </a:cubicBezTo>
                  <a:cubicBezTo>
                    <a:pt x="8680" y="3536"/>
                    <a:pt x="8513" y="3751"/>
                    <a:pt x="8406" y="3989"/>
                  </a:cubicBezTo>
                  <a:cubicBezTo>
                    <a:pt x="8358" y="3572"/>
                    <a:pt x="8323" y="3084"/>
                    <a:pt x="8275" y="2512"/>
                  </a:cubicBezTo>
                  <a:cubicBezTo>
                    <a:pt x="8216" y="1774"/>
                    <a:pt x="7942" y="1131"/>
                    <a:pt x="7501" y="679"/>
                  </a:cubicBezTo>
                  <a:cubicBezTo>
                    <a:pt x="7049" y="238"/>
                    <a:pt x="6442" y="0"/>
                    <a:pt x="57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47" name="Google Shape;16403;p75">
              <a:extLst>
                <a:ext uri="{FF2B5EF4-FFF2-40B4-BE49-F238E27FC236}">
                  <a16:creationId xmlns:a16="http://schemas.microsoft.com/office/drawing/2014/main" id="{B6C7D197-1B8D-53BF-F33D-D8C5ADD7B2BE}"/>
                </a:ext>
              </a:extLst>
            </p:cNvPr>
            <p:cNvSpPr/>
            <p:nvPr/>
          </p:nvSpPr>
          <p:spPr>
            <a:xfrm>
              <a:off x="2114800" y="3635440"/>
              <a:ext cx="11045" cy="37941"/>
            </a:xfrm>
            <a:custGeom>
              <a:avLst/>
              <a:gdLst/>
              <a:ahLst/>
              <a:cxnLst/>
              <a:rect l="l" t="t" r="r" b="b"/>
              <a:pathLst>
                <a:path w="347" h="1192" extrusionOk="0">
                  <a:moveTo>
                    <a:pt x="167" y="1"/>
                  </a:moveTo>
                  <a:cubicBezTo>
                    <a:pt x="72" y="1"/>
                    <a:pt x="1" y="72"/>
                    <a:pt x="1" y="156"/>
                  </a:cubicBezTo>
                  <a:lnTo>
                    <a:pt x="1" y="1025"/>
                  </a:lnTo>
                  <a:cubicBezTo>
                    <a:pt x="1" y="1108"/>
                    <a:pt x="72" y="1191"/>
                    <a:pt x="167" y="1191"/>
                  </a:cubicBezTo>
                  <a:cubicBezTo>
                    <a:pt x="251" y="1191"/>
                    <a:pt x="322" y="1108"/>
                    <a:pt x="322" y="1025"/>
                  </a:cubicBezTo>
                  <a:lnTo>
                    <a:pt x="322" y="156"/>
                  </a:lnTo>
                  <a:cubicBezTo>
                    <a:pt x="346" y="72"/>
                    <a:pt x="251"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spTree>
    <p:extLst>
      <p:ext uri="{BB962C8B-B14F-4D97-AF65-F5344CB8AC3E}">
        <p14:creationId xmlns:p14="http://schemas.microsoft.com/office/powerpoint/2010/main" val="1317122119"/>
      </p:ext>
    </p:extLst>
  </p:cSld>
  <p:clrMapOvr>
    <a:masterClrMapping/>
  </p:clrMapOvr>
  <mc:AlternateContent xmlns:mc="http://schemas.openxmlformats.org/markup-compatibility/2006">
    <mc:Choice xmlns:p14="http://schemas.microsoft.com/office/powerpoint/2010/main" Requires="p14">
      <p:transition spd="slow" p14:dur="1200">
        <p:zoom dir="in"/>
      </p:transition>
    </mc:Choice>
    <mc:Fallback>
      <p:transition spd="slow">
        <p:zoom dir="in"/>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B2D03-0FE5-24B0-F4FB-17731A27C37D}"/>
              </a:ext>
            </a:extLst>
          </p:cNvPr>
          <p:cNvSpPr>
            <a:spLocks noGrp="1"/>
          </p:cNvSpPr>
          <p:nvPr>
            <p:ph type="title"/>
          </p:nvPr>
        </p:nvSpPr>
        <p:spPr>
          <a:xfrm>
            <a:off x="778706" y="288275"/>
            <a:ext cx="7586587" cy="572700"/>
          </a:xfrm>
        </p:spPr>
        <p:txBody>
          <a:bodyPr/>
          <a:lstStyle/>
          <a:p>
            <a:r>
              <a:rPr lang="en-US" dirty="0"/>
              <a:t>SAI SỐ VÀ CÁCH KHẮC PHỤC</a:t>
            </a:r>
            <a:endParaRPr lang="vi-VN" dirty="0"/>
          </a:p>
        </p:txBody>
      </p:sp>
      <p:sp>
        <p:nvSpPr>
          <p:cNvPr id="6" name="Rectangle 5">
            <a:extLst>
              <a:ext uri="{FF2B5EF4-FFF2-40B4-BE49-F238E27FC236}">
                <a16:creationId xmlns:a16="http://schemas.microsoft.com/office/drawing/2014/main" id="{644E18D4-9470-4D5C-799E-1B1E1EBDB5F3}"/>
              </a:ext>
            </a:extLst>
          </p:cNvPr>
          <p:cNvSpPr/>
          <p:nvPr/>
        </p:nvSpPr>
        <p:spPr>
          <a:xfrm>
            <a:off x="261258" y="0"/>
            <a:ext cx="477196" cy="60089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3</a:t>
            </a:r>
            <a:endParaRPr lang="vi-VN" sz="2000" b="1" dirty="0">
              <a:latin typeface="Montserrat" panose="00000500000000000000" pitchFamily="2" charset="0"/>
            </a:endParaRPr>
          </a:p>
        </p:txBody>
      </p:sp>
      <p:pic>
        <p:nvPicPr>
          <p:cNvPr id="7" name="Picture 6">
            <a:extLst>
              <a:ext uri="{FF2B5EF4-FFF2-40B4-BE49-F238E27FC236}">
                <a16:creationId xmlns:a16="http://schemas.microsoft.com/office/drawing/2014/main" id="{729F7A73-CCE8-BDB4-C495-DDFC7307960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Group 14">
            <a:extLst>
              <a:ext uri="{FF2B5EF4-FFF2-40B4-BE49-F238E27FC236}">
                <a16:creationId xmlns:a16="http://schemas.microsoft.com/office/drawing/2014/main" id="{111E7815-167A-D605-B122-D106499568D4}"/>
              </a:ext>
            </a:extLst>
          </p:cNvPr>
          <p:cNvGrpSpPr/>
          <p:nvPr/>
        </p:nvGrpSpPr>
        <p:grpSpPr>
          <a:xfrm>
            <a:off x="636518" y="2294751"/>
            <a:ext cx="7870962" cy="553998"/>
            <a:chOff x="778706" y="1893056"/>
            <a:chExt cx="7870962" cy="553998"/>
          </a:xfrm>
        </p:grpSpPr>
        <p:sp>
          <p:nvSpPr>
            <p:cNvPr id="8" name="TextBox 7">
              <a:extLst>
                <a:ext uri="{FF2B5EF4-FFF2-40B4-BE49-F238E27FC236}">
                  <a16:creationId xmlns:a16="http://schemas.microsoft.com/office/drawing/2014/main" id="{B95261D7-6B16-52F8-E452-B5C32175F8CD}"/>
                </a:ext>
              </a:extLst>
            </p:cNvPr>
            <p:cNvSpPr txBox="1"/>
            <p:nvPr/>
          </p:nvSpPr>
          <p:spPr>
            <a:xfrm>
              <a:off x="778706" y="1893056"/>
              <a:ext cx="1781614" cy="553998"/>
            </a:xfrm>
            <a:prstGeom prst="rect">
              <a:avLst/>
            </a:prstGeom>
            <a:noFill/>
          </p:spPr>
          <p:txBody>
            <a:bodyPr wrap="square" rtlCol="0">
              <a:spAutoFit/>
            </a:bodyPr>
            <a:lstStyle/>
            <a:p>
              <a:r>
                <a:rPr lang="vi-VN" sz="1600" dirty="0">
                  <a:solidFill>
                    <a:srgbClr val="27316F"/>
                  </a:solidFill>
                  <a:latin typeface="Montserrat" panose="00000500000000000000" pitchFamily="2" charset="0"/>
                </a:rPr>
                <a:t>Sai số lựa chọn</a:t>
              </a:r>
            </a:p>
            <a:p>
              <a:endParaRPr lang="vi-VN" dirty="0"/>
            </a:p>
          </p:txBody>
        </p:sp>
        <p:sp>
          <p:nvSpPr>
            <p:cNvPr id="13" name="TextBox 12">
              <a:extLst>
                <a:ext uri="{FF2B5EF4-FFF2-40B4-BE49-F238E27FC236}">
                  <a16:creationId xmlns:a16="http://schemas.microsoft.com/office/drawing/2014/main" id="{80F47878-FE14-4B90-2156-DA7616B7A4EB}"/>
                </a:ext>
              </a:extLst>
            </p:cNvPr>
            <p:cNvSpPr txBox="1"/>
            <p:nvPr/>
          </p:nvSpPr>
          <p:spPr>
            <a:xfrm>
              <a:off x="3104560" y="1893056"/>
              <a:ext cx="5545108" cy="553998"/>
            </a:xfrm>
            <a:prstGeom prst="rect">
              <a:avLst/>
            </a:prstGeom>
            <a:noFill/>
          </p:spPr>
          <p:txBody>
            <a:bodyPr wrap="none" rtlCol="0">
              <a:spAutoFit/>
            </a:bodyPr>
            <a:lstStyle/>
            <a:p>
              <a:r>
                <a:rPr lang="en-US" sz="1600" dirty="0" err="1">
                  <a:solidFill>
                    <a:srgbClr val="27316F"/>
                  </a:solidFill>
                  <a:effectLst/>
                  <a:latin typeface="Montserrat" panose="00000500000000000000" pitchFamily="2" charset="0"/>
                  <a:ea typeface="Times New Roman" panose="02020603050405020304" pitchFamily="18" charset="0"/>
                </a:rPr>
                <a:t>Lựa</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chọn</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đối</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tượng</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nghiên</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cứu</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dựa</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trên</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tiêu</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chuẩn</a:t>
              </a:r>
              <a:endParaRPr lang="vi-VN" sz="1600" dirty="0">
                <a:solidFill>
                  <a:srgbClr val="27316F"/>
                </a:solidFill>
                <a:latin typeface="Montserrat" panose="00000500000000000000" pitchFamily="2" charset="0"/>
                <a:ea typeface="Times New Roman" panose="02020603050405020304" pitchFamily="18" charset="0"/>
              </a:endParaRPr>
            </a:p>
            <a:p>
              <a:endParaRPr lang="vi-VN" dirty="0"/>
            </a:p>
          </p:txBody>
        </p:sp>
      </p:grpSp>
      <p:grpSp>
        <p:nvGrpSpPr>
          <p:cNvPr id="16" name="Group 15">
            <a:extLst>
              <a:ext uri="{FF2B5EF4-FFF2-40B4-BE49-F238E27FC236}">
                <a16:creationId xmlns:a16="http://schemas.microsoft.com/office/drawing/2014/main" id="{268B4F22-CEDB-5176-6850-F1869026A2B5}"/>
              </a:ext>
            </a:extLst>
          </p:cNvPr>
          <p:cNvGrpSpPr/>
          <p:nvPr/>
        </p:nvGrpSpPr>
        <p:grpSpPr>
          <a:xfrm>
            <a:off x="626294" y="3285565"/>
            <a:ext cx="7870962" cy="1469315"/>
            <a:chOff x="778706" y="3006876"/>
            <a:chExt cx="7870962" cy="1569660"/>
          </a:xfrm>
        </p:grpSpPr>
        <p:sp>
          <p:nvSpPr>
            <p:cNvPr id="10" name="TextBox 9">
              <a:extLst>
                <a:ext uri="{FF2B5EF4-FFF2-40B4-BE49-F238E27FC236}">
                  <a16:creationId xmlns:a16="http://schemas.microsoft.com/office/drawing/2014/main" id="{725CFC23-2911-92F0-F4BD-F2440E9B88CB}"/>
                </a:ext>
              </a:extLst>
            </p:cNvPr>
            <p:cNvSpPr txBox="1"/>
            <p:nvPr/>
          </p:nvSpPr>
          <p:spPr>
            <a:xfrm>
              <a:off x="778706" y="3006876"/>
              <a:ext cx="1781614" cy="338554"/>
            </a:xfrm>
            <a:prstGeom prst="rect">
              <a:avLst/>
            </a:prstGeom>
            <a:noFill/>
          </p:spPr>
          <p:txBody>
            <a:bodyPr wrap="square">
              <a:spAutoFit/>
            </a:bodyPr>
            <a:lstStyle/>
            <a:p>
              <a:r>
                <a:rPr lang="vi-VN" sz="1600" dirty="0">
                  <a:solidFill>
                    <a:srgbClr val="27316F"/>
                  </a:solidFill>
                  <a:latin typeface="Montserrat" panose="00000500000000000000" pitchFamily="2" charset="0"/>
                </a:rPr>
                <a:t>Sai số thông tin</a:t>
              </a:r>
            </a:p>
          </p:txBody>
        </p:sp>
        <p:sp>
          <p:nvSpPr>
            <p:cNvPr id="14" name="TextBox 13">
              <a:extLst>
                <a:ext uri="{FF2B5EF4-FFF2-40B4-BE49-F238E27FC236}">
                  <a16:creationId xmlns:a16="http://schemas.microsoft.com/office/drawing/2014/main" id="{AA264387-62F3-6DCE-6912-6BDCE30643A1}"/>
                </a:ext>
              </a:extLst>
            </p:cNvPr>
            <p:cNvSpPr txBox="1"/>
            <p:nvPr/>
          </p:nvSpPr>
          <p:spPr>
            <a:xfrm>
              <a:off x="3104560" y="3006876"/>
              <a:ext cx="5545108" cy="1569660"/>
            </a:xfrm>
            <a:prstGeom prst="rect">
              <a:avLst/>
            </a:prstGeom>
            <a:noFill/>
          </p:spPr>
          <p:txBody>
            <a:bodyPr wrap="square" rtlCol="0">
              <a:spAutoFit/>
            </a:bodyPr>
            <a:lstStyle/>
            <a:p>
              <a:pPr marL="0" indent="0">
                <a:buClr>
                  <a:srgbClr val="27316F"/>
                </a:buClr>
                <a:buSzPts val="1200"/>
                <a:buFont typeface="Montserrat"/>
                <a:buNone/>
              </a:pPr>
              <a:r>
                <a:rPr lang="vi-VN" sz="1600" dirty="0">
                  <a:solidFill>
                    <a:srgbClr val="27316F"/>
                  </a:solidFill>
                  <a:uFill>
                    <a:noFill/>
                  </a:uFill>
                  <a:latin typeface="Montserrat" panose="00000500000000000000" pitchFamily="2" charset="0"/>
                </a:rPr>
                <a:t>Xây dựng phương pháp nghiên cứu khoa học</a:t>
              </a:r>
            </a:p>
            <a:p>
              <a:pPr marL="0" indent="0">
                <a:buClr>
                  <a:srgbClr val="27316F"/>
                </a:buClr>
                <a:buSzPts val="1200"/>
                <a:buFont typeface="Montserrat"/>
                <a:buNone/>
              </a:pPr>
              <a:r>
                <a:rPr lang="vi-VN" sz="1600" dirty="0">
                  <a:solidFill>
                    <a:srgbClr val="27316F"/>
                  </a:solidFill>
                  <a:uFill>
                    <a:noFill/>
                  </a:uFill>
                  <a:latin typeface="Montserrat" panose="00000500000000000000" pitchFamily="2" charset="0"/>
                </a:rPr>
                <a:t>Điều tra viên là những người có chuyên môn và được tập huấn kĩ</a:t>
              </a:r>
            </a:p>
            <a:p>
              <a:pPr marL="0" indent="0">
                <a:buClr>
                  <a:srgbClr val="27316F"/>
                </a:buClr>
                <a:buSzPts val="1200"/>
                <a:buFont typeface="Montserrat"/>
                <a:buNone/>
              </a:pPr>
              <a:r>
                <a:rPr lang="vi-VN" sz="1600" dirty="0">
                  <a:solidFill>
                    <a:srgbClr val="27316F"/>
                  </a:solidFill>
                  <a:uFill>
                    <a:noFill/>
                  </a:uFill>
                  <a:latin typeface="Montserrat" panose="00000500000000000000" pitchFamily="2" charset="0"/>
                </a:rPr>
                <a:t>Giám sát, kiểm tra tính chính xác của số liệu ngay tại thực địa</a:t>
              </a:r>
              <a:endParaRPr lang="vi-VN" sz="1600" dirty="0">
                <a:solidFill>
                  <a:srgbClr val="27316F"/>
                </a:solidFill>
                <a:latin typeface="Montserrat" panose="00000500000000000000" pitchFamily="2" charset="0"/>
              </a:endParaRPr>
            </a:p>
            <a:p>
              <a:endParaRPr lang="vi-VN" sz="1600" dirty="0"/>
            </a:p>
          </p:txBody>
        </p:sp>
      </p:grpSp>
      <p:grpSp>
        <p:nvGrpSpPr>
          <p:cNvPr id="32" name="Group 31">
            <a:extLst>
              <a:ext uri="{FF2B5EF4-FFF2-40B4-BE49-F238E27FC236}">
                <a16:creationId xmlns:a16="http://schemas.microsoft.com/office/drawing/2014/main" id="{A6493C7D-306E-E818-1FC0-2B533753A2F9}"/>
              </a:ext>
            </a:extLst>
          </p:cNvPr>
          <p:cNvGrpSpPr/>
          <p:nvPr/>
        </p:nvGrpSpPr>
        <p:grpSpPr>
          <a:xfrm>
            <a:off x="738454" y="1370528"/>
            <a:ext cx="1469775" cy="572700"/>
            <a:chOff x="994510" y="1284262"/>
            <a:chExt cx="1469775" cy="572700"/>
          </a:xfrm>
        </p:grpSpPr>
        <p:grpSp>
          <p:nvGrpSpPr>
            <p:cNvPr id="22" name="Google Shape;13299;p69">
              <a:extLst>
                <a:ext uri="{FF2B5EF4-FFF2-40B4-BE49-F238E27FC236}">
                  <a16:creationId xmlns:a16="http://schemas.microsoft.com/office/drawing/2014/main" id="{5F99D851-9852-0470-B2AF-79CAF6F71641}"/>
                </a:ext>
              </a:extLst>
            </p:cNvPr>
            <p:cNvGrpSpPr/>
            <p:nvPr/>
          </p:nvGrpSpPr>
          <p:grpSpPr>
            <a:xfrm>
              <a:off x="994510" y="1284262"/>
              <a:ext cx="477196" cy="572700"/>
              <a:chOff x="4129482" y="3681059"/>
              <a:chExt cx="355402" cy="354291"/>
            </a:xfrm>
            <a:solidFill>
              <a:srgbClr val="FF0000"/>
            </a:solidFill>
          </p:grpSpPr>
          <p:sp>
            <p:nvSpPr>
              <p:cNvPr id="23" name="Google Shape;13300;p69">
                <a:extLst>
                  <a:ext uri="{FF2B5EF4-FFF2-40B4-BE49-F238E27FC236}">
                    <a16:creationId xmlns:a16="http://schemas.microsoft.com/office/drawing/2014/main" id="{B6256D54-662F-1EA7-6364-812A106588F1}"/>
                  </a:ext>
                </a:extLst>
              </p:cNvPr>
              <p:cNvSpPr/>
              <p:nvPr/>
            </p:nvSpPr>
            <p:spPr>
              <a:xfrm>
                <a:off x="4313979" y="3719578"/>
                <a:ext cx="133117" cy="225016"/>
              </a:xfrm>
              <a:custGeom>
                <a:avLst/>
                <a:gdLst/>
                <a:ahLst/>
                <a:cxnLst/>
                <a:rect l="l" t="t" r="r" b="b"/>
                <a:pathLst>
                  <a:path w="4192" h="7086" extrusionOk="0">
                    <a:moveTo>
                      <a:pt x="173" y="0"/>
                    </a:moveTo>
                    <a:cubicBezTo>
                      <a:pt x="96" y="0"/>
                      <a:pt x="23" y="68"/>
                      <a:pt x="12" y="156"/>
                    </a:cubicBezTo>
                    <a:cubicBezTo>
                      <a:pt x="0" y="240"/>
                      <a:pt x="72" y="323"/>
                      <a:pt x="167" y="335"/>
                    </a:cubicBezTo>
                    <a:cubicBezTo>
                      <a:pt x="1167" y="418"/>
                      <a:pt x="2108" y="883"/>
                      <a:pt x="2798" y="1633"/>
                    </a:cubicBezTo>
                    <a:cubicBezTo>
                      <a:pt x="3501" y="2383"/>
                      <a:pt x="3870" y="3359"/>
                      <a:pt x="3870" y="4383"/>
                    </a:cubicBezTo>
                    <a:cubicBezTo>
                      <a:pt x="3870" y="5217"/>
                      <a:pt x="3620" y="6002"/>
                      <a:pt x="3156" y="6693"/>
                    </a:cubicBezTo>
                    <a:lnTo>
                      <a:pt x="893" y="4407"/>
                    </a:lnTo>
                    <a:cubicBezTo>
                      <a:pt x="864" y="4377"/>
                      <a:pt x="822" y="4362"/>
                      <a:pt x="779" y="4362"/>
                    </a:cubicBezTo>
                    <a:cubicBezTo>
                      <a:pt x="736" y="4362"/>
                      <a:pt x="691" y="4377"/>
                      <a:pt x="655" y="4407"/>
                    </a:cubicBezTo>
                    <a:cubicBezTo>
                      <a:pt x="596" y="4467"/>
                      <a:pt x="596" y="4574"/>
                      <a:pt x="655" y="4645"/>
                    </a:cubicBezTo>
                    <a:lnTo>
                      <a:pt x="3048" y="7050"/>
                    </a:lnTo>
                    <a:cubicBezTo>
                      <a:pt x="3084" y="7074"/>
                      <a:pt x="3120" y="7086"/>
                      <a:pt x="3167" y="7086"/>
                    </a:cubicBezTo>
                    <a:lnTo>
                      <a:pt x="3179" y="7086"/>
                    </a:lnTo>
                    <a:cubicBezTo>
                      <a:pt x="3227" y="7086"/>
                      <a:pt x="3275" y="7062"/>
                      <a:pt x="3298" y="7026"/>
                    </a:cubicBezTo>
                    <a:cubicBezTo>
                      <a:pt x="3882" y="6252"/>
                      <a:pt x="4191" y="5348"/>
                      <a:pt x="4191" y="4383"/>
                    </a:cubicBezTo>
                    <a:cubicBezTo>
                      <a:pt x="4191" y="3276"/>
                      <a:pt x="3775" y="2228"/>
                      <a:pt x="3036" y="1407"/>
                    </a:cubicBezTo>
                    <a:cubicBezTo>
                      <a:pt x="2286" y="597"/>
                      <a:pt x="1274" y="97"/>
                      <a:pt x="191" y="2"/>
                    </a:cubicBezTo>
                    <a:cubicBezTo>
                      <a:pt x="185" y="1"/>
                      <a:pt x="179" y="0"/>
                      <a:pt x="1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4" name="Google Shape;13301;p69">
                <a:extLst>
                  <a:ext uri="{FF2B5EF4-FFF2-40B4-BE49-F238E27FC236}">
                    <a16:creationId xmlns:a16="http://schemas.microsoft.com/office/drawing/2014/main" id="{40B7EC23-0862-C574-631A-C3C7D9898DC0}"/>
                  </a:ext>
                </a:extLst>
              </p:cNvPr>
              <p:cNvSpPr/>
              <p:nvPr/>
            </p:nvSpPr>
            <p:spPr>
              <a:xfrm>
                <a:off x="4220968" y="3719197"/>
                <a:ext cx="106284" cy="132387"/>
              </a:xfrm>
              <a:custGeom>
                <a:avLst/>
                <a:gdLst/>
                <a:ahLst/>
                <a:cxnLst/>
                <a:rect l="l" t="t" r="r" b="b"/>
                <a:pathLst>
                  <a:path w="3347" h="4169" extrusionOk="0">
                    <a:moveTo>
                      <a:pt x="2340" y="1"/>
                    </a:moveTo>
                    <a:cubicBezTo>
                      <a:pt x="2334" y="1"/>
                      <a:pt x="2328" y="1"/>
                      <a:pt x="2322" y="2"/>
                    </a:cubicBezTo>
                    <a:cubicBezTo>
                      <a:pt x="1501" y="73"/>
                      <a:pt x="715" y="371"/>
                      <a:pt x="60" y="883"/>
                    </a:cubicBezTo>
                    <a:cubicBezTo>
                      <a:pt x="12" y="907"/>
                      <a:pt x="0" y="954"/>
                      <a:pt x="0" y="1002"/>
                    </a:cubicBezTo>
                    <a:cubicBezTo>
                      <a:pt x="0" y="1038"/>
                      <a:pt x="12" y="1085"/>
                      <a:pt x="36" y="1133"/>
                    </a:cubicBezTo>
                    <a:lnTo>
                      <a:pt x="3048" y="4121"/>
                    </a:lnTo>
                    <a:cubicBezTo>
                      <a:pt x="3072" y="4157"/>
                      <a:pt x="3120" y="4169"/>
                      <a:pt x="3167" y="4169"/>
                    </a:cubicBezTo>
                    <a:cubicBezTo>
                      <a:pt x="3203" y="4169"/>
                      <a:pt x="3251" y="4157"/>
                      <a:pt x="3287" y="4121"/>
                    </a:cubicBezTo>
                    <a:cubicBezTo>
                      <a:pt x="3346" y="4062"/>
                      <a:pt x="3346" y="3955"/>
                      <a:pt x="3287" y="3883"/>
                    </a:cubicBezTo>
                    <a:lnTo>
                      <a:pt x="429" y="1026"/>
                    </a:lnTo>
                    <a:cubicBezTo>
                      <a:pt x="1001" y="645"/>
                      <a:pt x="1655" y="383"/>
                      <a:pt x="2358" y="323"/>
                    </a:cubicBezTo>
                    <a:cubicBezTo>
                      <a:pt x="2363" y="324"/>
                      <a:pt x="2367" y="324"/>
                      <a:pt x="2372" y="324"/>
                    </a:cubicBezTo>
                    <a:cubicBezTo>
                      <a:pt x="2449" y="324"/>
                      <a:pt x="2512" y="235"/>
                      <a:pt x="2501" y="157"/>
                    </a:cubicBezTo>
                    <a:cubicBezTo>
                      <a:pt x="2479" y="68"/>
                      <a:pt x="2416" y="1"/>
                      <a:pt x="23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5" name="Google Shape;13302;p69">
                <a:extLst>
                  <a:ext uri="{FF2B5EF4-FFF2-40B4-BE49-F238E27FC236}">
                    <a16:creationId xmlns:a16="http://schemas.microsoft.com/office/drawing/2014/main" id="{9F65167F-6797-2B0E-BA20-DF2EBED9E4F3}"/>
                  </a:ext>
                </a:extLst>
              </p:cNvPr>
              <p:cNvSpPr/>
              <p:nvPr/>
            </p:nvSpPr>
            <p:spPr>
              <a:xfrm>
                <a:off x="4167270" y="3772545"/>
                <a:ext cx="226127" cy="225746"/>
              </a:xfrm>
              <a:custGeom>
                <a:avLst/>
                <a:gdLst/>
                <a:ahLst/>
                <a:cxnLst/>
                <a:rect l="l" t="t" r="r" b="b"/>
                <a:pathLst>
                  <a:path w="7121" h="7109" extrusionOk="0">
                    <a:moveTo>
                      <a:pt x="1037" y="405"/>
                    </a:moveTo>
                    <a:lnTo>
                      <a:pt x="6704" y="6061"/>
                    </a:lnTo>
                    <a:cubicBezTo>
                      <a:pt x="6013" y="6537"/>
                      <a:pt x="5228" y="6775"/>
                      <a:pt x="4406" y="6775"/>
                    </a:cubicBezTo>
                    <a:cubicBezTo>
                      <a:pt x="2168" y="6775"/>
                      <a:pt x="334" y="4942"/>
                      <a:pt x="334" y="2703"/>
                    </a:cubicBezTo>
                    <a:cubicBezTo>
                      <a:pt x="334" y="1882"/>
                      <a:pt x="572" y="1096"/>
                      <a:pt x="1037" y="405"/>
                    </a:cubicBezTo>
                    <a:close/>
                    <a:moveTo>
                      <a:pt x="1001" y="1"/>
                    </a:moveTo>
                    <a:cubicBezTo>
                      <a:pt x="953" y="1"/>
                      <a:pt x="918" y="36"/>
                      <a:pt x="882" y="60"/>
                    </a:cubicBezTo>
                    <a:cubicBezTo>
                      <a:pt x="298" y="822"/>
                      <a:pt x="1" y="1739"/>
                      <a:pt x="1" y="2703"/>
                    </a:cubicBezTo>
                    <a:cubicBezTo>
                      <a:pt x="1" y="5120"/>
                      <a:pt x="1989" y="7109"/>
                      <a:pt x="4406" y="7109"/>
                    </a:cubicBezTo>
                    <a:cubicBezTo>
                      <a:pt x="5382" y="7109"/>
                      <a:pt x="6287" y="6811"/>
                      <a:pt x="7061" y="6228"/>
                    </a:cubicBezTo>
                    <a:cubicBezTo>
                      <a:pt x="7109" y="6192"/>
                      <a:pt x="7121" y="6156"/>
                      <a:pt x="7121" y="6108"/>
                    </a:cubicBezTo>
                    <a:cubicBezTo>
                      <a:pt x="7121" y="6061"/>
                      <a:pt x="7109" y="6013"/>
                      <a:pt x="7073" y="5978"/>
                    </a:cubicBezTo>
                    <a:lnTo>
                      <a:pt x="1132" y="36"/>
                    </a:lnTo>
                    <a:cubicBezTo>
                      <a:pt x="1096" y="24"/>
                      <a:pt x="1048" y="1"/>
                      <a:pt x="100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6" name="Google Shape;13303;p69">
                <a:extLst>
                  <a:ext uri="{FF2B5EF4-FFF2-40B4-BE49-F238E27FC236}">
                    <a16:creationId xmlns:a16="http://schemas.microsoft.com/office/drawing/2014/main" id="{E256FBB5-E432-BE32-6594-31C5611452FF}"/>
                  </a:ext>
                </a:extLst>
              </p:cNvPr>
              <p:cNvSpPr/>
              <p:nvPr/>
            </p:nvSpPr>
            <p:spPr>
              <a:xfrm>
                <a:off x="4129482" y="3681059"/>
                <a:ext cx="355402" cy="354291"/>
              </a:xfrm>
              <a:custGeom>
                <a:avLst/>
                <a:gdLst/>
                <a:ahLst/>
                <a:cxnLst/>
                <a:rect l="l" t="t" r="r" b="b"/>
                <a:pathLst>
                  <a:path w="11192" h="11157" extrusionOk="0">
                    <a:moveTo>
                      <a:pt x="5596" y="0"/>
                    </a:moveTo>
                    <a:cubicBezTo>
                      <a:pt x="4096" y="0"/>
                      <a:pt x="2703" y="572"/>
                      <a:pt x="1643" y="1631"/>
                    </a:cubicBezTo>
                    <a:cubicBezTo>
                      <a:pt x="584" y="2691"/>
                      <a:pt x="0" y="4096"/>
                      <a:pt x="0" y="5584"/>
                    </a:cubicBezTo>
                    <a:cubicBezTo>
                      <a:pt x="0" y="7013"/>
                      <a:pt x="536" y="8358"/>
                      <a:pt x="1512" y="9406"/>
                    </a:cubicBezTo>
                    <a:cubicBezTo>
                      <a:pt x="2477" y="10430"/>
                      <a:pt x="3786" y="11061"/>
                      <a:pt x="5191" y="11156"/>
                    </a:cubicBezTo>
                    <a:cubicBezTo>
                      <a:pt x="5286" y="11156"/>
                      <a:pt x="5358" y="11097"/>
                      <a:pt x="5382" y="11014"/>
                    </a:cubicBezTo>
                    <a:cubicBezTo>
                      <a:pt x="5382" y="10918"/>
                      <a:pt x="5322" y="10847"/>
                      <a:pt x="5227" y="10835"/>
                    </a:cubicBezTo>
                    <a:cubicBezTo>
                      <a:pt x="3905" y="10740"/>
                      <a:pt x="2667" y="10144"/>
                      <a:pt x="1762" y="9180"/>
                    </a:cubicBezTo>
                    <a:cubicBezTo>
                      <a:pt x="834" y="8192"/>
                      <a:pt x="333" y="6930"/>
                      <a:pt x="333" y="5572"/>
                    </a:cubicBezTo>
                    <a:cubicBezTo>
                      <a:pt x="333" y="4179"/>
                      <a:pt x="881" y="2858"/>
                      <a:pt x="1881" y="1858"/>
                    </a:cubicBezTo>
                    <a:cubicBezTo>
                      <a:pt x="2881" y="858"/>
                      <a:pt x="4203" y="310"/>
                      <a:pt x="5596" y="310"/>
                    </a:cubicBezTo>
                    <a:cubicBezTo>
                      <a:pt x="7001" y="310"/>
                      <a:pt x="8323" y="858"/>
                      <a:pt x="9323" y="1858"/>
                    </a:cubicBezTo>
                    <a:cubicBezTo>
                      <a:pt x="10323" y="2858"/>
                      <a:pt x="10871" y="4179"/>
                      <a:pt x="10871" y="5572"/>
                    </a:cubicBezTo>
                    <a:cubicBezTo>
                      <a:pt x="10871" y="6918"/>
                      <a:pt x="10359" y="8192"/>
                      <a:pt x="9442" y="9180"/>
                    </a:cubicBezTo>
                    <a:cubicBezTo>
                      <a:pt x="8525" y="10144"/>
                      <a:pt x="7299" y="10740"/>
                      <a:pt x="5977" y="10835"/>
                    </a:cubicBezTo>
                    <a:cubicBezTo>
                      <a:pt x="5882" y="10835"/>
                      <a:pt x="5810" y="10918"/>
                      <a:pt x="5822" y="11014"/>
                    </a:cubicBezTo>
                    <a:cubicBezTo>
                      <a:pt x="5822" y="11097"/>
                      <a:pt x="5894" y="11156"/>
                      <a:pt x="5989" y="11156"/>
                    </a:cubicBezTo>
                    <a:lnTo>
                      <a:pt x="6001" y="11156"/>
                    </a:lnTo>
                    <a:cubicBezTo>
                      <a:pt x="7418" y="11061"/>
                      <a:pt x="8727" y="10442"/>
                      <a:pt x="9692" y="9406"/>
                    </a:cubicBezTo>
                    <a:cubicBezTo>
                      <a:pt x="10656" y="8358"/>
                      <a:pt x="11192" y="7013"/>
                      <a:pt x="11192" y="5584"/>
                    </a:cubicBezTo>
                    <a:cubicBezTo>
                      <a:pt x="11192" y="4096"/>
                      <a:pt x="10597" y="2691"/>
                      <a:pt x="9561" y="1631"/>
                    </a:cubicBezTo>
                    <a:cubicBezTo>
                      <a:pt x="8501" y="572"/>
                      <a:pt x="7108" y="0"/>
                      <a:pt x="55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0000"/>
                  </a:solidFill>
                </a:endParaRPr>
              </a:p>
            </p:txBody>
          </p:sp>
        </p:grpSp>
        <p:sp>
          <p:nvSpPr>
            <p:cNvPr id="31" name="TextBox 30">
              <a:extLst>
                <a:ext uri="{FF2B5EF4-FFF2-40B4-BE49-F238E27FC236}">
                  <a16:creationId xmlns:a16="http://schemas.microsoft.com/office/drawing/2014/main" id="{0CBCF6E5-A96A-6781-AEBF-2E361E009D35}"/>
                </a:ext>
              </a:extLst>
            </p:cNvPr>
            <p:cNvSpPr txBox="1"/>
            <p:nvPr/>
          </p:nvSpPr>
          <p:spPr>
            <a:xfrm>
              <a:off x="1471706" y="1419872"/>
              <a:ext cx="992579" cy="369332"/>
            </a:xfrm>
            <a:prstGeom prst="rect">
              <a:avLst/>
            </a:prstGeom>
            <a:noFill/>
          </p:spPr>
          <p:txBody>
            <a:bodyPr wrap="none" rtlCol="0">
              <a:spAutoFit/>
            </a:bodyPr>
            <a:lstStyle/>
            <a:p>
              <a:r>
                <a:rPr lang="en-US" sz="1800" b="1" dirty="0">
                  <a:solidFill>
                    <a:srgbClr val="27316F"/>
                  </a:solidFill>
                  <a:latin typeface="Montserrat" panose="00000500000000000000" pitchFamily="2" charset="0"/>
                </a:rPr>
                <a:t>SAI SỐ</a:t>
              </a:r>
              <a:endParaRPr lang="vi-VN" sz="1800" b="1" dirty="0">
                <a:solidFill>
                  <a:srgbClr val="27316F"/>
                </a:solidFill>
                <a:latin typeface="Montserrat" panose="00000500000000000000" pitchFamily="2" charset="0"/>
              </a:endParaRPr>
            </a:p>
          </p:txBody>
        </p:sp>
      </p:grpSp>
      <p:grpSp>
        <p:nvGrpSpPr>
          <p:cNvPr id="35" name="Group 34">
            <a:extLst>
              <a:ext uri="{FF2B5EF4-FFF2-40B4-BE49-F238E27FC236}">
                <a16:creationId xmlns:a16="http://schemas.microsoft.com/office/drawing/2014/main" id="{B0E35FAA-536E-AF33-B3A2-54C9BFC89B73}"/>
              </a:ext>
            </a:extLst>
          </p:cNvPr>
          <p:cNvGrpSpPr/>
          <p:nvPr/>
        </p:nvGrpSpPr>
        <p:grpSpPr>
          <a:xfrm>
            <a:off x="3218386" y="1370528"/>
            <a:ext cx="2904466" cy="575164"/>
            <a:chOff x="3218386" y="1370528"/>
            <a:chExt cx="2904466" cy="575164"/>
          </a:xfrm>
        </p:grpSpPr>
        <p:grpSp>
          <p:nvGrpSpPr>
            <p:cNvPr id="27" name="Google Shape;13304;p69">
              <a:extLst>
                <a:ext uri="{FF2B5EF4-FFF2-40B4-BE49-F238E27FC236}">
                  <a16:creationId xmlns:a16="http://schemas.microsoft.com/office/drawing/2014/main" id="{7497867A-83F9-3C1F-7F03-5B901E703697}"/>
                </a:ext>
              </a:extLst>
            </p:cNvPr>
            <p:cNvGrpSpPr/>
            <p:nvPr/>
          </p:nvGrpSpPr>
          <p:grpSpPr>
            <a:xfrm>
              <a:off x="3218386" y="1370528"/>
              <a:ext cx="477239" cy="575164"/>
              <a:chOff x="4673540" y="3680297"/>
              <a:chExt cx="355434" cy="355815"/>
            </a:xfrm>
            <a:solidFill>
              <a:srgbClr val="00B050"/>
            </a:solidFill>
          </p:grpSpPr>
          <p:sp>
            <p:nvSpPr>
              <p:cNvPr id="28" name="Google Shape;13305;p69">
                <a:extLst>
                  <a:ext uri="{FF2B5EF4-FFF2-40B4-BE49-F238E27FC236}">
                    <a16:creationId xmlns:a16="http://schemas.microsoft.com/office/drawing/2014/main" id="{4981F055-4791-2B3E-8706-2168B21F7DCE}"/>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306;p69">
                <a:extLst>
                  <a:ext uri="{FF2B5EF4-FFF2-40B4-BE49-F238E27FC236}">
                    <a16:creationId xmlns:a16="http://schemas.microsoft.com/office/drawing/2014/main" id="{49CF0327-3F1F-F9C9-47A1-EE365A827BB7}"/>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307;p69">
                <a:extLst>
                  <a:ext uri="{FF2B5EF4-FFF2-40B4-BE49-F238E27FC236}">
                    <a16:creationId xmlns:a16="http://schemas.microsoft.com/office/drawing/2014/main" id="{BD7752C8-762C-F06D-F0AF-9CB66A646F43}"/>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TextBox 32">
              <a:extLst>
                <a:ext uri="{FF2B5EF4-FFF2-40B4-BE49-F238E27FC236}">
                  <a16:creationId xmlns:a16="http://schemas.microsoft.com/office/drawing/2014/main" id="{812CC819-B855-1BA2-230D-43CE66E91EDE}"/>
                </a:ext>
              </a:extLst>
            </p:cNvPr>
            <p:cNvSpPr txBox="1"/>
            <p:nvPr/>
          </p:nvSpPr>
          <p:spPr>
            <a:xfrm>
              <a:off x="3695584" y="1506138"/>
              <a:ext cx="2427268" cy="369332"/>
            </a:xfrm>
            <a:prstGeom prst="rect">
              <a:avLst/>
            </a:prstGeom>
            <a:noFill/>
          </p:spPr>
          <p:txBody>
            <a:bodyPr wrap="none" rtlCol="0">
              <a:spAutoFit/>
            </a:bodyPr>
            <a:lstStyle/>
            <a:p>
              <a:r>
                <a:rPr lang="vi-VN" sz="1800" b="1" dirty="0">
                  <a:solidFill>
                    <a:srgbClr val="27316F"/>
                  </a:solidFill>
                  <a:latin typeface="Montserrat" panose="00000500000000000000" pitchFamily="2" charset="0"/>
                </a:rPr>
                <a:t>CÁCH KHẮC PHỤC</a:t>
              </a:r>
            </a:p>
          </p:txBody>
        </p:sp>
      </p:grpSp>
    </p:spTree>
    <p:extLst>
      <p:ext uri="{BB962C8B-B14F-4D97-AF65-F5344CB8AC3E}">
        <p14:creationId xmlns:p14="http://schemas.microsoft.com/office/powerpoint/2010/main" val="158531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par>
                                <p:cTn id="8" presetID="16" presetClass="entr" presetSubtype="21"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barn(inVertical)">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arn(inVertic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arn(outVertical)">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1FE29-0C92-8272-8FCE-A4B4007ADFDB}"/>
              </a:ext>
            </a:extLst>
          </p:cNvPr>
          <p:cNvSpPr>
            <a:spLocks noGrp="1"/>
          </p:cNvSpPr>
          <p:nvPr>
            <p:ph type="title"/>
          </p:nvPr>
        </p:nvSpPr>
        <p:spPr>
          <a:xfrm>
            <a:off x="778706" y="269871"/>
            <a:ext cx="7586587" cy="572700"/>
          </a:xfrm>
        </p:spPr>
        <p:txBody>
          <a:bodyPr/>
          <a:lstStyle/>
          <a:p>
            <a:r>
              <a:rPr lang="vi-VN" dirty="0"/>
              <a:t>QUẢN LÝ VÀ PHÂN TÍCH SỐ LIỆU</a:t>
            </a:r>
          </a:p>
        </p:txBody>
      </p:sp>
      <p:pic>
        <p:nvPicPr>
          <p:cNvPr id="2050" name="Picture 2" descr="EpiData course">
            <a:extLst>
              <a:ext uri="{FF2B5EF4-FFF2-40B4-BE49-F238E27FC236}">
                <a16:creationId xmlns:a16="http://schemas.microsoft.com/office/drawing/2014/main" id="{11CF1339-B8ED-E9AA-5D36-FF291ED6C3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454" y="1890169"/>
            <a:ext cx="1839210" cy="166292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ải Phần mềm SPSS: Công cụ phân tích dữ liệu khoa học">
            <a:extLst>
              <a:ext uri="{FF2B5EF4-FFF2-40B4-BE49-F238E27FC236}">
                <a16:creationId xmlns:a16="http://schemas.microsoft.com/office/drawing/2014/main" id="{DEB14C0C-22DF-BAAD-E9BE-7402993D06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0996" y="1890169"/>
            <a:ext cx="1662928" cy="166292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1E06193-6C2B-4F03-B0C1-03B0D996CCAD}"/>
              </a:ext>
            </a:extLst>
          </p:cNvPr>
          <p:cNvSpPr/>
          <p:nvPr/>
        </p:nvSpPr>
        <p:spPr>
          <a:xfrm>
            <a:off x="261258" y="0"/>
            <a:ext cx="477196" cy="60089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3</a:t>
            </a:r>
            <a:endParaRPr lang="vi-VN" sz="2000" b="1" dirty="0">
              <a:latin typeface="Montserrat" panose="00000500000000000000" pitchFamily="2" charset="0"/>
            </a:endParaRPr>
          </a:p>
        </p:txBody>
      </p:sp>
      <p:pic>
        <p:nvPicPr>
          <p:cNvPr id="7" name="Picture 6">
            <a:extLst>
              <a:ext uri="{FF2B5EF4-FFF2-40B4-BE49-F238E27FC236}">
                <a16:creationId xmlns:a16="http://schemas.microsoft.com/office/drawing/2014/main" id="{BF898F08-60FF-E4D3-DCF4-023AD94FBF0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Google Shape;4977;p63">
            <a:extLst>
              <a:ext uri="{FF2B5EF4-FFF2-40B4-BE49-F238E27FC236}">
                <a16:creationId xmlns:a16="http://schemas.microsoft.com/office/drawing/2014/main" id="{D0904532-15A5-D7F9-8785-E5F1A80F07BA}"/>
              </a:ext>
            </a:extLst>
          </p:cNvPr>
          <p:cNvSpPr/>
          <p:nvPr/>
        </p:nvSpPr>
        <p:spPr>
          <a:xfrm>
            <a:off x="2577664" y="2346113"/>
            <a:ext cx="884038" cy="751039"/>
          </a:xfrm>
          <a:custGeom>
            <a:avLst/>
            <a:gdLst/>
            <a:ahLst/>
            <a:cxnLst/>
            <a:rect l="l" t="t" r="r" b="b"/>
            <a:pathLst>
              <a:path w="2821" h="2122" extrusionOk="0">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noFill/>
          <a:ln w="9525" cap="flat" cmpd="sng">
            <a:solidFill>
              <a:srgbClr val="27316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977;p63">
            <a:extLst>
              <a:ext uri="{FF2B5EF4-FFF2-40B4-BE49-F238E27FC236}">
                <a16:creationId xmlns:a16="http://schemas.microsoft.com/office/drawing/2014/main" id="{1501FF08-9F15-C920-E684-086A8A6AED95}"/>
              </a:ext>
            </a:extLst>
          </p:cNvPr>
          <p:cNvSpPr/>
          <p:nvPr/>
        </p:nvSpPr>
        <p:spPr>
          <a:xfrm>
            <a:off x="5375514" y="2346113"/>
            <a:ext cx="884038" cy="751039"/>
          </a:xfrm>
          <a:custGeom>
            <a:avLst/>
            <a:gdLst/>
            <a:ahLst/>
            <a:cxnLst/>
            <a:rect l="l" t="t" r="r" b="b"/>
            <a:pathLst>
              <a:path w="2821" h="2122" extrusionOk="0">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noFill/>
          <a:ln w="9525" cap="flat"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685;p68">
            <a:extLst>
              <a:ext uri="{FF2B5EF4-FFF2-40B4-BE49-F238E27FC236}">
                <a16:creationId xmlns:a16="http://schemas.microsoft.com/office/drawing/2014/main" id="{24174C1C-6E36-8347-F13B-B26A0D310060}"/>
              </a:ext>
            </a:extLst>
          </p:cNvPr>
          <p:cNvSpPr/>
          <p:nvPr/>
        </p:nvSpPr>
        <p:spPr>
          <a:xfrm>
            <a:off x="6466201" y="1794871"/>
            <a:ext cx="1839210" cy="2019483"/>
          </a:xfrm>
          <a:custGeom>
            <a:avLst/>
            <a:gdLst/>
            <a:ahLst/>
            <a:cxnLst/>
            <a:rect l="l" t="t" r="r" b="b"/>
            <a:pathLst>
              <a:path w="4733" h="5225" extrusionOk="0">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solidFill>
            <a:srgbClr val="F0DBD4"/>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102BF975-A2D8-0FD1-5E81-77E16833080D}"/>
                  </a:ext>
                </a:extLst>
              </p:cNvPr>
              <p:cNvSpPr txBox="1"/>
              <p:nvPr/>
            </p:nvSpPr>
            <p:spPr>
              <a:xfrm>
                <a:off x="6516269" y="1890169"/>
                <a:ext cx="1739073" cy="1754326"/>
              </a:xfrm>
              <a:prstGeom prst="rect">
                <a:avLst/>
              </a:prstGeom>
              <a:noFill/>
            </p:spPr>
            <p:txBody>
              <a:bodyPr wrap="square" rtlCol="0">
                <a:spAutoFit/>
              </a:bodyPr>
              <a:lstStyle/>
              <a:p>
                <a:r>
                  <a:rPr lang="vi-VN" sz="1800" dirty="0">
                    <a:latin typeface="Montserrat" panose="00000500000000000000" pitchFamily="2" charset="0"/>
                  </a:rPr>
                  <a:t>Sử dụng test </a:t>
                </a:r>
                <a14:m>
                  <m:oMath xmlns:m="http://schemas.openxmlformats.org/officeDocument/2006/math">
                    <m:sSup>
                      <m:sSupPr>
                        <m:ctrlPr>
                          <a:rPr lang="vi-VN" sz="1800" i="1" smtClean="0">
                            <a:latin typeface="Cambria Math" panose="02040503050406030204" pitchFamily="18" charset="0"/>
                            <a:ea typeface="Cambria Math" panose="02040503050406030204" pitchFamily="18" charset="0"/>
                          </a:rPr>
                        </m:ctrlPr>
                      </m:sSupPr>
                      <m:e>
                        <m:r>
                          <a:rPr lang="vi-VN" sz="1800" i="1">
                            <a:latin typeface="Cambria Math" panose="02040503050406030204" pitchFamily="18" charset="0"/>
                            <a:ea typeface="Cambria Math" panose="02040503050406030204" pitchFamily="18" charset="0"/>
                          </a:rPr>
                          <m:t>𝜒</m:t>
                        </m:r>
                      </m:e>
                      <m:sup>
                        <m:r>
                          <a:rPr lang="vi-VN" sz="1800" b="0" i="1" smtClean="0">
                            <a:latin typeface="Cambria Math" panose="02040503050406030204" pitchFamily="18" charset="0"/>
                            <a:ea typeface="Cambria Math" panose="02040503050406030204" pitchFamily="18" charset="0"/>
                          </a:rPr>
                          <m:t>2</m:t>
                        </m:r>
                      </m:sup>
                    </m:sSup>
                  </m:oMath>
                </a14:m>
                <a:r>
                  <a:rPr lang="vi-VN" sz="1800" dirty="0">
                    <a:latin typeface="Montserrat" panose="00000500000000000000" pitchFamily="2" charset="0"/>
                  </a:rPr>
                  <a:t> so sánh tỷ lệ và kiểm định tính độc lập có ý nghĩa p&lt;0.05</a:t>
                </a:r>
              </a:p>
            </p:txBody>
          </p:sp>
        </mc:Choice>
        <mc:Fallback>
          <p:sp>
            <p:nvSpPr>
              <p:cNvPr id="4" name="TextBox 3">
                <a:extLst>
                  <a:ext uri="{FF2B5EF4-FFF2-40B4-BE49-F238E27FC236}">
                    <a16:creationId xmlns:a16="http://schemas.microsoft.com/office/drawing/2014/main" id="{102BF975-A2D8-0FD1-5E81-77E16833080D}"/>
                  </a:ext>
                </a:extLst>
              </p:cNvPr>
              <p:cNvSpPr txBox="1">
                <a:spLocks noRot="1" noChangeAspect="1" noMove="1" noResize="1" noEditPoints="1" noAdjustHandles="1" noChangeArrowheads="1" noChangeShapeType="1" noTextEdit="1"/>
              </p:cNvSpPr>
              <p:nvPr/>
            </p:nvSpPr>
            <p:spPr>
              <a:xfrm>
                <a:off x="6516269" y="1890169"/>
                <a:ext cx="1739073" cy="1754326"/>
              </a:xfrm>
              <a:prstGeom prst="rect">
                <a:avLst/>
              </a:prstGeom>
              <a:blipFill>
                <a:blip r:embed="rId6"/>
                <a:stretch>
                  <a:fillRect l="-3158" t="-1389" r="-5263" b="-4861"/>
                </a:stretch>
              </a:blipFill>
            </p:spPr>
            <p:txBody>
              <a:bodyPr/>
              <a:lstStyle/>
              <a:p>
                <a:r>
                  <a:rPr lang="vi-VN">
                    <a:noFill/>
                  </a:rPr>
                  <a:t> </a:t>
                </a:r>
              </a:p>
            </p:txBody>
          </p:sp>
        </mc:Fallback>
      </mc:AlternateContent>
    </p:spTree>
    <p:extLst>
      <p:ext uri="{BB962C8B-B14F-4D97-AF65-F5344CB8AC3E}">
        <p14:creationId xmlns:p14="http://schemas.microsoft.com/office/powerpoint/2010/main" val="247307811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1000" fill="hold"/>
                                        <p:tgtEl>
                                          <p:spTgt spid="2050"/>
                                        </p:tgtEl>
                                        <p:attrNameLst>
                                          <p:attrName>ppt_w</p:attrName>
                                        </p:attrNameLst>
                                      </p:cBhvr>
                                      <p:tavLst>
                                        <p:tav tm="0">
                                          <p:val>
                                            <p:fltVal val="0"/>
                                          </p:val>
                                        </p:tav>
                                        <p:tav tm="100000">
                                          <p:val>
                                            <p:strVal val="#ppt_w"/>
                                          </p:val>
                                        </p:tav>
                                      </p:tavLst>
                                    </p:anim>
                                    <p:anim calcmode="lin" valueType="num">
                                      <p:cBhvr>
                                        <p:cTn id="8" dur="1000" fill="hold"/>
                                        <p:tgtEl>
                                          <p:spTgt spid="2050"/>
                                        </p:tgtEl>
                                        <p:attrNameLst>
                                          <p:attrName>ppt_h</p:attrName>
                                        </p:attrNameLst>
                                      </p:cBhvr>
                                      <p:tavLst>
                                        <p:tav tm="0">
                                          <p:val>
                                            <p:fltVal val="0"/>
                                          </p:val>
                                        </p:tav>
                                        <p:tav tm="100000">
                                          <p:val>
                                            <p:strVal val="#ppt_h"/>
                                          </p:val>
                                        </p:tav>
                                      </p:tavLst>
                                    </p:anim>
                                    <p:anim calcmode="lin" valueType="num">
                                      <p:cBhvr>
                                        <p:cTn id="9" dur="1000" fill="hold"/>
                                        <p:tgtEl>
                                          <p:spTgt spid="2050"/>
                                        </p:tgtEl>
                                        <p:attrNameLst>
                                          <p:attrName>style.rotation</p:attrName>
                                        </p:attrNameLst>
                                      </p:cBhvr>
                                      <p:tavLst>
                                        <p:tav tm="0">
                                          <p:val>
                                            <p:fltVal val="90"/>
                                          </p:val>
                                        </p:tav>
                                        <p:tav tm="100000">
                                          <p:val>
                                            <p:fltVal val="0"/>
                                          </p:val>
                                        </p:tav>
                                      </p:tavLst>
                                    </p:anim>
                                    <p:animEffect transition="in" filter="fade">
                                      <p:cBhvr>
                                        <p:cTn id="10" dur="10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heel(1)">
                                      <p:cBhvr>
                                        <p:cTn id="15" dur="1000"/>
                                        <p:tgtEl>
                                          <p:spTgt spid="8"/>
                                        </p:tgtEl>
                                      </p:cBhvr>
                                    </p:animEffect>
                                  </p:childTnLst>
                                </p:cTn>
                              </p:par>
                              <p:par>
                                <p:cTn id="16" presetID="21" presetClass="entr" presetSubtype="1" fill="hold" nodeType="withEffect">
                                  <p:stCondLst>
                                    <p:cond delay="0"/>
                                  </p:stCondLst>
                                  <p:childTnLst>
                                    <p:set>
                                      <p:cBhvr>
                                        <p:cTn id="17" dur="1" fill="hold">
                                          <p:stCondLst>
                                            <p:cond delay="0"/>
                                          </p:stCondLst>
                                        </p:cTn>
                                        <p:tgtEl>
                                          <p:spTgt spid="2054"/>
                                        </p:tgtEl>
                                        <p:attrNameLst>
                                          <p:attrName>style.visibility</p:attrName>
                                        </p:attrNameLst>
                                      </p:cBhvr>
                                      <p:to>
                                        <p:strVal val="visible"/>
                                      </p:to>
                                    </p:set>
                                    <p:animEffect transition="in" filter="wheel(1)">
                                      <p:cBhvr>
                                        <p:cTn id="18" dur="1000"/>
                                        <p:tgtEl>
                                          <p:spTgt spid="2054"/>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randombar(horizontal)">
                                      <p:cBhvr>
                                        <p:cTn id="23" dur="500"/>
                                        <p:tgtEl>
                                          <p:spTgt spid="9"/>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randombar(horizontal)">
                                      <p:cBhvr>
                                        <p:cTn id="26" dur="500"/>
                                        <p:tgtEl>
                                          <p:spTgt spid="4"/>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randombar(horizontal)">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D4805-DFF1-0657-EE45-3896E83C08BF}"/>
              </a:ext>
            </a:extLst>
          </p:cNvPr>
          <p:cNvSpPr>
            <a:spLocks noGrp="1"/>
          </p:cNvSpPr>
          <p:nvPr>
            <p:ph type="title"/>
          </p:nvPr>
        </p:nvSpPr>
        <p:spPr>
          <a:xfrm>
            <a:off x="738454" y="300445"/>
            <a:ext cx="7586587" cy="572700"/>
          </a:xfrm>
        </p:spPr>
        <p:txBody>
          <a:bodyPr/>
          <a:lstStyle/>
          <a:p>
            <a:r>
              <a:rPr lang="vi-VN" dirty="0"/>
              <a:t>ĐẠO ĐỨC TRONG NGHIÊN CỨU</a:t>
            </a:r>
          </a:p>
        </p:txBody>
      </p:sp>
      <p:sp>
        <p:nvSpPr>
          <p:cNvPr id="3" name="Subtitle 2">
            <a:extLst>
              <a:ext uri="{FF2B5EF4-FFF2-40B4-BE49-F238E27FC236}">
                <a16:creationId xmlns:a16="http://schemas.microsoft.com/office/drawing/2014/main" id="{E3550429-C687-9372-C811-03A88FA28436}"/>
              </a:ext>
            </a:extLst>
          </p:cNvPr>
          <p:cNvSpPr>
            <a:spLocks noGrp="1"/>
          </p:cNvSpPr>
          <p:nvPr>
            <p:ph type="subTitle" idx="1"/>
          </p:nvPr>
        </p:nvSpPr>
        <p:spPr>
          <a:xfrm>
            <a:off x="284182" y="1224789"/>
            <a:ext cx="7586586" cy="3477839"/>
          </a:xfrm>
        </p:spPr>
        <p:txBody>
          <a:bodyPr/>
          <a:lstStyle/>
          <a:p>
            <a:pPr>
              <a:buClr>
                <a:srgbClr val="27316F"/>
              </a:buClr>
              <a:buFont typeface="Arial" panose="020B0604020202020204" pitchFamily="34" charset="0"/>
              <a:buChar char="•"/>
            </a:pPr>
            <a:r>
              <a:rPr lang="vi-VN" sz="1600" dirty="0">
                <a:solidFill>
                  <a:srgbClr val="27316F"/>
                </a:solidFill>
              </a:rPr>
              <a:t>Nghiên cứu được sự đồng ý cho phép của ban lãnh đạo Trường Đại học Y Dược Hải Phòng</a:t>
            </a:r>
          </a:p>
          <a:p>
            <a:pPr>
              <a:buClr>
                <a:srgbClr val="27316F"/>
              </a:buClr>
              <a:buFont typeface="Arial" panose="020B0604020202020204" pitchFamily="34" charset="0"/>
              <a:buChar char="•"/>
            </a:pPr>
            <a:r>
              <a:rPr lang="vi-VN" sz="1600" dirty="0">
                <a:solidFill>
                  <a:srgbClr val="27316F"/>
                </a:solidFill>
              </a:rPr>
              <a:t>Quy trình nghiên cứu được sự đồng ý cho phép của ban lãnh đạo Bệnh viện Đại học Y Hải Phòng</a:t>
            </a:r>
          </a:p>
          <a:p>
            <a:pPr>
              <a:buClr>
                <a:srgbClr val="27316F"/>
              </a:buClr>
              <a:buFont typeface="Arial" panose="020B0604020202020204" pitchFamily="34" charset="0"/>
              <a:buChar char="•"/>
            </a:pPr>
            <a:r>
              <a:rPr lang="vi-VN" sz="1600" dirty="0">
                <a:solidFill>
                  <a:srgbClr val="27316F"/>
                </a:solidFill>
              </a:rPr>
              <a:t>Quy trình nghiên cứu không làm ảnh hưởng đến hoạt động công tác của bệnh viện và đối tượng nghiên cứu</a:t>
            </a:r>
          </a:p>
          <a:p>
            <a:pPr>
              <a:buClr>
                <a:srgbClr val="27316F"/>
              </a:buClr>
              <a:buFont typeface="Arial" panose="020B0604020202020204" pitchFamily="34" charset="0"/>
              <a:buChar char="•"/>
            </a:pPr>
            <a:r>
              <a:rPr lang="vi-VN" sz="1600" dirty="0">
                <a:solidFill>
                  <a:srgbClr val="27316F"/>
                </a:solidFill>
              </a:rPr>
              <a:t>Đảm bảo tính khoa học của nghiên cứu</a:t>
            </a:r>
          </a:p>
          <a:p>
            <a:pPr>
              <a:buClr>
                <a:srgbClr val="27316F"/>
              </a:buClr>
              <a:buFont typeface="Arial" panose="020B0604020202020204" pitchFamily="34" charset="0"/>
              <a:buChar char="•"/>
            </a:pPr>
            <a:r>
              <a:rPr lang="vi-VN" sz="1600" dirty="0">
                <a:solidFill>
                  <a:srgbClr val="27316F"/>
                </a:solidFill>
              </a:rPr>
              <a:t>Đảm bảo tính bảo mật về các thông tin, hồ sơ bệnh án và thông tin bệnh nhân được khai thác trong hồ sơ bệnh án. Thông tin thu thập khách quan và chỉ phục vụ cho mục đích nghiên cứu</a:t>
            </a:r>
          </a:p>
          <a:p>
            <a:pPr>
              <a:buClr>
                <a:srgbClr val="27316F"/>
              </a:buClr>
              <a:buFont typeface="Arial" panose="020B0604020202020204" pitchFamily="34" charset="0"/>
              <a:buChar char="•"/>
            </a:pPr>
            <a:r>
              <a:rPr lang="vi-VN" sz="1600" dirty="0">
                <a:solidFill>
                  <a:srgbClr val="27316F"/>
                </a:solidFill>
              </a:rPr>
              <a:t>Đảm bảo lợi ích lớn hơn rủi ro đối với đối tượng nghiên cứu</a:t>
            </a:r>
          </a:p>
          <a:p>
            <a:endParaRPr lang="vi-VN" dirty="0">
              <a:solidFill>
                <a:srgbClr val="27316F"/>
              </a:solidFill>
            </a:endParaRPr>
          </a:p>
        </p:txBody>
      </p:sp>
      <p:sp>
        <p:nvSpPr>
          <p:cNvPr id="5" name="Rectangle 4">
            <a:extLst>
              <a:ext uri="{FF2B5EF4-FFF2-40B4-BE49-F238E27FC236}">
                <a16:creationId xmlns:a16="http://schemas.microsoft.com/office/drawing/2014/main" id="{E55DBF6B-7D0F-99EB-BD13-4F7C221083F1}"/>
              </a:ext>
            </a:extLst>
          </p:cNvPr>
          <p:cNvSpPr/>
          <p:nvPr/>
        </p:nvSpPr>
        <p:spPr>
          <a:xfrm>
            <a:off x="261258" y="0"/>
            <a:ext cx="477196" cy="60089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3</a:t>
            </a:r>
            <a:endParaRPr lang="vi-VN" sz="2000" b="1" dirty="0">
              <a:latin typeface="Montserrat" panose="00000500000000000000" pitchFamily="2" charset="0"/>
            </a:endParaRPr>
          </a:p>
        </p:txBody>
      </p:sp>
      <p:pic>
        <p:nvPicPr>
          <p:cNvPr id="6" name="Picture 5">
            <a:extLst>
              <a:ext uri="{FF2B5EF4-FFF2-40B4-BE49-F238E27FC236}">
                <a16:creationId xmlns:a16="http://schemas.microsoft.com/office/drawing/2014/main" id="{9EEEFF43-A8E6-25DE-2830-084B581D2DE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7094048"/>
      </p:ext>
    </p:extLst>
  </p:cSld>
  <p:clrMapOvr>
    <a:masterClrMapping/>
  </p:clrMapOvr>
  <mc:AlternateContent xmlns:mc="http://schemas.openxmlformats.org/markup-compatibility/2006">
    <mc:Choice xmlns:p159="http://schemas.microsoft.com/office/powerpoint/2015/09/main" Requires="p159">
      <p:transition spd="slow">
        <p159:morph option="byChar"/>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36"/>
          <p:cNvSpPr txBox="1">
            <a:spLocks noGrp="1"/>
          </p:cNvSpPr>
          <p:nvPr>
            <p:ph type="title"/>
          </p:nvPr>
        </p:nvSpPr>
        <p:spPr>
          <a:xfrm>
            <a:off x="4101738" y="2124146"/>
            <a:ext cx="2840806" cy="895207"/>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000" dirty="0"/>
              <a:t>KẾT QUẢ</a:t>
            </a:r>
            <a:endParaRPr sz="4000" dirty="0"/>
          </a:p>
        </p:txBody>
      </p:sp>
      <p:sp>
        <p:nvSpPr>
          <p:cNvPr id="8" name="Google Shape;280;p35">
            <a:extLst>
              <a:ext uri="{FF2B5EF4-FFF2-40B4-BE49-F238E27FC236}">
                <a16:creationId xmlns:a16="http://schemas.microsoft.com/office/drawing/2014/main" id="{E8FA670C-0B0E-D409-E044-C826E2132CB8}"/>
              </a:ext>
            </a:extLst>
          </p:cNvPr>
          <p:cNvSpPr/>
          <p:nvPr/>
        </p:nvSpPr>
        <p:spPr>
          <a:xfrm>
            <a:off x="1029854" y="1168276"/>
            <a:ext cx="2725282" cy="2684395"/>
          </a:xfrm>
          <a:prstGeom prst="round1Rect">
            <a:avLst>
              <a:gd name="adj" fmla="val 16667"/>
            </a:avLst>
          </a:prstGeom>
          <a:solidFill>
            <a:srgbClr val="0070C0"/>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2000" b="1" dirty="0">
                <a:solidFill>
                  <a:schemeClr val="bg1"/>
                </a:solidFill>
                <a:latin typeface="Montserrat" panose="00000500000000000000" pitchFamily="2" charset="0"/>
              </a:rPr>
              <a:t>4</a:t>
            </a:r>
            <a:endParaRPr sz="12000" b="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255266643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FA699-9910-4212-CC96-0B1B57F86B6B}"/>
              </a:ext>
            </a:extLst>
          </p:cNvPr>
          <p:cNvSpPr>
            <a:spLocks noGrp="1"/>
          </p:cNvSpPr>
          <p:nvPr>
            <p:ph type="title"/>
          </p:nvPr>
        </p:nvSpPr>
        <p:spPr>
          <a:xfrm>
            <a:off x="738454" y="274553"/>
            <a:ext cx="7586587" cy="572700"/>
          </a:xfrm>
        </p:spPr>
        <p:txBody>
          <a:bodyPr/>
          <a:lstStyle/>
          <a:p>
            <a:r>
              <a:rPr lang="en-US" dirty="0"/>
              <a:t>ĐẶC ĐIỂM CỦA ĐỐI TƯỢNG</a:t>
            </a:r>
            <a:endParaRPr lang="vi-VN" dirty="0"/>
          </a:p>
        </p:txBody>
      </p:sp>
      <p:sp>
        <p:nvSpPr>
          <p:cNvPr id="5" name="Rectangle 4">
            <a:extLst>
              <a:ext uri="{FF2B5EF4-FFF2-40B4-BE49-F238E27FC236}">
                <a16:creationId xmlns:a16="http://schemas.microsoft.com/office/drawing/2014/main" id="{418BDE9C-7626-C85B-0B8E-30657D6D15E8}"/>
              </a:ext>
            </a:extLst>
          </p:cNvPr>
          <p:cNvSpPr/>
          <p:nvPr/>
        </p:nvSpPr>
        <p:spPr>
          <a:xfrm>
            <a:off x="261258" y="0"/>
            <a:ext cx="477196" cy="6008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4</a:t>
            </a:r>
            <a:endParaRPr lang="vi-VN" sz="2000" b="1" dirty="0">
              <a:latin typeface="Montserrat" panose="00000500000000000000" pitchFamily="2" charset="0"/>
            </a:endParaRPr>
          </a:p>
        </p:txBody>
      </p:sp>
      <p:graphicFrame>
        <p:nvGraphicFramePr>
          <p:cNvPr id="4" name="Table 3">
            <a:extLst>
              <a:ext uri="{FF2B5EF4-FFF2-40B4-BE49-F238E27FC236}">
                <a16:creationId xmlns:a16="http://schemas.microsoft.com/office/drawing/2014/main" id="{D7CC2B91-2B7D-0AE8-8B6F-729C353582B9}"/>
              </a:ext>
            </a:extLst>
          </p:cNvPr>
          <p:cNvGraphicFramePr>
            <a:graphicFrameLocks noGrp="1"/>
          </p:cNvGraphicFramePr>
          <p:nvPr>
            <p:extLst>
              <p:ext uri="{D42A27DB-BD31-4B8C-83A1-F6EECF244321}">
                <p14:modId xmlns:p14="http://schemas.microsoft.com/office/powerpoint/2010/main" val="1819060828"/>
              </p:ext>
            </p:extLst>
          </p:nvPr>
        </p:nvGraphicFramePr>
        <p:xfrm>
          <a:off x="499856" y="1399238"/>
          <a:ext cx="7586587" cy="3620643"/>
        </p:xfrm>
        <a:graphic>
          <a:graphicData uri="http://schemas.openxmlformats.org/drawingml/2006/table">
            <a:tbl>
              <a:tblPr bandRow="1">
                <a:tableStyleId>{B301B821-A1FF-4177-AEE7-76D212191A09}</a:tableStyleId>
              </a:tblPr>
              <a:tblGrid>
                <a:gridCol w="2058765">
                  <a:extLst>
                    <a:ext uri="{9D8B030D-6E8A-4147-A177-3AD203B41FA5}">
                      <a16:colId xmlns:a16="http://schemas.microsoft.com/office/drawing/2014/main" val="3478231734"/>
                    </a:ext>
                  </a:extLst>
                </a:gridCol>
                <a:gridCol w="2058765">
                  <a:extLst>
                    <a:ext uri="{9D8B030D-6E8A-4147-A177-3AD203B41FA5}">
                      <a16:colId xmlns:a16="http://schemas.microsoft.com/office/drawing/2014/main" val="1491755856"/>
                    </a:ext>
                  </a:extLst>
                </a:gridCol>
                <a:gridCol w="1848274">
                  <a:extLst>
                    <a:ext uri="{9D8B030D-6E8A-4147-A177-3AD203B41FA5}">
                      <a16:colId xmlns:a16="http://schemas.microsoft.com/office/drawing/2014/main" val="3683811848"/>
                    </a:ext>
                  </a:extLst>
                </a:gridCol>
                <a:gridCol w="1620783">
                  <a:extLst>
                    <a:ext uri="{9D8B030D-6E8A-4147-A177-3AD203B41FA5}">
                      <a16:colId xmlns:a16="http://schemas.microsoft.com/office/drawing/2014/main" val="789457643"/>
                    </a:ext>
                  </a:extLst>
                </a:gridCol>
              </a:tblGrid>
              <a:tr h="177501">
                <a:tc gridSpan="2">
                  <a:txBody>
                    <a:bodyPr/>
                    <a:lstStyle/>
                    <a:p>
                      <a:pPr>
                        <a:lnSpc>
                          <a:spcPct val="150000"/>
                        </a:lnSpc>
                        <a:spcAft>
                          <a:spcPts val="800"/>
                        </a:spcAft>
                      </a:pPr>
                      <a:r>
                        <a:rPr lang="en-US" sz="1050" b="1" dirty="0" err="1">
                          <a:effectLst/>
                          <a:latin typeface="Montserrat" panose="00000500000000000000" pitchFamily="2" charset="0"/>
                        </a:rPr>
                        <a:t>Các</a:t>
                      </a:r>
                      <a:r>
                        <a:rPr lang="en-US" sz="1050" b="1" dirty="0">
                          <a:effectLst/>
                          <a:latin typeface="Montserrat" panose="00000500000000000000" pitchFamily="2" charset="0"/>
                        </a:rPr>
                        <a:t> </a:t>
                      </a:r>
                      <a:r>
                        <a:rPr lang="en-US" sz="1050" b="1" dirty="0" err="1">
                          <a:effectLst/>
                          <a:latin typeface="Montserrat" panose="00000500000000000000" pitchFamily="2" charset="0"/>
                        </a:rPr>
                        <a:t>đặc</a:t>
                      </a:r>
                      <a:r>
                        <a:rPr lang="en-US" sz="1050" b="1" dirty="0">
                          <a:effectLst/>
                          <a:latin typeface="Montserrat" panose="00000500000000000000" pitchFamily="2" charset="0"/>
                        </a:rPr>
                        <a:t> </a:t>
                      </a:r>
                      <a:r>
                        <a:rPr lang="en-US" sz="1050" b="1" dirty="0" err="1">
                          <a:effectLst/>
                          <a:latin typeface="Montserrat" panose="00000500000000000000" pitchFamily="2" charset="0"/>
                        </a:rPr>
                        <a:t>điểm</a:t>
                      </a:r>
                      <a:r>
                        <a:rPr lang="en-US" sz="1050" b="1" dirty="0">
                          <a:effectLst/>
                          <a:latin typeface="Montserrat" panose="00000500000000000000" pitchFamily="2" charset="0"/>
                        </a:rPr>
                        <a:t> </a:t>
                      </a:r>
                      <a:r>
                        <a:rPr lang="en-US" sz="1050" b="1" dirty="0" err="1">
                          <a:effectLst/>
                          <a:latin typeface="Montserrat" panose="00000500000000000000" pitchFamily="2" charset="0"/>
                        </a:rPr>
                        <a:t>chung</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hMerge="1">
                  <a:txBody>
                    <a:bodyPr/>
                    <a:lstStyle/>
                    <a:p>
                      <a:endParaRPr lang="vi-VN"/>
                    </a:p>
                  </a:txBody>
                  <a:tcPr/>
                </a:tc>
                <a:tc>
                  <a:txBody>
                    <a:bodyPr/>
                    <a:lstStyle/>
                    <a:p>
                      <a:pPr>
                        <a:lnSpc>
                          <a:spcPct val="150000"/>
                        </a:lnSpc>
                        <a:spcAft>
                          <a:spcPts val="800"/>
                        </a:spcAft>
                      </a:pPr>
                      <a:r>
                        <a:rPr lang="en-US" sz="1050" b="1" dirty="0" err="1">
                          <a:effectLst/>
                          <a:latin typeface="Montserrat" panose="00000500000000000000" pitchFamily="2" charset="0"/>
                        </a:rPr>
                        <a:t>Số</a:t>
                      </a:r>
                      <a:r>
                        <a:rPr lang="en-US" sz="1050" b="1" dirty="0">
                          <a:effectLst/>
                          <a:latin typeface="Montserrat" panose="00000500000000000000" pitchFamily="2" charset="0"/>
                        </a:rPr>
                        <a:t> </a:t>
                      </a:r>
                      <a:r>
                        <a:rPr lang="en-US" sz="1050" b="1" dirty="0" err="1">
                          <a:effectLst/>
                          <a:latin typeface="Montserrat" panose="00000500000000000000" pitchFamily="2" charset="0"/>
                        </a:rPr>
                        <a:t>lượng</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dirty="0" err="1">
                          <a:effectLst/>
                          <a:latin typeface="Montserrat" panose="00000500000000000000" pitchFamily="2" charset="0"/>
                        </a:rPr>
                        <a:t>Tỉ</a:t>
                      </a:r>
                      <a:r>
                        <a:rPr lang="en-US" sz="1050" b="1" dirty="0">
                          <a:effectLst/>
                          <a:latin typeface="Montserrat" panose="00000500000000000000" pitchFamily="2" charset="0"/>
                        </a:rPr>
                        <a:t> </a:t>
                      </a:r>
                      <a:r>
                        <a:rPr lang="en-US" sz="1050" b="1" dirty="0" err="1">
                          <a:effectLst/>
                          <a:latin typeface="Montserrat" panose="00000500000000000000" pitchFamily="2" charset="0"/>
                        </a:rPr>
                        <a:t>lệ</a:t>
                      </a:r>
                      <a:r>
                        <a:rPr lang="en-US" sz="1050" b="1" dirty="0">
                          <a:effectLst/>
                          <a:latin typeface="Montserrat" panose="00000500000000000000" pitchFamily="2" charset="0"/>
                        </a:rPr>
                        <a:t> %</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3092161050"/>
                  </a:ext>
                </a:extLst>
              </a:tr>
              <a:tr h="177501">
                <a:tc rowSpan="2">
                  <a:txBody>
                    <a:bodyPr/>
                    <a:lstStyle/>
                    <a:p>
                      <a:pPr>
                        <a:lnSpc>
                          <a:spcPct val="150000"/>
                        </a:lnSpc>
                        <a:spcAft>
                          <a:spcPts val="800"/>
                        </a:spcAft>
                      </a:pPr>
                      <a:r>
                        <a:rPr lang="en-US" sz="1050" b="1" dirty="0" err="1">
                          <a:effectLst/>
                          <a:latin typeface="Montserrat" panose="00000500000000000000" pitchFamily="2" charset="0"/>
                        </a:rPr>
                        <a:t>Giới</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dirty="0">
                          <a:effectLst/>
                          <a:latin typeface="Montserrat" panose="00000500000000000000" pitchFamily="2" charset="0"/>
                        </a:rPr>
                        <a:t>Nam</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dirty="0">
                          <a:effectLst/>
                          <a:latin typeface="Montserrat" panose="00000500000000000000" pitchFamily="2" charset="0"/>
                        </a:rPr>
                        <a:t> </a:t>
                      </a:r>
                      <a:endParaRPr lang="vi-VN" sz="1050"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2750916313"/>
                  </a:ext>
                </a:extLst>
              </a:tr>
              <a:tr h="177501">
                <a:tc vMerge="1">
                  <a:txBody>
                    <a:bodyPr/>
                    <a:lstStyle/>
                    <a:p>
                      <a:endParaRPr lang="vi-VN"/>
                    </a:p>
                  </a:txBody>
                  <a:tcPr/>
                </a:tc>
                <a:tc>
                  <a:txBody>
                    <a:bodyPr/>
                    <a:lstStyle/>
                    <a:p>
                      <a:pPr>
                        <a:lnSpc>
                          <a:spcPct val="150000"/>
                        </a:lnSpc>
                        <a:spcAft>
                          <a:spcPts val="800"/>
                        </a:spcAft>
                      </a:pPr>
                      <a:r>
                        <a:rPr lang="en-US" sz="1050" b="1" dirty="0" err="1">
                          <a:effectLst/>
                          <a:latin typeface="Montserrat" panose="00000500000000000000" pitchFamily="2" charset="0"/>
                        </a:rPr>
                        <a:t>Nữ</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dirty="0">
                          <a:effectLst/>
                          <a:latin typeface="Montserrat" panose="00000500000000000000" pitchFamily="2" charset="0"/>
                        </a:rPr>
                        <a:t> </a:t>
                      </a:r>
                      <a:endParaRPr lang="vi-VN" sz="1050"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835239956"/>
                  </a:ext>
                </a:extLst>
              </a:tr>
              <a:tr h="177501">
                <a:tc rowSpan="3">
                  <a:txBody>
                    <a:bodyPr/>
                    <a:lstStyle/>
                    <a:p>
                      <a:pPr>
                        <a:lnSpc>
                          <a:spcPct val="150000"/>
                        </a:lnSpc>
                        <a:spcAft>
                          <a:spcPts val="800"/>
                        </a:spcAft>
                      </a:pPr>
                      <a:r>
                        <a:rPr lang="en-US" sz="1050" b="1" dirty="0" err="1">
                          <a:effectLst/>
                          <a:latin typeface="Montserrat" panose="00000500000000000000" pitchFamily="2" charset="0"/>
                        </a:rPr>
                        <a:t>Nhóm</a:t>
                      </a:r>
                      <a:r>
                        <a:rPr lang="en-US" sz="1050" b="1" dirty="0">
                          <a:effectLst/>
                          <a:latin typeface="Montserrat" panose="00000500000000000000" pitchFamily="2" charset="0"/>
                        </a:rPr>
                        <a:t> </a:t>
                      </a:r>
                      <a:r>
                        <a:rPr lang="en-US" sz="1050" b="1" dirty="0" err="1">
                          <a:effectLst/>
                          <a:latin typeface="Montserrat" panose="00000500000000000000" pitchFamily="2" charset="0"/>
                        </a:rPr>
                        <a:t>tuổi</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a:effectLst/>
                          <a:latin typeface="Montserrat" panose="00000500000000000000" pitchFamily="2" charset="0"/>
                        </a:rPr>
                        <a:t>18- 25</a:t>
                      </a:r>
                      <a:endParaRPr lang="vi-VN" sz="1050" b="1">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4064948253"/>
                  </a:ext>
                </a:extLst>
              </a:tr>
              <a:tr h="177501">
                <a:tc vMerge="1">
                  <a:txBody>
                    <a:bodyPr/>
                    <a:lstStyle/>
                    <a:p>
                      <a:endParaRPr lang="vi-VN"/>
                    </a:p>
                  </a:txBody>
                  <a:tcPr/>
                </a:tc>
                <a:tc>
                  <a:txBody>
                    <a:bodyPr/>
                    <a:lstStyle/>
                    <a:p>
                      <a:pPr>
                        <a:lnSpc>
                          <a:spcPct val="150000"/>
                        </a:lnSpc>
                        <a:spcAft>
                          <a:spcPts val="800"/>
                        </a:spcAft>
                      </a:pPr>
                      <a:r>
                        <a:rPr lang="en-US" sz="1050" b="1">
                          <a:effectLst/>
                          <a:latin typeface="Montserrat" panose="00000500000000000000" pitchFamily="2" charset="0"/>
                        </a:rPr>
                        <a:t>26- 35</a:t>
                      </a:r>
                      <a:endParaRPr lang="vi-VN" sz="1050" b="1">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2131716811"/>
                  </a:ext>
                </a:extLst>
              </a:tr>
              <a:tr h="177501">
                <a:tc vMerge="1">
                  <a:txBody>
                    <a:bodyPr/>
                    <a:lstStyle/>
                    <a:p>
                      <a:endParaRPr lang="vi-VN"/>
                    </a:p>
                  </a:txBody>
                  <a:tcPr/>
                </a:tc>
                <a:tc>
                  <a:txBody>
                    <a:bodyPr/>
                    <a:lstStyle/>
                    <a:p>
                      <a:pPr>
                        <a:lnSpc>
                          <a:spcPct val="150000"/>
                        </a:lnSpc>
                        <a:spcAft>
                          <a:spcPts val="800"/>
                        </a:spcAft>
                      </a:pPr>
                      <a:r>
                        <a:rPr lang="en-US" sz="1050" b="1" dirty="0">
                          <a:effectLst/>
                          <a:latin typeface="Montserrat" panose="00000500000000000000" pitchFamily="2" charset="0"/>
                        </a:rPr>
                        <a:t>35-45</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dirty="0">
                          <a:effectLst/>
                          <a:latin typeface="Montserrat" panose="00000500000000000000" pitchFamily="2" charset="0"/>
                        </a:rPr>
                        <a:t> </a:t>
                      </a:r>
                      <a:endParaRPr lang="vi-VN" sz="1050"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3214260146"/>
                  </a:ext>
                </a:extLst>
              </a:tr>
              <a:tr h="177501">
                <a:tc rowSpan="3">
                  <a:txBody>
                    <a:bodyPr/>
                    <a:lstStyle/>
                    <a:p>
                      <a:pPr>
                        <a:lnSpc>
                          <a:spcPct val="150000"/>
                        </a:lnSpc>
                        <a:spcAft>
                          <a:spcPts val="800"/>
                        </a:spcAft>
                      </a:pPr>
                      <a:r>
                        <a:rPr lang="en-US" sz="1050" b="1" dirty="0" err="1">
                          <a:effectLst/>
                          <a:latin typeface="Montserrat" panose="00000500000000000000" pitchFamily="2" charset="0"/>
                        </a:rPr>
                        <a:t>Nơi</a:t>
                      </a:r>
                      <a:r>
                        <a:rPr lang="en-US" sz="1050" b="1" dirty="0">
                          <a:effectLst/>
                          <a:latin typeface="Montserrat" panose="00000500000000000000" pitchFamily="2" charset="0"/>
                        </a:rPr>
                        <a:t> </a:t>
                      </a:r>
                      <a:r>
                        <a:rPr lang="en-US" sz="1050" b="1" dirty="0" err="1">
                          <a:effectLst/>
                          <a:latin typeface="Montserrat" panose="00000500000000000000" pitchFamily="2" charset="0"/>
                        </a:rPr>
                        <a:t>cư</a:t>
                      </a:r>
                      <a:r>
                        <a:rPr lang="en-US" sz="1050" b="1" dirty="0">
                          <a:effectLst/>
                          <a:latin typeface="Montserrat" panose="00000500000000000000" pitchFamily="2" charset="0"/>
                        </a:rPr>
                        <a:t> </a:t>
                      </a:r>
                      <a:r>
                        <a:rPr lang="en-US" sz="1050" b="1" dirty="0" err="1">
                          <a:effectLst/>
                          <a:latin typeface="Montserrat" panose="00000500000000000000" pitchFamily="2" charset="0"/>
                        </a:rPr>
                        <a:t>trú</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a:effectLst/>
                          <a:latin typeface="Montserrat" panose="00000500000000000000" pitchFamily="2" charset="0"/>
                        </a:rPr>
                        <a:t>Thành thị</a:t>
                      </a:r>
                      <a:endParaRPr lang="vi-VN" sz="1050" b="1">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dirty="0">
                          <a:effectLst/>
                          <a:latin typeface="Montserrat" panose="00000500000000000000" pitchFamily="2" charset="0"/>
                        </a:rPr>
                        <a:t> </a:t>
                      </a:r>
                      <a:endParaRPr lang="vi-VN" sz="1050"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4276065679"/>
                  </a:ext>
                </a:extLst>
              </a:tr>
              <a:tr h="177501">
                <a:tc vMerge="1">
                  <a:txBody>
                    <a:bodyPr/>
                    <a:lstStyle/>
                    <a:p>
                      <a:endParaRPr lang="vi-VN"/>
                    </a:p>
                  </a:txBody>
                  <a:tcPr/>
                </a:tc>
                <a:tc>
                  <a:txBody>
                    <a:bodyPr/>
                    <a:lstStyle/>
                    <a:p>
                      <a:pPr>
                        <a:lnSpc>
                          <a:spcPct val="150000"/>
                        </a:lnSpc>
                        <a:spcAft>
                          <a:spcPts val="800"/>
                        </a:spcAft>
                      </a:pPr>
                      <a:r>
                        <a:rPr lang="en-US" sz="1050" b="1" dirty="0" err="1">
                          <a:effectLst/>
                          <a:latin typeface="Montserrat" panose="00000500000000000000" pitchFamily="2" charset="0"/>
                        </a:rPr>
                        <a:t>Nông</a:t>
                      </a:r>
                      <a:r>
                        <a:rPr lang="en-US" sz="1050" b="1" dirty="0">
                          <a:effectLst/>
                          <a:latin typeface="Montserrat" panose="00000500000000000000" pitchFamily="2" charset="0"/>
                        </a:rPr>
                        <a:t> </a:t>
                      </a:r>
                      <a:r>
                        <a:rPr lang="en-US" sz="1050" b="1" dirty="0" err="1">
                          <a:effectLst/>
                          <a:latin typeface="Montserrat" panose="00000500000000000000" pitchFamily="2" charset="0"/>
                        </a:rPr>
                        <a:t>thôn</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dirty="0">
                          <a:effectLst/>
                          <a:latin typeface="Montserrat" panose="00000500000000000000" pitchFamily="2" charset="0"/>
                        </a:rPr>
                        <a:t> </a:t>
                      </a:r>
                      <a:endParaRPr lang="vi-VN" sz="1050"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670322068"/>
                  </a:ext>
                </a:extLst>
              </a:tr>
              <a:tr h="177501">
                <a:tc vMerge="1">
                  <a:txBody>
                    <a:bodyPr/>
                    <a:lstStyle/>
                    <a:p>
                      <a:endParaRPr lang="vi-VN"/>
                    </a:p>
                  </a:txBody>
                  <a:tcPr/>
                </a:tc>
                <a:tc>
                  <a:txBody>
                    <a:bodyPr/>
                    <a:lstStyle/>
                    <a:p>
                      <a:pPr>
                        <a:lnSpc>
                          <a:spcPct val="150000"/>
                        </a:lnSpc>
                        <a:spcAft>
                          <a:spcPts val="800"/>
                        </a:spcAft>
                      </a:pPr>
                      <a:r>
                        <a:rPr lang="en-US" sz="1050" b="1">
                          <a:effectLst/>
                          <a:latin typeface="Montserrat" panose="00000500000000000000" pitchFamily="2" charset="0"/>
                        </a:rPr>
                        <a:t>Miền núi</a:t>
                      </a:r>
                      <a:endParaRPr lang="vi-VN" sz="1050" b="1">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dirty="0">
                          <a:effectLst/>
                          <a:latin typeface="Montserrat" panose="00000500000000000000" pitchFamily="2" charset="0"/>
                        </a:rPr>
                        <a:t> </a:t>
                      </a:r>
                      <a:endParaRPr lang="vi-VN" sz="1050"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955910257"/>
                  </a:ext>
                </a:extLst>
              </a:tr>
              <a:tr h="177501">
                <a:tc rowSpan="4">
                  <a:txBody>
                    <a:bodyPr/>
                    <a:lstStyle/>
                    <a:p>
                      <a:pPr>
                        <a:lnSpc>
                          <a:spcPct val="150000"/>
                        </a:lnSpc>
                        <a:spcAft>
                          <a:spcPts val="800"/>
                        </a:spcAft>
                      </a:pPr>
                      <a:r>
                        <a:rPr lang="en-US" sz="1050" b="1" dirty="0" err="1">
                          <a:effectLst/>
                          <a:latin typeface="Montserrat" panose="00000500000000000000" pitchFamily="2" charset="0"/>
                        </a:rPr>
                        <a:t>Nghề</a:t>
                      </a:r>
                      <a:r>
                        <a:rPr lang="en-US" sz="1050" b="1" dirty="0">
                          <a:effectLst/>
                          <a:latin typeface="Montserrat" panose="00000500000000000000" pitchFamily="2" charset="0"/>
                        </a:rPr>
                        <a:t> </a:t>
                      </a:r>
                      <a:r>
                        <a:rPr lang="en-US" sz="1050" b="1" dirty="0" err="1">
                          <a:effectLst/>
                          <a:latin typeface="Montserrat" panose="00000500000000000000" pitchFamily="2" charset="0"/>
                        </a:rPr>
                        <a:t>nghiệp</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dirty="0" err="1">
                          <a:effectLst/>
                          <a:latin typeface="Montserrat" panose="00000500000000000000" pitchFamily="2" charset="0"/>
                        </a:rPr>
                        <a:t>Công</a:t>
                      </a:r>
                      <a:r>
                        <a:rPr lang="en-US" sz="1050" b="1" dirty="0">
                          <a:effectLst/>
                          <a:latin typeface="Montserrat" panose="00000500000000000000" pitchFamily="2" charset="0"/>
                        </a:rPr>
                        <a:t> </a:t>
                      </a:r>
                      <a:r>
                        <a:rPr lang="en-US" sz="1050" b="1" dirty="0" err="1">
                          <a:effectLst/>
                          <a:latin typeface="Montserrat" panose="00000500000000000000" pitchFamily="2" charset="0"/>
                        </a:rPr>
                        <a:t>nhân</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dirty="0">
                          <a:effectLst/>
                          <a:latin typeface="Montserrat" panose="00000500000000000000" pitchFamily="2" charset="0"/>
                        </a:rPr>
                        <a:t> </a:t>
                      </a:r>
                      <a:endParaRPr lang="vi-VN" sz="1050"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204852950"/>
                  </a:ext>
                </a:extLst>
              </a:tr>
              <a:tr h="177501">
                <a:tc vMerge="1">
                  <a:txBody>
                    <a:bodyPr/>
                    <a:lstStyle/>
                    <a:p>
                      <a:endParaRPr lang="vi-VN"/>
                    </a:p>
                  </a:txBody>
                  <a:tcPr/>
                </a:tc>
                <a:tc>
                  <a:txBody>
                    <a:bodyPr/>
                    <a:lstStyle/>
                    <a:p>
                      <a:pPr>
                        <a:lnSpc>
                          <a:spcPct val="150000"/>
                        </a:lnSpc>
                        <a:spcAft>
                          <a:spcPts val="800"/>
                        </a:spcAft>
                      </a:pPr>
                      <a:r>
                        <a:rPr lang="en-US" sz="1050" b="1" dirty="0" err="1">
                          <a:effectLst/>
                          <a:latin typeface="Montserrat" panose="00000500000000000000" pitchFamily="2" charset="0"/>
                        </a:rPr>
                        <a:t>Nông</a:t>
                      </a:r>
                      <a:r>
                        <a:rPr lang="en-US" sz="1050" b="1" dirty="0">
                          <a:effectLst/>
                          <a:latin typeface="Montserrat" panose="00000500000000000000" pitchFamily="2" charset="0"/>
                        </a:rPr>
                        <a:t> </a:t>
                      </a:r>
                      <a:r>
                        <a:rPr lang="en-US" sz="1050" b="1" dirty="0" err="1">
                          <a:effectLst/>
                          <a:latin typeface="Montserrat" panose="00000500000000000000" pitchFamily="2" charset="0"/>
                        </a:rPr>
                        <a:t>dân</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2066234806"/>
                  </a:ext>
                </a:extLst>
              </a:tr>
              <a:tr h="177501">
                <a:tc vMerge="1">
                  <a:txBody>
                    <a:bodyPr/>
                    <a:lstStyle/>
                    <a:p>
                      <a:endParaRPr lang="vi-VN"/>
                    </a:p>
                  </a:txBody>
                  <a:tcPr/>
                </a:tc>
                <a:tc>
                  <a:txBody>
                    <a:bodyPr/>
                    <a:lstStyle/>
                    <a:p>
                      <a:pPr>
                        <a:lnSpc>
                          <a:spcPct val="150000"/>
                        </a:lnSpc>
                        <a:spcAft>
                          <a:spcPts val="800"/>
                        </a:spcAft>
                      </a:pPr>
                      <a:r>
                        <a:rPr lang="en-US" sz="1050" b="1" dirty="0" err="1">
                          <a:effectLst/>
                          <a:latin typeface="Montserrat" panose="00000500000000000000" pitchFamily="2" charset="0"/>
                        </a:rPr>
                        <a:t>Cán</a:t>
                      </a:r>
                      <a:r>
                        <a:rPr lang="en-US" sz="1050" b="1" dirty="0">
                          <a:effectLst/>
                          <a:latin typeface="Montserrat" panose="00000500000000000000" pitchFamily="2" charset="0"/>
                        </a:rPr>
                        <a:t> </a:t>
                      </a:r>
                      <a:r>
                        <a:rPr lang="en-US" sz="1050" b="1" dirty="0" err="1">
                          <a:effectLst/>
                          <a:latin typeface="Montserrat" panose="00000500000000000000" pitchFamily="2" charset="0"/>
                        </a:rPr>
                        <a:t>bộ</a:t>
                      </a:r>
                      <a:r>
                        <a:rPr lang="en-US" sz="1050" b="1" dirty="0">
                          <a:effectLst/>
                          <a:latin typeface="Montserrat" panose="00000500000000000000" pitchFamily="2" charset="0"/>
                        </a:rPr>
                        <a:t> </a:t>
                      </a:r>
                      <a:r>
                        <a:rPr lang="en-US" sz="1050" b="1" dirty="0" err="1">
                          <a:effectLst/>
                          <a:latin typeface="Montserrat" panose="00000500000000000000" pitchFamily="2" charset="0"/>
                        </a:rPr>
                        <a:t>nghỉ</a:t>
                      </a:r>
                      <a:r>
                        <a:rPr lang="en-US" sz="1050" b="1" dirty="0">
                          <a:effectLst/>
                          <a:latin typeface="Montserrat" panose="00000500000000000000" pitchFamily="2" charset="0"/>
                        </a:rPr>
                        <a:t> </a:t>
                      </a:r>
                      <a:r>
                        <a:rPr lang="en-US" sz="1050" b="1" dirty="0" err="1">
                          <a:effectLst/>
                          <a:latin typeface="Montserrat" panose="00000500000000000000" pitchFamily="2" charset="0"/>
                        </a:rPr>
                        <a:t>hưu</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2018072046"/>
                  </a:ext>
                </a:extLst>
              </a:tr>
              <a:tr h="177501">
                <a:tc vMerge="1">
                  <a:txBody>
                    <a:bodyPr/>
                    <a:lstStyle/>
                    <a:p>
                      <a:endParaRPr lang="vi-VN"/>
                    </a:p>
                  </a:txBody>
                  <a:tcPr/>
                </a:tc>
                <a:tc>
                  <a:txBody>
                    <a:bodyPr/>
                    <a:lstStyle/>
                    <a:p>
                      <a:pPr>
                        <a:lnSpc>
                          <a:spcPct val="150000"/>
                        </a:lnSpc>
                        <a:spcAft>
                          <a:spcPts val="800"/>
                        </a:spcAft>
                      </a:pPr>
                      <a:r>
                        <a:rPr lang="en-US" sz="1050" b="1" dirty="0" err="1">
                          <a:effectLst/>
                          <a:latin typeface="Montserrat" panose="00000500000000000000" pitchFamily="2" charset="0"/>
                        </a:rPr>
                        <a:t>Khác</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403326628"/>
                  </a:ext>
                </a:extLst>
              </a:tr>
              <a:tr h="177501">
                <a:tc rowSpan="2">
                  <a:txBody>
                    <a:bodyPr/>
                    <a:lstStyle/>
                    <a:p>
                      <a:pPr>
                        <a:lnSpc>
                          <a:spcPct val="150000"/>
                        </a:lnSpc>
                        <a:spcAft>
                          <a:spcPts val="800"/>
                        </a:spcAft>
                      </a:pPr>
                      <a:r>
                        <a:rPr lang="en-US" sz="1050" b="1" dirty="0" err="1">
                          <a:effectLst/>
                          <a:latin typeface="Montserrat" panose="00000500000000000000" pitchFamily="2" charset="0"/>
                        </a:rPr>
                        <a:t>Dân</a:t>
                      </a:r>
                      <a:r>
                        <a:rPr lang="en-US" sz="1050" b="1" dirty="0">
                          <a:effectLst/>
                          <a:latin typeface="Montserrat" panose="00000500000000000000" pitchFamily="2" charset="0"/>
                        </a:rPr>
                        <a:t> </a:t>
                      </a:r>
                      <a:r>
                        <a:rPr lang="en-US" sz="1050" b="1" dirty="0" err="1">
                          <a:effectLst/>
                          <a:latin typeface="Montserrat" panose="00000500000000000000" pitchFamily="2" charset="0"/>
                        </a:rPr>
                        <a:t>tộc</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dirty="0" err="1">
                          <a:effectLst/>
                          <a:latin typeface="Montserrat" panose="00000500000000000000" pitchFamily="2" charset="0"/>
                        </a:rPr>
                        <a:t>Kinh</a:t>
                      </a:r>
                      <a:r>
                        <a:rPr lang="en-US" sz="1050" b="1" dirty="0">
                          <a:effectLst/>
                          <a:latin typeface="Montserrat" panose="00000500000000000000" pitchFamily="2" charset="0"/>
                        </a:rPr>
                        <a:t> </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dirty="0">
                          <a:effectLst/>
                          <a:latin typeface="Montserrat" panose="00000500000000000000" pitchFamily="2" charset="0"/>
                        </a:rPr>
                        <a:t> </a:t>
                      </a:r>
                      <a:endParaRPr lang="vi-VN" sz="1050"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2483147342"/>
                  </a:ext>
                </a:extLst>
              </a:tr>
              <a:tr h="177501">
                <a:tc vMerge="1">
                  <a:txBody>
                    <a:bodyPr/>
                    <a:lstStyle/>
                    <a:p>
                      <a:endParaRPr lang="vi-VN"/>
                    </a:p>
                  </a:txBody>
                  <a:tcPr/>
                </a:tc>
                <a:tc>
                  <a:txBody>
                    <a:bodyPr/>
                    <a:lstStyle/>
                    <a:p>
                      <a:pPr>
                        <a:lnSpc>
                          <a:spcPct val="150000"/>
                        </a:lnSpc>
                        <a:spcAft>
                          <a:spcPts val="800"/>
                        </a:spcAft>
                      </a:pPr>
                      <a:r>
                        <a:rPr lang="en-US" sz="1050" b="1" dirty="0" err="1">
                          <a:effectLst/>
                          <a:latin typeface="Montserrat" panose="00000500000000000000" pitchFamily="2" charset="0"/>
                        </a:rPr>
                        <a:t>Khác</a:t>
                      </a:r>
                      <a:r>
                        <a:rPr lang="en-US" sz="1050" b="1" dirty="0">
                          <a:effectLst/>
                          <a:latin typeface="Montserrat" panose="00000500000000000000" pitchFamily="2" charset="0"/>
                        </a:rPr>
                        <a:t> </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3181921152"/>
                  </a:ext>
                </a:extLst>
              </a:tr>
              <a:tr h="177501">
                <a:tc rowSpan="2">
                  <a:txBody>
                    <a:bodyPr/>
                    <a:lstStyle/>
                    <a:p>
                      <a:pPr>
                        <a:lnSpc>
                          <a:spcPct val="150000"/>
                        </a:lnSpc>
                        <a:spcAft>
                          <a:spcPts val="800"/>
                        </a:spcAft>
                      </a:pPr>
                      <a:r>
                        <a:rPr lang="en-US" sz="1050" b="1" dirty="0" err="1">
                          <a:effectLst/>
                          <a:latin typeface="Montserrat" panose="00000500000000000000" pitchFamily="2" charset="0"/>
                        </a:rPr>
                        <a:t>Tôn</a:t>
                      </a:r>
                      <a:r>
                        <a:rPr lang="en-US" sz="1050" b="1" dirty="0">
                          <a:effectLst/>
                          <a:latin typeface="Montserrat" panose="00000500000000000000" pitchFamily="2" charset="0"/>
                        </a:rPr>
                        <a:t> </a:t>
                      </a:r>
                      <a:r>
                        <a:rPr lang="en-US" sz="1050" b="1" dirty="0" err="1">
                          <a:effectLst/>
                          <a:latin typeface="Montserrat" panose="00000500000000000000" pitchFamily="2" charset="0"/>
                        </a:rPr>
                        <a:t>giáo</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dirty="0" err="1">
                          <a:effectLst/>
                          <a:latin typeface="Montserrat" panose="00000500000000000000" pitchFamily="2" charset="0"/>
                        </a:rPr>
                        <a:t>Có</a:t>
                      </a:r>
                      <a:r>
                        <a:rPr lang="en-US" sz="1050" b="1" dirty="0">
                          <a:effectLst/>
                          <a:latin typeface="Montserrat" panose="00000500000000000000" pitchFamily="2" charset="0"/>
                        </a:rPr>
                        <a:t> </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3609011713"/>
                  </a:ext>
                </a:extLst>
              </a:tr>
              <a:tr h="177501">
                <a:tc vMerge="1">
                  <a:txBody>
                    <a:bodyPr/>
                    <a:lstStyle/>
                    <a:p>
                      <a:endParaRPr lang="vi-VN"/>
                    </a:p>
                  </a:txBody>
                  <a:tcPr/>
                </a:tc>
                <a:tc>
                  <a:txBody>
                    <a:bodyPr/>
                    <a:lstStyle/>
                    <a:p>
                      <a:pPr>
                        <a:lnSpc>
                          <a:spcPct val="150000"/>
                        </a:lnSpc>
                        <a:spcAft>
                          <a:spcPts val="800"/>
                        </a:spcAft>
                      </a:pPr>
                      <a:r>
                        <a:rPr lang="en-US" sz="1050" b="1" dirty="0" err="1">
                          <a:effectLst/>
                          <a:latin typeface="Montserrat" panose="00000500000000000000" pitchFamily="2" charset="0"/>
                        </a:rPr>
                        <a:t>Không</a:t>
                      </a:r>
                      <a:r>
                        <a:rPr lang="en-US" sz="1050" b="1" dirty="0">
                          <a:effectLst/>
                          <a:latin typeface="Montserrat" panose="00000500000000000000" pitchFamily="2" charset="0"/>
                        </a:rPr>
                        <a:t> </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dirty="0">
                          <a:effectLst/>
                          <a:latin typeface="Montserrat" panose="00000500000000000000" pitchFamily="2" charset="0"/>
                        </a:rPr>
                        <a:t> </a:t>
                      </a:r>
                      <a:endParaRPr lang="vi-VN" sz="1050"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271463462"/>
                  </a:ext>
                </a:extLst>
              </a:tr>
            </a:tbl>
          </a:graphicData>
        </a:graphic>
      </p:graphicFrame>
      <p:sp>
        <p:nvSpPr>
          <p:cNvPr id="7" name="TextBox 6">
            <a:extLst>
              <a:ext uri="{FF2B5EF4-FFF2-40B4-BE49-F238E27FC236}">
                <a16:creationId xmlns:a16="http://schemas.microsoft.com/office/drawing/2014/main" id="{39354571-AE43-5E89-C063-79DA7EA29611}"/>
              </a:ext>
            </a:extLst>
          </p:cNvPr>
          <p:cNvSpPr txBox="1"/>
          <p:nvPr/>
        </p:nvSpPr>
        <p:spPr>
          <a:xfrm>
            <a:off x="738454" y="938579"/>
            <a:ext cx="6829114" cy="369332"/>
          </a:xfrm>
          <a:prstGeom prst="rect">
            <a:avLst/>
          </a:prstGeom>
          <a:noFill/>
        </p:spPr>
        <p:txBody>
          <a:bodyPr wrap="none" rtlCol="0">
            <a:spAutoFit/>
          </a:bodyPr>
          <a:lstStyle/>
          <a:p>
            <a:r>
              <a:rPr lang="en-US" sz="1800" b="1" dirty="0">
                <a:solidFill>
                  <a:srgbClr val="27316F"/>
                </a:solidFill>
                <a:latin typeface="Montserrat" panose="00000500000000000000" pitchFamily="2" charset="0"/>
              </a:rPr>
              <a:t>BẢNG ĐẶC ĐIỂM CHUNG CỦA ĐỐI TƯỢNG NGHIÊN CỨU</a:t>
            </a:r>
            <a:endParaRPr lang="vi-VN" sz="1800" b="1" dirty="0">
              <a:solidFill>
                <a:srgbClr val="27316F"/>
              </a:solidFill>
              <a:latin typeface="Montserrat" panose="00000500000000000000" pitchFamily="2" charset="0"/>
            </a:endParaRPr>
          </a:p>
        </p:txBody>
      </p:sp>
    </p:spTree>
    <p:extLst>
      <p:ext uri="{BB962C8B-B14F-4D97-AF65-F5344CB8AC3E}">
        <p14:creationId xmlns:p14="http://schemas.microsoft.com/office/powerpoint/2010/main" val="1561049518"/>
      </p:ext>
    </p:extLst>
  </p:cSld>
  <p:clrMapOvr>
    <a:masterClrMapping/>
  </p:clrMapOvr>
  <p:transition spd="slow">
    <p:comb/>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3"/>
          <p:cNvSpPr txBox="1">
            <a:spLocks noGrp="1"/>
          </p:cNvSpPr>
          <p:nvPr>
            <p:ph type="title"/>
          </p:nvPr>
        </p:nvSpPr>
        <p:spPr>
          <a:xfrm>
            <a:off x="394496" y="285150"/>
            <a:ext cx="758658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THÀNH VIÊN NHÓM 4 – K39C</a:t>
            </a:r>
            <a:endParaRPr dirty="0"/>
          </a:p>
        </p:txBody>
      </p:sp>
      <p:sp>
        <p:nvSpPr>
          <p:cNvPr id="234" name="Google Shape;234;p33"/>
          <p:cNvSpPr txBox="1">
            <a:spLocks noGrp="1"/>
          </p:cNvSpPr>
          <p:nvPr>
            <p:ph type="subTitle" idx="1"/>
          </p:nvPr>
        </p:nvSpPr>
        <p:spPr>
          <a:xfrm>
            <a:off x="546171" y="961063"/>
            <a:ext cx="7738200" cy="34386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B050"/>
              </a:buClr>
              <a:buSzPct val="60000"/>
            </a:pPr>
            <a:r>
              <a:rPr lang="vi-VN" sz="2000" b="1" dirty="0">
                <a:solidFill>
                  <a:srgbClr val="27316F"/>
                </a:solidFill>
              </a:rPr>
              <a:t>1. Đào Thị Anh</a:t>
            </a:r>
          </a:p>
          <a:p>
            <a:pPr marL="0" lvl="0" indent="0" algn="l" rtl="0">
              <a:spcBef>
                <a:spcPts val="0"/>
              </a:spcBef>
              <a:spcAft>
                <a:spcPts val="0"/>
              </a:spcAft>
              <a:buClr>
                <a:srgbClr val="00B050"/>
              </a:buClr>
              <a:buSzPct val="60000"/>
            </a:pPr>
            <a:r>
              <a:rPr lang="vi-VN" sz="2000" b="1" dirty="0">
                <a:solidFill>
                  <a:srgbClr val="27316F"/>
                </a:solidFill>
              </a:rPr>
              <a:t>2. Nguyễn Thị Vân Anh</a:t>
            </a:r>
          </a:p>
          <a:p>
            <a:pPr marL="0" lvl="0" indent="0" algn="l" rtl="0">
              <a:spcBef>
                <a:spcPts val="0"/>
              </a:spcBef>
              <a:spcAft>
                <a:spcPts val="0"/>
              </a:spcAft>
              <a:buClr>
                <a:srgbClr val="00B050"/>
              </a:buClr>
              <a:buSzPct val="60000"/>
            </a:pPr>
            <a:r>
              <a:rPr lang="vi-VN" sz="2000" b="1" dirty="0">
                <a:solidFill>
                  <a:srgbClr val="27316F"/>
                </a:solidFill>
              </a:rPr>
              <a:t>3. Vũ Thị Ngọc Anh</a:t>
            </a:r>
          </a:p>
          <a:p>
            <a:pPr marL="0" lvl="0" indent="0" algn="l" rtl="0">
              <a:spcBef>
                <a:spcPts val="0"/>
              </a:spcBef>
              <a:spcAft>
                <a:spcPts val="0"/>
              </a:spcAft>
              <a:buClr>
                <a:srgbClr val="00B050"/>
              </a:buClr>
              <a:buSzPct val="60000"/>
            </a:pPr>
            <a:r>
              <a:rPr lang="vi-VN" sz="2000" b="1" dirty="0">
                <a:solidFill>
                  <a:srgbClr val="27316F"/>
                </a:solidFill>
              </a:rPr>
              <a:t>4. Phạm Thị Ngọc Hà</a:t>
            </a:r>
          </a:p>
          <a:p>
            <a:pPr marL="0" lvl="0" indent="0" algn="l" rtl="0">
              <a:spcBef>
                <a:spcPts val="0"/>
              </a:spcBef>
              <a:spcAft>
                <a:spcPts val="0"/>
              </a:spcAft>
              <a:buClr>
                <a:srgbClr val="00B050"/>
              </a:buClr>
              <a:buSzPct val="60000"/>
            </a:pPr>
            <a:r>
              <a:rPr lang="vi-VN" sz="2000" b="1" dirty="0">
                <a:solidFill>
                  <a:srgbClr val="27316F"/>
                </a:solidFill>
              </a:rPr>
              <a:t>5. Đỗ Thị Hảo</a:t>
            </a:r>
          </a:p>
          <a:p>
            <a:pPr marL="0" lvl="0" indent="0" algn="l" rtl="0">
              <a:spcBef>
                <a:spcPts val="0"/>
              </a:spcBef>
              <a:spcAft>
                <a:spcPts val="0"/>
              </a:spcAft>
              <a:buClr>
                <a:srgbClr val="00B050"/>
              </a:buClr>
              <a:buSzPct val="60000"/>
            </a:pPr>
            <a:r>
              <a:rPr lang="vi-VN" sz="2000" b="1" dirty="0">
                <a:solidFill>
                  <a:srgbClr val="27316F"/>
                </a:solidFill>
              </a:rPr>
              <a:t>6. Lê Thị Khuyên</a:t>
            </a:r>
          </a:p>
          <a:p>
            <a:pPr marL="0" lvl="0" indent="0" algn="l" rtl="0">
              <a:spcBef>
                <a:spcPts val="0"/>
              </a:spcBef>
              <a:spcAft>
                <a:spcPts val="0"/>
              </a:spcAft>
              <a:buClr>
                <a:srgbClr val="00B050"/>
              </a:buClr>
              <a:buSzPct val="60000"/>
            </a:pPr>
            <a:r>
              <a:rPr lang="vi-VN" sz="2000" b="1" dirty="0">
                <a:solidFill>
                  <a:srgbClr val="27316F"/>
                </a:solidFill>
              </a:rPr>
              <a:t>7. Nguyễn Khánh Linh</a:t>
            </a:r>
          </a:p>
          <a:p>
            <a:pPr marL="0" lvl="0" indent="0" algn="l" rtl="0">
              <a:spcBef>
                <a:spcPts val="0"/>
              </a:spcBef>
              <a:spcAft>
                <a:spcPts val="0"/>
              </a:spcAft>
              <a:buClr>
                <a:srgbClr val="00B050"/>
              </a:buClr>
              <a:buSzPct val="60000"/>
            </a:pPr>
            <a:r>
              <a:rPr lang="vi-VN" sz="2000" b="1" dirty="0">
                <a:solidFill>
                  <a:srgbClr val="27316F"/>
                </a:solidFill>
              </a:rPr>
              <a:t>8. Nguyễn Long Nhật</a:t>
            </a:r>
          </a:p>
          <a:p>
            <a:pPr marL="0" lvl="0" indent="0" algn="l" rtl="0">
              <a:spcBef>
                <a:spcPts val="0"/>
              </a:spcBef>
              <a:spcAft>
                <a:spcPts val="0"/>
              </a:spcAft>
              <a:buClr>
                <a:srgbClr val="00B050"/>
              </a:buClr>
              <a:buSzPct val="60000"/>
            </a:pPr>
            <a:r>
              <a:rPr lang="vi-VN" sz="2000" b="1" dirty="0">
                <a:solidFill>
                  <a:srgbClr val="27316F"/>
                </a:solidFill>
              </a:rPr>
              <a:t>9. Nguyễn Thu Phương</a:t>
            </a:r>
          </a:p>
          <a:p>
            <a:pPr marL="0" lvl="0" indent="0" algn="l" rtl="0">
              <a:spcBef>
                <a:spcPts val="0"/>
              </a:spcBef>
              <a:spcAft>
                <a:spcPts val="0"/>
              </a:spcAft>
              <a:buClr>
                <a:srgbClr val="00B050"/>
              </a:buClr>
              <a:buSzPct val="60000"/>
            </a:pPr>
            <a:r>
              <a:rPr lang="vi-VN" sz="2000" b="1" dirty="0">
                <a:solidFill>
                  <a:srgbClr val="27316F"/>
                </a:solidFill>
              </a:rPr>
              <a:t>10. Nguyễn Thị Thảo</a:t>
            </a:r>
          </a:p>
          <a:p>
            <a:pPr marL="0" lvl="0" indent="0" algn="l" rtl="0">
              <a:spcBef>
                <a:spcPts val="0"/>
              </a:spcBef>
              <a:spcAft>
                <a:spcPts val="0"/>
              </a:spcAft>
              <a:buClr>
                <a:srgbClr val="00B050"/>
              </a:buClr>
              <a:buSzPct val="60000"/>
            </a:pPr>
            <a:r>
              <a:rPr lang="vi-VN" sz="2000" b="1" dirty="0">
                <a:solidFill>
                  <a:srgbClr val="27316F"/>
                </a:solidFill>
              </a:rPr>
              <a:t>11. Đậu Thị Xuân</a:t>
            </a:r>
          </a:p>
        </p:txBody>
      </p:sp>
      <p:pic>
        <p:nvPicPr>
          <p:cNvPr id="5" name="Picture 4">
            <a:extLst>
              <a:ext uri="{FF2B5EF4-FFF2-40B4-BE49-F238E27FC236}">
                <a16:creationId xmlns:a16="http://schemas.microsoft.com/office/drawing/2014/main" id="{CF58D79D-0C91-BB75-D033-58991D82EAD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3D9F3-7FF4-16C2-FCB4-CC75162961DD}"/>
              </a:ext>
            </a:extLst>
          </p:cNvPr>
          <p:cNvSpPr>
            <a:spLocks noGrp="1"/>
          </p:cNvSpPr>
          <p:nvPr>
            <p:ph type="title"/>
          </p:nvPr>
        </p:nvSpPr>
        <p:spPr>
          <a:xfrm>
            <a:off x="738454" y="300445"/>
            <a:ext cx="7586587" cy="572700"/>
          </a:xfrm>
        </p:spPr>
        <p:txBody>
          <a:bodyPr/>
          <a:lstStyle/>
          <a:p>
            <a:r>
              <a:rPr lang="en-GB" dirty="0"/>
              <a:t>THỰC TRẠNG THA Ở NGƯỜI 18-45</a:t>
            </a:r>
            <a:endParaRPr lang="vi-VN" dirty="0"/>
          </a:p>
        </p:txBody>
      </p:sp>
      <p:graphicFrame>
        <p:nvGraphicFramePr>
          <p:cNvPr id="7" name="Chart 6">
            <a:extLst>
              <a:ext uri="{FF2B5EF4-FFF2-40B4-BE49-F238E27FC236}">
                <a16:creationId xmlns:a16="http://schemas.microsoft.com/office/drawing/2014/main" id="{A777FBF6-F618-09DC-AC5D-68359F77EBB4}"/>
              </a:ext>
            </a:extLst>
          </p:cNvPr>
          <p:cNvGraphicFramePr/>
          <p:nvPr>
            <p:extLst>
              <p:ext uri="{D42A27DB-BD31-4B8C-83A1-F6EECF244321}">
                <p14:modId xmlns:p14="http://schemas.microsoft.com/office/powerpoint/2010/main" val="2564056337"/>
              </p:ext>
            </p:extLst>
          </p:nvPr>
        </p:nvGraphicFramePr>
        <p:xfrm>
          <a:off x="738454" y="901336"/>
          <a:ext cx="7498079" cy="3581290"/>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7">
            <a:extLst>
              <a:ext uri="{FF2B5EF4-FFF2-40B4-BE49-F238E27FC236}">
                <a16:creationId xmlns:a16="http://schemas.microsoft.com/office/drawing/2014/main" id="{29438D17-86E5-AD04-A5FC-720B58BE2028}"/>
              </a:ext>
            </a:extLst>
          </p:cNvPr>
          <p:cNvSpPr/>
          <p:nvPr/>
        </p:nvSpPr>
        <p:spPr>
          <a:xfrm>
            <a:off x="261258" y="0"/>
            <a:ext cx="477196" cy="6008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4</a:t>
            </a:r>
            <a:endParaRPr lang="vi-VN" sz="2000" b="1" dirty="0">
              <a:latin typeface="Montserrat" panose="00000500000000000000" pitchFamily="2" charset="0"/>
            </a:endParaRPr>
          </a:p>
        </p:txBody>
      </p:sp>
      <p:pic>
        <p:nvPicPr>
          <p:cNvPr id="9" name="Picture 8">
            <a:extLst>
              <a:ext uri="{FF2B5EF4-FFF2-40B4-BE49-F238E27FC236}">
                <a16:creationId xmlns:a16="http://schemas.microsoft.com/office/drawing/2014/main" id="{15AD13E2-0177-A011-67AC-24018119FD9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66AD8A38-086A-40EB-7E7B-2A0CA46A91A5}"/>
              </a:ext>
            </a:extLst>
          </p:cNvPr>
          <p:cNvSpPr txBox="1"/>
          <p:nvPr/>
        </p:nvSpPr>
        <p:spPr>
          <a:xfrm>
            <a:off x="1280073" y="4385548"/>
            <a:ext cx="6583854" cy="369332"/>
          </a:xfrm>
          <a:prstGeom prst="rect">
            <a:avLst/>
          </a:prstGeom>
          <a:noFill/>
        </p:spPr>
        <p:txBody>
          <a:bodyPr wrap="none" rtlCol="0">
            <a:spAutoFit/>
          </a:bodyPr>
          <a:lstStyle/>
          <a:p>
            <a:r>
              <a:rPr lang="en-US" sz="1800" b="1" dirty="0">
                <a:solidFill>
                  <a:srgbClr val="27316F"/>
                </a:solidFill>
                <a:latin typeface="Montserrat" panose="00000500000000000000" pitchFamily="2" charset="0"/>
              </a:rPr>
              <a:t>BIỂU ĐỒ TỈ LỆ BỆNH NHÂN THA TRONG NGHIÊN CỨU</a:t>
            </a:r>
            <a:endParaRPr lang="vi-VN" sz="1800" b="1" dirty="0">
              <a:solidFill>
                <a:srgbClr val="27316F"/>
              </a:solidFill>
              <a:latin typeface="Montserrat" panose="00000500000000000000" pitchFamily="2" charset="0"/>
            </a:endParaRPr>
          </a:p>
        </p:txBody>
      </p:sp>
    </p:spTree>
    <p:extLst>
      <p:ext uri="{BB962C8B-B14F-4D97-AF65-F5344CB8AC3E}">
        <p14:creationId xmlns:p14="http://schemas.microsoft.com/office/powerpoint/2010/main" val="18788503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4645D-07DD-8D62-3B41-26EF28D19258}"/>
              </a:ext>
            </a:extLst>
          </p:cNvPr>
          <p:cNvSpPr>
            <a:spLocks noGrp="1"/>
          </p:cNvSpPr>
          <p:nvPr>
            <p:ph type="title"/>
          </p:nvPr>
        </p:nvSpPr>
        <p:spPr>
          <a:xfrm>
            <a:off x="738454" y="300445"/>
            <a:ext cx="7586587" cy="572700"/>
          </a:xfrm>
        </p:spPr>
        <p:txBody>
          <a:bodyPr/>
          <a:lstStyle/>
          <a:p>
            <a:r>
              <a:rPr lang="en-GB" dirty="0"/>
              <a:t>THỰC TRẠNG THA Ở BN 18-45 TUỔI</a:t>
            </a:r>
            <a:endParaRPr lang="vi-VN" dirty="0"/>
          </a:p>
        </p:txBody>
      </p:sp>
      <p:sp>
        <p:nvSpPr>
          <p:cNvPr id="3" name="Rectangle 2">
            <a:extLst>
              <a:ext uri="{FF2B5EF4-FFF2-40B4-BE49-F238E27FC236}">
                <a16:creationId xmlns:a16="http://schemas.microsoft.com/office/drawing/2014/main" id="{E9995D1E-3F65-6B20-6ECE-C085227CF8E3}"/>
              </a:ext>
            </a:extLst>
          </p:cNvPr>
          <p:cNvSpPr/>
          <p:nvPr/>
        </p:nvSpPr>
        <p:spPr>
          <a:xfrm>
            <a:off x="261258" y="0"/>
            <a:ext cx="477196" cy="6008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4</a:t>
            </a:r>
            <a:endParaRPr lang="vi-VN" sz="2000" b="1" dirty="0">
              <a:latin typeface="Montserrat" panose="00000500000000000000" pitchFamily="2" charset="0"/>
            </a:endParaRPr>
          </a:p>
        </p:txBody>
      </p:sp>
      <p:pic>
        <p:nvPicPr>
          <p:cNvPr id="12" name="Picture 11">
            <a:extLst>
              <a:ext uri="{FF2B5EF4-FFF2-40B4-BE49-F238E27FC236}">
                <a16:creationId xmlns:a16="http://schemas.microsoft.com/office/drawing/2014/main" id="{A778D6A7-5759-D8B6-6B01-148809316B0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DBF012E4-9948-9C44-5D70-109E0C28B44D}"/>
              </a:ext>
            </a:extLst>
          </p:cNvPr>
          <p:cNvSpPr txBox="1"/>
          <p:nvPr/>
        </p:nvSpPr>
        <p:spPr>
          <a:xfrm>
            <a:off x="2332122" y="4313349"/>
            <a:ext cx="3445174" cy="338554"/>
          </a:xfrm>
          <a:prstGeom prst="rect">
            <a:avLst/>
          </a:prstGeom>
          <a:noFill/>
        </p:spPr>
        <p:txBody>
          <a:bodyPr wrap="none" rtlCol="0">
            <a:spAutoFit/>
          </a:bodyPr>
          <a:lstStyle/>
          <a:p>
            <a:r>
              <a:rPr lang="en-US" sz="1600" b="1" dirty="0">
                <a:solidFill>
                  <a:srgbClr val="27316F"/>
                </a:solidFill>
                <a:latin typeface="Montserrat" panose="00000500000000000000" pitchFamily="2" charset="0"/>
              </a:rPr>
              <a:t>BIỂU ĐỒ TỶ LỆ THA THEO GIỚI</a:t>
            </a:r>
            <a:endParaRPr lang="vi-VN" sz="1600" b="1" dirty="0">
              <a:solidFill>
                <a:srgbClr val="27316F"/>
              </a:solidFill>
              <a:latin typeface="Montserrat" panose="00000500000000000000" pitchFamily="2" charset="0"/>
            </a:endParaRPr>
          </a:p>
        </p:txBody>
      </p:sp>
      <p:graphicFrame>
        <p:nvGraphicFramePr>
          <p:cNvPr id="20" name="Chart 19">
            <a:extLst>
              <a:ext uri="{FF2B5EF4-FFF2-40B4-BE49-F238E27FC236}">
                <a16:creationId xmlns:a16="http://schemas.microsoft.com/office/drawing/2014/main" id="{8F791343-9F77-CE7C-BC8D-E295DD611D17}"/>
              </a:ext>
            </a:extLst>
          </p:cNvPr>
          <p:cNvGraphicFramePr/>
          <p:nvPr>
            <p:extLst>
              <p:ext uri="{D42A27DB-BD31-4B8C-83A1-F6EECF244321}">
                <p14:modId xmlns:p14="http://schemas.microsoft.com/office/powerpoint/2010/main" val="3755546616"/>
              </p:ext>
            </p:extLst>
          </p:nvPr>
        </p:nvGraphicFramePr>
        <p:xfrm>
          <a:off x="831668" y="1029816"/>
          <a:ext cx="6966858" cy="318055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188782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4645D-07DD-8D62-3B41-26EF28D19258}"/>
              </a:ext>
            </a:extLst>
          </p:cNvPr>
          <p:cNvSpPr>
            <a:spLocks noGrp="1"/>
          </p:cNvSpPr>
          <p:nvPr>
            <p:ph type="title"/>
          </p:nvPr>
        </p:nvSpPr>
        <p:spPr>
          <a:xfrm>
            <a:off x="738454" y="300445"/>
            <a:ext cx="7586587" cy="572700"/>
          </a:xfrm>
        </p:spPr>
        <p:txBody>
          <a:bodyPr/>
          <a:lstStyle/>
          <a:p>
            <a:r>
              <a:rPr lang="en-GB" dirty="0"/>
              <a:t>THỰC TRẠNG THA Ở BN 18-45 TUỔI</a:t>
            </a:r>
            <a:endParaRPr lang="vi-VN" dirty="0"/>
          </a:p>
        </p:txBody>
      </p:sp>
      <p:sp>
        <p:nvSpPr>
          <p:cNvPr id="3" name="Rectangle 2">
            <a:extLst>
              <a:ext uri="{FF2B5EF4-FFF2-40B4-BE49-F238E27FC236}">
                <a16:creationId xmlns:a16="http://schemas.microsoft.com/office/drawing/2014/main" id="{E9995D1E-3F65-6B20-6ECE-C085227CF8E3}"/>
              </a:ext>
            </a:extLst>
          </p:cNvPr>
          <p:cNvSpPr/>
          <p:nvPr/>
        </p:nvSpPr>
        <p:spPr>
          <a:xfrm>
            <a:off x="261258" y="0"/>
            <a:ext cx="477196" cy="6008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4</a:t>
            </a:r>
            <a:endParaRPr lang="vi-VN" sz="2000" b="1" dirty="0">
              <a:latin typeface="Montserrat" panose="00000500000000000000" pitchFamily="2" charset="0"/>
            </a:endParaRPr>
          </a:p>
        </p:txBody>
      </p:sp>
      <p:pic>
        <p:nvPicPr>
          <p:cNvPr id="12" name="Picture 11">
            <a:extLst>
              <a:ext uri="{FF2B5EF4-FFF2-40B4-BE49-F238E27FC236}">
                <a16:creationId xmlns:a16="http://schemas.microsoft.com/office/drawing/2014/main" id="{A778D6A7-5759-D8B6-6B01-148809316B0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DBF012E4-9948-9C44-5D70-109E0C28B44D}"/>
              </a:ext>
            </a:extLst>
          </p:cNvPr>
          <p:cNvSpPr txBox="1"/>
          <p:nvPr/>
        </p:nvSpPr>
        <p:spPr>
          <a:xfrm>
            <a:off x="261258" y="1800722"/>
            <a:ext cx="8063783" cy="1754326"/>
          </a:xfrm>
          <a:prstGeom prst="rect">
            <a:avLst/>
          </a:prstGeom>
          <a:noFill/>
        </p:spPr>
        <p:txBody>
          <a:bodyPr wrap="square" rtlCol="0">
            <a:spAutoFit/>
          </a:bodyPr>
          <a:lstStyle/>
          <a:p>
            <a:r>
              <a:rPr lang="vi-VN" sz="3600" b="1" dirty="0">
                <a:solidFill>
                  <a:srgbClr val="27316F"/>
                </a:solidFill>
                <a:latin typeface="Montserrat" panose="00000500000000000000" pitchFamily="2" charset="0"/>
              </a:rPr>
              <a:t>PHÂN BỐ TỈ LỆ THA THEO TUỔI, ĐỊA DƯ, NGHỀ NGHIỆP, DÂN TỘC, TÔN GIÁO</a:t>
            </a:r>
          </a:p>
        </p:txBody>
      </p:sp>
    </p:spTree>
    <p:extLst>
      <p:ext uri="{BB962C8B-B14F-4D97-AF65-F5344CB8AC3E}">
        <p14:creationId xmlns:p14="http://schemas.microsoft.com/office/powerpoint/2010/main" val="62850631"/>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349C9-F786-7E5D-604E-A38DF62AE82A}"/>
              </a:ext>
            </a:extLst>
          </p:cNvPr>
          <p:cNvSpPr>
            <a:spLocks noGrp="1"/>
          </p:cNvSpPr>
          <p:nvPr>
            <p:ph type="title"/>
          </p:nvPr>
        </p:nvSpPr>
        <p:spPr>
          <a:xfrm>
            <a:off x="738454" y="300444"/>
            <a:ext cx="7586587" cy="572700"/>
          </a:xfrm>
        </p:spPr>
        <p:txBody>
          <a:bodyPr/>
          <a:lstStyle/>
          <a:p>
            <a:r>
              <a:rPr lang="en-US" dirty="0"/>
              <a:t>CÁC YẾU TỐ LIÊN QUAN</a:t>
            </a:r>
            <a:endParaRPr lang="vi-VN" dirty="0"/>
          </a:p>
        </p:txBody>
      </p:sp>
      <p:graphicFrame>
        <p:nvGraphicFramePr>
          <p:cNvPr id="3" name="Table 2">
            <a:extLst>
              <a:ext uri="{FF2B5EF4-FFF2-40B4-BE49-F238E27FC236}">
                <a16:creationId xmlns:a16="http://schemas.microsoft.com/office/drawing/2014/main" id="{E689CCBA-C4E4-6BE8-6B1B-83DE75D41338}"/>
              </a:ext>
            </a:extLst>
          </p:cNvPr>
          <p:cNvGraphicFramePr>
            <a:graphicFrameLocks noGrp="1"/>
          </p:cNvGraphicFramePr>
          <p:nvPr>
            <p:extLst>
              <p:ext uri="{D42A27DB-BD31-4B8C-83A1-F6EECF244321}">
                <p14:modId xmlns:p14="http://schemas.microsoft.com/office/powerpoint/2010/main" val="3556069637"/>
              </p:ext>
            </p:extLst>
          </p:nvPr>
        </p:nvGraphicFramePr>
        <p:xfrm>
          <a:off x="738454" y="2029767"/>
          <a:ext cx="7181987" cy="2595245"/>
        </p:xfrm>
        <a:graphic>
          <a:graphicData uri="http://schemas.openxmlformats.org/drawingml/2006/table">
            <a:tbl>
              <a:tblPr bandRow="1">
                <a:tableStyleId>{B301B821-A1FF-4177-AEE7-76D212191A09}</a:tableStyleId>
              </a:tblPr>
              <a:tblGrid>
                <a:gridCol w="1196428">
                  <a:extLst>
                    <a:ext uri="{9D8B030D-6E8A-4147-A177-3AD203B41FA5}">
                      <a16:colId xmlns:a16="http://schemas.microsoft.com/office/drawing/2014/main" val="1273246009"/>
                    </a:ext>
                  </a:extLst>
                </a:gridCol>
                <a:gridCol w="959706">
                  <a:extLst>
                    <a:ext uri="{9D8B030D-6E8A-4147-A177-3AD203B41FA5}">
                      <a16:colId xmlns:a16="http://schemas.microsoft.com/office/drawing/2014/main" val="1755431537"/>
                    </a:ext>
                  </a:extLst>
                </a:gridCol>
                <a:gridCol w="818699">
                  <a:extLst>
                    <a:ext uri="{9D8B030D-6E8A-4147-A177-3AD203B41FA5}">
                      <a16:colId xmlns:a16="http://schemas.microsoft.com/office/drawing/2014/main" val="3039879726"/>
                    </a:ext>
                  </a:extLst>
                </a:gridCol>
                <a:gridCol w="818699">
                  <a:extLst>
                    <a:ext uri="{9D8B030D-6E8A-4147-A177-3AD203B41FA5}">
                      <a16:colId xmlns:a16="http://schemas.microsoft.com/office/drawing/2014/main" val="1125562309"/>
                    </a:ext>
                  </a:extLst>
                </a:gridCol>
                <a:gridCol w="819553">
                  <a:extLst>
                    <a:ext uri="{9D8B030D-6E8A-4147-A177-3AD203B41FA5}">
                      <a16:colId xmlns:a16="http://schemas.microsoft.com/office/drawing/2014/main" val="492817855"/>
                    </a:ext>
                  </a:extLst>
                </a:gridCol>
                <a:gridCol w="819553">
                  <a:extLst>
                    <a:ext uri="{9D8B030D-6E8A-4147-A177-3AD203B41FA5}">
                      <a16:colId xmlns:a16="http://schemas.microsoft.com/office/drawing/2014/main" val="3831335213"/>
                    </a:ext>
                  </a:extLst>
                </a:gridCol>
                <a:gridCol w="826390">
                  <a:extLst>
                    <a:ext uri="{9D8B030D-6E8A-4147-A177-3AD203B41FA5}">
                      <a16:colId xmlns:a16="http://schemas.microsoft.com/office/drawing/2014/main" val="883964656"/>
                    </a:ext>
                  </a:extLst>
                </a:gridCol>
                <a:gridCol w="922959">
                  <a:extLst>
                    <a:ext uri="{9D8B030D-6E8A-4147-A177-3AD203B41FA5}">
                      <a16:colId xmlns:a16="http://schemas.microsoft.com/office/drawing/2014/main" val="430175836"/>
                    </a:ext>
                  </a:extLst>
                </a:gridCol>
              </a:tblGrid>
              <a:tr h="615950">
                <a:tc rowSpan="2" gridSpan="2">
                  <a:txBody>
                    <a:bodyPr/>
                    <a:lstStyle/>
                    <a:p>
                      <a:pPr algn="ctr">
                        <a:lnSpc>
                          <a:spcPct val="150000"/>
                        </a:lnSpc>
                        <a:spcAft>
                          <a:spcPts val="1000"/>
                        </a:spcAft>
                      </a:pPr>
                      <a:r>
                        <a:rPr lang="en-US" sz="1600" b="1" dirty="0">
                          <a:effectLst/>
                          <a:latin typeface="Montserrat" panose="00000500000000000000" pitchFamily="2" charset="0"/>
                        </a:rPr>
                        <a:t> </a:t>
                      </a:r>
                      <a:endParaRPr lang="vi-VN" sz="1600" b="1"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rowSpan="2" hMerge="1">
                  <a:txBody>
                    <a:bodyPr/>
                    <a:lstStyle/>
                    <a:p>
                      <a:endParaRPr lang="vi-VN"/>
                    </a:p>
                  </a:txBody>
                  <a:tcPr/>
                </a:tc>
                <a:tc gridSpan="2">
                  <a:txBody>
                    <a:bodyPr/>
                    <a:lstStyle/>
                    <a:p>
                      <a:pPr algn="ctr">
                        <a:lnSpc>
                          <a:spcPct val="150000"/>
                        </a:lnSpc>
                        <a:spcAft>
                          <a:spcPts val="1000"/>
                        </a:spcAft>
                      </a:pPr>
                      <a:r>
                        <a:rPr lang="en-US" sz="1600" b="1" dirty="0" err="1">
                          <a:effectLst/>
                          <a:latin typeface="Montserrat" panose="00000500000000000000" pitchFamily="2" charset="0"/>
                        </a:rPr>
                        <a:t>Có</a:t>
                      </a:r>
                      <a:r>
                        <a:rPr lang="en-US" sz="1600" b="1" dirty="0">
                          <a:effectLst/>
                          <a:latin typeface="Montserrat" panose="00000500000000000000" pitchFamily="2" charset="0"/>
                        </a:rPr>
                        <a:t> THA</a:t>
                      </a:r>
                      <a:endParaRPr lang="vi-VN" sz="1600" b="1"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hMerge="1">
                  <a:txBody>
                    <a:bodyPr/>
                    <a:lstStyle/>
                    <a:p>
                      <a:endParaRPr lang="vi-VN"/>
                    </a:p>
                  </a:txBody>
                  <a:tcPr/>
                </a:tc>
                <a:tc gridSpan="2">
                  <a:txBody>
                    <a:bodyPr/>
                    <a:lstStyle/>
                    <a:p>
                      <a:pPr algn="ctr">
                        <a:lnSpc>
                          <a:spcPct val="150000"/>
                        </a:lnSpc>
                        <a:spcAft>
                          <a:spcPts val="1000"/>
                        </a:spcAft>
                      </a:pPr>
                      <a:r>
                        <a:rPr lang="en-US" sz="1600" b="1">
                          <a:effectLst/>
                          <a:latin typeface="Montserrat" panose="00000500000000000000" pitchFamily="2" charset="0"/>
                        </a:rPr>
                        <a:t>Không THA</a:t>
                      </a:r>
                      <a:endParaRPr lang="vi-VN" sz="1600" b="1">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hMerge="1">
                  <a:txBody>
                    <a:bodyPr/>
                    <a:lstStyle/>
                    <a:p>
                      <a:endParaRPr lang="vi-VN"/>
                    </a:p>
                  </a:txBody>
                  <a:tcPr/>
                </a:tc>
                <a:tc rowSpan="2">
                  <a:txBody>
                    <a:bodyPr/>
                    <a:lstStyle/>
                    <a:p>
                      <a:pPr algn="ctr">
                        <a:lnSpc>
                          <a:spcPct val="150000"/>
                        </a:lnSpc>
                        <a:spcAft>
                          <a:spcPts val="1000"/>
                        </a:spcAft>
                      </a:pPr>
                      <a:r>
                        <a:rPr lang="en-US" sz="1600" b="1">
                          <a:effectLst/>
                          <a:latin typeface="Montserrat" panose="00000500000000000000" pitchFamily="2" charset="0"/>
                        </a:rPr>
                        <a:t>OR</a:t>
                      </a:r>
                      <a:endParaRPr lang="vi-VN" sz="1600" b="1">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rowSpan="2">
                  <a:txBody>
                    <a:bodyPr/>
                    <a:lstStyle/>
                    <a:p>
                      <a:pPr algn="ctr">
                        <a:lnSpc>
                          <a:spcPct val="150000"/>
                        </a:lnSpc>
                        <a:spcAft>
                          <a:spcPts val="1000"/>
                        </a:spcAft>
                      </a:pPr>
                      <a:r>
                        <a:rPr lang="en-US" sz="1600" b="1">
                          <a:effectLst/>
                          <a:latin typeface="Montserrat" panose="00000500000000000000" pitchFamily="2" charset="0"/>
                        </a:rPr>
                        <a:t>p</a:t>
                      </a:r>
                      <a:endParaRPr lang="vi-VN" sz="1600" b="1">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3994954265"/>
                  </a:ext>
                </a:extLst>
              </a:tr>
              <a:tr h="593725">
                <a:tc gridSpan="2" vMerge="1">
                  <a:txBody>
                    <a:bodyPr/>
                    <a:lstStyle/>
                    <a:p>
                      <a:endParaRPr lang="vi-VN"/>
                    </a:p>
                  </a:txBody>
                  <a:tcPr/>
                </a:tc>
                <a:tc hMerge="1" vMerge="1">
                  <a:txBody>
                    <a:bodyPr/>
                    <a:lstStyle/>
                    <a:p>
                      <a:endParaRPr lang="vi-VN"/>
                    </a:p>
                  </a:txBody>
                  <a:tcPr/>
                </a:tc>
                <a:tc>
                  <a:txBody>
                    <a:bodyPr/>
                    <a:lstStyle/>
                    <a:p>
                      <a:pPr algn="ctr">
                        <a:lnSpc>
                          <a:spcPct val="150000"/>
                        </a:lnSpc>
                        <a:spcAft>
                          <a:spcPts val="1000"/>
                        </a:spcAft>
                      </a:pPr>
                      <a:r>
                        <a:rPr lang="en-US" sz="1600" b="1" dirty="0">
                          <a:effectLst/>
                          <a:latin typeface="Montserrat" panose="00000500000000000000" pitchFamily="2" charset="0"/>
                        </a:rPr>
                        <a:t>N</a:t>
                      </a:r>
                      <a:endParaRPr lang="vi-VN" sz="1600" b="1"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1000"/>
                        </a:spcAft>
                      </a:pPr>
                      <a:r>
                        <a:rPr lang="en-US" sz="1600" b="1" dirty="0">
                          <a:effectLst/>
                          <a:latin typeface="Montserrat" panose="00000500000000000000" pitchFamily="2" charset="0"/>
                        </a:rPr>
                        <a:t>%</a:t>
                      </a:r>
                      <a:endParaRPr lang="vi-VN" sz="1600" b="1"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1000"/>
                        </a:spcAft>
                      </a:pPr>
                      <a:r>
                        <a:rPr lang="en-US" sz="1600" b="1" dirty="0">
                          <a:effectLst/>
                          <a:latin typeface="Montserrat" panose="00000500000000000000" pitchFamily="2" charset="0"/>
                        </a:rPr>
                        <a:t>N</a:t>
                      </a:r>
                      <a:endParaRPr lang="vi-VN" sz="1600" b="1"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1000"/>
                        </a:spcAft>
                      </a:pPr>
                      <a:r>
                        <a:rPr lang="en-US" sz="1600" b="1" dirty="0">
                          <a:effectLst/>
                          <a:latin typeface="Montserrat" panose="00000500000000000000" pitchFamily="2" charset="0"/>
                        </a:rPr>
                        <a:t>%</a:t>
                      </a:r>
                      <a:endParaRPr lang="vi-VN" sz="1600" b="1"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792949337"/>
                  </a:ext>
                </a:extLst>
              </a:tr>
              <a:tr h="593725">
                <a:tc rowSpan="2">
                  <a:txBody>
                    <a:bodyPr/>
                    <a:lstStyle/>
                    <a:p>
                      <a:pPr algn="ctr">
                        <a:lnSpc>
                          <a:spcPct val="150000"/>
                        </a:lnSpc>
                        <a:spcAft>
                          <a:spcPts val="1000"/>
                        </a:spcAft>
                      </a:pPr>
                      <a:r>
                        <a:rPr lang="en-US" sz="1600" b="1" dirty="0" err="1">
                          <a:effectLst/>
                          <a:latin typeface="Montserrat" panose="00000500000000000000" pitchFamily="2" charset="0"/>
                        </a:rPr>
                        <a:t>Tiền</a:t>
                      </a:r>
                      <a:r>
                        <a:rPr lang="en-US" sz="1600" b="1" dirty="0">
                          <a:effectLst/>
                          <a:latin typeface="Montserrat" panose="00000500000000000000" pitchFamily="2" charset="0"/>
                        </a:rPr>
                        <a:t> </a:t>
                      </a:r>
                      <a:r>
                        <a:rPr lang="en-US" sz="1600" b="1" dirty="0" err="1">
                          <a:effectLst/>
                          <a:latin typeface="Montserrat" panose="00000500000000000000" pitchFamily="2" charset="0"/>
                        </a:rPr>
                        <a:t>sử</a:t>
                      </a:r>
                      <a:r>
                        <a:rPr lang="en-US" sz="1600" b="1" dirty="0">
                          <a:effectLst/>
                          <a:latin typeface="Montserrat" panose="00000500000000000000" pitchFamily="2" charset="0"/>
                        </a:rPr>
                        <a:t> </a:t>
                      </a:r>
                      <a:r>
                        <a:rPr lang="en-US" sz="1600" b="1" dirty="0" err="1">
                          <a:effectLst/>
                          <a:latin typeface="Montserrat" panose="00000500000000000000" pitchFamily="2" charset="0"/>
                        </a:rPr>
                        <a:t>gia</a:t>
                      </a:r>
                      <a:r>
                        <a:rPr lang="en-US" sz="1600" b="1" dirty="0">
                          <a:effectLst/>
                          <a:latin typeface="Montserrat" panose="00000500000000000000" pitchFamily="2" charset="0"/>
                        </a:rPr>
                        <a:t> </a:t>
                      </a:r>
                      <a:r>
                        <a:rPr lang="en-US" sz="1600" b="1" dirty="0" err="1">
                          <a:effectLst/>
                          <a:latin typeface="Montserrat" panose="00000500000000000000" pitchFamily="2" charset="0"/>
                        </a:rPr>
                        <a:t>đình</a:t>
                      </a:r>
                      <a:r>
                        <a:rPr lang="en-US" sz="1600" b="1" dirty="0">
                          <a:effectLst/>
                          <a:latin typeface="Montserrat" panose="00000500000000000000" pitchFamily="2" charset="0"/>
                        </a:rPr>
                        <a:t> THA</a:t>
                      </a:r>
                      <a:endParaRPr lang="vi-VN" sz="1600" b="1"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1000"/>
                        </a:spcAft>
                      </a:pPr>
                      <a:r>
                        <a:rPr lang="en-US" sz="1600" b="1" dirty="0" err="1">
                          <a:effectLst/>
                          <a:latin typeface="Montserrat" panose="00000500000000000000" pitchFamily="2" charset="0"/>
                        </a:rPr>
                        <a:t>Có</a:t>
                      </a:r>
                      <a:endParaRPr lang="vi-VN" sz="1600" b="1"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1000"/>
                        </a:spcAft>
                      </a:pPr>
                      <a:r>
                        <a:rPr lang="en-US" sz="1600">
                          <a:effectLst/>
                          <a:latin typeface="Montserrat" panose="00000500000000000000" pitchFamily="2" charset="0"/>
                        </a:rPr>
                        <a:t> </a:t>
                      </a:r>
                      <a:endParaRPr lang="vi-VN" sz="160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1000"/>
                        </a:spcAft>
                      </a:pPr>
                      <a:r>
                        <a:rPr lang="en-US" sz="1600">
                          <a:effectLst/>
                          <a:latin typeface="Montserrat" panose="00000500000000000000" pitchFamily="2" charset="0"/>
                        </a:rPr>
                        <a:t> </a:t>
                      </a:r>
                      <a:endParaRPr lang="vi-VN" sz="160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1000"/>
                        </a:spcAft>
                      </a:pPr>
                      <a:r>
                        <a:rPr lang="en-US" sz="1600">
                          <a:effectLst/>
                          <a:latin typeface="Montserrat" panose="00000500000000000000" pitchFamily="2" charset="0"/>
                        </a:rPr>
                        <a:t> </a:t>
                      </a:r>
                      <a:endParaRPr lang="vi-VN" sz="160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1000"/>
                        </a:spcAft>
                      </a:pPr>
                      <a:r>
                        <a:rPr lang="en-US" sz="1600">
                          <a:effectLst/>
                          <a:latin typeface="Montserrat" panose="00000500000000000000" pitchFamily="2" charset="0"/>
                        </a:rPr>
                        <a:t> </a:t>
                      </a:r>
                      <a:endParaRPr lang="vi-VN" sz="160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rowSpan="2">
                  <a:txBody>
                    <a:bodyPr/>
                    <a:lstStyle/>
                    <a:p>
                      <a:pPr algn="ctr">
                        <a:lnSpc>
                          <a:spcPct val="150000"/>
                        </a:lnSpc>
                        <a:spcAft>
                          <a:spcPts val="1000"/>
                        </a:spcAft>
                      </a:pPr>
                      <a:r>
                        <a:rPr lang="en-US" sz="1600">
                          <a:effectLst/>
                          <a:latin typeface="Montserrat" panose="00000500000000000000" pitchFamily="2" charset="0"/>
                        </a:rPr>
                        <a:t> </a:t>
                      </a:r>
                      <a:endParaRPr lang="vi-VN" sz="160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rowSpan="2">
                  <a:txBody>
                    <a:bodyPr/>
                    <a:lstStyle/>
                    <a:p>
                      <a:pPr algn="ctr">
                        <a:lnSpc>
                          <a:spcPct val="150000"/>
                        </a:lnSpc>
                        <a:spcAft>
                          <a:spcPts val="1000"/>
                        </a:spcAft>
                      </a:pPr>
                      <a:r>
                        <a:rPr lang="en-US" sz="1600">
                          <a:effectLst/>
                          <a:latin typeface="Montserrat" panose="00000500000000000000" pitchFamily="2" charset="0"/>
                        </a:rPr>
                        <a:t> </a:t>
                      </a:r>
                      <a:endParaRPr lang="vi-VN" sz="160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3669087782"/>
                  </a:ext>
                </a:extLst>
              </a:tr>
              <a:tr h="615950">
                <a:tc vMerge="1">
                  <a:txBody>
                    <a:bodyPr/>
                    <a:lstStyle/>
                    <a:p>
                      <a:endParaRPr lang="vi-VN"/>
                    </a:p>
                  </a:txBody>
                  <a:tcPr/>
                </a:tc>
                <a:tc>
                  <a:txBody>
                    <a:bodyPr/>
                    <a:lstStyle/>
                    <a:p>
                      <a:pPr algn="ctr">
                        <a:lnSpc>
                          <a:spcPct val="150000"/>
                        </a:lnSpc>
                        <a:spcAft>
                          <a:spcPts val="1000"/>
                        </a:spcAft>
                      </a:pPr>
                      <a:r>
                        <a:rPr lang="en-US" sz="1600" b="1" dirty="0" err="1">
                          <a:effectLst/>
                          <a:latin typeface="Montserrat" panose="00000500000000000000" pitchFamily="2" charset="0"/>
                        </a:rPr>
                        <a:t>Không</a:t>
                      </a:r>
                      <a:endParaRPr lang="vi-VN" sz="1600" b="1"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1000"/>
                        </a:spcAft>
                      </a:pPr>
                      <a:r>
                        <a:rPr lang="en-US" sz="1600" dirty="0">
                          <a:effectLst/>
                          <a:latin typeface="Montserrat" panose="00000500000000000000" pitchFamily="2" charset="0"/>
                        </a:rPr>
                        <a:t> </a:t>
                      </a:r>
                      <a:endParaRPr lang="vi-VN" sz="1600"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1000"/>
                        </a:spcAft>
                      </a:pPr>
                      <a:r>
                        <a:rPr lang="en-US" sz="1600" dirty="0">
                          <a:effectLst/>
                          <a:latin typeface="Montserrat" panose="00000500000000000000" pitchFamily="2" charset="0"/>
                        </a:rPr>
                        <a:t> </a:t>
                      </a:r>
                      <a:endParaRPr lang="vi-VN" sz="1600"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1000"/>
                        </a:spcAft>
                      </a:pPr>
                      <a:r>
                        <a:rPr lang="en-US" sz="1600">
                          <a:effectLst/>
                          <a:latin typeface="Montserrat" panose="00000500000000000000" pitchFamily="2" charset="0"/>
                        </a:rPr>
                        <a:t> </a:t>
                      </a:r>
                      <a:endParaRPr lang="vi-VN" sz="160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800"/>
                        </a:spcAft>
                      </a:pPr>
                      <a:r>
                        <a:rPr lang="en-US" sz="1600" dirty="0">
                          <a:effectLst/>
                          <a:latin typeface="Montserrat" panose="00000500000000000000" pitchFamily="2" charset="0"/>
                        </a:rPr>
                        <a:t> </a:t>
                      </a:r>
                      <a:endParaRPr lang="vi-VN" sz="1600" dirty="0">
                        <a:effectLst/>
                        <a:latin typeface="Montserrat" panose="00000500000000000000" pitchFamily="2" charset="0"/>
                      </a:endParaRPr>
                    </a:p>
                    <a:p>
                      <a:pPr algn="ctr">
                        <a:lnSpc>
                          <a:spcPct val="150000"/>
                        </a:lnSpc>
                        <a:spcAft>
                          <a:spcPts val="1000"/>
                        </a:spcAft>
                      </a:pPr>
                      <a:r>
                        <a:rPr lang="en-US" sz="1600" dirty="0">
                          <a:effectLst/>
                          <a:latin typeface="Montserrat" panose="00000500000000000000" pitchFamily="2" charset="0"/>
                        </a:rPr>
                        <a:t> </a:t>
                      </a:r>
                      <a:endParaRPr lang="vi-VN" sz="1600"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936312431"/>
                  </a:ext>
                </a:extLst>
              </a:tr>
            </a:tbl>
          </a:graphicData>
        </a:graphic>
      </p:graphicFrame>
      <p:sp>
        <p:nvSpPr>
          <p:cNvPr id="4" name="Rectangle 3">
            <a:extLst>
              <a:ext uri="{FF2B5EF4-FFF2-40B4-BE49-F238E27FC236}">
                <a16:creationId xmlns:a16="http://schemas.microsoft.com/office/drawing/2014/main" id="{4A2F0CE9-D33D-D776-5F77-7053BCC9744E}"/>
              </a:ext>
            </a:extLst>
          </p:cNvPr>
          <p:cNvSpPr/>
          <p:nvPr/>
        </p:nvSpPr>
        <p:spPr>
          <a:xfrm>
            <a:off x="261258" y="0"/>
            <a:ext cx="477196" cy="6008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4</a:t>
            </a:r>
            <a:endParaRPr lang="vi-VN" sz="2000" b="1" dirty="0">
              <a:latin typeface="Montserrat" panose="00000500000000000000" pitchFamily="2" charset="0"/>
            </a:endParaRPr>
          </a:p>
        </p:txBody>
      </p:sp>
      <p:pic>
        <p:nvPicPr>
          <p:cNvPr id="5" name="Picture 4">
            <a:extLst>
              <a:ext uri="{FF2B5EF4-FFF2-40B4-BE49-F238E27FC236}">
                <a16:creationId xmlns:a16="http://schemas.microsoft.com/office/drawing/2014/main" id="{A678AD9D-CE2A-63B7-77D7-9F8DE514962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2815DAF1-5CDE-B3C2-5F44-D11B6119FEAE}"/>
              </a:ext>
            </a:extLst>
          </p:cNvPr>
          <p:cNvSpPr txBox="1"/>
          <p:nvPr/>
        </p:nvSpPr>
        <p:spPr>
          <a:xfrm>
            <a:off x="640884" y="1369577"/>
            <a:ext cx="7279557" cy="369332"/>
          </a:xfrm>
          <a:prstGeom prst="rect">
            <a:avLst/>
          </a:prstGeom>
          <a:noFill/>
        </p:spPr>
        <p:txBody>
          <a:bodyPr wrap="none" rtlCol="0">
            <a:spAutoFit/>
          </a:bodyPr>
          <a:lstStyle/>
          <a:p>
            <a:r>
              <a:rPr lang="en-US" sz="1800" b="1" dirty="0">
                <a:solidFill>
                  <a:srgbClr val="27316F"/>
                </a:solidFill>
                <a:effectLst/>
                <a:latin typeface="Montserrat" panose="00000500000000000000" pitchFamily="2" charset="0"/>
                <a:ea typeface="Times New Roman" panose="02020603050405020304" pitchFamily="18" charset="0"/>
              </a:rPr>
              <a:t>BẢNG MỐI LIÊN QUAN GIỮA TIỀN SỬ GIA ĐÌNH THA VÀ THA</a:t>
            </a:r>
            <a:endParaRPr lang="vi-VN" dirty="0">
              <a:solidFill>
                <a:srgbClr val="27316F"/>
              </a:solidFill>
              <a:latin typeface="Montserrat" panose="00000500000000000000" pitchFamily="2" charset="0"/>
            </a:endParaRPr>
          </a:p>
        </p:txBody>
      </p:sp>
    </p:spTree>
    <p:extLst>
      <p:ext uri="{BB962C8B-B14F-4D97-AF65-F5344CB8AC3E}">
        <p14:creationId xmlns:p14="http://schemas.microsoft.com/office/powerpoint/2010/main" val="2181366165"/>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4645D-07DD-8D62-3B41-26EF28D19258}"/>
              </a:ext>
            </a:extLst>
          </p:cNvPr>
          <p:cNvSpPr>
            <a:spLocks noGrp="1"/>
          </p:cNvSpPr>
          <p:nvPr>
            <p:ph type="title"/>
          </p:nvPr>
        </p:nvSpPr>
        <p:spPr>
          <a:xfrm>
            <a:off x="738454" y="300445"/>
            <a:ext cx="7586587" cy="572700"/>
          </a:xfrm>
        </p:spPr>
        <p:txBody>
          <a:bodyPr/>
          <a:lstStyle/>
          <a:p>
            <a:r>
              <a:rPr lang="en-GB" dirty="0"/>
              <a:t>CÁC YẾU TỐ LIÊN QUAN</a:t>
            </a:r>
            <a:endParaRPr lang="vi-VN" dirty="0"/>
          </a:p>
        </p:txBody>
      </p:sp>
      <p:sp>
        <p:nvSpPr>
          <p:cNvPr id="3" name="Rectangle 2">
            <a:extLst>
              <a:ext uri="{FF2B5EF4-FFF2-40B4-BE49-F238E27FC236}">
                <a16:creationId xmlns:a16="http://schemas.microsoft.com/office/drawing/2014/main" id="{E9995D1E-3F65-6B20-6ECE-C085227CF8E3}"/>
              </a:ext>
            </a:extLst>
          </p:cNvPr>
          <p:cNvSpPr/>
          <p:nvPr/>
        </p:nvSpPr>
        <p:spPr>
          <a:xfrm>
            <a:off x="261258" y="0"/>
            <a:ext cx="477196" cy="6008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4</a:t>
            </a:r>
            <a:endParaRPr lang="vi-VN" sz="2000" b="1" dirty="0">
              <a:latin typeface="Montserrat" panose="00000500000000000000" pitchFamily="2" charset="0"/>
            </a:endParaRPr>
          </a:p>
        </p:txBody>
      </p:sp>
      <p:pic>
        <p:nvPicPr>
          <p:cNvPr id="12" name="Picture 11">
            <a:extLst>
              <a:ext uri="{FF2B5EF4-FFF2-40B4-BE49-F238E27FC236}">
                <a16:creationId xmlns:a16="http://schemas.microsoft.com/office/drawing/2014/main" id="{A778D6A7-5759-D8B6-6B01-148809316B0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DBF012E4-9948-9C44-5D70-109E0C28B44D}"/>
              </a:ext>
            </a:extLst>
          </p:cNvPr>
          <p:cNvSpPr txBox="1"/>
          <p:nvPr/>
        </p:nvSpPr>
        <p:spPr>
          <a:xfrm>
            <a:off x="261258" y="1526402"/>
            <a:ext cx="8063783" cy="2862322"/>
          </a:xfrm>
          <a:prstGeom prst="rect">
            <a:avLst/>
          </a:prstGeom>
          <a:noFill/>
        </p:spPr>
        <p:txBody>
          <a:bodyPr wrap="square" rtlCol="0">
            <a:spAutoFit/>
          </a:bodyPr>
          <a:lstStyle/>
          <a:p>
            <a:r>
              <a:rPr lang="vi-VN" sz="3600" b="1" dirty="0">
                <a:solidFill>
                  <a:srgbClr val="27316F"/>
                </a:solidFill>
                <a:latin typeface="Montserrat" panose="00000500000000000000" pitchFamily="2" charset="0"/>
              </a:rPr>
              <a:t>MỐI LIÊN QUAN GIỮA ĐÁI THÁO ĐƯỜNG, RỐI LOẠN MÁU, THỪA CÂN, THÓI QUEN UỐNG RƯỢU, ÍT HOẠT ĐỘNG THỂ LỰC, THÓI QUEN HÚT THUỐC</a:t>
            </a:r>
          </a:p>
        </p:txBody>
      </p:sp>
    </p:spTree>
    <p:extLst>
      <p:ext uri="{BB962C8B-B14F-4D97-AF65-F5344CB8AC3E}">
        <p14:creationId xmlns:p14="http://schemas.microsoft.com/office/powerpoint/2010/main" val="2625483403"/>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36"/>
          <p:cNvSpPr txBox="1">
            <a:spLocks noGrp="1"/>
          </p:cNvSpPr>
          <p:nvPr>
            <p:ph type="title"/>
          </p:nvPr>
        </p:nvSpPr>
        <p:spPr>
          <a:xfrm>
            <a:off x="4101737" y="1816868"/>
            <a:ext cx="3623707" cy="138721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sz="4000" dirty="0"/>
              <a:t>DỰ KIẾN BÀN LUẬN</a:t>
            </a:r>
            <a:endParaRPr sz="4000" dirty="0"/>
          </a:p>
        </p:txBody>
      </p:sp>
      <p:sp>
        <p:nvSpPr>
          <p:cNvPr id="8" name="Google Shape;280;p35">
            <a:extLst>
              <a:ext uri="{FF2B5EF4-FFF2-40B4-BE49-F238E27FC236}">
                <a16:creationId xmlns:a16="http://schemas.microsoft.com/office/drawing/2014/main" id="{E8FA670C-0B0E-D409-E044-C826E2132CB8}"/>
              </a:ext>
            </a:extLst>
          </p:cNvPr>
          <p:cNvSpPr/>
          <p:nvPr/>
        </p:nvSpPr>
        <p:spPr>
          <a:xfrm>
            <a:off x="1029854" y="1168276"/>
            <a:ext cx="2725282" cy="2684395"/>
          </a:xfrm>
          <a:prstGeom prst="round1Rect">
            <a:avLst>
              <a:gd name="adj" fmla="val 16667"/>
            </a:avLst>
          </a:prstGeom>
          <a:solidFill>
            <a:schemeClr val="bg2">
              <a:lumMod val="75000"/>
            </a:schemeClr>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2000" b="1" dirty="0">
                <a:solidFill>
                  <a:schemeClr val="bg1"/>
                </a:solidFill>
                <a:latin typeface="Montserrat" panose="00000500000000000000" pitchFamily="2" charset="0"/>
              </a:rPr>
              <a:t>5</a:t>
            </a:r>
            <a:endParaRPr sz="12000" b="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164579067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47"/>
          <p:cNvSpPr txBox="1">
            <a:spLocks noGrp="1"/>
          </p:cNvSpPr>
          <p:nvPr>
            <p:ph type="title"/>
          </p:nvPr>
        </p:nvSpPr>
        <p:spPr>
          <a:xfrm>
            <a:off x="738454" y="300445"/>
            <a:ext cx="773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DỰ KIẾN BÀN LUẬN</a:t>
            </a:r>
            <a:endParaRPr dirty="0"/>
          </a:p>
        </p:txBody>
      </p:sp>
      <p:sp>
        <p:nvSpPr>
          <p:cNvPr id="2" name="TextBox 1">
            <a:extLst>
              <a:ext uri="{FF2B5EF4-FFF2-40B4-BE49-F238E27FC236}">
                <a16:creationId xmlns:a16="http://schemas.microsoft.com/office/drawing/2014/main" id="{06C3C7A5-49D0-E0B3-55F7-68D4A197C2AF}"/>
              </a:ext>
            </a:extLst>
          </p:cNvPr>
          <p:cNvSpPr txBox="1"/>
          <p:nvPr/>
        </p:nvSpPr>
        <p:spPr>
          <a:xfrm>
            <a:off x="1628095" y="1508210"/>
            <a:ext cx="6663136" cy="1131015"/>
          </a:xfrm>
          <a:prstGeom prst="rect">
            <a:avLst/>
          </a:prstGeom>
          <a:noFill/>
        </p:spPr>
        <p:txBody>
          <a:bodyPr wrap="square" rtlCol="0">
            <a:spAutoFit/>
          </a:bodyPr>
          <a:lstStyle/>
          <a:p>
            <a:pPr lvl="0">
              <a:lnSpc>
                <a:spcPct val="107000"/>
              </a:lnSpc>
              <a:spcAft>
                <a:spcPts val="800"/>
              </a:spcAft>
              <a:buClr>
                <a:srgbClr val="000000"/>
              </a:buClr>
            </a:pP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Bàn</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luận</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dựa</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trên</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kết</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quả</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nghiên</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cứu</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thu</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được</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so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sánh</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đối</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chiếu</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với</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các</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nghiên</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cứu</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trên</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thế</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giới</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và</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tại</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Việt</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Nam.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Từ</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đó</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rút</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ra</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những</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kết</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quả</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thu</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được</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và</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những</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vấn</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đề</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còn</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hạn</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chế</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của</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đề</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tài</a:t>
            </a:r>
            <a:r>
              <a:rPr lang="en-US" sz="1600" dirty="0">
                <a:solidFill>
                  <a:srgbClr val="27316F"/>
                </a:solidFill>
                <a:effectLst/>
                <a:latin typeface="Montserrat" panose="00000500000000000000" pitchFamily="2" charset="0"/>
                <a:ea typeface="Times New Roman" panose="02020603050405020304" pitchFamily="18" charset="0"/>
                <a:cs typeface="Noto Sans Symbols"/>
              </a:rPr>
              <a:t>.</a:t>
            </a:r>
            <a:endParaRPr lang="vi-VN" sz="1600" dirty="0">
              <a:solidFill>
                <a:srgbClr val="27316F"/>
              </a:solidFill>
              <a:effectLst/>
              <a:latin typeface="Montserrat" panose="00000500000000000000" pitchFamily="2" charset="0"/>
              <a:ea typeface="Noto Sans Symbols"/>
              <a:cs typeface="Noto Sans Symbols"/>
            </a:endParaRPr>
          </a:p>
        </p:txBody>
      </p:sp>
      <p:sp>
        <p:nvSpPr>
          <p:cNvPr id="46" name="TextBox 45">
            <a:extLst>
              <a:ext uri="{FF2B5EF4-FFF2-40B4-BE49-F238E27FC236}">
                <a16:creationId xmlns:a16="http://schemas.microsoft.com/office/drawing/2014/main" id="{BDAB13B2-F421-DFDD-9D25-B28DB362F9EC}"/>
              </a:ext>
            </a:extLst>
          </p:cNvPr>
          <p:cNvSpPr txBox="1"/>
          <p:nvPr/>
        </p:nvSpPr>
        <p:spPr>
          <a:xfrm>
            <a:off x="1628095" y="3274290"/>
            <a:ext cx="6663136" cy="553998"/>
          </a:xfrm>
          <a:prstGeom prst="rect">
            <a:avLst/>
          </a:prstGeom>
          <a:noFill/>
        </p:spPr>
        <p:txBody>
          <a:bodyPr wrap="square" rtlCol="0">
            <a:spAutoFit/>
          </a:bodyPr>
          <a:lstStyle/>
          <a:p>
            <a:r>
              <a:rPr lang="en-US" sz="1600" dirty="0" err="1">
                <a:solidFill>
                  <a:srgbClr val="27316F"/>
                </a:solidFill>
                <a:effectLst/>
                <a:latin typeface="Montserrat" panose="00000500000000000000" pitchFamily="2" charset="0"/>
                <a:ea typeface="Times New Roman" panose="02020603050405020304" pitchFamily="18" charset="0"/>
                <a:cs typeface="Noto Sans Symbols"/>
              </a:rPr>
              <a:t>Kết</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luận</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dựa</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trên</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mục</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tiêu</a:t>
            </a:r>
            <a:endParaRPr lang="vi-VN" sz="1600" dirty="0">
              <a:solidFill>
                <a:srgbClr val="27316F"/>
              </a:solidFill>
              <a:effectLst/>
              <a:latin typeface="Montserrat" panose="00000500000000000000" pitchFamily="2" charset="0"/>
              <a:ea typeface="Noto Sans Symbols"/>
              <a:cs typeface="Noto Sans Symbols"/>
            </a:endParaRPr>
          </a:p>
          <a:p>
            <a:endParaRPr lang="vi-VN" dirty="0">
              <a:latin typeface="Montserrat" panose="00000500000000000000" pitchFamily="2" charset="0"/>
            </a:endParaRPr>
          </a:p>
        </p:txBody>
      </p:sp>
      <p:sp>
        <p:nvSpPr>
          <p:cNvPr id="9" name="Rectangle 8">
            <a:extLst>
              <a:ext uri="{FF2B5EF4-FFF2-40B4-BE49-F238E27FC236}">
                <a16:creationId xmlns:a16="http://schemas.microsoft.com/office/drawing/2014/main" id="{87FA7272-C0AF-496E-3E40-7C0F64F46682}"/>
              </a:ext>
            </a:extLst>
          </p:cNvPr>
          <p:cNvSpPr/>
          <p:nvPr/>
        </p:nvSpPr>
        <p:spPr>
          <a:xfrm>
            <a:off x="261258" y="0"/>
            <a:ext cx="477196" cy="600891"/>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5</a:t>
            </a:r>
            <a:endParaRPr lang="vi-VN" sz="2000" b="1" dirty="0">
              <a:latin typeface="Montserrat" panose="00000500000000000000" pitchFamily="2" charset="0"/>
            </a:endParaRPr>
          </a:p>
        </p:txBody>
      </p:sp>
      <p:pic>
        <p:nvPicPr>
          <p:cNvPr id="10" name="Picture 9">
            <a:extLst>
              <a:ext uri="{FF2B5EF4-FFF2-40B4-BE49-F238E27FC236}">
                <a16:creationId xmlns:a16="http://schemas.microsoft.com/office/drawing/2014/main" id="{09FF6034-6E7E-D90D-B2D0-05A3DC458AB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oogle Shape;13389;p69">
            <a:extLst>
              <a:ext uri="{FF2B5EF4-FFF2-40B4-BE49-F238E27FC236}">
                <a16:creationId xmlns:a16="http://schemas.microsoft.com/office/drawing/2014/main" id="{4FF4EDCF-3072-274F-AA5C-490D685F76F0}"/>
              </a:ext>
            </a:extLst>
          </p:cNvPr>
          <p:cNvGrpSpPr/>
          <p:nvPr/>
        </p:nvGrpSpPr>
        <p:grpSpPr>
          <a:xfrm>
            <a:off x="542728" y="1629732"/>
            <a:ext cx="865591" cy="887970"/>
            <a:chOff x="7384751" y="4147984"/>
            <a:chExt cx="380012" cy="351274"/>
          </a:xfrm>
        </p:grpSpPr>
        <p:sp>
          <p:nvSpPr>
            <p:cNvPr id="12" name="Google Shape;13390;p69">
              <a:extLst>
                <a:ext uri="{FF2B5EF4-FFF2-40B4-BE49-F238E27FC236}">
                  <a16:creationId xmlns:a16="http://schemas.microsoft.com/office/drawing/2014/main" id="{2047C097-1D0C-7FC7-5D9B-031C8C370657}"/>
                </a:ext>
              </a:extLst>
            </p:cNvPr>
            <p:cNvSpPr/>
            <p:nvPr/>
          </p:nvSpPr>
          <p:spPr>
            <a:xfrm>
              <a:off x="7385513" y="4225879"/>
              <a:ext cx="379250" cy="273379"/>
            </a:xfrm>
            <a:custGeom>
              <a:avLst/>
              <a:gdLst/>
              <a:ahLst/>
              <a:cxnLst/>
              <a:rect l="l" t="t" r="r" b="b"/>
              <a:pathLst>
                <a:path w="11943" h="8609" extrusionOk="0">
                  <a:moveTo>
                    <a:pt x="11740" y="0"/>
                  </a:moveTo>
                  <a:cubicBezTo>
                    <a:pt x="11645" y="0"/>
                    <a:pt x="11562" y="72"/>
                    <a:pt x="11562" y="179"/>
                  </a:cubicBezTo>
                  <a:lnTo>
                    <a:pt x="11562" y="2667"/>
                  </a:lnTo>
                  <a:cubicBezTo>
                    <a:pt x="11562" y="3393"/>
                    <a:pt x="10966" y="3989"/>
                    <a:pt x="10240" y="3989"/>
                  </a:cubicBezTo>
                  <a:lnTo>
                    <a:pt x="9085" y="3989"/>
                  </a:lnTo>
                  <a:cubicBezTo>
                    <a:pt x="8954" y="3989"/>
                    <a:pt x="8823" y="4084"/>
                    <a:pt x="8776" y="4203"/>
                  </a:cubicBezTo>
                  <a:cubicBezTo>
                    <a:pt x="8573" y="4703"/>
                    <a:pt x="8549" y="5167"/>
                    <a:pt x="8752" y="5537"/>
                  </a:cubicBezTo>
                  <a:cubicBezTo>
                    <a:pt x="8823" y="5703"/>
                    <a:pt x="8942" y="5834"/>
                    <a:pt x="9049" y="5941"/>
                  </a:cubicBezTo>
                  <a:cubicBezTo>
                    <a:pt x="8752" y="5929"/>
                    <a:pt x="8514" y="5822"/>
                    <a:pt x="8359" y="5656"/>
                  </a:cubicBezTo>
                  <a:cubicBezTo>
                    <a:pt x="8240" y="5537"/>
                    <a:pt x="7978" y="5167"/>
                    <a:pt x="8073" y="4358"/>
                  </a:cubicBezTo>
                  <a:cubicBezTo>
                    <a:pt x="8109" y="4155"/>
                    <a:pt x="7942" y="3977"/>
                    <a:pt x="7740" y="3977"/>
                  </a:cubicBezTo>
                  <a:lnTo>
                    <a:pt x="5954" y="3977"/>
                  </a:lnTo>
                  <a:cubicBezTo>
                    <a:pt x="5859" y="3977"/>
                    <a:pt x="5775" y="4048"/>
                    <a:pt x="5775" y="4155"/>
                  </a:cubicBezTo>
                  <a:cubicBezTo>
                    <a:pt x="5775" y="4263"/>
                    <a:pt x="5847" y="4334"/>
                    <a:pt x="5954" y="4334"/>
                  </a:cubicBezTo>
                  <a:lnTo>
                    <a:pt x="6847" y="4334"/>
                  </a:lnTo>
                  <a:lnTo>
                    <a:pt x="6847" y="5691"/>
                  </a:lnTo>
                  <a:cubicBezTo>
                    <a:pt x="6847" y="6430"/>
                    <a:pt x="6228" y="7037"/>
                    <a:pt x="5490" y="7037"/>
                  </a:cubicBezTo>
                  <a:lnTo>
                    <a:pt x="4704" y="7037"/>
                  </a:lnTo>
                  <a:cubicBezTo>
                    <a:pt x="4561" y="7037"/>
                    <a:pt x="4466" y="7144"/>
                    <a:pt x="4466" y="7275"/>
                  </a:cubicBezTo>
                  <a:cubicBezTo>
                    <a:pt x="4442" y="7834"/>
                    <a:pt x="4239" y="8215"/>
                    <a:pt x="3668" y="8251"/>
                  </a:cubicBezTo>
                  <a:cubicBezTo>
                    <a:pt x="3930" y="7977"/>
                    <a:pt x="3954" y="7573"/>
                    <a:pt x="3882" y="7239"/>
                  </a:cubicBezTo>
                  <a:cubicBezTo>
                    <a:pt x="3846" y="7120"/>
                    <a:pt x="3763" y="7037"/>
                    <a:pt x="3644" y="7037"/>
                  </a:cubicBezTo>
                  <a:lnTo>
                    <a:pt x="1703" y="7037"/>
                  </a:lnTo>
                  <a:cubicBezTo>
                    <a:pt x="965" y="7037"/>
                    <a:pt x="358" y="6430"/>
                    <a:pt x="358" y="5691"/>
                  </a:cubicBezTo>
                  <a:lnTo>
                    <a:pt x="358" y="5310"/>
                  </a:lnTo>
                  <a:cubicBezTo>
                    <a:pt x="358" y="5227"/>
                    <a:pt x="275" y="5132"/>
                    <a:pt x="179" y="5132"/>
                  </a:cubicBezTo>
                  <a:cubicBezTo>
                    <a:pt x="84" y="5132"/>
                    <a:pt x="1" y="5215"/>
                    <a:pt x="1" y="5310"/>
                  </a:cubicBezTo>
                  <a:lnTo>
                    <a:pt x="1" y="5691"/>
                  </a:lnTo>
                  <a:cubicBezTo>
                    <a:pt x="1" y="6620"/>
                    <a:pt x="751" y="7394"/>
                    <a:pt x="1703" y="7394"/>
                  </a:cubicBezTo>
                  <a:lnTo>
                    <a:pt x="3573" y="7394"/>
                  </a:lnTo>
                  <a:cubicBezTo>
                    <a:pt x="3596" y="7620"/>
                    <a:pt x="3596" y="8025"/>
                    <a:pt x="3215" y="8144"/>
                  </a:cubicBezTo>
                  <a:cubicBezTo>
                    <a:pt x="2989" y="8215"/>
                    <a:pt x="3001" y="8525"/>
                    <a:pt x="3239" y="8573"/>
                  </a:cubicBezTo>
                  <a:cubicBezTo>
                    <a:pt x="3370" y="8608"/>
                    <a:pt x="3489" y="8608"/>
                    <a:pt x="3596" y="8608"/>
                  </a:cubicBezTo>
                  <a:cubicBezTo>
                    <a:pt x="4299" y="8608"/>
                    <a:pt x="4763" y="8204"/>
                    <a:pt x="4823" y="7394"/>
                  </a:cubicBezTo>
                  <a:lnTo>
                    <a:pt x="5513" y="7394"/>
                  </a:lnTo>
                  <a:cubicBezTo>
                    <a:pt x="6454" y="7394"/>
                    <a:pt x="7228" y="6644"/>
                    <a:pt x="7228" y="5691"/>
                  </a:cubicBezTo>
                  <a:lnTo>
                    <a:pt x="7228" y="4334"/>
                  </a:lnTo>
                  <a:lnTo>
                    <a:pt x="7764" y="4334"/>
                  </a:lnTo>
                  <a:cubicBezTo>
                    <a:pt x="7716" y="4715"/>
                    <a:pt x="7704" y="5429"/>
                    <a:pt x="8157" y="5894"/>
                  </a:cubicBezTo>
                  <a:cubicBezTo>
                    <a:pt x="8407" y="6168"/>
                    <a:pt x="8764" y="6299"/>
                    <a:pt x="9240" y="6299"/>
                  </a:cubicBezTo>
                  <a:cubicBezTo>
                    <a:pt x="9311" y="6299"/>
                    <a:pt x="9383" y="6299"/>
                    <a:pt x="9478" y="6287"/>
                  </a:cubicBezTo>
                  <a:cubicBezTo>
                    <a:pt x="9704" y="6263"/>
                    <a:pt x="9776" y="5965"/>
                    <a:pt x="9561" y="5846"/>
                  </a:cubicBezTo>
                  <a:cubicBezTo>
                    <a:pt x="8847" y="5429"/>
                    <a:pt x="9002" y="4715"/>
                    <a:pt x="9145" y="4334"/>
                  </a:cubicBezTo>
                  <a:lnTo>
                    <a:pt x="10276" y="4334"/>
                  </a:lnTo>
                  <a:cubicBezTo>
                    <a:pt x="11205" y="4334"/>
                    <a:pt x="11943" y="3584"/>
                    <a:pt x="11943" y="2667"/>
                  </a:cubicBezTo>
                  <a:lnTo>
                    <a:pt x="11943" y="179"/>
                  </a:lnTo>
                  <a:cubicBezTo>
                    <a:pt x="11919" y="95"/>
                    <a:pt x="11847" y="0"/>
                    <a:pt x="11740" y="0"/>
                  </a:cubicBezTo>
                  <a:close/>
                </a:path>
              </a:pathLst>
            </a:custGeom>
            <a:solidFill>
              <a:srgbClr val="657E93"/>
            </a:solidFill>
            <a:ln>
              <a:solidFill>
                <a:srgbClr val="0000FF"/>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391;p69">
              <a:extLst>
                <a:ext uri="{FF2B5EF4-FFF2-40B4-BE49-F238E27FC236}">
                  <a16:creationId xmlns:a16="http://schemas.microsoft.com/office/drawing/2014/main" id="{2B5EECBA-CAF7-27F6-1ACE-9A924BE32569}"/>
                </a:ext>
              </a:extLst>
            </p:cNvPr>
            <p:cNvSpPr/>
            <p:nvPr/>
          </p:nvSpPr>
          <p:spPr>
            <a:xfrm>
              <a:off x="7384751" y="4147984"/>
              <a:ext cx="380012" cy="228382"/>
            </a:xfrm>
            <a:custGeom>
              <a:avLst/>
              <a:gdLst/>
              <a:ahLst/>
              <a:cxnLst/>
              <a:rect l="l" t="t" r="r" b="b"/>
              <a:pathLst>
                <a:path w="11967" h="7192" extrusionOk="0">
                  <a:moveTo>
                    <a:pt x="3144" y="0"/>
                  </a:moveTo>
                  <a:cubicBezTo>
                    <a:pt x="2227" y="0"/>
                    <a:pt x="1477" y="739"/>
                    <a:pt x="1477" y="1667"/>
                  </a:cubicBezTo>
                  <a:lnTo>
                    <a:pt x="1477" y="4132"/>
                  </a:lnTo>
                  <a:cubicBezTo>
                    <a:pt x="1108" y="4191"/>
                    <a:pt x="751" y="4358"/>
                    <a:pt x="477" y="4644"/>
                  </a:cubicBezTo>
                  <a:cubicBezTo>
                    <a:pt x="168" y="4965"/>
                    <a:pt x="1" y="5382"/>
                    <a:pt x="1" y="5823"/>
                  </a:cubicBezTo>
                  <a:lnTo>
                    <a:pt x="1" y="7013"/>
                  </a:lnTo>
                  <a:cubicBezTo>
                    <a:pt x="1" y="7097"/>
                    <a:pt x="84" y="7192"/>
                    <a:pt x="180" y="7192"/>
                  </a:cubicBezTo>
                  <a:cubicBezTo>
                    <a:pt x="275" y="7192"/>
                    <a:pt x="358" y="7108"/>
                    <a:pt x="358" y="7013"/>
                  </a:cubicBezTo>
                  <a:lnTo>
                    <a:pt x="358" y="5823"/>
                  </a:lnTo>
                  <a:cubicBezTo>
                    <a:pt x="358" y="5465"/>
                    <a:pt x="501" y="5132"/>
                    <a:pt x="751" y="4882"/>
                  </a:cubicBezTo>
                  <a:cubicBezTo>
                    <a:pt x="953" y="4668"/>
                    <a:pt x="1203" y="4537"/>
                    <a:pt x="1489" y="4477"/>
                  </a:cubicBezTo>
                  <a:lnTo>
                    <a:pt x="1489" y="5084"/>
                  </a:lnTo>
                  <a:cubicBezTo>
                    <a:pt x="1489" y="6013"/>
                    <a:pt x="2239" y="6751"/>
                    <a:pt x="3156" y="6751"/>
                  </a:cubicBezTo>
                  <a:lnTo>
                    <a:pt x="5240" y="6751"/>
                  </a:lnTo>
                  <a:cubicBezTo>
                    <a:pt x="5335" y="6751"/>
                    <a:pt x="5418" y="6680"/>
                    <a:pt x="5418" y="6573"/>
                  </a:cubicBezTo>
                  <a:cubicBezTo>
                    <a:pt x="5418" y="6489"/>
                    <a:pt x="5347" y="6394"/>
                    <a:pt x="5240" y="6394"/>
                  </a:cubicBezTo>
                  <a:lnTo>
                    <a:pt x="3156" y="6394"/>
                  </a:lnTo>
                  <a:cubicBezTo>
                    <a:pt x="2430" y="6394"/>
                    <a:pt x="1834" y="5799"/>
                    <a:pt x="1834" y="5073"/>
                  </a:cubicBezTo>
                  <a:lnTo>
                    <a:pt x="1834" y="1620"/>
                  </a:lnTo>
                  <a:cubicBezTo>
                    <a:pt x="1834" y="893"/>
                    <a:pt x="2430" y="298"/>
                    <a:pt x="3156" y="298"/>
                  </a:cubicBezTo>
                  <a:lnTo>
                    <a:pt x="10288" y="298"/>
                  </a:lnTo>
                  <a:cubicBezTo>
                    <a:pt x="11014" y="298"/>
                    <a:pt x="11610" y="893"/>
                    <a:pt x="11610" y="1620"/>
                  </a:cubicBezTo>
                  <a:lnTo>
                    <a:pt x="11610" y="1846"/>
                  </a:lnTo>
                  <a:cubicBezTo>
                    <a:pt x="11610" y="1929"/>
                    <a:pt x="11693" y="2025"/>
                    <a:pt x="11788" y="2025"/>
                  </a:cubicBezTo>
                  <a:cubicBezTo>
                    <a:pt x="11883" y="2025"/>
                    <a:pt x="11967" y="1953"/>
                    <a:pt x="11967" y="1846"/>
                  </a:cubicBezTo>
                  <a:lnTo>
                    <a:pt x="11967" y="1620"/>
                  </a:lnTo>
                  <a:cubicBezTo>
                    <a:pt x="11943" y="762"/>
                    <a:pt x="11193" y="0"/>
                    <a:pt x="10276" y="0"/>
                  </a:cubicBezTo>
                  <a:close/>
                </a:path>
              </a:pathLst>
            </a:custGeom>
            <a:solidFill>
              <a:srgbClr val="657E93"/>
            </a:solidFill>
            <a:ln>
              <a:solidFill>
                <a:srgbClr val="0000FF"/>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392;p69">
              <a:extLst>
                <a:ext uri="{FF2B5EF4-FFF2-40B4-BE49-F238E27FC236}">
                  <a16:creationId xmlns:a16="http://schemas.microsoft.com/office/drawing/2014/main" id="{BA770294-9C75-835C-393D-9C3DFF6E82B4}"/>
                </a:ext>
              </a:extLst>
            </p:cNvPr>
            <p:cNvSpPr/>
            <p:nvPr/>
          </p:nvSpPr>
          <p:spPr>
            <a:xfrm>
              <a:off x="7507642" y="4228134"/>
              <a:ext cx="37852" cy="37852"/>
            </a:xfrm>
            <a:custGeom>
              <a:avLst/>
              <a:gdLst/>
              <a:ahLst/>
              <a:cxnLst/>
              <a:rect l="l" t="t" r="r" b="b"/>
              <a:pathLst>
                <a:path w="1192" h="1192" extrusionOk="0">
                  <a:moveTo>
                    <a:pt x="596" y="358"/>
                  </a:moveTo>
                  <a:cubicBezTo>
                    <a:pt x="739" y="358"/>
                    <a:pt x="834" y="465"/>
                    <a:pt x="834" y="596"/>
                  </a:cubicBezTo>
                  <a:cubicBezTo>
                    <a:pt x="834" y="739"/>
                    <a:pt x="739" y="834"/>
                    <a:pt x="596" y="834"/>
                  </a:cubicBezTo>
                  <a:cubicBezTo>
                    <a:pt x="465" y="834"/>
                    <a:pt x="358" y="739"/>
                    <a:pt x="358" y="596"/>
                  </a:cubicBezTo>
                  <a:cubicBezTo>
                    <a:pt x="358" y="465"/>
                    <a:pt x="465" y="358"/>
                    <a:pt x="596" y="358"/>
                  </a:cubicBezTo>
                  <a:close/>
                  <a:moveTo>
                    <a:pt x="596" y="1"/>
                  </a:moveTo>
                  <a:cubicBezTo>
                    <a:pt x="274" y="1"/>
                    <a:pt x="0" y="274"/>
                    <a:pt x="0" y="596"/>
                  </a:cubicBezTo>
                  <a:cubicBezTo>
                    <a:pt x="0" y="929"/>
                    <a:pt x="274" y="1191"/>
                    <a:pt x="596" y="1191"/>
                  </a:cubicBezTo>
                  <a:cubicBezTo>
                    <a:pt x="929" y="1191"/>
                    <a:pt x="1191" y="929"/>
                    <a:pt x="1191" y="596"/>
                  </a:cubicBezTo>
                  <a:cubicBezTo>
                    <a:pt x="1191" y="274"/>
                    <a:pt x="929" y="1"/>
                    <a:pt x="596" y="1"/>
                  </a:cubicBezTo>
                  <a:close/>
                </a:path>
              </a:pathLst>
            </a:custGeom>
            <a:solidFill>
              <a:srgbClr val="657E93"/>
            </a:solidFill>
            <a:ln>
              <a:solidFill>
                <a:srgbClr val="0000FF"/>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393;p69">
              <a:extLst>
                <a:ext uri="{FF2B5EF4-FFF2-40B4-BE49-F238E27FC236}">
                  <a16:creationId xmlns:a16="http://schemas.microsoft.com/office/drawing/2014/main" id="{E69DF1B4-FB45-F3FA-63FD-08FE66423CE7}"/>
                </a:ext>
              </a:extLst>
            </p:cNvPr>
            <p:cNvSpPr/>
            <p:nvPr/>
          </p:nvSpPr>
          <p:spPr>
            <a:xfrm>
              <a:off x="7573820" y="4228134"/>
              <a:ext cx="37820" cy="37852"/>
            </a:xfrm>
            <a:custGeom>
              <a:avLst/>
              <a:gdLst/>
              <a:ahLst/>
              <a:cxnLst/>
              <a:rect l="l" t="t" r="r" b="b"/>
              <a:pathLst>
                <a:path w="1191" h="1192" extrusionOk="0">
                  <a:moveTo>
                    <a:pt x="595" y="358"/>
                  </a:moveTo>
                  <a:cubicBezTo>
                    <a:pt x="738" y="358"/>
                    <a:pt x="833" y="465"/>
                    <a:pt x="833" y="596"/>
                  </a:cubicBezTo>
                  <a:cubicBezTo>
                    <a:pt x="833" y="739"/>
                    <a:pt x="738" y="834"/>
                    <a:pt x="595" y="834"/>
                  </a:cubicBezTo>
                  <a:cubicBezTo>
                    <a:pt x="464" y="834"/>
                    <a:pt x="357" y="739"/>
                    <a:pt x="357" y="596"/>
                  </a:cubicBezTo>
                  <a:cubicBezTo>
                    <a:pt x="357" y="465"/>
                    <a:pt x="464" y="358"/>
                    <a:pt x="595" y="358"/>
                  </a:cubicBezTo>
                  <a:close/>
                  <a:moveTo>
                    <a:pt x="595" y="1"/>
                  </a:moveTo>
                  <a:cubicBezTo>
                    <a:pt x="274" y="1"/>
                    <a:pt x="0" y="274"/>
                    <a:pt x="0" y="596"/>
                  </a:cubicBezTo>
                  <a:cubicBezTo>
                    <a:pt x="0" y="929"/>
                    <a:pt x="274" y="1191"/>
                    <a:pt x="595" y="1191"/>
                  </a:cubicBezTo>
                  <a:cubicBezTo>
                    <a:pt x="929" y="1191"/>
                    <a:pt x="1191" y="929"/>
                    <a:pt x="1191" y="596"/>
                  </a:cubicBezTo>
                  <a:cubicBezTo>
                    <a:pt x="1191" y="274"/>
                    <a:pt x="929" y="1"/>
                    <a:pt x="595" y="1"/>
                  </a:cubicBezTo>
                  <a:close/>
                </a:path>
              </a:pathLst>
            </a:custGeom>
            <a:solidFill>
              <a:srgbClr val="657E93"/>
            </a:solidFill>
            <a:ln>
              <a:solidFill>
                <a:srgbClr val="0000FF"/>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394;p69">
              <a:extLst>
                <a:ext uri="{FF2B5EF4-FFF2-40B4-BE49-F238E27FC236}">
                  <a16:creationId xmlns:a16="http://schemas.microsoft.com/office/drawing/2014/main" id="{4BCF778E-D86B-20EB-5F1A-38C879B7EF29}"/>
                </a:ext>
              </a:extLst>
            </p:cNvPr>
            <p:cNvSpPr/>
            <p:nvPr/>
          </p:nvSpPr>
          <p:spPr>
            <a:xfrm>
              <a:off x="7640728" y="4228134"/>
              <a:ext cx="37852" cy="37852"/>
            </a:xfrm>
            <a:custGeom>
              <a:avLst/>
              <a:gdLst/>
              <a:ahLst/>
              <a:cxnLst/>
              <a:rect l="l" t="t" r="r" b="b"/>
              <a:pathLst>
                <a:path w="1192" h="1192" extrusionOk="0">
                  <a:moveTo>
                    <a:pt x="596" y="358"/>
                  </a:moveTo>
                  <a:cubicBezTo>
                    <a:pt x="727" y="358"/>
                    <a:pt x="834" y="465"/>
                    <a:pt x="834" y="596"/>
                  </a:cubicBezTo>
                  <a:cubicBezTo>
                    <a:pt x="834" y="739"/>
                    <a:pt x="727" y="834"/>
                    <a:pt x="596" y="834"/>
                  </a:cubicBezTo>
                  <a:cubicBezTo>
                    <a:pt x="453" y="834"/>
                    <a:pt x="358" y="739"/>
                    <a:pt x="358" y="596"/>
                  </a:cubicBezTo>
                  <a:cubicBezTo>
                    <a:pt x="334" y="465"/>
                    <a:pt x="453" y="358"/>
                    <a:pt x="596" y="358"/>
                  </a:cubicBezTo>
                  <a:close/>
                  <a:moveTo>
                    <a:pt x="596" y="1"/>
                  </a:moveTo>
                  <a:cubicBezTo>
                    <a:pt x="262" y="1"/>
                    <a:pt x="0" y="274"/>
                    <a:pt x="0" y="596"/>
                  </a:cubicBezTo>
                  <a:cubicBezTo>
                    <a:pt x="0" y="929"/>
                    <a:pt x="262" y="1191"/>
                    <a:pt x="596" y="1191"/>
                  </a:cubicBezTo>
                  <a:cubicBezTo>
                    <a:pt x="917" y="1191"/>
                    <a:pt x="1191" y="929"/>
                    <a:pt x="1191" y="596"/>
                  </a:cubicBezTo>
                  <a:cubicBezTo>
                    <a:pt x="1191" y="274"/>
                    <a:pt x="917" y="1"/>
                    <a:pt x="596" y="1"/>
                  </a:cubicBezTo>
                  <a:close/>
                </a:path>
              </a:pathLst>
            </a:custGeom>
            <a:solidFill>
              <a:srgbClr val="657E93"/>
            </a:solidFill>
            <a:ln>
              <a:solidFill>
                <a:srgbClr val="0000FF"/>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 name="Google Shape;13389;p69">
            <a:extLst>
              <a:ext uri="{FF2B5EF4-FFF2-40B4-BE49-F238E27FC236}">
                <a16:creationId xmlns:a16="http://schemas.microsoft.com/office/drawing/2014/main" id="{F92352F0-15A3-43F9-92CB-9B249D09ADB6}"/>
              </a:ext>
            </a:extLst>
          </p:cNvPr>
          <p:cNvGrpSpPr/>
          <p:nvPr/>
        </p:nvGrpSpPr>
        <p:grpSpPr>
          <a:xfrm>
            <a:off x="540593" y="2963108"/>
            <a:ext cx="865591" cy="887970"/>
            <a:chOff x="7384751" y="4147984"/>
            <a:chExt cx="380012" cy="351274"/>
          </a:xfrm>
        </p:grpSpPr>
        <p:sp>
          <p:nvSpPr>
            <p:cNvPr id="26" name="Google Shape;13390;p69">
              <a:extLst>
                <a:ext uri="{FF2B5EF4-FFF2-40B4-BE49-F238E27FC236}">
                  <a16:creationId xmlns:a16="http://schemas.microsoft.com/office/drawing/2014/main" id="{5D82FD70-C8E6-E71C-5C71-2BA78F761E92}"/>
                </a:ext>
              </a:extLst>
            </p:cNvPr>
            <p:cNvSpPr/>
            <p:nvPr/>
          </p:nvSpPr>
          <p:spPr>
            <a:xfrm>
              <a:off x="7385513" y="4225879"/>
              <a:ext cx="379250" cy="273379"/>
            </a:xfrm>
            <a:custGeom>
              <a:avLst/>
              <a:gdLst/>
              <a:ahLst/>
              <a:cxnLst/>
              <a:rect l="l" t="t" r="r" b="b"/>
              <a:pathLst>
                <a:path w="11943" h="8609" extrusionOk="0">
                  <a:moveTo>
                    <a:pt x="11740" y="0"/>
                  </a:moveTo>
                  <a:cubicBezTo>
                    <a:pt x="11645" y="0"/>
                    <a:pt x="11562" y="72"/>
                    <a:pt x="11562" y="179"/>
                  </a:cubicBezTo>
                  <a:lnTo>
                    <a:pt x="11562" y="2667"/>
                  </a:lnTo>
                  <a:cubicBezTo>
                    <a:pt x="11562" y="3393"/>
                    <a:pt x="10966" y="3989"/>
                    <a:pt x="10240" y="3989"/>
                  </a:cubicBezTo>
                  <a:lnTo>
                    <a:pt x="9085" y="3989"/>
                  </a:lnTo>
                  <a:cubicBezTo>
                    <a:pt x="8954" y="3989"/>
                    <a:pt x="8823" y="4084"/>
                    <a:pt x="8776" y="4203"/>
                  </a:cubicBezTo>
                  <a:cubicBezTo>
                    <a:pt x="8573" y="4703"/>
                    <a:pt x="8549" y="5167"/>
                    <a:pt x="8752" y="5537"/>
                  </a:cubicBezTo>
                  <a:cubicBezTo>
                    <a:pt x="8823" y="5703"/>
                    <a:pt x="8942" y="5834"/>
                    <a:pt x="9049" y="5941"/>
                  </a:cubicBezTo>
                  <a:cubicBezTo>
                    <a:pt x="8752" y="5929"/>
                    <a:pt x="8514" y="5822"/>
                    <a:pt x="8359" y="5656"/>
                  </a:cubicBezTo>
                  <a:cubicBezTo>
                    <a:pt x="8240" y="5537"/>
                    <a:pt x="7978" y="5167"/>
                    <a:pt x="8073" y="4358"/>
                  </a:cubicBezTo>
                  <a:cubicBezTo>
                    <a:pt x="8109" y="4155"/>
                    <a:pt x="7942" y="3977"/>
                    <a:pt x="7740" y="3977"/>
                  </a:cubicBezTo>
                  <a:lnTo>
                    <a:pt x="5954" y="3977"/>
                  </a:lnTo>
                  <a:cubicBezTo>
                    <a:pt x="5859" y="3977"/>
                    <a:pt x="5775" y="4048"/>
                    <a:pt x="5775" y="4155"/>
                  </a:cubicBezTo>
                  <a:cubicBezTo>
                    <a:pt x="5775" y="4263"/>
                    <a:pt x="5847" y="4334"/>
                    <a:pt x="5954" y="4334"/>
                  </a:cubicBezTo>
                  <a:lnTo>
                    <a:pt x="6847" y="4334"/>
                  </a:lnTo>
                  <a:lnTo>
                    <a:pt x="6847" y="5691"/>
                  </a:lnTo>
                  <a:cubicBezTo>
                    <a:pt x="6847" y="6430"/>
                    <a:pt x="6228" y="7037"/>
                    <a:pt x="5490" y="7037"/>
                  </a:cubicBezTo>
                  <a:lnTo>
                    <a:pt x="4704" y="7037"/>
                  </a:lnTo>
                  <a:cubicBezTo>
                    <a:pt x="4561" y="7037"/>
                    <a:pt x="4466" y="7144"/>
                    <a:pt x="4466" y="7275"/>
                  </a:cubicBezTo>
                  <a:cubicBezTo>
                    <a:pt x="4442" y="7834"/>
                    <a:pt x="4239" y="8215"/>
                    <a:pt x="3668" y="8251"/>
                  </a:cubicBezTo>
                  <a:cubicBezTo>
                    <a:pt x="3930" y="7977"/>
                    <a:pt x="3954" y="7573"/>
                    <a:pt x="3882" y="7239"/>
                  </a:cubicBezTo>
                  <a:cubicBezTo>
                    <a:pt x="3846" y="7120"/>
                    <a:pt x="3763" y="7037"/>
                    <a:pt x="3644" y="7037"/>
                  </a:cubicBezTo>
                  <a:lnTo>
                    <a:pt x="1703" y="7037"/>
                  </a:lnTo>
                  <a:cubicBezTo>
                    <a:pt x="965" y="7037"/>
                    <a:pt x="358" y="6430"/>
                    <a:pt x="358" y="5691"/>
                  </a:cubicBezTo>
                  <a:lnTo>
                    <a:pt x="358" y="5310"/>
                  </a:lnTo>
                  <a:cubicBezTo>
                    <a:pt x="358" y="5227"/>
                    <a:pt x="275" y="5132"/>
                    <a:pt x="179" y="5132"/>
                  </a:cubicBezTo>
                  <a:cubicBezTo>
                    <a:pt x="84" y="5132"/>
                    <a:pt x="1" y="5215"/>
                    <a:pt x="1" y="5310"/>
                  </a:cubicBezTo>
                  <a:lnTo>
                    <a:pt x="1" y="5691"/>
                  </a:lnTo>
                  <a:cubicBezTo>
                    <a:pt x="1" y="6620"/>
                    <a:pt x="751" y="7394"/>
                    <a:pt x="1703" y="7394"/>
                  </a:cubicBezTo>
                  <a:lnTo>
                    <a:pt x="3573" y="7394"/>
                  </a:lnTo>
                  <a:cubicBezTo>
                    <a:pt x="3596" y="7620"/>
                    <a:pt x="3596" y="8025"/>
                    <a:pt x="3215" y="8144"/>
                  </a:cubicBezTo>
                  <a:cubicBezTo>
                    <a:pt x="2989" y="8215"/>
                    <a:pt x="3001" y="8525"/>
                    <a:pt x="3239" y="8573"/>
                  </a:cubicBezTo>
                  <a:cubicBezTo>
                    <a:pt x="3370" y="8608"/>
                    <a:pt x="3489" y="8608"/>
                    <a:pt x="3596" y="8608"/>
                  </a:cubicBezTo>
                  <a:cubicBezTo>
                    <a:pt x="4299" y="8608"/>
                    <a:pt x="4763" y="8204"/>
                    <a:pt x="4823" y="7394"/>
                  </a:cubicBezTo>
                  <a:lnTo>
                    <a:pt x="5513" y="7394"/>
                  </a:lnTo>
                  <a:cubicBezTo>
                    <a:pt x="6454" y="7394"/>
                    <a:pt x="7228" y="6644"/>
                    <a:pt x="7228" y="5691"/>
                  </a:cubicBezTo>
                  <a:lnTo>
                    <a:pt x="7228" y="4334"/>
                  </a:lnTo>
                  <a:lnTo>
                    <a:pt x="7764" y="4334"/>
                  </a:lnTo>
                  <a:cubicBezTo>
                    <a:pt x="7716" y="4715"/>
                    <a:pt x="7704" y="5429"/>
                    <a:pt x="8157" y="5894"/>
                  </a:cubicBezTo>
                  <a:cubicBezTo>
                    <a:pt x="8407" y="6168"/>
                    <a:pt x="8764" y="6299"/>
                    <a:pt x="9240" y="6299"/>
                  </a:cubicBezTo>
                  <a:cubicBezTo>
                    <a:pt x="9311" y="6299"/>
                    <a:pt x="9383" y="6299"/>
                    <a:pt x="9478" y="6287"/>
                  </a:cubicBezTo>
                  <a:cubicBezTo>
                    <a:pt x="9704" y="6263"/>
                    <a:pt x="9776" y="5965"/>
                    <a:pt x="9561" y="5846"/>
                  </a:cubicBezTo>
                  <a:cubicBezTo>
                    <a:pt x="8847" y="5429"/>
                    <a:pt x="9002" y="4715"/>
                    <a:pt x="9145" y="4334"/>
                  </a:cubicBezTo>
                  <a:lnTo>
                    <a:pt x="10276" y="4334"/>
                  </a:lnTo>
                  <a:cubicBezTo>
                    <a:pt x="11205" y="4334"/>
                    <a:pt x="11943" y="3584"/>
                    <a:pt x="11943" y="2667"/>
                  </a:cubicBezTo>
                  <a:lnTo>
                    <a:pt x="11943" y="179"/>
                  </a:lnTo>
                  <a:cubicBezTo>
                    <a:pt x="11919" y="95"/>
                    <a:pt x="11847" y="0"/>
                    <a:pt x="11740" y="0"/>
                  </a:cubicBezTo>
                  <a:close/>
                </a:path>
              </a:pathLst>
            </a:custGeom>
            <a:solidFill>
              <a:srgbClr val="657E93"/>
            </a:solidFill>
            <a:ln>
              <a:solidFill>
                <a:srgbClr val="7030A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391;p69">
              <a:extLst>
                <a:ext uri="{FF2B5EF4-FFF2-40B4-BE49-F238E27FC236}">
                  <a16:creationId xmlns:a16="http://schemas.microsoft.com/office/drawing/2014/main" id="{A8B123D6-88D5-5637-7EAC-6A8189C43889}"/>
                </a:ext>
              </a:extLst>
            </p:cNvPr>
            <p:cNvSpPr/>
            <p:nvPr/>
          </p:nvSpPr>
          <p:spPr>
            <a:xfrm>
              <a:off x="7384751" y="4147984"/>
              <a:ext cx="380012" cy="228382"/>
            </a:xfrm>
            <a:custGeom>
              <a:avLst/>
              <a:gdLst/>
              <a:ahLst/>
              <a:cxnLst/>
              <a:rect l="l" t="t" r="r" b="b"/>
              <a:pathLst>
                <a:path w="11967" h="7192" extrusionOk="0">
                  <a:moveTo>
                    <a:pt x="3144" y="0"/>
                  </a:moveTo>
                  <a:cubicBezTo>
                    <a:pt x="2227" y="0"/>
                    <a:pt x="1477" y="739"/>
                    <a:pt x="1477" y="1667"/>
                  </a:cubicBezTo>
                  <a:lnTo>
                    <a:pt x="1477" y="4132"/>
                  </a:lnTo>
                  <a:cubicBezTo>
                    <a:pt x="1108" y="4191"/>
                    <a:pt x="751" y="4358"/>
                    <a:pt x="477" y="4644"/>
                  </a:cubicBezTo>
                  <a:cubicBezTo>
                    <a:pt x="168" y="4965"/>
                    <a:pt x="1" y="5382"/>
                    <a:pt x="1" y="5823"/>
                  </a:cubicBezTo>
                  <a:lnTo>
                    <a:pt x="1" y="7013"/>
                  </a:lnTo>
                  <a:cubicBezTo>
                    <a:pt x="1" y="7097"/>
                    <a:pt x="84" y="7192"/>
                    <a:pt x="180" y="7192"/>
                  </a:cubicBezTo>
                  <a:cubicBezTo>
                    <a:pt x="275" y="7192"/>
                    <a:pt x="358" y="7108"/>
                    <a:pt x="358" y="7013"/>
                  </a:cubicBezTo>
                  <a:lnTo>
                    <a:pt x="358" y="5823"/>
                  </a:lnTo>
                  <a:cubicBezTo>
                    <a:pt x="358" y="5465"/>
                    <a:pt x="501" y="5132"/>
                    <a:pt x="751" y="4882"/>
                  </a:cubicBezTo>
                  <a:cubicBezTo>
                    <a:pt x="953" y="4668"/>
                    <a:pt x="1203" y="4537"/>
                    <a:pt x="1489" y="4477"/>
                  </a:cubicBezTo>
                  <a:lnTo>
                    <a:pt x="1489" y="5084"/>
                  </a:lnTo>
                  <a:cubicBezTo>
                    <a:pt x="1489" y="6013"/>
                    <a:pt x="2239" y="6751"/>
                    <a:pt x="3156" y="6751"/>
                  </a:cubicBezTo>
                  <a:lnTo>
                    <a:pt x="5240" y="6751"/>
                  </a:lnTo>
                  <a:cubicBezTo>
                    <a:pt x="5335" y="6751"/>
                    <a:pt x="5418" y="6680"/>
                    <a:pt x="5418" y="6573"/>
                  </a:cubicBezTo>
                  <a:cubicBezTo>
                    <a:pt x="5418" y="6489"/>
                    <a:pt x="5347" y="6394"/>
                    <a:pt x="5240" y="6394"/>
                  </a:cubicBezTo>
                  <a:lnTo>
                    <a:pt x="3156" y="6394"/>
                  </a:lnTo>
                  <a:cubicBezTo>
                    <a:pt x="2430" y="6394"/>
                    <a:pt x="1834" y="5799"/>
                    <a:pt x="1834" y="5073"/>
                  </a:cubicBezTo>
                  <a:lnTo>
                    <a:pt x="1834" y="1620"/>
                  </a:lnTo>
                  <a:cubicBezTo>
                    <a:pt x="1834" y="893"/>
                    <a:pt x="2430" y="298"/>
                    <a:pt x="3156" y="298"/>
                  </a:cubicBezTo>
                  <a:lnTo>
                    <a:pt x="10288" y="298"/>
                  </a:lnTo>
                  <a:cubicBezTo>
                    <a:pt x="11014" y="298"/>
                    <a:pt x="11610" y="893"/>
                    <a:pt x="11610" y="1620"/>
                  </a:cubicBezTo>
                  <a:lnTo>
                    <a:pt x="11610" y="1846"/>
                  </a:lnTo>
                  <a:cubicBezTo>
                    <a:pt x="11610" y="1929"/>
                    <a:pt x="11693" y="2025"/>
                    <a:pt x="11788" y="2025"/>
                  </a:cubicBezTo>
                  <a:cubicBezTo>
                    <a:pt x="11883" y="2025"/>
                    <a:pt x="11967" y="1953"/>
                    <a:pt x="11967" y="1846"/>
                  </a:cubicBezTo>
                  <a:lnTo>
                    <a:pt x="11967" y="1620"/>
                  </a:lnTo>
                  <a:cubicBezTo>
                    <a:pt x="11943" y="762"/>
                    <a:pt x="11193" y="0"/>
                    <a:pt x="10276" y="0"/>
                  </a:cubicBezTo>
                  <a:close/>
                </a:path>
              </a:pathLst>
            </a:custGeom>
            <a:solidFill>
              <a:srgbClr val="657E93"/>
            </a:solidFill>
            <a:ln>
              <a:solidFill>
                <a:srgbClr val="7030A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392;p69">
              <a:extLst>
                <a:ext uri="{FF2B5EF4-FFF2-40B4-BE49-F238E27FC236}">
                  <a16:creationId xmlns:a16="http://schemas.microsoft.com/office/drawing/2014/main" id="{20412DBB-46E1-2AF1-D6CF-EA825F27C1C1}"/>
                </a:ext>
              </a:extLst>
            </p:cNvPr>
            <p:cNvSpPr/>
            <p:nvPr/>
          </p:nvSpPr>
          <p:spPr>
            <a:xfrm>
              <a:off x="7507642" y="4228134"/>
              <a:ext cx="37852" cy="37852"/>
            </a:xfrm>
            <a:custGeom>
              <a:avLst/>
              <a:gdLst/>
              <a:ahLst/>
              <a:cxnLst/>
              <a:rect l="l" t="t" r="r" b="b"/>
              <a:pathLst>
                <a:path w="1192" h="1192" extrusionOk="0">
                  <a:moveTo>
                    <a:pt x="596" y="358"/>
                  </a:moveTo>
                  <a:cubicBezTo>
                    <a:pt x="739" y="358"/>
                    <a:pt x="834" y="465"/>
                    <a:pt x="834" y="596"/>
                  </a:cubicBezTo>
                  <a:cubicBezTo>
                    <a:pt x="834" y="739"/>
                    <a:pt x="739" y="834"/>
                    <a:pt x="596" y="834"/>
                  </a:cubicBezTo>
                  <a:cubicBezTo>
                    <a:pt x="465" y="834"/>
                    <a:pt x="358" y="739"/>
                    <a:pt x="358" y="596"/>
                  </a:cubicBezTo>
                  <a:cubicBezTo>
                    <a:pt x="358" y="465"/>
                    <a:pt x="465" y="358"/>
                    <a:pt x="596" y="358"/>
                  </a:cubicBezTo>
                  <a:close/>
                  <a:moveTo>
                    <a:pt x="596" y="1"/>
                  </a:moveTo>
                  <a:cubicBezTo>
                    <a:pt x="274" y="1"/>
                    <a:pt x="0" y="274"/>
                    <a:pt x="0" y="596"/>
                  </a:cubicBezTo>
                  <a:cubicBezTo>
                    <a:pt x="0" y="929"/>
                    <a:pt x="274" y="1191"/>
                    <a:pt x="596" y="1191"/>
                  </a:cubicBezTo>
                  <a:cubicBezTo>
                    <a:pt x="929" y="1191"/>
                    <a:pt x="1191" y="929"/>
                    <a:pt x="1191" y="596"/>
                  </a:cubicBezTo>
                  <a:cubicBezTo>
                    <a:pt x="1191" y="274"/>
                    <a:pt x="929" y="1"/>
                    <a:pt x="596" y="1"/>
                  </a:cubicBezTo>
                  <a:close/>
                </a:path>
              </a:pathLst>
            </a:custGeom>
            <a:solidFill>
              <a:srgbClr val="657E93"/>
            </a:solidFill>
            <a:ln>
              <a:solidFill>
                <a:srgbClr val="7030A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393;p69">
              <a:extLst>
                <a:ext uri="{FF2B5EF4-FFF2-40B4-BE49-F238E27FC236}">
                  <a16:creationId xmlns:a16="http://schemas.microsoft.com/office/drawing/2014/main" id="{C54BB612-B124-BD8A-FDFD-9765F5C9BA48}"/>
                </a:ext>
              </a:extLst>
            </p:cNvPr>
            <p:cNvSpPr/>
            <p:nvPr/>
          </p:nvSpPr>
          <p:spPr>
            <a:xfrm>
              <a:off x="7573820" y="4228134"/>
              <a:ext cx="37820" cy="37852"/>
            </a:xfrm>
            <a:custGeom>
              <a:avLst/>
              <a:gdLst/>
              <a:ahLst/>
              <a:cxnLst/>
              <a:rect l="l" t="t" r="r" b="b"/>
              <a:pathLst>
                <a:path w="1191" h="1192" extrusionOk="0">
                  <a:moveTo>
                    <a:pt x="595" y="358"/>
                  </a:moveTo>
                  <a:cubicBezTo>
                    <a:pt x="738" y="358"/>
                    <a:pt x="833" y="465"/>
                    <a:pt x="833" y="596"/>
                  </a:cubicBezTo>
                  <a:cubicBezTo>
                    <a:pt x="833" y="739"/>
                    <a:pt x="738" y="834"/>
                    <a:pt x="595" y="834"/>
                  </a:cubicBezTo>
                  <a:cubicBezTo>
                    <a:pt x="464" y="834"/>
                    <a:pt x="357" y="739"/>
                    <a:pt x="357" y="596"/>
                  </a:cubicBezTo>
                  <a:cubicBezTo>
                    <a:pt x="357" y="465"/>
                    <a:pt x="464" y="358"/>
                    <a:pt x="595" y="358"/>
                  </a:cubicBezTo>
                  <a:close/>
                  <a:moveTo>
                    <a:pt x="595" y="1"/>
                  </a:moveTo>
                  <a:cubicBezTo>
                    <a:pt x="274" y="1"/>
                    <a:pt x="0" y="274"/>
                    <a:pt x="0" y="596"/>
                  </a:cubicBezTo>
                  <a:cubicBezTo>
                    <a:pt x="0" y="929"/>
                    <a:pt x="274" y="1191"/>
                    <a:pt x="595" y="1191"/>
                  </a:cubicBezTo>
                  <a:cubicBezTo>
                    <a:pt x="929" y="1191"/>
                    <a:pt x="1191" y="929"/>
                    <a:pt x="1191" y="596"/>
                  </a:cubicBezTo>
                  <a:cubicBezTo>
                    <a:pt x="1191" y="274"/>
                    <a:pt x="929" y="1"/>
                    <a:pt x="595" y="1"/>
                  </a:cubicBezTo>
                  <a:close/>
                </a:path>
              </a:pathLst>
            </a:custGeom>
            <a:solidFill>
              <a:srgbClr val="657E93"/>
            </a:solidFill>
            <a:ln>
              <a:solidFill>
                <a:srgbClr val="7030A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394;p69">
              <a:extLst>
                <a:ext uri="{FF2B5EF4-FFF2-40B4-BE49-F238E27FC236}">
                  <a16:creationId xmlns:a16="http://schemas.microsoft.com/office/drawing/2014/main" id="{1FAEE339-B0F0-CF80-29D6-E94238637206}"/>
                </a:ext>
              </a:extLst>
            </p:cNvPr>
            <p:cNvSpPr/>
            <p:nvPr/>
          </p:nvSpPr>
          <p:spPr>
            <a:xfrm>
              <a:off x="7640728" y="4228134"/>
              <a:ext cx="37852" cy="37852"/>
            </a:xfrm>
            <a:custGeom>
              <a:avLst/>
              <a:gdLst/>
              <a:ahLst/>
              <a:cxnLst/>
              <a:rect l="l" t="t" r="r" b="b"/>
              <a:pathLst>
                <a:path w="1192" h="1192" extrusionOk="0">
                  <a:moveTo>
                    <a:pt x="596" y="358"/>
                  </a:moveTo>
                  <a:cubicBezTo>
                    <a:pt x="727" y="358"/>
                    <a:pt x="834" y="465"/>
                    <a:pt x="834" y="596"/>
                  </a:cubicBezTo>
                  <a:cubicBezTo>
                    <a:pt x="834" y="739"/>
                    <a:pt x="727" y="834"/>
                    <a:pt x="596" y="834"/>
                  </a:cubicBezTo>
                  <a:cubicBezTo>
                    <a:pt x="453" y="834"/>
                    <a:pt x="358" y="739"/>
                    <a:pt x="358" y="596"/>
                  </a:cubicBezTo>
                  <a:cubicBezTo>
                    <a:pt x="334" y="465"/>
                    <a:pt x="453" y="358"/>
                    <a:pt x="596" y="358"/>
                  </a:cubicBezTo>
                  <a:close/>
                  <a:moveTo>
                    <a:pt x="596" y="1"/>
                  </a:moveTo>
                  <a:cubicBezTo>
                    <a:pt x="262" y="1"/>
                    <a:pt x="0" y="274"/>
                    <a:pt x="0" y="596"/>
                  </a:cubicBezTo>
                  <a:cubicBezTo>
                    <a:pt x="0" y="929"/>
                    <a:pt x="262" y="1191"/>
                    <a:pt x="596" y="1191"/>
                  </a:cubicBezTo>
                  <a:cubicBezTo>
                    <a:pt x="917" y="1191"/>
                    <a:pt x="1191" y="929"/>
                    <a:pt x="1191" y="596"/>
                  </a:cubicBezTo>
                  <a:cubicBezTo>
                    <a:pt x="1191" y="274"/>
                    <a:pt x="917" y="1"/>
                    <a:pt x="596" y="1"/>
                  </a:cubicBezTo>
                  <a:close/>
                </a:path>
              </a:pathLst>
            </a:custGeom>
            <a:solidFill>
              <a:srgbClr val="657E93"/>
            </a:solidFill>
            <a:ln>
              <a:solidFill>
                <a:srgbClr val="7030A0"/>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927543935"/>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36"/>
          <p:cNvSpPr txBox="1">
            <a:spLocks noGrp="1"/>
          </p:cNvSpPr>
          <p:nvPr>
            <p:ph type="title"/>
          </p:nvPr>
        </p:nvSpPr>
        <p:spPr>
          <a:xfrm>
            <a:off x="3877056" y="1304544"/>
            <a:ext cx="4062619" cy="1388081"/>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000" dirty="0"/>
              <a:t>KHUYẾN NGHỊ</a:t>
            </a:r>
            <a:endParaRPr sz="4000" dirty="0"/>
          </a:p>
        </p:txBody>
      </p:sp>
      <p:sp>
        <p:nvSpPr>
          <p:cNvPr id="8" name="Google Shape;280;p35">
            <a:extLst>
              <a:ext uri="{FF2B5EF4-FFF2-40B4-BE49-F238E27FC236}">
                <a16:creationId xmlns:a16="http://schemas.microsoft.com/office/drawing/2014/main" id="{E8FA670C-0B0E-D409-E044-C826E2132CB8}"/>
              </a:ext>
            </a:extLst>
          </p:cNvPr>
          <p:cNvSpPr/>
          <p:nvPr/>
        </p:nvSpPr>
        <p:spPr>
          <a:xfrm>
            <a:off x="1029854" y="1168276"/>
            <a:ext cx="2725282" cy="2684395"/>
          </a:xfrm>
          <a:prstGeom prst="round1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2000" b="1" dirty="0">
                <a:solidFill>
                  <a:schemeClr val="bg1"/>
                </a:solidFill>
                <a:latin typeface="Montserrat" panose="00000500000000000000" pitchFamily="2" charset="0"/>
              </a:rPr>
              <a:t>6</a:t>
            </a:r>
            <a:endParaRPr sz="12000" b="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2711539664"/>
      </p:ext>
    </p:extLst>
  </p:cSld>
  <p:clrMapOvr>
    <a:masterClrMapping/>
  </p:clrMapOvr>
  <mc:AlternateContent xmlns:mc="http://schemas.openxmlformats.org/markup-compatibility/2006">
    <mc:Choice xmlns:p14="http://schemas.microsoft.com/office/powerpoint/2010/main" Requires="p14">
      <p:transition spd="slow" p14:dur="1200">
        <p:zoom dir="in"/>
      </p:transition>
    </mc:Choice>
    <mc:Fallback>
      <p:transition spd="slow">
        <p:zoom dir="in"/>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1"/>
          <p:cNvSpPr txBox="1">
            <a:spLocks noGrp="1"/>
          </p:cNvSpPr>
          <p:nvPr>
            <p:ph type="title"/>
          </p:nvPr>
        </p:nvSpPr>
        <p:spPr>
          <a:xfrm>
            <a:off x="0" y="254949"/>
            <a:ext cx="808861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BIỂU ĐỒ GANTT</a:t>
            </a:r>
            <a:endParaRPr dirty="0"/>
          </a:p>
        </p:txBody>
      </p:sp>
      <p:pic>
        <p:nvPicPr>
          <p:cNvPr id="5" name="Picture 4">
            <a:extLst>
              <a:ext uri="{FF2B5EF4-FFF2-40B4-BE49-F238E27FC236}">
                <a16:creationId xmlns:a16="http://schemas.microsoft.com/office/drawing/2014/main" id="{8A6E6205-CF38-5CCB-5FB0-D2742554E4A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Chart 5">
            <a:extLst>
              <a:ext uri="{FF2B5EF4-FFF2-40B4-BE49-F238E27FC236}">
                <a16:creationId xmlns:a16="http://schemas.microsoft.com/office/drawing/2014/main" id="{08D0ABB7-E787-B055-E9B0-33E97C76CD15}"/>
              </a:ext>
            </a:extLst>
          </p:cNvPr>
          <p:cNvGraphicFramePr/>
          <p:nvPr>
            <p:extLst>
              <p:ext uri="{D42A27DB-BD31-4B8C-83A1-F6EECF244321}">
                <p14:modId xmlns:p14="http://schemas.microsoft.com/office/powerpoint/2010/main" val="1801246151"/>
              </p:ext>
            </p:extLst>
          </p:nvPr>
        </p:nvGraphicFramePr>
        <p:xfrm>
          <a:off x="284680" y="1123406"/>
          <a:ext cx="7997171" cy="3631474"/>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1"/>
          <p:cNvSpPr txBox="1">
            <a:spLocks noGrp="1"/>
          </p:cNvSpPr>
          <p:nvPr>
            <p:ph type="title"/>
          </p:nvPr>
        </p:nvSpPr>
        <p:spPr>
          <a:xfrm>
            <a:off x="0" y="281075"/>
            <a:ext cx="808861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DỰ TRÙ KINH PHÍ</a:t>
            </a:r>
            <a:endParaRPr dirty="0"/>
          </a:p>
        </p:txBody>
      </p:sp>
      <p:pic>
        <p:nvPicPr>
          <p:cNvPr id="5" name="Picture 4">
            <a:extLst>
              <a:ext uri="{FF2B5EF4-FFF2-40B4-BE49-F238E27FC236}">
                <a16:creationId xmlns:a16="http://schemas.microsoft.com/office/drawing/2014/main" id="{8A6E6205-CF38-5CCB-5FB0-D2742554E4A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60E58C95-B8DA-490C-B140-36AF9B325C8F}"/>
              </a:ext>
            </a:extLst>
          </p:cNvPr>
          <p:cNvSpPr txBox="1"/>
          <p:nvPr/>
        </p:nvSpPr>
        <p:spPr>
          <a:xfrm>
            <a:off x="415425" y="1645920"/>
            <a:ext cx="8088613" cy="1527982"/>
          </a:xfrm>
          <a:prstGeom prst="rect">
            <a:avLst/>
          </a:prstGeom>
          <a:noFill/>
        </p:spPr>
        <p:txBody>
          <a:bodyPr wrap="square" rtlCol="0">
            <a:spAutoFit/>
          </a:bodyPr>
          <a:lstStyle/>
          <a:p>
            <a:pPr marL="285750" lvl="0" indent="-285750">
              <a:lnSpc>
                <a:spcPct val="150000"/>
              </a:lnSpc>
              <a:buClr>
                <a:srgbClr val="27316F"/>
              </a:buClr>
              <a:buFont typeface="Arial" panose="020B0604020202020204" pitchFamily="34" charset="0"/>
              <a:buChar char="•"/>
            </a:pPr>
            <a:r>
              <a:rPr lang="vi-VN" sz="1600" dirty="0">
                <a:solidFill>
                  <a:srgbClr val="27316F"/>
                </a:solidFill>
                <a:effectLst/>
                <a:latin typeface="Montserrat" panose="00000500000000000000" pitchFamily="2" charset="0"/>
                <a:ea typeface="DengXian Light" panose="020B0503020204020204" pitchFamily="2" charset="-122"/>
              </a:rPr>
              <a:t>Nguồn lực gồm 11 thành viên nhóm nghiên cứu</a:t>
            </a:r>
          </a:p>
          <a:p>
            <a:pPr marL="285750" lvl="0" indent="-285750">
              <a:lnSpc>
                <a:spcPct val="150000"/>
              </a:lnSpc>
              <a:buClr>
                <a:srgbClr val="27316F"/>
              </a:buClr>
              <a:buFont typeface="Arial" panose="020B0604020202020204" pitchFamily="34" charset="0"/>
              <a:buChar char="•"/>
            </a:pPr>
            <a:r>
              <a:rPr lang="vi-VN" sz="1600" dirty="0">
                <a:solidFill>
                  <a:srgbClr val="27316F"/>
                </a:solidFill>
                <a:effectLst/>
                <a:latin typeface="Montserrat" panose="00000500000000000000" pitchFamily="2" charset="0"/>
                <a:ea typeface="DengXian Light" panose="020B0503020204020204" pitchFamily="2" charset="-122"/>
              </a:rPr>
              <a:t>In mẫu bệnh án nghiên cứu: 400 bản x 2000 vnđ = 800</a:t>
            </a:r>
            <a:r>
              <a:rPr lang="en-US" sz="1600" dirty="0">
                <a:solidFill>
                  <a:srgbClr val="27316F"/>
                </a:solidFill>
                <a:effectLst/>
                <a:latin typeface="Montserrat" panose="00000500000000000000" pitchFamily="2" charset="0"/>
                <a:ea typeface="DengXian Light" panose="020B0503020204020204" pitchFamily="2" charset="-122"/>
              </a:rPr>
              <a:t>.</a:t>
            </a:r>
            <a:r>
              <a:rPr lang="vi-VN" sz="1600" dirty="0">
                <a:solidFill>
                  <a:srgbClr val="27316F"/>
                </a:solidFill>
                <a:effectLst/>
                <a:latin typeface="Montserrat" panose="00000500000000000000" pitchFamily="2" charset="0"/>
                <a:ea typeface="DengXian Light" panose="020B0503020204020204" pitchFamily="2" charset="-122"/>
              </a:rPr>
              <a:t>000</a:t>
            </a:r>
            <a:r>
              <a:rPr lang="en-US" sz="1600" dirty="0">
                <a:solidFill>
                  <a:srgbClr val="27316F"/>
                </a:solidFill>
                <a:effectLst/>
                <a:latin typeface="Montserrat" panose="00000500000000000000" pitchFamily="2" charset="0"/>
                <a:ea typeface="DengXian Light" panose="020B0503020204020204" pitchFamily="2" charset="-122"/>
              </a:rPr>
              <a:t>VND</a:t>
            </a:r>
            <a:endParaRPr lang="vi-VN" sz="1600" dirty="0">
              <a:solidFill>
                <a:srgbClr val="27316F"/>
              </a:solidFill>
              <a:latin typeface="Montserrat" panose="00000500000000000000" pitchFamily="2" charset="0"/>
              <a:ea typeface="DengXian Light" panose="020B0503020204020204" pitchFamily="2" charset="-122"/>
            </a:endParaRPr>
          </a:p>
          <a:p>
            <a:pPr marL="285750" lvl="0" indent="-285750">
              <a:lnSpc>
                <a:spcPct val="150000"/>
              </a:lnSpc>
              <a:buClr>
                <a:srgbClr val="27316F"/>
              </a:buClr>
              <a:buFont typeface="Arial" panose="020B0604020202020204" pitchFamily="34" charset="0"/>
              <a:buChar char="•"/>
            </a:pPr>
            <a:r>
              <a:rPr lang="vi-VN" sz="1600" dirty="0">
                <a:solidFill>
                  <a:srgbClr val="27316F"/>
                </a:solidFill>
                <a:effectLst/>
                <a:latin typeface="Montserrat" panose="00000500000000000000" pitchFamily="2" charset="0"/>
                <a:ea typeface="DengXian Light" panose="020B0503020204020204" pitchFamily="2" charset="-122"/>
              </a:rPr>
              <a:t>In mẫu phiếu điền câu hỏi nghiên cứu: </a:t>
            </a:r>
            <a:r>
              <a:rPr lang="en-US" sz="1600" dirty="0">
                <a:solidFill>
                  <a:srgbClr val="27316F"/>
                </a:solidFill>
                <a:effectLst/>
                <a:latin typeface="Montserrat" panose="00000500000000000000" pitchFamily="2" charset="0"/>
                <a:ea typeface="DengXian Light" panose="020B0503020204020204" pitchFamily="2" charset="-122"/>
              </a:rPr>
              <a:t>400</a:t>
            </a:r>
            <a:r>
              <a:rPr lang="vi-VN" sz="1600" dirty="0">
                <a:solidFill>
                  <a:srgbClr val="27316F"/>
                </a:solidFill>
                <a:effectLst/>
                <a:latin typeface="Montserrat" panose="00000500000000000000" pitchFamily="2" charset="0"/>
                <a:ea typeface="DengXian Light" panose="020B0503020204020204" pitchFamily="2" charset="-122"/>
              </a:rPr>
              <a:t> bản x 2000 vnđ = 800</a:t>
            </a:r>
            <a:r>
              <a:rPr lang="en-US" sz="1600" dirty="0">
                <a:solidFill>
                  <a:srgbClr val="27316F"/>
                </a:solidFill>
                <a:effectLst/>
                <a:latin typeface="Montserrat" panose="00000500000000000000" pitchFamily="2" charset="0"/>
                <a:ea typeface="DengXian Light" panose="020B0503020204020204" pitchFamily="2" charset="-122"/>
              </a:rPr>
              <a:t>.</a:t>
            </a:r>
            <a:r>
              <a:rPr lang="vi-VN" sz="1600" dirty="0">
                <a:solidFill>
                  <a:srgbClr val="27316F"/>
                </a:solidFill>
                <a:effectLst/>
                <a:latin typeface="Montserrat" panose="00000500000000000000" pitchFamily="2" charset="0"/>
                <a:ea typeface="DengXian Light" panose="020B0503020204020204" pitchFamily="2" charset="-122"/>
              </a:rPr>
              <a:t>000</a:t>
            </a:r>
            <a:r>
              <a:rPr lang="en-US" sz="1600" dirty="0">
                <a:solidFill>
                  <a:srgbClr val="27316F"/>
                </a:solidFill>
                <a:effectLst/>
                <a:latin typeface="Montserrat" panose="00000500000000000000" pitchFamily="2" charset="0"/>
                <a:ea typeface="DengXian Light" panose="020B0503020204020204" pitchFamily="2" charset="-122"/>
              </a:rPr>
              <a:t>VND</a:t>
            </a:r>
            <a:endParaRPr lang="en-US" sz="1600" dirty="0">
              <a:solidFill>
                <a:srgbClr val="27316F"/>
              </a:solidFill>
              <a:latin typeface="Montserrat" panose="00000500000000000000" pitchFamily="2" charset="0"/>
              <a:ea typeface="DengXian Light" panose="020B0503020204020204" pitchFamily="2" charset="-122"/>
            </a:endParaRPr>
          </a:p>
          <a:p>
            <a:pPr marL="285750" lvl="0" indent="-285750">
              <a:lnSpc>
                <a:spcPct val="150000"/>
              </a:lnSpc>
              <a:buClr>
                <a:srgbClr val="27316F"/>
              </a:buClr>
              <a:buFont typeface="Arial" panose="020B0604020202020204" pitchFamily="34" charset="0"/>
              <a:buChar char="•"/>
            </a:pPr>
            <a:r>
              <a:rPr lang="en-US" sz="1600" dirty="0">
                <a:solidFill>
                  <a:srgbClr val="27316F"/>
                </a:solidFill>
                <a:effectLst/>
                <a:latin typeface="Montserrat" panose="00000500000000000000" pitchFamily="2" charset="0"/>
                <a:ea typeface="DengXian Light" panose="020B0503020204020204" pitchFamily="2" charset="-122"/>
                <a:cs typeface="Cordia New" panose="020B0304020202020204" pitchFamily="34" charset="-34"/>
              </a:rPr>
              <a:t>In </a:t>
            </a:r>
            <a:r>
              <a:rPr lang="en-US" sz="1600" dirty="0" err="1">
                <a:solidFill>
                  <a:srgbClr val="27316F"/>
                </a:solidFill>
                <a:effectLst/>
                <a:latin typeface="Montserrat" panose="00000500000000000000" pitchFamily="2" charset="0"/>
                <a:ea typeface="DengXian Light" panose="020B0503020204020204" pitchFamily="2" charset="-122"/>
                <a:cs typeface="Cordia New" panose="020B0304020202020204" pitchFamily="34" charset="-34"/>
              </a:rPr>
              <a:t>đề</a:t>
            </a:r>
            <a:r>
              <a:rPr lang="en-US" sz="1600" dirty="0">
                <a:solidFill>
                  <a:srgbClr val="27316F"/>
                </a:solidFill>
                <a:effectLst/>
                <a:latin typeface="Montserrat" panose="00000500000000000000" pitchFamily="2" charset="0"/>
                <a:ea typeface="DengXian Light" panose="020B0503020204020204" pitchFamily="2" charset="-122"/>
                <a:cs typeface="Cordia New" panose="020B0304020202020204" pitchFamily="34" charset="-34"/>
              </a:rPr>
              <a:t> </a:t>
            </a:r>
            <a:r>
              <a:rPr lang="en-US" sz="1600" dirty="0" err="1">
                <a:solidFill>
                  <a:srgbClr val="27316F"/>
                </a:solidFill>
                <a:effectLst/>
                <a:latin typeface="Montserrat" panose="00000500000000000000" pitchFamily="2" charset="0"/>
                <a:ea typeface="DengXian Light" panose="020B0503020204020204" pitchFamily="2" charset="-122"/>
                <a:cs typeface="Cordia New" panose="020B0304020202020204" pitchFamily="34" charset="-34"/>
              </a:rPr>
              <a:t>cương</a:t>
            </a:r>
            <a:r>
              <a:rPr lang="en-US" sz="1600" dirty="0">
                <a:solidFill>
                  <a:srgbClr val="27316F"/>
                </a:solidFill>
                <a:effectLst/>
                <a:latin typeface="Montserrat" panose="00000500000000000000" pitchFamily="2" charset="0"/>
                <a:ea typeface="DengXian Light" panose="020B0503020204020204" pitchFamily="2" charset="-122"/>
                <a:cs typeface="Cordia New" panose="020B0304020202020204" pitchFamily="34" charset="-34"/>
              </a:rPr>
              <a:t> </a:t>
            </a:r>
            <a:r>
              <a:rPr lang="en-US" sz="1600" dirty="0" err="1">
                <a:solidFill>
                  <a:srgbClr val="27316F"/>
                </a:solidFill>
                <a:effectLst/>
                <a:latin typeface="Montserrat" panose="00000500000000000000" pitchFamily="2" charset="0"/>
                <a:ea typeface="DengXian Light" panose="020B0503020204020204" pitchFamily="2" charset="-122"/>
                <a:cs typeface="Cordia New" panose="020B0304020202020204" pitchFamily="34" charset="-34"/>
              </a:rPr>
              <a:t>nghiên</a:t>
            </a:r>
            <a:r>
              <a:rPr lang="en-US" sz="1600" dirty="0">
                <a:solidFill>
                  <a:srgbClr val="27316F"/>
                </a:solidFill>
                <a:effectLst/>
                <a:latin typeface="Montserrat" panose="00000500000000000000" pitchFamily="2" charset="0"/>
                <a:ea typeface="DengXian Light" panose="020B0503020204020204" pitchFamily="2" charset="-122"/>
                <a:cs typeface="Cordia New" panose="020B0304020202020204" pitchFamily="34" charset="-34"/>
              </a:rPr>
              <a:t> </a:t>
            </a:r>
            <a:r>
              <a:rPr lang="en-US" sz="1600" dirty="0" err="1">
                <a:solidFill>
                  <a:srgbClr val="27316F"/>
                </a:solidFill>
                <a:effectLst/>
                <a:latin typeface="Montserrat" panose="00000500000000000000" pitchFamily="2" charset="0"/>
                <a:ea typeface="DengXian Light" panose="020B0503020204020204" pitchFamily="2" charset="-122"/>
                <a:cs typeface="Cordia New" panose="020B0304020202020204" pitchFamily="34" charset="-34"/>
              </a:rPr>
              <a:t>cứu</a:t>
            </a:r>
            <a:r>
              <a:rPr lang="en-US" sz="1600" dirty="0">
                <a:solidFill>
                  <a:srgbClr val="27316F"/>
                </a:solidFill>
                <a:effectLst/>
                <a:latin typeface="Montserrat" panose="00000500000000000000" pitchFamily="2" charset="0"/>
                <a:ea typeface="DengXian Light" panose="020B0503020204020204" pitchFamily="2" charset="-122"/>
                <a:cs typeface="Cordia New" panose="020B0304020202020204" pitchFamily="34" charset="-34"/>
              </a:rPr>
              <a:t>: 2 </a:t>
            </a:r>
            <a:r>
              <a:rPr lang="en-US" sz="1600" dirty="0" err="1">
                <a:solidFill>
                  <a:srgbClr val="27316F"/>
                </a:solidFill>
                <a:effectLst/>
                <a:latin typeface="Montserrat" panose="00000500000000000000" pitchFamily="2" charset="0"/>
                <a:ea typeface="DengXian Light" panose="020B0503020204020204" pitchFamily="2" charset="-122"/>
                <a:cs typeface="Cordia New" panose="020B0304020202020204" pitchFamily="34" charset="-34"/>
              </a:rPr>
              <a:t>bản</a:t>
            </a:r>
            <a:r>
              <a:rPr lang="en-US" sz="1600" dirty="0">
                <a:solidFill>
                  <a:srgbClr val="27316F"/>
                </a:solidFill>
                <a:effectLst/>
                <a:latin typeface="Montserrat" panose="00000500000000000000" pitchFamily="2" charset="0"/>
                <a:ea typeface="DengXian Light" panose="020B0503020204020204" pitchFamily="2" charset="-122"/>
                <a:cs typeface="Cordia New" panose="020B0304020202020204" pitchFamily="34" charset="-34"/>
              </a:rPr>
              <a:t> x 70000 = 140.000VND</a:t>
            </a:r>
            <a:endParaRPr lang="vi-VN" sz="1600" dirty="0">
              <a:solidFill>
                <a:srgbClr val="27316F"/>
              </a:solidFill>
              <a:latin typeface="Montserrat" panose="00000500000000000000" pitchFamily="2" charset="0"/>
            </a:endParaRPr>
          </a:p>
        </p:txBody>
      </p:sp>
    </p:spTree>
    <p:extLst>
      <p:ext uri="{BB962C8B-B14F-4D97-AF65-F5344CB8AC3E}">
        <p14:creationId xmlns:p14="http://schemas.microsoft.com/office/powerpoint/2010/main" val="2928406106"/>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5"/>
          <p:cNvSpPr txBox="1">
            <a:spLocks noGrp="1"/>
          </p:cNvSpPr>
          <p:nvPr>
            <p:ph type="subTitle" idx="1"/>
          </p:nvPr>
        </p:nvSpPr>
        <p:spPr>
          <a:xfrm>
            <a:off x="5632360" y="1235730"/>
            <a:ext cx="2140040" cy="36878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dirty="0">
                <a:solidFill>
                  <a:srgbClr val="27316F"/>
                </a:solidFill>
              </a:rPr>
              <a:t>TỔNG QUAN</a:t>
            </a:r>
          </a:p>
          <a:p>
            <a:pPr marL="0" lvl="0" indent="0" algn="l" rtl="0">
              <a:spcBef>
                <a:spcPts val="1600"/>
              </a:spcBef>
              <a:spcAft>
                <a:spcPts val="1600"/>
              </a:spcAft>
              <a:buNone/>
            </a:pPr>
            <a:endParaRPr dirty="0"/>
          </a:p>
        </p:txBody>
      </p:sp>
      <p:sp>
        <p:nvSpPr>
          <p:cNvPr id="271" name="Google Shape;271;p35"/>
          <p:cNvSpPr txBox="1">
            <a:spLocks noGrp="1"/>
          </p:cNvSpPr>
          <p:nvPr>
            <p:ph type="subTitle" idx="2"/>
          </p:nvPr>
        </p:nvSpPr>
        <p:spPr>
          <a:xfrm>
            <a:off x="5632360" y="2524691"/>
            <a:ext cx="2140040" cy="6550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sz="1600" b="1" dirty="0">
                <a:solidFill>
                  <a:srgbClr val="27316F"/>
                </a:solidFill>
              </a:rPr>
              <a:t>KẾT QUẢ</a:t>
            </a:r>
          </a:p>
        </p:txBody>
      </p:sp>
      <p:sp>
        <p:nvSpPr>
          <p:cNvPr id="273" name="Google Shape;273;p35"/>
          <p:cNvSpPr txBox="1">
            <a:spLocks noGrp="1"/>
          </p:cNvSpPr>
          <p:nvPr>
            <p:ph type="subTitle" idx="3"/>
          </p:nvPr>
        </p:nvSpPr>
        <p:spPr>
          <a:xfrm>
            <a:off x="5632360" y="4045828"/>
            <a:ext cx="2140040" cy="36878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dirty="0">
                <a:solidFill>
                  <a:srgbClr val="27316F"/>
                </a:solidFill>
              </a:rPr>
              <a:t>KHUYẾN NGHỊ</a:t>
            </a:r>
          </a:p>
        </p:txBody>
      </p:sp>
      <p:sp>
        <p:nvSpPr>
          <p:cNvPr id="275" name="Google Shape;275;p35"/>
          <p:cNvSpPr txBox="1">
            <a:spLocks noGrp="1"/>
          </p:cNvSpPr>
          <p:nvPr>
            <p:ph type="title"/>
          </p:nvPr>
        </p:nvSpPr>
        <p:spPr>
          <a:xfrm>
            <a:off x="718035" y="1365224"/>
            <a:ext cx="2361125" cy="237105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AGENDA</a:t>
            </a:r>
            <a:endParaRPr dirty="0"/>
          </a:p>
        </p:txBody>
      </p:sp>
      <p:sp>
        <p:nvSpPr>
          <p:cNvPr id="279" name="Google Shape;279;p35"/>
          <p:cNvSpPr/>
          <p:nvPr/>
        </p:nvSpPr>
        <p:spPr>
          <a:xfrm>
            <a:off x="4610910" y="2409779"/>
            <a:ext cx="717805" cy="843241"/>
          </a:xfrm>
          <a:prstGeom prst="round1Rect">
            <a:avLst>
              <a:gd name="adj" fmla="val 16667"/>
            </a:avLst>
          </a:prstGeom>
          <a:solidFill>
            <a:srgbClr val="0070C0"/>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2800" b="1" dirty="0">
                <a:solidFill>
                  <a:schemeClr val="bg1"/>
                </a:solidFill>
                <a:latin typeface="Montserrat" panose="00000500000000000000" pitchFamily="2" charset="0"/>
              </a:rPr>
              <a:t>4</a:t>
            </a:r>
            <a:endParaRPr sz="2800" b="1" dirty="0">
              <a:solidFill>
                <a:schemeClr val="bg1"/>
              </a:solidFill>
              <a:latin typeface="Montserrat" panose="00000500000000000000" pitchFamily="2" charset="0"/>
            </a:endParaRPr>
          </a:p>
        </p:txBody>
      </p:sp>
      <p:sp>
        <p:nvSpPr>
          <p:cNvPr id="280" name="Google Shape;280;p35"/>
          <p:cNvSpPr/>
          <p:nvPr/>
        </p:nvSpPr>
        <p:spPr>
          <a:xfrm>
            <a:off x="4610910" y="997825"/>
            <a:ext cx="717805" cy="843241"/>
          </a:xfrm>
          <a:prstGeom prst="round1Rect">
            <a:avLst>
              <a:gd name="adj" fmla="val 16667"/>
            </a:avLst>
          </a:prstGeom>
          <a:solidFill>
            <a:srgbClr val="00B050"/>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2800" b="1" dirty="0">
                <a:solidFill>
                  <a:schemeClr val="bg1"/>
                </a:solidFill>
                <a:latin typeface="Montserrat" panose="00000500000000000000" pitchFamily="2" charset="0"/>
              </a:rPr>
              <a:t>2</a:t>
            </a:r>
            <a:endParaRPr sz="2800" b="1" dirty="0">
              <a:solidFill>
                <a:schemeClr val="bg1"/>
              </a:solidFill>
              <a:latin typeface="Montserrat" panose="00000500000000000000" pitchFamily="2" charset="0"/>
            </a:endParaRPr>
          </a:p>
        </p:txBody>
      </p:sp>
      <p:sp>
        <p:nvSpPr>
          <p:cNvPr id="281" name="Google Shape;281;p35"/>
          <p:cNvSpPr/>
          <p:nvPr/>
        </p:nvSpPr>
        <p:spPr>
          <a:xfrm>
            <a:off x="4610910" y="3814828"/>
            <a:ext cx="717805" cy="843241"/>
          </a:xfrm>
          <a:prstGeom prst="round1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2800" b="1" dirty="0">
                <a:solidFill>
                  <a:schemeClr val="bg1"/>
                </a:solidFill>
                <a:latin typeface="Montserrat" panose="00000500000000000000" pitchFamily="2" charset="0"/>
              </a:rPr>
              <a:t>6</a:t>
            </a:r>
            <a:endParaRPr sz="2800" b="1" dirty="0">
              <a:solidFill>
                <a:schemeClr val="bg1"/>
              </a:solidFill>
              <a:latin typeface="Montserrat" panose="00000500000000000000" pitchFamily="2" charset="0"/>
            </a:endParaRPr>
          </a:p>
        </p:txBody>
      </p:sp>
      <p:sp>
        <p:nvSpPr>
          <p:cNvPr id="18" name="Google Shape;233;p33">
            <a:extLst>
              <a:ext uri="{FF2B5EF4-FFF2-40B4-BE49-F238E27FC236}">
                <a16:creationId xmlns:a16="http://schemas.microsoft.com/office/drawing/2014/main" id="{3AC354FC-A123-30EB-D960-418542D2E669}"/>
              </a:ext>
            </a:extLst>
          </p:cNvPr>
          <p:cNvSpPr txBox="1">
            <a:spLocks/>
          </p:cNvSpPr>
          <p:nvPr/>
        </p:nvSpPr>
        <p:spPr>
          <a:xfrm>
            <a:off x="446747" y="281770"/>
            <a:ext cx="758658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000"/>
              <a:buFont typeface="Montserrat"/>
              <a:buNone/>
              <a:defRPr sz="3000" b="1" i="0" u="none" strike="noStrike" cap="none">
                <a:solidFill>
                  <a:srgbClr val="FFFFFF"/>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vi-VN" dirty="0"/>
              <a:t>NỘI DUNG TRÌNH BÀY</a:t>
            </a:r>
          </a:p>
        </p:txBody>
      </p:sp>
      <p:sp>
        <p:nvSpPr>
          <p:cNvPr id="12" name="Google Shape;269;p35">
            <a:extLst>
              <a:ext uri="{FF2B5EF4-FFF2-40B4-BE49-F238E27FC236}">
                <a16:creationId xmlns:a16="http://schemas.microsoft.com/office/drawing/2014/main" id="{0C12B1FF-2FFA-01E7-2163-1CA9A0A0F81E}"/>
              </a:ext>
            </a:extLst>
          </p:cNvPr>
          <p:cNvSpPr txBox="1">
            <a:spLocks/>
          </p:cNvSpPr>
          <p:nvPr/>
        </p:nvSpPr>
        <p:spPr>
          <a:xfrm>
            <a:off x="1774664" y="1235730"/>
            <a:ext cx="2140040" cy="3687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Montserrat"/>
              <a:buNone/>
              <a:defRPr sz="1600" b="1" i="0" u="none" strike="noStrike" cap="none">
                <a:solidFill>
                  <a:schemeClr val="accent3"/>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9pPr>
          </a:lstStyle>
          <a:p>
            <a:pPr marL="0" indent="0">
              <a:buClr>
                <a:schemeClr val="dk1"/>
              </a:buClr>
              <a:buSzPts val="1100"/>
              <a:buFont typeface="Arial"/>
              <a:buNone/>
            </a:pPr>
            <a:r>
              <a:rPr lang="vi-VN" dirty="0">
                <a:solidFill>
                  <a:srgbClr val="27316F"/>
                </a:solidFill>
              </a:rPr>
              <a:t>ĐẶT VẤN ĐỀ</a:t>
            </a:r>
          </a:p>
          <a:p>
            <a:pPr marL="0" indent="0">
              <a:spcBef>
                <a:spcPts val="1600"/>
              </a:spcBef>
              <a:spcAft>
                <a:spcPts val="1600"/>
              </a:spcAft>
            </a:pPr>
            <a:endParaRPr lang="vi-VN" dirty="0"/>
          </a:p>
        </p:txBody>
      </p:sp>
      <p:sp>
        <p:nvSpPr>
          <p:cNvPr id="13" name="Google Shape;271;p35">
            <a:extLst>
              <a:ext uri="{FF2B5EF4-FFF2-40B4-BE49-F238E27FC236}">
                <a16:creationId xmlns:a16="http://schemas.microsoft.com/office/drawing/2014/main" id="{8067E55A-7915-AF1F-0BB6-1B27189404BE}"/>
              </a:ext>
            </a:extLst>
          </p:cNvPr>
          <p:cNvSpPr txBox="1">
            <a:spLocks/>
          </p:cNvSpPr>
          <p:nvPr/>
        </p:nvSpPr>
        <p:spPr>
          <a:xfrm>
            <a:off x="1774664" y="2346746"/>
            <a:ext cx="2140040" cy="8432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Montserrat"/>
              <a:buNone/>
              <a:defRPr sz="1600" b="1" i="0" u="none" strike="noStrike" cap="none">
                <a:solidFill>
                  <a:schemeClr val="accent3"/>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9pPr>
          </a:lstStyle>
          <a:p>
            <a:pPr marL="0" indent="0">
              <a:buClr>
                <a:schemeClr val="dk1"/>
              </a:buClr>
              <a:buSzPts val="1100"/>
              <a:buFont typeface="Arial"/>
              <a:buNone/>
            </a:pPr>
            <a:r>
              <a:rPr lang="vi-VN" dirty="0">
                <a:solidFill>
                  <a:srgbClr val="27316F"/>
                </a:solidFill>
              </a:rPr>
              <a:t>ĐỐI TƯỢNG VÀ PHƯƠNG PHÁP NGHIÊN CỨU</a:t>
            </a:r>
          </a:p>
        </p:txBody>
      </p:sp>
      <p:sp>
        <p:nvSpPr>
          <p:cNvPr id="14" name="Google Shape;273;p35">
            <a:extLst>
              <a:ext uri="{FF2B5EF4-FFF2-40B4-BE49-F238E27FC236}">
                <a16:creationId xmlns:a16="http://schemas.microsoft.com/office/drawing/2014/main" id="{CEDBC382-0893-991C-7E8A-337973958290}"/>
              </a:ext>
            </a:extLst>
          </p:cNvPr>
          <p:cNvSpPr txBox="1">
            <a:spLocks/>
          </p:cNvSpPr>
          <p:nvPr/>
        </p:nvSpPr>
        <p:spPr>
          <a:xfrm>
            <a:off x="1774664" y="4045828"/>
            <a:ext cx="2361124" cy="3687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Montserrat"/>
              <a:buNone/>
              <a:defRPr sz="1600" b="1" i="0" u="none" strike="noStrike" cap="none">
                <a:solidFill>
                  <a:schemeClr val="accent3"/>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9pPr>
          </a:lstStyle>
          <a:p>
            <a:pPr marL="0" indent="0">
              <a:buClr>
                <a:schemeClr val="dk1"/>
              </a:buClr>
              <a:buSzPts val="1100"/>
              <a:buFont typeface="Arial"/>
              <a:buNone/>
            </a:pPr>
            <a:r>
              <a:rPr lang="vi-VN" dirty="0">
                <a:solidFill>
                  <a:srgbClr val="27316F"/>
                </a:solidFill>
              </a:rPr>
              <a:t>DỰ KIẾN BÀN LUẬN</a:t>
            </a:r>
          </a:p>
        </p:txBody>
      </p:sp>
      <p:sp>
        <p:nvSpPr>
          <p:cNvPr id="15" name="Google Shape;279;p35">
            <a:extLst>
              <a:ext uri="{FF2B5EF4-FFF2-40B4-BE49-F238E27FC236}">
                <a16:creationId xmlns:a16="http://schemas.microsoft.com/office/drawing/2014/main" id="{F81F95B0-DA82-5D87-555C-EC456DE237BB}"/>
              </a:ext>
            </a:extLst>
          </p:cNvPr>
          <p:cNvSpPr/>
          <p:nvPr/>
        </p:nvSpPr>
        <p:spPr>
          <a:xfrm>
            <a:off x="753214" y="2409779"/>
            <a:ext cx="717805" cy="843241"/>
          </a:xfrm>
          <a:prstGeom prst="round1Rect">
            <a:avLst>
              <a:gd name="adj" fmla="val 16667"/>
            </a:avLst>
          </a:prstGeom>
          <a:solidFill>
            <a:srgbClr val="7030A0"/>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2800" b="1" dirty="0">
                <a:solidFill>
                  <a:schemeClr val="bg1"/>
                </a:solidFill>
                <a:latin typeface="Montserrat" panose="00000500000000000000" pitchFamily="2" charset="0"/>
              </a:rPr>
              <a:t>3</a:t>
            </a:r>
            <a:endParaRPr sz="2800" b="1" dirty="0">
              <a:solidFill>
                <a:schemeClr val="bg1"/>
              </a:solidFill>
              <a:latin typeface="Montserrat" panose="00000500000000000000" pitchFamily="2" charset="0"/>
            </a:endParaRPr>
          </a:p>
        </p:txBody>
      </p:sp>
      <p:sp>
        <p:nvSpPr>
          <p:cNvPr id="16" name="Google Shape;280;p35">
            <a:extLst>
              <a:ext uri="{FF2B5EF4-FFF2-40B4-BE49-F238E27FC236}">
                <a16:creationId xmlns:a16="http://schemas.microsoft.com/office/drawing/2014/main" id="{D757C14A-1AA6-EB46-155F-D681F761FC69}"/>
              </a:ext>
            </a:extLst>
          </p:cNvPr>
          <p:cNvSpPr/>
          <p:nvPr/>
        </p:nvSpPr>
        <p:spPr>
          <a:xfrm>
            <a:off x="753214" y="997825"/>
            <a:ext cx="717805" cy="843241"/>
          </a:xfrm>
          <a:prstGeom prst="round1Rect">
            <a:avLst>
              <a:gd name="adj" fmla="val 16667"/>
            </a:avLst>
          </a:prstGeom>
          <a:solidFill>
            <a:schemeClr val="accent2">
              <a:lumMod val="75000"/>
            </a:schemeClr>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3200" b="1" dirty="0">
                <a:solidFill>
                  <a:schemeClr val="bg1"/>
                </a:solidFill>
                <a:latin typeface="Montserrat" panose="00000500000000000000" pitchFamily="2" charset="0"/>
              </a:rPr>
              <a:t>1</a:t>
            </a:r>
            <a:endParaRPr sz="3200" b="1" dirty="0">
              <a:solidFill>
                <a:schemeClr val="bg1"/>
              </a:solidFill>
              <a:latin typeface="Montserrat" panose="00000500000000000000" pitchFamily="2" charset="0"/>
            </a:endParaRPr>
          </a:p>
        </p:txBody>
      </p:sp>
      <p:sp>
        <p:nvSpPr>
          <p:cNvPr id="17" name="Google Shape;281;p35">
            <a:extLst>
              <a:ext uri="{FF2B5EF4-FFF2-40B4-BE49-F238E27FC236}">
                <a16:creationId xmlns:a16="http://schemas.microsoft.com/office/drawing/2014/main" id="{6D052A71-CBB0-475B-A6B6-EE0BFDF34F52}"/>
              </a:ext>
            </a:extLst>
          </p:cNvPr>
          <p:cNvSpPr/>
          <p:nvPr/>
        </p:nvSpPr>
        <p:spPr>
          <a:xfrm>
            <a:off x="753214" y="3814828"/>
            <a:ext cx="717805" cy="843241"/>
          </a:xfrm>
          <a:prstGeom prst="round1Rect">
            <a:avLst>
              <a:gd name="adj" fmla="val 16667"/>
            </a:avLst>
          </a:prstGeom>
          <a:solidFill>
            <a:schemeClr val="bg2">
              <a:lumMod val="75000"/>
            </a:schemeClr>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2800" b="1" dirty="0">
                <a:solidFill>
                  <a:schemeClr val="bg1"/>
                </a:solidFill>
                <a:latin typeface="Montserrat" panose="00000500000000000000" pitchFamily="2" charset="0"/>
              </a:rPr>
              <a:t>5</a:t>
            </a:r>
            <a:endParaRPr sz="2800" b="1" dirty="0">
              <a:solidFill>
                <a:schemeClr val="bg1"/>
              </a:solidFill>
              <a:latin typeface="Montserrat" panose="00000500000000000000" pitchFamily="2" charset="0"/>
            </a:endParaRPr>
          </a:p>
        </p:txBody>
      </p:sp>
      <p:pic>
        <p:nvPicPr>
          <p:cNvPr id="26" name="Picture 25">
            <a:extLst>
              <a:ext uri="{FF2B5EF4-FFF2-40B4-BE49-F238E27FC236}">
                <a16:creationId xmlns:a16="http://schemas.microsoft.com/office/drawing/2014/main" id="{9D7B3070-68E2-1841-65C2-4946F0C5822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56"/>
        <p:cNvGrpSpPr/>
        <p:nvPr/>
      </p:nvGrpSpPr>
      <p:grpSpPr>
        <a:xfrm>
          <a:off x="0" y="0"/>
          <a:ext cx="0" cy="0"/>
          <a:chOff x="0" y="0"/>
          <a:chExt cx="0" cy="0"/>
        </a:xfrm>
      </p:grpSpPr>
      <p:sp>
        <p:nvSpPr>
          <p:cNvPr id="4757" name="Google Shape;4757;p5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THANKS</a:t>
            </a:r>
            <a:endParaRPr dirty="0"/>
          </a:p>
        </p:txBody>
      </p:sp>
      <p:sp>
        <p:nvSpPr>
          <p:cNvPr id="4758" name="Google Shape;4758;p57"/>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US" b="1" dirty="0" err="1">
                <a:solidFill>
                  <a:srgbClr val="27316F"/>
                </a:solidFill>
              </a:rPr>
              <a:t>Chân</a:t>
            </a:r>
            <a:r>
              <a:rPr lang="en-US" b="1" dirty="0">
                <a:solidFill>
                  <a:srgbClr val="27316F"/>
                </a:solidFill>
              </a:rPr>
              <a:t> </a:t>
            </a:r>
            <a:r>
              <a:rPr lang="en-US" b="1" dirty="0" err="1">
                <a:solidFill>
                  <a:srgbClr val="27316F"/>
                </a:solidFill>
              </a:rPr>
              <a:t>thành</a:t>
            </a:r>
            <a:r>
              <a:rPr lang="en-US" b="1" dirty="0">
                <a:solidFill>
                  <a:srgbClr val="27316F"/>
                </a:solidFill>
              </a:rPr>
              <a:t> </a:t>
            </a:r>
            <a:r>
              <a:rPr lang="en-US" b="1" dirty="0" err="1">
                <a:solidFill>
                  <a:srgbClr val="27316F"/>
                </a:solidFill>
              </a:rPr>
              <a:t>cảm</a:t>
            </a:r>
            <a:r>
              <a:rPr lang="en-US" b="1" dirty="0">
                <a:solidFill>
                  <a:srgbClr val="27316F"/>
                </a:solidFill>
              </a:rPr>
              <a:t> </a:t>
            </a:r>
            <a:r>
              <a:rPr lang="en-US" b="1" dirty="0" err="1">
                <a:solidFill>
                  <a:srgbClr val="27316F"/>
                </a:solidFill>
              </a:rPr>
              <a:t>ơn</a:t>
            </a:r>
            <a:r>
              <a:rPr lang="en-US" b="1" dirty="0">
                <a:solidFill>
                  <a:srgbClr val="27316F"/>
                </a:solidFill>
              </a:rPr>
              <a:t> </a:t>
            </a:r>
            <a:r>
              <a:rPr lang="en-US" b="1" dirty="0" err="1">
                <a:solidFill>
                  <a:srgbClr val="27316F"/>
                </a:solidFill>
              </a:rPr>
              <a:t>thầy</a:t>
            </a:r>
            <a:r>
              <a:rPr lang="en-US" b="1" dirty="0">
                <a:solidFill>
                  <a:srgbClr val="27316F"/>
                </a:solidFill>
              </a:rPr>
              <a:t> </a:t>
            </a:r>
            <a:r>
              <a:rPr lang="en-US" b="1" dirty="0" err="1">
                <a:solidFill>
                  <a:srgbClr val="27316F"/>
                </a:solidFill>
              </a:rPr>
              <a:t>cô</a:t>
            </a:r>
            <a:r>
              <a:rPr lang="en-US" b="1" dirty="0">
                <a:solidFill>
                  <a:srgbClr val="27316F"/>
                </a:solidFill>
              </a:rPr>
              <a:t> </a:t>
            </a:r>
            <a:r>
              <a:rPr lang="en-US" b="1" dirty="0" err="1">
                <a:solidFill>
                  <a:srgbClr val="27316F"/>
                </a:solidFill>
              </a:rPr>
              <a:t>và</a:t>
            </a:r>
            <a:r>
              <a:rPr lang="en-US" b="1" dirty="0">
                <a:solidFill>
                  <a:srgbClr val="27316F"/>
                </a:solidFill>
              </a:rPr>
              <a:t> </a:t>
            </a:r>
            <a:r>
              <a:rPr lang="en-US" b="1" dirty="0" err="1">
                <a:solidFill>
                  <a:srgbClr val="27316F"/>
                </a:solidFill>
              </a:rPr>
              <a:t>các</a:t>
            </a:r>
            <a:r>
              <a:rPr lang="en-US" b="1" dirty="0">
                <a:solidFill>
                  <a:srgbClr val="27316F"/>
                </a:solidFill>
              </a:rPr>
              <a:t> </a:t>
            </a:r>
            <a:r>
              <a:rPr lang="en-US" b="1" dirty="0" err="1">
                <a:solidFill>
                  <a:srgbClr val="27316F"/>
                </a:solidFill>
              </a:rPr>
              <a:t>bạn</a:t>
            </a:r>
            <a:r>
              <a:rPr lang="en-US" b="1" dirty="0">
                <a:solidFill>
                  <a:srgbClr val="27316F"/>
                </a:solidFill>
              </a:rPr>
              <a:t> </a:t>
            </a:r>
            <a:r>
              <a:rPr lang="en-US" b="1" dirty="0" err="1">
                <a:solidFill>
                  <a:srgbClr val="27316F"/>
                </a:solidFill>
              </a:rPr>
              <a:t>đã</a:t>
            </a:r>
            <a:r>
              <a:rPr lang="en-US" b="1" dirty="0">
                <a:solidFill>
                  <a:srgbClr val="27316F"/>
                </a:solidFill>
              </a:rPr>
              <a:t> </a:t>
            </a:r>
            <a:r>
              <a:rPr lang="en-US" b="1" dirty="0" err="1">
                <a:solidFill>
                  <a:srgbClr val="27316F"/>
                </a:solidFill>
              </a:rPr>
              <a:t>lắng</a:t>
            </a:r>
            <a:r>
              <a:rPr lang="en-US" b="1" dirty="0">
                <a:solidFill>
                  <a:srgbClr val="27316F"/>
                </a:solidFill>
              </a:rPr>
              <a:t> </a:t>
            </a:r>
            <a:r>
              <a:rPr lang="en-US" b="1" dirty="0" err="1">
                <a:solidFill>
                  <a:srgbClr val="27316F"/>
                </a:solidFill>
              </a:rPr>
              <a:t>nghe</a:t>
            </a:r>
            <a:r>
              <a:rPr lang="en-US" b="1" dirty="0">
                <a:solidFill>
                  <a:srgbClr val="27316F"/>
                </a:solidFill>
              </a:rPr>
              <a:t>.</a:t>
            </a:r>
          </a:p>
          <a:p>
            <a:pPr marL="0" lvl="0" indent="0" algn="l" rtl="0">
              <a:lnSpc>
                <a:spcPct val="150000"/>
              </a:lnSpc>
              <a:spcBef>
                <a:spcPts val="0"/>
              </a:spcBef>
              <a:spcAft>
                <a:spcPts val="0"/>
              </a:spcAft>
              <a:buClr>
                <a:schemeClr val="dk1"/>
              </a:buClr>
              <a:buSzPts val="1100"/>
              <a:buFont typeface="Arial"/>
              <a:buNone/>
            </a:pPr>
            <a:r>
              <a:rPr lang="en-US" b="1" dirty="0" err="1">
                <a:solidFill>
                  <a:srgbClr val="27316F"/>
                </a:solidFill>
              </a:rPr>
              <a:t>Nghiên</a:t>
            </a:r>
            <a:r>
              <a:rPr lang="en-US" b="1" dirty="0">
                <a:solidFill>
                  <a:srgbClr val="27316F"/>
                </a:solidFill>
              </a:rPr>
              <a:t> </a:t>
            </a:r>
            <a:r>
              <a:rPr lang="en-US" b="1" dirty="0" err="1">
                <a:solidFill>
                  <a:srgbClr val="27316F"/>
                </a:solidFill>
              </a:rPr>
              <a:t>cứu</a:t>
            </a:r>
            <a:r>
              <a:rPr lang="en-US" b="1" dirty="0">
                <a:solidFill>
                  <a:srgbClr val="27316F"/>
                </a:solidFill>
              </a:rPr>
              <a:t> </a:t>
            </a:r>
            <a:r>
              <a:rPr lang="en-US" b="1" dirty="0" err="1">
                <a:solidFill>
                  <a:srgbClr val="27316F"/>
                </a:solidFill>
              </a:rPr>
              <a:t>thực</a:t>
            </a:r>
            <a:r>
              <a:rPr lang="en-US" b="1" dirty="0">
                <a:solidFill>
                  <a:srgbClr val="27316F"/>
                </a:solidFill>
              </a:rPr>
              <a:t> </a:t>
            </a:r>
            <a:r>
              <a:rPr lang="en-US" b="1" dirty="0" err="1">
                <a:solidFill>
                  <a:srgbClr val="27316F"/>
                </a:solidFill>
              </a:rPr>
              <a:t>hiện</a:t>
            </a:r>
            <a:r>
              <a:rPr lang="en-US" b="1" dirty="0">
                <a:solidFill>
                  <a:srgbClr val="27316F"/>
                </a:solidFill>
              </a:rPr>
              <a:t> </a:t>
            </a:r>
            <a:r>
              <a:rPr lang="en-US" b="1" dirty="0" err="1">
                <a:solidFill>
                  <a:srgbClr val="27316F"/>
                </a:solidFill>
              </a:rPr>
              <a:t>bởi</a:t>
            </a:r>
            <a:r>
              <a:rPr lang="en-US" b="1" dirty="0">
                <a:solidFill>
                  <a:srgbClr val="27316F"/>
                </a:solidFill>
              </a:rPr>
              <a:t> </a:t>
            </a:r>
            <a:r>
              <a:rPr lang="en-US" b="1" dirty="0" err="1">
                <a:solidFill>
                  <a:srgbClr val="27316F"/>
                </a:solidFill>
              </a:rPr>
              <a:t>Nhóm</a:t>
            </a:r>
            <a:r>
              <a:rPr lang="en-US" b="1" dirty="0">
                <a:solidFill>
                  <a:srgbClr val="27316F"/>
                </a:solidFill>
              </a:rPr>
              <a:t> 4 - K39C.</a:t>
            </a:r>
            <a:endParaRPr b="1" dirty="0">
              <a:solidFill>
                <a:srgbClr val="27316F"/>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36"/>
          <p:cNvSpPr txBox="1">
            <a:spLocks noGrp="1"/>
          </p:cNvSpPr>
          <p:nvPr>
            <p:ph type="title"/>
          </p:nvPr>
        </p:nvSpPr>
        <p:spPr>
          <a:xfrm>
            <a:off x="4315968" y="1840992"/>
            <a:ext cx="3623707" cy="85163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000" dirty="0"/>
              <a:t>ĐẶT VẤN ĐỀ </a:t>
            </a:r>
            <a:endParaRPr sz="4000" dirty="0"/>
          </a:p>
        </p:txBody>
      </p:sp>
      <p:sp>
        <p:nvSpPr>
          <p:cNvPr id="8" name="Google Shape;280;p35">
            <a:extLst>
              <a:ext uri="{FF2B5EF4-FFF2-40B4-BE49-F238E27FC236}">
                <a16:creationId xmlns:a16="http://schemas.microsoft.com/office/drawing/2014/main" id="{E8FA670C-0B0E-D409-E044-C826E2132CB8}"/>
              </a:ext>
            </a:extLst>
          </p:cNvPr>
          <p:cNvSpPr/>
          <p:nvPr/>
        </p:nvSpPr>
        <p:spPr>
          <a:xfrm>
            <a:off x="1029854" y="1168276"/>
            <a:ext cx="2725282" cy="2684395"/>
          </a:xfrm>
          <a:prstGeom prst="round1Rect">
            <a:avLst>
              <a:gd name="adj" fmla="val 16667"/>
            </a:avLst>
          </a:prstGeom>
          <a:solidFill>
            <a:schemeClr val="accent2">
              <a:lumMod val="75000"/>
            </a:schemeClr>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2000" b="1" dirty="0">
                <a:solidFill>
                  <a:schemeClr val="bg1"/>
                </a:solidFill>
                <a:latin typeface="Montserrat" panose="00000500000000000000" pitchFamily="2" charset="0"/>
              </a:rPr>
              <a:t>1</a:t>
            </a:r>
            <a:endParaRPr sz="12000" b="1" dirty="0">
              <a:solidFill>
                <a:schemeClr val="bg1"/>
              </a:solidFill>
              <a:latin typeface="Montserrat" panose="00000500000000000000" pitchFamily="2" charset="0"/>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7"/>
          <p:cNvSpPr txBox="1">
            <a:spLocks noGrp="1"/>
          </p:cNvSpPr>
          <p:nvPr>
            <p:ph type="title"/>
          </p:nvPr>
        </p:nvSpPr>
        <p:spPr>
          <a:xfrm>
            <a:off x="499856" y="1207371"/>
            <a:ext cx="3692100" cy="7259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TĂNG HUYẾT ÁP</a:t>
            </a:r>
            <a:endParaRPr dirty="0"/>
          </a:p>
        </p:txBody>
      </p:sp>
      <p:sp>
        <p:nvSpPr>
          <p:cNvPr id="298" name="Google Shape;298;p37"/>
          <p:cNvSpPr txBox="1">
            <a:spLocks noGrp="1"/>
          </p:cNvSpPr>
          <p:nvPr>
            <p:ph type="subTitle" idx="1"/>
          </p:nvPr>
        </p:nvSpPr>
        <p:spPr>
          <a:xfrm>
            <a:off x="499856" y="1980599"/>
            <a:ext cx="3810887" cy="2167801"/>
          </a:xfrm>
          <a:prstGeom prst="rect">
            <a:avLst/>
          </a:prstGeom>
        </p:spPr>
        <p:txBody>
          <a:bodyPr spcFirstLastPara="1" wrap="square" lIns="0" tIns="91425" rIns="91425" bIns="91425" anchor="t" anchorCtr="0">
            <a:noAutofit/>
          </a:bodyPr>
          <a:lstStyle/>
          <a:p>
            <a:pPr marL="0" lvl="0" indent="0" algn="l" rtl="0">
              <a:spcBef>
                <a:spcPts val="0"/>
              </a:spcBef>
              <a:spcAft>
                <a:spcPts val="1600"/>
              </a:spcAft>
              <a:buClr>
                <a:schemeClr val="dk1"/>
              </a:buClr>
              <a:buSzPts val="1100"/>
              <a:buFont typeface="Arial"/>
              <a:buNone/>
            </a:pPr>
            <a:r>
              <a:rPr lang="vi-VN" sz="1600" dirty="0">
                <a:solidFill>
                  <a:schemeClr val="tx1"/>
                </a:solidFill>
              </a:rPr>
              <a:t>Tăng huyết áp là một trong 8 nguyên nhân gây tàn tật và tử vong hàng đầu trên thế giới. Theo Tổ chức Y tế Thế giới (WHO) ước tính, có khoảng 9,4 triệu người tử vong do THA mỗi năm.</a:t>
            </a:r>
          </a:p>
        </p:txBody>
      </p:sp>
      <p:pic>
        <p:nvPicPr>
          <p:cNvPr id="297" name="Google Shape;297;p37"/>
          <p:cNvPicPr preferRelativeResize="0"/>
          <p:nvPr/>
        </p:nvPicPr>
        <p:blipFill>
          <a:blip r:embed="rId3"/>
          <a:srcRect l="17069" r="17069"/>
          <a:stretch/>
        </p:blipFill>
        <p:spPr>
          <a:xfrm>
            <a:off x="4629927" y="995100"/>
            <a:ext cx="3692100" cy="3153300"/>
          </a:xfrm>
          <a:prstGeom prst="round1Rect">
            <a:avLst>
              <a:gd name="adj" fmla="val 16667"/>
            </a:avLst>
          </a:prstGeom>
          <a:noFill/>
          <a:ln>
            <a:noFill/>
          </a:ln>
        </p:spPr>
      </p:pic>
      <p:sp>
        <p:nvSpPr>
          <p:cNvPr id="2" name="Rectangle 1">
            <a:extLst>
              <a:ext uri="{FF2B5EF4-FFF2-40B4-BE49-F238E27FC236}">
                <a16:creationId xmlns:a16="http://schemas.microsoft.com/office/drawing/2014/main" id="{386A911F-43A7-0D6C-E171-70876533AA6A}"/>
              </a:ext>
            </a:extLst>
          </p:cNvPr>
          <p:cNvSpPr/>
          <p:nvPr/>
        </p:nvSpPr>
        <p:spPr>
          <a:xfrm>
            <a:off x="261258" y="0"/>
            <a:ext cx="477196" cy="6008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1</a:t>
            </a:r>
            <a:endParaRPr lang="vi-VN" sz="2000" b="1" dirty="0">
              <a:latin typeface="Montserrat" panose="00000500000000000000" pitchFamily="2" charset="0"/>
            </a:endParaRPr>
          </a:p>
        </p:txBody>
      </p:sp>
      <p:pic>
        <p:nvPicPr>
          <p:cNvPr id="6" name="Picture 5">
            <a:extLst>
              <a:ext uri="{FF2B5EF4-FFF2-40B4-BE49-F238E27FC236}">
                <a16:creationId xmlns:a16="http://schemas.microsoft.com/office/drawing/2014/main" id="{D6A6D84E-6F0D-8109-52C4-DC0A2BE7C76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47"/>
          <p:cNvSpPr txBox="1">
            <a:spLocks noGrp="1"/>
          </p:cNvSpPr>
          <p:nvPr>
            <p:ph type="title"/>
          </p:nvPr>
        </p:nvSpPr>
        <p:spPr>
          <a:xfrm>
            <a:off x="738454" y="300445"/>
            <a:ext cx="773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MỤC TIÊU NGHIÊN CỨU</a:t>
            </a:r>
            <a:endParaRPr dirty="0"/>
          </a:p>
        </p:txBody>
      </p:sp>
      <p:sp>
        <p:nvSpPr>
          <p:cNvPr id="562" name="Google Shape;562;p47"/>
          <p:cNvSpPr txBox="1"/>
          <p:nvPr/>
        </p:nvSpPr>
        <p:spPr>
          <a:xfrm>
            <a:off x="1628095" y="1438719"/>
            <a:ext cx="1755900" cy="42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b="1" dirty="0">
                <a:solidFill>
                  <a:srgbClr val="27316F"/>
                </a:solidFill>
                <a:latin typeface="Montserrat"/>
                <a:ea typeface="Montserrat"/>
                <a:cs typeface="Montserrat"/>
                <a:sym typeface="Montserrat"/>
              </a:rPr>
              <a:t>MỤC TIÊU 1</a:t>
            </a:r>
          </a:p>
          <a:p>
            <a:pPr marL="0" lvl="0" indent="0" algn="l" rtl="0">
              <a:spcBef>
                <a:spcPts val="0"/>
              </a:spcBef>
              <a:spcAft>
                <a:spcPts val="0"/>
              </a:spcAft>
              <a:buNone/>
            </a:pPr>
            <a:endParaRPr lang="vi-VN" b="1" dirty="0">
              <a:solidFill>
                <a:schemeClr val="accen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06C3C7A5-49D0-E0B3-55F7-68D4A197C2AF}"/>
              </a:ext>
            </a:extLst>
          </p:cNvPr>
          <p:cNvSpPr txBox="1"/>
          <p:nvPr/>
        </p:nvSpPr>
        <p:spPr>
          <a:xfrm>
            <a:off x="1628094" y="1771802"/>
            <a:ext cx="6848559" cy="523220"/>
          </a:xfrm>
          <a:prstGeom prst="rect">
            <a:avLst/>
          </a:prstGeom>
          <a:noFill/>
        </p:spPr>
        <p:txBody>
          <a:bodyPr wrap="square" rtlCol="0">
            <a:spAutoFit/>
          </a:bodyPr>
          <a:lstStyle/>
          <a:p>
            <a:r>
              <a:rPr lang="vi-VN" dirty="0">
                <a:latin typeface="Montserrat" panose="00000500000000000000" pitchFamily="2" charset="0"/>
              </a:rPr>
              <a:t>Mô tả thực trạng tăng huyết áp ở bệnh nhân 18 đến 45 tuổi tại phòng khám Nội Bệnh viện Đại học Y Hải Phòng quý 3 năm 2022.</a:t>
            </a:r>
          </a:p>
        </p:txBody>
      </p:sp>
      <p:sp>
        <p:nvSpPr>
          <p:cNvPr id="45" name="Google Shape;562;p47">
            <a:extLst>
              <a:ext uri="{FF2B5EF4-FFF2-40B4-BE49-F238E27FC236}">
                <a16:creationId xmlns:a16="http://schemas.microsoft.com/office/drawing/2014/main" id="{66438150-BEDC-BC4D-FD38-18B55376E37B}"/>
              </a:ext>
            </a:extLst>
          </p:cNvPr>
          <p:cNvSpPr txBox="1"/>
          <p:nvPr/>
        </p:nvSpPr>
        <p:spPr>
          <a:xfrm>
            <a:off x="1628095" y="2742468"/>
            <a:ext cx="1755900" cy="42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b="1" dirty="0">
                <a:solidFill>
                  <a:srgbClr val="27316F"/>
                </a:solidFill>
                <a:latin typeface="Montserrat"/>
                <a:ea typeface="Montserrat"/>
                <a:cs typeface="Montserrat"/>
                <a:sym typeface="Montserrat"/>
              </a:rPr>
              <a:t>MỤC TIÊU 2</a:t>
            </a:r>
          </a:p>
          <a:p>
            <a:pPr marL="0" lvl="0" indent="0" algn="l" rtl="0">
              <a:spcBef>
                <a:spcPts val="0"/>
              </a:spcBef>
              <a:spcAft>
                <a:spcPts val="0"/>
              </a:spcAft>
              <a:buNone/>
            </a:pPr>
            <a:endParaRPr lang="vi-VN" b="1" dirty="0">
              <a:solidFill>
                <a:schemeClr val="accent1"/>
              </a:solidFill>
              <a:latin typeface="Montserrat"/>
              <a:ea typeface="Montserrat"/>
              <a:cs typeface="Montserrat"/>
              <a:sym typeface="Montserrat"/>
            </a:endParaRPr>
          </a:p>
        </p:txBody>
      </p:sp>
      <p:sp>
        <p:nvSpPr>
          <p:cNvPr id="46" name="TextBox 45">
            <a:extLst>
              <a:ext uri="{FF2B5EF4-FFF2-40B4-BE49-F238E27FC236}">
                <a16:creationId xmlns:a16="http://schemas.microsoft.com/office/drawing/2014/main" id="{BDAB13B2-F421-DFDD-9D25-B28DB362F9EC}"/>
              </a:ext>
            </a:extLst>
          </p:cNvPr>
          <p:cNvSpPr txBox="1"/>
          <p:nvPr/>
        </p:nvSpPr>
        <p:spPr>
          <a:xfrm>
            <a:off x="1628095" y="3137300"/>
            <a:ext cx="6848558" cy="523220"/>
          </a:xfrm>
          <a:prstGeom prst="rect">
            <a:avLst/>
          </a:prstGeom>
          <a:noFill/>
        </p:spPr>
        <p:txBody>
          <a:bodyPr wrap="square" rtlCol="0">
            <a:spAutoFit/>
          </a:bodyPr>
          <a:lstStyle/>
          <a:p>
            <a:r>
              <a:rPr lang="vi-VN" dirty="0">
                <a:latin typeface="Montserrat" panose="00000500000000000000" pitchFamily="2" charset="0"/>
              </a:rPr>
              <a:t>Phân tích một số yếu tố liên quan tăng huyết áp ở bệnh nhân 18 đến 45 tuổi tại phòng khám Nội Bệnh viện Đại học Y Hải Phòng quý 3 năm 2022.</a:t>
            </a:r>
          </a:p>
        </p:txBody>
      </p:sp>
      <p:sp>
        <p:nvSpPr>
          <p:cNvPr id="22" name="Google Shape;13051;p69">
            <a:extLst>
              <a:ext uri="{FF2B5EF4-FFF2-40B4-BE49-F238E27FC236}">
                <a16:creationId xmlns:a16="http://schemas.microsoft.com/office/drawing/2014/main" id="{5B448049-D4AC-2CA1-1A71-206401012334}"/>
              </a:ext>
            </a:extLst>
          </p:cNvPr>
          <p:cNvSpPr/>
          <p:nvPr/>
        </p:nvSpPr>
        <p:spPr>
          <a:xfrm>
            <a:off x="687925" y="1472641"/>
            <a:ext cx="761818" cy="822381"/>
          </a:xfrm>
          <a:custGeom>
            <a:avLst/>
            <a:gdLst/>
            <a:ahLst/>
            <a:cxnLst/>
            <a:rect l="l" t="t" r="r" b="b"/>
            <a:pathLst>
              <a:path w="11264" h="11253" extrusionOk="0">
                <a:moveTo>
                  <a:pt x="9847" y="548"/>
                </a:moveTo>
                <a:lnTo>
                  <a:pt x="9847" y="1203"/>
                </a:lnTo>
                <a:cubicBezTo>
                  <a:pt x="9847" y="1299"/>
                  <a:pt x="9930" y="1370"/>
                  <a:pt x="10014" y="1370"/>
                </a:cubicBezTo>
                <a:lnTo>
                  <a:pt x="10669" y="1370"/>
                </a:lnTo>
                <a:lnTo>
                  <a:pt x="9252" y="2811"/>
                </a:lnTo>
                <a:lnTo>
                  <a:pt x="8656" y="2811"/>
                </a:lnTo>
                <a:lnTo>
                  <a:pt x="9609" y="1858"/>
                </a:lnTo>
                <a:cubicBezTo>
                  <a:pt x="9668" y="1799"/>
                  <a:pt x="9668" y="1703"/>
                  <a:pt x="9609" y="1620"/>
                </a:cubicBezTo>
                <a:cubicBezTo>
                  <a:pt x="9579" y="1590"/>
                  <a:pt x="9537" y="1575"/>
                  <a:pt x="9494" y="1575"/>
                </a:cubicBezTo>
                <a:cubicBezTo>
                  <a:pt x="9451" y="1575"/>
                  <a:pt x="9406" y="1590"/>
                  <a:pt x="9371" y="1620"/>
                </a:cubicBezTo>
                <a:lnTo>
                  <a:pt x="8418" y="2572"/>
                </a:lnTo>
                <a:lnTo>
                  <a:pt x="8418" y="1977"/>
                </a:lnTo>
                <a:lnTo>
                  <a:pt x="9847" y="548"/>
                </a:lnTo>
                <a:close/>
                <a:moveTo>
                  <a:pt x="4549" y="2442"/>
                </a:moveTo>
                <a:cubicBezTo>
                  <a:pt x="5668" y="2442"/>
                  <a:pt x="6680" y="2870"/>
                  <a:pt x="7430" y="3573"/>
                </a:cubicBezTo>
                <a:lnTo>
                  <a:pt x="4430" y="6561"/>
                </a:lnTo>
                <a:cubicBezTo>
                  <a:pt x="4370" y="6621"/>
                  <a:pt x="4370" y="6728"/>
                  <a:pt x="4430" y="6799"/>
                </a:cubicBezTo>
                <a:cubicBezTo>
                  <a:pt x="4465" y="6835"/>
                  <a:pt x="4513" y="6847"/>
                  <a:pt x="4549" y="6847"/>
                </a:cubicBezTo>
                <a:cubicBezTo>
                  <a:pt x="4596" y="6847"/>
                  <a:pt x="4644" y="6835"/>
                  <a:pt x="4668" y="6799"/>
                </a:cubicBezTo>
                <a:lnTo>
                  <a:pt x="5418" y="6061"/>
                </a:lnTo>
                <a:cubicBezTo>
                  <a:pt x="5549" y="6240"/>
                  <a:pt x="5620" y="6466"/>
                  <a:pt x="5620" y="6680"/>
                </a:cubicBezTo>
                <a:cubicBezTo>
                  <a:pt x="5620" y="7275"/>
                  <a:pt x="5144" y="7752"/>
                  <a:pt x="4549" y="7752"/>
                </a:cubicBezTo>
                <a:cubicBezTo>
                  <a:pt x="3953" y="7752"/>
                  <a:pt x="3477" y="7275"/>
                  <a:pt x="3477" y="6680"/>
                </a:cubicBezTo>
                <a:cubicBezTo>
                  <a:pt x="3477" y="6085"/>
                  <a:pt x="3953" y="5609"/>
                  <a:pt x="4549" y="5609"/>
                </a:cubicBezTo>
                <a:cubicBezTo>
                  <a:pt x="4608" y="5609"/>
                  <a:pt x="4680" y="5609"/>
                  <a:pt x="4739" y="5632"/>
                </a:cubicBezTo>
                <a:cubicBezTo>
                  <a:pt x="4747" y="5633"/>
                  <a:pt x="4755" y="5634"/>
                  <a:pt x="4763" y="5634"/>
                </a:cubicBezTo>
                <a:cubicBezTo>
                  <a:pt x="4848" y="5634"/>
                  <a:pt x="4920" y="5577"/>
                  <a:pt x="4942" y="5490"/>
                </a:cubicBezTo>
                <a:cubicBezTo>
                  <a:pt x="4954" y="5406"/>
                  <a:pt x="4894" y="5311"/>
                  <a:pt x="4799" y="5299"/>
                </a:cubicBezTo>
                <a:cubicBezTo>
                  <a:pt x="4715" y="5287"/>
                  <a:pt x="4620" y="5275"/>
                  <a:pt x="4549" y="5275"/>
                </a:cubicBezTo>
                <a:cubicBezTo>
                  <a:pt x="3775" y="5275"/>
                  <a:pt x="3156" y="5894"/>
                  <a:pt x="3156" y="6668"/>
                </a:cubicBezTo>
                <a:cubicBezTo>
                  <a:pt x="3156" y="7442"/>
                  <a:pt x="3775" y="8073"/>
                  <a:pt x="4549" y="8073"/>
                </a:cubicBezTo>
                <a:cubicBezTo>
                  <a:pt x="5323" y="8073"/>
                  <a:pt x="5954" y="7442"/>
                  <a:pt x="5954" y="6668"/>
                </a:cubicBezTo>
                <a:cubicBezTo>
                  <a:pt x="5954" y="6359"/>
                  <a:pt x="5847" y="6049"/>
                  <a:pt x="5656" y="5811"/>
                </a:cubicBezTo>
                <a:lnTo>
                  <a:pt x="6168" y="5287"/>
                </a:lnTo>
                <a:cubicBezTo>
                  <a:pt x="6501" y="5668"/>
                  <a:pt x="6680" y="6168"/>
                  <a:pt x="6680" y="6668"/>
                </a:cubicBezTo>
                <a:cubicBezTo>
                  <a:pt x="6680" y="7847"/>
                  <a:pt x="5727" y="8799"/>
                  <a:pt x="4549" y="8799"/>
                </a:cubicBezTo>
                <a:cubicBezTo>
                  <a:pt x="3370" y="8799"/>
                  <a:pt x="2418" y="7847"/>
                  <a:pt x="2418" y="6668"/>
                </a:cubicBezTo>
                <a:cubicBezTo>
                  <a:pt x="2418" y="5490"/>
                  <a:pt x="3370" y="4537"/>
                  <a:pt x="4549" y="4537"/>
                </a:cubicBezTo>
                <a:cubicBezTo>
                  <a:pt x="4906" y="4537"/>
                  <a:pt x="5251" y="4632"/>
                  <a:pt x="5561" y="4799"/>
                </a:cubicBezTo>
                <a:cubicBezTo>
                  <a:pt x="5583" y="4810"/>
                  <a:pt x="5608" y="4815"/>
                  <a:pt x="5635" y="4815"/>
                </a:cubicBezTo>
                <a:cubicBezTo>
                  <a:pt x="5693" y="4815"/>
                  <a:pt x="5754" y="4789"/>
                  <a:pt x="5787" y="4739"/>
                </a:cubicBezTo>
                <a:cubicBezTo>
                  <a:pt x="5835" y="4656"/>
                  <a:pt x="5799" y="4561"/>
                  <a:pt x="5727" y="4513"/>
                </a:cubicBezTo>
                <a:cubicBezTo>
                  <a:pt x="5370" y="4323"/>
                  <a:pt x="4965" y="4216"/>
                  <a:pt x="4561" y="4216"/>
                </a:cubicBezTo>
                <a:cubicBezTo>
                  <a:pt x="3215" y="4216"/>
                  <a:pt x="2108" y="5311"/>
                  <a:pt x="2108" y="6668"/>
                </a:cubicBezTo>
                <a:cubicBezTo>
                  <a:pt x="2108" y="8026"/>
                  <a:pt x="3215" y="9121"/>
                  <a:pt x="4561" y="9121"/>
                </a:cubicBezTo>
                <a:cubicBezTo>
                  <a:pt x="5918" y="9121"/>
                  <a:pt x="7025" y="8026"/>
                  <a:pt x="7025" y="6668"/>
                </a:cubicBezTo>
                <a:cubicBezTo>
                  <a:pt x="7025" y="6073"/>
                  <a:pt x="6811" y="5490"/>
                  <a:pt x="6406" y="5049"/>
                </a:cubicBezTo>
                <a:lnTo>
                  <a:pt x="6930" y="4525"/>
                </a:lnTo>
                <a:cubicBezTo>
                  <a:pt x="7466" y="5109"/>
                  <a:pt x="7752" y="5871"/>
                  <a:pt x="7752" y="6656"/>
                </a:cubicBezTo>
                <a:cubicBezTo>
                  <a:pt x="7752" y="8407"/>
                  <a:pt x="6323" y="9835"/>
                  <a:pt x="4561" y="9835"/>
                </a:cubicBezTo>
                <a:cubicBezTo>
                  <a:pt x="2810" y="9835"/>
                  <a:pt x="1382" y="8407"/>
                  <a:pt x="1382" y="6656"/>
                </a:cubicBezTo>
                <a:cubicBezTo>
                  <a:pt x="1382" y="4894"/>
                  <a:pt x="2810" y="3465"/>
                  <a:pt x="4561" y="3465"/>
                </a:cubicBezTo>
                <a:cubicBezTo>
                  <a:pt x="5180" y="3465"/>
                  <a:pt x="5775" y="3644"/>
                  <a:pt x="6275" y="3977"/>
                </a:cubicBezTo>
                <a:cubicBezTo>
                  <a:pt x="6300" y="3994"/>
                  <a:pt x="6330" y="4002"/>
                  <a:pt x="6360" y="4002"/>
                </a:cubicBezTo>
                <a:cubicBezTo>
                  <a:pt x="6415" y="4002"/>
                  <a:pt x="6471" y="3976"/>
                  <a:pt x="6501" y="3930"/>
                </a:cubicBezTo>
                <a:cubicBezTo>
                  <a:pt x="6549" y="3858"/>
                  <a:pt x="6525" y="3751"/>
                  <a:pt x="6454" y="3704"/>
                </a:cubicBezTo>
                <a:cubicBezTo>
                  <a:pt x="5894" y="3346"/>
                  <a:pt x="5239" y="3156"/>
                  <a:pt x="4561" y="3156"/>
                </a:cubicBezTo>
                <a:cubicBezTo>
                  <a:pt x="2632" y="3156"/>
                  <a:pt x="1048" y="4739"/>
                  <a:pt x="1048" y="6668"/>
                </a:cubicBezTo>
                <a:cubicBezTo>
                  <a:pt x="1048" y="8609"/>
                  <a:pt x="2632" y="10181"/>
                  <a:pt x="4561" y="10181"/>
                </a:cubicBezTo>
                <a:cubicBezTo>
                  <a:pt x="6501" y="10181"/>
                  <a:pt x="8073" y="8609"/>
                  <a:pt x="8073" y="6668"/>
                </a:cubicBezTo>
                <a:cubicBezTo>
                  <a:pt x="8073" y="5787"/>
                  <a:pt x="7752" y="4954"/>
                  <a:pt x="7156" y="4299"/>
                </a:cubicBezTo>
                <a:lnTo>
                  <a:pt x="7680" y="3787"/>
                </a:lnTo>
                <a:cubicBezTo>
                  <a:pt x="8383" y="4561"/>
                  <a:pt x="8799" y="5573"/>
                  <a:pt x="8799" y="6680"/>
                </a:cubicBezTo>
                <a:cubicBezTo>
                  <a:pt x="8799" y="9026"/>
                  <a:pt x="6894" y="10931"/>
                  <a:pt x="4549" y="10931"/>
                </a:cubicBezTo>
                <a:cubicBezTo>
                  <a:pt x="2215" y="10931"/>
                  <a:pt x="310" y="9026"/>
                  <a:pt x="310" y="6680"/>
                </a:cubicBezTo>
                <a:cubicBezTo>
                  <a:pt x="310" y="4347"/>
                  <a:pt x="2215" y="2442"/>
                  <a:pt x="4549" y="2442"/>
                </a:cubicBezTo>
                <a:close/>
                <a:moveTo>
                  <a:pt x="10023" y="1"/>
                </a:moveTo>
                <a:cubicBezTo>
                  <a:pt x="9981" y="1"/>
                  <a:pt x="9938" y="17"/>
                  <a:pt x="9907" y="48"/>
                </a:cubicBezTo>
                <a:lnTo>
                  <a:pt x="8156" y="1799"/>
                </a:lnTo>
                <a:cubicBezTo>
                  <a:pt x="8121" y="1834"/>
                  <a:pt x="8109" y="1882"/>
                  <a:pt x="8109" y="1918"/>
                </a:cubicBezTo>
                <a:lnTo>
                  <a:pt x="8109" y="2906"/>
                </a:lnTo>
                <a:lnTo>
                  <a:pt x="7680" y="3334"/>
                </a:lnTo>
                <a:cubicBezTo>
                  <a:pt x="6859" y="2572"/>
                  <a:pt x="5775" y="2120"/>
                  <a:pt x="4573" y="2120"/>
                </a:cubicBezTo>
                <a:cubicBezTo>
                  <a:pt x="2048" y="2120"/>
                  <a:pt x="1" y="4168"/>
                  <a:pt x="1" y="6680"/>
                </a:cubicBezTo>
                <a:cubicBezTo>
                  <a:pt x="1" y="9204"/>
                  <a:pt x="2048" y="11252"/>
                  <a:pt x="4573" y="11252"/>
                </a:cubicBezTo>
                <a:cubicBezTo>
                  <a:pt x="7085" y="11252"/>
                  <a:pt x="9133" y="9204"/>
                  <a:pt x="9133" y="6680"/>
                </a:cubicBezTo>
                <a:cubicBezTo>
                  <a:pt x="9133" y="5478"/>
                  <a:pt x="8680" y="4394"/>
                  <a:pt x="7918" y="3573"/>
                </a:cubicBezTo>
                <a:lnTo>
                  <a:pt x="8347" y="3144"/>
                </a:lnTo>
                <a:lnTo>
                  <a:pt x="9335" y="3144"/>
                </a:lnTo>
                <a:cubicBezTo>
                  <a:pt x="9371" y="3144"/>
                  <a:pt x="9418" y="3132"/>
                  <a:pt x="9454" y="3096"/>
                </a:cubicBezTo>
                <a:lnTo>
                  <a:pt x="11204" y="1346"/>
                </a:lnTo>
                <a:cubicBezTo>
                  <a:pt x="11252" y="1287"/>
                  <a:pt x="11264" y="1227"/>
                  <a:pt x="11240" y="1168"/>
                </a:cubicBezTo>
                <a:cubicBezTo>
                  <a:pt x="11204" y="1108"/>
                  <a:pt x="11145" y="1060"/>
                  <a:pt x="11085" y="1060"/>
                </a:cubicBezTo>
                <a:lnTo>
                  <a:pt x="10192" y="1060"/>
                </a:lnTo>
                <a:lnTo>
                  <a:pt x="10192" y="167"/>
                </a:lnTo>
                <a:cubicBezTo>
                  <a:pt x="10192" y="108"/>
                  <a:pt x="10145" y="36"/>
                  <a:pt x="10085" y="13"/>
                </a:cubicBezTo>
                <a:cubicBezTo>
                  <a:pt x="10065" y="5"/>
                  <a:pt x="10044" y="1"/>
                  <a:pt x="10023" y="1"/>
                </a:cubicBez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051;p69">
            <a:extLst>
              <a:ext uri="{FF2B5EF4-FFF2-40B4-BE49-F238E27FC236}">
                <a16:creationId xmlns:a16="http://schemas.microsoft.com/office/drawing/2014/main" id="{67224527-CC64-3EA0-5684-154835F45E4B}"/>
              </a:ext>
            </a:extLst>
          </p:cNvPr>
          <p:cNvSpPr/>
          <p:nvPr/>
        </p:nvSpPr>
        <p:spPr>
          <a:xfrm>
            <a:off x="687925" y="2751577"/>
            <a:ext cx="761818" cy="822381"/>
          </a:xfrm>
          <a:custGeom>
            <a:avLst/>
            <a:gdLst/>
            <a:ahLst/>
            <a:cxnLst/>
            <a:rect l="l" t="t" r="r" b="b"/>
            <a:pathLst>
              <a:path w="11264" h="11253" extrusionOk="0">
                <a:moveTo>
                  <a:pt x="9847" y="548"/>
                </a:moveTo>
                <a:lnTo>
                  <a:pt x="9847" y="1203"/>
                </a:lnTo>
                <a:cubicBezTo>
                  <a:pt x="9847" y="1299"/>
                  <a:pt x="9930" y="1370"/>
                  <a:pt x="10014" y="1370"/>
                </a:cubicBezTo>
                <a:lnTo>
                  <a:pt x="10669" y="1370"/>
                </a:lnTo>
                <a:lnTo>
                  <a:pt x="9252" y="2811"/>
                </a:lnTo>
                <a:lnTo>
                  <a:pt x="8656" y="2811"/>
                </a:lnTo>
                <a:lnTo>
                  <a:pt x="9609" y="1858"/>
                </a:lnTo>
                <a:cubicBezTo>
                  <a:pt x="9668" y="1799"/>
                  <a:pt x="9668" y="1703"/>
                  <a:pt x="9609" y="1620"/>
                </a:cubicBezTo>
                <a:cubicBezTo>
                  <a:pt x="9579" y="1590"/>
                  <a:pt x="9537" y="1575"/>
                  <a:pt x="9494" y="1575"/>
                </a:cubicBezTo>
                <a:cubicBezTo>
                  <a:pt x="9451" y="1575"/>
                  <a:pt x="9406" y="1590"/>
                  <a:pt x="9371" y="1620"/>
                </a:cubicBezTo>
                <a:lnTo>
                  <a:pt x="8418" y="2572"/>
                </a:lnTo>
                <a:lnTo>
                  <a:pt x="8418" y="1977"/>
                </a:lnTo>
                <a:lnTo>
                  <a:pt x="9847" y="548"/>
                </a:lnTo>
                <a:close/>
                <a:moveTo>
                  <a:pt x="4549" y="2442"/>
                </a:moveTo>
                <a:cubicBezTo>
                  <a:pt x="5668" y="2442"/>
                  <a:pt x="6680" y="2870"/>
                  <a:pt x="7430" y="3573"/>
                </a:cubicBezTo>
                <a:lnTo>
                  <a:pt x="4430" y="6561"/>
                </a:lnTo>
                <a:cubicBezTo>
                  <a:pt x="4370" y="6621"/>
                  <a:pt x="4370" y="6728"/>
                  <a:pt x="4430" y="6799"/>
                </a:cubicBezTo>
                <a:cubicBezTo>
                  <a:pt x="4465" y="6835"/>
                  <a:pt x="4513" y="6847"/>
                  <a:pt x="4549" y="6847"/>
                </a:cubicBezTo>
                <a:cubicBezTo>
                  <a:pt x="4596" y="6847"/>
                  <a:pt x="4644" y="6835"/>
                  <a:pt x="4668" y="6799"/>
                </a:cubicBezTo>
                <a:lnTo>
                  <a:pt x="5418" y="6061"/>
                </a:lnTo>
                <a:cubicBezTo>
                  <a:pt x="5549" y="6240"/>
                  <a:pt x="5620" y="6466"/>
                  <a:pt x="5620" y="6680"/>
                </a:cubicBezTo>
                <a:cubicBezTo>
                  <a:pt x="5620" y="7275"/>
                  <a:pt x="5144" y="7752"/>
                  <a:pt x="4549" y="7752"/>
                </a:cubicBezTo>
                <a:cubicBezTo>
                  <a:pt x="3953" y="7752"/>
                  <a:pt x="3477" y="7275"/>
                  <a:pt x="3477" y="6680"/>
                </a:cubicBezTo>
                <a:cubicBezTo>
                  <a:pt x="3477" y="6085"/>
                  <a:pt x="3953" y="5609"/>
                  <a:pt x="4549" y="5609"/>
                </a:cubicBezTo>
                <a:cubicBezTo>
                  <a:pt x="4608" y="5609"/>
                  <a:pt x="4680" y="5609"/>
                  <a:pt x="4739" y="5632"/>
                </a:cubicBezTo>
                <a:cubicBezTo>
                  <a:pt x="4747" y="5633"/>
                  <a:pt x="4755" y="5634"/>
                  <a:pt x="4763" y="5634"/>
                </a:cubicBezTo>
                <a:cubicBezTo>
                  <a:pt x="4848" y="5634"/>
                  <a:pt x="4920" y="5577"/>
                  <a:pt x="4942" y="5490"/>
                </a:cubicBezTo>
                <a:cubicBezTo>
                  <a:pt x="4954" y="5406"/>
                  <a:pt x="4894" y="5311"/>
                  <a:pt x="4799" y="5299"/>
                </a:cubicBezTo>
                <a:cubicBezTo>
                  <a:pt x="4715" y="5287"/>
                  <a:pt x="4620" y="5275"/>
                  <a:pt x="4549" y="5275"/>
                </a:cubicBezTo>
                <a:cubicBezTo>
                  <a:pt x="3775" y="5275"/>
                  <a:pt x="3156" y="5894"/>
                  <a:pt x="3156" y="6668"/>
                </a:cubicBezTo>
                <a:cubicBezTo>
                  <a:pt x="3156" y="7442"/>
                  <a:pt x="3775" y="8073"/>
                  <a:pt x="4549" y="8073"/>
                </a:cubicBezTo>
                <a:cubicBezTo>
                  <a:pt x="5323" y="8073"/>
                  <a:pt x="5954" y="7442"/>
                  <a:pt x="5954" y="6668"/>
                </a:cubicBezTo>
                <a:cubicBezTo>
                  <a:pt x="5954" y="6359"/>
                  <a:pt x="5847" y="6049"/>
                  <a:pt x="5656" y="5811"/>
                </a:cubicBezTo>
                <a:lnTo>
                  <a:pt x="6168" y="5287"/>
                </a:lnTo>
                <a:cubicBezTo>
                  <a:pt x="6501" y="5668"/>
                  <a:pt x="6680" y="6168"/>
                  <a:pt x="6680" y="6668"/>
                </a:cubicBezTo>
                <a:cubicBezTo>
                  <a:pt x="6680" y="7847"/>
                  <a:pt x="5727" y="8799"/>
                  <a:pt x="4549" y="8799"/>
                </a:cubicBezTo>
                <a:cubicBezTo>
                  <a:pt x="3370" y="8799"/>
                  <a:pt x="2418" y="7847"/>
                  <a:pt x="2418" y="6668"/>
                </a:cubicBezTo>
                <a:cubicBezTo>
                  <a:pt x="2418" y="5490"/>
                  <a:pt x="3370" y="4537"/>
                  <a:pt x="4549" y="4537"/>
                </a:cubicBezTo>
                <a:cubicBezTo>
                  <a:pt x="4906" y="4537"/>
                  <a:pt x="5251" y="4632"/>
                  <a:pt x="5561" y="4799"/>
                </a:cubicBezTo>
                <a:cubicBezTo>
                  <a:pt x="5583" y="4810"/>
                  <a:pt x="5608" y="4815"/>
                  <a:pt x="5635" y="4815"/>
                </a:cubicBezTo>
                <a:cubicBezTo>
                  <a:pt x="5693" y="4815"/>
                  <a:pt x="5754" y="4789"/>
                  <a:pt x="5787" y="4739"/>
                </a:cubicBezTo>
                <a:cubicBezTo>
                  <a:pt x="5835" y="4656"/>
                  <a:pt x="5799" y="4561"/>
                  <a:pt x="5727" y="4513"/>
                </a:cubicBezTo>
                <a:cubicBezTo>
                  <a:pt x="5370" y="4323"/>
                  <a:pt x="4965" y="4216"/>
                  <a:pt x="4561" y="4216"/>
                </a:cubicBezTo>
                <a:cubicBezTo>
                  <a:pt x="3215" y="4216"/>
                  <a:pt x="2108" y="5311"/>
                  <a:pt x="2108" y="6668"/>
                </a:cubicBezTo>
                <a:cubicBezTo>
                  <a:pt x="2108" y="8026"/>
                  <a:pt x="3215" y="9121"/>
                  <a:pt x="4561" y="9121"/>
                </a:cubicBezTo>
                <a:cubicBezTo>
                  <a:pt x="5918" y="9121"/>
                  <a:pt x="7025" y="8026"/>
                  <a:pt x="7025" y="6668"/>
                </a:cubicBezTo>
                <a:cubicBezTo>
                  <a:pt x="7025" y="6073"/>
                  <a:pt x="6811" y="5490"/>
                  <a:pt x="6406" y="5049"/>
                </a:cubicBezTo>
                <a:lnTo>
                  <a:pt x="6930" y="4525"/>
                </a:lnTo>
                <a:cubicBezTo>
                  <a:pt x="7466" y="5109"/>
                  <a:pt x="7752" y="5871"/>
                  <a:pt x="7752" y="6656"/>
                </a:cubicBezTo>
                <a:cubicBezTo>
                  <a:pt x="7752" y="8407"/>
                  <a:pt x="6323" y="9835"/>
                  <a:pt x="4561" y="9835"/>
                </a:cubicBezTo>
                <a:cubicBezTo>
                  <a:pt x="2810" y="9835"/>
                  <a:pt x="1382" y="8407"/>
                  <a:pt x="1382" y="6656"/>
                </a:cubicBezTo>
                <a:cubicBezTo>
                  <a:pt x="1382" y="4894"/>
                  <a:pt x="2810" y="3465"/>
                  <a:pt x="4561" y="3465"/>
                </a:cubicBezTo>
                <a:cubicBezTo>
                  <a:pt x="5180" y="3465"/>
                  <a:pt x="5775" y="3644"/>
                  <a:pt x="6275" y="3977"/>
                </a:cubicBezTo>
                <a:cubicBezTo>
                  <a:pt x="6300" y="3994"/>
                  <a:pt x="6330" y="4002"/>
                  <a:pt x="6360" y="4002"/>
                </a:cubicBezTo>
                <a:cubicBezTo>
                  <a:pt x="6415" y="4002"/>
                  <a:pt x="6471" y="3976"/>
                  <a:pt x="6501" y="3930"/>
                </a:cubicBezTo>
                <a:cubicBezTo>
                  <a:pt x="6549" y="3858"/>
                  <a:pt x="6525" y="3751"/>
                  <a:pt x="6454" y="3704"/>
                </a:cubicBezTo>
                <a:cubicBezTo>
                  <a:pt x="5894" y="3346"/>
                  <a:pt x="5239" y="3156"/>
                  <a:pt x="4561" y="3156"/>
                </a:cubicBezTo>
                <a:cubicBezTo>
                  <a:pt x="2632" y="3156"/>
                  <a:pt x="1048" y="4739"/>
                  <a:pt x="1048" y="6668"/>
                </a:cubicBezTo>
                <a:cubicBezTo>
                  <a:pt x="1048" y="8609"/>
                  <a:pt x="2632" y="10181"/>
                  <a:pt x="4561" y="10181"/>
                </a:cubicBezTo>
                <a:cubicBezTo>
                  <a:pt x="6501" y="10181"/>
                  <a:pt x="8073" y="8609"/>
                  <a:pt x="8073" y="6668"/>
                </a:cubicBezTo>
                <a:cubicBezTo>
                  <a:pt x="8073" y="5787"/>
                  <a:pt x="7752" y="4954"/>
                  <a:pt x="7156" y="4299"/>
                </a:cubicBezTo>
                <a:lnTo>
                  <a:pt x="7680" y="3787"/>
                </a:lnTo>
                <a:cubicBezTo>
                  <a:pt x="8383" y="4561"/>
                  <a:pt x="8799" y="5573"/>
                  <a:pt x="8799" y="6680"/>
                </a:cubicBezTo>
                <a:cubicBezTo>
                  <a:pt x="8799" y="9026"/>
                  <a:pt x="6894" y="10931"/>
                  <a:pt x="4549" y="10931"/>
                </a:cubicBezTo>
                <a:cubicBezTo>
                  <a:pt x="2215" y="10931"/>
                  <a:pt x="310" y="9026"/>
                  <a:pt x="310" y="6680"/>
                </a:cubicBezTo>
                <a:cubicBezTo>
                  <a:pt x="310" y="4347"/>
                  <a:pt x="2215" y="2442"/>
                  <a:pt x="4549" y="2442"/>
                </a:cubicBezTo>
                <a:close/>
                <a:moveTo>
                  <a:pt x="10023" y="1"/>
                </a:moveTo>
                <a:cubicBezTo>
                  <a:pt x="9981" y="1"/>
                  <a:pt x="9938" y="17"/>
                  <a:pt x="9907" y="48"/>
                </a:cubicBezTo>
                <a:lnTo>
                  <a:pt x="8156" y="1799"/>
                </a:lnTo>
                <a:cubicBezTo>
                  <a:pt x="8121" y="1834"/>
                  <a:pt x="8109" y="1882"/>
                  <a:pt x="8109" y="1918"/>
                </a:cubicBezTo>
                <a:lnTo>
                  <a:pt x="8109" y="2906"/>
                </a:lnTo>
                <a:lnTo>
                  <a:pt x="7680" y="3334"/>
                </a:lnTo>
                <a:cubicBezTo>
                  <a:pt x="6859" y="2572"/>
                  <a:pt x="5775" y="2120"/>
                  <a:pt x="4573" y="2120"/>
                </a:cubicBezTo>
                <a:cubicBezTo>
                  <a:pt x="2048" y="2120"/>
                  <a:pt x="1" y="4168"/>
                  <a:pt x="1" y="6680"/>
                </a:cubicBezTo>
                <a:cubicBezTo>
                  <a:pt x="1" y="9204"/>
                  <a:pt x="2048" y="11252"/>
                  <a:pt x="4573" y="11252"/>
                </a:cubicBezTo>
                <a:cubicBezTo>
                  <a:pt x="7085" y="11252"/>
                  <a:pt x="9133" y="9204"/>
                  <a:pt x="9133" y="6680"/>
                </a:cubicBezTo>
                <a:cubicBezTo>
                  <a:pt x="9133" y="5478"/>
                  <a:pt x="8680" y="4394"/>
                  <a:pt x="7918" y="3573"/>
                </a:cubicBezTo>
                <a:lnTo>
                  <a:pt x="8347" y="3144"/>
                </a:lnTo>
                <a:lnTo>
                  <a:pt x="9335" y="3144"/>
                </a:lnTo>
                <a:cubicBezTo>
                  <a:pt x="9371" y="3144"/>
                  <a:pt x="9418" y="3132"/>
                  <a:pt x="9454" y="3096"/>
                </a:cubicBezTo>
                <a:lnTo>
                  <a:pt x="11204" y="1346"/>
                </a:lnTo>
                <a:cubicBezTo>
                  <a:pt x="11252" y="1287"/>
                  <a:pt x="11264" y="1227"/>
                  <a:pt x="11240" y="1168"/>
                </a:cubicBezTo>
                <a:cubicBezTo>
                  <a:pt x="11204" y="1108"/>
                  <a:pt x="11145" y="1060"/>
                  <a:pt x="11085" y="1060"/>
                </a:cubicBezTo>
                <a:lnTo>
                  <a:pt x="10192" y="1060"/>
                </a:lnTo>
                <a:lnTo>
                  <a:pt x="10192" y="167"/>
                </a:lnTo>
                <a:cubicBezTo>
                  <a:pt x="10192" y="108"/>
                  <a:pt x="10145" y="36"/>
                  <a:pt x="10085" y="13"/>
                </a:cubicBezTo>
                <a:cubicBezTo>
                  <a:pt x="10065" y="5"/>
                  <a:pt x="10044" y="1"/>
                  <a:pt x="10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Rectangle 8">
            <a:extLst>
              <a:ext uri="{FF2B5EF4-FFF2-40B4-BE49-F238E27FC236}">
                <a16:creationId xmlns:a16="http://schemas.microsoft.com/office/drawing/2014/main" id="{87FA7272-C0AF-496E-3E40-7C0F64F46682}"/>
              </a:ext>
            </a:extLst>
          </p:cNvPr>
          <p:cNvSpPr/>
          <p:nvPr/>
        </p:nvSpPr>
        <p:spPr>
          <a:xfrm>
            <a:off x="261258" y="0"/>
            <a:ext cx="477196" cy="6008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1</a:t>
            </a:r>
            <a:endParaRPr lang="vi-VN" sz="2000" b="1" dirty="0">
              <a:latin typeface="Montserrat" panose="00000500000000000000" pitchFamily="2" charset="0"/>
            </a:endParaRPr>
          </a:p>
        </p:txBody>
      </p:sp>
      <p:pic>
        <p:nvPicPr>
          <p:cNvPr id="10" name="Picture 9">
            <a:extLst>
              <a:ext uri="{FF2B5EF4-FFF2-40B4-BE49-F238E27FC236}">
                <a16:creationId xmlns:a16="http://schemas.microsoft.com/office/drawing/2014/main" id="{09FF6034-6E7E-D90D-B2D0-05A3DC458AB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62"/>
                                        </p:tgtEl>
                                        <p:attrNameLst>
                                          <p:attrName>style.visibility</p:attrName>
                                        </p:attrNameLst>
                                      </p:cBhvr>
                                      <p:to>
                                        <p:strVal val="visible"/>
                                      </p:to>
                                    </p:set>
                                    <p:anim calcmode="lin" valueType="num">
                                      <p:cBhvr additive="base">
                                        <p:cTn id="11" dur="500" fill="hold"/>
                                        <p:tgtEl>
                                          <p:spTgt spid="562"/>
                                        </p:tgtEl>
                                        <p:attrNameLst>
                                          <p:attrName>ppt_x</p:attrName>
                                        </p:attrNameLst>
                                      </p:cBhvr>
                                      <p:tavLst>
                                        <p:tav tm="0">
                                          <p:val>
                                            <p:strVal val="#ppt_x"/>
                                          </p:val>
                                        </p:tav>
                                        <p:tav tm="100000">
                                          <p:val>
                                            <p:strVal val="#ppt_x"/>
                                          </p:val>
                                        </p:tav>
                                      </p:tavLst>
                                    </p:anim>
                                    <p:anim calcmode="lin" valueType="num">
                                      <p:cBhvr additive="base">
                                        <p:cTn id="12" dur="500" fill="hold"/>
                                        <p:tgtEl>
                                          <p:spTgt spid="56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down)">
                                      <p:cBhvr>
                                        <p:cTn id="21" dur="500"/>
                                        <p:tgtEl>
                                          <p:spTgt spid="23"/>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wipe(down)">
                                      <p:cBhvr>
                                        <p:cTn id="24" dur="500"/>
                                        <p:tgtEl>
                                          <p:spTgt spid="45"/>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wipe(down)">
                                      <p:cBhvr>
                                        <p:cTn id="2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 grpId="0"/>
      <p:bldP spid="2" grpId="0"/>
      <p:bldP spid="45" grpId="0"/>
      <p:bldP spid="46" grpId="0"/>
      <p:bldP spid="22" grpId="0" animBg="1"/>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36"/>
          <p:cNvSpPr txBox="1">
            <a:spLocks noGrp="1"/>
          </p:cNvSpPr>
          <p:nvPr>
            <p:ph type="title"/>
          </p:nvPr>
        </p:nvSpPr>
        <p:spPr>
          <a:xfrm>
            <a:off x="4206240" y="2145933"/>
            <a:ext cx="3623707" cy="85163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sz="4000" dirty="0"/>
              <a:t>TỔNG QUAN</a:t>
            </a:r>
            <a:endParaRPr sz="4000" dirty="0"/>
          </a:p>
        </p:txBody>
      </p:sp>
      <p:sp>
        <p:nvSpPr>
          <p:cNvPr id="8" name="Google Shape;280;p35">
            <a:extLst>
              <a:ext uri="{FF2B5EF4-FFF2-40B4-BE49-F238E27FC236}">
                <a16:creationId xmlns:a16="http://schemas.microsoft.com/office/drawing/2014/main" id="{E8FA670C-0B0E-D409-E044-C826E2132CB8}"/>
              </a:ext>
            </a:extLst>
          </p:cNvPr>
          <p:cNvSpPr/>
          <p:nvPr/>
        </p:nvSpPr>
        <p:spPr>
          <a:xfrm>
            <a:off x="1029854" y="1168276"/>
            <a:ext cx="2725282" cy="2684395"/>
          </a:xfrm>
          <a:prstGeom prst="round1Rect">
            <a:avLst>
              <a:gd name="adj" fmla="val 16667"/>
            </a:avLst>
          </a:prstGeom>
          <a:solidFill>
            <a:srgbClr val="00B050"/>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2000" b="1" dirty="0">
                <a:solidFill>
                  <a:schemeClr val="bg1"/>
                </a:solidFill>
                <a:latin typeface="Montserrat" panose="00000500000000000000" pitchFamily="2" charset="0"/>
              </a:rPr>
              <a:t>2</a:t>
            </a:r>
            <a:endParaRPr sz="12000" b="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299609506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40964-5F84-8198-AADA-4F2F9E94BEDE}"/>
              </a:ext>
            </a:extLst>
          </p:cNvPr>
          <p:cNvSpPr>
            <a:spLocks noGrp="1"/>
          </p:cNvSpPr>
          <p:nvPr>
            <p:ph type="title"/>
          </p:nvPr>
        </p:nvSpPr>
        <p:spPr>
          <a:xfrm>
            <a:off x="778706" y="278049"/>
            <a:ext cx="7586587" cy="572700"/>
          </a:xfrm>
        </p:spPr>
        <p:txBody>
          <a:bodyPr/>
          <a:lstStyle/>
          <a:p>
            <a:r>
              <a:rPr lang="vi-VN" dirty="0"/>
              <a:t>KHÁI NIỆM CƠ BẢN</a:t>
            </a:r>
          </a:p>
        </p:txBody>
      </p:sp>
      <p:pic>
        <p:nvPicPr>
          <p:cNvPr id="4" name="Picture 3">
            <a:extLst>
              <a:ext uri="{FF2B5EF4-FFF2-40B4-BE49-F238E27FC236}">
                <a16:creationId xmlns:a16="http://schemas.microsoft.com/office/drawing/2014/main" id="{B12E6ADD-B985-EAF0-C59F-7EE6DC151DEF}"/>
              </a:ext>
            </a:extLst>
          </p:cNvPr>
          <p:cNvPicPr>
            <a:picLocks noChangeAspect="1"/>
          </p:cNvPicPr>
          <p:nvPr/>
        </p:nvPicPr>
        <p:blipFill>
          <a:blip r:embed="rId3"/>
          <a:stretch>
            <a:fillRect/>
          </a:stretch>
        </p:blipFill>
        <p:spPr>
          <a:xfrm>
            <a:off x="3702155" y="853775"/>
            <a:ext cx="5441845" cy="3725326"/>
          </a:xfrm>
          <a:prstGeom prst="rect">
            <a:avLst/>
          </a:prstGeom>
        </p:spPr>
      </p:pic>
      <p:sp>
        <p:nvSpPr>
          <p:cNvPr id="3" name="TextBox 2">
            <a:extLst>
              <a:ext uri="{FF2B5EF4-FFF2-40B4-BE49-F238E27FC236}">
                <a16:creationId xmlns:a16="http://schemas.microsoft.com/office/drawing/2014/main" id="{0373DAE7-1BD0-7CFF-7A1D-E5BD5235C8B5}"/>
              </a:ext>
            </a:extLst>
          </p:cNvPr>
          <p:cNvSpPr txBox="1"/>
          <p:nvPr/>
        </p:nvSpPr>
        <p:spPr>
          <a:xfrm>
            <a:off x="561703" y="2054718"/>
            <a:ext cx="4245429" cy="1077218"/>
          </a:xfrm>
          <a:prstGeom prst="rect">
            <a:avLst/>
          </a:prstGeom>
          <a:noFill/>
        </p:spPr>
        <p:txBody>
          <a:bodyPr wrap="square" rtlCol="0">
            <a:spAutoFit/>
          </a:bodyPr>
          <a:lstStyle/>
          <a:p>
            <a:r>
              <a:rPr lang="en-US" sz="1600" dirty="0">
                <a:solidFill>
                  <a:srgbClr val="27316F"/>
                </a:solidFill>
                <a:effectLst/>
                <a:latin typeface="Montserrat" panose="00000500000000000000" pitchFamily="2" charset="0"/>
                <a:ea typeface="Times New Roman" panose="02020603050405020304" pitchFamily="18" charset="0"/>
              </a:rPr>
              <a:t>Theo </a:t>
            </a:r>
            <a:r>
              <a:rPr lang="en-US" sz="1600" dirty="0" err="1">
                <a:solidFill>
                  <a:srgbClr val="27316F"/>
                </a:solidFill>
                <a:effectLst/>
                <a:latin typeface="Montserrat" panose="00000500000000000000" pitchFamily="2" charset="0"/>
                <a:ea typeface="Times New Roman" panose="02020603050405020304" pitchFamily="18" charset="0"/>
              </a:rPr>
              <a:t>tổ</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chức</a:t>
            </a:r>
            <a:r>
              <a:rPr lang="en-US" sz="1600" dirty="0">
                <a:solidFill>
                  <a:srgbClr val="27316F"/>
                </a:solidFill>
                <a:effectLst/>
                <a:latin typeface="Montserrat" panose="00000500000000000000" pitchFamily="2" charset="0"/>
                <a:ea typeface="Times New Roman" panose="02020603050405020304" pitchFamily="18" charset="0"/>
              </a:rPr>
              <a:t> Y </a:t>
            </a:r>
            <a:r>
              <a:rPr lang="en-US" sz="1600" dirty="0" err="1">
                <a:solidFill>
                  <a:srgbClr val="27316F"/>
                </a:solidFill>
                <a:effectLst/>
                <a:latin typeface="Montserrat" panose="00000500000000000000" pitchFamily="2" charset="0"/>
                <a:ea typeface="Times New Roman" panose="02020603050405020304" pitchFamily="18" charset="0"/>
              </a:rPr>
              <a:t>tế</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Thế</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giới</a:t>
            </a:r>
            <a:r>
              <a:rPr lang="en-US" sz="1600" dirty="0">
                <a:solidFill>
                  <a:srgbClr val="27316F"/>
                </a:solidFill>
                <a:effectLst/>
                <a:latin typeface="Montserrat" panose="00000500000000000000" pitchFamily="2" charset="0"/>
                <a:ea typeface="Times New Roman" panose="02020603050405020304" pitchFamily="18" charset="0"/>
              </a:rPr>
              <a:t> (WHO), </a:t>
            </a:r>
            <a:r>
              <a:rPr lang="en-US" sz="1600" dirty="0" err="1">
                <a:solidFill>
                  <a:srgbClr val="27316F"/>
                </a:solidFill>
                <a:effectLst/>
                <a:latin typeface="Montserrat" panose="00000500000000000000" pitchFamily="2" charset="0"/>
                <a:ea typeface="Times New Roman" panose="02020603050405020304" pitchFamily="18" charset="0"/>
              </a:rPr>
              <a:t>khi</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b="1" dirty="0" err="1">
                <a:solidFill>
                  <a:srgbClr val="27316F"/>
                </a:solidFill>
                <a:effectLst/>
                <a:latin typeface="Montserrat" panose="00000500000000000000" pitchFamily="2" charset="0"/>
                <a:ea typeface="Times New Roman" panose="02020603050405020304" pitchFamily="18" charset="0"/>
              </a:rPr>
              <a:t>huyết</a:t>
            </a:r>
            <a:r>
              <a:rPr lang="en-US" sz="1600" b="1" dirty="0">
                <a:solidFill>
                  <a:srgbClr val="27316F"/>
                </a:solidFill>
                <a:effectLst/>
                <a:latin typeface="Montserrat" panose="00000500000000000000" pitchFamily="2" charset="0"/>
                <a:ea typeface="Times New Roman" panose="02020603050405020304" pitchFamily="18" charset="0"/>
              </a:rPr>
              <a:t> </a:t>
            </a:r>
            <a:r>
              <a:rPr lang="en-US" sz="1600" b="1" dirty="0" err="1">
                <a:solidFill>
                  <a:srgbClr val="27316F"/>
                </a:solidFill>
                <a:effectLst/>
                <a:latin typeface="Montserrat" panose="00000500000000000000" pitchFamily="2" charset="0"/>
                <a:ea typeface="Times New Roman" panose="02020603050405020304" pitchFamily="18" charset="0"/>
              </a:rPr>
              <a:t>áp</a:t>
            </a:r>
            <a:r>
              <a:rPr lang="en-US" sz="1600" b="1" dirty="0">
                <a:solidFill>
                  <a:srgbClr val="27316F"/>
                </a:solidFill>
                <a:effectLst/>
                <a:latin typeface="Montserrat" panose="00000500000000000000" pitchFamily="2" charset="0"/>
                <a:ea typeface="Times New Roman" panose="02020603050405020304" pitchFamily="18" charset="0"/>
              </a:rPr>
              <a:t> </a:t>
            </a:r>
            <a:r>
              <a:rPr lang="en-US" sz="1600" b="1" dirty="0" err="1">
                <a:solidFill>
                  <a:srgbClr val="27316F"/>
                </a:solidFill>
                <a:effectLst/>
                <a:latin typeface="Montserrat" panose="00000500000000000000" pitchFamily="2" charset="0"/>
                <a:ea typeface="Times New Roman" panose="02020603050405020304" pitchFamily="18" charset="0"/>
              </a:rPr>
              <a:t>tâm</a:t>
            </a:r>
            <a:r>
              <a:rPr lang="en-US" sz="1600" b="1" dirty="0">
                <a:solidFill>
                  <a:srgbClr val="27316F"/>
                </a:solidFill>
                <a:effectLst/>
                <a:latin typeface="Montserrat" panose="00000500000000000000" pitchFamily="2" charset="0"/>
                <a:ea typeface="Times New Roman" panose="02020603050405020304" pitchFamily="18" charset="0"/>
              </a:rPr>
              <a:t> </a:t>
            </a:r>
            <a:r>
              <a:rPr lang="en-US" sz="1600" b="1" dirty="0" err="1">
                <a:solidFill>
                  <a:srgbClr val="27316F"/>
                </a:solidFill>
                <a:effectLst/>
                <a:latin typeface="Montserrat" panose="00000500000000000000" pitchFamily="2" charset="0"/>
                <a:ea typeface="Times New Roman" panose="02020603050405020304" pitchFamily="18" charset="0"/>
              </a:rPr>
              <a:t>thu</a:t>
            </a:r>
            <a:r>
              <a:rPr lang="en-US" sz="1600" b="1" dirty="0">
                <a:solidFill>
                  <a:srgbClr val="27316F"/>
                </a:solidFill>
                <a:effectLst/>
                <a:latin typeface="Montserrat" panose="00000500000000000000" pitchFamily="2" charset="0"/>
                <a:ea typeface="Times New Roman" panose="02020603050405020304" pitchFamily="18" charset="0"/>
              </a:rPr>
              <a:t> ≥ 140mmHg </a:t>
            </a:r>
            <a:r>
              <a:rPr lang="en-US" sz="1600" dirty="0" err="1">
                <a:solidFill>
                  <a:srgbClr val="27316F"/>
                </a:solidFill>
                <a:effectLst/>
                <a:latin typeface="Montserrat" panose="00000500000000000000" pitchFamily="2" charset="0"/>
                <a:ea typeface="Times New Roman" panose="02020603050405020304" pitchFamily="18" charset="0"/>
              </a:rPr>
              <a:t>và</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hoặc</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b="1" dirty="0" err="1">
                <a:solidFill>
                  <a:srgbClr val="27316F"/>
                </a:solidFill>
                <a:effectLst/>
                <a:latin typeface="Montserrat" panose="00000500000000000000" pitchFamily="2" charset="0"/>
                <a:ea typeface="Times New Roman" panose="02020603050405020304" pitchFamily="18" charset="0"/>
              </a:rPr>
              <a:t>huyết</a:t>
            </a:r>
            <a:r>
              <a:rPr lang="en-US" sz="1600" b="1" dirty="0">
                <a:solidFill>
                  <a:srgbClr val="27316F"/>
                </a:solidFill>
                <a:effectLst/>
                <a:latin typeface="Montserrat" panose="00000500000000000000" pitchFamily="2" charset="0"/>
                <a:ea typeface="Times New Roman" panose="02020603050405020304" pitchFamily="18" charset="0"/>
              </a:rPr>
              <a:t> </a:t>
            </a:r>
            <a:r>
              <a:rPr lang="en-US" sz="1600" b="1" dirty="0" err="1">
                <a:solidFill>
                  <a:srgbClr val="27316F"/>
                </a:solidFill>
                <a:effectLst/>
                <a:latin typeface="Montserrat" panose="00000500000000000000" pitchFamily="2" charset="0"/>
                <a:ea typeface="Times New Roman" panose="02020603050405020304" pitchFamily="18" charset="0"/>
              </a:rPr>
              <a:t>áp</a:t>
            </a:r>
            <a:r>
              <a:rPr lang="en-US" sz="1600" b="1" dirty="0">
                <a:solidFill>
                  <a:srgbClr val="27316F"/>
                </a:solidFill>
                <a:effectLst/>
                <a:latin typeface="Montserrat" panose="00000500000000000000" pitchFamily="2" charset="0"/>
                <a:ea typeface="Times New Roman" panose="02020603050405020304" pitchFamily="18" charset="0"/>
              </a:rPr>
              <a:t> </a:t>
            </a:r>
            <a:r>
              <a:rPr lang="en-US" sz="1600" b="1" dirty="0" err="1">
                <a:solidFill>
                  <a:srgbClr val="27316F"/>
                </a:solidFill>
                <a:effectLst/>
                <a:latin typeface="Montserrat" panose="00000500000000000000" pitchFamily="2" charset="0"/>
                <a:ea typeface="Times New Roman" panose="02020603050405020304" pitchFamily="18" charset="0"/>
              </a:rPr>
              <a:t>tâm</a:t>
            </a:r>
            <a:r>
              <a:rPr lang="en-US" sz="1600" b="1" dirty="0">
                <a:solidFill>
                  <a:srgbClr val="27316F"/>
                </a:solidFill>
                <a:effectLst/>
                <a:latin typeface="Montserrat" panose="00000500000000000000" pitchFamily="2" charset="0"/>
                <a:ea typeface="Times New Roman" panose="02020603050405020304" pitchFamily="18" charset="0"/>
              </a:rPr>
              <a:t> </a:t>
            </a:r>
            <a:r>
              <a:rPr lang="en-US" sz="1600" b="1" dirty="0" err="1">
                <a:solidFill>
                  <a:srgbClr val="27316F"/>
                </a:solidFill>
                <a:effectLst/>
                <a:latin typeface="Montserrat" panose="00000500000000000000" pitchFamily="2" charset="0"/>
                <a:ea typeface="Times New Roman" panose="02020603050405020304" pitchFamily="18" charset="0"/>
              </a:rPr>
              <a:t>trương</a:t>
            </a:r>
            <a:r>
              <a:rPr lang="en-US" sz="1600" b="1" dirty="0">
                <a:solidFill>
                  <a:srgbClr val="27316F"/>
                </a:solidFill>
                <a:effectLst/>
                <a:latin typeface="Montserrat" panose="00000500000000000000" pitchFamily="2" charset="0"/>
                <a:ea typeface="Times New Roman" panose="02020603050405020304" pitchFamily="18" charset="0"/>
              </a:rPr>
              <a:t> ≥ 90mmHg </a:t>
            </a:r>
            <a:r>
              <a:rPr lang="en-US" sz="1600" dirty="0" err="1">
                <a:solidFill>
                  <a:srgbClr val="27316F"/>
                </a:solidFill>
                <a:effectLst/>
                <a:latin typeface="Montserrat" panose="00000500000000000000" pitchFamily="2" charset="0"/>
                <a:ea typeface="Times New Roman" panose="02020603050405020304" pitchFamily="18" charset="0"/>
              </a:rPr>
              <a:t>thì</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được</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gọi</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là</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tăng</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huyết</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áp</a:t>
            </a:r>
            <a:endParaRPr lang="vi-VN" sz="1600" dirty="0">
              <a:solidFill>
                <a:srgbClr val="27316F"/>
              </a:solidFill>
              <a:latin typeface="Montserrat" panose="00000500000000000000" pitchFamily="2" charset="0"/>
            </a:endParaRPr>
          </a:p>
        </p:txBody>
      </p:sp>
      <p:sp>
        <p:nvSpPr>
          <p:cNvPr id="5" name="Rectangle 4">
            <a:extLst>
              <a:ext uri="{FF2B5EF4-FFF2-40B4-BE49-F238E27FC236}">
                <a16:creationId xmlns:a16="http://schemas.microsoft.com/office/drawing/2014/main" id="{7C5582F1-E3B2-1FED-5342-9892D7F6592B}"/>
              </a:ext>
            </a:extLst>
          </p:cNvPr>
          <p:cNvSpPr/>
          <p:nvPr/>
        </p:nvSpPr>
        <p:spPr>
          <a:xfrm>
            <a:off x="261258" y="0"/>
            <a:ext cx="477196" cy="60089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2</a:t>
            </a:r>
            <a:endParaRPr lang="vi-VN" sz="2000" b="1" dirty="0">
              <a:latin typeface="Montserrat" panose="00000500000000000000" pitchFamily="2" charset="0"/>
            </a:endParaRPr>
          </a:p>
        </p:txBody>
      </p:sp>
      <p:pic>
        <p:nvPicPr>
          <p:cNvPr id="6" name="Picture 5">
            <a:extLst>
              <a:ext uri="{FF2B5EF4-FFF2-40B4-BE49-F238E27FC236}">
                <a16:creationId xmlns:a16="http://schemas.microsoft.com/office/drawing/2014/main" id="{74D6DFFA-FCDB-B068-2319-0D2C0E71E18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8668908"/>
      </p:ext>
    </p:extLst>
  </p:cSld>
  <p:clrMapOvr>
    <a:masterClrMapping/>
  </p:clrMapOvr>
  <p:transition spd="slow">
    <p:wheel spokes="1"/>
  </p:transition>
</p:sld>
</file>

<file path=ppt/theme/theme1.xml><?xml version="1.0" encoding="utf-8"?>
<a:theme xmlns:a="http://schemas.openxmlformats.org/drawingml/2006/main" name="Livine Meeting by Slidesgo">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725</TotalTime>
  <Words>1587</Words>
  <Application>Microsoft Office PowerPoint</Application>
  <PresentationFormat>On-screen Show (16:9)</PresentationFormat>
  <Paragraphs>288</Paragraphs>
  <Slides>40</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Times New Roman</vt:lpstr>
      <vt:lpstr>Cambria Math</vt:lpstr>
      <vt:lpstr>Montserrat</vt:lpstr>
      <vt:lpstr>Arial</vt:lpstr>
      <vt:lpstr>Livine Meeting by Slidesgo</vt:lpstr>
      <vt:lpstr>PowerPoint Presentation</vt:lpstr>
      <vt:lpstr>THỰC TRẠNG TĂNG HUYẾT ÁP VÀ MỘT SỐ YẾU TỐ LIÊN QUAN Ở BỆNH NHÂN TỪ 18 ĐẾN 45 TUỔI TẠI PHÒNG KHÁM NỘI BỆNH VIỆN ĐẠI HỌC Y HẢI PHÒNG QUÝ 3 NĂM 2022</vt:lpstr>
      <vt:lpstr>THÀNH VIÊN NHÓM 4 – K39C</vt:lpstr>
      <vt:lpstr>AGENDA</vt:lpstr>
      <vt:lpstr>ĐẶT VẤN ĐỀ </vt:lpstr>
      <vt:lpstr>TĂNG HUYẾT ÁP</vt:lpstr>
      <vt:lpstr>MỤC TIÊU NGHIÊN CỨU</vt:lpstr>
      <vt:lpstr>TỔNG QUAN</vt:lpstr>
      <vt:lpstr>KHÁI NIỆM CƠ BẢN</vt:lpstr>
      <vt:lpstr>HOA KỲ</vt:lpstr>
      <vt:lpstr>CƠ CHẾ TĂNG HUYẾT ÁP</vt:lpstr>
      <vt:lpstr>NGUYÊN NHÂN NGUYÊN PHÁT</vt:lpstr>
      <vt:lpstr>NGUYÊN NHÂN THỨ PHÁT</vt:lpstr>
      <vt:lpstr>BIỂU HIỆN LÂM SÀNG</vt:lpstr>
      <vt:lpstr>BIẾN CHỨNG</vt:lpstr>
      <vt:lpstr>CHẨN ĐOÁN XÁC ĐỊNH</vt:lpstr>
      <vt:lpstr>PHÂN ĐỘ</vt:lpstr>
      <vt:lpstr>YẾU TỐ NGUY CƠ</vt:lpstr>
      <vt:lpstr>ĐỐI TƯỢNG VÀ PHƯƠNG PHÁP NGHIÊN CỨU</vt:lpstr>
      <vt:lpstr>ĐỐI TƯỢNG NGHIÊN CỨU</vt:lpstr>
      <vt:lpstr>THỜI GIAN VÀ ĐỊA ĐIỂM</vt:lpstr>
      <vt:lpstr>PHƯƠNG PHÁP NGHIÊN CỨU</vt:lpstr>
      <vt:lpstr>BIẾN SỐ THÔNG TIN CHUNG</vt:lpstr>
      <vt:lpstr>PHƯƠNG PHÁP THU THẬP SỐ LIỆU</vt:lpstr>
      <vt:lpstr>SAI SỐ VÀ CÁCH KHẮC PHỤC</vt:lpstr>
      <vt:lpstr>QUẢN LÝ VÀ PHÂN TÍCH SỐ LIỆU</vt:lpstr>
      <vt:lpstr>ĐẠO ĐỨC TRONG NGHIÊN CỨU</vt:lpstr>
      <vt:lpstr>KẾT QUẢ</vt:lpstr>
      <vt:lpstr>ĐẶC ĐIỂM CỦA ĐỐI TƯỢNG</vt:lpstr>
      <vt:lpstr>THỰC TRẠNG THA Ở NGƯỜI 18-45</vt:lpstr>
      <vt:lpstr>THỰC TRẠNG THA Ở BN 18-45 TUỔI</vt:lpstr>
      <vt:lpstr>THỰC TRẠNG THA Ở BN 18-45 TUỔI</vt:lpstr>
      <vt:lpstr>CÁC YẾU TỐ LIÊN QUAN</vt:lpstr>
      <vt:lpstr>CÁC YẾU TỐ LIÊN QUAN</vt:lpstr>
      <vt:lpstr>DỰ KIẾN BÀN LUẬN</vt:lpstr>
      <vt:lpstr>DỰ KIẾN BÀN LUẬN</vt:lpstr>
      <vt:lpstr>KHUYẾN NGHỊ</vt:lpstr>
      <vt:lpstr>BIỂU ĐỒ GANTT</vt:lpstr>
      <vt:lpstr>DỰ TRÙ KINH PHÍ</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LIVINE MEETING</dc:title>
  <cp:lastModifiedBy>Long Nhat Nguyen</cp:lastModifiedBy>
  <cp:revision>294</cp:revision>
  <dcterms:modified xsi:type="dcterms:W3CDTF">2022-05-30T18:04:24Z</dcterms:modified>
</cp:coreProperties>
</file>