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82" r:id="rId3"/>
    <p:sldId id="289" r:id="rId4"/>
    <p:sldId id="283" r:id="rId5"/>
    <p:sldId id="290" r:id="rId6"/>
    <p:sldId id="284" r:id="rId7"/>
    <p:sldId id="285" r:id="rId8"/>
    <p:sldId id="291" r:id="rId9"/>
    <p:sldId id="292" r:id="rId10"/>
    <p:sldId id="294" r:id="rId11"/>
    <p:sldId id="286" r:id="rId12"/>
    <p:sldId id="302" r:id="rId13"/>
    <p:sldId id="298" r:id="rId14"/>
    <p:sldId id="303" r:id="rId15"/>
    <p:sldId id="296" r:id="rId16"/>
    <p:sldId id="297" r:id="rId17"/>
    <p:sldId id="295" r:id="rId18"/>
    <p:sldId id="308" r:id="rId19"/>
    <p:sldId id="287" r:id="rId20"/>
    <p:sldId id="304" r:id="rId21"/>
    <p:sldId id="305" r:id="rId22"/>
    <p:sldId id="306" r:id="rId23"/>
    <p:sldId id="301" r:id="rId24"/>
    <p:sldId id="299" r:id="rId25"/>
    <p:sldId id="307" r:id="rId2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CE8A2B-48E1-4F1F-AD50-6ED56BECAC75}">
  <a:tblStyle styleId="{37CE8A2B-48E1-4F1F-AD50-6ED56BECA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78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333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20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65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17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715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860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04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853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2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378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783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073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411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69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9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9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73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6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6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68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87664a208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87664a208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02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_1_1_3"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2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68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1828800" y="3155325"/>
            <a:ext cx="5486400" cy="68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Thực hiện: Long Nhật Nguyễn, C</a:t>
            </a:r>
            <a:r>
              <a:rPr lang="vi-VN" dirty="0"/>
              <a:t>hu Thùy Dung, Bế Thị Lệ Thu, Trần Mai Trang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200" y="1219200"/>
            <a:ext cx="6261600" cy="1598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BỆNH ÁN</a:t>
            </a:r>
            <a:br>
              <a:rPr lang="en" dirty="0"/>
            </a:br>
            <a:r>
              <a:rPr lang="en" dirty="0"/>
              <a:t>UNG THƯ GAN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7196F-67E1-3D94-A04B-DA3EA725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780" y="170586"/>
            <a:ext cx="1004554" cy="10045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 KHÁM BỆNH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426720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1800" b="1" dirty="0"/>
              <a:t>2.4. </a:t>
            </a:r>
            <a:r>
              <a:rPr lang="en-US" sz="1800" b="1" dirty="0" err="1"/>
              <a:t>Thận</a:t>
            </a:r>
            <a:r>
              <a:rPr lang="en-US" sz="1800" b="1" dirty="0"/>
              <a:t> – </a:t>
            </a:r>
            <a:r>
              <a:rPr lang="en-US" sz="1800" b="1" dirty="0" err="1"/>
              <a:t>Tiết</a:t>
            </a:r>
            <a:r>
              <a:rPr lang="en-US" sz="1800" b="1" dirty="0"/>
              <a:t> </a:t>
            </a:r>
            <a:r>
              <a:rPr lang="en-US" sz="1800" b="1" dirty="0" err="1"/>
              <a:t>niệu</a:t>
            </a:r>
            <a:r>
              <a:rPr lang="en-US" sz="1800" b="1" dirty="0"/>
              <a:t> – </a:t>
            </a:r>
            <a:r>
              <a:rPr lang="en-US" sz="1800" b="1" dirty="0" err="1"/>
              <a:t>Sinh</a:t>
            </a:r>
            <a:r>
              <a:rPr lang="en-US" sz="1800" b="1" dirty="0"/>
              <a:t> </a:t>
            </a:r>
            <a:r>
              <a:rPr lang="en-US" sz="1800" b="1" dirty="0" err="1"/>
              <a:t>dục</a:t>
            </a:r>
            <a:endParaRPr lang="en-US" sz="1800" b="1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Hố</a:t>
            </a:r>
            <a:r>
              <a:rPr lang="en-US" sz="1800" dirty="0"/>
              <a:t> </a:t>
            </a:r>
            <a:r>
              <a:rPr lang="en-US" sz="1800" dirty="0" err="1"/>
              <a:t>thắt</a:t>
            </a:r>
            <a:r>
              <a:rPr lang="en-US" sz="1800" dirty="0"/>
              <a:t> </a:t>
            </a:r>
            <a:r>
              <a:rPr lang="en-US" sz="1800" dirty="0" err="1"/>
              <a:t>lưng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đầy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Chạm</a:t>
            </a:r>
            <a:r>
              <a:rPr lang="en-US" sz="1800" dirty="0"/>
              <a:t> </a:t>
            </a:r>
            <a:r>
              <a:rPr lang="en-US" sz="1800" dirty="0" err="1"/>
              <a:t>thận</a:t>
            </a:r>
            <a:r>
              <a:rPr lang="en-US" sz="1800" dirty="0"/>
              <a:t> (-), </a:t>
            </a:r>
            <a:r>
              <a:rPr lang="en-US" sz="1800" dirty="0" err="1"/>
              <a:t>bập</a:t>
            </a:r>
            <a:r>
              <a:rPr lang="en-US" sz="1800" dirty="0"/>
              <a:t> </a:t>
            </a:r>
            <a:r>
              <a:rPr lang="en-US" sz="1800" dirty="0" err="1"/>
              <a:t>bềnh</a:t>
            </a:r>
            <a:r>
              <a:rPr lang="en-US" sz="1800" dirty="0"/>
              <a:t> </a:t>
            </a:r>
            <a:r>
              <a:rPr lang="en-US" sz="1800" dirty="0" err="1"/>
              <a:t>thận</a:t>
            </a:r>
            <a:r>
              <a:rPr lang="en-US" sz="1800" dirty="0"/>
              <a:t> (-)</a:t>
            </a:r>
          </a:p>
          <a:p>
            <a:pPr marL="0" indent="0">
              <a:lnSpc>
                <a:spcPct val="100000"/>
              </a:lnSpc>
              <a:buClr>
                <a:srgbClr val="002060"/>
              </a:buClr>
              <a:buSzPct val="100000"/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Clr>
                <a:srgbClr val="002060"/>
              </a:buClr>
              <a:buSzPct val="100000"/>
              <a:buNone/>
            </a:pPr>
            <a:r>
              <a:rPr lang="en-US" sz="1800" b="1" dirty="0"/>
              <a:t>2.5. </a:t>
            </a:r>
            <a:r>
              <a:rPr lang="en-US" sz="1800" b="1" dirty="0" err="1"/>
              <a:t>Thần</a:t>
            </a:r>
            <a:r>
              <a:rPr lang="en-US" sz="1800" b="1" dirty="0"/>
              <a:t> </a:t>
            </a:r>
            <a:r>
              <a:rPr lang="en-US" sz="1800" b="1" dirty="0" err="1"/>
              <a:t>kinh</a:t>
            </a:r>
            <a:endParaRPr lang="en-US" sz="1800" b="1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liệt</a:t>
            </a:r>
            <a:r>
              <a:rPr lang="en-US" sz="1800" dirty="0"/>
              <a:t> </a:t>
            </a:r>
            <a:r>
              <a:rPr lang="en-US" sz="1800" dirty="0" err="1"/>
              <a:t>thần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khu</a:t>
            </a:r>
            <a:r>
              <a:rPr lang="en-US" sz="1800" dirty="0"/>
              <a:t> </a:t>
            </a:r>
            <a:r>
              <a:rPr lang="en-US" sz="1800" dirty="0" err="1"/>
              <a:t>trú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chứng</a:t>
            </a:r>
            <a:r>
              <a:rPr lang="en-US" sz="1800" dirty="0"/>
              <a:t> </a:t>
            </a:r>
            <a:r>
              <a:rPr lang="en-US" sz="1800" dirty="0" err="1"/>
              <a:t>màng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(-)</a:t>
            </a:r>
          </a:p>
          <a:p>
            <a:pPr marL="0" indent="0">
              <a:lnSpc>
                <a:spcPct val="100000"/>
              </a:lnSpc>
              <a:buClr>
                <a:srgbClr val="002060"/>
              </a:buClr>
              <a:buSzPct val="100000"/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Clr>
                <a:srgbClr val="002060"/>
              </a:buClr>
              <a:buSzPct val="100000"/>
              <a:buNone/>
            </a:pPr>
            <a:r>
              <a:rPr lang="en-US" sz="1800" b="1" dirty="0"/>
              <a:t>2.6.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cơ</a:t>
            </a:r>
            <a:r>
              <a:rPr lang="en-US" sz="1800" b="1" dirty="0"/>
              <a:t> </a:t>
            </a:r>
            <a:r>
              <a:rPr lang="en-US" sz="1800" b="1" dirty="0" err="1"/>
              <a:t>quan</a:t>
            </a:r>
            <a:r>
              <a:rPr lang="en-US" sz="1800" b="1" dirty="0"/>
              <a:t> </a:t>
            </a:r>
            <a:r>
              <a:rPr lang="en-US" sz="1800" b="1" dirty="0" err="1"/>
              <a:t>khác</a:t>
            </a:r>
            <a:endParaRPr lang="en-US" sz="1800" b="1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098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VI. CẬN LÂM SÀNG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426720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1. </a:t>
            </a:r>
            <a:r>
              <a:rPr lang="en-US" sz="2000" b="1" dirty="0" err="1"/>
              <a:t>Siêu</a:t>
            </a:r>
            <a:r>
              <a:rPr lang="en-US" sz="2000" b="1" dirty="0"/>
              <a:t> </a:t>
            </a:r>
            <a:r>
              <a:rPr lang="en-US" sz="2000" b="1" dirty="0" err="1"/>
              <a:t>âm</a:t>
            </a:r>
            <a:endParaRPr lang="en-US" sz="2000" b="1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/>
              <a:t>Gan: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</a:t>
            </a:r>
            <a:r>
              <a:rPr lang="en-US" sz="1800" dirty="0" err="1"/>
              <a:t>bình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,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  <a:r>
              <a:rPr lang="en-US" sz="1800" dirty="0" err="1"/>
              <a:t>thô</a:t>
            </a:r>
            <a:r>
              <a:rPr lang="en-US" sz="1800" dirty="0"/>
              <a:t>, </a:t>
            </a:r>
            <a:r>
              <a:rPr lang="en-US" sz="1800" dirty="0" err="1"/>
              <a:t>bờ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,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,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nốt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âm</a:t>
            </a:r>
            <a:r>
              <a:rPr lang="en-US" sz="1800" dirty="0"/>
              <a:t> </a:t>
            </a:r>
            <a:r>
              <a:rPr lang="en-US" sz="1800" dirty="0" err="1"/>
              <a:t>ranh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 </a:t>
            </a:r>
            <a:r>
              <a:rPr lang="en-US" sz="1800" dirty="0" err="1"/>
              <a:t>đẩy</a:t>
            </a:r>
            <a:r>
              <a:rPr lang="en-US" sz="1800" dirty="0"/>
              <a:t> </a:t>
            </a:r>
            <a:r>
              <a:rPr lang="en-US" sz="1800" dirty="0" err="1"/>
              <a:t>lồi</a:t>
            </a:r>
            <a:r>
              <a:rPr lang="en-US" sz="1800" dirty="0"/>
              <a:t> bao </a:t>
            </a:r>
            <a:r>
              <a:rPr lang="en-US" sz="1800" dirty="0" err="1"/>
              <a:t>gan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err="1"/>
              <a:t>Đường</a:t>
            </a:r>
            <a:r>
              <a:rPr lang="en-US" sz="1800" b="1" dirty="0"/>
              <a:t> </a:t>
            </a:r>
            <a:r>
              <a:rPr lang="en-US" sz="1800" b="1" dirty="0" err="1"/>
              <a:t>mật</a:t>
            </a:r>
            <a:r>
              <a:rPr lang="en-US" sz="1800" b="1" dirty="0"/>
              <a:t>: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giãn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sỏi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err="1"/>
              <a:t>Tĩnh</a:t>
            </a:r>
            <a:r>
              <a:rPr lang="en-US" sz="1800" b="1" dirty="0"/>
              <a:t> </a:t>
            </a:r>
            <a:r>
              <a:rPr lang="en-US" sz="1800" b="1" dirty="0" err="1"/>
              <a:t>mạch</a:t>
            </a:r>
            <a:r>
              <a:rPr lang="en-US" sz="1800" b="1" dirty="0"/>
              <a:t> </a:t>
            </a:r>
            <a:r>
              <a:rPr lang="en-US" sz="1800" b="1" dirty="0" err="1"/>
              <a:t>cửa</a:t>
            </a:r>
            <a:r>
              <a:rPr lang="en-US" sz="1800" b="1" dirty="0"/>
              <a:t>: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giãn</a:t>
            </a:r>
            <a:r>
              <a:rPr lang="en-US" sz="1800" dirty="0"/>
              <a:t>,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âm</a:t>
            </a:r>
            <a:r>
              <a:rPr lang="en-US" sz="1800" dirty="0"/>
              <a:t> </a:t>
            </a:r>
            <a:r>
              <a:rPr lang="en-US" sz="1800" dirty="0" err="1"/>
              <a:t>nghĩ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huyết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tĩnh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err="1"/>
              <a:t>Tụy</a:t>
            </a:r>
            <a:r>
              <a:rPr lang="en-US" sz="1800" b="1" dirty="0"/>
              <a:t>, </a:t>
            </a:r>
            <a:r>
              <a:rPr lang="en-US" sz="1800" b="1" dirty="0" err="1"/>
              <a:t>lách</a:t>
            </a:r>
            <a:r>
              <a:rPr lang="en-US" sz="1800" b="1" dirty="0"/>
              <a:t>, </a:t>
            </a:r>
            <a:r>
              <a:rPr lang="en-US" sz="1800" b="1" dirty="0" err="1"/>
              <a:t>thận</a:t>
            </a:r>
            <a:r>
              <a:rPr lang="en-US" sz="1800" b="1" dirty="0"/>
              <a:t> (P) </a:t>
            </a:r>
            <a:r>
              <a:rPr lang="en-US" sz="1800" b="1" dirty="0" err="1"/>
              <a:t>và</a:t>
            </a:r>
            <a:r>
              <a:rPr lang="en-US" sz="1800" b="1" dirty="0"/>
              <a:t> (T), </a:t>
            </a:r>
            <a:r>
              <a:rPr lang="en-US" sz="1800" b="1" dirty="0" err="1"/>
              <a:t>bàng</a:t>
            </a:r>
            <a:r>
              <a:rPr lang="en-US" sz="1800" b="1" dirty="0"/>
              <a:t> </a:t>
            </a:r>
            <a:r>
              <a:rPr lang="en-US" sz="1800" b="1" dirty="0" err="1"/>
              <a:t>quang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Bình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err="1"/>
              <a:t>Bụng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ở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khoang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luận</a:t>
            </a:r>
            <a:r>
              <a:rPr lang="en-US" sz="1800" b="1" dirty="0"/>
              <a:t>: </a:t>
            </a:r>
            <a:r>
              <a:rPr lang="en-US" sz="1800" b="1" dirty="0" err="1"/>
              <a:t>Hình</a:t>
            </a:r>
            <a:r>
              <a:rPr lang="en-US" sz="1800" b="1" dirty="0"/>
              <a:t> </a:t>
            </a:r>
            <a:r>
              <a:rPr lang="en-US" sz="1800" b="1" dirty="0" err="1"/>
              <a:t>ảnh</a:t>
            </a:r>
            <a:r>
              <a:rPr lang="en-US" sz="1800" b="1" dirty="0"/>
              <a:t> </a:t>
            </a:r>
            <a:r>
              <a:rPr lang="en-US" sz="1800" b="1" dirty="0" err="1"/>
              <a:t>nhiều</a:t>
            </a:r>
            <a:r>
              <a:rPr lang="en-US" sz="1800" b="1" dirty="0"/>
              <a:t> </a:t>
            </a:r>
            <a:r>
              <a:rPr lang="en-US" sz="1800" b="1" dirty="0" err="1"/>
              <a:t>khối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nốt</a:t>
            </a:r>
            <a:r>
              <a:rPr lang="en-US" sz="1800" b="1" dirty="0"/>
              <a:t> ở </a:t>
            </a:r>
            <a:r>
              <a:rPr lang="en-US" sz="1800" b="1" dirty="0" err="1"/>
              <a:t>gan</a:t>
            </a:r>
            <a:r>
              <a:rPr lang="en-US" sz="1800" b="1" dirty="0"/>
              <a:t> (Theo </a:t>
            </a:r>
            <a:r>
              <a:rPr lang="en-US" sz="1800" b="1" dirty="0" err="1"/>
              <a:t>dõi</a:t>
            </a:r>
            <a:r>
              <a:rPr lang="en-US" sz="1800" b="1" dirty="0"/>
              <a:t> HCC) / </a:t>
            </a:r>
            <a:r>
              <a:rPr lang="en-US" sz="1800" b="1" dirty="0" err="1"/>
              <a:t>theo</a:t>
            </a:r>
            <a:r>
              <a:rPr lang="en-US" sz="1800" b="1" dirty="0"/>
              <a:t> </a:t>
            </a:r>
            <a:r>
              <a:rPr lang="en-US" sz="1800" b="1" dirty="0" err="1"/>
              <a:t>dõi</a:t>
            </a:r>
            <a:r>
              <a:rPr lang="en-US" sz="1800" b="1" dirty="0"/>
              <a:t> </a:t>
            </a:r>
            <a:r>
              <a:rPr lang="en-US" sz="1800" b="1" dirty="0" err="1"/>
              <a:t>xơ</a:t>
            </a:r>
            <a:r>
              <a:rPr lang="en-US" sz="1800" b="1" dirty="0"/>
              <a:t> </a:t>
            </a:r>
            <a:r>
              <a:rPr lang="en-US" sz="1800" b="1" dirty="0" err="1"/>
              <a:t>gan</a:t>
            </a:r>
            <a:r>
              <a:rPr lang="en-US" sz="1800" b="1" dirty="0"/>
              <a:t>. </a:t>
            </a:r>
            <a:r>
              <a:rPr lang="en-US" sz="1800" b="1" dirty="0" err="1"/>
              <a:t>Dịch</a:t>
            </a:r>
            <a:r>
              <a:rPr lang="en-US" sz="1800" b="1" dirty="0"/>
              <a:t> </a:t>
            </a:r>
            <a:r>
              <a:rPr lang="en-US" sz="1800" b="1" dirty="0" err="1"/>
              <a:t>tự</a:t>
            </a:r>
            <a:r>
              <a:rPr lang="en-US" sz="1800" b="1" dirty="0"/>
              <a:t> do ổ </a:t>
            </a:r>
            <a:r>
              <a:rPr lang="en-US" sz="1800" b="1" dirty="0" err="1"/>
              <a:t>bụng</a:t>
            </a:r>
            <a:r>
              <a:rPr lang="en-US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5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VI. CẬN LÂM SÀNG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06062" y="860975"/>
            <a:ext cx="8757634" cy="4174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2. CT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tiêm</a:t>
            </a:r>
            <a:r>
              <a:rPr lang="en-US" sz="2000" b="1" dirty="0"/>
              <a:t> </a:t>
            </a:r>
            <a:r>
              <a:rPr lang="en-US" sz="2000" b="1" dirty="0" err="1"/>
              <a:t>thuốc</a:t>
            </a:r>
            <a:r>
              <a:rPr lang="en-US" sz="2000" b="1" dirty="0"/>
              <a:t> </a:t>
            </a:r>
            <a:r>
              <a:rPr lang="en-US" sz="2000" b="1" dirty="0" err="1"/>
              <a:t>cản</a:t>
            </a:r>
            <a:r>
              <a:rPr lang="en-US" sz="2000" b="1" dirty="0"/>
              <a:t> </a:t>
            </a:r>
            <a:r>
              <a:rPr lang="en-US" sz="2000" b="1" dirty="0" err="1"/>
              <a:t>quang</a:t>
            </a:r>
            <a:endParaRPr lang="en-US" sz="2000" b="1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/>
              <a:t>Gan: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to, </a:t>
            </a:r>
            <a:r>
              <a:rPr lang="en-US" sz="1800" dirty="0" err="1"/>
              <a:t>bờ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,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(T)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vài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ranh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tiêm</a:t>
            </a:r>
            <a:r>
              <a:rPr lang="en-US" sz="1800" dirty="0"/>
              <a:t> </a:t>
            </a:r>
            <a:r>
              <a:rPr lang="en-US" sz="1800" dirty="0" err="1"/>
              <a:t>ngấm</a:t>
            </a:r>
            <a:r>
              <a:rPr lang="en-US" sz="1800" dirty="0"/>
              <a:t> </a:t>
            </a:r>
            <a:r>
              <a:rPr lang="en-US" sz="1800" dirty="0" err="1"/>
              <a:t>thuốc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, </a:t>
            </a:r>
            <a:r>
              <a:rPr lang="en-US" sz="1800" dirty="0" err="1"/>
              <a:t>thải</a:t>
            </a:r>
            <a:r>
              <a:rPr lang="en-US" sz="1800" dirty="0"/>
              <a:t> </a:t>
            </a:r>
            <a:r>
              <a:rPr lang="en-US" sz="1800" dirty="0" err="1"/>
              <a:t>thuốc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tĩnh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. </a:t>
            </a:r>
            <a:r>
              <a:rPr lang="en-US" sz="1800" dirty="0" err="1"/>
              <a:t>Rải</a:t>
            </a:r>
            <a:r>
              <a:rPr lang="en-US" sz="1800" dirty="0"/>
              <a:t> </a:t>
            </a:r>
            <a:r>
              <a:rPr lang="en-US" sz="1800" dirty="0" err="1"/>
              <a:t>rác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nốt</a:t>
            </a:r>
            <a:r>
              <a:rPr lang="en-US" sz="1800" dirty="0"/>
              <a:t>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~ 10 mm.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giãn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sỏi</a:t>
            </a:r>
            <a:r>
              <a:rPr lang="en-US" sz="1800" dirty="0"/>
              <a:t>.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err="1"/>
              <a:t>Tĩnh</a:t>
            </a:r>
            <a:r>
              <a:rPr lang="en-US" sz="1800" b="1" dirty="0"/>
              <a:t> </a:t>
            </a:r>
            <a:r>
              <a:rPr lang="en-US" sz="1800" b="1" dirty="0" err="1"/>
              <a:t>mạch</a:t>
            </a:r>
            <a:r>
              <a:rPr lang="en-US" sz="1800" b="1" dirty="0"/>
              <a:t> </a:t>
            </a:r>
            <a:r>
              <a:rPr lang="en-US" sz="1800" b="1" dirty="0" err="1"/>
              <a:t>cửa</a:t>
            </a:r>
            <a:r>
              <a:rPr lang="en-US" sz="1800" b="1" dirty="0"/>
              <a:t>: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</a:t>
            </a:r>
            <a:r>
              <a:rPr lang="en-US" sz="1800" dirty="0" err="1"/>
              <a:t>nhánh</a:t>
            </a:r>
            <a:r>
              <a:rPr lang="en-US" sz="1800" dirty="0"/>
              <a:t> (T)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huyết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đầy</a:t>
            </a:r>
            <a:r>
              <a:rPr lang="en-US" sz="1800" dirty="0"/>
              <a:t> </a:t>
            </a:r>
            <a:r>
              <a:rPr lang="en-US" sz="1800" dirty="0" err="1"/>
              <a:t>lòng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err="1"/>
              <a:t>Phổi</a:t>
            </a:r>
            <a:r>
              <a:rPr lang="en-US" sz="1800" b="1" dirty="0"/>
              <a:t>: </a:t>
            </a:r>
            <a:r>
              <a:rPr lang="en-US" sz="1800" dirty="0" err="1"/>
              <a:t>Nốt</a:t>
            </a:r>
            <a:r>
              <a:rPr lang="en-US" sz="1800" dirty="0"/>
              <a:t> </a:t>
            </a:r>
            <a:r>
              <a:rPr lang="en-US" sz="1800" dirty="0" err="1"/>
              <a:t>mờ</a:t>
            </a:r>
            <a:r>
              <a:rPr lang="en-US" sz="1800" dirty="0"/>
              <a:t> </a:t>
            </a:r>
            <a:r>
              <a:rPr lang="en-US" sz="1800" dirty="0" err="1"/>
              <a:t>tròn</a:t>
            </a:r>
            <a:r>
              <a:rPr lang="en-US" sz="1800" dirty="0"/>
              <a:t> </a:t>
            </a:r>
            <a:r>
              <a:rPr lang="en-US" sz="1800" dirty="0" err="1"/>
              <a:t>đáy</a:t>
            </a:r>
            <a:r>
              <a:rPr lang="en-US" sz="1800" dirty="0"/>
              <a:t> </a:t>
            </a:r>
            <a:r>
              <a:rPr lang="en-US" sz="1800" dirty="0" err="1"/>
              <a:t>phổi</a:t>
            </a:r>
            <a:r>
              <a:rPr lang="en-US" sz="1800" dirty="0"/>
              <a:t> 2 </a:t>
            </a:r>
            <a:r>
              <a:rPr lang="en-US" sz="1800" dirty="0" err="1"/>
              <a:t>bên</a:t>
            </a:r>
            <a:r>
              <a:rPr lang="en-US" sz="1800" dirty="0"/>
              <a:t>.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err="1"/>
              <a:t>Bụng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do </a:t>
            </a:r>
            <a:r>
              <a:rPr lang="en-US" sz="1800" dirty="0" err="1"/>
              <a:t>quanh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, </a:t>
            </a:r>
            <a:r>
              <a:rPr lang="en-US" sz="1800" dirty="0" err="1"/>
              <a:t>lách</a:t>
            </a:r>
            <a:r>
              <a:rPr lang="en-US" sz="1800" dirty="0"/>
              <a:t>, </a:t>
            </a:r>
            <a:r>
              <a:rPr lang="en-US" sz="1800" dirty="0" err="1"/>
              <a:t>rãnh</a:t>
            </a:r>
            <a:r>
              <a:rPr lang="en-US" sz="1800" dirty="0"/>
              <a:t> </a:t>
            </a:r>
            <a:r>
              <a:rPr lang="en-US" sz="1800" dirty="0" err="1"/>
              <a:t>đại</a:t>
            </a:r>
            <a:r>
              <a:rPr lang="en-US" sz="1800" dirty="0"/>
              <a:t> </a:t>
            </a:r>
            <a:r>
              <a:rPr lang="en-US" sz="1800" dirty="0" err="1"/>
              <a:t>tràng</a:t>
            </a:r>
            <a:r>
              <a:rPr lang="en-US" sz="1800" dirty="0"/>
              <a:t> 2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Douglas </a:t>
            </a:r>
            <a:r>
              <a:rPr lang="en-US" sz="1800" dirty="0" err="1"/>
              <a:t>dày</a:t>
            </a:r>
            <a:r>
              <a:rPr lang="en-US" sz="1800" dirty="0"/>
              <a:t> ~45 mm.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cơ</a:t>
            </a:r>
            <a:r>
              <a:rPr lang="en-US" sz="1800" b="1" dirty="0"/>
              <a:t> </a:t>
            </a:r>
            <a:r>
              <a:rPr lang="en-US" sz="1800" b="1" dirty="0" err="1"/>
              <a:t>quan</a:t>
            </a:r>
            <a:r>
              <a:rPr lang="en-US" sz="1800" b="1" dirty="0"/>
              <a:t> </a:t>
            </a:r>
            <a:r>
              <a:rPr lang="en-US" sz="1800" b="1" dirty="0" err="1"/>
              <a:t>khác</a:t>
            </a:r>
            <a:r>
              <a:rPr lang="en-US" sz="1800" b="1" dirty="0"/>
              <a:t>: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bất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.</a:t>
            </a:r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luận</a:t>
            </a:r>
            <a:r>
              <a:rPr lang="en-US" sz="1800" b="1" dirty="0"/>
              <a:t>: </a:t>
            </a:r>
            <a:r>
              <a:rPr lang="en-US" sz="1800" b="1" dirty="0" err="1"/>
              <a:t>Hình</a:t>
            </a:r>
            <a:r>
              <a:rPr lang="en-US" sz="1800" b="1" dirty="0"/>
              <a:t> </a:t>
            </a:r>
            <a:r>
              <a:rPr lang="en-US" sz="1800" b="1" dirty="0" err="1"/>
              <a:t>ảnh</a:t>
            </a:r>
            <a:r>
              <a:rPr lang="en-US" sz="1800" b="1" dirty="0"/>
              <a:t> </a:t>
            </a:r>
            <a:r>
              <a:rPr lang="en-US" sz="1800" b="1" dirty="0" err="1"/>
              <a:t>khối</a:t>
            </a:r>
            <a:r>
              <a:rPr lang="en-US" sz="1800" b="1" dirty="0"/>
              <a:t> </a:t>
            </a:r>
            <a:r>
              <a:rPr lang="en-US" sz="1800" b="1" dirty="0" err="1"/>
              <a:t>lan</a:t>
            </a:r>
            <a:r>
              <a:rPr lang="en-US" sz="1800" b="1" dirty="0"/>
              <a:t> </a:t>
            </a:r>
            <a:r>
              <a:rPr lang="en-US" sz="1800" b="1" dirty="0" err="1"/>
              <a:t>tỏa</a:t>
            </a:r>
            <a:r>
              <a:rPr lang="en-US" sz="1800" b="1" dirty="0"/>
              <a:t> </a:t>
            </a:r>
            <a:r>
              <a:rPr lang="en-US" sz="1800" b="1" dirty="0" err="1"/>
              <a:t>gan</a:t>
            </a:r>
            <a:r>
              <a:rPr lang="en-US" sz="1800" b="1" dirty="0"/>
              <a:t> </a:t>
            </a:r>
            <a:r>
              <a:rPr lang="en-US" sz="1800" b="1" dirty="0" err="1"/>
              <a:t>trái</a:t>
            </a:r>
            <a:r>
              <a:rPr lang="en-US" sz="1800" b="1" dirty="0"/>
              <a:t> </a:t>
            </a:r>
            <a:r>
              <a:rPr lang="en-US" sz="1800" b="1" dirty="0" err="1"/>
              <a:t>theo</a:t>
            </a:r>
            <a:r>
              <a:rPr lang="en-US" sz="1800" b="1" dirty="0"/>
              <a:t> </a:t>
            </a:r>
            <a:r>
              <a:rPr lang="en-US" sz="1800" b="1" dirty="0" err="1"/>
              <a:t>dõi</a:t>
            </a:r>
            <a:r>
              <a:rPr lang="en-US" sz="1800" b="1" dirty="0"/>
              <a:t> HCC. </a:t>
            </a:r>
            <a:r>
              <a:rPr lang="en-US" sz="1800" b="1" dirty="0" err="1"/>
              <a:t>Nốt</a:t>
            </a:r>
            <a:r>
              <a:rPr lang="en-US" sz="1800" b="1" dirty="0"/>
              <a:t> </a:t>
            </a:r>
            <a:r>
              <a:rPr lang="en-US" sz="1800" b="1" dirty="0" err="1"/>
              <a:t>rải</a:t>
            </a:r>
            <a:r>
              <a:rPr lang="en-US" sz="1800" b="1" dirty="0"/>
              <a:t> </a:t>
            </a:r>
            <a:r>
              <a:rPr lang="en-US" sz="1800" b="1" dirty="0" err="1"/>
              <a:t>rác</a:t>
            </a:r>
            <a:r>
              <a:rPr lang="en-US" sz="1800" b="1" dirty="0"/>
              <a:t> </a:t>
            </a:r>
            <a:r>
              <a:rPr lang="en-US" sz="1800" b="1" dirty="0" err="1"/>
              <a:t>nhu</a:t>
            </a:r>
            <a:r>
              <a:rPr lang="en-US" sz="1800" b="1" dirty="0"/>
              <a:t> </a:t>
            </a:r>
            <a:r>
              <a:rPr lang="en-US" sz="1800" b="1" dirty="0" err="1"/>
              <a:t>mô</a:t>
            </a:r>
            <a:r>
              <a:rPr lang="en-US" sz="1800" b="1" dirty="0"/>
              <a:t> </a:t>
            </a:r>
            <a:r>
              <a:rPr lang="en-US" sz="1800" b="1" dirty="0" err="1"/>
              <a:t>theo</a:t>
            </a:r>
            <a:r>
              <a:rPr lang="en-US" sz="1800" b="1" dirty="0"/>
              <a:t> </a:t>
            </a:r>
            <a:r>
              <a:rPr lang="en-US" sz="1800" b="1" dirty="0" err="1"/>
              <a:t>dõi</a:t>
            </a:r>
            <a:r>
              <a:rPr lang="en-US" sz="1800" b="1" dirty="0"/>
              <a:t> </a:t>
            </a:r>
            <a:r>
              <a:rPr lang="en-US" sz="1800" b="1" dirty="0" err="1"/>
              <a:t>nốt</a:t>
            </a:r>
            <a:r>
              <a:rPr lang="en-US" sz="1800" b="1" dirty="0"/>
              <a:t> </a:t>
            </a:r>
            <a:r>
              <a:rPr lang="en-US" sz="1800" b="1" dirty="0" err="1"/>
              <a:t>tân</a:t>
            </a:r>
            <a:r>
              <a:rPr lang="en-US" sz="1800" b="1" dirty="0"/>
              <a:t> </a:t>
            </a:r>
            <a:r>
              <a:rPr lang="en-US" sz="1800" b="1" dirty="0" err="1"/>
              <a:t>tạo</a:t>
            </a:r>
            <a:r>
              <a:rPr lang="en-US" sz="1800" b="1" dirty="0"/>
              <a:t> / </a:t>
            </a:r>
            <a:r>
              <a:rPr lang="en-US" sz="1800" b="1" dirty="0" err="1"/>
              <a:t>xơ</a:t>
            </a:r>
            <a:r>
              <a:rPr lang="en-US" sz="1800" b="1" dirty="0"/>
              <a:t> </a:t>
            </a:r>
            <a:r>
              <a:rPr lang="en-US" sz="1800" b="1" dirty="0" err="1"/>
              <a:t>gan</a:t>
            </a:r>
            <a:r>
              <a:rPr lang="en-US" sz="1800" b="1" dirty="0"/>
              <a:t>. </a:t>
            </a:r>
            <a:r>
              <a:rPr lang="en-US" sz="1800" b="1" dirty="0" err="1"/>
              <a:t>Dịch</a:t>
            </a:r>
            <a:r>
              <a:rPr lang="en-US" sz="1800" b="1" dirty="0"/>
              <a:t> </a:t>
            </a:r>
            <a:r>
              <a:rPr lang="en-US" sz="1800" b="1" dirty="0" err="1"/>
              <a:t>tự</a:t>
            </a:r>
            <a:r>
              <a:rPr lang="en-US" sz="1800" b="1" dirty="0"/>
              <a:t> do ổ </a:t>
            </a:r>
            <a:r>
              <a:rPr lang="en-US" sz="1800" b="1" dirty="0" err="1"/>
              <a:t>bụng</a:t>
            </a:r>
            <a:r>
              <a:rPr lang="en-US" sz="1800" b="1" dirty="0"/>
              <a:t>. </a:t>
            </a:r>
            <a:r>
              <a:rPr lang="en-US" sz="1800" b="1" dirty="0" err="1"/>
              <a:t>Huyết</a:t>
            </a:r>
            <a:r>
              <a:rPr lang="en-US" sz="1800" b="1" dirty="0"/>
              <a:t> </a:t>
            </a:r>
            <a:r>
              <a:rPr lang="en-US" sz="1800" b="1" dirty="0" err="1"/>
              <a:t>khối</a:t>
            </a:r>
            <a:r>
              <a:rPr lang="en-US" sz="1800" b="1" dirty="0"/>
              <a:t> </a:t>
            </a:r>
            <a:r>
              <a:rPr lang="en-US" sz="1800" b="1" dirty="0" err="1"/>
              <a:t>tĩnh</a:t>
            </a:r>
            <a:r>
              <a:rPr lang="en-US" sz="1800" b="1" dirty="0"/>
              <a:t> </a:t>
            </a:r>
            <a:r>
              <a:rPr lang="en-US" sz="1800" b="1" dirty="0" err="1"/>
              <a:t>mạch</a:t>
            </a:r>
            <a:r>
              <a:rPr lang="en-US" sz="1800" b="1" dirty="0"/>
              <a:t> </a:t>
            </a:r>
            <a:r>
              <a:rPr lang="en-US" sz="1800" b="1" dirty="0" err="1"/>
              <a:t>cửa</a:t>
            </a:r>
            <a:r>
              <a:rPr lang="en-US" sz="1800" b="1" dirty="0"/>
              <a:t> </a:t>
            </a:r>
            <a:r>
              <a:rPr lang="en-US" sz="1800" b="1" dirty="0" err="1"/>
              <a:t>nhánh</a:t>
            </a:r>
            <a:r>
              <a:rPr lang="en-US" sz="1800" b="1" dirty="0"/>
              <a:t> </a:t>
            </a:r>
            <a:r>
              <a:rPr lang="en-US" sz="1800" b="1" dirty="0" err="1"/>
              <a:t>gan</a:t>
            </a:r>
            <a:r>
              <a:rPr lang="en-US" sz="1800" b="1" dirty="0"/>
              <a:t> (T). </a:t>
            </a:r>
            <a:r>
              <a:rPr lang="en-US" sz="1800" b="1" dirty="0" err="1"/>
              <a:t>Nốt</a:t>
            </a:r>
            <a:r>
              <a:rPr lang="en-US" sz="1800" b="1" dirty="0"/>
              <a:t> </a:t>
            </a:r>
            <a:r>
              <a:rPr lang="en-US" sz="1800" b="1" dirty="0" err="1"/>
              <a:t>mờ</a:t>
            </a:r>
            <a:r>
              <a:rPr lang="en-US" sz="1800" b="1" dirty="0"/>
              <a:t> </a:t>
            </a:r>
            <a:r>
              <a:rPr lang="en-US" sz="1800" b="1" dirty="0" err="1"/>
              <a:t>tròn</a:t>
            </a:r>
            <a:r>
              <a:rPr lang="en-US" sz="1800" b="1" dirty="0"/>
              <a:t> </a:t>
            </a:r>
            <a:r>
              <a:rPr lang="en-US" sz="1800" b="1" dirty="0" err="1"/>
              <a:t>đáy</a:t>
            </a:r>
            <a:r>
              <a:rPr lang="en-US" sz="1800" b="1" dirty="0"/>
              <a:t> </a:t>
            </a:r>
            <a:r>
              <a:rPr lang="en-US" sz="1800" b="1" dirty="0" err="1"/>
              <a:t>phổi</a:t>
            </a:r>
            <a:r>
              <a:rPr lang="en-US" sz="1800" b="1" dirty="0"/>
              <a:t> </a:t>
            </a:r>
            <a:r>
              <a:rPr lang="en-US" sz="1800" b="1" dirty="0" err="1"/>
              <a:t>hai</a:t>
            </a:r>
            <a:r>
              <a:rPr lang="en-US" sz="1800" b="1" dirty="0"/>
              <a:t> </a:t>
            </a:r>
            <a:r>
              <a:rPr lang="en-US" sz="1800" b="1" dirty="0" err="1"/>
              <a:t>bên</a:t>
            </a:r>
            <a:r>
              <a:rPr lang="en-US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90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VI. CẬN LÂM SÀNG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426720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3. </a:t>
            </a:r>
            <a:r>
              <a:rPr lang="en-US" sz="2000" b="1" dirty="0" err="1"/>
              <a:t>Xquang</a:t>
            </a:r>
            <a:r>
              <a:rPr lang="en-US" sz="2000" b="1" dirty="0"/>
              <a:t> </a:t>
            </a:r>
            <a:r>
              <a:rPr lang="en-US" sz="2000" b="1" dirty="0" err="1"/>
              <a:t>ngực</a:t>
            </a:r>
            <a:r>
              <a:rPr lang="en-US" sz="2000" b="1" dirty="0"/>
              <a:t> </a:t>
            </a:r>
            <a:r>
              <a:rPr lang="en-US" sz="2000" b="1" dirty="0" err="1"/>
              <a:t>thẳng</a:t>
            </a:r>
            <a:endParaRPr lang="en-US" sz="2000" b="1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</a:t>
            </a:r>
            <a:r>
              <a:rPr lang="en-US" sz="1800" dirty="0" err="1"/>
              <a:t>nốt</a:t>
            </a:r>
            <a:r>
              <a:rPr lang="en-US" sz="1800" dirty="0"/>
              <a:t> </a:t>
            </a:r>
            <a:r>
              <a:rPr lang="en-US" sz="1800" dirty="0" err="1"/>
              <a:t>kẽ</a:t>
            </a:r>
            <a:r>
              <a:rPr lang="en-US" sz="1800" dirty="0"/>
              <a:t> </a:t>
            </a:r>
            <a:r>
              <a:rPr lang="en-US" sz="1800" dirty="0" err="1"/>
              <a:t>rải</a:t>
            </a:r>
            <a:r>
              <a:rPr lang="en-US" sz="1800" dirty="0"/>
              <a:t> </a:t>
            </a:r>
            <a:r>
              <a:rPr lang="en-US" sz="1800" dirty="0" err="1"/>
              <a:t>rác</a:t>
            </a:r>
            <a:r>
              <a:rPr lang="en-US" sz="1800" dirty="0"/>
              <a:t> 2 </a:t>
            </a:r>
            <a:r>
              <a:rPr lang="en-US" sz="1800" dirty="0" err="1"/>
              <a:t>phổi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Bóng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to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</a:t>
            </a:r>
            <a:r>
              <a:rPr lang="en-US" sz="1800" dirty="0" err="1"/>
              <a:t>liềm</a:t>
            </a:r>
            <a:r>
              <a:rPr lang="en-US" sz="1800" dirty="0"/>
              <a:t> </a:t>
            </a:r>
            <a:r>
              <a:rPr lang="en-US" sz="1800" dirty="0" err="1"/>
              <a:t>hơi</a:t>
            </a:r>
            <a:r>
              <a:rPr lang="en-US" sz="1800" dirty="0"/>
              <a:t> </a:t>
            </a:r>
            <a:r>
              <a:rPr lang="en-US" sz="1800" dirty="0" err="1"/>
              <a:t>dưới</a:t>
            </a:r>
            <a:r>
              <a:rPr lang="en-US" sz="1800" dirty="0"/>
              <a:t> </a:t>
            </a:r>
            <a:r>
              <a:rPr lang="en-US" sz="1800" dirty="0" err="1"/>
              <a:t>vòm</a:t>
            </a:r>
            <a:r>
              <a:rPr lang="en-US" sz="1800" dirty="0"/>
              <a:t> </a:t>
            </a:r>
            <a:r>
              <a:rPr lang="en-US" sz="1800" dirty="0" err="1"/>
              <a:t>hoành</a:t>
            </a:r>
            <a:r>
              <a:rPr lang="en-US" sz="1800" dirty="0"/>
              <a:t> 2 </a:t>
            </a:r>
            <a:r>
              <a:rPr lang="en-US" sz="1800" dirty="0" err="1"/>
              <a:t>bên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mức</a:t>
            </a:r>
            <a:r>
              <a:rPr lang="en-US" sz="1800" dirty="0"/>
              <a:t>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hơi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66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VI. CẬN LÂM SÀNG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87571" y="897702"/>
            <a:ext cx="8568858" cy="399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4.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hóa</a:t>
            </a:r>
            <a:r>
              <a:rPr lang="en-US" sz="2000" b="1" dirty="0"/>
              <a:t> </a:t>
            </a:r>
            <a:r>
              <a:rPr lang="en-US" sz="2000" b="1" dirty="0" err="1"/>
              <a:t>máu</a:t>
            </a:r>
            <a:endParaRPr lang="en-US" sz="2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1C33C1-B84A-D584-4BC6-38B1A9911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78743"/>
              </p:ext>
            </p:extLst>
          </p:nvPr>
        </p:nvGraphicFramePr>
        <p:xfrm>
          <a:off x="416359" y="1604471"/>
          <a:ext cx="6096000" cy="2291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956239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682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6067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Chỉ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số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Giá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trị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Đơn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vị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5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AFP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&gt; 1000 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ng/ml</a:t>
                      </a:r>
                    </a:p>
                    <a:p>
                      <a:pPr algn="l"/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CEA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1.11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ng/ml</a:t>
                      </a:r>
                    </a:p>
                    <a:p>
                      <a:pPr algn="l"/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CA 19-9 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25.04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U/ml</a:t>
                      </a:r>
                    </a:p>
                    <a:p>
                      <a:pPr algn="l"/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2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3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VI. CẬN LÂM SÀNG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87571" y="860975"/>
            <a:ext cx="8568858" cy="399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4.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hóa</a:t>
            </a:r>
            <a:r>
              <a:rPr lang="en-US" sz="2000" b="1" dirty="0"/>
              <a:t> </a:t>
            </a:r>
            <a:r>
              <a:rPr lang="en-US" sz="2000" b="1" dirty="0" err="1"/>
              <a:t>máu</a:t>
            </a: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90973B-659F-0E68-8F2F-BD5A77E85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10407"/>
              </p:ext>
            </p:extLst>
          </p:nvPr>
        </p:nvGraphicFramePr>
        <p:xfrm>
          <a:off x="406744" y="1575342"/>
          <a:ext cx="8028918" cy="2956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76306">
                  <a:extLst>
                    <a:ext uri="{9D8B030D-6E8A-4147-A177-3AD203B41FA5}">
                      <a16:colId xmlns:a16="http://schemas.microsoft.com/office/drawing/2014/main" val="104010654"/>
                    </a:ext>
                  </a:extLst>
                </a:gridCol>
                <a:gridCol w="2676306">
                  <a:extLst>
                    <a:ext uri="{9D8B030D-6E8A-4147-A177-3AD203B41FA5}">
                      <a16:colId xmlns:a16="http://schemas.microsoft.com/office/drawing/2014/main" val="2369269740"/>
                    </a:ext>
                  </a:extLst>
                </a:gridCol>
                <a:gridCol w="2676306">
                  <a:extLst>
                    <a:ext uri="{9D8B030D-6E8A-4147-A177-3AD203B41FA5}">
                      <a16:colId xmlns:a16="http://schemas.microsoft.com/office/drawing/2014/main" val="980086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206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Chỉ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số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Đại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lượng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Đơn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vị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0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206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AST/ALT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271.9/70.7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U/l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8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206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Bilirubin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trực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tiếp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7.8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mcmol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206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Bilirubin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toàn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phần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64.4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mcmol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5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206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Albumin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24.3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g/l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3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206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Protein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70.3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g/l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3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206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Glucose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5.2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mmol/l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2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206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Na</a:t>
                      </a:r>
                      <a:r>
                        <a:rPr lang="en-US" sz="1800" b="1" baseline="300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/K</a:t>
                      </a:r>
                      <a:r>
                        <a:rPr lang="en-US" sz="1800" b="1" baseline="300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/Cl</a:t>
                      </a:r>
                      <a:r>
                        <a:rPr lang="en-US" sz="1800" b="1" baseline="300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-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134/5.73/95.9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mmol/l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3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57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VI. CẬN LÂM SÀNG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34224" y="959290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5. </a:t>
            </a:r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thức</a:t>
            </a:r>
            <a:r>
              <a:rPr lang="en-US" sz="2000" b="1" dirty="0"/>
              <a:t> </a:t>
            </a:r>
            <a:r>
              <a:rPr lang="en-US" sz="2000" b="1" dirty="0" err="1"/>
              <a:t>máu</a:t>
            </a:r>
            <a:endParaRPr lang="en-US" sz="2000" b="1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endParaRPr lang="en-US" sz="1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3CE910-6D0B-D2A6-8A2E-63ECE1208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06727"/>
              </p:ext>
            </p:extLst>
          </p:nvPr>
        </p:nvGraphicFramePr>
        <p:xfrm>
          <a:off x="361637" y="1517522"/>
          <a:ext cx="8163147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21049">
                  <a:extLst>
                    <a:ext uri="{9D8B030D-6E8A-4147-A177-3AD203B41FA5}">
                      <a16:colId xmlns:a16="http://schemas.microsoft.com/office/drawing/2014/main" val="3242584577"/>
                    </a:ext>
                  </a:extLst>
                </a:gridCol>
                <a:gridCol w="2721049">
                  <a:extLst>
                    <a:ext uri="{9D8B030D-6E8A-4147-A177-3AD203B41FA5}">
                      <a16:colId xmlns:a16="http://schemas.microsoft.com/office/drawing/2014/main" val="3734386724"/>
                    </a:ext>
                  </a:extLst>
                </a:gridCol>
                <a:gridCol w="2721049">
                  <a:extLst>
                    <a:ext uri="{9D8B030D-6E8A-4147-A177-3AD203B41FA5}">
                      <a16:colId xmlns:a16="http://schemas.microsoft.com/office/drawing/2014/main" val="177481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Chỉ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số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Giá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trị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Đơn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vị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43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Hồng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cầu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5.05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T/l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Hb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139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4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Hct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0.4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Bạch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cầu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9.1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G/l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4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NEU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77.25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%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LYM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12.45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12.45%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6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Tiều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cầu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351.5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G/l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2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PT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12.3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Montserrat" panose="00000500000000000000" pitchFamily="2" charset="0"/>
                        </a:rPr>
                        <a:t>giây</a:t>
                      </a:r>
                      <a:endParaRPr lang="vi-VN" sz="1800" dirty="0">
                        <a:solidFill>
                          <a:srgbClr val="00206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14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VI. CẬN LÂM SÀNG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21344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6. Vi </a:t>
            </a:r>
            <a:r>
              <a:rPr lang="en-US" sz="2000" b="1" dirty="0" err="1"/>
              <a:t>sinh</a:t>
            </a:r>
            <a:endParaRPr lang="en-US" sz="2000" b="1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HBsAg (+)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HCV Ab (-)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HIV Ab (-)</a:t>
            </a:r>
          </a:p>
        </p:txBody>
      </p:sp>
    </p:spTree>
    <p:extLst>
      <p:ext uri="{BB962C8B-B14F-4D97-AF65-F5344CB8AC3E}">
        <p14:creationId xmlns:p14="http://schemas.microsoft.com/office/powerpoint/2010/main" val="46735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VI. CẬN LÂM SÀNG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21344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7. XN </a:t>
            </a:r>
            <a:r>
              <a:rPr lang="en-US" sz="2000" b="1" dirty="0" err="1"/>
              <a:t>cần</a:t>
            </a:r>
            <a:r>
              <a:rPr lang="en-US" sz="2000" b="1" dirty="0"/>
              <a:t> </a:t>
            </a:r>
            <a:r>
              <a:rPr lang="en-US" sz="2000" b="1" dirty="0" err="1"/>
              <a:t>làm</a:t>
            </a:r>
            <a:r>
              <a:rPr lang="en-US" sz="2000" b="1" dirty="0"/>
              <a:t> </a:t>
            </a:r>
            <a:r>
              <a:rPr lang="en-US" sz="2000" b="1" dirty="0" err="1"/>
              <a:t>thêm</a:t>
            </a:r>
            <a:endParaRPr lang="en-US" sz="2000" b="1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Nội</a:t>
            </a:r>
            <a:r>
              <a:rPr lang="en-US" sz="1800" dirty="0"/>
              <a:t> soi </a:t>
            </a:r>
            <a:r>
              <a:rPr lang="en-US" sz="1800" dirty="0" err="1"/>
              <a:t>dạ</a:t>
            </a:r>
            <a:r>
              <a:rPr lang="en-US" sz="1800" dirty="0"/>
              <a:t> </a:t>
            </a:r>
            <a:r>
              <a:rPr lang="en-US" sz="1800" dirty="0" err="1"/>
              <a:t>dày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 </a:t>
            </a:r>
            <a:r>
              <a:rPr lang="en-US" sz="1800" dirty="0" err="1"/>
              <a:t>giãn</a:t>
            </a:r>
            <a:r>
              <a:rPr lang="en-US" sz="1800" dirty="0"/>
              <a:t> </a:t>
            </a:r>
            <a:r>
              <a:rPr lang="en-US" sz="1800" dirty="0" err="1"/>
              <a:t>tĩnh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 </a:t>
            </a:r>
            <a:r>
              <a:rPr lang="en-US" sz="1800" dirty="0" err="1"/>
              <a:t>gây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huyết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057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VII. TÓM TẮT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152400" y="882726"/>
            <a:ext cx="8839200" cy="4260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BN </a:t>
            </a:r>
            <a:r>
              <a:rPr lang="en-US" sz="1800" dirty="0" err="1"/>
              <a:t>nam</a:t>
            </a:r>
            <a:r>
              <a:rPr lang="en-US" sz="1800" dirty="0"/>
              <a:t>, 42 </a:t>
            </a:r>
            <a:r>
              <a:rPr lang="en-US" sz="1800" dirty="0" err="1"/>
              <a:t>tuổi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chẩn</a:t>
            </a:r>
            <a:r>
              <a:rPr lang="en-US" sz="1800" dirty="0"/>
              <a:t> </a:t>
            </a:r>
            <a:r>
              <a:rPr lang="en-US" sz="1800" dirty="0" err="1"/>
              <a:t>đoán</a:t>
            </a:r>
            <a:r>
              <a:rPr lang="en-US" sz="1800" dirty="0"/>
              <a:t> K </a:t>
            </a:r>
            <a:r>
              <a:rPr lang="en-US" sz="1800" dirty="0" err="1"/>
              <a:t>gan</a:t>
            </a:r>
            <a:r>
              <a:rPr lang="en-US" sz="1800" dirty="0"/>
              <a:t> / </a:t>
            </a:r>
            <a:r>
              <a:rPr lang="en-US" sz="1800" dirty="0" err="1"/>
              <a:t>Xơ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– </a:t>
            </a:r>
            <a:r>
              <a:rPr lang="en-US" sz="1800" dirty="0" err="1"/>
              <a:t>Viêm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B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Bạch</a:t>
            </a:r>
            <a:r>
              <a:rPr lang="en-US" sz="1800" dirty="0"/>
              <a:t> Mai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đây</a:t>
            </a:r>
            <a:r>
              <a:rPr lang="en-US" sz="1800" dirty="0"/>
              <a:t> 3 </a:t>
            </a:r>
            <a:r>
              <a:rPr lang="en-US" sz="1800" dirty="0" err="1"/>
              <a:t>tháng</a:t>
            </a:r>
            <a:r>
              <a:rPr lang="en-US" sz="1800" dirty="0"/>
              <a:t>, </a:t>
            </a:r>
            <a:r>
              <a:rPr lang="en-US" sz="1800" dirty="0" err="1"/>
              <a:t>đợt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chán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, </a:t>
            </a:r>
            <a:r>
              <a:rPr lang="en-US" sz="1800" dirty="0" err="1"/>
              <a:t>đau</a:t>
            </a:r>
            <a:r>
              <a:rPr lang="en-US" sz="1800" dirty="0"/>
              <a:t> </a:t>
            </a:r>
            <a:r>
              <a:rPr lang="en-US" sz="1800" dirty="0" err="1"/>
              <a:t>vùng</a:t>
            </a:r>
            <a:r>
              <a:rPr lang="en-US" sz="1800" dirty="0"/>
              <a:t> </a:t>
            </a:r>
            <a:r>
              <a:rPr lang="en-US" sz="1800" dirty="0" err="1"/>
              <a:t>thượng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lệch</a:t>
            </a:r>
            <a:r>
              <a:rPr lang="en-US" sz="1800" dirty="0"/>
              <a:t> (P)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. Qua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khám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r>
              <a:rPr lang="en-US" sz="18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1800" b="1" dirty="0" err="1"/>
              <a:t>Tiền</a:t>
            </a:r>
            <a:r>
              <a:rPr lang="en-US" sz="1800" b="1" dirty="0"/>
              <a:t> </a:t>
            </a:r>
            <a:r>
              <a:rPr lang="en-US" sz="1800" b="1" dirty="0" err="1"/>
              <a:t>sử</a:t>
            </a:r>
            <a:r>
              <a:rPr lang="en-US" sz="1800" b="1" dirty="0"/>
              <a:t>: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HBsAg (+)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Hút</a:t>
            </a:r>
            <a:r>
              <a:rPr lang="en-US" sz="1800" dirty="0"/>
              <a:t> </a:t>
            </a:r>
            <a:r>
              <a:rPr lang="en-US" sz="1800" dirty="0" err="1"/>
              <a:t>thuốc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nghiện</a:t>
            </a:r>
            <a:r>
              <a:rPr lang="en-US" sz="1800" dirty="0"/>
              <a:t> </a:t>
            </a:r>
            <a:r>
              <a:rPr lang="en-US" sz="1800" dirty="0" err="1"/>
              <a:t>rượu</a:t>
            </a:r>
            <a:endParaRPr 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sz="1800" b="1" dirty="0" err="1"/>
              <a:t>Hội</a:t>
            </a:r>
            <a:r>
              <a:rPr lang="en-US" sz="1800" b="1" dirty="0"/>
              <a:t> </a:t>
            </a:r>
            <a:r>
              <a:rPr lang="en-US" sz="1800" b="1" dirty="0" err="1"/>
              <a:t>chứng</a:t>
            </a:r>
            <a:r>
              <a:rPr lang="en-US" sz="1800" b="1" dirty="0"/>
              <a:t> </a:t>
            </a:r>
            <a:r>
              <a:rPr lang="en-US" sz="1800" b="1" dirty="0" err="1"/>
              <a:t>suy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tế</a:t>
            </a:r>
            <a:r>
              <a:rPr lang="en-US" sz="1800" b="1" dirty="0"/>
              <a:t> </a:t>
            </a:r>
            <a:r>
              <a:rPr lang="en-US" sz="1800" b="1" dirty="0" err="1"/>
              <a:t>bào</a:t>
            </a:r>
            <a:r>
              <a:rPr lang="en-US" sz="1800" b="1" dirty="0"/>
              <a:t> </a:t>
            </a:r>
            <a:r>
              <a:rPr lang="en-US" sz="1800" b="1" dirty="0" err="1"/>
              <a:t>gan</a:t>
            </a:r>
            <a:r>
              <a:rPr lang="en-US" sz="1800" b="1" dirty="0"/>
              <a:t>: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Mệt</a:t>
            </a:r>
            <a:r>
              <a:rPr lang="en-US" sz="1800" dirty="0"/>
              <a:t> </a:t>
            </a:r>
            <a:r>
              <a:rPr lang="en-US" sz="1800" dirty="0" err="1"/>
              <a:t>mỏi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trung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Rối</a:t>
            </a:r>
            <a:r>
              <a:rPr lang="en-US" sz="1800" dirty="0"/>
              <a:t> </a:t>
            </a:r>
            <a:r>
              <a:rPr lang="en-US" sz="1800" dirty="0" err="1"/>
              <a:t>loạn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, </a:t>
            </a:r>
            <a:r>
              <a:rPr lang="en-US" sz="1800" dirty="0" err="1"/>
              <a:t>sợ</a:t>
            </a:r>
            <a:r>
              <a:rPr lang="en-US" sz="1800" dirty="0"/>
              <a:t> </a:t>
            </a:r>
            <a:r>
              <a:rPr lang="en-US" sz="1800" dirty="0" err="1"/>
              <a:t>mỡ</a:t>
            </a:r>
            <a:r>
              <a:rPr lang="en-US" sz="1800" dirty="0"/>
              <a:t>,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tiểu</a:t>
            </a:r>
            <a:r>
              <a:rPr lang="en-US" sz="1800" dirty="0"/>
              <a:t> </a:t>
            </a:r>
            <a:r>
              <a:rPr lang="en-US" sz="1800" dirty="0" err="1"/>
              <a:t>sẫm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chứng</a:t>
            </a:r>
            <a:r>
              <a:rPr lang="en-US" sz="1800" dirty="0"/>
              <a:t> </a:t>
            </a:r>
            <a:r>
              <a:rPr lang="en-US" sz="1800" dirty="0" err="1"/>
              <a:t>vàng</a:t>
            </a:r>
            <a:r>
              <a:rPr lang="en-US" sz="1800" dirty="0"/>
              <a:t> da (Da </a:t>
            </a:r>
            <a:r>
              <a:rPr lang="en-US" sz="1800" dirty="0" err="1"/>
              <a:t>sạm</a:t>
            </a:r>
            <a:r>
              <a:rPr lang="en-US" sz="1800" dirty="0"/>
              <a:t>, </a:t>
            </a:r>
            <a:r>
              <a:rPr lang="en-US" sz="1800" dirty="0" err="1"/>
              <a:t>vàng</a:t>
            </a:r>
            <a:r>
              <a:rPr lang="en-US" sz="1800" dirty="0"/>
              <a:t>, </a:t>
            </a:r>
            <a:r>
              <a:rPr lang="en-US" sz="1800" dirty="0" err="1"/>
              <a:t>củng</a:t>
            </a:r>
            <a:r>
              <a:rPr lang="en-US" sz="1800" dirty="0"/>
              <a:t> </a:t>
            </a:r>
            <a:r>
              <a:rPr lang="en-US" sz="1800" dirty="0" err="1"/>
              <a:t>mạc</a:t>
            </a:r>
            <a:r>
              <a:rPr lang="en-US" sz="1800" dirty="0"/>
              <a:t> </a:t>
            </a:r>
            <a:r>
              <a:rPr lang="en-US" sz="1800" dirty="0" err="1"/>
              <a:t>mắt</a:t>
            </a:r>
            <a:r>
              <a:rPr lang="en-US" sz="1800" dirty="0"/>
              <a:t> </a:t>
            </a:r>
            <a:r>
              <a:rPr lang="en-US" sz="1800" dirty="0" err="1"/>
              <a:t>vàng</a:t>
            </a:r>
            <a:r>
              <a:rPr lang="en-US" sz="1800" dirty="0"/>
              <a:t>, </a:t>
            </a:r>
            <a:r>
              <a:rPr lang="en-US" sz="1800" dirty="0" err="1"/>
              <a:t>lòng</a:t>
            </a:r>
            <a:r>
              <a:rPr lang="en-US" sz="1800" dirty="0"/>
              <a:t> </a:t>
            </a:r>
            <a:r>
              <a:rPr lang="en-US" sz="1800" dirty="0" err="1"/>
              <a:t>bàn</a:t>
            </a:r>
            <a:r>
              <a:rPr lang="en-US" sz="1800" dirty="0"/>
              <a:t> </a:t>
            </a:r>
            <a:r>
              <a:rPr lang="en-US" sz="1800" dirty="0" err="1"/>
              <a:t>tay</a:t>
            </a:r>
            <a:r>
              <a:rPr lang="en-US" sz="1800" dirty="0"/>
              <a:t> son),</a:t>
            </a: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Bilirubin </a:t>
            </a:r>
            <a:r>
              <a:rPr lang="en-US" sz="1800" dirty="0" err="1">
                <a:solidFill>
                  <a:srgbClr val="002060"/>
                </a:solidFill>
                <a:latin typeface="Montserrat" panose="00000500000000000000" pitchFamily="2" charset="0"/>
              </a:rPr>
              <a:t>trực</a:t>
            </a: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Montserrat" panose="00000500000000000000" pitchFamily="2" charset="0"/>
              </a:rPr>
              <a:t>tiếp</a:t>
            </a: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 / Bilirubin </a:t>
            </a:r>
            <a:r>
              <a:rPr lang="en-US" sz="1800" dirty="0" err="1">
                <a:solidFill>
                  <a:srgbClr val="002060"/>
                </a:solidFill>
                <a:latin typeface="Montserrat" panose="00000500000000000000" pitchFamily="2" charset="0"/>
              </a:rPr>
              <a:t>toàn</a:t>
            </a: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Montserrat" panose="00000500000000000000" pitchFamily="2" charset="0"/>
              </a:rPr>
              <a:t>phần</a:t>
            </a: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 7.8 / 64.4 mmol/l.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Phù</a:t>
            </a:r>
            <a:r>
              <a:rPr lang="en-US" sz="1800" dirty="0"/>
              <a:t> 2 chi </a:t>
            </a:r>
            <a:r>
              <a:rPr lang="en-US" sz="1800" dirty="0" err="1"/>
              <a:t>dưới</a:t>
            </a:r>
            <a:r>
              <a:rPr lang="en-US" sz="1800" dirty="0"/>
              <a:t> (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trắng</a:t>
            </a:r>
            <a:r>
              <a:rPr lang="en-US" sz="1800" dirty="0"/>
              <a:t>, </a:t>
            </a:r>
            <a:r>
              <a:rPr lang="en-US" sz="1800" dirty="0" err="1"/>
              <a:t>mềm</a:t>
            </a:r>
            <a:r>
              <a:rPr lang="en-US" sz="1800" dirty="0"/>
              <a:t>, </a:t>
            </a:r>
            <a:r>
              <a:rPr lang="en-US" sz="1800" dirty="0" err="1"/>
              <a:t>ấn</a:t>
            </a:r>
            <a:r>
              <a:rPr lang="en-US" sz="1800" dirty="0"/>
              <a:t> </a:t>
            </a:r>
            <a:r>
              <a:rPr lang="en-US" sz="1800" dirty="0" err="1"/>
              <a:t>lõm</a:t>
            </a:r>
            <a:r>
              <a:rPr lang="en-US" sz="1800" dirty="0"/>
              <a:t>)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Albumin / Protein </a:t>
            </a:r>
            <a:r>
              <a:rPr lang="en-US" sz="1800" dirty="0" err="1">
                <a:solidFill>
                  <a:srgbClr val="002060"/>
                </a:solidFill>
                <a:latin typeface="Montserrat" panose="00000500000000000000" pitchFamily="2" charset="0"/>
              </a:rPr>
              <a:t>máu</a:t>
            </a: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 24.3/70.3 g/l</a:t>
            </a:r>
          </a:p>
        </p:txBody>
      </p:sp>
    </p:spTree>
    <p:extLst>
      <p:ext uri="{BB962C8B-B14F-4D97-AF65-F5344CB8AC3E}">
        <p14:creationId xmlns:p14="http://schemas.microsoft.com/office/powerpoint/2010/main" val="204645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HÀNH CHÍNH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31819" y="960212"/>
            <a:ext cx="8667481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2060"/>
              </a:buClr>
              <a:buSzPts val="1100"/>
              <a:buNone/>
            </a:pPr>
            <a:r>
              <a:rPr lang="en-US" sz="1800" b="1" dirty="0" err="1"/>
              <a:t>Họ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tên</a:t>
            </a:r>
            <a:r>
              <a:rPr lang="en-US" sz="1800" b="1" dirty="0"/>
              <a:t>: </a:t>
            </a:r>
            <a:r>
              <a:rPr lang="en-US" sz="1800" dirty="0"/>
              <a:t>ĐẶNG XUÂN TRƯỜNG</a:t>
            </a:r>
          </a:p>
          <a:p>
            <a:pPr marL="0" indent="0">
              <a:buClr>
                <a:srgbClr val="002060"/>
              </a:buClr>
              <a:buSzPts val="1100"/>
              <a:buNone/>
            </a:pPr>
            <a:r>
              <a:rPr lang="en-US" sz="1800" b="1" dirty="0" err="1"/>
              <a:t>Tuổi</a:t>
            </a:r>
            <a:r>
              <a:rPr lang="en-US" sz="1800" b="1" dirty="0"/>
              <a:t>: </a:t>
            </a:r>
            <a:r>
              <a:rPr lang="en-US" sz="1800" dirty="0"/>
              <a:t>42</a:t>
            </a:r>
          </a:p>
          <a:p>
            <a:pPr marL="0" indent="0">
              <a:buClr>
                <a:srgbClr val="002060"/>
              </a:buClr>
              <a:buSzPts val="1100"/>
              <a:buNone/>
            </a:pPr>
            <a:r>
              <a:rPr lang="en-US" sz="1800" b="1" dirty="0" err="1"/>
              <a:t>Nghề</a:t>
            </a:r>
            <a:r>
              <a:rPr lang="en-US" sz="1800" b="1" dirty="0"/>
              <a:t> </a:t>
            </a:r>
            <a:r>
              <a:rPr lang="en-US" sz="1800" b="1" dirty="0" err="1"/>
              <a:t>nghiệp</a:t>
            </a:r>
            <a:r>
              <a:rPr lang="en-US" sz="1800" b="1" dirty="0"/>
              <a:t>: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endParaRPr lang="en-US" sz="1800" dirty="0"/>
          </a:p>
          <a:p>
            <a:pPr marL="0" indent="0">
              <a:buClr>
                <a:srgbClr val="002060"/>
              </a:buClr>
              <a:buSzPts val="1100"/>
              <a:buNone/>
            </a:pPr>
            <a:r>
              <a:rPr lang="en-US" sz="1800" b="1" dirty="0" err="1"/>
              <a:t>Địa</a:t>
            </a:r>
            <a:r>
              <a:rPr lang="en-US" sz="1800" b="1" dirty="0"/>
              <a:t> </a:t>
            </a:r>
            <a:r>
              <a:rPr lang="en-US" sz="1800" b="1" dirty="0" err="1"/>
              <a:t>chỉ</a:t>
            </a:r>
            <a:r>
              <a:rPr lang="en-US" sz="1800" b="1" dirty="0"/>
              <a:t>: </a:t>
            </a:r>
            <a:r>
              <a:rPr lang="en-US" sz="1800" dirty="0" err="1"/>
              <a:t>Số</a:t>
            </a:r>
            <a:r>
              <a:rPr lang="en-US" sz="1800" dirty="0"/>
              <a:t> 65/94 </a:t>
            </a:r>
            <a:r>
              <a:rPr lang="en-US" sz="1800" dirty="0" err="1"/>
              <a:t>chợ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phường</a:t>
            </a:r>
            <a:r>
              <a:rPr lang="en-US" sz="1800" dirty="0"/>
              <a:t> </a:t>
            </a:r>
            <a:r>
              <a:rPr lang="en-US" sz="1800" dirty="0" err="1"/>
              <a:t>Dư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Kênh</a:t>
            </a:r>
            <a:r>
              <a:rPr lang="en-US" sz="1800" dirty="0"/>
              <a:t>, </a:t>
            </a:r>
            <a:r>
              <a:rPr lang="en-US" sz="1800" dirty="0" err="1"/>
              <a:t>quận</a:t>
            </a:r>
            <a:r>
              <a:rPr lang="en-US" sz="1800" dirty="0"/>
              <a:t> Lê </a:t>
            </a:r>
            <a:r>
              <a:rPr lang="en-US" sz="1800" dirty="0" err="1"/>
              <a:t>Chân</a:t>
            </a:r>
            <a:r>
              <a:rPr lang="en-US" sz="1800" dirty="0"/>
              <a:t>, </a:t>
            </a:r>
            <a:r>
              <a:rPr lang="en-US" sz="1800" dirty="0" err="1"/>
              <a:t>Hải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endParaRPr lang="en-US" sz="1800" dirty="0"/>
          </a:p>
          <a:p>
            <a:pPr marL="0" indent="0">
              <a:buClr>
                <a:srgbClr val="002060"/>
              </a:buClr>
              <a:buSzPts val="1100"/>
              <a:buNone/>
            </a:pPr>
            <a:r>
              <a:rPr lang="en-US" sz="1800" b="1" dirty="0" err="1"/>
              <a:t>Điện</a:t>
            </a:r>
            <a:r>
              <a:rPr lang="en-US" sz="1800" b="1" dirty="0"/>
              <a:t> </a:t>
            </a:r>
            <a:r>
              <a:rPr lang="en-US" sz="1800" b="1" dirty="0" err="1"/>
              <a:t>thoại</a:t>
            </a:r>
            <a:r>
              <a:rPr lang="en-US" sz="1800" b="1" dirty="0"/>
              <a:t>: </a:t>
            </a:r>
            <a:r>
              <a:rPr lang="en-US" sz="1800" dirty="0"/>
              <a:t>0763389630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VII. TÓM TẮT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36576" y="860975"/>
            <a:ext cx="9070848" cy="428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/>
              <a:t>Hội</a:t>
            </a:r>
            <a:r>
              <a:rPr lang="en-US" sz="1800" b="1" dirty="0"/>
              <a:t> </a:t>
            </a:r>
            <a:r>
              <a:rPr lang="en-US" sz="1800" b="1" dirty="0" err="1"/>
              <a:t>chứng</a:t>
            </a:r>
            <a:r>
              <a:rPr lang="en-US" sz="1800" b="1" dirty="0"/>
              <a:t> </a:t>
            </a:r>
            <a:r>
              <a:rPr lang="en-US" sz="1800" b="1" dirty="0" err="1"/>
              <a:t>tăng</a:t>
            </a:r>
            <a:r>
              <a:rPr lang="en-US" sz="1800" b="1" dirty="0"/>
              <a:t> </a:t>
            </a:r>
            <a:r>
              <a:rPr lang="en-US" sz="1800" b="1" dirty="0" err="1"/>
              <a:t>áp</a:t>
            </a:r>
            <a:r>
              <a:rPr lang="en-US" sz="1800" b="1" dirty="0"/>
              <a:t> </a:t>
            </a:r>
            <a:r>
              <a:rPr lang="en-US" sz="1800" b="1" dirty="0" err="1"/>
              <a:t>lực</a:t>
            </a:r>
            <a:r>
              <a:rPr lang="en-US" sz="1800" b="1" dirty="0"/>
              <a:t> </a:t>
            </a:r>
            <a:r>
              <a:rPr lang="en-US" sz="1800" b="1" dirty="0" err="1"/>
              <a:t>tĩnh</a:t>
            </a:r>
            <a:r>
              <a:rPr lang="en-US" sz="1800" b="1" dirty="0"/>
              <a:t> </a:t>
            </a:r>
            <a:r>
              <a:rPr lang="en-US" sz="1800" b="1" dirty="0" err="1"/>
              <a:t>mạch</a:t>
            </a:r>
            <a:r>
              <a:rPr lang="en-US" sz="1800" b="1" dirty="0"/>
              <a:t> </a:t>
            </a:r>
            <a:r>
              <a:rPr lang="en-US" sz="1800" b="1" dirty="0" err="1"/>
              <a:t>cửa</a:t>
            </a:r>
            <a:r>
              <a:rPr lang="en-US" sz="1800" b="1" dirty="0"/>
              <a:t>: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Bụng</a:t>
            </a:r>
            <a:r>
              <a:rPr lang="en-US" sz="1800" dirty="0"/>
              <a:t> </a:t>
            </a:r>
            <a:r>
              <a:rPr lang="en-US" sz="1800" dirty="0" err="1"/>
              <a:t>chướng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(++)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tuần</a:t>
            </a:r>
            <a:r>
              <a:rPr lang="en-US" sz="1800" dirty="0"/>
              <a:t> </a:t>
            </a:r>
            <a:r>
              <a:rPr lang="en-US" sz="1800" dirty="0" err="1"/>
              <a:t>hoàn</a:t>
            </a:r>
            <a:r>
              <a:rPr lang="en-US" sz="1800" dirty="0"/>
              <a:t> </a:t>
            </a:r>
            <a:r>
              <a:rPr lang="en-US" sz="1800" dirty="0" err="1"/>
              <a:t>bàng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CT: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do </a:t>
            </a:r>
            <a:r>
              <a:rPr lang="en-US" sz="1800" dirty="0" err="1"/>
              <a:t>quanh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, </a:t>
            </a:r>
            <a:r>
              <a:rPr lang="en-US" sz="1800" dirty="0" err="1"/>
              <a:t>lách</a:t>
            </a:r>
            <a:r>
              <a:rPr lang="en-US" sz="1800" dirty="0"/>
              <a:t>, </a:t>
            </a:r>
            <a:r>
              <a:rPr lang="en-US" sz="1800" dirty="0" err="1"/>
              <a:t>rãnh</a:t>
            </a:r>
            <a:r>
              <a:rPr lang="en-US" sz="1800" dirty="0"/>
              <a:t> </a:t>
            </a:r>
            <a:r>
              <a:rPr lang="en-US" sz="1800" dirty="0" err="1"/>
              <a:t>đại</a:t>
            </a:r>
            <a:r>
              <a:rPr lang="en-US" sz="1800" dirty="0"/>
              <a:t> </a:t>
            </a:r>
            <a:r>
              <a:rPr lang="en-US" sz="1800" dirty="0" err="1"/>
              <a:t>tràng</a:t>
            </a:r>
            <a:r>
              <a:rPr lang="en-US" sz="1800" dirty="0"/>
              <a:t> 2 </a:t>
            </a:r>
            <a:r>
              <a:rPr lang="en-US" sz="1800" dirty="0" err="1"/>
              <a:t>bên</a:t>
            </a:r>
            <a:endParaRPr 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sz="1800" b="1" dirty="0" err="1"/>
              <a:t>Hội</a:t>
            </a:r>
            <a:r>
              <a:rPr lang="en-US" sz="1800" b="1" dirty="0"/>
              <a:t> </a:t>
            </a:r>
            <a:r>
              <a:rPr lang="en-US" sz="1800" b="1" dirty="0" err="1"/>
              <a:t>chứng</a:t>
            </a:r>
            <a:r>
              <a:rPr lang="en-US" sz="1800" b="1" dirty="0"/>
              <a:t> </a:t>
            </a:r>
            <a:r>
              <a:rPr lang="en-US" sz="1800" b="1" dirty="0" err="1"/>
              <a:t>hủy</a:t>
            </a:r>
            <a:r>
              <a:rPr lang="en-US" sz="1800" b="1" dirty="0"/>
              <a:t> </a:t>
            </a:r>
            <a:r>
              <a:rPr lang="en-US" sz="1800" b="1" dirty="0" err="1"/>
              <a:t>hoại</a:t>
            </a:r>
            <a:r>
              <a:rPr lang="en-US" sz="1800" b="1" dirty="0"/>
              <a:t> </a:t>
            </a:r>
            <a:r>
              <a:rPr lang="en-US" sz="1800" b="1" dirty="0" err="1"/>
              <a:t>tế</a:t>
            </a:r>
            <a:r>
              <a:rPr lang="en-US" sz="1800" b="1" dirty="0"/>
              <a:t> </a:t>
            </a:r>
            <a:r>
              <a:rPr lang="en-US" sz="1800" b="1" dirty="0" err="1"/>
              <a:t>bào</a:t>
            </a:r>
            <a:r>
              <a:rPr lang="en-US" sz="1800" b="1" dirty="0"/>
              <a:t> </a:t>
            </a:r>
            <a:r>
              <a:rPr lang="en-US" sz="1800" b="1" dirty="0" err="1"/>
              <a:t>gan</a:t>
            </a:r>
            <a:r>
              <a:rPr lang="en-US" sz="1800" b="1" dirty="0"/>
              <a:t>: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AST/ALT </a:t>
            </a:r>
            <a:r>
              <a:rPr lang="en-US" sz="1800" dirty="0">
                <a:solidFill>
                  <a:srgbClr val="002060"/>
                </a:solidFill>
                <a:latin typeface="Montserrat" panose="00000500000000000000" pitchFamily="2" charset="0"/>
              </a:rPr>
              <a:t>271.9/70.7 U/l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/>
              <a:t>Triệu</a:t>
            </a:r>
            <a:r>
              <a:rPr lang="en-US" sz="1800" b="1" dirty="0"/>
              <a:t> </a:t>
            </a:r>
            <a:r>
              <a:rPr lang="en-US" sz="1800" b="1" dirty="0" err="1"/>
              <a:t>chứng</a:t>
            </a:r>
            <a:r>
              <a:rPr lang="en-US" sz="1800" b="1" dirty="0"/>
              <a:t> </a:t>
            </a:r>
            <a:r>
              <a:rPr lang="en-US" sz="1800" b="1" dirty="0" err="1"/>
              <a:t>thay</a:t>
            </a:r>
            <a:r>
              <a:rPr lang="en-US" sz="1800" b="1" dirty="0"/>
              <a:t> </a:t>
            </a:r>
            <a:r>
              <a:rPr lang="en-US" sz="1800" b="1" dirty="0" err="1"/>
              <a:t>đổi</a:t>
            </a:r>
            <a:r>
              <a:rPr lang="en-US" sz="1800" b="1" dirty="0"/>
              <a:t> </a:t>
            </a:r>
            <a:r>
              <a:rPr lang="en-US" sz="1800" b="1" dirty="0" err="1"/>
              <a:t>hình</a:t>
            </a:r>
            <a:r>
              <a:rPr lang="en-US" sz="1800" b="1" dirty="0"/>
              <a:t> </a:t>
            </a:r>
            <a:r>
              <a:rPr lang="en-US" sz="1800" b="1" dirty="0" err="1"/>
              <a:t>thái</a:t>
            </a:r>
            <a:r>
              <a:rPr lang="en-US" sz="1800" b="1" dirty="0"/>
              <a:t> </a:t>
            </a:r>
            <a:r>
              <a:rPr lang="en-US" sz="1800" b="1" dirty="0" err="1"/>
              <a:t>gan</a:t>
            </a:r>
            <a:r>
              <a:rPr lang="en-US" sz="1800" b="1" dirty="0"/>
              <a:t>: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Gan </a:t>
            </a:r>
            <a:r>
              <a:rPr lang="en-US" sz="1800" dirty="0" err="1"/>
              <a:t>mấp</a:t>
            </a:r>
            <a:r>
              <a:rPr lang="en-US" sz="1800" dirty="0"/>
              <a:t> </a:t>
            </a:r>
            <a:r>
              <a:rPr lang="en-US" sz="1800" dirty="0" err="1"/>
              <a:t>mé</a:t>
            </a:r>
            <a:r>
              <a:rPr lang="en-US" sz="1800" dirty="0"/>
              <a:t> </a:t>
            </a:r>
            <a:r>
              <a:rPr lang="en-US" sz="1800" dirty="0" err="1"/>
              <a:t>bờ</a:t>
            </a:r>
            <a:r>
              <a:rPr lang="en-US" sz="1800" dirty="0"/>
              <a:t> </a:t>
            </a:r>
            <a:r>
              <a:rPr lang="en-US" sz="1800" dirty="0" err="1"/>
              <a:t>sườn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CT: Gan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to, </a:t>
            </a:r>
            <a:r>
              <a:rPr lang="en-US" sz="1800" dirty="0" err="1"/>
              <a:t>bờ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,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  <a:r>
              <a:rPr lang="en-US" sz="1800" dirty="0" err="1"/>
              <a:t>trái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vài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ranh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tiêm</a:t>
            </a:r>
            <a:r>
              <a:rPr lang="en-US" sz="1800" dirty="0"/>
              <a:t> </a:t>
            </a:r>
            <a:r>
              <a:rPr lang="en-US" sz="1800" dirty="0" err="1"/>
              <a:t>ngấm</a:t>
            </a:r>
            <a:r>
              <a:rPr lang="en-US" sz="1800" dirty="0"/>
              <a:t> </a:t>
            </a:r>
            <a:r>
              <a:rPr lang="en-US" sz="1800" dirty="0" err="1"/>
              <a:t>thuốc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, </a:t>
            </a:r>
            <a:r>
              <a:rPr lang="en-US" sz="1800" dirty="0" err="1"/>
              <a:t>thải</a:t>
            </a:r>
            <a:r>
              <a:rPr lang="en-US" sz="1800" dirty="0"/>
              <a:t> </a:t>
            </a:r>
            <a:r>
              <a:rPr lang="en-US" sz="1800" dirty="0" err="1"/>
              <a:t>thuốc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tĩnh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. </a:t>
            </a:r>
            <a:r>
              <a:rPr lang="en-US" sz="1800" dirty="0" err="1"/>
              <a:t>Rải</a:t>
            </a:r>
            <a:r>
              <a:rPr lang="en-US" sz="1800" dirty="0"/>
              <a:t> </a:t>
            </a:r>
            <a:r>
              <a:rPr lang="en-US" sz="1800" dirty="0" err="1"/>
              <a:t>rác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nốt</a:t>
            </a:r>
            <a:r>
              <a:rPr lang="en-US" sz="1800" dirty="0"/>
              <a:t>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thước</a:t>
            </a:r>
            <a:r>
              <a:rPr lang="en-US" sz="1800" dirty="0"/>
              <a:t> ~ 10 mm.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giãn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sỏi</a:t>
            </a:r>
            <a:r>
              <a:rPr lang="en-US" sz="1800" dirty="0"/>
              <a:t>. </a:t>
            </a:r>
            <a:r>
              <a:rPr lang="en-US" sz="1800" dirty="0" err="1"/>
              <a:t>Tĩnh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 </a:t>
            </a:r>
            <a:r>
              <a:rPr lang="en-US" sz="1800" dirty="0" err="1"/>
              <a:t>cửa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</a:t>
            </a:r>
            <a:r>
              <a:rPr lang="en-US" sz="1800" dirty="0" err="1"/>
              <a:t>nhánh</a:t>
            </a:r>
            <a:r>
              <a:rPr lang="en-US" sz="1800" dirty="0"/>
              <a:t> </a:t>
            </a:r>
            <a:r>
              <a:rPr lang="en-US" sz="1800" dirty="0" err="1"/>
              <a:t>tĩnh</a:t>
            </a:r>
            <a:r>
              <a:rPr lang="en-US" sz="1800" dirty="0"/>
              <a:t> (T)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huyết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đầy</a:t>
            </a:r>
            <a:r>
              <a:rPr lang="en-US" sz="1800" dirty="0"/>
              <a:t> </a:t>
            </a:r>
            <a:r>
              <a:rPr lang="en-US" sz="1800" dirty="0" err="1"/>
              <a:t>lòng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.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888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VII. TÓM TẮT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21344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sz="1800" b="1" dirty="0" err="1"/>
              <a:t>Xét</a:t>
            </a:r>
            <a:r>
              <a:rPr lang="en-US" sz="1800" b="1" dirty="0"/>
              <a:t> </a:t>
            </a:r>
            <a:r>
              <a:rPr lang="en-US" sz="1800" b="1" dirty="0" err="1"/>
              <a:t>nghiệm</a:t>
            </a:r>
            <a:r>
              <a:rPr lang="en-US" sz="1800" b="1" dirty="0"/>
              <a:t> </a:t>
            </a:r>
            <a:r>
              <a:rPr lang="en-US" sz="1800" b="1" dirty="0" err="1"/>
              <a:t>khác</a:t>
            </a:r>
            <a:r>
              <a:rPr lang="en-US" sz="1800" b="1" dirty="0"/>
              <a:t>: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AFP &gt; 1000 ng/ml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CEA 1.11 ng/ml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CA 19-9 25.04 U/ml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CT: </a:t>
            </a:r>
            <a:r>
              <a:rPr lang="en-US" sz="1800" dirty="0" err="1"/>
              <a:t>Nốt</a:t>
            </a:r>
            <a:r>
              <a:rPr lang="en-US" sz="1800" dirty="0"/>
              <a:t> </a:t>
            </a:r>
            <a:r>
              <a:rPr lang="en-US" sz="1800" dirty="0" err="1"/>
              <a:t>mờ</a:t>
            </a:r>
            <a:r>
              <a:rPr lang="en-US" sz="1800" dirty="0"/>
              <a:t> </a:t>
            </a:r>
            <a:r>
              <a:rPr lang="en-US" sz="1800" dirty="0" err="1"/>
              <a:t>tròn</a:t>
            </a:r>
            <a:r>
              <a:rPr lang="en-US" sz="1800" dirty="0"/>
              <a:t> </a:t>
            </a:r>
            <a:r>
              <a:rPr lang="en-US" sz="1800" dirty="0" err="1"/>
              <a:t>đáy</a:t>
            </a:r>
            <a:r>
              <a:rPr lang="en-US" sz="1800" dirty="0"/>
              <a:t> </a:t>
            </a:r>
            <a:r>
              <a:rPr lang="en-US" sz="1800" dirty="0" err="1"/>
              <a:t>phổi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endParaRPr lang="en-US" sz="1800" dirty="0"/>
          </a:p>
          <a:p>
            <a:pPr marL="0" indent="463550">
              <a:buClr>
                <a:srgbClr val="002060"/>
              </a:buClr>
              <a:buSzPct val="100000"/>
              <a:buNone/>
            </a:pP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10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chứng</a:t>
            </a:r>
            <a:r>
              <a:rPr lang="en-US" sz="1800" dirty="0"/>
              <a:t> </a:t>
            </a:r>
            <a:r>
              <a:rPr lang="en-US" sz="1800" dirty="0" err="1"/>
              <a:t>suy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bào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,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chứng</a:t>
            </a:r>
            <a:r>
              <a:rPr lang="en-US" sz="1800" dirty="0"/>
              <a:t>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áp</a:t>
            </a:r>
            <a:r>
              <a:rPr lang="en-US" sz="1800" dirty="0"/>
              <a:t> </a:t>
            </a:r>
            <a:r>
              <a:rPr lang="en-US" sz="1800" dirty="0" err="1"/>
              <a:t>lực</a:t>
            </a:r>
            <a:r>
              <a:rPr lang="en-US" sz="1800" dirty="0"/>
              <a:t> </a:t>
            </a:r>
            <a:r>
              <a:rPr lang="en-US" sz="1800" dirty="0" err="1"/>
              <a:t>tĩnh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 </a:t>
            </a:r>
            <a:r>
              <a:rPr lang="en-US" sz="1800" dirty="0" err="1"/>
              <a:t>cửa</a:t>
            </a:r>
            <a:r>
              <a:rPr lang="en-US" sz="1800" dirty="0"/>
              <a:t>,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thuyên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6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VIII. CHẨN ĐOÁN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59981" y="1152475"/>
            <a:ext cx="8290560" cy="90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sz="1800" dirty="0"/>
              <a:t>HCC </a:t>
            </a:r>
            <a:r>
              <a:rPr lang="en-US" sz="1800" dirty="0" err="1"/>
              <a:t>giai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IVB T2N0M1 / </a:t>
            </a:r>
            <a:r>
              <a:rPr lang="en-US" sz="1800" dirty="0" err="1"/>
              <a:t>Xơ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Child B – </a:t>
            </a:r>
            <a:r>
              <a:rPr lang="en-US" sz="1800" dirty="0" err="1"/>
              <a:t>Viêm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771832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IX. ĐIỀU TRỊ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234224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sz="2000" b="1" dirty="0"/>
              <a:t>1. </a:t>
            </a:r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điều</a:t>
            </a:r>
            <a:r>
              <a:rPr lang="en-US" sz="2000" b="1" dirty="0"/>
              <a:t> </a:t>
            </a:r>
            <a:r>
              <a:rPr lang="en-US" sz="2000" b="1" dirty="0" err="1"/>
              <a:t>trị</a:t>
            </a:r>
            <a:endParaRPr lang="en-US" sz="2000" b="1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đau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chăm</a:t>
            </a:r>
            <a:r>
              <a:rPr lang="en-US" sz="1800" dirty="0"/>
              <a:t> </a:t>
            </a:r>
            <a:r>
              <a:rPr lang="en-US" sz="1800" dirty="0" err="1"/>
              <a:t>sóc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nhẹ</a:t>
            </a:r>
            <a:r>
              <a:rPr lang="en-US" sz="1800" dirty="0"/>
              <a:t> </a:t>
            </a:r>
            <a:r>
              <a:rPr lang="en-US" sz="1800" dirty="0" err="1"/>
              <a:t>triệu</a:t>
            </a:r>
            <a:r>
              <a:rPr lang="en-US" sz="1800" dirty="0"/>
              <a:t> </a:t>
            </a:r>
            <a:r>
              <a:rPr lang="en-US" sz="1800" dirty="0" err="1"/>
              <a:t>chứng</a:t>
            </a:r>
            <a:endParaRPr 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Thuốc</a:t>
            </a:r>
            <a:r>
              <a:rPr lang="en-US" sz="2000" b="1" dirty="0"/>
              <a:t> </a:t>
            </a:r>
            <a:r>
              <a:rPr lang="en-US" sz="2000" b="1" dirty="0" err="1"/>
              <a:t>cụ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endParaRPr lang="en-US" sz="2000" b="1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Quinrox</a:t>
            </a:r>
            <a:r>
              <a:rPr lang="en-US" sz="1800" dirty="0"/>
              <a:t> 400/40 x 02 </a:t>
            </a:r>
            <a:r>
              <a:rPr lang="en-US" sz="1800" dirty="0" err="1"/>
              <a:t>lọ</a:t>
            </a:r>
            <a:r>
              <a:rPr lang="en-US" sz="1800" dirty="0"/>
              <a:t>/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tĩnh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 </a:t>
            </a:r>
            <a:r>
              <a:rPr lang="en-US" sz="1800" dirty="0" err="1"/>
              <a:t>sáng</a:t>
            </a:r>
            <a:r>
              <a:rPr lang="en-US" sz="1800" dirty="0"/>
              <a:t>/</a:t>
            </a:r>
            <a:r>
              <a:rPr lang="en-US" sz="1800" dirty="0" err="1"/>
              <a:t>chiều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Eroleucin</a:t>
            </a:r>
            <a:r>
              <a:rPr lang="en-US" sz="1800" dirty="0"/>
              <a:t> x 01 </a:t>
            </a:r>
            <a:r>
              <a:rPr lang="en-US" sz="1800" dirty="0" err="1"/>
              <a:t>gói</a:t>
            </a:r>
            <a:r>
              <a:rPr lang="en-US" sz="1800" dirty="0"/>
              <a:t>/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uống</a:t>
            </a:r>
            <a:r>
              <a:rPr lang="en-US" sz="1800" dirty="0"/>
              <a:t> </a:t>
            </a:r>
            <a:r>
              <a:rPr lang="en-US" sz="1800" dirty="0" err="1"/>
              <a:t>sáng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Algesin</a:t>
            </a:r>
            <a:r>
              <a:rPr lang="en-US" sz="1800" dirty="0"/>
              <a:t>-N x 02 </a:t>
            </a:r>
            <a:r>
              <a:rPr lang="en-US" sz="1800" dirty="0" err="1"/>
              <a:t>ống</a:t>
            </a:r>
            <a:r>
              <a:rPr lang="en-US" sz="1800" dirty="0"/>
              <a:t>/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tiêm</a:t>
            </a:r>
            <a:r>
              <a:rPr lang="en-US" sz="1800" dirty="0"/>
              <a:t> </a:t>
            </a:r>
            <a:r>
              <a:rPr lang="en-US" sz="1800" dirty="0" err="1"/>
              <a:t>bắp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942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X. TIÊN LƯỢNG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414528" y="1152474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xấu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8380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DA55-1037-7DE2-D30C-FD9290A4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00" y="1890750"/>
            <a:ext cx="6261600" cy="1362000"/>
          </a:xfrm>
        </p:spPr>
        <p:txBody>
          <a:bodyPr/>
          <a:lstStyle/>
          <a:p>
            <a:r>
              <a:rPr lang="en-US" dirty="0"/>
              <a:t>THANKS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781F5-B36E-EFA6-2943-4C8701B2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0" y="183465"/>
            <a:ext cx="1004554" cy="10045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5069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II. LÝ DO VÀO VIỆN 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414528" y="1152475"/>
            <a:ext cx="8290560" cy="1663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Chán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, </a:t>
            </a:r>
            <a:r>
              <a:rPr lang="en-US" sz="1800" dirty="0" err="1"/>
              <a:t>đau</a:t>
            </a:r>
            <a:r>
              <a:rPr lang="en-US" sz="1800" dirty="0"/>
              <a:t> </a:t>
            </a:r>
            <a:r>
              <a:rPr lang="en-US" sz="1800" dirty="0" err="1"/>
              <a:t>vùng</a:t>
            </a:r>
            <a:r>
              <a:rPr lang="en-US" sz="1800" dirty="0"/>
              <a:t> </a:t>
            </a:r>
            <a:r>
              <a:rPr lang="en-US" sz="1800" dirty="0" err="1"/>
              <a:t>thượng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lệch</a:t>
            </a:r>
            <a:r>
              <a:rPr lang="en-US" sz="1800" dirty="0"/>
              <a:t> (P)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413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III. BỆNH SỬ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304800" y="972404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3550">
              <a:buClr>
                <a:schemeClr val="dk1"/>
              </a:buClr>
              <a:buSzPts val="1100"/>
              <a:buNone/>
              <a:tabLst>
                <a:tab pos="463550" algn="l"/>
              </a:tabLst>
            </a:pPr>
            <a:r>
              <a:rPr lang="en-US" sz="1800" dirty="0" err="1"/>
              <a:t>Tháng</a:t>
            </a:r>
            <a:r>
              <a:rPr lang="en-US" sz="1800" dirty="0"/>
              <a:t> 03/2022, BN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chán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, </a:t>
            </a:r>
            <a:r>
              <a:rPr lang="en-US" sz="1800" dirty="0" err="1"/>
              <a:t>chướng</a:t>
            </a:r>
            <a:r>
              <a:rPr lang="en-US" sz="1800" dirty="0"/>
              <a:t> </a:t>
            </a:r>
            <a:r>
              <a:rPr lang="en-US" sz="1800" dirty="0" err="1"/>
              <a:t>bụng</a:t>
            </a:r>
            <a:r>
              <a:rPr lang="en-US" sz="1800" dirty="0"/>
              <a:t>, </a:t>
            </a:r>
            <a:r>
              <a:rPr lang="en-US" sz="1800" dirty="0" err="1"/>
              <a:t>đầy</a:t>
            </a:r>
            <a:r>
              <a:rPr lang="en-US" sz="1800" dirty="0"/>
              <a:t> </a:t>
            </a:r>
            <a:r>
              <a:rPr lang="en-US" sz="1800" dirty="0" err="1"/>
              <a:t>hơi</a:t>
            </a:r>
            <a:r>
              <a:rPr lang="en-US" sz="1800" dirty="0"/>
              <a:t> (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 </a:t>
            </a:r>
            <a:r>
              <a:rPr lang="en-US" sz="1800" dirty="0" err="1"/>
              <a:t>dầu</a:t>
            </a:r>
            <a:r>
              <a:rPr lang="en-US" sz="1800" dirty="0"/>
              <a:t> </a:t>
            </a:r>
            <a:r>
              <a:rPr lang="en-US" sz="1800" dirty="0" err="1"/>
              <a:t>mỡ</a:t>
            </a:r>
            <a:r>
              <a:rPr lang="en-US" sz="1800" dirty="0"/>
              <a:t>). BN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mua</a:t>
            </a:r>
            <a:r>
              <a:rPr lang="en-US" sz="1800" dirty="0"/>
              <a:t> </a:t>
            </a:r>
            <a:r>
              <a:rPr lang="en-US" sz="1800" dirty="0" err="1"/>
              <a:t>thuốc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dạ</a:t>
            </a:r>
            <a:r>
              <a:rPr lang="en-US" sz="1800" dirty="0"/>
              <a:t> </a:t>
            </a:r>
            <a:r>
              <a:rPr lang="en-US" sz="1800" dirty="0" err="1"/>
              <a:t>dày</a:t>
            </a:r>
            <a:r>
              <a:rPr lang="en-US" sz="1800" dirty="0"/>
              <a:t> (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) </a:t>
            </a:r>
            <a:r>
              <a:rPr lang="en-US" sz="1800" dirty="0" err="1"/>
              <a:t>nhưng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đỡ</a:t>
            </a:r>
            <a:r>
              <a:rPr lang="en-US" sz="1800" dirty="0"/>
              <a:t>.</a:t>
            </a:r>
          </a:p>
          <a:p>
            <a:pPr marL="0" indent="463550">
              <a:buClr>
                <a:schemeClr val="dk1"/>
              </a:buClr>
              <a:buSzPts val="1100"/>
              <a:buNone/>
              <a:tabLst>
                <a:tab pos="463550" algn="l"/>
              </a:tabLst>
            </a:pPr>
            <a:r>
              <a:rPr lang="en-US" sz="1800" dirty="0" err="1"/>
              <a:t>Tháng</a:t>
            </a:r>
            <a:r>
              <a:rPr lang="en-US" sz="1800" dirty="0"/>
              <a:t> 05/2022,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triệu</a:t>
            </a:r>
            <a:r>
              <a:rPr lang="en-US" sz="1800" dirty="0"/>
              <a:t> </a:t>
            </a:r>
            <a:r>
              <a:rPr lang="en-US" sz="1800" dirty="0" err="1"/>
              <a:t>chứng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thuyên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. </a:t>
            </a:r>
            <a:r>
              <a:rPr lang="en-US" sz="1800" dirty="0" err="1"/>
              <a:t>Kèm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BN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r>
              <a:rPr lang="en-US" sz="1800" dirty="0"/>
              <a:t> BN </a:t>
            </a:r>
            <a:r>
              <a:rPr lang="en-US" sz="1800" dirty="0" err="1"/>
              <a:t>vàng</a:t>
            </a:r>
            <a:r>
              <a:rPr lang="en-US" sz="1800" dirty="0"/>
              <a:t> da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dần</a:t>
            </a:r>
            <a:r>
              <a:rPr lang="en-US" sz="1800" dirty="0"/>
              <a:t>, </a:t>
            </a:r>
            <a:r>
              <a:rPr lang="en-US" sz="1800" dirty="0" err="1"/>
              <a:t>đau</a:t>
            </a:r>
            <a:r>
              <a:rPr lang="en-US" sz="1800" dirty="0"/>
              <a:t> </a:t>
            </a:r>
            <a:r>
              <a:rPr lang="en-US" sz="1800" dirty="0" err="1"/>
              <a:t>âm</a:t>
            </a:r>
            <a:r>
              <a:rPr lang="en-US" sz="1800" dirty="0"/>
              <a:t> ỷ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 err="1"/>
              <a:t>ngảy</a:t>
            </a:r>
            <a:r>
              <a:rPr lang="en-US" sz="1800" dirty="0"/>
              <a:t> </a:t>
            </a:r>
            <a:r>
              <a:rPr lang="en-US" sz="1800" dirty="0" err="1"/>
              <a:t>vùng</a:t>
            </a:r>
            <a:r>
              <a:rPr lang="en-US" sz="1800" dirty="0"/>
              <a:t> </a:t>
            </a:r>
            <a:r>
              <a:rPr lang="en-US" sz="1800" dirty="0" err="1"/>
              <a:t>thượng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, </a:t>
            </a:r>
            <a:r>
              <a:rPr lang="en-US" sz="1800" dirty="0" err="1"/>
              <a:t>đau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bữa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tư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đau</a:t>
            </a:r>
            <a:r>
              <a:rPr lang="en-US" sz="1800" dirty="0"/>
              <a:t>, </a:t>
            </a:r>
            <a:r>
              <a:rPr lang="en-US" sz="1800" dirty="0" err="1"/>
              <a:t>mệt</a:t>
            </a:r>
            <a:r>
              <a:rPr lang="en-US" sz="1800" dirty="0"/>
              <a:t> </a:t>
            </a:r>
            <a:r>
              <a:rPr lang="en-US" sz="1800" dirty="0" err="1"/>
              <a:t>mỏi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, </a:t>
            </a:r>
            <a:r>
              <a:rPr lang="en-US" sz="1800" dirty="0" err="1"/>
              <a:t>bủn</a:t>
            </a:r>
            <a:r>
              <a:rPr lang="en-US" sz="1800" dirty="0"/>
              <a:t> </a:t>
            </a:r>
            <a:r>
              <a:rPr lang="en-US" sz="1800" dirty="0" err="1"/>
              <a:t>rủn</a:t>
            </a:r>
            <a:r>
              <a:rPr lang="en-US" sz="1800" dirty="0"/>
              <a:t> </a:t>
            </a:r>
            <a:r>
              <a:rPr lang="en-US" sz="1800" dirty="0" err="1"/>
              <a:t>tay</a:t>
            </a:r>
            <a:r>
              <a:rPr lang="en-US" sz="1800" dirty="0"/>
              <a:t> </a:t>
            </a:r>
            <a:r>
              <a:rPr lang="en-US" sz="1800" dirty="0" err="1"/>
              <a:t>chân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lao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. BN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khám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Bạch</a:t>
            </a:r>
            <a:r>
              <a:rPr lang="en-US" sz="1800" dirty="0"/>
              <a:t> Mai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chẩn</a:t>
            </a:r>
            <a:r>
              <a:rPr lang="en-US" sz="1800" dirty="0"/>
              <a:t> </a:t>
            </a:r>
            <a:r>
              <a:rPr lang="en-US" sz="1800" dirty="0" err="1"/>
              <a:t>đoán</a:t>
            </a:r>
            <a:r>
              <a:rPr lang="en-US" sz="1800" dirty="0"/>
              <a:t> </a:t>
            </a:r>
            <a:r>
              <a:rPr lang="en-US" sz="1800" dirty="0" err="1"/>
              <a:t>viêm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B, </a:t>
            </a:r>
            <a:r>
              <a:rPr lang="en-US" sz="1800" dirty="0" err="1"/>
              <a:t>xơ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,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dõi</a:t>
            </a:r>
            <a:r>
              <a:rPr lang="en-US" sz="1800" dirty="0"/>
              <a:t> K </a:t>
            </a:r>
            <a:r>
              <a:rPr lang="en-US" sz="1800" dirty="0" err="1"/>
              <a:t>gan</a:t>
            </a:r>
            <a:r>
              <a:rPr lang="en-US" sz="1800" dirty="0"/>
              <a:t>. Sau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sang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K </a:t>
            </a:r>
            <a:r>
              <a:rPr lang="en-US" sz="1800" dirty="0" err="1"/>
              <a:t>Tân</a:t>
            </a:r>
            <a:r>
              <a:rPr lang="en-US" sz="1800" dirty="0"/>
              <a:t> </a:t>
            </a:r>
            <a:r>
              <a:rPr lang="en-US" sz="1800" dirty="0" err="1"/>
              <a:t>Triều</a:t>
            </a:r>
            <a:r>
              <a:rPr lang="en-US" sz="1800" dirty="0"/>
              <a:t> </a:t>
            </a:r>
            <a:r>
              <a:rPr lang="en-US" sz="1800" dirty="0" err="1"/>
              <a:t>khám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xét</a:t>
            </a:r>
            <a:r>
              <a:rPr lang="en-US" sz="1800" dirty="0"/>
              <a:t> </a:t>
            </a:r>
            <a:r>
              <a:rPr lang="en-US" sz="1800" dirty="0" err="1"/>
              <a:t>nghiệm</a:t>
            </a:r>
            <a:r>
              <a:rPr lang="en-US" sz="1800" dirty="0"/>
              <a:t> (</a:t>
            </a:r>
            <a:r>
              <a:rPr lang="en-US" sz="1800" dirty="0" err="1"/>
              <a:t>chọc</a:t>
            </a:r>
            <a:r>
              <a:rPr lang="en-US" sz="1800" dirty="0"/>
              <a:t> </a:t>
            </a:r>
            <a:r>
              <a:rPr lang="en-US" sz="1800" dirty="0" err="1"/>
              <a:t>hút</a:t>
            </a:r>
            <a:r>
              <a:rPr lang="en-US" sz="1800" dirty="0"/>
              <a:t> </a:t>
            </a:r>
            <a:r>
              <a:rPr lang="en-US" sz="1800" dirty="0" err="1"/>
              <a:t>kim</a:t>
            </a:r>
            <a:r>
              <a:rPr lang="en-US" sz="1800" dirty="0"/>
              <a:t> </a:t>
            </a:r>
            <a:r>
              <a:rPr lang="en-US" sz="1800" dirty="0" err="1"/>
              <a:t>nhỏ</a:t>
            </a:r>
            <a:r>
              <a:rPr lang="en-US" sz="1800" dirty="0"/>
              <a:t>)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chẩn</a:t>
            </a:r>
            <a:r>
              <a:rPr lang="en-US" sz="1800" dirty="0"/>
              <a:t> </a:t>
            </a:r>
            <a:r>
              <a:rPr lang="en-US" sz="1800" dirty="0" err="1"/>
              <a:t>đoán</a:t>
            </a:r>
            <a:r>
              <a:rPr lang="en-US" sz="1800" dirty="0"/>
              <a:t> K </a:t>
            </a:r>
            <a:r>
              <a:rPr lang="en-US" sz="1800" dirty="0" err="1"/>
              <a:t>gan</a:t>
            </a:r>
            <a:r>
              <a:rPr lang="en-US" sz="1800" dirty="0"/>
              <a:t> /  </a:t>
            </a:r>
            <a:r>
              <a:rPr lang="en-US" sz="1800" dirty="0" err="1"/>
              <a:t>Xơ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– </a:t>
            </a:r>
            <a:r>
              <a:rPr lang="en-US" sz="1800" dirty="0" err="1"/>
              <a:t>Viêm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B. BN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đây</a:t>
            </a:r>
            <a:r>
              <a:rPr lang="en-US" sz="1800" dirty="0"/>
              <a:t> </a:t>
            </a:r>
            <a:r>
              <a:rPr lang="en-US" sz="1800" dirty="0" err="1"/>
              <a:t>viêm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B, </a:t>
            </a:r>
            <a:r>
              <a:rPr lang="en-US" sz="1800" dirty="0" err="1"/>
              <a:t>xơ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5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nhà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8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III. BỆNH SỬ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329184" y="969594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2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, BN </a:t>
            </a:r>
            <a:r>
              <a:rPr lang="en-US" sz="1800" dirty="0" err="1"/>
              <a:t>thấy</a:t>
            </a:r>
            <a:r>
              <a:rPr lang="en-US" sz="1800" dirty="0"/>
              <a:t> </a:t>
            </a:r>
            <a:r>
              <a:rPr lang="en-US" sz="1800" dirty="0" err="1"/>
              <a:t>đau</a:t>
            </a:r>
            <a:r>
              <a:rPr lang="en-US" sz="1800" dirty="0"/>
              <a:t> </a:t>
            </a:r>
            <a:r>
              <a:rPr lang="en-US" sz="1800" dirty="0" err="1"/>
              <a:t>thượng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lệch</a:t>
            </a:r>
            <a:r>
              <a:rPr lang="en-US" sz="1800" dirty="0"/>
              <a:t> (P)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,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 err="1"/>
              <a:t>ngày</a:t>
            </a:r>
            <a:r>
              <a:rPr lang="en-US" sz="1800" dirty="0"/>
              <a:t>, </a:t>
            </a:r>
            <a:r>
              <a:rPr lang="en-US" sz="1800" dirty="0" err="1"/>
              <a:t>khiến</a:t>
            </a:r>
            <a:r>
              <a:rPr lang="en-US" sz="1800" dirty="0"/>
              <a:t> BN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ngủ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 </a:t>
            </a:r>
            <a:r>
              <a:rPr lang="en-US" sz="1800" dirty="0" err="1"/>
              <a:t>uống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, </a:t>
            </a:r>
            <a:r>
              <a:rPr lang="en-US" sz="1800" dirty="0" err="1"/>
              <a:t>tiểu</a:t>
            </a:r>
            <a:r>
              <a:rPr lang="en-US" sz="1800" dirty="0"/>
              <a:t> ~1000 ml/</a:t>
            </a:r>
            <a:r>
              <a:rPr lang="en-US" sz="1800" dirty="0" err="1"/>
              <a:t>ngày</a:t>
            </a:r>
            <a:r>
              <a:rPr lang="en-US" sz="1800" dirty="0"/>
              <a:t>,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tiểu</a:t>
            </a:r>
            <a:r>
              <a:rPr lang="en-US" sz="1800" dirty="0"/>
              <a:t> </a:t>
            </a:r>
            <a:r>
              <a:rPr lang="en-US" sz="1800" dirty="0" err="1"/>
              <a:t>sẫm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, </a:t>
            </a:r>
            <a:r>
              <a:rPr lang="en-US" sz="1800" dirty="0" err="1"/>
              <a:t>đại</a:t>
            </a:r>
            <a:r>
              <a:rPr lang="en-US" sz="1800" dirty="0"/>
              <a:t> </a:t>
            </a:r>
            <a:r>
              <a:rPr lang="en-US" sz="1800" dirty="0" err="1"/>
              <a:t>tiện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bình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, </a:t>
            </a:r>
            <a:r>
              <a:rPr lang="en-US" sz="1800" dirty="0" err="1"/>
              <a:t>sút</a:t>
            </a:r>
            <a:r>
              <a:rPr lang="en-US" sz="1800" dirty="0"/>
              <a:t> ~10 kg/3 </a:t>
            </a:r>
            <a:r>
              <a:rPr lang="en-US" sz="1800" dirty="0" err="1"/>
              <a:t>tháng</a:t>
            </a:r>
            <a:r>
              <a:rPr lang="en-US" sz="1800" dirty="0"/>
              <a:t>. BN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khám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khoa K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hữu</a:t>
            </a:r>
            <a:r>
              <a:rPr lang="en-US" sz="1800" dirty="0"/>
              <a:t> </a:t>
            </a:r>
            <a:r>
              <a:rPr lang="en-US" sz="1800" dirty="0" err="1"/>
              <a:t>nghị</a:t>
            </a:r>
            <a:r>
              <a:rPr lang="en-US" sz="1800" dirty="0"/>
              <a:t> </a:t>
            </a:r>
            <a:r>
              <a:rPr lang="en-US" sz="1800" dirty="0" err="1"/>
              <a:t>Việt</a:t>
            </a:r>
            <a:r>
              <a:rPr lang="en-US" sz="1800" dirty="0"/>
              <a:t> </a:t>
            </a:r>
            <a:r>
              <a:rPr lang="en-US" sz="1800" dirty="0" err="1"/>
              <a:t>Tiệp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chẩn</a:t>
            </a:r>
            <a:r>
              <a:rPr lang="en-US" sz="1800" dirty="0"/>
              <a:t> </a:t>
            </a:r>
            <a:r>
              <a:rPr lang="en-US" sz="1800" dirty="0" err="1"/>
              <a:t>đoán</a:t>
            </a:r>
            <a:r>
              <a:rPr lang="en-US" sz="1800" dirty="0"/>
              <a:t> K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bào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/ </a:t>
            </a:r>
            <a:r>
              <a:rPr lang="en-US" sz="1800" dirty="0" err="1"/>
              <a:t>Viêm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 B – </a:t>
            </a:r>
            <a:r>
              <a:rPr lang="en-US" sz="1800" dirty="0" err="1"/>
              <a:t>Xơ</a:t>
            </a:r>
            <a:r>
              <a:rPr lang="en-US" sz="1800" dirty="0"/>
              <a:t> </a:t>
            </a:r>
            <a:r>
              <a:rPr lang="en-US" sz="1800" dirty="0" err="1"/>
              <a:t>gan</a:t>
            </a:r>
            <a:r>
              <a:rPr lang="en-US" sz="1800" dirty="0"/>
              <a:t>. BN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nhẹ</a:t>
            </a:r>
            <a:r>
              <a:rPr lang="en-US" sz="1800" dirty="0"/>
              <a:t> </a:t>
            </a:r>
            <a:r>
              <a:rPr lang="en-US" sz="1800" dirty="0" err="1"/>
              <a:t>triệu</a:t>
            </a:r>
            <a:r>
              <a:rPr lang="en-US" sz="1800" dirty="0"/>
              <a:t> </a:t>
            </a:r>
            <a:r>
              <a:rPr lang="en-US" sz="1800" dirty="0" err="1"/>
              <a:t>chứng</a:t>
            </a:r>
            <a:r>
              <a:rPr lang="en-US" sz="1800" dirty="0"/>
              <a:t> </a:t>
            </a:r>
            <a:r>
              <a:rPr lang="en-US" sz="1800" dirty="0" err="1"/>
              <a:t>ung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.</a:t>
            </a:r>
          </a:p>
          <a:p>
            <a:pPr marL="0" lvl="0" indent="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(14/06/2022) </a:t>
            </a:r>
            <a:r>
              <a:rPr lang="en-US" sz="1800" dirty="0" err="1"/>
              <a:t>sau</a:t>
            </a:r>
            <a:r>
              <a:rPr lang="en-US" sz="1800" dirty="0"/>
              <a:t> 10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, BN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đau</a:t>
            </a:r>
            <a:r>
              <a:rPr lang="en-US" sz="1800" dirty="0"/>
              <a:t> </a:t>
            </a:r>
            <a:r>
              <a:rPr lang="en-US" sz="1800" dirty="0" err="1"/>
              <a:t>thượng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lệch</a:t>
            </a:r>
            <a:r>
              <a:rPr lang="en-US" sz="1800" dirty="0"/>
              <a:t> (P) </a:t>
            </a:r>
            <a:r>
              <a:rPr lang="en-US" sz="1800" dirty="0" err="1"/>
              <a:t>âm</a:t>
            </a:r>
            <a:r>
              <a:rPr lang="en-US" sz="1800" dirty="0"/>
              <a:t> ỉ,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, </a:t>
            </a:r>
            <a:r>
              <a:rPr lang="en-US" sz="1800" dirty="0" err="1"/>
              <a:t>vàng</a:t>
            </a:r>
            <a:r>
              <a:rPr lang="en-US" sz="1800" dirty="0"/>
              <a:t> da, </a:t>
            </a:r>
            <a:r>
              <a:rPr lang="en-US" sz="1800" dirty="0" err="1"/>
              <a:t>vàng</a:t>
            </a:r>
            <a:r>
              <a:rPr lang="en-US" sz="1800" dirty="0"/>
              <a:t> </a:t>
            </a:r>
            <a:r>
              <a:rPr lang="en-US" sz="1800" dirty="0" err="1"/>
              <a:t>mắt</a:t>
            </a:r>
            <a:r>
              <a:rPr lang="en-US" sz="1800" dirty="0"/>
              <a:t>, </a:t>
            </a:r>
            <a:r>
              <a:rPr lang="en-US" sz="1800" dirty="0" err="1"/>
              <a:t>ăn</a:t>
            </a:r>
            <a:r>
              <a:rPr lang="en-US" sz="1800" dirty="0"/>
              <a:t> </a:t>
            </a:r>
            <a:r>
              <a:rPr lang="en-US" sz="1800" dirty="0" err="1"/>
              <a:t>ngủ</a:t>
            </a:r>
            <a:r>
              <a:rPr lang="en-US" sz="1800" dirty="0"/>
              <a:t> </a:t>
            </a:r>
            <a:r>
              <a:rPr lang="en-US" sz="1800" dirty="0" err="1"/>
              <a:t>kém</a:t>
            </a:r>
            <a:r>
              <a:rPr lang="en-US" sz="1800" dirty="0"/>
              <a:t>, </a:t>
            </a:r>
            <a:r>
              <a:rPr lang="en-US" sz="1800" dirty="0" err="1"/>
              <a:t>mệt</a:t>
            </a:r>
            <a:r>
              <a:rPr lang="en-US" sz="1800" dirty="0"/>
              <a:t> </a:t>
            </a:r>
            <a:r>
              <a:rPr lang="en-US" sz="1800" dirty="0" err="1"/>
              <a:t>mỏi</a:t>
            </a:r>
            <a:r>
              <a:rPr lang="en-US" sz="1800" dirty="0"/>
              <a:t>, </a:t>
            </a:r>
            <a:r>
              <a:rPr lang="en-US" sz="1800" dirty="0" err="1"/>
              <a:t>đại</a:t>
            </a:r>
            <a:r>
              <a:rPr lang="en-US" sz="1800" dirty="0"/>
              <a:t> </a:t>
            </a:r>
            <a:r>
              <a:rPr lang="en-US" sz="1800" dirty="0" err="1"/>
              <a:t>tiểu</a:t>
            </a:r>
            <a:r>
              <a:rPr lang="en-US" sz="1800" dirty="0"/>
              <a:t> </a:t>
            </a:r>
            <a:r>
              <a:rPr lang="en-US" sz="1800" dirty="0" err="1"/>
              <a:t>tiện</a:t>
            </a:r>
            <a:r>
              <a:rPr lang="en-US" sz="1800" dirty="0"/>
              <a:t> </a:t>
            </a:r>
            <a:r>
              <a:rPr lang="en-US" sz="1800" dirty="0" err="1"/>
              <a:t>bình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84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IV. TIỀN SỬ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414528" y="1152474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 b="1" dirty="0"/>
              <a:t>1. </a:t>
            </a:r>
            <a:r>
              <a:rPr lang="en-US" sz="2000" b="1" dirty="0" err="1"/>
              <a:t>Bản</a:t>
            </a:r>
            <a:r>
              <a:rPr lang="en-US" sz="2000" b="1" dirty="0"/>
              <a:t> </a:t>
            </a:r>
            <a:r>
              <a:rPr lang="en-US" sz="2000" b="1" dirty="0" err="1"/>
              <a:t>thân</a:t>
            </a:r>
            <a:endParaRPr lang="en-US" sz="20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HbsAg</a:t>
            </a:r>
            <a:r>
              <a:rPr lang="en-US" sz="1800" dirty="0"/>
              <a:t> (+)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Bạch</a:t>
            </a:r>
            <a:r>
              <a:rPr lang="en-US" sz="1800" dirty="0"/>
              <a:t> Mai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đây</a:t>
            </a:r>
            <a:r>
              <a:rPr lang="en-US" sz="1800" dirty="0"/>
              <a:t> 3 </a:t>
            </a:r>
            <a:r>
              <a:rPr lang="en-US" sz="1800" dirty="0" err="1"/>
              <a:t>tháng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tiền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nghiện</a:t>
            </a:r>
            <a:r>
              <a:rPr lang="en-US" sz="1800" dirty="0"/>
              <a:t> </a:t>
            </a:r>
            <a:r>
              <a:rPr lang="en-US" sz="1800" dirty="0" err="1"/>
              <a:t>rượu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Hút</a:t>
            </a:r>
            <a:r>
              <a:rPr lang="en-US" sz="1800" dirty="0"/>
              <a:t> </a:t>
            </a:r>
            <a:r>
              <a:rPr lang="en-US" sz="1800" dirty="0" err="1"/>
              <a:t>thuốc</a:t>
            </a:r>
            <a:r>
              <a:rPr lang="en-US" sz="1800" dirty="0"/>
              <a:t> </a:t>
            </a:r>
            <a:r>
              <a:rPr lang="en-US" sz="1800" dirty="0" err="1"/>
              <a:t>lá</a:t>
            </a:r>
            <a:r>
              <a:rPr lang="en-US" sz="1800" dirty="0"/>
              <a:t> 15 </a:t>
            </a:r>
            <a:r>
              <a:rPr lang="en-US" sz="1800" dirty="0" err="1"/>
              <a:t>năm</a:t>
            </a:r>
            <a:r>
              <a:rPr lang="en-US" sz="1800" dirty="0"/>
              <a:t> (1 bao/</a:t>
            </a:r>
            <a:r>
              <a:rPr lang="en-US" sz="1800" dirty="0" err="1"/>
              <a:t>ngày</a:t>
            </a:r>
            <a:r>
              <a:rPr lang="en-US" sz="1800" dirty="0"/>
              <a:t>),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đây</a:t>
            </a:r>
            <a:r>
              <a:rPr lang="en-US" sz="1800" dirty="0"/>
              <a:t> 3 </a:t>
            </a:r>
            <a:r>
              <a:rPr lang="en-US" sz="1800" dirty="0" err="1"/>
              <a:t>tháng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mạn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 b="1" dirty="0"/>
              <a:t>2. Gia </a:t>
            </a:r>
            <a:r>
              <a:rPr lang="en-US" sz="2000" b="1" dirty="0" err="1"/>
              <a:t>đình</a:t>
            </a:r>
            <a:endParaRPr lang="en-US" sz="2000" b="1" dirty="0"/>
          </a:p>
          <a:p>
            <a:pPr marL="342900" indent="-34290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ai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/>
              <a:t> </a:t>
            </a:r>
            <a:r>
              <a:rPr lang="en-US" sz="1800" dirty="0" err="1"/>
              <a:t>đình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HBsAg (+)</a:t>
            </a:r>
          </a:p>
        </p:txBody>
      </p:sp>
    </p:spTree>
    <p:extLst>
      <p:ext uri="{BB962C8B-B14F-4D97-AF65-F5344CB8AC3E}">
        <p14:creationId xmlns:p14="http://schemas.microsoft.com/office/powerpoint/2010/main" val="351460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 KHÁM BỆNH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426720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 b="1" dirty="0"/>
              <a:t>1. </a:t>
            </a:r>
            <a:r>
              <a:rPr lang="en-US" sz="2000" b="1" dirty="0" err="1"/>
              <a:t>Toàn</a:t>
            </a:r>
            <a:r>
              <a:rPr lang="en-US" sz="2000" b="1" dirty="0"/>
              <a:t> </a:t>
            </a:r>
            <a:r>
              <a:rPr lang="en-US" sz="2000" b="1" dirty="0" err="1"/>
              <a:t>thân</a:t>
            </a:r>
            <a:endParaRPr lang="en-US" sz="2000" b="1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BN </a:t>
            </a:r>
            <a:r>
              <a:rPr lang="en-US" sz="1800" dirty="0" err="1"/>
              <a:t>tỉnh</a:t>
            </a:r>
            <a:r>
              <a:rPr lang="en-US" sz="1800" dirty="0"/>
              <a:t>,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xúc</a:t>
            </a:r>
            <a:r>
              <a:rPr lang="en-US" sz="1800" dirty="0"/>
              <a:t> </a:t>
            </a:r>
            <a:r>
              <a:rPr lang="en-US" sz="1800" dirty="0" err="1"/>
              <a:t>tốt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Da </a:t>
            </a:r>
            <a:r>
              <a:rPr lang="en-US" sz="1800" dirty="0" err="1"/>
              <a:t>niêm</a:t>
            </a:r>
            <a:r>
              <a:rPr lang="en-US" sz="1800" dirty="0"/>
              <a:t> </a:t>
            </a:r>
            <a:r>
              <a:rPr lang="en-US" sz="1800" dirty="0" err="1"/>
              <a:t>mạc</a:t>
            </a:r>
            <a:r>
              <a:rPr lang="en-US" sz="1800" dirty="0"/>
              <a:t> </a:t>
            </a:r>
            <a:r>
              <a:rPr lang="en-US" sz="1800" dirty="0" err="1"/>
              <a:t>sạm</a:t>
            </a:r>
            <a:r>
              <a:rPr lang="en-US" sz="1800" dirty="0"/>
              <a:t>, </a:t>
            </a:r>
            <a:r>
              <a:rPr lang="en-US" sz="1800" dirty="0" err="1"/>
              <a:t>vàng</a:t>
            </a:r>
            <a:r>
              <a:rPr lang="en-US" sz="1800" dirty="0"/>
              <a:t>, </a:t>
            </a:r>
            <a:r>
              <a:rPr lang="en-US" sz="1800" dirty="0" err="1"/>
              <a:t>củng</a:t>
            </a:r>
            <a:r>
              <a:rPr lang="en-US" sz="1800" dirty="0"/>
              <a:t> </a:t>
            </a:r>
            <a:r>
              <a:rPr lang="en-US" sz="1800" dirty="0" err="1"/>
              <a:t>mạc</a:t>
            </a:r>
            <a:r>
              <a:rPr lang="en-US" sz="1800" dirty="0"/>
              <a:t> </a:t>
            </a:r>
            <a:r>
              <a:rPr lang="en-US" sz="1800" dirty="0" err="1"/>
              <a:t>mắt</a:t>
            </a:r>
            <a:r>
              <a:rPr lang="en-US" sz="1800" dirty="0"/>
              <a:t> </a:t>
            </a:r>
            <a:r>
              <a:rPr lang="en-US" sz="1800" dirty="0" err="1"/>
              <a:t>vàng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Lòng</a:t>
            </a:r>
            <a:r>
              <a:rPr lang="en-US" sz="1800" dirty="0"/>
              <a:t> </a:t>
            </a:r>
            <a:r>
              <a:rPr lang="en-US" sz="1800" dirty="0" err="1"/>
              <a:t>bàn</a:t>
            </a:r>
            <a:r>
              <a:rPr lang="en-US" sz="1800" dirty="0"/>
              <a:t> </a:t>
            </a:r>
            <a:r>
              <a:rPr lang="en-US" sz="1800" dirty="0" err="1"/>
              <a:t>tay</a:t>
            </a:r>
            <a:r>
              <a:rPr lang="en-US" sz="1800" dirty="0"/>
              <a:t> son,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nhẹ</a:t>
            </a:r>
            <a:r>
              <a:rPr lang="en-US" sz="1800" dirty="0"/>
              <a:t> 2 chi </a:t>
            </a:r>
            <a:r>
              <a:rPr lang="en-US" sz="1800" dirty="0" err="1"/>
              <a:t>dưới</a:t>
            </a:r>
            <a:r>
              <a:rPr lang="en-US" sz="1800" dirty="0"/>
              <a:t>,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trắng</a:t>
            </a:r>
            <a:r>
              <a:rPr lang="en-US" sz="1800" dirty="0"/>
              <a:t>,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ấn</a:t>
            </a:r>
            <a:r>
              <a:rPr lang="en-US" sz="1800" dirty="0"/>
              <a:t> </a:t>
            </a:r>
            <a:r>
              <a:rPr lang="en-US" sz="1800" dirty="0" err="1"/>
              <a:t>lõm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huyết</a:t>
            </a:r>
            <a:r>
              <a:rPr lang="en-US" sz="1800" dirty="0"/>
              <a:t> </a:t>
            </a:r>
            <a:r>
              <a:rPr lang="en-US" sz="1800" dirty="0" err="1"/>
              <a:t>dưới</a:t>
            </a:r>
            <a:r>
              <a:rPr lang="en-US" sz="1800" dirty="0"/>
              <a:t> da</a:t>
            </a:r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Tuyến</a:t>
            </a:r>
            <a:r>
              <a:rPr lang="en-US" sz="1800" dirty="0"/>
              <a:t> </a:t>
            </a:r>
            <a:r>
              <a:rPr lang="en-US" sz="1800" dirty="0" err="1"/>
              <a:t>giáp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to, </a:t>
            </a:r>
            <a:r>
              <a:rPr lang="en-US" sz="1800" dirty="0" err="1"/>
              <a:t>hạch</a:t>
            </a:r>
            <a:r>
              <a:rPr lang="en-US" sz="1800" dirty="0"/>
              <a:t> </a:t>
            </a:r>
            <a:r>
              <a:rPr lang="en-US" sz="1800" dirty="0" err="1"/>
              <a:t>ngoại</a:t>
            </a:r>
            <a:r>
              <a:rPr lang="en-US" sz="1800" dirty="0"/>
              <a:t> vi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sờ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Mạch</a:t>
            </a:r>
            <a:r>
              <a:rPr lang="en-US" sz="1800" dirty="0"/>
              <a:t> 86 </a:t>
            </a:r>
            <a:r>
              <a:rPr lang="en-US" sz="1800" dirty="0" err="1"/>
              <a:t>lần</a:t>
            </a:r>
            <a:r>
              <a:rPr lang="en-US" sz="1800" dirty="0"/>
              <a:t>/</a:t>
            </a:r>
            <a:r>
              <a:rPr lang="en-US" sz="1800" dirty="0" err="1"/>
              <a:t>phút</a:t>
            </a:r>
            <a:r>
              <a:rPr lang="en-US" sz="1800" dirty="0"/>
              <a:t>, </a:t>
            </a:r>
            <a:r>
              <a:rPr lang="en-US" sz="1800" dirty="0" err="1"/>
              <a:t>huyết</a:t>
            </a:r>
            <a:r>
              <a:rPr lang="en-US" sz="1800" dirty="0"/>
              <a:t> </a:t>
            </a:r>
            <a:r>
              <a:rPr lang="en-US" sz="1800" dirty="0" err="1"/>
              <a:t>áp</a:t>
            </a:r>
            <a:r>
              <a:rPr lang="en-US" sz="1800" dirty="0"/>
              <a:t> 120/80 mmHg, </a:t>
            </a:r>
            <a:r>
              <a:rPr lang="en-US" sz="1800" dirty="0" err="1"/>
              <a:t>nhịp</a:t>
            </a:r>
            <a:r>
              <a:rPr lang="en-US" sz="1800" dirty="0"/>
              <a:t> </a:t>
            </a:r>
            <a:r>
              <a:rPr lang="en-US" sz="1800" dirty="0" err="1"/>
              <a:t>thở</a:t>
            </a:r>
            <a:r>
              <a:rPr lang="en-US" sz="1800" dirty="0"/>
              <a:t> 20 </a:t>
            </a:r>
            <a:r>
              <a:rPr lang="en-US" sz="1800" dirty="0" err="1"/>
              <a:t>lần</a:t>
            </a:r>
            <a:r>
              <a:rPr lang="en-US" sz="1800" dirty="0"/>
              <a:t>/</a:t>
            </a:r>
            <a:r>
              <a:rPr lang="en-US" sz="1800" dirty="0" err="1"/>
              <a:t>phút</a:t>
            </a:r>
            <a:r>
              <a:rPr lang="en-US" sz="1800" dirty="0"/>
              <a:t>, </a:t>
            </a:r>
            <a:r>
              <a:rPr lang="en-US" sz="1800" dirty="0" err="1"/>
              <a:t>nhiệt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36.8 </a:t>
            </a:r>
            <a:r>
              <a:rPr lang="en-US" sz="1800" baseline="30000" dirty="0" err="1"/>
              <a:t>o</a:t>
            </a:r>
            <a:r>
              <a:rPr lang="en-US" sz="1800" dirty="0" err="1"/>
              <a:t>C</a:t>
            </a:r>
            <a:endParaRPr lang="en-US" sz="1800" dirty="0"/>
          </a:p>
          <a:p>
            <a:pPr marL="285750" indent="-285750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gầy</a:t>
            </a:r>
            <a:r>
              <a:rPr lang="en-US" sz="1800" dirty="0"/>
              <a:t>, BMI 16.4 (42 kg – 1.6 m)</a:t>
            </a:r>
          </a:p>
        </p:txBody>
      </p:sp>
    </p:spTree>
    <p:extLst>
      <p:ext uri="{BB962C8B-B14F-4D97-AF65-F5344CB8AC3E}">
        <p14:creationId xmlns:p14="http://schemas.microsoft.com/office/powerpoint/2010/main" val="413892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 KHÁM BỆNH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426720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Cơ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1800" b="1" dirty="0"/>
              <a:t>2.1. </a:t>
            </a:r>
            <a:r>
              <a:rPr lang="en-US" sz="1800" b="1" dirty="0" err="1"/>
              <a:t>Tiêu</a:t>
            </a:r>
            <a:r>
              <a:rPr lang="en-US" sz="1800" b="1" dirty="0"/>
              <a:t> </a:t>
            </a:r>
            <a:r>
              <a:rPr lang="en-US" sz="1800" b="1" dirty="0" err="1"/>
              <a:t>hóa</a:t>
            </a:r>
            <a:endParaRPr lang="en-US" sz="1800" b="1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Bụng</a:t>
            </a:r>
            <a:r>
              <a:rPr lang="en-US" sz="1800" dirty="0"/>
              <a:t> </a:t>
            </a:r>
            <a:r>
              <a:rPr lang="en-US" sz="1800" dirty="0" err="1"/>
              <a:t>chướng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(++)</a:t>
            </a: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tuần</a:t>
            </a:r>
            <a:r>
              <a:rPr lang="en-US" sz="1800" dirty="0"/>
              <a:t> </a:t>
            </a:r>
            <a:r>
              <a:rPr lang="en-US" sz="1800" dirty="0" err="1"/>
              <a:t>hoàn</a:t>
            </a:r>
            <a:r>
              <a:rPr lang="en-US" sz="1800" dirty="0"/>
              <a:t> </a:t>
            </a:r>
            <a:r>
              <a:rPr lang="en-US" sz="1800" dirty="0" err="1"/>
              <a:t>bàng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Gan </a:t>
            </a:r>
            <a:r>
              <a:rPr lang="en-US" sz="1800" dirty="0" err="1"/>
              <a:t>mấp</a:t>
            </a:r>
            <a:r>
              <a:rPr lang="en-US" sz="1800" dirty="0"/>
              <a:t> </a:t>
            </a:r>
            <a:r>
              <a:rPr lang="en-US" sz="1800" dirty="0" err="1"/>
              <a:t>mé</a:t>
            </a:r>
            <a:r>
              <a:rPr lang="en-US" sz="1800" dirty="0"/>
              <a:t> </a:t>
            </a:r>
            <a:r>
              <a:rPr lang="en-US" sz="1800" dirty="0" err="1"/>
              <a:t>bờ</a:t>
            </a:r>
            <a:r>
              <a:rPr lang="en-US" sz="1800" dirty="0"/>
              <a:t> </a:t>
            </a:r>
            <a:r>
              <a:rPr lang="en-US" sz="1800" dirty="0" err="1"/>
              <a:t>sườn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Lách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sờ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Gõ</a:t>
            </a:r>
            <a:r>
              <a:rPr lang="en-US" sz="1800" dirty="0"/>
              <a:t> </a:t>
            </a:r>
            <a:r>
              <a:rPr lang="en-US" sz="1800" dirty="0" err="1"/>
              <a:t>đục</a:t>
            </a:r>
            <a:r>
              <a:rPr lang="en-US" sz="1800" dirty="0"/>
              <a:t> </a:t>
            </a:r>
            <a:r>
              <a:rPr lang="en-US" sz="1800" dirty="0" err="1"/>
              <a:t>vùng</a:t>
            </a:r>
            <a:r>
              <a:rPr lang="en-US" sz="1800" dirty="0"/>
              <a:t> </a:t>
            </a:r>
            <a:r>
              <a:rPr lang="en-US" sz="1800" dirty="0" err="1"/>
              <a:t>thấp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53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8"/>
          <p:cNvSpPr txBox="1">
            <a:spLocks noGrp="1"/>
          </p:cNvSpPr>
          <p:nvPr>
            <p:ph type="title"/>
          </p:nvPr>
        </p:nvSpPr>
        <p:spPr>
          <a:xfrm>
            <a:off x="0" y="2882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 KHÁM BỆNH</a:t>
            </a:r>
            <a:endParaRPr dirty="0"/>
          </a:p>
        </p:txBody>
      </p:sp>
      <p:sp>
        <p:nvSpPr>
          <p:cNvPr id="4776" name="Google Shape;4776;p58"/>
          <p:cNvSpPr txBox="1">
            <a:spLocks noGrp="1"/>
          </p:cNvSpPr>
          <p:nvPr>
            <p:ph type="body" idx="1"/>
          </p:nvPr>
        </p:nvSpPr>
        <p:spPr>
          <a:xfrm>
            <a:off x="426720" y="1057748"/>
            <a:ext cx="8290560" cy="379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1800" b="1" dirty="0"/>
              <a:t>2.2. Tim </a:t>
            </a:r>
            <a:r>
              <a:rPr lang="en-US" sz="1800" b="1" dirty="0" err="1"/>
              <a:t>mạch</a:t>
            </a:r>
            <a:endParaRPr lang="en-US" sz="1800" b="1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Mỏm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đập</a:t>
            </a:r>
            <a:r>
              <a:rPr lang="en-US" sz="1800" dirty="0"/>
              <a:t> </a:t>
            </a:r>
            <a:r>
              <a:rPr lang="en-US" sz="1800" dirty="0" err="1"/>
              <a:t>khoang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sườn</a:t>
            </a:r>
            <a:r>
              <a:rPr lang="en-US" sz="1800" dirty="0"/>
              <a:t> V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đòn</a:t>
            </a:r>
            <a:r>
              <a:rPr lang="en-US" sz="1800" dirty="0"/>
              <a:t> (T)</a:t>
            </a: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Tim </a:t>
            </a:r>
            <a:r>
              <a:rPr lang="en-US" sz="1800" dirty="0" err="1"/>
              <a:t>nhịp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, </a:t>
            </a:r>
            <a:r>
              <a:rPr lang="en-US" sz="1800" dirty="0" err="1"/>
              <a:t>tần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78 chu </a:t>
            </a:r>
            <a:r>
              <a:rPr lang="en-US" sz="1800" dirty="0" err="1"/>
              <a:t>kỳ</a:t>
            </a:r>
            <a:r>
              <a:rPr lang="en-US" sz="1800" dirty="0"/>
              <a:t>/</a:t>
            </a:r>
            <a:r>
              <a:rPr lang="en-US" sz="1800" dirty="0" err="1"/>
              <a:t>phút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T1, T2 </a:t>
            </a:r>
            <a:r>
              <a:rPr lang="en-US" sz="1800" dirty="0" err="1"/>
              <a:t>đều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endParaRPr lang="en-US" sz="1800" dirty="0"/>
          </a:p>
          <a:p>
            <a:pPr marL="0" indent="0">
              <a:lnSpc>
                <a:spcPct val="100000"/>
              </a:lnSpc>
              <a:buClr>
                <a:srgbClr val="002060"/>
              </a:buClr>
              <a:buSzPct val="100000"/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Clr>
                <a:srgbClr val="002060"/>
              </a:buClr>
              <a:buSzPct val="100000"/>
              <a:buNone/>
            </a:pPr>
            <a:r>
              <a:rPr lang="en-US" sz="1800" b="1" dirty="0"/>
              <a:t>2.3. </a:t>
            </a:r>
            <a:r>
              <a:rPr lang="en-US" sz="1800" b="1" dirty="0" err="1"/>
              <a:t>Hô</a:t>
            </a:r>
            <a:r>
              <a:rPr lang="en-US" sz="1800" b="1" dirty="0"/>
              <a:t> </a:t>
            </a:r>
            <a:r>
              <a:rPr lang="en-US" sz="1800" b="1" dirty="0" err="1"/>
              <a:t>hấp</a:t>
            </a:r>
            <a:endParaRPr lang="en-US" sz="1800" b="1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Lồng</a:t>
            </a:r>
            <a:r>
              <a:rPr lang="en-US" sz="1800" dirty="0"/>
              <a:t> </a:t>
            </a:r>
            <a:r>
              <a:rPr lang="en-US" sz="1800" dirty="0" err="1"/>
              <a:t>ngực</a:t>
            </a:r>
            <a:r>
              <a:rPr lang="en-US" sz="1800" dirty="0"/>
              <a:t> 2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cân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, di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nhịp</a:t>
            </a:r>
            <a:r>
              <a:rPr lang="en-US" sz="1800" dirty="0"/>
              <a:t> </a:t>
            </a:r>
            <a:r>
              <a:rPr lang="en-US" sz="1800" dirty="0" err="1"/>
              <a:t>thở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/>
              <a:t>Rì</a:t>
            </a:r>
            <a:r>
              <a:rPr lang="en-US" sz="1800" dirty="0"/>
              <a:t> </a:t>
            </a:r>
            <a:r>
              <a:rPr lang="en-US" sz="1800" dirty="0" err="1"/>
              <a:t>rào</a:t>
            </a:r>
            <a:r>
              <a:rPr lang="en-US" sz="1800" dirty="0"/>
              <a:t> </a:t>
            </a:r>
            <a:r>
              <a:rPr lang="en-US" sz="1800" dirty="0" err="1"/>
              <a:t>phế</a:t>
            </a:r>
            <a:r>
              <a:rPr lang="en-US" sz="1800" dirty="0"/>
              <a:t> </a:t>
            </a:r>
            <a:r>
              <a:rPr lang="en-US" sz="1800" dirty="0" err="1"/>
              <a:t>nang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rales</a:t>
            </a:r>
          </a:p>
        </p:txBody>
      </p:sp>
    </p:spTree>
    <p:extLst>
      <p:ext uri="{BB962C8B-B14F-4D97-AF65-F5344CB8AC3E}">
        <p14:creationId xmlns:p14="http://schemas.microsoft.com/office/powerpoint/2010/main" val="1356773961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1734</Words>
  <Application>Microsoft Office PowerPoint</Application>
  <PresentationFormat>On-screen Show (16:9)</PresentationFormat>
  <Paragraphs>198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Wingdings</vt:lpstr>
      <vt:lpstr>Montserrat</vt:lpstr>
      <vt:lpstr>Livine Meeting by Slidesgo</vt:lpstr>
      <vt:lpstr>BỆNH ÁN UNG THƯ GAN</vt:lpstr>
      <vt:lpstr>I. HÀNH CHÍNH</vt:lpstr>
      <vt:lpstr>II. LÝ DO VÀO VIỆN </vt:lpstr>
      <vt:lpstr>III. BỆNH SỬ</vt:lpstr>
      <vt:lpstr>III. BỆNH SỬ</vt:lpstr>
      <vt:lpstr>IV. TIỀN SỬ</vt:lpstr>
      <vt:lpstr>V. KHÁM BỆNH</vt:lpstr>
      <vt:lpstr>V. KHÁM BỆNH</vt:lpstr>
      <vt:lpstr>V. KHÁM BỆNH</vt:lpstr>
      <vt:lpstr>V. KHÁM BỆNH</vt:lpstr>
      <vt:lpstr>VI. CẬN LÂM SÀNG</vt:lpstr>
      <vt:lpstr>VI. CẬN LÂM SÀNG</vt:lpstr>
      <vt:lpstr>VI. CẬN LÂM SÀNG</vt:lpstr>
      <vt:lpstr>VI. CẬN LÂM SÀNG</vt:lpstr>
      <vt:lpstr>VI. CẬN LÂM SÀNG</vt:lpstr>
      <vt:lpstr>VI. CẬN LÂM SÀNG</vt:lpstr>
      <vt:lpstr>VI. CẬN LÂM SÀNG</vt:lpstr>
      <vt:lpstr>VI. CẬN LÂM SÀNG</vt:lpstr>
      <vt:lpstr>VII. TÓM TẮT</vt:lpstr>
      <vt:lpstr>VII. TÓM TẮT</vt:lpstr>
      <vt:lpstr>VII. TÓM TẮT</vt:lpstr>
      <vt:lpstr>VIII. CHẨN ĐOÁN</vt:lpstr>
      <vt:lpstr>IX. ĐIỀU TRỊ</vt:lpstr>
      <vt:lpstr>X. TIÊN LƯỢNG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UNG THƯ GAN</dc:title>
  <cp:lastModifiedBy>Long Nhat Nguyen</cp:lastModifiedBy>
  <cp:revision>302</cp:revision>
  <dcterms:modified xsi:type="dcterms:W3CDTF">2022-06-20T16:30:53Z</dcterms:modified>
</cp:coreProperties>
</file>