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86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4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8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6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0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0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2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AB43B6-8ABA-4D53-A9D1-96B7C2FEACA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F089-1570-4466-9472-D7F64D68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1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 ÁN SỐT MÒ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uyên</a:t>
            </a:r>
            <a:r>
              <a:rPr lang="en-US" dirty="0" smtClean="0"/>
              <a:t> </a:t>
            </a:r>
          </a:p>
          <a:p>
            <a:r>
              <a:rPr lang="en-US" dirty="0" smtClean="0"/>
              <a:t>K39g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837128"/>
            <a:ext cx="9315757" cy="54112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(P), co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(P).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sườn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(P).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(P) ~18mm,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(T)~ 24mm.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8" y="566670"/>
            <a:ext cx="9543244" cy="5681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 smtClean="0"/>
              <a:t>VII/ TÓM TẮT</a:t>
            </a:r>
          </a:p>
          <a:p>
            <a:pPr marL="0" indent="0">
              <a:buNone/>
            </a:pPr>
            <a:r>
              <a:rPr lang="vi-VN" sz="2800" dirty="0" smtClean="0"/>
              <a:t>Bệnh nhân nam, 76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/>
              <a:t>vì sốt cao ngày thứ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2800" dirty="0" smtClean="0"/>
              <a:t> của</a:t>
            </a:r>
            <a:r>
              <a:rPr lang="en-US" sz="2800" dirty="0" smtClean="0"/>
              <a:t> </a:t>
            </a:r>
            <a:r>
              <a:rPr lang="vi-VN" sz="2800" dirty="0" smtClean="0"/>
              <a:t>bệnh. Qua hỏi và khám thấy:</a:t>
            </a:r>
          </a:p>
          <a:p>
            <a:pPr marL="0" indent="0">
              <a:buNone/>
            </a:pPr>
            <a:r>
              <a:rPr lang="en-US" sz="2800" dirty="0" smtClean="0"/>
              <a:t>1. </a:t>
            </a:r>
            <a:r>
              <a:rPr lang="vi-VN" sz="2800" dirty="0" smtClean="0"/>
              <a:t>Tiền sử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vi-VN" sz="2800" dirty="0" smtClean="0"/>
              <a:t>Dịch tễ: nhà có vườn rậm rạp, nuôi gà vịt, hay đi câu cá.</a:t>
            </a:r>
            <a:r>
              <a:rPr lang="en-US" sz="2800" dirty="0" smtClean="0"/>
              <a:t> </a:t>
            </a:r>
            <a:r>
              <a:rPr lang="vi-VN" sz="2800" dirty="0" smtClean="0"/>
              <a:t>Mùa mưa</a:t>
            </a:r>
            <a:r>
              <a:rPr lang="en-US" sz="2800" dirty="0" smtClean="0"/>
              <a:t>. </a:t>
            </a:r>
            <a:r>
              <a:rPr lang="vi-VN" sz="2800" dirty="0" smtClean="0"/>
              <a:t>Không đi đâu xa, không tiếp xúc với người có triệu chứng tương tự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vi-VN" sz="2800" dirty="0" smtClean="0"/>
              <a:t>Bản thân: hút thước lào 30 năm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vi-VN" sz="2800" dirty="0" smtClean="0"/>
              <a:t>Gia đình: khỏe mạnh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7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79" y="566670"/>
            <a:ext cx="9633397" cy="5975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2. HCNT (+): Sốt 40 độ, môi khô,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 smtClean="0"/>
              <a:t>ưỡi bẩn,</a:t>
            </a:r>
            <a:r>
              <a:rPr lang="en-US" dirty="0" smtClean="0"/>
              <a:t> </a:t>
            </a:r>
            <a:r>
              <a:rPr lang="vi-VN" dirty="0" smtClean="0"/>
              <a:t>hơi thở hôi</a:t>
            </a:r>
          </a:p>
          <a:p>
            <a:pPr marL="0" indent="0">
              <a:buNone/>
            </a:pPr>
            <a:r>
              <a:rPr lang="en-US" dirty="0" smtClean="0"/>
              <a:t>			 </a:t>
            </a:r>
            <a:r>
              <a:rPr lang="vi-VN" dirty="0" smtClean="0"/>
              <a:t>BC: 11,1 G/L </a:t>
            </a:r>
            <a:r>
              <a:rPr lang="en-US" dirty="0" smtClean="0"/>
              <a:t>		</a:t>
            </a:r>
            <a:r>
              <a:rPr lang="vi-VN" dirty="0" smtClean="0"/>
              <a:t>NEU: 73,8% </a:t>
            </a:r>
            <a:r>
              <a:rPr lang="en-US" dirty="0" smtClean="0"/>
              <a:t>	</a:t>
            </a:r>
            <a:r>
              <a:rPr lang="vi-VN" dirty="0" smtClean="0"/>
              <a:t>CRP: 65,5 mg/l</a:t>
            </a:r>
          </a:p>
          <a:p>
            <a:pPr marL="0" indent="0">
              <a:buNone/>
            </a:pPr>
            <a:r>
              <a:rPr lang="vi-VN" dirty="0" smtClean="0"/>
              <a:t>3. Tr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/>
              <a:t>của sốt mò: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- Sốt cao kéo dài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- Dấu Eschar ở nếp gấp khuỷu tay (T)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- Hạch góc hàm (P)</a:t>
            </a:r>
          </a:p>
          <a:p>
            <a:pPr marL="0" indent="0">
              <a:buNone/>
            </a:pPr>
            <a:r>
              <a:rPr lang="vi-VN" dirty="0" smtClean="0"/>
              <a:t>4. Tr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/>
              <a:t>hô hấp: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- Ho thúng thắng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- Khạc đờm vàng đục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- RRFN giảm 2 phổi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-X</a:t>
            </a:r>
            <a:r>
              <a:rPr lang="en-US" dirty="0" smtClean="0"/>
              <a:t> </a:t>
            </a:r>
            <a:r>
              <a:rPr lang="vi-VN" dirty="0" smtClean="0"/>
              <a:t>-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vi-VN" dirty="0" smtClean="0"/>
              <a:t>uang:</a:t>
            </a:r>
            <a:r>
              <a:rPr lang="en-US" dirty="0" smtClean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(P), co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sườn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vi-VN" dirty="0" smtClean="0"/>
              <a:t>- Siêu âm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 smtClean="0"/>
              <a:t>KMP 2 bên có dịch, bên (</a:t>
            </a:r>
            <a:r>
              <a:rPr lang="en-US" dirty="0" smtClean="0"/>
              <a:t>P</a:t>
            </a:r>
            <a:r>
              <a:rPr lang="vi-VN" dirty="0" smtClean="0"/>
              <a:t>) dày 18mm, bên (</a:t>
            </a:r>
            <a:r>
              <a:rPr lang="en-US" dirty="0" smtClean="0"/>
              <a:t>T</a:t>
            </a:r>
            <a:r>
              <a:rPr lang="vi-VN" dirty="0" smtClean="0"/>
              <a:t>) dày 24mm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721218"/>
            <a:ext cx="9457425" cy="5527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VIII/CHẨN ĐOÁN: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Rickettsia - TD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IX/ĐIỀU TRỊ: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Paracetamol 500mg *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Doxycyclin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100mg *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s/c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 Chloramphenicol 1g *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TMC s/c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clorid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0,9% (500ml) *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TM L g/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618186"/>
            <a:ext cx="9225605" cy="5630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X/THEO DÕI: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29/9: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1h30: BN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38,7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85 l/p	HA: 120/80 mmHg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HCNT (+)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paracol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1g/100ml x 1 chai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36,8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38,2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paracol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338" y="669702"/>
            <a:ext cx="9341515" cy="5578698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30/9: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HCNT (+)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36,6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M: 82 l/p		HA: 120/70 mmHg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òn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mỏi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1/10 – 5/10: BN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mỏi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5/10/2021.</a:t>
            </a:r>
          </a:p>
        </p:txBody>
      </p:sp>
    </p:spTree>
    <p:extLst>
      <p:ext uri="{BB962C8B-B14F-4D97-AF65-F5344CB8AC3E}">
        <p14:creationId xmlns:p14="http://schemas.microsoft.com/office/powerpoint/2010/main" val="28847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837128"/>
            <a:ext cx="9277121" cy="5411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 smtClean="0"/>
              <a:t>I/HÀNH CHÍNH</a:t>
            </a:r>
          </a:p>
          <a:p>
            <a:r>
              <a:rPr lang="vi-VN" sz="2800" dirty="0" smtClean="0"/>
              <a:t>Họ và tên: Nguyễn Thái Luật</a:t>
            </a:r>
          </a:p>
          <a:p>
            <a:r>
              <a:rPr lang="vi-VN" sz="2800" dirty="0" smtClean="0"/>
              <a:t>Tuổi: 76</a:t>
            </a:r>
          </a:p>
          <a:p>
            <a:r>
              <a:rPr lang="vi-VN" sz="2800" dirty="0" smtClean="0"/>
              <a:t>Giới: Nam</a:t>
            </a:r>
          </a:p>
          <a:p>
            <a:r>
              <a:rPr lang="vi-VN" sz="2800" dirty="0" smtClean="0"/>
              <a:t>Địa chỉ: Đặng Cương, An Dương, Hải Phòng</a:t>
            </a:r>
          </a:p>
          <a:p>
            <a:r>
              <a:rPr lang="vi-VN" sz="2800" dirty="0" smtClean="0"/>
              <a:t>Ngày vào viện: 11h56p 28/09/2021</a:t>
            </a:r>
          </a:p>
          <a:p>
            <a:pPr marL="0" indent="0">
              <a:buNone/>
            </a:pPr>
            <a:r>
              <a:rPr lang="vi-VN" sz="2800" dirty="0" smtClean="0"/>
              <a:t>II/ LÝ DO VV: sốt cao ngày thứ </a:t>
            </a:r>
            <a:r>
              <a:rPr lang="en-US" sz="2800" dirty="0" smtClean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2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605308"/>
            <a:ext cx="9543245" cy="5911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 smtClean="0">
                <a:cs typeface="Times New Roman" panose="02020603050405020304" pitchFamily="18" charset="0"/>
              </a:rPr>
              <a:t>III/ BỆNH SỬ</a:t>
            </a:r>
          </a:p>
          <a:p>
            <a:pPr marL="0" indent="0">
              <a:buNone/>
            </a:pPr>
            <a:r>
              <a:rPr lang="vi-VN" sz="2400" dirty="0" smtClean="0">
                <a:cs typeface="Times New Roman" panose="02020603050405020304" pitchFamily="18" charset="0"/>
              </a:rPr>
              <a:t>1 tháng trước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cs typeface="Times New Roman" panose="02020603050405020304" pitchFamily="18" charset="0"/>
              </a:rPr>
              <a:t>vv, BN t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hấy</a:t>
            </a:r>
            <a:r>
              <a:rPr lang="vi-VN" sz="2400" dirty="0" smtClean="0">
                <a:cs typeface="Times New Roman" panose="02020603050405020304" pitchFamily="18" charset="0"/>
              </a:rPr>
              <a:t> xuất hiện nốt đỏ ở giữa có mụn nước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cs typeface="Times New Roman" panose="02020603050405020304" pitchFamily="18" charset="0"/>
              </a:rPr>
              <a:t>nhỏ</a:t>
            </a:r>
            <a:r>
              <a:rPr lang="en-US" sz="2400" dirty="0" smtClean="0"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sz="2400" dirty="0" smtClean="0">
                <a:cs typeface="Times New Roman" panose="02020603050405020304" pitchFamily="18" charset="0"/>
              </a:rPr>
              <a:t> ở nếp lằn khuỷu tay (T), không đau, không ngứa, không dát. Sau đó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cs typeface="Times New Roman" panose="02020603050405020304" pitchFamily="18" charset="0"/>
              </a:rPr>
              <a:t>mụn nước vỡ tạo vết loét trên bề mặt da, có chảy dịch, có viền đỏ xung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cs typeface="Times New Roman" panose="02020603050405020304" pitchFamily="18" charset="0"/>
              </a:rPr>
              <a:t>quanh. </a:t>
            </a:r>
            <a:r>
              <a:rPr lang="en-US" sz="2400" dirty="0" smtClean="0">
                <a:cs typeface="Times New Roman" panose="02020603050405020304" pitchFamily="18" charset="0"/>
              </a:rPr>
              <a:t>2</a:t>
            </a:r>
            <a:r>
              <a:rPr lang="vi-VN" sz="2400" dirty="0" smtClean="0">
                <a:cs typeface="Times New Roman" panose="02020603050405020304" pitchFamily="18" charset="0"/>
              </a:rPr>
              <a:t> tuần trước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cs typeface="Times New Roman" panose="02020603050405020304" pitchFamily="18" charset="0"/>
              </a:rPr>
              <a:t>vào viện, hình thành vẩy tại vết loét, có viền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cs typeface="Times New Roman" panose="02020603050405020304" pitchFamily="18" charset="0"/>
              </a:rPr>
              <a:t>đỏ xung quanh.</a:t>
            </a:r>
          </a:p>
          <a:p>
            <a:pPr marL="0" indent="0">
              <a:buNone/>
            </a:pPr>
            <a:r>
              <a:rPr lang="vi-VN" sz="2400" dirty="0" smtClean="0">
                <a:cs typeface="Times New Roman" panose="02020603050405020304" pitchFamily="18" charset="0"/>
              </a:rPr>
              <a:t>9 ngày trước vv, BN sốt cao về chiều tối và đêm, xuất hiện tự nhiên, sốt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cs typeface="Times New Roman" panose="02020603050405020304" pitchFamily="18" charset="0"/>
              </a:rPr>
              <a:t>nóng, sốt liên tục, trong cơn sốt có rét run và vã mồ hôi, nhiệt độ cao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cs typeface="Times New Roman" panose="02020603050405020304" pitchFamily="18" charset="0"/>
              </a:rPr>
              <a:t>nhất 40 độ. Kèm theo BN có đau đầu, nhức hai hố mắt, đau mỏi cơ toàn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cs typeface="Times New Roman" panose="02020603050405020304" pitchFamily="18" charset="0"/>
              </a:rPr>
              <a:t>thân, mệt mỏi, chán ăn, ho thúng thắng cả ngày, khạc ít đờm vàng đục.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vi-VN" sz="2400" dirty="0" smtClean="0"/>
              <a:t>Ngoài </a:t>
            </a:r>
            <a:r>
              <a:rPr lang="vi-VN" sz="2400" dirty="0"/>
              <a:t>ra bệnh nhân không phát ban, không buồn nôn, </a:t>
            </a:r>
            <a:r>
              <a:rPr lang="vi-VN" sz="2400" dirty="0" smtClean="0"/>
              <a:t>không</a:t>
            </a:r>
            <a:r>
              <a:rPr lang="en-US" sz="2400" dirty="0" smtClean="0"/>
              <a:t> </a:t>
            </a:r>
            <a:r>
              <a:rPr lang="vi-VN" sz="2400" dirty="0" smtClean="0"/>
              <a:t>nôn</a:t>
            </a:r>
            <a:r>
              <a:rPr lang="vi-VN" sz="2400" dirty="0"/>
              <a:t>, không khó thở, không nhìn mờ, đại tiểu tiện bình thường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vi-VN" sz="2400" dirty="0"/>
              <a:t>Ở nhà uống 2 viên Paracetamol 500mg trong cơn sốt </a:t>
            </a:r>
            <a:r>
              <a:rPr lang="vi-VN" sz="2400" dirty="0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58" y="850006"/>
            <a:ext cx="9354395" cy="5398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 nhân vào TTYT huyện An Dương được chẩn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đoán: TD sốt mò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TD viêm phế quản cấp – TD sốc nhiễm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khuẩn, điều trị bù nước điện giải, hạ sốt, kháng sinh, vitamin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 không đỡ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khoa BNĐ BV Việt Tiệp.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eschar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vảy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566670"/>
            <a:ext cx="9315757" cy="5681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 smtClean="0"/>
              <a:t>IV/ TIỀN SỬ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vi-VN" sz="2800" dirty="0" smtClean="0"/>
              <a:t>Dịch tễ:</a:t>
            </a:r>
          </a:p>
          <a:p>
            <a:r>
              <a:rPr lang="vi-VN" sz="2800" dirty="0" smtClean="0"/>
              <a:t>Nhà có vườn rậm rạp, nuôi gà vịt, hay đi câu cá.</a:t>
            </a:r>
          </a:p>
          <a:p>
            <a:r>
              <a:rPr lang="vi-VN" sz="2800" dirty="0" smtClean="0"/>
              <a:t>Mùa mưa</a:t>
            </a:r>
          </a:p>
          <a:p>
            <a:r>
              <a:rPr lang="vi-VN" sz="2800" dirty="0" smtClean="0"/>
              <a:t>Không đi đâu xa, không tiếp xúc với người có triệu chứng tương tự.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2800" dirty="0" smtClean="0"/>
              <a:t>Bản thân</a:t>
            </a:r>
          </a:p>
          <a:p>
            <a:r>
              <a:rPr lang="vi-VN" sz="2800" dirty="0" smtClean="0"/>
              <a:t>Mổ nội soi TSTLT 2 năm trước tại BV Việt Tiệp</a:t>
            </a:r>
          </a:p>
          <a:p>
            <a:r>
              <a:rPr lang="vi-VN" sz="2800" dirty="0" smtClean="0"/>
              <a:t>Hút thuốc lào 30 năm</a:t>
            </a:r>
          </a:p>
          <a:p>
            <a:pPr marL="0" indent="0">
              <a:buNone/>
            </a:pPr>
            <a:r>
              <a:rPr lang="vi-VN" sz="2800" dirty="0" smtClean="0"/>
              <a:t>3. Gia đình: chưa phát hiện bệnh lý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61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566670"/>
            <a:ext cx="9607639" cy="5681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400" dirty="0" smtClean="0"/>
              <a:t>V/ KHÁM</a:t>
            </a:r>
          </a:p>
          <a:p>
            <a:pPr marL="0" indent="0">
              <a:buNone/>
            </a:pPr>
            <a:r>
              <a:rPr lang="vi-VN" sz="2400" dirty="0" smtClean="0"/>
              <a:t>1. Toàn thân</a:t>
            </a:r>
          </a:p>
          <a:p>
            <a:pPr marL="0" indent="0" algn="just">
              <a:buNone/>
            </a:pPr>
            <a:r>
              <a:rPr lang="vi-VN" sz="2400" dirty="0" smtClean="0"/>
              <a:t>BN tỉnh, tiếp xúc tốt</a:t>
            </a:r>
          </a:p>
          <a:p>
            <a:pPr marL="0" indent="0" algn="just">
              <a:buNone/>
            </a:pPr>
            <a:r>
              <a:rPr lang="vi-VN" sz="2400" dirty="0" smtClean="0"/>
              <a:t>Da</a:t>
            </a:r>
            <a:r>
              <a:rPr lang="en-US" sz="2400" dirty="0" smtClean="0"/>
              <a:t>,</a:t>
            </a:r>
            <a:r>
              <a:rPr lang="vi-VN" sz="2400" dirty="0" smtClean="0"/>
              <a:t> niêm mạc hồng</a:t>
            </a:r>
          </a:p>
          <a:p>
            <a:pPr marL="0" indent="0" algn="just">
              <a:buNone/>
            </a:pPr>
            <a:r>
              <a:rPr lang="vi-VN" sz="2400" dirty="0" smtClean="0"/>
              <a:t>Không phù, không XHDD, </a:t>
            </a:r>
            <a:r>
              <a:rPr lang="en-US" sz="2400" dirty="0" smtClean="0"/>
              <a:t>k</a:t>
            </a:r>
            <a:r>
              <a:rPr lang="vi-VN" sz="2400" dirty="0" smtClean="0"/>
              <a:t>hông nổi ban</a:t>
            </a:r>
          </a:p>
          <a:p>
            <a:pPr marL="0" indent="0" algn="just">
              <a:buNone/>
            </a:pPr>
            <a:r>
              <a:rPr lang="vi-VN" sz="2400" dirty="0" smtClean="0"/>
              <a:t>Hạch góc hàm (P) k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/>
              <a:t>1x2cm ranh giới rõ, mật độ cứng, ấn không đau, di động tốt,</a:t>
            </a:r>
            <a:r>
              <a:rPr lang="en-US" sz="2400" dirty="0" smtClean="0"/>
              <a:t> k</a:t>
            </a:r>
            <a:r>
              <a:rPr lang="vi-VN" sz="2400" dirty="0" smtClean="0"/>
              <a:t>hông sưng nóng đỏ</a:t>
            </a:r>
          </a:p>
          <a:p>
            <a:pPr marL="0" indent="0" algn="just">
              <a:buNone/>
            </a:pPr>
            <a:r>
              <a:rPr lang="vi-VN" sz="2400" dirty="0" smtClean="0"/>
              <a:t>Dấu Eschar k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/>
              <a:t>1x1,5cm hình bầu dục ở nếp lằn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khuỷu</a:t>
            </a:r>
            <a:r>
              <a:rPr lang="vi-VN" sz="2400" dirty="0" smtClean="0"/>
              <a:t> tay (T)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vảy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endPara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M: 83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dirty="0" smtClean="0"/>
              <a:t>HA: 110/80 mmHg</a:t>
            </a:r>
            <a:r>
              <a:rPr lang="en-US" sz="2400" dirty="0" smtClean="0"/>
              <a:t>	</a:t>
            </a:r>
            <a:r>
              <a:rPr lang="vi-VN" sz="2400" dirty="0"/>
              <a:t> Nhiệt độ: 38,3 độ </a:t>
            </a:r>
            <a:r>
              <a:rPr lang="en-US" sz="2400" dirty="0" smtClean="0"/>
              <a:t>		</a:t>
            </a:r>
            <a:r>
              <a:rPr lang="vi-VN" sz="2400" dirty="0"/>
              <a:t>Nhịp thở</a:t>
            </a:r>
            <a:r>
              <a:rPr lang="en-US" sz="2400" dirty="0"/>
              <a:t>:</a:t>
            </a:r>
            <a:r>
              <a:rPr lang="vi-VN" sz="2400" dirty="0"/>
              <a:t> </a:t>
            </a:r>
            <a:r>
              <a:rPr lang="vi-VN" sz="2400" dirty="0" smtClean="0"/>
              <a:t>19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l/p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vi-VN" sz="2400" dirty="0" smtClean="0"/>
              <a:t>W: 67kg</a:t>
            </a:r>
            <a:r>
              <a:rPr lang="en-US" sz="2400" dirty="0" smtClean="0"/>
              <a:t>	</a:t>
            </a:r>
            <a:r>
              <a:rPr lang="vi-VN" sz="2400" dirty="0" smtClean="0"/>
              <a:t>H: 1,65m</a:t>
            </a:r>
          </a:p>
        </p:txBody>
      </p:sp>
    </p:spTree>
    <p:extLst>
      <p:ext uri="{BB962C8B-B14F-4D97-AF65-F5344CB8AC3E}">
        <p14:creationId xmlns:p14="http://schemas.microsoft.com/office/powerpoint/2010/main" val="254065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579550"/>
            <a:ext cx="8010659" cy="60015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800" dirty="0" smtClean="0"/>
              <a:t>2. BỘ PHẬN</a:t>
            </a:r>
          </a:p>
          <a:p>
            <a:pPr marL="0" indent="0">
              <a:buNone/>
            </a:pPr>
            <a:r>
              <a:rPr lang="vi-VN" sz="2800" dirty="0" smtClean="0"/>
              <a:t>2 .1</a:t>
            </a:r>
            <a:r>
              <a:rPr lang="en-US" sz="2800" dirty="0" smtClean="0"/>
              <a:t>. </a:t>
            </a:r>
            <a:r>
              <a:rPr lang="vi-VN" sz="2800" dirty="0" smtClean="0"/>
              <a:t>Hô hấp</a:t>
            </a:r>
          </a:p>
          <a:p>
            <a:pPr marL="0" indent="0">
              <a:buNone/>
            </a:pPr>
            <a:r>
              <a:rPr lang="vi-VN" sz="2800" dirty="0" smtClean="0"/>
              <a:t>Lồng ngực cân đối, di động đều theo nhịp thở</a:t>
            </a:r>
          </a:p>
          <a:p>
            <a:pPr marL="0" indent="0">
              <a:buNone/>
            </a:pPr>
            <a:r>
              <a:rPr lang="vi-VN" sz="2800" b="1" u="sng" dirty="0" smtClean="0"/>
              <a:t>RRPN giảm hai bên</a:t>
            </a:r>
            <a:r>
              <a:rPr lang="vi-VN" sz="2800" dirty="0" smtClean="0"/>
              <a:t>, không ran</a:t>
            </a:r>
          </a:p>
          <a:p>
            <a:pPr marL="0" indent="0">
              <a:buNone/>
            </a:pPr>
            <a:r>
              <a:rPr lang="vi-VN" sz="2800" dirty="0" smtClean="0"/>
              <a:t>2.2</a:t>
            </a:r>
            <a:r>
              <a:rPr lang="en-US" sz="2800" dirty="0" smtClean="0"/>
              <a:t>.</a:t>
            </a:r>
            <a:r>
              <a:rPr lang="vi-VN" sz="2800" dirty="0" smtClean="0"/>
              <a:t> Tuần hoàn</a:t>
            </a:r>
          </a:p>
          <a:p>
            <a:pPr marL="0" indent="0">
              <a:buNone/>
            </a:pPr>
            <a:r>
              <a:rPr lang="vi-VN" sz="2800" dirty="0" smtClean="0"/>
              <a:t>Mỏm tim đập kls V đường giữa đòn trái</a:t>
            </a:r>
          </a:p>
          <a:p>
            <a:pPr marL="0" indent="0">
              <a:buNone/>
            </a:pPr>
            <a:r>
              <a:rPr lang="vi-VN" sz="2800" dirty="0" smtClean="0"/>
              <a:t>T1,T2 đều rõ</a:t>
            </a:r>
          </a:p>
          <a:p>
            <a:pPr marL="0" indent="0">
              <a:buNone/>
            </a:pPr>
            <a:r>
              <a:rPr lang="vi-VN" sz="2800" dirty="0" smtClean="0"/>
              <a:t>Không có tiếng tim bệnh lý</a:t>
            </a:r>
          </a:p>
          <a:p>
            <a:pPr marL="0" indent="0">
              <a:buNone/>
            </a:pPr>
            <a:r>
              <a:rPr lang="vi-VN" sz="2800" dirty="0" smtClean="0"/>
              <a:t>2.3</a:t>
            </a:r>
            <a:r>
              <a:rPr lang="en-US" sz="2800" dirty="0" smtClean="0"/>
              <a:t>.</a:t>
            </a:r>
            <a:r>
              <a:rPr lang="vi-VN" sz="2800" dirty="0" smtClean="0"/>
              <a:t> Tiêu hóa</a:t>
            </a:r>
          </a:p>
          <a:p>
            <a:pPr marL="0" indent="0">
              <a:buNone/>
            </a:pPr>
            <a:r>
              <a:rPr lang="vi-VN" sz="2800" dirty="0" smtClean="0"/>
              <a:t>Bụng mềm, không chướng</a:t>
            </a:r>
          </a:p>
          <a:p>
            <a:pPr marL="0" indent="0">
              <a:buNone/>
            </a:pPr>
            <a:r>
              <a:rPr lang="vi-VN" sz="2800" dirty="0" smtClean="0"/>
              <a:t>Gan</a:t>
            </a:r>
            <a:r>
              <a:rPr lang="en-US" sz="2800" dirty="0" smtClean="0"/>
              <a:t>,</a:t>
            </a:r>
            <a:r>
              <a:rPr lang="vi-VN" sz="2800" dirty="0" smtClean="0"/>
              <a:t> lách không sờ thấy</a:t>
            </a:r>
          </a:p>
        </p:txBody>
      </p:sp>
    </p:spTree>
    <p:extLst>
      <p:ext uri="{BB962C8B-B14F-4D97-AF65-F5344CB8AC3E}">
        <p14:creationId xmlns:p14="http://schemas.microsoft.com/office/powerpoint/2010/main" val="26721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656822"/>
            <a:ext cx="9470305" cy="5591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/>
              <a:t>2.4</a:t>
            </a:r>
            <a:r>
              <a:rPr lang="en-US" sz="2800" dirty="0"/>
              <a:t>.</a:t>
            </a:r>
            <a:r>
              <a:rPr lang="vi-VN" sz="2800" dirty="0"/>
              <a:t> Thận – Tiết niệu – SD</a:t>
            </a:r>
          </a:p>
          <a:p>
            <a:pPr marL="0" indent="0">
              <a:buNone/>
            </a:pPr>
            <a:r>
              <a:rPr lang="vi-VN" sz="2800" dirty="0"/>
              <a:t>Hố thận hai bên không đầy</a:t>
            </a:r>
          </a:p>
          <a:p>
            <a:pPr marL="0" indent="0">
              <a:buNone/>
            </a:pPr>
            <a:r>
              <a:rPr lang="vi-VN" sz="2800" dirty="0"/>
              <a:t>Chạm thắt lưng(-), bập bềnh thận (-)</a:t>
            </a:r>
          </a:p>
          <a:p>
            <a:pPr marL="0" indent="0">
              <a:buNone/>
            </a:pPr>
            <a:r>
              <a:rPr lang="vi-VN" sz="2800" dirty="0"/>
              <a:t>Ấn điểm niệu quản trên, giữa không </a:t>
            </a:r>
            <a:r>
              <a:rPr lang="vi-VN" sz="2800" dirty="0" smtClean="0"/>
              <a:t>đau</a:t>
            </a:r>
            <a:endParaRPr lang="en-US" sz="2800" dirty="0" smtClean="0"/>
          </a:p>
          <a:p>
            <a:pPr marL="0" indent="0">
              <a:buNone/>
            </a:pPr>
            <a:r>
              <a:rPr lang="vi-VN" sz="2800" dirty="0" smtClean="0"/>
              <a:t>2</a:t>
            </a:r>
            <a:r>
              <a:rPr lang="en-US" sz="2800" dirty="0" smtClean="0"/>
              <a:t>.</a:t>
            </a:r>
            <a:r>
              <a:rPr lang="vi-VN" sz="2800" dirty="0" smtClean="0"/>
              <a:t>5</a:t>
            </a:r>
            <a:r>
              <a:rPr lang="en-US" sz="2800" dirty="0" smtClean="0"/>
              <a:t>.</a:t>
            </a:r>
            <a:r>
              <a:rPr lang="vi-VN" sz="2800" dirty="0" smtClean="0"/>
              <a:t> Thần Kinh</a:t>
            </a:r>
          </a:p>
          <a:p>
            <a:pPr marL="0" indent="0">
              <a:buNone/>
            </a:pPr>
            <a:r>
              <a:rPr lang="vi-VN" sz="2800" dirty="0" smtClean="0"/>
              <a:t>Không liệt thần kinh khu trú</a:t>
            </a:r>
          </a:p>
          <a:p>
            <a:pPr marL="0" indent="0">
              <a:buNone/>
            </a:pPr>
            <a:r>
              <a:rPr lang="vi-VN" sz="2800" dirty="0" smtClean="0"/>
              <a:t>HC màng não</a:t>
            </a:r>
            <a:r>
              <a:rPr lang="en-US" sz="2800" dirty="0" smtClean="0"/>
              <a:t> </a:t>
            </a:r>
            <a:r>
              <a:rPr lang="vi-VN" sz="2800" dirty="0" smtClean="0"/>
              <a:t>(-)</a:t>
            </a:r>
          </a:p>
          <a:p>
            <a:pPr marL="0" indent="0">
              <a:buNone/>
            </a:pPr>
            <a:r>
              <a:rPr lang="vi-VN" sz="2800" dirty="0" smtClean="0"/>
              <a:t>Các cơ quan khác chưa phát hiện dấu hiệu</a:t>
            </a:r>
            <a:r>
              <a:rPr lang="en-US" sz="2800" dirty="0" smtClean="0"/>
              <a:t> </a:t>
            </a:r>
            <a:r>
              <a:rPr lang="vi-VN" sz="2800" dirty="0" smtClean="0"/>
              <a:t>bệnh lý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77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6" y="592428"/>
            <a:ext cx="9186968" cy="5655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V/CẬN LÂM SÀNG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29843"/>
              </p:ext>
            </p:extLst>
          </p:nvPr>
        </p:nvGraphicFramePr>
        <p:xfrm>
          <a:off x="1096156" y="1376487"/>
          <a:ext cx="7287990" cy="4871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329">
                  <a:extLst>
                    <a:ext uri="{9D8B030D-6E8A-4147-A177-3AD203B41FA5}">
                      <a16:colId xmlns:a16="http://schemas.microsoft.com/office/drawing/2014/main" val="192532626"/>
                    </a:ext>
                  </a:extLst>
                </a:gridCol>
                <a:gridCol w="2949808">
                  <a:extLst>
                    <a:ext uri="{9D8B030D-6E8A-4147-A177-3AD203B41FA5}">
                      <a16:colId xmlns:a16="http://schemas.microsoft.com/office/drawing/2014/main" val="1897446487"/>
                    </a:ext>
                  </a:extLst>
                </a:gridCol>
                <a:gridCol w="1908853">
                  <a:extLst>
                    <a:ext uri="{9D8B030D-6E8A-4147-A177-3AD203B41FA5}">
                      <a16:colId xmlns:a16="http://schemas.microsoft.com/office/drawing/2014/main" val="2258494609"/>
                    </a:ext>
                  </a:extLst>
                </a:gridCol>
              </a:tblGrid>
              <a:tr h="442901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904067"/>
                  </a:ext>
                </a:extLst>
              </a:tr>
              <a:tr h="4429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Hb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3,36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0,314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58894"/>
                  </a:ext>
                </a:extLst>
              </a:tr>
              <a:tr h="44290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Bạch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11,1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0220"/>
                  </a:ext>
                </a:extLst>
              </a:tr>
              <a:tr h="4429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73,8%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34711"/>
                  </a:ext>
                </a:extLst>
              </a:tr>
              <a:tr h="4429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84549"/>
                  </a:ext>
                </a:extLst>
              </a:tr>
              <a:tr h="44290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Lactat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2,52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20703"/>
                  </a:ext>
                </a:extLst>
              </a:tr>
              <a:tr h="44290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0558"/>
                  </a:ext>
                </a:extLst>
              </a:tr>
              <a:tr h="44290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50640"/>
                  </a:ext>
                </a:extLst>
              </a:tr>
              <a:tr h="4429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AST/ALT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45,8 / 56,4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39708"/>
                  </a:ext>
                </a:extLst>
              </a:tr>
              <a:tr h="4429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Bilirubin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7,8 / 16,5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33815"/>
                  </a:ext>
                </a:extLst>
              </a:tr>
              <a:tr h="4429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Albumin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28,5</a:t>
                      </a:r>
                      <a:endParaRPr 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6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875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Symbol</vt:lpstr>
      <vt:lpstr>Times New Roman</vt:lpstr>
      <vt:lpstr>Wingdings 3</vt:lpstr>
      <vt:lpstr>Ion</vt:lpstr>
      <vt:lpstr>BỆNH ÁN SỐT MÒ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 Anh</dc:creator>
  <cp:lastModifiedBy>Bao Anh</cp:lastModifiedBy>
  <cp:revision>14</cp:revision>
  <dcterms:created xsi:type="dcterms:W3CDTF">2021-10-08T13:27:19Z</dcterms:created>
  <dcterms:modified xsi:type="dcterms:W3CDTF">2021-10-08T16:10:48Z</dcterms:modified>
</cp:coreProperties>
</file>